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7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6" r:id="rId21"/>
    <p:sldId id="277" r:id="rId22"/>
    <p:sldId id="278" r:id="rId23"/>
    <p:sldId id="279" r:id="rId24"/>
    <p:sldId id="280" r:id="rId25"/>
    <p:sldId id="275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ile chiaro 1 - Colore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Stile medio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413" autoAdjust="0"/>
    <p:restoredTop sz="94671" autoAdjust="0"/>
  </p:normalViewPr>
  <p:slideViewPr>
    <p:cSldViewPr>
      <p:cViewPr varScale="1">
        <p:scale>
          <a:sx n="77" d="100"/>
          <a:sy n="77" d="100"/>
        </p:scale>
        <p:origin x="-1124" y="-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36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DA42F334-C08E-4577-8EEB-668811EB6BA8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9CDEDC7D-8788-4893-A62D-B29F41E8D92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584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683427A-479C-45AC-B59D-CAED32677C9B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t-IT" smtClean="0"/>
          </a:p>
        </p:txBody>
      </p:sp>
      <p:sp>
        <p:nvSpPr>
          <p:cNvPr id="36868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6514F816-2485-4AEB-9C8B-4A6E154FB177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0"/>
          <p:cNvSpPr/>
          <p:nvPr userDrawn="1"/>
        </p:nvSpPr>
        <p:spPr>
          <a:xfrm>
            <a:off x="928688" y="3648075"/>
            <a:ext cx="7291387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32"/>
          <p:cNvSpPr/>
          <p:nvPr/>
        </p:nvSpPr>
        <p:spPr>
          <a:xfrm>
            <a:off x="914400" y="5048250"/>
            <a:ext cx="7315200" cy="685800"/>
          </a:xfrm>
          <a:prstGeom prst="rect">
            <a:avLst/>
          </a:prstGeom>
          <a:noFill/>
          <a:ln w="6350" cap="rnd" cmpd="sng" algn="ctr">
            <a:solidFill>
              <a:schemeClr val="accent2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pic>
        <p:nvPicPr>
          <p:cNvPr id="6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8270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0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765175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11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Rectangle 10"/>
          <p:cNvSpPr>
            <a:spLocks noChangeArrowheads="1"/>
          </p:cNvSpPr>
          <p:nvPr userDrawn="1"/>
        </p:nvSpPr>
        <p:spPr bwMode="auto">
          <a:xfrm>
            <a:off x="928688" y="3643313"/>
            <a:ext cx="214312" cy="1284287"/>
          </a:xfrm>
          <a:prstGeom prst="rect">
            <a:avLst/>
          </a:prstGeom>
          <a:solidFill>
            <a:srgbClr val="62D862">
              <a:alpha val="75000"/>
            </a:srgbClr>
          </a:solidFill>
          <a:ln w="9525">
            <a:solidFill>
              <a:srgbClr val="62D862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13" name="Rectangle 26"/>
          <p:cNvSpPr>
            <a:spLocks noChangeArrowheads="1"/>
          </p:cNvSpPr>
          <p:nvPr userDrawn="1"/>
        </p:nvSpPr>
        <p:spPr bwMode="auto">
          <a:xfrm>
            <a:off x="928688" y="5072063"/>
            <a:ext cx="238125" cy="642937"/>
          </a:xfrm>
          <a:prstGeom prst="rect">
            <a:avLst/>
          </a:prstGeom>
          <a:solidFill>
            <a:srgbClr val="FFC1E0">
              <a:alpha val="70000"/>
            </a:srgbClr>
          </a:solidFill>
          <a:ln w="9525">
            <a:solidFill>
              <a:srgbClr val="FFC1E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1219200" y="3733800"/>
            <a:ext cx="6858000" cy="1143000"/>
          </a:xfrm>
        </p:spPr>
        <p:txBody>
          <a:bodyPr anchor="ctr"/>
          <a:lstStyle>
            <a:lvl1pPr algn="r">
              <a:defRPr sz="3200">
                <a:solidFill>
                  <a:schemeClr val="tx1"/>
                </a:solidFill>
              </a:defRPr>
            </a:lvl1pPr>
          </a:lstStyle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19200" y="5124450"/>
            <a:ext cx="6858000" cy="533400"/>
          </a:xfrm>
        </p:spPr>
        <p:txBody>
          <a:bodyPr anchor="ctr"/>
          <a:lstStyle>
            <a:lvl1pPr marL="0" indent="0" algn="r">
              <a:buNone/>
              <a:defRPr sz="20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 dirty="0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14" name="Date Placeholder 27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 sz="1400"/>
            </a:lvl1pPr>
          </a:lstStyle>
          <a:p>
            <a:pPr>
              <a:defRPr/>
            </a:pPr>
            <a:fld id="{823DCB18-4AD0-43A5-B308-C0F5F507F1F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5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1216025" y="6354763"/>
            <a:ext cx="12192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E941E7-AF94-40A6-A4C4-9092E9FE5C57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F370BF-EB13-4948-8A73-69F71A09849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8096E9-85A3-48A3-85CD-D16BAC270D2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traight Connector 6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5" name="Isosceles Triangle 7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Straight Connector 8"/>
          <p:cNvSpPr>
            <a:spLocks noChangeShapeType="1"/>
          </p:cNvSpPr>
          <p:nvPr/>
        </p:nvSpPr>
        <p:spPr bwMode="auto">
          <a:xfrm rot="5400000">
            <a:off x="3630612" y="3201988"/>
            <a:ext cx="585152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577580-9739-4799-A22F-57C0B508987A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6F9A0-58AA-4549-A9F6-2696863C68F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NewMarchio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438" y="71438"/>
            <a:ext cx="642937" cy="642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Rectangle 17"/>
          <p:cNvSpPr>
            <a:spLocks noChangeArrowheads="1"/>
          </p:cNvSpPr>
          <p:nvPr userDrawn="1"/>
        </p:nvSpPr>
        <p:spPr bwMode="auto">
          <a:xfrm>
            <a:off x="0" y="765175"/>
            <a:ext cx="357188" cy="6092825"/>
          </a:xfrm>
          <a:prstGeom prst="rect">
            <a:avLst/>
          </a:prstGeom>
          <a:solidFill>
            <a:srgbClr val="FFC1E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sp>
        <p:nvSpPr>
          <p:cNvPr id="6" name="Rectangle 19"/>
          <p:cNvSpPr>
            <a:spLocks noChangeArrowheads="1"/>
          </p:cNvSpPr>
          <p:nvPr userDrawn="1"/>
        </p:nvSpPr>
        <p:spPr bwMode="auto">
          <a:xfrm>
            <a:off x="828675" y="0"/>
            <a:ext cx="7491413" cy="357188"/>
          </a:xfrm>
          <a:prstGeom prst="rect">
            <a:avLst/>
          </a:prstGeom>
          <a:solidFill>
            <a:srgbClr val="62D862">
              <a:alpha val="75999"/>
            </a:srgbClr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it-IT">
              <a:latin typeface="+mn-lt"/>
              <a:cs typeface="+mn-cs"/>
            </a:endParaRPr>
          </a:p>
        </p:txBody>
      </p:sp>
      <p:pic>
        <p:nvPicPr>
          <p:cNvPr id="7" name="Picture 20" descr="logodipartimento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58188" y="71438"/>
            <a:ext cx="71437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642958"/>
          </a:xfrm>
        </p:spPr>
        <p:txBody>
          <a:bodyPr/>
          <a:lstStyle/>
          <a:p>
            <a:r>
              <a:rPr lang="it-IT" dirty="0" smtClean="0"/>
              <a:t>Fare clic per modificare lo stile del titolo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8229600" cy="4937760"/>
          </a:xfrm>
        </p:spPr>
        <p:txBody>
          <a:bodyPr/>
          <a:lstStyle>
            <a:lvl1pPr>
              <a:buClr>
                <a:schemeClr val="tx2"/>
              </a:buClr>
              <a:defRPr/>
            </a:lvl1pPr>
            <a:lvl2pPr>
              <a:buClr>
                <a:schemeClr val="tx1">
                  <a:lumMod val="50000"/>
                  <a:lumOff val="50000"/>
                </a:schemeClr>
              </a:buClr>
              <a:defRPr/>
            </a:lvl2pPr>
          </a:lstStyle>
          <a:p>
            <a:pPr lvl="0"/>
            <a:r>
              <a:rPr lang="it-IT" dirty="0" smtClean="0"/>
              <a:t>Fare clic per modificare stili del testo dello schema</a:t>
            </a:r>
          </a:p>
          <a:p>
            <a:pPr lvl="1"/>
            <a:r>
              <a:rPr lang="it-IT" dirty="0" smtClean="0"/>
              <a:t>Secondo livello</a:t>
            </a:r>
          </a:p>
          <a:p>
            <a:pPr lvl="2"/>
            <a:r>
              <a:rPr lang="it-IT" dirty="0" smtClean="0"/>
              <a:t>Terzo livello</a:t>
            </a:r>
          </a:p>
          <a:p>
            <a:pPr lvl="3"/>
            <a:r>
              <a:rPr lang="it-IT" dirty="0" smtClean="0"/>
              <a:t>Quarto livello</a:t>
            </a:r>
          </a:p>
          <a:p>
            <a:pPr lvl="4"/>
            <a:r>
              <a:rPr lang="it-IT" dirty="0" smtClean="0"/>
              <a:t>Quinto livello</a:t>
            </a:r>
            <a:endParaRPr lang="en-US" dirty="0"/>
          </a:p>
        </p:txBody>
      </p:sp>
      <p:sp>
        <p:nvSpPr>
          <p:cNvPr id="9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68D75E-7161-4331-AD3D-2B9730A5B3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10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CFFA45-37AA-4D69-83A8-8F1A56B6654C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914400" y="2819400"/>
            <a:ext cx="7315200" cy="1279525"/>
          </a:xfrm>
          <a:prstGeom prst="rect">
            <a:avLst/>
          </a:prstGeom>
          <a:noFill/>
          <a:ln w="6350" cap="rnd" cmpd="sng" algn="ctr">
            <a:solidFill>
              <a:schemeClr val="accent1"/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914400" y="2819400"/>
            <a:ext cx="228600" cy="1279525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2971800"/>
            <a:ext cx="6858000" cy="1066800"/>
          </a:xfrm>
        </p:spPr>
        <p:txBody>
          <a:bodyPr anchor="t"/>
          <a:lstStyle>
            <a:lvl1pPr algn="r">
              <a:buNone/>
              <a:defRPr sz="3200" b="0" cap="none" baseline="0"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267200"/>
            <a:ext cx="6781800" cy="1143000"/>
          </a:xfrm>
        </p:spPr>
        <p:txBody>
          <a:bodyPr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0" y="6354763"/>
            <a:ext cx="2286000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7F088-5ECA-4031-9E7E-5F943CD39F3C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98775" y="6354763"/>
            <a:ext cx="3475038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9975" y="6354763"/>
            <a:ext cx="1520825" cy="36671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A2FB48D-784E-49FB-B32B-10AEA77D8B0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457200" y="1219200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632198" y="1216152"/>
            <a:ext cx="4041648" cy="493776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5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A1CE52-B575-4851-A57B-11C4A6B8B60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6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A81C8B-1090-432A-8608-13CB015F8F00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5875"/>
            <a:ext cx="4040188" cy="685800"/>
          </a:xfrm>
          <a:noFill/>
          <a:ln>
            <a:noFill/>
          </a:ln>
        </p:spPr>
        <p:txBody>
          <a:bodyPr anchor="b"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8200" y="1295400"/>
            <a:ext cx="4041775" cy="685800"/>
          </a:xfrm>
          <a:noFill/>
          <a:ln>
            <a:noFill/>
          </a:ln>
        </p:spPr>
        <p:txBody>
          <a:bodyPr anchor="b"/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57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648200" y="2133600"/>
            <a:ext cx="4038600" cy="4038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7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69E4FC-CD3A-4933-AD32-BC7FC5614AF0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8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2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A1A87F1-3001-4C42-AE7A-2B4E7E4EFEC9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914400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4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563296-4958-4EA6-AD6B-F8ADA65CDE14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9A6FE0-B245-43D6-BEEB-6B9490B421B5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traight Connector 4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3" name="Isosceles Triangle 5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71FCEC-9316-449F-8507-8E2140EF4545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79D9EA-1C54-4423-9DE3-BCE1224F54FF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Straight Connector 9"/>
          <p:cNvSpPr>
            <a:spLocks noChangeShapeType="1"/>
          </p:cNvSpPr>
          <p:nvPr/>
        </p:nvSpPr>
        <p:spPr bwMode="auto">
          <a:xfrm rot="5400000">
            <a:off x="3160712" y="3324226"/>
            <a:ext cx="6035675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>
              <a:latin typeface="+mn-lt"/>
              <a:cs typeface="+mn-cs"/>
            </a:endParaRPr>
          </a:p>
        </p:txBody>
      </p:sp>
      <p:sp>
        <p:nvSpPr>
          <p:cNvPr id="7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24600" y="304800"/>
            <a:ext cx="2514600" cy="838200"/>
          </a:xfrm>
        </p:spPr>
        <p:txBody>
          <a:bodyPr>
            <a:noAutofit/>
          </a:bodyPr>
          <a:lstStyle>
            <a:lvl1pPr algn="l">
              <a:buNone/>
              <a:defRPr sz="2000" b="1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324600" y="1219200"/>
            <a:ext cx="2514600" cy="4843463"/>
          </a:xfrm>
        </p:spPr>
        <p:txBody>
          <a:bodyPr/>
          <a:lstStyle>
            <a:lvl1pPr marL="0" indent="0">
              <a:lnSpc>
                <a:spcPts val="22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"/>
          </p:nvPr>
        </p:nvSpPr>
        <p:spPr>
          <a:xfrm>
            <a:off x="304800" y="304800"/>
            <a:ext cx="5715000" cy="57150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/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6E99A0-9FF5-4EDD-A074-427CBD2AC2BF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81B0FF-CDBC-4063-BB89-730ACE5B3256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traight Connector 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6" name="Isosceles Triangle 8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2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9"/>
          <p:cNvSpPr/>
          <p:nvPr/>
        </p:nvSpPr>
        <p:spPr>
          <a:xfrm>
            <a:off x="457200" y="500063"/>
            <a:ext cx="182563" cy="685800"/>
          </a:xfrm>
          <a:prstGeom prst="rect">
            <a:avLst/>
          </a:prstGeom>
          <a:solidFill>
            <a:schemeClr val="accent1"/>
          </a:solidFill>
          <a:ln w="635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0856"/>
            <a:ext cx="8229600" cy="674688"/>
          </a:xfrm>
          <a:ln>
            <a:solidFill>
              <a:schemeClr val="accent1"/>
            </a:solidFill>
          </a:ln>
        </p:spPr>
        <p:txBody>
          <a:bodyPr lIns="274320" anchor="ctr"/>
          <a:lstStyle>
            <a:lvl1pPr algn="r">
              <a:buNone/>
              <a:defRPr sz="2000" b="0">
                <a:solidFill>
                  <a:schemeClr val="tx1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1905000"/>
            <a:ext cx="8229600" cy="4270248"/>
          </a:xfrm>
          <a:solidFill>
            <a:schemeClr val="tx1">
              <a:shade val="50000"/>
            </a:schemeClr>
          </a:solidFill>
          <a:ln>
            <a:noFill/>
          </a:ln>
          <a:effectLst/>
        </p:spPr>
        <p:txBody>
          <a:bodyPr>
            <a:normAutofit/>
          </a:bodyPr>
          <a:lstStyle>
            <a:lvl1pPr marL="0" indent="0">
              <a:spcBef>
                <a:spcPts val="600"/>
              </a:spcBef>
              <a:buNone/>
              <a:defRPr sz="3200"/>
            </a:lvl1pPr>
          </a:lstStyle>
          <a:p>
            <a:pPr lvl="0"/>
            <a:r>
              <a:rPr lang="it-IT" noProof="0" smtClean="0"/>
              <a:t>Fare clic sull'icona per inserire un'immagine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219200"/>
            <a:ext cx="8229600" cy="533400"/>
          </a:xfrm>
        </p:spPr>
        <p:txBody>
          <a:bodyPr anchor="ctr"/>
          <a:lstStyle>
            <a:lvl1pPr marL="0" indent="0" algn="l">
              <a:buFontTx/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8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9F49C2-E736-477F-A7FF-B64C2962DACD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9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9C7E80-8B3E-4815-9610-2E2BE6C4B0F3}" type="slidenum">
              <a:rPr lang="en-US"/>
              <a:pPr>
                <a:defRPr/>
              </a:pPr>
              <a:t>‹N›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21"/>
          <p:cNvSpPr>
            <a:spLocks noGrp="1"/>
          </p:cNvSpPr>
          <p:nvPr>
            <p:ph type="title"/>
          </p:nvPr>
        </p:nvSpPr>
        <p:spPr bwMode="auto">
          <a:xfrm>
            <a:off x="457200" y="152400"/>
            <a:ext cx="8229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  <a:endParaRPr lang="en-US" smtClean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457200" y="1219200"/>
            <a:ext cx="8229600" cy="4910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400800" y="6356350"/>
            <a:ext cx="2289175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A833EB8-87B8-4729-A619-935FD180A9AB}" type="datetimeFigureOut">
              <a:rPr lang="en-US"/>
              <a:pPr>
                <a:defRPr/>
              </a:pPr>
              <a:t>8/14/2011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2898775" y="6356350"/>
            <a:ext cx="3505200" cy="365125"/>
          </a:xfrm>
          <a:prstGeom prst="rect">
            <a:avLst/>
          </a:prstGeom>
        </p:spPr>
        <p:txBody>
          <a:bodyPr vert="horz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612775" y="6356350"/>
            <a:ext cx="1981200" cy="365125"/>
          </a:xfrm>
          <a:prstGeom prst="rect">
            <a:avLst/>
          </a:prstGeom>
        </p:spPr>
        <p:txBody>
          <a:bodyPr vert="horz"/>
          <a:lstStyle>
            <a:lvl1pPr algn="l" eaLnBrk="1" fontAlgn="auto" latinLnBrk="0" hangingPunct="1">
              <a:spcBef>
                <a:spcPts val="0"/>
              </a:spcBef>
              <a:spcAft>
                <a:spcPts val="0"/>
              </a:spcAft>
              <a:defRPr kumimoji="0"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29729EBA-5AD8-4FE9-978B-F914ECE5AACE}" type="slidenum">
              <a:rPr lang="en-US"/>
              <a:pPr>
                <a:defRPr/>
              </a:pPr>
              <a:t>‹N›</a:t>
            </a:fld>
            <a:endParaRPr lang="en-US"/>
          </a:p>
        </p:txBody>
      </p:sp>
      <p:sp>
        <p:nvSpPr>
          <p:cNvPr id="28" name="Straight Connector 27"/>
          <p:cNvSpPr>
            <a:spLocks noChangeShapeType="1"/>
          </p:cNvSpPr>
          <p:nvPr/>
        </p:nvSpPr>
        <p:spPr bwMode="auto">
          <a:xfrm>
            <a:off x="457200" y="6353175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29" name="Straight Connector 28"/>
          <p:cNvSpPr>
            <a:spLocks noChangeShapeType="1"/>
          </p:cNvSpPr>
          <p:nvPr/>
        </p:nvSpPr>
        <p:spPr bwMode="auto">
          <a:xfrm>
            <a:off x="457200" y="1143000"/>
            <a:ext cx="8229600" cy="0"/>
          </a:xfrm>
          <a:prstGeom prst="line">
            <a:avLst/>
          </a:prstGeom>
          <a:noFill/>
          <a:ln w="9525" cap="flat" cmpd="sng" algn="ctr">
            <a:solidFill>
              <a:schemeClr val="accent2"/>
            </a:solidFill>
            <a:prstDash val="dash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>
              <a:latin typeface="+mn-lt"/>
              <a:cs typeface="+mn-cs"/>
            </a:endParaRPr>
          </a:p>
        </p:txBody>
      </p:sp>
      <p:sp>
        <p:nvSpPr>
          <p:cNvPr id="10" name="Isosceles Triangle 9"/>
          <p:cNvSpPr>
            <a:spLocks noChangeAspect="1"/>
          </p:cNvSpPr>
          <p:nvPr/>
        </p:nvSpPr>
        <p:spPr>
          <a:xfrm rot="5400000">
            <a:off x="419100" y="6467475"/>
            <a:ext cx="190500" cy="120650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18" r:id="rId4"/>
    <p:sldLayoutId id="2147483719" r:id="rId5"/>
    <p:sldLayoutId id="2147483724" r:id="rId6"/>
    <p:sldLayoutId id="2147483725" r:id="rId7"/>
    <p:sldLayoutId id="2147483726" r:id="rId8"/>
    <p:sldLayoutId id="2147483727" r:id="rId9"/>
    <p:sldLayoutId id="2147483720" r:id="rId10"/>
    <p:sldLayoutId id="214748372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Bookman Old Style" pitchFamily="18" charset="0"/>
        </a:defRPr>
      </a:lvl9pPr>
    </p:titleStyle>
    <p:bodyStyle>
      <a:lvl1pPr marL="273050" indent="-273050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76000"/>
        <a:buFont typeface="Wingdings 3" pitchFamily="18" charset="2"/>
        <a:buChar char="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7688" indent="-27305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6000"/>
        <a:buFont typeface="Wingdings 3" pitchFamily="18" charset="2"/>
        <a:buChar char=""/>
        <a:defRPr sz="2300" kern="1200">
          <a:solidFill>
            <a:schemeClr val="tx2"/>
          </a:solidFill>
          <a:latin typeface="+mn-lt"/>
          <a:ea typeface="+mn-ea"/>
          <a:cs typeface="+mn-cs"/>
        </a:defRPr>
      </a:lvl2pPr>
      <a:lvl3pPr marL="822325" indent="-228600" algn="l" rtl="0" eaLnBrk="0" fontAlgn="base" hangingPunct="0">
        <a:spcBef>
          <a:spcPts val="500"/>
        </a:spcBef>
        <a:spcAft>
          <a:spcPct val="0"/>
        </a:spcAft>
        <a:buClr>
          <a:srgbClr val="BCBCBC"/>
        </a:buClr>
        <a:buSzPct val="76000"/>
        <a:buFont typeface="Wingdings 3" pitchFamily="18" charset="2"/>
        <a:buChar char="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228600" algn="l" rtl="0" eaLnBrk="0" fontAlgn="base" hangingPunct="0">
        <a:spcBef>
          <a:spcPts val="400"/>
        </a:spcBef>
        <a:spcAft>
          <a:spcPct val="0"/>
        </a:spcAft>
        <a:buClr>
          <a:srgbClr val="8BA2B4"/>
        </a:buClr>
        <a:buSzPct val="70000"/>
        <a:buFont typeface="Wingdings" pitchFamily="2" charset="2"/>
        <a:buChar char="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ts val="300"/>
        </a:spcBef>
        <a:spcAft>
          <a:spcPct val="0"/>
        </a:spcAft>
        <a:buClr>
          <a:schemeClr val="accent2"/>
        </a:buClr>
        <a:buSzPct val="70000"/>
        <a:buFont typeface="Wingdings" pitchFamily="2" charset="2"/>
        <a:buChar char="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ts val="300"/>
        </a:spcBef>
        <a:buClr>
          <a:srgbClr val="9FB8CD">
            <a:shade val="75000"/>
          </a:srgbClr>
        </a:buClr>
        <a:buSzPct val="75000"/>
        <a:buFont typeface="Wingdings 3"/>
        <a:buChar char=""/>
        <a:defRPr kumimoji="0" lang="en-US" sz="1600" kern="1200" smtClean="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rgbClr val="727CA3">
            <a:shade val="75000"/>
          </a:srgb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7pPr>
      <a:lvl8pPr marL="2011680" indent="-182880" algn="l" rtl="0" eaLnBrk="1" latinLnBrk="0" hangingPunct="1">
        <a:spcBef>
          <a:spcPts val="300"/>
        </a:spcBef>
        <a:buClr>
          <a:prstClr val="white">
            <a:shade val="50000"/>
          </a:prstClr>
        </a:buClr>
        <a:buSzPct val="75000"/>
        <a:buFont typeface="Wingdings 3"/>
        <a:buChar char=""/>
        <a:defRPr kumimoji="0" lang="en-US" sz="1400" kern="1200" smtClean="0">
          <a:solidFill>
            <a:schemeClr val="tx1"/>
          </a:solidFill>
          <a:latin typeface="+mn-lt"/>
          <a:ea typeface="+mn-ea"/>
          <a:cs typeface="+mn-cs"/>
        </a:defRPr>
      </a:lvl8pPr>
      <a:lvl9pPr marL="2194560" indent="-182880" algn="l" rtl="0" eaLnBrk="1" latinLnBrk="0" hangingPunct="1">
        <a:spcBef>
          <a:spcPts val="300"/>
        </a:spcBef>
        <a:buClr>
          <a:srgbClr val="9FB8CD"/>
        </a:buClr>
        <a:buSzPct val="75000"/>
        <a:buFont typeface="Wingdings 3"/>
        <a:buChar char=""/>
        <a:defRPr kumimoji="0" lang="en-US" sz="1200" kern="1200" smtClean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50195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it-IT" dirty="0" smtClean="0"/>
              <a:t>INFORMATICA PER IL</a:t>
            </a:r>
            <a:br>
              <a:rPr lang="it-IT" dirty="0" smtClean="0"/>
            </a:br>
            <a:r>
              <a:rPr lang="it-IT" dirty="0" smtClean="0"/>
              <a:t>COMMERCIO ELETTRONICO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eaLnBrk="1" fontAlgn="auto" hangingPunct="1">
              <a:spcAft>
                <a:spcPts val="0"/>
              </a:spcAft>
              <a:buFont typeface="Wingdings 3"/>
              <a:buNone/>
              <a:defRPr/>
            </a:pPr>
            <a:r>
              <a:rPr lang="it-IT" dirty="0" smtClean="0">
                <a:solidFill>
                  <a:schemeClr val="tx1"/>
                </a:solidFill>
              </a:rPr>
              <a:t>MATTEO CRISTANI</a:t>
            </a: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CRIMINI INFORMATICI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Delitto </a:t>
            </a:r>
            <a:r>
              <a:rPr lang="it-IT" dirty="0" smtClean="0"/>
              <a:t>di </a:t>
            </a:r>
            <a:r>
              <a:rPr lang="it-IT" dirty="0" smtClean="0">
                <a:solidFill>
                  <a:srgbClr val="FF0000"/>
                </a:solidFill>
              </a:rPr>
              <a:t>accesso abusivo</a:t>
            </a:r>
            <a:r>
              <a:rPr lang="it-IT" dirty="0" smtClean="0"/>
              <a:t>: fa riferimento all’accesso abusivo ad un sistema informatico protetto da misure di sicurezza anche se minime.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Abuso di operatore di sistema</a:t>
            </a:r>
            <a:r>
              <a:rPr lang="it-IT" dirty="0" smtClean="0"/>
              <a:t>: fa riferimento all’abuso di un soggetto con tale qualifica, al fine di compiere attività “illegali”.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Delitto di frode informatica</a:t>
            </a:r>
            <a:r>
              <a:rPr lang="it-IT" dirty="0" smtClean="0"/>
              <a:t>: si intende la “ricerca” di modifica, o sfruttamento, dei sistemi informatici al fine di compiere attività criminose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CRIMINI INFORMATICI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Impedimento o turbamento di un sistema informatico</a:t>
            </a:r>
            <a:r>
              <a:rPr lang="it-IT" dirty="0" smtClean="0"/>
              <a:t>: fa riferimento ad abusi che si possono verificare nelle licenze </a:t>
            </a:r>
            <a:r>
              <a:rPr lang="it-IT" dirty="0" err="1" smtClean="0"/>
              <a:t>sw</a:t>
            </a:r>
            <a:r>
              <a:rPr lang="it-IT" dirty="0" smtClean="0"/>
              <a:t>, o installazione di particolari programmi, tali da alterare la funzionalità di un sistema a favore dei “produttori” di </a:t>
            </a:r>
            <a:r>
              <a:rPr lang="it-IT" dirty="0" err="1" smtClean="0"/>
              <a:t>sw</a:t>
            </a:r>
            <a:r>
              <a:rPr lang="it-IT" dirty="0" smtClean="0"/>
              <a:t>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Detenzione e diffusione abusiva di codici di accesso</a:t>
            </a:r>
            <a:r>
              <a:rPr lang="it-IT" dirty="0" smtClean="0"/>
              <a:t>: sanziona l’abusiva acquisizione, in qualunque modo, duplicazione e distribuzione, dei mezzi, o dei codici di accesso ad un sistema informatico.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PROTEZIONE DELLE COMPONENTI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Per determinare una politica di sicurezza bisogna anzitutto individuare quali sono le componenti del sistema che devono essere protette.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Hardware </a:t>
            </a:r>
            <a:r>
              <a:rPr lang="it-IT" dirty="0" smtClean="0"/>
              <a:t>– le apparecchiature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Software</a:t>
            </a:r>
            <a:r>
              <a:rPr lang="it-IT" dirty="0" smtClean="0"/>
              <a:t> – i programmi per il funzionamento del sistema e l’elaborazione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Dati</a:t>
            </a:r>
            <a:r>
              <a:rPr lang="it-IT" dirty="0" smtClean="0"/>
              <a:t> – le informazioni gestite dai </a:t>
            </a:r>
            <a:r>
              <a:rPr lang="it-IT" dirty="0" smtClean="0"/>
              <a:t>programmi</a:t>
            </a:r>
            <a:endParaRPr lang="it-IT" dirty="0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PROTEZIONE DELLE COMPONENTI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1"/>
            <a:r>
              <a:rPr lang="it-IT" dirty="0" smtClean="0">
                <a:solidFill>
                  <a:srgbClr val="FF0000"/>
                </a:solidFill>
              </a:rPr>
              <a:t>Supporti di memorizzazione </a:t>
            </a:r>
            <a:r>
              <a:rPr lang="it-IT" dirty="0" smtClean="0"/>
              <a:t>– possono contenere </a:t>
            </a:r>
            <a:r>
              <a:rPr lang="it-IT" dirty="0" err="1" smtClean="0"/>
              <a:t>sw</a:t>
            </a:r>
            <a:r>
              <a:rPr lang="it-IT" dirty="0" smtClean="0"/>
              <a:t> e dati (anche backup)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Reti</a:t>
            </a:r>
            <a:r>
              <a:rPr lang="it-IT" dirty="0" smtClean="0"/>
              <a:t> – permettono l’interconnessione di vari sistemi e quindi lo scambio di informazioni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Accessi</a:t>
            </a:r>
            <a:r>
              <a:rPr lang="it-IT" dirty="0" smtClean="0"/>
              <a:t> – la possibilità che viene data ai soggetti di accedere alle risorse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Individui chiave </a:t>
            </a:r>
            <a:r>
              <a:rPr lang="it-IT" dirty="0" smtClean="0"/>
              <a:t>– fa riferimento agli amministratori di sistema, ed eventuali operatori specializzati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</a:t>
            </a:r>
            <a:endParaRPr lang="it-IT" dirty="0"/>
          </a:p>
        </p:txBody>
      </p:sp>
      <p:pic>
        <p:nvPicPr>
          <p:cNvPr id="4" name="Picture 4" descr="1db6d150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979712" y="1700808"/>
            <a:ext cx="4364673" cy="33123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ATTACCANTI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Gli attaccanti si possono dividere secondo due partizioni:</a:t>
            </a:r>
          </a:p>
          <a:p>
            <a:r>
              <a:rPr lang="it-IT" dirty="0" smtClean="0"/>
              <a:t>Per metodo ed obiettivi: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Hackers</a:t>
            </a:r>
            <a:r>
              <a:rPr lang="it-IT" dirty="0" smtClean="0"/>
              <a:t> 	(attaccanti “</a:t>
            </a:r>
            <a:r>
              <a:rPr lang="it-IT" dirty="0" err="1" smtClean="0"/>
              <a:t>fun</a:t>
            </a:r>
            <a:r>
              <a:rPr lang="it-IT" dirty="0" smtClean="0"/>
              <a:t>” o meglio “</a:t>
            </a:r>
            <a:r>
              <a:rPr lang="it-IT" dirty="0" err="1" smtClean="0"/>
              <a:t>naive</a:t>
            </a:r>
            <a:r>
              <a:rPr lang="it-IT" dirty="0" smtClean="0"/>
              <a:t>”)</a:t>
            </a:r>
          </a:p>
          <a:p>
            <a:pPr lvl="1"/>
            <a:r>
              <a:rPr lang="it-IT" dirty="0" err="1" smtClean="0">
                <a:solidFill>
                  <a:srgbClr val="FF0000"/>
                </a:solidFill>
              </a:rPr>
              <a:t>Crackers</a:t>
            </a:r>
            <a:r>
              <a:rPr lang="it-IT" dirty="0" smtClean="0"/>
              <a:t>	(attaccanti intenzionali)</a:t>
            </a:r>
          </a:p>
          <a:p>
            <a:r>
              <a:rPr lang="it-IT" sz="2700" dirty="0" smtClean="0"/>
              <a:t>Per posizione:</a:t>
            </a:r>
          </a:p>
          <a:p>
            <a:pPr lvl="1"/>
            <a:r>
              <a:rPr lang="it-IT" dirty="0" err="1" smtClean="0"/>
              <a:t>Outsiders</a:t>
            </a:r>
            <a:r>
              <a:rPr lang="it-IT" dirty="0" smtClean="0"/>
              <a:t>: sono </a:t>
            </a:r>
            <a:r>
              <a:rPr lang="it-IT" dirty="0" smtClean="0"/>
              <a:t>all’esterno </a:t>
            </a:r>
            <a:r>
              <a:rPr lang="it-IT" dirty="0" smtClean="0"/>
              <a:t>del </a:t>
            </a:r>
            <a:r>
              <a:rPr lang="it-IT" dirty="0" smtClean="0"/>
              <a:t>network.</a:t>
            </a:r>
            <a:endParaRPr lang="it-IT" dirty="0" smtClean="0"/>
          </a:p>
          <a:p>
            <a:pPr lvl="1"/>
            <a:r>
              <a:rPr lang="it-IT" dirty="0" err="1" smtClean="0"/>
              <a:t>Insiders</a:t>
            </a:r>
            <a:r>
              <a:rPr lang="it-IT" dirty="0" smtClean="0"/>
              <a:t>.</a:t>
            </a:r>
            <a:endParaRPr lang="it-IT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SICUREZZA IN SINTESI</a:t>
            </a:r>
            <a:endParaRPr lang="it-IT" dirty="0"/>
          </a:p>
        </p:txBody>
      </p:sp>
      <p:pic>
        <p:nvPicPr>
          <p:cNvPr id="4" name="Picture 4" descr="1dd1b18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 r="35599"/>
          <a:stretch>
            <a:fillRect/>
          </a:stretch>
        </p:blipFill>
        <p:spPr bwMode="auto">
          <a:xfrm>
            <a:off x="683568" y="2492896"/>
            <a:ext cx="4127400" cy="3328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3" descr="1de183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600122" y="1988840"/>
            <a:ext cx="362080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3" descr="1de18350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4048" y="1988840"/>
            <a:ext cx="3620809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SEGNALI </a:t>
            </a:r>
            <a:r>
              <a:rPr lang="it-IT" dirty="0" err="1" smtClean="0"/>
              <a:t>DI</a:t>
            </a:r>
            <a:r>
              <a:rPr lang="it-IT" dirty="0" smtClean="0"/>
              <a:t> ATTACCO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Acquisizione di informazioni</a:t>
            </a:r>
            <a:r>
              <a:rPr lang="it-IT" dirty="0" smtClean="0"/>
              <a:t>: è un insieme di azioni che anticipano un attacco.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Accesso non autorizzato</a:t>
            </a:r>
            <a:r>
              <a:rPr lang="it-IT" dirty="0" smtClean="0"/>
              <a:t>: un intruso ottiene l'accesso ad una rete, o ad un computer, pur non avendone l'autorizzazione, ottenendo informazioni riservate, o provocando danni di vario genere al sistema.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Accesso/modifica/cancellazione delle informazioni</a:t>
            </a:r>
            <a:r>
              <a:rPr lang="it-IT" dirty="0" smtClean="0"/>
              <a:t>.</a:t>
            </a:r>
          </a:p>
          <a:p>
            <a:r>
              <a:rPr lang="it-IT" dirty="0" err="1" smtClean="0">
                <a:solidFill>
                  <a:srgbClr val="FF0000"/>
                </a:solidFill>
              </a:rPr>
              <a:t>Denial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err="1" smtClean="0">
                <a:solidFill>
                  <a:srgbClr val="FF0000"/>
                </a:solidFill>
              </a:rPr>
              <a:t>of</a:t>
            </a:r>
            <a:r>
              <a:rPr lang="it-IT" dirty="0" smtClean="0">
                <a:solidFill>
                  <a:srgbClr val="FF0000"/>
                </a:solidFill>
              </a:rPr>
              <a:t> Service</a:t>
            </a:r>
            <a:r>
              <a:rPr lang="it-IT" dirty="0" smtClean="0"/>
              <a:t>: l'intruso rende un sistema, un servizio,o una rete non disponibile esaurendone le risorse di rete (banda), connessioni TCP (</a:t>
            </a:r>
            <a:r>
              <a:rPr lang="it-IT" dirty="0" err="1" smtClean="0"/>
              <a:t>Syn</a:t>
            </a:r>
            <a:r>
              <a:rPr lang="it-IT" dirty="0" smtClean="0"/>
              <a:t> </a:t>
            </a:r>
            <a:r>
              <a:rPr lang="it-IT" dirty="0" err="1" smtClean="0"/>
              <a:t>Floods</a:t>
            </a:r>
            <a:r>
              <a:rPr lang="it-IT" dirty="0" smtClean="0"/>
              <a:t>), o spazio disco (effettuando upload di dati).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SNIFFER</a:t>
            </a:r>
            <a:endParaRPr lang="it-IT" dirty="0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 bwMode="auto">
          <a:xfrm>
            <a:off x="611560" y="1196752"/>
            <a:ext cx="7953573" cy="2376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 dice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accen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sniffer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un qualsiasi strumento, software o hardware che raccoglie le informazioni che viaggiano lungo una rete.</a:t>
            </a: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 3" pitchFamily="18" charset="2"/>
              <a:buChar char=""/>
              <a:tabLst/>
              <a:defRPr/>
            </a:pP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Il nome deriva dal primo software di questo tipo “The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Sniffer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Network </a:t>
            </a:r>
            <a:r>
              <a:rPr kumimoji="0" lang="it-IT" sz="2800" b="0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Analyzer</a:t>
            </a:r>
            <a:r>
              <a:rPr kumimoji="0" lang="it-IT" sz="2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”</a:t>
            </a:r>
          </a:p>
          <a:p>
            <a:pPr marL="273050" marR="0" lvl="0" indent="-273050" algn="l" defTabSz="914400" rtl="0" eaLnBrk="1" fontAlgn="base" latinLnBrk="0" hangingPunct="1">
              <a:lnSpc>
                <a:spcPct val="90000"/>
              </a:lnSpc>
              <a:spcBef>
                <a:spcPts val="600"/>
              </a:spcBef>
              <a:spcAft>
                <a:spcPct val="0"/>
              </a:spcAft>
              <a:buClr>
                <a:schemeClr val="tx2"/>
              </a:buClr>
              <a:buSzPct val="76000"/>
              <a:buFont typeface="Wingdings" pitchFamily="2" charset="2"/>
              <a:buNone/>
              <a:tabLst/>
              <a:defRPr/>
            </a:pPr>
            <a:endParaRPr kumimoji="0" lang="it-IT" sz="28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pic>
        <p:nvPicPr>
          <p:cNvPr id="7" name="Picture 4" descr="LAN_sniffata"/>
          <p:cNvPicPr>
            <a:picLocks noChangeAspect="1" noChangeArrowheads="1"/>
          </p:cNvPicPr>
          <p:nvPr>
            <p:ph sz="half" idx="4294967295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9712" y="3573016"/>
            <a:ext cx="5548312" cy="270668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FUNZIONI </a:t>
            </a:r>
            <a:r>
              <a:rPr lang="it-IT" dirty="0" err="1" smtClean="0"/>
              <a:t>DI</a:t>
            </a:r>
            <a:r>
              <a:rPr lang="it-IT" dirty="0" smtClean="0"/>
              <a:t> UNO SNIFFER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eaLnBrk="1" hangingPunct="1"/>
            <a:r>
              <a:rPr lang="it-IT" sz="2800" dirty="0" smtClean="0"/>
              <a:t>Le funzioni tipiche di uno </a:t>
            </a:r>
            <a:r>
              <a:rPr lang="it-IT" sz="2800" dirty="0" err="1" smtClean="0"/>
              <a:t>sniffer</a:t>
            </a:r>
            <a:r>
              <a:rPr lang="it-IT" sz="2800" dirty="0" smtClean="0"/>
              <a:t> sono:</a:t>
            </a:r>
          </a:p>
          <a:p>
            <a:pPr lvl="1" eaLnBrk="1" hangingPunct="1"/>
            <a:r>
              <a:rPr lang="it-IT" sz="2800" dirty="0" smtClean="0"/>
              <a:t> Conversione e filtraggio dei dati e dei pacchetti</a:t>
            </a:r>
          </a:p>
          <a:p>
            <a:pPr lvl="1" eaLnBrk="1" hangingPunct="1"/>
            <a:r>
              <a:rPr lang="it-IT" sz="2800" dirty="0" smtClean="0"/>
              <a:t> Analisi dei difetti di rete</a:t>
            </a:r>
          </a:p>
          <a:p>
            <a:pPr lvl="1" eaLnBrk="1" hangingPunct="1"/>
            <a:r>
              <a:rPr lang="it-IT" sz="2800" dirty="0" smtClean="0"/>
              <a:t> Performance </a:t>
            </a:r>
            <a:r>
              <a:rPr lang="it-IT" sz="2800" dirty="0" err="1" smtClean="0"/>
              <a:t>Analysis</a:t>
            </a:r>
            <a:r>
              <a:rPr lang="it-IT" sz="2800" dirty="0" smtClean="0"/>
              <a:t> (qualità e portata della rete)</a:t>
            </a:r>
          </a:p>
          <a:p>
            <a:pPr lvl="1" eaLnBrk="1" hangingPunct="1"/>
            <a:r>
              <a:rPr lang="it-IT" sz="2800" dirty="0" smtClean="0"/>
              <a:t> Setacciamento di Password e Nomi di Utente</a:t>
            </a:r>
          </a:p>
          <a:p>
            <a:pPr lvl="1" eaLnBrk="1" hangingPunct="1"/>
            <a:r>
              <a:rPr lang="it-IT" sz="2800" dirty="0" smtClean="0"/>
              <a:t> Creazione di LOG (elenchi del traffico di rete)</a:t>
            </a:r>
          </a:p>
          <a:p>
            <a:pPr lvl="1" eaLnBrk="1" hangingPunct="1"/>
            <a:r>
              <a:rPr lang="it-IT" sz="2800" dirty="0" smtClean="0"/>
              <a:t> Scoperta di intrusioni attraverso l’analisi dei LOG</a:t>
            </a:r>
          </a:p>
          <a:p>
            <a:pPr lvl="1" eaLnBrk="1" hangingPunct="1"/>
            <a:endParaRPr lang="it-IT" sz="2800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500063"/>
            <a:ext cx="8229600" cy="642937"/>
          </a:xfrm>
        </p:spPr>
        <p:txBody>
          <a:bodyPr/>
          <a:lstStyle/>
          <a:p>
            <a:pPr eaLnBrk="1" hangingPunct="1"/>
            <a:r>
              <a:rPr lang="it-IT" dirty="0" smtClean="0"/>
              <a:t>INDICE</a:t>
            </a:r>
          </a:p>
        </p:txBody>
      </p:sp>
      <p:sp>
        <p:nvSpPr>
          <p:cNvPr id="11267" name="Content Placeholder 2"/>
          <p:cNvSpPr>
            <a:spLocks noGrp="1"/>
          </p:cNvSpPr>
          <p:nvPr>
            <p:ph sz="quarter" idx="1"/>
          </p:nvPr>
        </p:nvSpPr>
        <p:spPr>
          <a:xfrm>
            <a:off x="467544" y="1196753"/>
            <a:ext cx="8229600" cy="720080"/>
          </a:xfrm>
        </p:spPr>
        <p:txBody>
          <a:bodyPr/>
          <a:lstStyle/>
          <a:p>
            <a:pPr eaLnBrk="1" hangingPunct="1"/>
            <a:r>
              <a:rPr lang="it-IT" dirty="0" smtClean="0"/>
              <a:t>CICLO DELLE LEZIONI</a:t>
            </a:r>
          </a:p>
        </p:txBody>
      </p:sp>
      <p:graphicFrame>
        <p:nvGraphicFramePr>
          <p:cNvPr id="5" name="Tabella 4"/>
          <p:cNvGraphicFramePr>
            <a:graphicFrameLocks noGrp="1"/>
          </p:cNvGraphicFramePr>
          <p:nvPr/>
        </p:nvGraphicFramePr>
        <p:xfrm>
          <a:off x="755576" y="1988840"/>
          <a:ext cx="7704858" cy="3960441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1284143"/>
                <a:gridCol w="1284143"/>
                <a:gridCol w="1284143"/>
                <a:gridCol w="1284143"/>
                <a:gridCol w="1284143"/>
                <a:gridCol w="1284143"/>
              </a:tblGrid>
              <a:tr h="1320147">
                <a:tc>
                  <a:txBody>
                    <a:bodyPr/>
                    <a:lstStyle/>
                    <a:p>
                      <a:r>
                        <a:rPr lang="it-IT" b="1" dirty="0" smtClean="0">
                          <a:solidFill>
                            <a:schemeClr val="tx1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chemeClr val="tx1"/>
                          </a:solidFill>
                        </a:rPr>
                        <a:t> 1</a:t>
                      </a:r>
                    </a:p>
                    <a:p>
                      <a:r>
                        <a:rPr lang="it-IT" sz="1200" b="0" i="1" dirty="0" smtClean="0">
                          <a:solidFill>
                            <a:schemeClr val="tx1"/>
                          </a:solidFill>
                        </a:rPr>
                        <a:t>INTRODUZIONE</a:t>
                      </a:r>
                      <a:r>
                        <a:rPr lang="it-IT" sz="1200" b="0" i="1" baseline="0" dirty="0" smtClean="0">
                          <a:solidFill>
                            <a:schemeClr val="tx1"/>
                          </a:solidFill>
                        </a:rPr>
                        <a:t> AL CORSO</a:t>
                      </a:r>
                      <a:endParaRPr lang="it-IT" sz="1200" b="0" i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2	</a:t>
                      </a:r>
                      <a:endParaRPr lang="it-IT" b="1" dirty="0" smtClean="0"/>
                    </a:p>
                    <a:p>
                      <a:r>
                        <a:rPr lang="it-IT" sz="1200" b="0" i="1" dirty="0" smtClean="0"/>
                        <a:t>CHE COS’E’ IL COMMERCIO ELETTRONICO</a:t>
                      </a:r>
                      <a:endParaRPr lang="it-IT" sz="1200" b="0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FONDAMENTI </a:t>
                      </a:r>
                      <a:r>
                        <a:rPr kumimoji="0" lang="it-IT" sz="1200" b="0" i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DELLA</a:t>
                      </a:r>
                      <a:b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INFORMAZIONE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STRUTTURA DELLA RETE INTERNET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>
                          <a:solidFill>
                            <a:srgbClr val="FF0000"/>
                          </a:solidFill>
                        </a:rPr>
                        <a:t>LEZ.</a:t>
                      </a:r>
                      <a:r>
                        <a:rPr lang="it-IT" b="1" baseline="0" dirty="0" smtClean="0">
                          <a:solidFill>
                            <a:srgbClr val="FF0000"/>
                          </a:solidFill>
                        </a:rPr>
                        <a:t> 5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sz="1200" b="0" i="1" dirty="0" smtClean="0">
                          <a:solidFill>
                            <a:srgbClr val="FF0000"/>
                          </a:solidFill>
                        </a:rPr>
                        <a:t>FONDAMENTI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it-IT" sz="1200" b="0" i="1" baseline="0" dirty="0" err="1" smtClean="0">
                          <a:solidFill>
                            <a:srgbClr val="FF0000"/>
                          </a:solidFill>
                        </a:rPr>
                        <a:t>DI</a:t>
                      </a:r>
                      <a:r>
                        <a:rPr lang="it-IT" sz="1200" b="0" i="1" baseline="0" dirty="0" smtClean="0">
                          <a:solidFill>
                            <a:srgbClr val="FF0000"/>
                          </a:solidFill>
                        </a:rPr>
                        <a:t> SICUREZZA INFORMATICA</a:t>
                      </a:r>
                      <a:endParaRPr lang="it-IT" sz="1200" b="0" i="1" dirty="0" smtClean="0">
                        <a:solidFill>
                          <a:srgbClr val="FF0000"/>
                        </a:solidFill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 BASE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CRITTOGRAFIA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CRITTOGRAFIA ASIMMETRICA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8</a:t>
                      </a:r>
                      <a:endParaRPr lang="it-IT" b="1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TRANSAZIONI ONLINE</a:t>
                      </a:r>
                    </a:p>
                    <a:p>
                      <a:endParaRPr kumimoji="0" lang="it-IT" sz="1200" b="0" i="1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9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MODALITA’ TECNOLOGICHE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10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ELEMENTI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TEORIA DEI GIOCHI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11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STRATEGIE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NEGOZIATO NEI GIOCHI A SOMMA ZERO</a:t>
                      </a: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LEZ. 12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BARGAINING E ASTA INGLESE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1320147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</a:t>
                      </a:r>
                      <a:r>
                        <a:rPr lang="it-IT" b="1" smtClean="0"/>
                        <a:t>.</a:t>
                      </a:r>
                      <a:r>
                        <a:rPr lang="it-IT" b="1" baseline="0" smtClean="0"/>
                        <a:t> 13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ASTE ONLINE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14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E-SHOPS</a:t>
                      </a: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smtClean="0"/>
                        <a:t>LEZ.</a:t>
                      </a:r>
                      <a:r>
                        <a:rPr lang="it-IT" b="1" baseline="0" smtClean="0"/>
                        <a:t> 15</a:t>
                      </a:r>
                      <a:endParaRPr lang="it-IT" b="1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DI COMMERCIO ELETTRONICO</a:t>
                      </a:r>
                    </a:p>
                    <a:p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16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17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LABORATORIO </a:t>
                      </a:r>
                      <a:r>
                        <a:rPr kumimoji="0" lang="it-IT" sz="1200" b="0" i="1" kern="1200" baseline="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</a:t>
                      </a:r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COMMERCIO ELETTRONICO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it-IT" sz="1200" b="0" i="1" kern="1200" baseline="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it-IT" b="1" dirty="0" smtClean="0"/>
                        <a:t>LEZ.</a:t>
                      </a:r>
                      <a:r>
                        <a:rPr lang="it-IT" b="1" baseline="0" dirty="0" smtClean="0"/>
                        <a:t> 18</a:t>
                      </a:r>
                      <a:endParaRPr lang="it-IT" b="1" dirty="0" smtClean="0"/>
                    </a:p>
                    <a:p>
                      <a:r>
                        <a:rPr kumimoji="0" lang="it-IT" sz="1200" b="0" i="1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SOMMARIO DEL CORSO</a:t>
                      </a: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PORTSCAN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Azione di scansione remota delle porte note per rilevare l’elenco dei servizi attivi su una certa </a:t>
            </a:r>
            <a:r>
              <a:rPr lang="it-IT" dirty="0" smtClean="0"/>
              <a:t>macchina</a:t>
            </a:r>
          </a:p>
          <a:p>
            <a:pPr lvl="1"/>
            <a:r>
              <a:rPr lang="it-IT" dirty="0" smtClean="0"/>
              <a:t>si </a:t>
            </a:r>
            <a:r>
              <a:rPr lang="it-IT" dirty="0" smtClean="0"/>
              <a:t>manda un pacchetto particolare “costringendo” la macchina target a una determinata risposta, da cui si possono trarre le informazioni del </a:t>
            </a:r>
            <a:r>
              <a:rPr lang="it-IT" dirty="0" smtClean="0"/>
              <a:t>caso</a:t>
            </a:r>
          </a:p>
          <a:p>
            <a:pPr lvl="1"/>
            <a:r>
              <a:rPr lang="it-IT" dirty="0" smtClean="0"/>
              <a:t>Letteralmente </a:t>
            </a:r>
            <a:r>
              <a:rPr lang="it-IT" dirty="0" smtClean="0"/>
              <a:t>significa "scansione delle porte" e consiste nell'inviare richieste di connessione al computer bersaglio (soprattutto pacchetti TCP, UDP e ICMP creati ad arte): elaborando le risposte è possibile stabilire (anche con precisione) quali servizi di rete siano attivi su quel computer. Una porta si dice "in ascolto" ("</a:t>
            </a:r>
            <a:r>
              <a:rPr lang="it-IT" dirty="0" err="1" smtClean="0"/>
              <a:t>listening</a:t>
            </a:r>
            <a:r>
              <a:rPr lang="it-IT" dirty="0" smtClean="0"/>
              <a:t>") o "aperta" quando vi è un servizio o programma che la usa.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VIRUS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Virus di file</a:t>
            </a:r>
            <a:r>
              <a:rPr lang="it-IT" dirty="0" smtClean="0"/>
              <a:t>: Si sostituiscono in parte o completamente ad un programma (.exe, </a:t>
            </a:r>
            <a:r>
              <a:rPr lang="it-IT" dirty="0" err="1" smtClean="0"/>
              <a:t>bat</a:t>
            </a:r>
            <a:r>
              <a:rPr lang="it-IT" dirty="0" smtClean="0"/>
              <a:t>, .</a:t>
            </a:r>
            <a:r>
              <a:rPr lang="it-IT" dirty="0" err="1" smtClean="0"/>
              <a:t>com</a:t>
            </a:r>
            <a:r>
              <a:rPr lang="it-IT" dirty="0" smtClean="0"/>
              <a:t> …). Quando viene eseguito il programma, sarà eseguito il virus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Virus di </a:t>
            </a:r>
            <a:r>
              <a:rPr lang="it-IT" dirty="0" err="1" smtClean="0">
                <a:solidFill>
                  <a:srgbClr val="FF0000"/>
                </a:solidFill>
              </a:rPr>
              <a:t>boot</a:t>
            </a:r>
            <a:r>
              <a:rPr lang="it-IT" dirty="0" smtClean="0"/>
              <a:t>: Sfruttano il settore di </a:t>
            </a:r>
            <a:r>
              <a:rPr lang="it-IT" dirty="0" err="1" smtClean="0"/>
              <a:t>boot</a:t>
            </a:r>
            <a:r>
              <a:rPr lang="it-IT" dirty="0" smtClean="0"/>
              <a:t> o MBR del disco per essere eseguiti ad ogni avvio della macchina.  Risiedono in memoria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Virus </a:t>
            </a:r>
            <a:r>
              <a:rPr lang="it-IT" dirty="0" err="1" smtClean="0">
                <a:solidFill>
                  <a:srgbClr val="FF0000"/>
                </a:solidFill>
              </a:rPr>
              <a:t>multipartiti</a:t>
            </a:r>
            <a:r>
              <a:rPr lang="it-IT" dirty="0" smtClean="0"/>
              <a:t>: Sono i più pericolosi e possono infettare sia il settore di avvio dei dischi che i programmi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>
                <a:solidFill>
                  <a:srgbClr val="FF0000"/>
                </a:solidFill>
              </a:rPr>
              <a:t>Virus di macro</a:t>
            </a:r>
            <a:r>
              <a:rPr lang="it-IT" dirty="0" smtClean="0"/>
              <a:t>: Infettano solo file di dati ( e non i programmi) e precisamente quei file al cui interno possono essere contenute le macro.</a:t>
            </a:r>
            <a:endParaRPr lang="it-IT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TROJAN HORSES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Si </a:t>
            </a:r>
            <a:r>
              <a:rPr lang="it-IT" dirty="0" smtClean="0"/>
              <a:t>camuffano bene, sembrano programmi normali e magari anche utili, non si replicano, ma ne richiedono l’esecuzione inconsapevole da parte dell’utente</a:t>
            </a:r>
          </a:p>
          <a:p>
            <a:r>
              <a:rPr lang="it-IT" dirty="0" smtClean="0"/>
              <a:t>Si </a:t>
            </a:r>
            <a:r>
              <a:rPr lang="it-IT" dirty="0" smtClean="0"/>
              <a:t>diffondono:</a:t>
            </a:r>
          </a:p>
          <a:p>
            <a:pPr lvl="1"/>
            <a:r>
              <a:rPr lang="it-IT" dirty="0" smtClean="0"/>
              <a:t>Tramite Internet (collegamenti </a:t>
            </a:r>
            <a:r>
              <a:rPr lang="it-IT" dirty="0" err="1" smtClean="0"/>
              <a:t>peer</a:t>
            </a:r>
            <a:r>
              <a:rPr lang="it-IT" dirty="0" smtClean="0"/>
              <a:t> </a:t>
            </a:r>
            <a:r>
              <a:rPr lang="it-IT" dirty="0" err="1" smtClean="0"/>
              <a:t>to</a:t>
            </a:r>
            <a:r>
              <a:rPr lang="it-IT" dirty="0" smtClean="0"/>
              <a:t> </a:t>
            </a:r>
            <a:r>
              <a:rPr lang="it-IT" dirty="0" err="1" smtClean="0"/>
              <a:t>peer</a:t>
            </a:r>
            <a:r>
              <a:rPr lang="it-IT" dirty="0" smtClean="0"/>
              <a:t> con </a:t>
            </a:r>
            <a:r>
              <a:rPr lang="it-IT" dirty="0" err="1" smtClean="0"/>
              <a:t>Kazaa</a:t>
            </a:r>
            <a:r>
              <a:rPr lang="it-IT" dirty="0" smtClean="0"/>
              <a:t>, </a:t>
            </a:r>
            <a:r>
              <a:rPr lang="it-IT" dirty="0" err="1" smtClean="0"/>
              <a:t>WinMX</a:t>
            </a:r>
            <a:r>
              <a:rPr lang="it-IT" dirty="0" smtClean="0"/>
              <a:t>, </a:t>
            </a:r>
            <a:r>
              <a:rPr lang="it-IT" dirty="0" err="1" smtClean="0"/>
              <a:t>Edonkey</a:t>
            </a:r>
            <a:r>
              <a:rPr lang="it-IT" dirty="0" smtClean="0"/>
              <a:t>, Emule) ed </a:t>
            </a:r>
            <a:r>
              <a:rPr lang="it-IT" dirty="0" smtClean="0"/>
              <a:t>e-mail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Consentono il controllo remoto del PC da qualcuno via Internet, perdita e furto di dati ed informazioni personali (IP, Password..) installando </a:t>
            </a:r>
            <a:r>
              <a:rPr lang="it-IT" dirty="0" err="1" smtClean="0"/>
              <a:t>Backdoor</a:t>
            </a:r>
            <a:r>
              <a:rPr lang="it-IT" dirty="0" smtClean="0"/>
              <a:t> o </a:t>
            </a:r>
            <a:r>
              <a:rPr lang="it-IT" dirty="0" err="1" smtClean="0"/>
              <a:t>Keylogger</a:t>
            </a:r>
            <a:r>
              <a:rPr lang="it-IT" dirty="0" smtClean="0"/>
              <a:t> all’insaputa dell’utente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SPYWARE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sono:</a:t>
            </a:r>
          </a:p>
          <a:p>
            <a:pPr lvl="1"/>
            <a:r>
              <a:rPr lang="it-IT" dirty="0" smtClean="0"/>
              <a:t>Software che raccoglie informazioni riguardanti l'attività online di un utente (siti visitati, acquisti eseguiti in rete </a:t>
            </a:r>
            <a:r>
              <a:rPr lang="it-IT" dirty="0" err="1" smtClean="0"/>
              <a:t>etc</a:t>
            </a:r>
            <a:r>
              <a:rPr lang="it-IT" dirty="0" smtClean="0"/>
              <a:t>) senza il suo consenso; non si replica, ma ne richiede l’esecuzione inconsapevole da parte </a:t>
            </a:r>
            <a:r>
              <a:rPr lang="it-IT" dirty="0" smtClean="0"/>
              <a:t>dell’utente</a:t>
            </a:r>
            <a:endParaRPr lang="it-IT" dirty="0" smtClean="0"/>
          </a:p>
          <a:p>
            <a:r>
              <a:rPr lang="it-IT" dirty="0" smtClean="0"/>
              <a:t>Come si diffondono:</a:t>
            </a:r>
          </a:p>
          <a:p>
            <a:pPr lvl="1"/>
            <a:r>
              <a:rPr lang="it-IT" dirty="0" smtClean="0"/>
              <a:t>L’installazione </a:t>
            </a:r>
            <a:r>
              <a:rPr lang="it-IT" dirty="0" smtClean="0"/>
              <a:t>può avvenire, sfruttando le vulnerabilità del browser, visitando pagine Web o con tecniche di  social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Invio di pubblicità non richiesta (Spam), modifica pagina iniziale del browser, la </a:t>
            </a:r>
            <a:r>
              <a:rPr lang="it-IT" dirty="0" err="1" smtClean="0"/>
              <a:t>redirezione</a:t>
            </a:r>
            <a:r>
              <a:rPr lang="it-IT" dirty="0" smtClean="0"/>
              <a:t> su falsi siti di e-commerce (</a:t>
            </a:r>
            <a:r>
              <a:rPr lang="it-IT" dirty="0" err="1" smtClean="0"/>
              <a:t>Phishing</a:t>
            </a:r>
            <a:r>
              <a:rPr lang="it-IT" dirty="0" smtClean="0"/>
              <a:t>), l'installazione di dialer truffaldini, occupazione di memoria, instabilità del sistema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WORMS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sono:</a:t>
            </a:r>
          </a:p>
          <a:p>
            <a:pPr lvl="1"/>
            <a:r>
              <a:rPr lang="it-IT" dirty="0" smtClean="0"/>
              <a:t>Frammenti di codice indipendenti ed autonomi che agiscono principalmente in memoria, non hanno bisogno di legarsi ad altri programmi per </a:t>
            </a:r>
            <a:r>
              <a:rPr lang="it-IT" dirty="0" smtClean="0"/>
              <a:t>diffondersi</a:t>
            </a:r>
            <a:endParaRPr lang="it-IT" dirty="0" smtClean="0"/>
          </a:p>
          <a:p>
            <a:r>
              <a:rPr lang="it-IT" dirty="0" smtClean="0"/>
              <a:t>Come si diffondono:</a:t>
            </a:r>
          </a:p>
          <a:p>
            <a:pPr lvl="1"/>
            <a:r>
              <a:rPr lang="it-IT" dirty="0" smtClean="0"/>
              <a:t>Tramite Internet ed e-mail, sfruttando i bug del client di posta e S.O. con  tecniche di social </a:t>
            </a:r>
            <a:r>
              <a:rPr lang="it-IT" dirty="0" err="1" smtClean="0"/>
              <a:t>engineering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Non mira a danneggiare i dati; crea malfunzionamenti (rallentamento o blocco) al sistema o peggio a carpire dati ed informazioni personali (IP, Password</a:t>
            </a:r>
            <a:r>
              <a:rPr lang="it-IT" dirty="0" smtClean="0"/>
              <a:t>..)</a:t>
            </a:r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PHISHING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Cosa è:</a:t>
            </a:r>
          </a:p>
          <a:p>
            <a:pPr lvl="1"/>
            <a:r>
              <a:rPr lang="it-IT" dirty="0" smtClean="0"/>
              <a:t>Una tecnica utilizzata (cercando a caso) per ottenere le credenziali (password, Numero di carte di credito, riservate) di altre </a:t>
            </a:r>
            <a:r>
              <a:rPr lang="it-IT" dirty="0" smtClean="0"/>
              <a:t>persone</a:t>
            </a:r>
            <a:endParaRPr lang="it-IT" dirty="0" smtClean="0"/>
          </a:p>
          <a:p>
            <a:r>
              <a:rPr lang="it-IT" dirty="0" smtClean="0"/>
              <a:t>Come si diffonde:</a:t>
            </a:r>
          </a:p>
          <a:p>
            <a:pPr lvl="1"/>
            <a:r>
              <a:rPr lang="it-IT" dirty="0" smtClean="0"/>
              <a:t>Tecniche di social </a:t>
            </a:r>
            <a:r>
              <a:rPr lang="it-IT" dirty="0" err="1" smtClean="0"/>
              <a:t>engineering</a:t>
            </a:r>
            <a:r>
              <a:rPr lang="it-IT" dirty="0" smtClean="0"/>
              <a:t>, telefonate, e-mail esca con grafica di banca, provider web, aste </a:t>
            </a:r>
            <a:r>
              <a:rPr lang="it-IT" dirty="0" smtClean="0"/>
              <a:t>online</a:t>
            </a:r>
            <a:endParaRPr lang="it-IT" dirty="0" smtClean="0"/>
          </a:p>
          <a:p>
            <a:r>
              <a:rPr lang="it-IT" dirty="0" smtClean="0"/>
              <a:t>Conseguenze:</a:t>
            </a:r>
          </a:p>
          <a:p>
            <a:pPr lvl="1"/>
            <a:r>
              <a:rPr lang="it-IT" dirty="0" smtClean="0"/>
              <a:t>Furto di identità, numeri di carte di </a:t>
            </a:r>
            <a:r>
              <a:rPr lang="it-IT" dirty="0" err="1" smtClean="0"/>
              <a:t>credit</a:t>
            </a:r>
            <a:endParaRPr lang="it-IT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PROTEGGERSI DAGLI ATTACCHI</a:t>
            </a:r>
            <a:endParaRPr lang="it-IT" dirty="0"/>
          </a:p>
        </p:txBody>
      </p:sp>
      <p:pic>
        <p:nvPicPr>
          <p:cNvPr id="4" name="Picture 4" descr="1df1b310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39552" y="1556792"/>
            <a:ext cx="7891377" cy="4464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PASSWORD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Autenticazione dell'utente (login e password)</a:t>
            </a:r>
          </a:p>
          <a:p>
            <a:pPr lvl="1"/>
            <a:r>
              <a:rPr lang="it-IT" dirty="0" smtClean="0"/>
              <a:t>E’ la prima barriera che un intruso deve superare, in questo modo si riduce il rischio che utenti "sconosciuti" possano accedere al sistema, ed alle sue risorse, senza averne le autorizzazioni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/>
              <a:t>Delimitazione degli spazi logici </a:t>
            </a:r>
          </a:p>
          <a:p>
            <a:pPr lvl="1"/>
            <a:r>
              <a:rPr lang="it-IT" dirty="0" smtClean="0"/>
              <a:t>Garantisce un certo livello di privacy, in quanto un utente può accedere a file dati o programmi per cui è stato autorizzato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err="1" smtClean="0"/>
              <a:t>Tracking</a:t>
            </a:r>
            <a:r>
              <a:rPr lang="it-IT" dirty="0" smtClean="0"/>
              <a:t> dell'attività</a:t>
            </a:r>
          </a:p>
          <a:p>
            <a:pPr lvl="1"/>
            <a:r>
              <a:rPr lang="it-IT" dirty="0" smtClean="0"/>
              <a:t>Permette di controllare le attività svolte da un utente sulla rete e rilevare eventuali comportamenti anomali.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PROCEDURE </a:t>
            </a:r>
            <a:r>
              <a:rPr lang="it-IT" dirty="0" err="1" smtClean="0"/>
              <a:t>DI</a:t>
            </a:r>
            <a:r>
              <a:rPr lang="it-IT" dirty="0" smtClean="0"/>
              <a:t> IDENTIFICAZIONE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Login e Password</a:t>
            </a:r>
            <a:r>
              <a:rPr lang="it-IT" dirty="0" smtClean="0"/>
              <a:t>: è il metodo più diffuso; se queste non corrispondono a quelle conservate con quelle conservate nel sistema l’accesso viene negato.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Carta magnetica</a:t>
            </a:r>
            <a:r>
              <a:rPr lang="it-IT" dirty="0" smtClean="0"/>
              <a:t>: il riconoscimento viene effettuato inserendo la carta in un apposito lettore e digitando una password</a:t>
            </a:r>
            <a:r>
              <a:rPr lang="it-IT" dirty="0" smtClean="0"/>
              <a:t>.</a:t>
            </a:r>
            <a:endParaRPr lang="it-IT" dirty="0" smtClean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PROCEDURE </a:t>
            </a:r>
            <a:r>
              <a:rPr lang="it-IT" dirty="0" err="1" smtClean="0"/>
              <a:t>DI</a:t>
            </a:r>
            <a:r>
              <a:rPr lang="it-IT" dirty="0" smtClean="0"/>
              <a:t> IDENTIFICAZIONE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Biometrie</a:t>
            </a:r>
            <a:r>
              <a:rPr lang="it-IT" dirty="0" smtClean="0"/>
              <a:t>: si tratta di lettori di impronte digitali o vocali, analisi della retina, analisi della firma.</a:t>
            </a:r>
          </a:p>
          <a:p>
            <a:r>
              <a:rPr lang="it-IT" dirty="0" smtClean="0"/>
              <a:t>Il sistema biometrico è composto da:</a:t>
            </a:r>
          </a:p>
          <a:p>
            <a:pPr lvl="1"/>
            <a:r>
              <a:rPr lang="it-IT" dirty="0" smtClean="0"/>
              <a:t>Registrazione – vengono misurate ed immagazzinate le caratteristiche dell’utente.</a:t>
            </a:r>
          </a:p>
          <a:p>
            <a:pPr lvl="1"/>
            <a:r>
              <a:rPr lang="it-IT" dirty="0" smtClean="0"/>
              <a:t>Identificazione – l’utente fornisce la sua “account”, il sistema esegue delle misurazioni e confronta i valori con quelli già campionati.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AGENDA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problema della sicurezza in rete: principi di base</a:t>
            </a:r>
          </a:p>
          <a:p>
            <a:pPr lvl="1"/>
            <a:r>
              <a:rPr lang="it-IT" dirty="0" smtClean="0"/>
              <a:t>Tipologie di attacchi in </a:t>
            </a:r>
            <a:r>
              <a:rPr lang="it-IT" dirty="0" smtClean="0"/>
              <a:t>rete</a:t>
            </a:r>
          </a:p>
          <a:p>
            <a:pPr lvl="1"/>
            <a:r>
              <a:rPr lang="it-IT" dirty="0" smtClean="0"/>
              <a:t>Strumenti per la difesa in rete</a:t>
            </a:r>
          </a:p>
          <a:p>
            <a:endParaRPr lang="it-IT" dirty="0" smtClean="0"/>
          </a:p>
          <a:p>
            <a:endParaRPr lang="it-IT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ANTIVIRUS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Anti-Virus: per file infetti da virus,  </a:t>
            </a:r>
            <a:r>
              <a:rPr lang="it-IT" dirty="0" err="1" smtClean="0"/>
              <a:t>worm</a:t>
            </a:r>
            <a:r>
              <a:rPr lang="it-IT" dirty="0" smtClean="0"/>
              <a:t>, </a:t>
            </a:r>
            <a:r>
              <a:rPr lang="it-IT" dirty="0" err="1" smtClean="0"/>
              <a:t>trojan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Anti-Trojan</a:t>
            </a:r>
            <a:r>
              <a:rPr lang="it-IT" dirty="0" smtClean="0"/>
              <a:t>: per scovare ed eliminare </a:t>
            </a:r>
            <a:r>
              <a:rPr lang="it-IT" dirty="0" err="1" smtClean="0"/>
              <a:t>trojan</a:t>
            </a:r>
            <a:r>
              <a:rPr lang="it-IT" dirty="0" smtClean="0"/>
              <a:t>.</a:t>
            </a:r>
          </a:p>
          <a:p>
            <a:r>
              <a:rPr lang="it-IT" dirty="0" err="1" smtClean="0"/>
              <a:t>Spyware</a:t>
            </a:r>
            <a:r>
              <a:rPr lang="it-IT" dirty="0" smtClean="0"/>
              <a:t> </a:t>
            </a:r>
            <a:r>
              <a:rPr lang="it-IT" dirty="0" err="1" smtClean="0"/>
              <a:t>Detectors</a:t>
            </a:r>
            <a:r>
              <a:rPr lang="it-IT" dirty="0" smtClean="0"/>
              <a:t>: per scovare ed eliminare i programmi spia.</a:t>
            </a:r>
            <a:endParaRPr lang="it-IT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FIREWALL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Il Firewall può essere pensato come una coppia di meccanismi: uno serve a bloccare il traffico in ingresso e l'altro per veicolare quello in uscita dalla rete</a:t>
            </a:r>
            <a:r>
              <a:rPr lang="it-IT" dirty="0" smtClean="0"/>
              <a:t>.</a:t>
            </a:r>
          </a:p>
          <a:p>
            <a:endParaRPr lang="it-IT" dirty="0" smtClean="0"/>
          </a:p>
          <a:p>
            <a:r>
              <a:rPr lang="it-IT" dirty="0" smtClean="0"/>
              <a:t>Possono essere programmati per “controllare”, o bloccare diverse attività quali:</a:t>
            </a:r>
          </a:p>
          <a:p>
            <a:pPr lvl="1"/>
            <a:r>
              <a:rPr lang="it-IT" dirty="0" smtClean="0"/>
              <a:t>Permettere solo il passaggio di mail</a:t>
            </a:r>
          </a:p>
          <a:p>
            <a:pPr lvl="1"/>
            <a:r>
              <a:rPr lang="it-IT" dirty="0" smtClean="0"/>
              <a:t>Proteggere da login non autenticati dall’esterno</a:t>
            </a:r>
          </a:p>
          <a:p>
            <a:pPr lvl="1"/>
            <a:r>
              <a:rPr lang="it-IT" dirty="0" smtClean="0"/>
              <a:t>Bloccare il traffico dall’esterno all’interno e permettere il contrario</a:t>
            </a:r>
            <a:endParaRPr lang="it-IT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SCHEMA </a:t>
            </a:r>
            <a:r>
              <a:rPr lang="it-IT" dirty="0" err="1" smtClean="0"/>
              <a:t>DI</a:t>
            </a:r>
            <a:r>
              <a:rPr lang="it-IT" dirty="0" smtClean="0"/>
              <a:t> UN FIREWALL</a:t>
            </a:r>
            <a:endParaRPr lang="it-IT" dirty="0"/>
          </a:p>
        </p:txBody>
      </p:sp>
      <p:pic>
        <p:nvPicPr>
          <p:cNvPr id="4" name="Picture 6" descr="B2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 cstate="print">
            <a:clrChange>
              <a:clrFrom>
                <a:srgbClr val="010101"/>
              </a:clrFrom>
              <a:clrTo>
                <a:srgbClr val="010101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168400" y="2443162"/>
            <a:ext cx="6807200" cy="248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CRITTOGRAFIA (CENNI)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Crittografia</a:t>
            </a:r>
            <a:r>
              <a:rPr lang="it-IT" dirty="0" smtClean="0"/>
              <a:t>: è quella scienza che fornisce uno strumento adatto a mantenere segrete tutte quelle informazioni che non si vogliono divulgare pubblicamente, in maniera tale che la possibilità di accedervi sia data solo a persone autorizzate. </a:t>
            </a:r>
          </a:p>
          <a:p>
            <a:r>
              <a:rPr lang="it-IT" dirty="0" smtClean="0"/>
              <a:t>Possono essere fatte due operazioni:</a:t>
            </a:r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Crittazione</a:t>
            </a:r>
            <a:r>
              <a:rPr lang="it-IT" dirty="0" smtClean="0"/>
              <a:t>: è l’operazione tramite la quale si nascondono le informazioni ed è effettuata tramite un apposito algoritmo chiamato cifrario; l'informazione da cifrare è noto come testo </a:t>
            </a:r>
            <a:r>
              <a:rPr lang="it-IT" dirty="0" smtClean="0"/>
              <a:t>chiaro</a:t>
            </a:r>
            <a:endParaRPr lang="it-IT" dirty="0" smtClean="0"/>
          </a:p>
          <a:p>
            <a:pPr lvl="1"/>
            <a:r>
              <a:rPr lang="it-IT" dirty="0" smtClean="0">
                <a:solidFill>
                  <a:srgbClr val="FF0000"/>
                </a:solidFill>
              </a:rPr>
              <a:t>Decrittazione</a:t>
            </a:r>
            <a:r>
              <a:rPr lang="it-IT" dirty="0" smtClean="0"/>
              <a:t>: è l'operazione inversa rispetto alla crittazione, ossia la conversione da testo cifrato a testo chiaro; anch'essa sfrutta la chiave del cifrario. 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 </a:t>
            </a:r>
            <a:r>
              <a:rPr lang="it-IT" dirty="0" smtClean="0">
                <a:solidFill>
                  <a:srgbClr val="FF0000"/>
                </a:solidFill>
              </a:rPr>
              <a:t>Network </a:t>
            </a:r>
            <a:r>
              <a:rPr lang="it-IT" dirty="0" err="1" smtClean="0">
                <a:solidFill>
                  <a:srgbClr val="FF0000"/>
                </a:solidFill>
              </a:rPr>
              <a:t>Analyzer</a:t>
            </a:r>
            <a:r>
              <a:rPr lang="it-IT" dirty="0" smtClean="0">
                <a:solidFill>
                  <a:srgbClr val="FF0000"/>
                </a:solidFill>
              </a:rPr>
              <a:t> </a:t>
            </a:r>
            <a:r>
              <a:rPr lang="it-IT" dirty="0" smtClean="0"/>
              <a:t>sono dei dispositivi che si occupano di monitorare ed analizzare in tempo reale il traffico di rete</a:t>
            </a:r>
            <a:r>
              <a:rPr lang="it-IT" dirty="0" smtClean="0"/>
              <a:t>.</a:t>
            </a:r>
            <a:endParaRPr lang="it-IT" dirty="0" smtClean="0"/>
          </a:p>
          <a:p>
            <a:r>
              <a:rPr lang="it-IT" dirty="0" smtClean="0"/>
              <a:t>Gli </a:t>
            </a:r>
            <a:r>
              <a:rPr lang="it-IT" dirty="0" err="1" smtClean="0">
                <a:solidFill>
                  <a:srgbClr val="FF0000"/>
                </a:solidFill>
              </a:rPr>
              <a:t>Intrusion</a:t>
            </a:r>
            <a:r>
              <a:rPr lang="it-IT" dirty="0" smtClean="0">
                <a:solidFill>
                  <a:srgbClr val="FF0000"/>
                </a:solidFill>
              </a:rPr>
              <a:t> Detection System </a:t>
            </a:r>
            <a:r>
              <a:rPr lang="it-IT" dirty="0" smtClean="0"/>
              <a:t>sono da considerarsi un’estensione dei network </a:t>
            </a:r>
            <a:r>
              <a:rPr lang="it-IT" dirty="0" err="1" smtClean="0"/>
              <a:t>analyzer</a:t>
            </a:r>
            <a:r>
              <a:rPr lang="it-IT" dirty="0" smtClean="0"/>
              <a:t>. Il loro incarico, infatti, é quello di registrare e segnalare, nel minor tempo possibile, le violazioni (anche sotto forma di tentativo) dei sistemi informativi</a:t>
            </a:r>
            <a:r>
              <a:rPr lang="it-IT" dirty="0" smtClean="0"/>
              <a:t>.</a:t>
            </a:r>
          </a:p>
          <a:p>
            <a:r>
              <a:rPr lang="it-IT" dirty="0" smtClean="0"/>
              <a:t>Due rilevazioni:</a:t>
            </a:r>
          </a:p>
          <a:p>
            <a:pPr lvl="1"/>
            <a:r>
              <a:rPr lang="it-IT" dirty="0" err="1" smtClean="0"/>
              <a:t>Anomaly</a:t>
            </a:r>
            <a:r>
              <a:rPr lang="it-IT" dirty="0" smtClean="0"/>
              <a:t> detection </a:t>
            </a:r>
          </a:p>
          <a:p>
            <a:pPr lvl="1"/>
            <a:r>
              <a:rPr lang="it-IT" dirty="0" err="1" smtClean="0"/>
              <a:t>Misuse</a:t>
            </a:r>
            <a:r>
              <a:rPr lang="it-IT" dirty="0" smtClean="0"/>
              <a:t> detection </a:t>
            </a:r>
            <a:endParaRPr lang="it-IT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IDS</a:t>
            </a:r>
            <a:endParaRPr lang="it-IT" dirty="0"/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03648" y="1340768"/>
            <a:ext cx="6487019" cy="45212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TIPI </a:t>
            </a:r>
            <a:r>
              <a:rPr lang="it-IT" dirty="0" err="1" smtClean="0"/>
              <a:t>DI</a:t>
            </a:r>
            <a:r>
              <a:rPr lang="it-IT" dirty="0" smtClean="0"/>
              <a:t> ATTACCO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Intercettazioni</a:t>
            </a:r>
          </a:p>
          <a:p>
            <a:r>
              <a:rPr lang="it-IT" dirty="0" err="1" smtClean="0"/>
              <a:t>Portscan</a:t>
            </a:r>
            <a:endParaRPr lang="it-IT" dirty="0" smtClean="0"/>
          </a:p>
          <a:p>
            <a:r>
              <a:rPr lang="it-IT" dirty="0" smtClean="0"/>
              <a:t>Virus</a:t>
            </a:r>
          </a:p>
          <a:p>
            <a:r>
              <a:rPr lang="it-IT" dirty="0" smtClean="0"/>
              <a:t>Troiani</a:t>
            </a:r>
          </a:p>
          <a:p>
            <a:r>
              <a:rPr lang="it-IT" dirty="0" err="1" smtClean="0"/>
              <a:t>Spyware</a:t>
            </a:r>
            <a:endParaRPr lang="it-IT" dirty="0" smtClean="0"/>
          </a:p>
          <a:p>
            <a:r>
              <a:rPr lang="it-IT" dirty="0" err="1" smtClean="0"/>
              <a:t>Worm</a:t>
            </a:r>
            <a:endParaRPr lang="it-IT" dirty="0" smtClean="0"/>
          </a:p>
          <a:p>
            <a:r>
              <a:rPr lang="it-IT" dirty="0" err="1" smtClean="0"/>
              <a:t>Phishing</a:t>
            </a:r>
            <a:endParaRPr lang="it-IT" dirty="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FORME </a:t>
            </a:r>
            <a:r>
              <a:rPr lang="it-IT" dirty="0" err="1" smtClean="0"/>
              <a:t>DI</a:t>
            </a:r>
            <a:r>
              <a:rPr lang="it-IT" dirty="0" smtClean="0"/>
              <a:t> DIFESA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Gestione delle password</a:t>
            </a:r>
          </a:p>
          <a:p>
            <a:r>
              <a:rPr lang="it-IT" dirty="0" smtClean="0"/>
              <a:t>Antivirus</a:t>
            </a:r>
          </a:p>
          <a:p>
            <a:r>
              <a:rPr lang="it-IT" dirty="0" smtClean="0"/>
              <a:t>Firewall</a:t>
            </a:r>
          </a:p>
          <a:p>
            <a:r>
              <a:rPr lang="it-IT" dirty="0" err="1" smtClean="0"/>
              <a:t>Antispyware</a:t>
            </a:r>
            <a:endParaRPr lang="it-IT" dirty="0" smtClean="0"/>
          </a:p>
          <a:p>
            <a:r>
              <a:rPr lang="it-IT" dirty="0" smtClean="0"/>
              <a:t>Crittografia</a:t>
            </a:r>
          </a:p>
          <a:p>
            <a:r>
              <a:rPr lang="it-IT" dirty="0" smtClean="0"/>
              <a:t>IDS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CHE COS’E’ LA SICUREZZA?</a:t>
            </a:r>
            <a:endParaRPr lang="it-IT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1700808"/>
            <a:ext cx="6515026" cy="3634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PERCHE’ GLI ATTACCHI?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/>
              <a:t>spionaggio industriale</a:t>
            </a:r>
          </a:p>
          <a:p>
            <a:r>
              <a:rPr lang="it-IT" dirty="0" smtClean="0"/>
              <a:t>sottrazione di informazioni riservate</a:t>
            </a:r>
          </a:p>
          <a:p>
            <a:r>
              <a:rPr lang="it-IT" dirty="0" smtClean="0"/>
              <a:t>vendetta a scopi personali</a:t>
            </a:r>
          </a:p>
          <a:p>
            <a:r>
              <a:rPr lang="it-IT" dirty="0" smtClean="0"/>
              <a:t>diffamazione pubblica di un’azienda</a:t>
            </a:r>
          </a:p>
          <a:p>
            <a:r>
              <a:rPr lang="it-IT" dirty="0" smtClean="0"/>
              <a:t>vantaggi </a:t>
            </a:r>
            <a:r>
              <a:rPr lang="it-IT" dirty="0" smtClean="0"/>
              <a:t>economici</a:t>
            </a:r>
            <a:endParaRPr lang="it-IT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PROPRIETA’ </a:t>
            </a:r>
            <a:r>
              <a:rPr lang="it-IT" dirty="0" err="1" smtClean="0"/>
              <a:t>DI</a:t>
            </a:r>
            <a:r>
              <a:rPr lang="it-IT" dirty="0" smtClean="0"/>
              <a:t> SICUREZZA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it-IT" dirty="0" smtClean="0">
                <a:solidFill>
                  <a:srgbClr val="FF0000"/>
                </a:solidFill>
              </a:rPr>
              <a:t>R</a:t>
            </a:r>
            <a:r>
              <a:rPr lang="it-IT" dirty="0" smtClean="0">
                <a:solidFill>
                  <a:srgbClr val="FF0000"/>
                </a:solidFill>
              </a:rPr>
              <a:t>iservatezza dell'informazione:</a:t>
            </a:r>
            <a:r>
              <a:rPr lang="it-IT" dirty="0" smtClean="0"/>
              <a:t> </a:t>
            </a:r>
          </a:p>
          <a:p>
            <a:pPr lvl="1"/>
            <a:r>
              <a:rPr lang="it-IT" dirty="0" smtClean="0"/>
              <a:t>Ridurre </a:t>
            </a:r>
            <a:r>
              <a:rPr lang="it-IT" dirty="0" smtClean="0"/>
              <a:t>a livelli accettabili il rischio che un'entità possa accedere ai dati senza esserne autorizzata      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I</a:t>
            </a:r>
            <a:r>
              <a:rPr lang="it-IT" dirty="0" smtClean="0">
                <a:solidFill>
                  <a:srgbClr val="FF0000"/>
                </a:solidFill>
              </a:rPr>
              <a:t>ntegrità </a:t>
            </a:r>
            <a:r>
              <a:rPr lang="it-IT" dirty="0" smtClean="0">
                <a:solidFill>
                  <a:srgbClr val="FF0000"/>
                </a:solidFill>
              </a:rPr>
              <a:t>dell'informazione:</a:t>
            </a:r>
          </a:p>
          <a:p>
            <a:pPr lvl="1"/>
            <a:r>
              <a:rPr lang="it-IT" dirty="0" smtClean="0"/>
              <a:t>Ridurre il rischio che i dati possano essere cancellati/modificati  a seguito di interventi non autorizzate o fenomeni non controllabili  e prevedere adeguate procedure di recupero delle informazioni</a:t>
            </a:r>
          </a:p>
          <a:p>
            <a:r>
              <a:rPr lang="it-IT" dirty="0" smtClean="0">
                <a:solidFill>
                  <a:srgbClr val="FF0000"/>
                </a:solidFill>
              </a:rPr>
              <a:t>D</a:t>
            </a:r>
            <a:r>
              <a:rPr lang="it-IT" dirty="0" smtClean="0">
                <a:solidFill>
                  <a:srgbClr val="FF0000"/>
                </a:solidFill>
              </a:rPr>
              <a:t>isponibilità </a:t>
            </a:r>
            <a:r>
              <a:rPr lang="it-IT" dirty="0" smtClean="0">
                <a:solidFill>
                  <a:srgbClr val="FF0000"/>
                </a:solidFill>
              </a:rPr>
              <a:t>dell'informazione:</a:t>
            </a:r>
          </a:p>
          <a:p>
            <a:pPr lvl="1"/>
            <a:r>
              <a:rPr lang="it-IT" dirty="0" smtClean="0"/>
              <a:t>Ridurre il rischio che possa essere impedito alle entità autorizzate l'accesso alle informazioni a seguito di interventi non autorizzate o fenomeni non controllabili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ASPETTI LEGALI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866775" indent="-866775">
              <a:buFont typeface="Wingdings" pitchFamily="2" charset="2"/>
              <a:buNone/>
            </a:pPr>
            <a:r>
              <a:rPr lang="it-IT" sz="2800" dirty="0" smtClean="0"/>
              <a:t>La </a:t>
            </a:r>
            <a:r>
              <a:rPr lang="it-IT" sz="2800" dirty="0" smtClean="0"/>
              <a:t>legge suddivide la tutela in due parti</a:t>
            </a:r>
            <a:r>
              <a:rPr lang="it-IT" sz="2800" dirty="0" smtClean="0"/>
              <a:t>:</a:t>
            </a:r>
            <a:endParaRPr lang="it-IT" sz="2800" dirty="0" smtClean="0"/>
          </a:p>
          <a:p>
            <a:pPr marL="866775" indent="-866775">
              <a:buFontTx/>
              <a:buAutoNum type="arabicPeriod"/>
            </a:pPr>
            <a:r>
              <a:rPr lang="it-IT" sz="2800" dirty="0" smtClean="0"/>
              <a:t>Da un lato impone l’obbligo di apporre delle misure di sicurezza, anche se minime, al proprio sistema informatico.</a:t>
            </a:r>
          </a:p>
          <a:p>
            <a:pPr marL="866775" indent="-866775">
              <a:buFont typeface="Wingdings" pitchFamily="2" charset="2"/>
              <a:buNone/>
            </a:pPr>
            <a:r>
              <a:rPr lang="it-IT" sz="2800" dirty="0" smtClean="0"/>
              <a:t>	Il codice penale impone l’adozione di misure di sicurezza necessarie  ad impedire l’introduzione nel sistema informatico da parte di chi non è autorizzato, per prevenire</a:t>
            </a:r>
            <a:r>
              <a:rPr lang="it-IT" sz="2800" dirty="0" smtClean="0"/>
              <a:t>:</a:t>
            </a:r>
            <a:endParaRPr lang="it-IT" sz="2800" dirty="0" smtClean="0"/>
          </a:p>
          <a:p>
            <a:pPr marL="1520825" lvl="2" indent="-649288"/>
            <a:r>
              <a:rPr lang="it-IT" dirty="0" smtClean="0"/>
              <a:t>Perdita, o distruzione dei dati</a:t>
            </a:r>
          </a:p>
          <a:p>
            <a:pPr marL="1520825" lvl="2" indent="-649288"/>
            <a:r>
              <a:rPr lang="it-IT" dirty="0" smtClean="0"/>
              <a:t>Ridurre il rischio di accesso non autorizzato</a:t>
            </a:r>
          </a:p>
          <a:p>
            <a:pPr marL="1520825" lvl="2" indent="-649288"/>
            <a:r>
              <a:rPr lang="it-IT" dirty="0" smtClean="0"/>
              <a:t>Impedire il trattamento dei dati in modo non consentito</a:t>
            </a:r>
          </a:p>
          <a:p>
            <a:endParaRPr lang="it-IT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esentazione del lavoro del team">
  <a:themeElements>
    <a:clrScheme name="Origin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Origin">
      <a:majorFont>
        <a:latin typeface="Bookman Old Style"/>
        <a:ea typeface=""/>
        <a:cs typeface=""/>
        <a:font script="Grek" typeface="Cambria"/>
        <a:font script="Cyrl" typeface="Cambria"/>
        <a:font script="Jpan" typeface="HG明朝E"/>
        <a:font script="Hang" typeface="돋움"/>
        <a:font script="Hans" typeface="宋体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Gill Sans MT"/>
        <a:ea typeface=""/>
        <a:cs typeface=""/>
        <a:font script="Grek" typeface="Calibri"/>
        <a:font script="Cyrl" typeface="Calibri"/>
        <a:font script="Jpan" typeface="ＭＳ Ｐゴシック"/>
        <a:font script="Hang" typeface="맑은 고딕"/>
        <a:font script="Hans" typeface="华文新魏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rigin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3000"/>
              </a:schemeClr>
            </a:gs>
            <a:gs pos="30000">
              <a:schemeClr val="phClr">
                <a:shade val="90000"/>
                <a:satMod val="110000"/>
              </a:schemeClr>
            </a:gs>
            <a:gs pos="45000">
              <a:schemeClr val="phClr">
                <a:shade val="100000"/>
                <a:satMod val="118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0000"/>
                <a:satMod val="110000"/>
              </a:schemeClr>
            </a:gs>
            <a:gs pos="100000">
              <a:schemeClr val="phClr">
                <a:shade val="63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430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balanced" dir="t">
              <a:rot lat="0" lon="0" rev="0"/>
            </a:lightRig>
          </a:scene3d>
          <a:sp3d prstMaterial="matte">
            <a:bevelT w="0" h="0"/>
            <a:contourClr>
              <a:schemeClr val="phClr">
                <a:tint val="100000"/>
                <a:shade val="100000"/>
                <a:hueMod val="100000"/>
                <a:satMod val="100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50000"/>
              </a:srgbClr>
            </a:outerShdw>
          </a:effectLst>
          <a:scene3d>
            <a:camera prst="orthographicFront" fov="0">
              <a:rot lat="0" lon="0" rev="0"/>
            </a:camera>
            <a:lightRig rig="soft" dir="t">
              <a:rot lat="0" lon="0" rev="2700000"/>
            </a:lightRig>
          </a:scene3d>
          <a:sp3d prstMaterial="matte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60000"/>
                <a:satMod val="300000"/>
              </a:schemeClr>
            </a:gs>
            <a:gs pos="30000">
              <a:schemeClr val="phClr">
                <a:shade val="80000"/>
                <a:satMod val="230000"/>
              </a:schemeClr>
            </a:gs>
            <a:gs pos="100000">
              <a:schemeClr val="phClr">
                <a:tint val="97000"/>
                <a:satMod val="22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6000"/>
                <a:satMod val="120000"/>
              </a:schemeClr>
              <a:schemeClr val="phClr">
                <a:tint val="90000"/>
              </a:schemeClr>
            </a:duotone>
          </a:blip>
          <a:tile tx="0" ty="0" sx="35000" sy="40000" flip="x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Presentazione del lavoro del team</Template>
  <TotalTime>0</TotalTime>
  <Words>1813</Words>
  <Application>Microsoft Office PowerPoint</Application>
  <PresentationFormat>Presentazione su schermo (4:3)</PresentationFormat>
  <Paragraphs>201</Paragraphs>
  <Slides>35</Slides>
  <Notes>2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35</vt:i4>
      </vt:variant>
    </vt:vector>
  </HeadingPairs>
  <TitlesOfParts>
    <vt:vector size="36" baseType="lpstr">
      <vt:lpstr>Presentazione del lavoro del team</vt:lpstr>
      <vt:lpstr>INFORMATICA PER IL COMMERCIO ELETTRONICO</vt:lpstr>
      <vt:lpstr>INDICE</vt:lpstr>
      <vt:lpstr>AGENDA</vt:lpstr>
      <vt:lpstr>TIPI DI ATTACCO</vt:lpstr>
      <vt:lpstr>FORME DI DIFESA</vt:lpstr>
      <vt:lpstr>CHE COS’E’ LA SICUREZZA?</vt:lpstr>
      <vt:lpstr>PERCHE’ GLI ATTACCHI?</vt:lpstr>
      <vt:lpstr>PROPRIETA’ DI SICUREZZA</vt:lpstr>
      <vt:lpstr>ASPETTI LEGALI</vt:lpstr>
      <vt:lpstr>CRIMINI INFORMATICI</vt:lpstr>
      <vt:lpstr>CRIMINI INFORMATICI</vt:lpstr>
      <vt:lpstr>PROTEZIONE DELLE COMPONENTI</vt:lpstr>
      <vt:lpstr>PROTEZIONE DELLE COMPONENTI</vt:lpstr>
      <vt:lpstr>SCHEMA</vt:lpstr>
      <vt:lpstr>ATTACCANTI</vt:lpstr>
      <vt:lpstr>SICUREZZA IN SINTESI</vt:lpstr>
      <vt:lpstr>SEGNALI DI ATTACCO</vt:lpstr>
      <vt:lpstr>SNIFFER</vt:lpstr>
      <vt:lpstr>FUNZIONI DI UNO SNIFFER</vt:lpstr>
      <vt:lpstr>PORTSCAN</vt:lpstr>
      <vt:lpstr>VIRUS</vt:lpstr>
      <vt:lpstr>TROJAN HORSES</vt:lpstr>
      <vt:lpstr>SPYWARE</vt:lpstr>
      <vt:lpstr>WORMS</vt:lpstr>
      <vt:lpstr>PHISHING</vt:lpstr>
      <vt:lpstr>PROTEGGERSI DAGLI ATTACCHI</vt:lpstr>
      <vt:lpstr>PASSWORD</vt:lpstr>
      <vt:lpstr>PROCEDURE DI IDENTIFICAZIONE</vt:lpstr>
      <vt:lpstr>PROCEDURE DI IDENTIFICAZIONE</vt:lpstr>
      <vt:lpstr>ANTIVIRUS</vt:lpstr>
      <vt:lpstr>FIREWALL</vt:lpstr>
      <vt:lpstr>SCHEMA DI UN FIREWALL</vt:lpstr>
      <vt:lpstr>CRITTOGRAFIA (CENNI)</vt:lpstr>
      <vt:lpstr>IDS</vt:lpstr>
      <vt:lpstr>IDS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2008-10-25T04:26:16Z</dcterms:created>
  <dcterms:modified xsi:type="dcterms:W3CDTF">2011-08-14T07:07:36Z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CID">
    <vt:lpwstr>1040</vt:lpwstr>
  </property>
  <property fmtid="{D5CDD505-2E9C-101B-9397-08002B2CF9AE}" pid="3" name="_TemplateID">
    <vt:lpwstr>TC102282691040</vt:lpwstr>
  </property>
</Properties>
</file>