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Stile chiaro 1 - Color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0" autoAdjust="0"/>
    <p:restoredTop sz="94671" autoAdjust="0"/>
  </p:normalViewPr>
  <p:slideViewPr>
    <p:cSldViewPr>
      <p:cViewPr>
        <p:scale>
          <a:sx n="100" d="100"/>
          <a:sy n="100" d="100"/>
        </p:scale>
        <p:origin x="-212" y="-48"/>
      </p:cViewPr>
      <p:guideLst>
        <p:guide orient="horz" pos="2160"/>
        <p:guide pos="2880"/>
      </p:guideLst>
    </p:cSldViewPr>
  </p:slideViewPr>
  <p:outlineViewPr>
    <p:cViewPr>
      <p:scale>
        <a:sx n="33" d="100"/>
        <a:sy n="33" d="100"/>
      </p:scale>
      <p:origin x="0" y="2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A42F334-C08E-4577-8EEB-668811EB6BA8}" type="datetimeFigureOut">
              <a:rPr lang="en-US"/>
              <a:pPr>
                <a:defRPr/>
              </a:pPr>
              <a:t>8/2/2011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CDEDC7D-8788-4893-A62D-B29F41E8D929}"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83427A-479C-45AC-B59D-CAED32677C9B}"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14F816-2485-4AEB-9C8B-4A6E154FB177}" type="slidenum">
              <a:rPr lang="en-US" smtClean="0"/>
              <a:pPr fontAlgn="base">
                <a:spcBef>
                  <a:spcPct val="0"/>
                </a:spcBef>
                <a:spcAft>
                  <a:spcPct val="0"/>
                </a:spcAft>
                <a:defRPr/>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bg1"/>
        </a:solidFill>
        <a:effectLst/>
      </p:bgPr>
    </p:bg>
    <p:spTree>
      <p:nvGrpSpPr>
        <p:cNvPr id="1" name=""/>
        <p:cNvGrpSpPr/>
        <p:nvPr/>
      </p:nvGrpSpPr>
      <p:grpSpPr>
        <a:xfrm>
          <a:off x="0" y="0"/>
          <a:ext cx="0" cy="0"/>
          <a:chOff x="0" y="0"/>
          <a:chExt cx="0" cy="0"/>
        </a:xfrm>
      </p:grpSpPr>
      <p:sp>
        <p:nvSpPr>
          <p:cNvPr id="4" name="Rectangle 20"/>
          <p:cNvSpPr/>
          <p:nvPr userDrawn="1"/>
        </p:nvSpPr>
        <p:spPr>
          <a:xfrm>
            <a:off x="928688" y="3648075"/>
            <a:ext cx="7291387"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7" name="Rectangle 17"/>
          <p:cNvSpPr>
            <a:spLocks noChangeArrowheads="1"/>
          </p:cNvSpPr>
          <p:nvPr userDrawn="1"/>
        </p:nvSpPr>
        <p:spPr bwMode="auto">
          <a:xfrm>
            <a:off x="0" y="765175"/>
            <a:ext cx="8270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0" name="Rectangle 19"/>
          <p:cNvSpPr>
            <a:spLocks noChangeArrowheads="1"/>
          </p:cNvSpPr>
          <p:nvPr userDrawn="1"/>
        </p:nvSpPr>
        <p:spPr bwMode="auto">
          <a:xfrm>
            <a:off x="828675" y="0"/>
            <a:ext cx="7491413" cy="765175"/>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11"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12" name="Rectangle 10"/>
          <p:cNvSpPr>
            <a:spLocks noChangeArrowheads="1"/>
          </p:cNvSpPr>
          <p:nvPr userDrawn="1"/>
        </p:nvSpPr>
        <p:spPr bwMode="auto">
          <a:xfrm>
            <a:off x="928688" y="3643313"/>
            <a:ext cx="214312" cy="1284287"/>
          </a:xfrm>
          <a:prstGeom prst="rect">
            <a:avLst/>
          </a:prstGeom>
          <a:solidFill>
            <a:srgbClr val="62D862">
              <a:alpha val="75000"/>
            </a:srgbClr>
          </a:solidFill>
          <a:ln w="9525">
            <a:solidFill>
              <a:srgbClr val="62D862"/>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3" name="Rectangle 26"/>
          <p:cNvSpPr>
            <a:spLocks noChangeArrowheads="1"/>
          </p:cNvSpPr>
          <p:nvPr userDrawn="1"/>
        </p:nvSpPr>
        <p:spPr bwMode="auto">
          <a:xfrm>
            <a:off x="928688" y="5072063"/>
            <a:ext cx="238125" cy="642937"/>
          </a:xfrm>
          <a:prstGeom prst="rect">
            <a:avLst/>
          </a:prstGeom>
          <a:solidFill>
            <a:srgbClr val="FFC1E0">
              <a:alpha val="70000"/>
            </a:srgbClr>
          </a:solidFill>
          <a:ln w="9525">
            <a:solidFill>
              <a:srgbClr val="FFC1E0"/>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8" name="Title 7"/>
          <p:cNvSpPr>
            <a:spLocks noGrp="1"/>
          </p:cNvSpPr>
          <p:nvPr>
            <p:ph type="ctrTitle"/>
          </p:nvPr>
        </p:nvSpPr>
        <p:spPr>
          <a:xfrm>
            <a:off x="1219200" y="3733800"/>
            <a:ext cx="6858000" cy="1143000"/>
          </a:xfrm>
        </p:spPr>
        <p:txBody>
          <a:bodyPr anchor="ctr"/>
          <a:lstStyle>
            <a:lvl1pPr algn="r">
              <a:defRPr sz="3200">
                <a:solidFill>
                  <a:schemeClr val="tx1"/>
                </a:solidFill>
              </a:defRPr>
            </a:lvl1pPr>
          </a:lstStyle>
          <a:p>
            <a:r>
              <a:rPr lang="it-IT" dirty="0" smtClean="0"/>
              <a:t>Fare clic per modificare lo stile del titolo</a:t>
            </a:r>
            <a:endParaRPr lang="en-US" dirty="0"/>
          </a:p>
        </p:txBody>
      </p:sp>
      <p:sp>
        <p:nvSpPr>
          <p:cNvPr id="9" name="Subtitle 8"/>
          <p:cNvSpPr>
            <a:spLocks noGrp="1"/>
          </p:cNvSpPr>
          <p:nvPr>
            <p:ph type="subTitle" idx="1"/>
          </p:nvPr>
        </p:nvSpPr>
        <p:spPr>
          <a:xfrm>
            <a:off x="1219200" y="5124450"/>
            <a:ext cx="6858000" cy="533400"/>
          </a:xfrm>
        </p:spPr>
        <p:txBody>
          <a:bodyPr anchor="ct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dirty="0" smtClean="0"/>
              <a:t>Fare clic per modificare lo stile del sottotitolo dello schema</a:t>
            </a:r>
            <a:endParaRPr lang="en-US" dirty="0"/>
          </a:p>
        </p:txBody>
      </p:sp>
      <p:sp>
        <p:nvSpPr>
          <p:cNvPr id="14" name="Date Placeholder 27"/>
          <p:cNvSpPr>
            <a:spLocks noGrp="1"/>
          </p:cNvSpPr>
          <p:nvPr>
            <p:ph type="dt" sz="half" idx="10"/>
          </p:nvPr>
        </p:nvSpPr>
        <p:spPr>
          <a:xfrm>
            <a:off x="6400800" y="6354763"/>
            <a:ext cx="2286000" cy="366712"/>
          </a:xfrm>
        </p:spPr>
        <p:txBody>
          <a:bodyPr/>
          <a:lstStyle>
            <a:lvl1pPr>
              <a:defRPr sz="1400"/>
            </a:lvl1pPr>
          </a:lstStyle>
          <a:p>
            <a:pPr>
              <a:defRPr/>
            </a:pPr>
            <a:fld id="{823DCB18-4AD0-43A5-B308-C0F5F507F1FF}" type="datetimeFigureOut">
              <a:rPr lang="en-US"/>
              <a:pPr>
                <a:defRPr/>
              </a:pPr>
              <a:t>8/2/2011</a:t>
            </a:fld>
            <a:endParaRPr lang="en-US"/>
          </a:p>
        </p:txBody>
      </p:sp>
      <p:sp>
        <p:nvSpPr>
          <p:cNvPr id="15"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6" name="Slide Number Placeholder 28"/>
          <p:cNvSpPr>
            <a:spLocks noGrp="1"/>
          </p:cNvSpPr>
          <p:nvPr>
            <p:ph type="sldNum" sz="quarter" idx="12"/>
          </p:nvPr>
        </p:nvSpPr>
        <p:spPr>
          <a:xfrm>
            <a:off x="1216025" y="6354763"/>
            <a:ext cx="1219200" cy="366712"/>
          </a:xfrm>
        </p:spPr>
        <p:txBody>
          <a:bodyPr/>
          <a:lstStyle>
            <a:lvl1pPr>
              <a:defRPr/>
            </a:lvl1pPr>
          </a:lstStyle>
          <a:p>
            <a:pPr>
              <a:defRPr/>
            </a:pPr>
            <a:fld id="{19E941E7-AF94-40A6-A4C4-9092E9FE5C57}"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13"/>
          <p:cNvSpPr>
            <a:spLocks noGrp="1"/>
          </p:cNvSpPr>
          <p:nvPr>
            <p:ph type="dt" sz="half" idx="10"/>
          </p:nvPr>
        </p:nvSpPr>
        <p:spPr/>
        <p:txBody>
          <a:bodyPr/>
          <a:lstStyle>
            <a:lvl1pPr>
              <a:defRPr/>
            </a:lvl1pPr>
          </a:lstStyle>
          <a:p>
            <a:pPr>
              <a:defRPr/>
            </a:pPr>
            <a:fld id="{09F370BF-EB13-4948-8A73-69F71A09849D}" type="datetimeFigureOut">
              <a:rPr lang="en-US"/>
              <a:pPr>
                <a:defRPr/>
              </a:pPr>
              <a:t>8/2/2011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D8096E9-85A3-48A3-85CD-D16BAC270D23}"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5" name="Isosceles Triang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traight Connector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3"/>
          <p:cNvSpPr>
            <a:spLocks noGrp="1"/>
          </p:cNvSpPr>
          <p:nvPr>
            <p:ph type="dt" sz="half" idx="10"/>
          </p:nvPr>
        </p:nvSpPr>
        <p:spPr/>
        <p:txBody>
          <a:bodyPr/>
          <a:lstStyle>
            <a:lvl1pPr>
              <a:defRPr/>
            </a:lvl1pPr>
          </a:lstStyle>
          <a:p>
            <a:pPr>
              <a:defRPr/>
            </a:pPr>
            <a:fld id="{33577580-9739-4799-A22F-57C0B508987A}" type="datetimeFigureOut">
              <a:rPr lang="en-US"/>
              <a:pPr>
                <a:defRPr/>
              </a:pPr>
              <a:t>8/2/2011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BB6F9A0-58AA-4549-A9F6-2696863C68FC}"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Pr>
        <a:solidFill>
          <a:schemeClr val="bg1">
            <a:alpha val="50195"/>
          </a:schemeClr>
        </a:solidFill>
        <a:effectLst/>
      </p:bgPr>
    </p:bg>
    <p:spTree>
      <p:nvGrpSpPr>
        <p:cNvPr id="1" name=""/>
        <p:cNvGrpSpPr/>
        <p:nvPr/>
      </p:nvGrpSpPr>
      <p:grpSpPr>
        <a:xfrm>
          <a:off x="0" y="0"/>
          <a:ext cx="0" cy="0"/>
          <a:chOff x="0" y="0"/>
          <a:chExt cx="0" cy="0"/>
        </a:xfrm>
      </p:grpSpPr>
      <p:pic>
        <p:nvPicPr>
          <p:cNvPr id="4"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5" name="Rectangle 17"/>
          <p:cNvSpPr>
            <a:spLocks noChangeArrowheads="1"/>
          </p:cNvSpPr>
          <p:nvPr userDrawn="1"/>
        </p:nvSpPr>
        <p:spPr bwMode="auto">
          <a:xfrm>
            <a:off x="0" y="765175"/>
            <a:ext cx="3571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6" name="Rectangle 19"/>
          <p:cNvSpPr>
            <a:spLocks noChangeArrowheads="1"/>
          </p:cNvSpPr>
          <p:nvPr userDrawn="1"/>
        </p:nvSpPr>
        <p:spPr bwMode="auto">
          <a:xfrm>
            <a:off x="828675" y="0"/>
            <a:ext cx="7491413" cy="357188"/>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7"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2" name="Title 1"/>
          <p:cNvSpPr>
            <a:spLocks noGrp="1"/>
          </p:cNvSpPr>
          <p:nvPr>
            <p:ph type="title"/>
          </p:nvPr>
        </p:nvSpPr>
        <p:spPr>
          <a:xfrm>
            <a:off x="457200" y="500042"/>
            <a:ext cx="8229600" cy="642958"/>
          </a:xfrm>
        </p:spPr>
        <p:txBody>
          <a:bodyPr/>
          <a:lstStyle/>
          <a:p>
            <a:r>
              <a:rPr lang="it-IT" dirty="0" smtClean="0"/>
              <a:t>Fare clic per modificare lo stile del titolo</a:t>
            </a:r>
            <a:endParaRPr lang="en-US" dirty="0"/>
          </a:p>
        </p:txBody>
      </p:sp>
      <p:sp>
        <p:nvSpPr>
          <p:cNvPr id="8" name="Content Placeholder 7"/>
          <p:cNvSpPr>
            <a:spLocks noGrp="1"/>
          </p:cNvSpPr>
          <p:nvPr>
            <p:ph sz="quarter" idx="1"/>
          </p:nvPr>
        </p:nvSpPr>
        <p:spPr>
          <a:xfrm>
            <a:off x="457200" y="1219200"/>
            <a:ext cx="8229600" cy="4937760"/>
          </a:xfrm>
        </p:spPr>
        <p:txBody>
          <a:bodyPr/>
          <a:lstStyle>
            <a:lvl1pPr>
              <a:buClr>
                <a:schemeClr val="tx2"/>
              </a:buClr>
              <a:defRPr/>
            </a:lvl1pPr>
            <a:lvl2pPr>
              <a:buClr>
                <a:schemeClr val="tx1">
                  <a:lumMod val="50000"/>
                  <a:lumOff val="50000"/>
                </a:schemeClr>
              </a:buClr>
              <a:defRPr/>
            </a:lvl2p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en-US" dirty="0"/>
          </a:p>
        </p:txBody>
      </p:sp>
      <p:sp>
        <p:nvSpPr>
          <p:cNvPr id="9" name="Date Placeholder 3"/>
          <p:cNvSpPr>
            <a:spLocks noGrp="1"/>
          </p:cNvSpPr>
          <p:nvPr>
            <p:ph type="dt" sz="half" idx="10"/>
          </p:nvPr>
        </p:nvSpPr>
        <p:spPr/>
        <p:txBody>
          <a:bodyPr/>
          <a:lstStyle>
            <a:lvl1pPr>
              <a:defRPr/>
            </a:lvl1pPr>
          </a:lstStyle>
          <a:p>
            <a:pPr>
              <a:defRPr/>
            </a:pPr>
            <a:fld id="{2B68D75E-7161-4331-AD3D-2B9730A5B33C}" type="datetimeFigureOut">
              <a:rPr lang="en-US"/>
              <a:pPr>
                <a:defRPr/>
              </a:pPr>
              <a:t>8/2/2011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DBCFFA45-37AA-4D69-83A8-8F1A56B6654C}"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it-IT" smtClean="0"/>
              <a:t>Fare clic per modificare lo stile del titolo</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stili del testo dello schema</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fld id="{33B7F088-5ECA-4031-9E7E-5F943CD39F3C}" type="datetimeFigureOut">
              <a:rPr lang="en-US"/>
              <a:pPr>
                <a:defRPr/>
              </a:pPr>
              <a:t>8/2/2011</a:t>
            </a:fld>
            <a:endParaRPr lang="en-US"/>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7A2FB48D-784E-49FB-B32B-10AEA77D8B06}"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13"/>
          <p:cNvSpPr>
            <a:spLocks noGrp="1"/>
          </p:cNvSpPr>
          <p:nvPr>
            <p:ph type="dt" sz="half" idx="10"/>
          </p:nvPr>
        </p:nvSpPr>
        <p:spPr/>
        <p:txBody>
          <a:bodyPr/>
          <a:lstStyle>
            <a:lvl1pPr>
              <a:defRPr/>
            </a:lvl1pPr>
          </a:lstStyle>
          <a:p>
            <a:pPr>
              <a:defRPr/>
            </a:pPr>
            <a:fld id="{B6A1CE52-B575-4851-A57B-11C4A6B8B605}" type="datetimeFigureOut">
              <a:rPr lang="en-US"/>
              <a:pPr>
                <a:defRPr/>
              </a:pPr>
              <a:t>8/2/2011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EA81C8B-1090-432A-8608-13CB015F8F00}"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11" name="Content Placeholder 10"/>
          <p:cNvSpPr>
            <a:spLocks noGrp="1"/>
          </p:cNvSpPr>
          <p:nvPr>
            <p:ph sz="quarter" idx="2"/>
          </p:nvPr>
        </p:nvSpPr>
        <p:spPr>
          <a:xfrm>
            <a:off x="457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13"/>
          <p:cNvSpPr>
            <a:spLocks noGrp="1"/>
          </p:cNvSpPr>
          <p:nvPr>
            <p:ph type="dt" sz="half" idx="10"/>
          </p:nvPr>
        </p:nvSpPr>
        <p:spPr/>
        <p:txBody>
          <a:bodyPr/>
          <a:lstStyle>
            <a:lvl1pPr>
              <a:defRPr/>
            </a:lvl1pPr>
          </a:lstStyle>
          <a:p>
            <a:pPr>
              <a:defRPr/>
            </a:pPr>
            <a:fld id="{3A69E4FC-CD3A-4933-AD32-BC7FC5614AF0}" type="datetimeFigureOut">
              <a:rPr lang="en-US"/>
              <a:pPr>
                <a:defRPr/>
              </a:pPr>
              <a:t>8/2/2011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4A1A87F1-3001-4C42-AE7A-2B4E7E4EFEC9}"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4" name="Date Placeholder 2"/>
          <p:cNvSpPr>
            <a:spLocks noGrp="1"/>
          </p:cNvSpPr>
          <p:nvPr>
            <p:ph type="dt" sz="half" idx="10"/>
          </p:nvPr>
        </p:nvSpPr>
        <p:spPr/>
        <p:txBody>
          <a:bodyPr/>
          <a:lstStyle>
            <a:lvl1pPr>
              <a:defRPr/>
            </a:lvl1pPr>
          </a:lstStyle>
          <a:p>
            <a:pPr>
              <a:defRPr/>
            </a:pPr>
            <a:fld id="{F4563296-4958-4EA6-AD6B-F8ADA65CDE14}" type="datetimeFigureOut">
              <a:rPr lang="en-US"/>
              <a:pPr>
                <a:defRPr/>
              </a:pPr>
              <a:t>8/2/2011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BF9A6FE0-B245-43D6-BEEB-6B9490B421B5}"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lstStyle>
          <a:p>
            <a:pPr>
              <a:defRPr/>
            </a:pPr>
            <a:fld id="{D371FCEC-9316-449F-8507-8E2140EF4545}" type="datetimeFigureOut">
              <a:rPr lang="en-US"/>
              <a:pPr>
                <a:defRPr/>
              </a:pPr>
              <a:t>8/2/2011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5E79D9EA-1C54-4423-9DE3-BCE1224F54FF}"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Straight Connector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it-IT" smtClean="0"/>
              <a:t>Fare clic per modificare lo stile del titolo</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it-IT" smtClean="0"/>
              <a:t>Fare clic per modificare stili del testo dello schema</a:t>
            </a:r>
          </a:p>
        </p:txBody>
      </p:sp>
      <p:sp>
        <p:nvSpPr>
          <p:cNvPr id="12" name="Content Placeholder 11"/>
          <p:cNvSpPr>
            <a:spLocks noGrp="1"/>
          </p:cNvSpPr>
          <p:nvPr>
            <p:ph sz="quarter" idx="1"/>
          </p:nvPr>
        </p:nvSpPr>
        <p:spPr>
          <a:xfrm>
            <a:off x="304800" y="304800"/>
            <a:ext cx="5715000" cy="57150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8" name="Date Placeholder 4"/>
          <p:cNvSpPr>
            <a:spLocks noGrp="1"/>
          </p:cNvSpPr>
          <p:nvPr>
            <p:ph type="dt" sz="half" idx="10"/>
          </p:nvPr>
        </p:nvSpPr>
        <p:spPr/>
        <p:txBody>
          <a:bodyPr/>
          <a:lstStyle>
            <a:lvl1pPr>
              <a:defRPr/>
            </a:lvl1pPr>
          </a:lstStyle>
          <a:p>
            <a:pPr>
              <a:defRPr/>
            </a:pPr>
            <a:fld id="{F96E99A0-9FF5-4EDD-A074-427CBD2AC2BF}" type="datetimeFigureOut">
              <a:rPr lang="en-US"/>
              <a:pPr>
                <a:defRPr/>
              </a:pPr>
              <a:t>8/2/2011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E081B0FF-CDBC-4063-BB89-730ACE5B3256}"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it-IT" smtClean="0"/>
              <a:t>Fare clic per modificare lo stile del titolo</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it-IT" noProof="0" smtClean="0"/>
              <a:t>Fare clic sull'icona per inserire un'immagine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it-IT" smtClean="0"/>
              <a:t>Fare clic per modificare stili del testo dello schema</a:t>
            </a:r>
          </a:p>
        </p:txBody>
      </p:sp>
      <p:sp>
        <p:nvSpPr>
          <p:cNvPr id="8" name="Date Placeholder 4"/>
          <p:cNvSpPr>
            <a:spLocks noGrp="1"/>
          </p:cNvSpPr>
          <p:nvPr>
            <p:ph type="dt" sz="half" idx="10"/>
          </p:nvPr>
        </p:nvSpPr>
        <p:spPr/>
        <p:txBody>
          <a:bodyPr/>
          <a:lstStyle>
            <a:lvl1pPr>
              <a:defRPr/>
            </a:lvl1pPr>
          </a:lstStyle>
          <a:p>
            <a:pPr>
              <a:defRPr/>
            </a:pPr>
            <a:fld id="{709F49C2-E736-477F-A7FF-B64C2962DACD}" type="datetimeFigureOut">
              <a:rPr lang="en-US"/>
              <a:pPr>
                <a:defRPr/>
              </a:pPr>
              <a:t>8/2/2011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039C7E80-8B3E-4815-9610-2E2BE6C4B0F3}"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a:t>
            </a:r>
            <a:endParaRPr lang="en-US" smtClean="0"/>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3A833EB8-87B8-4729-A619-935FD180A9AB}" type="datetimeFigureOut">
              <a:rPr lang="en-US"/>
              <a:pPr>
                <a:defRPr/>
              </a:pPr>
              <a:t>8/2/2011</a:t>
            </a:fld>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29729EBA-5AD8-4FE9-978B-F914ECE5AACE}" type="slidenum">
              <a:rPr lang="en-US"/>
              <a:pPr>
                <a:defRPr/>
              </a:pPr>
              <a:t>‹N›</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1"/>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18" r:id="rId4"/>
    <p:sldLayoutId id="2147483719" r:id="rId5"/>
    <p:sldLayoutId id="2147483724" r:id="rId6"/>
    <p:sldLayoutId id="2147483725" r:id="rId7"/>
    <p:sldLayoutId id="2147483726" r:id="rId8"/>
    <p:sldLayoutId id="2147483727" r:id="rId9"/>
    <p:sldLayoutId id="2147483720" r:id="rId10"/>
    <p:sldLayoutId id="2147483728"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195"/>
          </a:schemeClr>
        </a:solidFill>
        <a:effectLst/>
      </p:bgPr>
    </p:bg>
    <p:spTree>
      <p:nvGrpSpPr>
        <p:cNvPr id="1" name=""/>
        <p:cNvGrpSpPr/>
        <p:nvPr/>
      </p:nvGrpSpPr>
      <p:grpSpPr>
        <a:xfrm>
          <a:off x="0" y="0"/>
          <a:ext cx="0" cy="0"/>
          <a:chOff x="0" y="0"/>
          <a:chExt cx="0" cy="0"/>
        </a:xfrm>
      </p:grpSpPr>
      <p:sp>
        <p:nvSpPr>
          <p:cNvPr id="10242" name="Title 1"/>
          <p:cNvSpPr>
            <a:spLocks noGrp="1"/>
          </p:cNvSpPr>
          <p:nvPr>
            <p:ph type="ctrTitle"/>
          </p:nvPr>
        </p:nvSpPr>
        <p:spPr/>
        <p:txBody>
          <a:bodyPr/>
          <a:lstStyle/>
          <a:p>
            <a:pPr eaLnBrk="1" hangingPunct="1"/>
            <a:r>
              <a:rPr lang="it-IT" dirty="0" smtClean="0"/>
              <a:t>INFORMATICA </a:t>
            </a:r>
            <a:br>
              <a:rPr lang="it-IT" dirty="0" smtClean="0"/>
            </a:br>
            <a:r>
              <a:rPr lang="it-IT" dirty="0" smtClean="0"/>
              <a:t>PER GLI STUDI UMANISTICI</a:t>
            </a:r>
          </a:p>
        </p:txBody>
      </p:sp>
      <p:sp>
        <p:nvSpPr>
          <p:cNvPr id="3" name="Subtitle 2"/>
          <p:cNvSpPr>
            <a:spLocks noGrp="1"/>
          </p:cNvSpPr>
          <p:nvPr>
            <p:ph type="subTitle" idx="1"/>
          </p:nvPr>
        </p:nvSpPr>
        <p:spPr/>
        <p:txBody>
          <a:bodyPr>
            <a:normAutofit/>
          </a:bodyPr>
          <a:lstStyle/>
          <a:p>
            <a:pPr eaLnBrk="1" fontAlgn="auto" hangingPunct="1">
              <a:spcAft>
                <a:spcPts val="0"/>
              </a:spcAft>
              <a:buFont typeface="Wingdings 3"/>
              <a:buNone/>
              <a:defRPr/>
            </a:pPr>
            <a:r>
              <a:rPr lang="it-IT" dirty="0" smtClean="0">
                <a:solidFill>
                  <a:schemeClr val="tx1"/>
                </a:solidFill>
              </a:rPr>
              <a:t>MATTEO CRISTANI</a:t>
            </a: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HARD DISK E DISCHI OTTICI</a:t>
            </a:r>
            <a:endParaRPr lang="it-IT" dirty="0"/>
          </a:p>
        </p:txBody>
      </p:sp>
      <p:sp>
        <p:nvSpPr>
          <p:cNvPr id="3" name="Segnaposto contenuto 2"/>
          <p:cNvSpPr>
            <a:spLocks noGrp="1"/>
          </p:cNvSpPr>
          <p:nvPr>
            <p:ph sz="quarter" idx="1"/>
          </p:nvPr>
        </p:nvSpPr>
        <p:spPr/>
        <p:txBody>
          <a:bodyPr/>
          <a:lstStyle/>
          <a:p>
            <a:r>
              <a:rPr lang="it-IT" dirty="0" smtClean="0"/>
              <a:t>PERIFERICHE </a:t>
            </a:r>
            <a:r>
              <a:rPr lang="it-IT" dirty="0" err="1" smtClean="0"/>
              <a:t>DI</a:t>
            </a:r>
            <a:r>
              <a:rPr lang="it-IT" dirty="0" smtClean="0"/>
              <a:t> MEMORIZZAZIONE</a:t>
            </a:r>
          </a:p>
          <a:p>
            <a:r>
              <a:rPr lang="it-IT" dirty="0" smtClean="0"/>
              <a:t>DISCHI OTTICI SONO RIMUOVIBILI</a:t>
            </a:r>
          </a:p>
          <a:p>
            <a:pPr lvl="1"/>
            <a:r>
              <a:rPr lang="it-IT" dirty="0" err="1" smtClean="0"/>
              <a:t>CD</a:t>
            </a:r>
            <a:endParaRPr lang="it-IT" dirty="0" smtClean="0"/>
          </a:p>
          <a:p>
            <a:pPr lvl="1"/>
            <a:r>
              <a:rPr lang="it-IT" dirty="0" smtClean="0"/>
              <a:t>DVD</a:t>
            </a:r>
          </a:p>
          <a:p>
            <a:pPr lvl="1"/>
            <a:r>
              <a:rPr lang="it-IT" dirty="0" smtClean="0"/>
              <a:t>BLUE-RAY</a:t>
            </a:r>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FUNZIONAMENTO </a:t>
            </a:r>
            <a:r>
              <a:rPr lang="it-IT" sz="2800" dirty="0" err="1" smtClean="0"/>
              <a:t>DI</a:t>
            </a:r>
            <a:r>
              <a:rPr lang="it-IT" sz="2800" dirty="0" smtClean="0"/>
              <a:t> UN CALCOLATORE</a:t>
            </a:r>
            <a:endParaRPr lang="it-IT" sz="2800" dirty="0"/>
          </a:p>
        </p:txBody>
      </p:sp>
      <p:sp>
        <p:nvSpPr>
          <p:cNvPr id="3" name="Segnaposto contenuto 2"/>
          <p:cNvSpPr>
            <a:spLocks noGrp="1"/>
          </p:cNvSpPr>
          <p:nvPr>
            <p:ph sz="quarter" idx="1"/>
          </p:nvPr>
        </p:nvSpPr>
        <p:spPr/>
        <p:txBody>
          <a:bodyPr/>
          <a:lstStyle/>
          <a:p>
            <a:r>
              <a:rPr lang="it-IT" dirty="0" smtClean="0"/>
              <a:t>OPERAZIONI BASE CON UN CALCOLATORE</a:t>
            </a:r>
          </a:p>
          <a:p>
            <a:r>
              <a:rPr lang="it-IT" dirty="0" smtClean="0"/>
              <a:t>FUNZIONI GENERALI </a:t>
            </a:r>
            <a:r>
              <a:rPr lang="it-IT" dirty="0" err="1" smtClean="0"/>
              <a:t>DI</a:t>
            </a:r>
            <a:r>
              <a:rPr lang="it-IT" dirty="0" smtClean="0"/>
              <a:t> UN SISTEMA </a:t>
            </a:r>
            <a:r>
              <a:rPr lang="it-IT" dirty="0" err="1" smtClean="0"/>
              <a:t>DI</a:t>
            </a:r>
            <a:r>
              <a:rPr lang="it-IT" dirty="0" smtClean="0"/>
              <a:t> CALCOLO</a:t>
            </a:r>
            <a:endParaRPr lang="it-I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OPERAZIONI BASE CON UN CALCOLATORE</a:t>
            </a:r>
            <a:endParaRPr lang="it-IT" sz="2800" dirty="0"/>
          </a:p>
        </p:txBody>
      </p:sp>
      <p:sp>
        <p:nvSpPr>
          <p:cNvPr id="3" name="Segnaposto contenuto 2"/>
          <p:cNvSpPr>
            <a:spLocks noGrp="1"/>
          </p:cNvSpPr>
          <p:nvPr>
            <p:ph sz="quarter" idx="1"/>
          </p:nvPr>
        </p:nvSpPr>
        <p:spPr/>
        <p:txBody>
          <a:bodyPr/>
          <a:lstStyle/>
          <a:p>
            <a:r>
              <a:rPr lang="it-IT" dirty="0" smtClean="0"/>
              <a:t>ACCENSIONE</a:t>
            </a:r>
          </a:p>
          <a:p>
            <a:r>
              <a:rPr lang="it-IT" dirty="0" smtClean="0"/>
              <a:t>SPEGNIMENTO</a:t>
            </a:r>
          </a:p>
          <a:p>
            <a:r>
              <a:rPr lang="it-IT" dirty="0" smtClean="0"/>
              <a:t>COLLEGAMENTO AD UN DISPOSITIVO ESTERNO</a:t>
            </a:r>
          </a:p>
          <a:p>
            <a:pPr lvl="1"/>
            <a:r>
              <a:rPr lang="it-IT" dirty="0" smtClean="0"/>
              <a:t>MEMORIZZAZIONE </a:t>
            </a:r>
            <a:r>
              <a:rPr lang="it-IT" dirty="0" err="1" smtClean="0"/>
              <a:t>DI</a:t>
            </a:r>
            <a:r>
              <a:rPr lang="it-IT" dirty="0" smtClean="0"/>
              <a:t> DATI</a:t>
            </a:r>
          </a:p>
          <a:p>
            <a:pPr lvl="1"/>
            <a:r>
              <a:rPr lang="it-IT" dirty="0" smtClean="0"/>
              <a:t>STAMPA CONNESSIONE AD INTERNET</a:t>
            </a:r>
          </a:p>
          <a:p>
            <a:r>
              <a:rPr lang="it-IT" dirty="0" smtClean="0"/>
              <a:t>ELABORAZIONE </a:t>
            </a:r>
            <a:r>
              <a:rPr lang="it-IT" dirty="0" err="1" smtClean="0"/>
              <a:t>DI</a:t>
            </a:r>
            <a:r>
              <a:rPr lang="it-IT" dirty="0" smtClean="0"/>
              <a:t> DATI</a:t>
            </a:r>
            <a:endParaRPr lang="it-IT"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FUNZIONI GENERALI </a:t>
            </a:r>
            <a:r>
              <a:rPr lang="it-IT" sz="2400" dirty="0" err="1" smtClean="0"/>
              <a:t>DI</a:t>
            </a:r>
            <a:r>
              <a:rPr lang="it-IT" sz="2400" dirty="0" smtClean="0"/>
              <a:t> UN SISTEMA </a:t>
            </a:r>
            <a:r>
              <a:rPr lang="it-IT" sz="2400" dirty="0" err="1" smtClean="0"/>
              <a:t>DI</a:t>
            </a:r>
            <a:r>
              <a:rPr lang="it-IT" sz="2400" dirty="0" smtClean="0"/>
              <a:t> CALCOLO</a:t>
            </a:r>
            <a:endParaRPr lang="it-IT" sz="2400" dirty="0"/>
          </a:p>
        </p:txBody>
      </p:sp>
      <p:sp>
        <p:nvSpPr>
          <p:cNvPr id="3" name="Segnaposto contenuto 2"/>
          <p:cNvSpPr>
            <a:spLocks noGrp="1"/>
          </p:cNvSpPr>
          <p:nvPr>
            <p:ph sz="quarter" idx="1"/>
          </p:nvPr>
        </p:nvSpPr>
        <p:spPr/>
        <p:txBody>
          <a:bodyPr/>
          <a:lstStyle/>
          <a:p>
            <a:r>
              <a:rPr lang="it-IT" dirty="0" smtClean="0"/>
              <a:t>IMMISSIONE </a:t>
            </a:r>
            <a:r>
              <a:rPr lang="it-IT" dirty="0" err="1" smtClean="0"/>
              <a:t>DI</a:t>
            </a:r>
            <a:r>
              <a:rPr lang="it-IT" dirty="0" smtClean="0"/>
              <a:t> DATI			</a:t>
            </a:r>
            <a:r>
              <a:rPr lang="it-IT" i="1" dirty="0" smtClean="0"/>
              <a:t>INPUT</a:t>
            </a:r>
            <a:endParaRPr lang="it-IT" dirty="0" smtClean="0"/>
          </a:p>
          <a:p>
            <a:r>
              <a:rPr lang="it-IT" dirty="0" smtClean="0"/>
              <a:t>COMUNICAZIONE </a:t>
            </a:r>
            <a:r>
              <a:rPr lang="it-IT" dirty="0" err="1" smtClean="0"/>
              <a:t>DI</a:t>
            </a:r>
            <a:r>
              <a:rPr lang="it-IT" dirty="0" smtClean="0"/>
              <a:t> DATI		</a:t>
            </a:r>
            <a:r>
              <a:rPr lang="it-IT" i="1" dirty="0" smtClean="0"/>
              <a:t>OUTPUT</a:t>
            </a:r>
            <a:endParaRPr lang="it-IT" dirty="0" smtClean="0"/>
          </a:p>
          <a:p>
            <a:r>
              <a:rPr lang="it-IT" dirty="0" smtClean="0"/>
              <a:t>ELABORAZIONE </a:t>
            </a:r>
            <a:r>
              <a:rPr lang="it-IT" dirty="0" err="1" smtClean="0"/>
              <a:t>DI</a:t>
            </a:r>
            <a:r>
              <a:rPr lang="it-IT" dirty="0" smtClean="0"/>
              <a:t> DATI		</a:t>
            </a:r>
            <a:r>
              <a:rPr lang="it-IT" i="1" dirty="0" smtClean="0"/>
              <a:t>CPU</a:t>
            </a:r>
            <a:endParaRPr lang="it-IT" dirty="0" smtClean="0"/>
          </a:p>
          <a:p>
            <a:r>
              <a:rPr lang="it-IT" dirty="0" smtClean="0"/>
              <a:t>MEMORIZZAZIONE </a:t>
            </a:r>
            <a:r>
              <a:rPr lang="it-IT" dirty="0" err="1" smtClean="0"/>
              <a:t>DI</a:t>
            </a:r>
            <a:r>
              <a:rPr lang="it-IT" dirty="0" smtClean="0"/>
              <a:t> DATI		</a:t>
            </a:r>
            <a:r>
              <a:rPr lang="it-IT" i="1" dirty="0" smtClean="0"/>
              <a:t>MEMORIA</a:t>
            </a:r>
            <a:endParaRPr lang="it-IT"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GLOSSARIO DEI TERMINI BASE </a:t>
            </a:r>
            <a:r>
              <a:rPr lang="it-IT" sz="2400" dirty="0" err="1" smtClean="0"/>
              <a:t>DI</a:t>
            </a:r>
            <a:r>
              <a:rPr lang="it-IT" sz="2400" dirty="0" smtClean="0"/>
              <a:t> INFORMATICA</a:t>
            </a:r>
            <a:endParaRPr lang="it-IT" sz="2400" dirty="0"/>
          </a:p>
        </p:txBody>
      </p:sp>
      <p:sp>
        <p:nvSpPr>
          <p:cNvPr id="3" name="Segnaposto contenuto 2"/>
          <p:cNvSpPr>
            <a:spLocks noGrp="1"/>
          </p:cNvSpPr>
          <p:nvPr>
            <p:ph sz="quarter" idx="1"/>
          </p:nvPr>
        </p:nvSpPr>
        <p:spPr/>
        <p:txBody>
          <a:bodyPr/>
          <a:lstStyle/>
          <a:p>
            <a:r>
              <a:rPr lang="it-IT" dirty="0" smtClean="0"/>
              <a:t>HARDWARE</a:t>
            </a:r>
          </a:p>
          <a:p>
            <a:pPr lvl="1"/>
            <a:r>
              <a:rPr lang="it-IT" dirty="0" smtClean="0"/>
              <a:t>Identifica la parte </a:t>
            </a:r>
            <a:r>
              <a:rPr lang="it-IT" i="1" dirty="0" smtClean="0"/>
              <a:t>fisica</a:t>
            </a:r>
            <a:r>
              <a:rPr lang="it-IT" dirty="0" smtClean="0"/>
              <a:t> di un sistema di calcolo</a:t>
            </a:r>
          </a:p>
          <a:p>
            <a:r>
              <a:rPr lang="it-IT" dirty="0" smtClean="0"/>
              <a:t>SOFTWARE</a:t>
            </a:r>
          </a:p>
          <a:p>
            <a:pPr lvl="1"/>
            <a:r>
              <a:rPr lang="it-IT" dirty="0" smtClean="0"/>
              <a:t>Identifica i programmi per un calcolatore</a:t>
            </a:r>
            <a:endParaRPr lang="it-IT"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TIPI </a:t>
            </a:r>
            <a:r>
              <a:rPr lang="it-IT" dirty="0" err="1" smtClean="0"/>
              <a:t>DI</a:t>
            </a:r>
            <a:r>
              <a:rPr lang="it-IT" dirty="0" smtClean="0"/>
              <a:t> SOFTWARE</a:t>
            </a:r>
            <a:endParaRPr lang="it-IT" dirty="0"/>
          </a:p>
        </p:txBody>
      </p:sp>
      <p:sp>
        <p:nvSpPr>
          <p:cNvPr id="3" name="Segnaposto contenuto 2"/>
          <p:cNvSpPr>
            <a:spLocks noGrp="1"/>
          </p:cNvSpPr>
          <p:nvPr>
            <p:ph sz="quarter" idx="1"/>
          </p:nvPr>
        </p:nvSpPr>
        <p:spPr/>
        <p:txBody>
          <a:bodyPr/>
          <a:lstStyle/>
          <a:p>
            <a:pPr lvl="1"/>
            <a:r>
              <a:rPr lang="it-IT" dirty="0" smtClean="0"/>
              <a:t>Software orizzontale</a:t>
            </a:r>
          </a:p>
          <a:p>
            <a:pPr lvl="2"/>
            <a:r>
              <a:rPr lang="it-IT" dirty="0" err="1" smtClean="0"/>
              <a:t>General-purpose</a:t>
            </a:r>
            <a:r>
              <a:rPr lang="it-IT" dirty="0" smtClean="0"/>
              <a:t> software</a:t>
            </a:r>
          </a:p>
          <a:p>
            <a:pPr lvl="2"/>
            <a:r>
              <a:rPr lang="it-IT" dirty="0" smtClean="0"/>
              <a:t>Linguaggi di programmazione</a:t>
            </a:r>
          </a:p>
          <a:p>
            <a:pPr lvl="2"/>
            <a:r>
              <a:rPr lang="it-IT" dirty="0" smtClean="0"/>
              <a:t>Utilità</a:t>
            </a:r>
          </a:p>
          <a:p>
            <a:pPr lvl="2"/>
            <a:r>
              <a:rPr lang="it-IT" dirty="0" smtClean="0"/>
              <a:t>Produttività individuale</a:t>
            </a:r>
          </a:p>
          <a:p>
            <a:pPr lvl="1"/>
            <a:r>
              <a:rPr lang="it-IT" dirty="0" smtClean="0"/>
              <a:t>Software verticale</a:t>
            </a:r>
          </a:p>
          <a:p>
            <a:pPr lvl="2"/>
            <a:r>
              <a:rPr lang="it-IT" dirty="0" smtClean="0"/>
              <a:t>Applicazioni specifiche</a:t>
            </a:r>
          </a:p>
          <a:p>
            <a:pPr lvl="2"/>
            <a:r>
              <a:rPr lang="it-IT" dirty="0" smtClean="0"/>
              <a:t>Linguaggi </a:t>
            </a:r>
            <a:r>
              <a:rPr lang="it-IT" dirty="0" err="1" smtClean="0"/>
              <a:t>special-purpose</a:t>
            </a:r>
            <a:endParaRPr lang="it-IT"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SOFTWARE </a:t>
            </a:r>
            <a:r>
              <a:rPr lang="it-IT" sz="2800" dirty="0" err="1" smtClean="0"/>
              <a:t>DI</a:t>
            </a:r>
            <a:r>
              <a:rPr lang="it-IT" sz="2800" dirty="0" smtClean="0"/>
              <a:t> PRODUTTIVITA’ INDIVIDUALE</a:t>
            </a:r>
            <a:endParaRPr lang="it-IT" sz="2800" dirty="0"/>
          </a:p>
        </p:txBody>
      </p:sp>
      <p:sp>
        <p:nvSpPr>
          <p:cNvPr id="3" name="Segnaposto contenuto 2"/>
          <p:cNvSpPr>
            <a:spLocks noGrp="1"/>
          </p:cNvSpPr>
          <p:nvPr>
            <p:ph sz="quarter" idx="1"/>
          </p:nvPr>
        </p:nvSpPr>
        <p:spPr/>
        <p:txBody>
          <a:bodyPr/>
          <a:lstStyle/>
          <a:p>
            <a:r>
              <a:rPr lang="it-IT" dirty="0" smtClean="0"/>
              <a:t>Word </a:t>
            </a:r>
            <a:r>
              <a:rPr lang="it-IT" dirty="0" err="1" smtClean="0"/>
              <a:t>processor</a:t>
            </a:r>
            <a:endParaRPr lang="it-IT" dirty="0" smtClean="0"/>
          </a:p>
          <a:p>
            <a:r>
              <a:rPr lang="it-IT" dirty="0" smtClean="0"/>
              <a:t>Desktop </a:t>
            </a:r>
            <a:r>
              <a:rPr lang="it-IT" dirty="0" err="1" smtClean="0"/>
              <a:t>Publishing</a:t>
            </a:r>
            <a:endParaRPr lang="it-IT" dirty="0" smtClean="0"/>
          </a:p>
          <a:p>
            <a:pPr lvl="1"/>
            <a:r>
              <a:rPr lang="it-IT" dirty="0" err="1" smtClean="0"/>
              <a:t>Scientific</a:t>
            </a:r>
            <a:r>
              <a:rPr lang="it-IT" dirty="0" smtClean="0"/>
              <a:t> Desktop </a:t>
            </a:r>
            <a:r>
              <a:rPr lang="it-IT" dirty="0" err="1" smtClean="0"/>
              <a:t>Publishing</a:t>
            </a:r>
            <a:endParaRPr lang="it-IT" dirty="0" smtClean="0"/>
          </a:p>
          <a:p>
            <a:r>
              <a:rPr lang="it-IT" dirty="0" smtClean="0"/>
              <a:t>Spreadsheet</a:t>
            </a:r>
          </a:p>
          <a:p>
            <a:r>
              <a:rPr lang="it-IT" dirty="0" err="1" smtClean="0"/>
              <a:t>Presentation</a:t>
            </a:r>
            <a:r>
              <a:rPr lang="it-IT" dirty="0" smtClean="0"/>
              <a:t> Management </a:t>
            </a:r>
            <a:r>
              <a:rPr lang="it-IT" dirty="0" err="1" smtClean="0"/>
              <a:t>Systems</a:t>
            </a:r>
            <a:endParaRPr lang="it-IT" dirty="0" smtClean="0"/>
          </a:p>
          <a:p>
            <a:r>
              <a:rPr lang="it-IT" dirty="0" smtClean="0"/>
              <a:t>Database Management </a:t>
            </a:r>
            <a:r>
              <a:rPr lang="it-IT" dirty="0" err="1" smtClean="0"/>
              <a:t>Systems</a:t>
            </a:r>
            <a:endParaRPr lang="it-IT" dirty="0" smtClean="0"/>
          </a:p>
          <a:p>
            <a:r>
              <a:rPr lang="it-IT" dirty="0" smtClean="0"/>
              <a:t>Idea </a:t>
            </a:r>
            <a:r>
              <a:rPr lang="it-IT" dirty="0" err="1" smtClean="0"/>
              <a:t>Processor</a:t>
            </a:r>
            <a:endParaRPr lang="it-IT"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GLOSSARIO </a:t>
            </a:r>
            <a:r>
              <a:rPr lang="it-IT" sz="2800" dirty="0" err="1" smtClean="0"/>
              <a:t>DI</a:t>
            </a:r>
            <a:r>
              <a:rPr lang="it-IT" sz="2800" dirty="0" smtClean="0"/>
              <a:t> ALCUNI TERMINI TECNICI </a:t>
            </a:r>
            <a:endParaRPr lang="it-IT" sz="2800" dirty="0"/>
          </a:p>
        </p:txBody>
      </p:sp>
      <p:sp>
        <p:nvSpPr>
          <p:cNvPr id="3" name="Segnaposto contenuto 2"/>
          <p:cNvSpPr>
            <a:spLocks noGrp="1"/>
          </p:cNvSpPr>
          <p:nvPr>
            <p:ph sz="quarter" idx="1"/>
          </p:nvPr>
        </p:nvSpPr>
        <p:spPr/>
        <p:txBody>
          <a:bodyPr/>
          <a:lstStyle/>
          <a:p>
            <a:r>
              <a:rPr lang="it-IT" b="1" dirty="0" smtClean="0"/>
              <a:t>Access Point</a:t>
            </a:r>
          </a:p>
          <a:p>
            <a:pPr lvl="1"/>
            <a:r>
              <a:rPr lang="it-IT" dirty="0" smtClean="0"/>
              <a:t>Dispositivo di una rete locale wireless nel quale convergono i dati provenienti dai computer collegati tramite il protocollo utilizzato. Tramite un </a:t>
            </a:r>
            <a:r>
              <a:rPr lang="it-IT" dirty="0" err="1" smtClean="0"/>
              <a:t>access</a:t>
            </a:r>
            <a:r>
              <a:rPr lang="it-IT" dirty="0" smtClean="0"/>
              <a:t> </a:t>
            </a:r>
            <a:r>
              <a:rPr lang="it-IT" dirty="0" err="1" smtClean="0"/>
              <a:t>point</a:t>
            </a:r>
            <a:r>
              <a:rPr lang="it-IT" dirty="0" smtClean="0"/>
              <a:t> un computer viene collegato ad altri dispositivi (server, stampanti, accesso a Internet, ecc.).  </a:t>
            </a:r>
          </a:p>
          <a:p>
            <a:r>
              <a:rPr lang="it-IT" b="1" dirty="0" smtClean="0"/>
              <a:t>Accesso remoto</a:t>
            </a:r>
          </a:p>
          <a:p>
            <a:pPr lvl="1"/>
            <a:r>
              <a:rPr lang="it-IT" dirty="0" smtClean="0"/>
              <a:t>Programma che permette la connessione da un computer ad altri computer attraverso un modem.</a:t>
            </a:r>
          </a:p>
          <a:p>
            <a:r>
              <a:rPr lang="it-IT" b="1" dirty="0" smtClean="0"/>
              <a:t>Account</a:t>
            </a:r>
          </a:p>
          <a:p>
            <a:pPr lvl="1"/>
            <a:r>
              <a:rPr lang="it-IT" dirty="0" smtClean="0"/>
              <a:t>Codice necessario per accedere ai servizi di un provider o un fornitore di dati; serve, ad esempio, a chi offre il servizio di posta elettronica per spedire e recapitare le mail.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ADSL (</a:t>
            </a:r>
            <a:r>
              <a:rPr lang="it-IT" dirty="0" err="1" smtClean="0"/>
              <a:t>Asymmetric</a:t>
            </a:r>
            <a:r>
              <a:rPr lang="it-IT" dirty="0" smtClean="0"/>
              <a:t> </a:t>
            </a:r>
            <a:r>
              <a:rPr lang="it-IT" dirty="0" err="1" smtClean="0"/>
              <a:t>Digital</a:t>
            </a:r>
            <a:r>
              <a:rPr lang="it-IT" dirty="0" smtClean="0"/>
              <a:t> </a:t>
            </a:r>
            <a:r>
              <a:rPr lang="it-IT" dirty="0" err="1" smtClean="0"/>
              <a:t>Subscriber</a:t>
            </a:r>
            <a:r>
              <a:rPr lang="it-IT" dirty="0" smtClean="0"/>
              <a:t> </a:t>
            </a:r>
            <a:r>
              <a:rPr lang="it-IT" dirty="0" err="1" smtClean="0"/>
              <a:t>Line</a:t>
            </a:r>
            <a:r>
              <a:rPr lang="it-IT" dirty="0" smtClean="0"/>
              <a:t>)</a:t>
            </a:r>
          </a:p>
          <a:p>
            <a:pPr lvl="1"/>
            <a:r>
              <a:rPr lang="it-IT" dirty="0" smtClean="0"/>
              <a:t>Tecnologie di trasmissione delle comunicazioni (voce e dati), che consentono di raggiungere a costi competitivi velocità trasmissive più elevate rispetto ai modem.</a:t>
            </a:r>
          </a:p>
          <a:p>
            <a:r>
              <a:rPr lang="it-IT" b="1" dirty="0" smtClean="0"/>
              <a:t>ASCII (</a:t>
            </a:r>
            <a:r>
              <a:rPr lang="it-IT" dirty="0" smtClean="0"/>
              <a:t>American Standard </a:t>
            </a:r>
            <a:r>
              <a:rPr lang="it-IT" dirty="0" err="1" smtClean="0"/>
              <a:t>Character</a:t>
            </a:r>
            <a:r>
              <a:rPr lang="it-IT" dirty="0" smtClean="0"/>
              <a:t> </a:t>
            </a:r>
            <a:r>
              <a:rPr lang="it-IT" dirty="0" err="1" smtClean="0"/>
              <a:t>Interchangeble</a:t>
            </a:r>
            <a:r>
              <a:rPr lang="it-IT" dirty="0" smtClean="0"/>
              <a:t> </a:t>
            </a:r>
            <a:r>
              <a:rPr lang="it-IT" dirty="0" err="1" smtClean="0"/>
              <a:t>Instr</a:t>
            </a:r>
            <a:r>
              <a:rPr lang="it-IT" dirty="0" smtClean="0"/>
              <a:t>.) </a:t>
            </a:r>
          </a:p>
          <a:p>
            <a:pPr lvl="1"/>
            <a:r>
              <a:rPr lang="it-IT" dirty="0" smtClean="0"/>
              <a:t>Il codice più diffuso per la rappresentazione dei simboli numerici e alfabetici come sequenze di bit, rilasciato alla fine degli anni '60 dall'American National Standard </a:t>
            </a:r>
            <a:r>
              <a:rPr lang="it-IT" dirty="0" err="1" smtClean="0"/>
              <a:t>Institute</a:t>
            </a:r>
            <a:r>
              <a:rPr lang="it-IT" dirty="0" smtClean="0"/>
              <a:t>.</a:t>
            </a:r>
          </a:p>
          <a:p>
            <a:r>
              <a:rPr lang="it-IT" b="1" dirty="0" err="1" smtClean="0"/>
              <a:t>backbone</a:t>
            </a:r>
            <a:endParaRPr lang="it-IT" b="1" dirty="0" smtClean="0"/>
          </a:p>
          <a:p>
            <a:pPr lvl="1"/>
            <a:r>
              <a:rPr lang="it-IT" dirty="0" smtClean="0"/>
              <a:t>Linea (dorsale) primaria di una rete di telecomunicazioni.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banner</a:t>
            </a:r>
          </a:p>
          <a:p>
            <a:pPr lvl="1"/>
            <a:r>
              <a:rPr lang="it-IT" dirty="0" smtClean="0"/>
              <a:t>Elemento grafico presente nelle pagine Internet, spesso utilizzato al fine di pubblicizzare un altro sito, di cui è anche il Link.</a:t>
            </a:r>
          </a:p>
          <a:p>
            <a:r>
              <a:rPr lang="it-IT" b="1" dirty="0" smtClean="0"/>
              <a:t>baud</a:t>
            </a:r>
          </a:p>
          <a:p>
            <a:pPr lvl="1"/>
            <a:r>
              <a:rPr lang="it-IT" dirty="0" smtClean="0"/>
              <a:t>Unità di trasmissione dei dati di un modem.</a:t>
            </a:r>
          </a:p>
          <a:p>
            <a:r>
              <a:rPr lang="it-IT" b="1" dirty="0" smtClean="0"/>
              <a:t>BBS (</a:t>
            </a:r>
            <a:r>
              <a:rPr lang="it-IT" dirty="0" err="1" smtClean="0"/>
              <a:t>Bulletin</a:t>
            </a:r>
            <a:r>
              <a:rPr lang="it-IT" dirty="0" smtClean="0"/>
              <a:t> </a:t>
            </a:r>
            <a:r>
              <a:rPr lang="it-IT" dirty="0" err="1" smtClean="0"/>
              <a:t>Board</a:t>
            </a:r>
            <a:r>
              <a:rPr lang="it-IT" dirty="0" smtClean="0"/>
              <a:t> System)</a:t>
            </a:r>
          </a:p>
          <a:p>
            <a:pPr lvl="1"/>
            <a:r>
              <a:rPr lang="it-IT" dirty="0" smtClean="0"/>
              <a:t>Sistema telematico amatoriale aperto al pubblico, al quale gli utenti accedono per prelevare o inviare programmi, partecipare via modem a conferenze telematiche, mandare e ricevere posta elettronica.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500063"/>
            <a:ext cx="8229600" cy="642937"/>
          </a:xfrm>
        </p:spPr>
        <p:txBody>
          <a:bodyPr/>
          <a:lstStyle/>
          <a:p>
            <a:pPr eaLnBrk="1" hangingPunct="1"/>
            <a:r>
              <a:rPr lang="it-IT" dirty="0" smtClean="0"/>
              <a:t>INDICE</a:t>
            </a:r>
          </a:p>
        </p:txBody>
      </p:sp>
      <p:sp>
        <p:nvSpPr>
          <p:cNvPr id="11267" name="Content Placeholder 2"/>
          <p:cNvSpPr>
            <a:spLocks noGrp="1"/>
          </p:cNvSpPr>
          <p:nvPr>
            <p:ph sz="quarter" idx="1"/>
          </p:nvPr>
        </p:nvSpPr>
        <p:spPr>
          <a:xfrm>
            <a:off x="467544" y="1196753"/>
            <a:ext cx="8229600" cy="720080"/>
          </a:xfrm>
        </p:spPr>
        <p:txBody>
          <a:bodyPr/>
          <a:lstStyle/>
          <a:p>
            <a:pPr eaLnBrk="1" hangingPunct="1"/>
            <a:r>
              <a:rPr lang="it-IT" dirty="0" smtClean="0"/>
              <a:t>CICLO DELLE LEZIONI</a:t>
            </a:r>
          </a:p>
        </p:txBody>
      </p:sp>
      <p:graphicFrame>
        <p:nvGraphicFramePr>
          <p:cNvPr id="5" name="Tabella 4"/>
          <p:cNvGraphicFramePr>
            <a:graphicFrameLocks noGrp="1"/>
          </p:cNvGraphicFramePr>
          <p:nvPr/>
        </p:nvGraphicFramePr>
        <p:xfrm>
          <a:off x="755576" y="1988840"/>
          <a:ext cx="7704858" cy="4011894"/>
        </p:xfrm>
        <a:graphic>
          <a:graphicData uri="http://schemas.openxmlformats.org/drawingml/2006/table">
            <a:tbl>
              <a:tblPr firstRow="1" bandRow="1">
                <a:tableStyleId>{D7AC3CCA-C797-4891-BE02-D94E43425B78}</a:tableStyleId>
              </a:tblPr>
              <a:tblGrid>
                <a:gridCol w="1284143"/>
                <a:gridCol w="1284143"/>
                <a:gridCol w="1284143"/>
                <a:gridCol w="1284143"/>
                <a:gridCol w="1284143"/>
                <a:gridCol w="1284143"/>
              </a:tblGrid>
              <a:tr h="1320147">
                <a:tc>
                  <a:txBody>
                    <a:bodyPr/>
                    <a:lstStyle/>
                    <a:p>
                      <a:r>
                        <a:rPr lang="it-IT" b="1" dirty="0" smtClean="0"/>
                        <a:t>LEZ.</a:t>
                      </a:r>
                      <a:r>
                        <a:rPr lang="it-IT" b="1" baseline="0" dirty="0" smtClean="0"/>
                        <a:t> 1</a:t>
                      </a:r>
                    </a:p>
                    <a:p>
                      <a:r>
                        <a:rPr lang="it-IT" sz="1200" b="0" i="1" dirty="0" smtClean="0"/>
                        <a:t>INTRODUZIONE</a:t>
                      </a:r>
                      <a:r>
                        <a:rPr lang="it-IT" sz="1200" b="0" i="1" baseline="0" dirty="0" smtClean="0"/>
                        <a:t> AL CORSO</a:t>
                      </a:r>
                      <a:endParaRPr lang="it-IT" sz="1200" b="0" i="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solidFill>
                            <a:srgbClr val="FF0000"/>
                          </a:solidFill>
                        </a:rPr>
                        <a:t>LEZ.</a:t>
                      </a:r>
                      <a:r>
                        <a:rPr lang="it-IT" b="1" baseline="0" dirty="0" smtClean="0">
                          <a:solidFill>
                            <a:srgbClr val="FF0000"/>
                          </a:solidFill>
                        </a:rPr>
                        <a:t> 2	</a:t>
                      </a:r>
                      <a:endParaRPr lang="it-IT" b="1" dirty="0" smtClean="0">
                        <a:solidFill>
                          <a:srgbClr val="FF0000"/>
                        </a:solidFill>
                      </a:endParaRPr>
                    </a:p>
                    <a:p>
                      <a:r>
                        <a:rPr lang="it-IT" sz="1200" b="0" i="1" dirty="0" smtClean="0">
                          <a:solidFill>
                            <a:srgbClr val="FF0000"/>
                          </a:solidFill>
                        </a:rPr>
                        <a:t>I</a:t>
                      </a:r>
                      <a:r>
                        <a:rPr lang="it-IT" sz="1200" b="0" i="1" baseline="0" dirty="0" smtClean="0">
                          <a:solidFill>
                            <a:srgbClr val="FF0000"/>
                          </a:solidFill>
                        </a:rPr>
                        <a:t> CALCOLATORI </a:t>
                      </a:r>
                      <a:br>
                        <a:rPr lang="it-IT" sz="1200" b="0" i="1" baseline="0" dirty="0" smtClean="0">
                          <a:solidFill>
                            <a:srgbClr val="FF0000"/>
                          </a:solidFill>
                        </a:rPr>
                      </a:br>
                      <a:r>
                        <a:rPr lang="it-IT" sz="1200" b="0" i="1" baseline="0" dirty="0" smtClean="0">
                          <a:solidFill>
                            <a:srgbClr val="FF0000"/>
                          </a:solidFill>
                        </a:rPr>
                        <a:t>ELETTRONICI</a:t>
                      </a:r>
                      <a:endParaRPr lang="it-IT" sz="1200" b="0" i="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3</a:t>
                      </a:r>
                      <a:endParaRPr lang="it-IT" b="1" dirty="0" smtClean="0"/>
                    </a:p>
                    <a:p>
                      <a:r>
                        <a:rPr lang="it-IT" sz="1200" b="0" i="1" dirty="0" smtClean="0"/>
                        <a:t>ELEMENTI</a:t>
                      </a:r>
                      <a:r>
                        <a:rPr lang="it-IT" sz="1200" b="0" i="1" baseline="0" dirty="0" smtClean="0"/>
                        <a:t> </a:t>
                      </a:r>
                      <a:r>
                        <a:rPr lang="it-IT" sz="1200" b="0" i="1" baseline="0" dirty="0" err="1" smtClean="0"/>
                        <a:t>DI</a:t>
                      </a:r>
                      <a:r>
                        <a:rPr lang="it-IT" sz="1200" b="0" i="1" baseline="0" dirty="0" smtClean="0"/>
                        <a:t> TEORIA DELL’</a:t>
                      </a:r>
                      <a:br>
                        <a:rPr lang="it-IT" sz="1200" b="0" i="1" baseline="0" dirty="0" smtClean="0"/>
                      </a:br>
                      <a:r>
                        <a:rPr lang="it-IT" sz="1200" b="0" i="1" baseline="0" dirty="0" smtClean="0"/>
                        <a:t>INFORMAZIONE</a:t>
                      </a:r>
                      <a:endParaRPr lang="it-IT" sz="1200" b="0" i="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4</a:t>
                      </a:r>
                      <a:endParaRPr lang="it-IT" b="1" dirty="0" smtClean="0"/>
                    </a:p>
                    <a:p>
                      <a:r>
                        <a:rPr kumimoji="0" lang="it-IT" sz="1200" b="0" i="1" kern="1200" baseline="0" dirty="0" smtClean="0">
                          <a:solidFill>
                            <a:schemeClr val="dk1"/>
                          </a:solidFill>
                          <a:latin typeface="+mn-lt"/>
                          <a:ea typeface="+mn-ea"/>
                          <a:cs typeface="+mn-cs"/>
                        </a:rPr>
                        <a:t>CALCOLO BINARIO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5</a:t>
                      </a:r>
                      <a:endParaRPr lang="it-IT" b="1" dirty="0" smtClean="0"/>
                    </a:p>
                    <a:p>
                      <a:r>
                        <a:rPr kumimoji="0" lang="it-IT" sz="1200" b="0" i="1" kern="1200" baseline="0" dirty="0" smtClean="0">
                          <a:solidFill>
                            <a:schemeClr val="dk1"/>
                          </a:solidFill>
                          <a:latin typeface="+mn-lt"/>
                          <a:ea typeface="+mn-ea"/>
                          <a:cs typeface="+mn-cs"/>
                        </a:rPr>
                        <a:t>ESERCITAZIONE </a:t>
                      </a:r>
                      <a:r>
                        <a:rPr kumimoji="0" lang="it-IT" sz="1200" b="0" i="1" kern="1200" baseline="0" dirty="0" err="1" smtClean="0">
                          <a:solidFill>
                            <a:schemeClr val="dk1"/>
                          </a:solidFill>
                          <a:latin typeface="+mn-lt"/>
                          <a:ea typeface="+mn-ea"/>
                          <a:cs typeface="+mn-cs"/>
                        </a:rPr>
                        <a:t>DI</a:t>
                      </a:r>
                      <a:r>
                        <a:rPr kumimoji="0" lang="it-IT" sz="1200" b="0" i="1" kern="1200" baseline="0" dirty="0" smtClean="0">
                          <a:solidFill>
                            <a:schemeClr val="dk1"/>
                          </a:solidFill>
                          <a:latin typeface="+mn-lt"/>
                          <a:ea typeface="+mn-ea"/>
                          <a:cs typeface="+mn-cs"/>
                        </a:rPr>
                        <a:t> CALCOLO BINARIO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6</a:t>
                      </a:r>
                      <a:endParaRPr lang="it-IT" b="1" dirty="0" smtClean="0"/>
                    </a:p>
                    <a:p>
                      <a:r>
                        <a:rPr kumimoji="0" lang="it-IT" sz="1200" b="0" i="1" kern="1200" baseline="0" dirty="0" smtClean="0">
                          <a:solidFill>
                            <a:schemeClr val="dk1"/>
                          </a:solidFill>
                          <a:latin typeface="+mn-lt"/>
                          <a:ea typeface="+mn-ea"/>
                          <a:cs typeface="+mn-cs"/>
                        </a:rPr>
                        <a:t>CIRCUITI DIGITALI</a:t>
                      </a:r>
                    </a:p>
                  </a:txBody>
                  <a:tcPr/>
                </a:tc>
              </a:tr>
              <a:tr h="13201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7</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baseline="0" dirty="0" smtClean="0">
                          <a:solidFill>
                            <a:schemeClr val="dk1"/>
                          </a:solidFill>
                          <a:latin typeface="+mn-lt"/>
                          <a:ea typeface="+mn-ea"/>
                          <a:cs typeface="+mn-cs"/>
                        </a:rPr>
                        <a:t>ESERCITAZIONE SUL CIRCUITI DIGITALI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8</a:t>
                      </a:r>
                      <a:endParaRPr lang="it-IT"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dk1"/>
                          </a:solidFill>
                          <a:latin typeface="+mn-lt"/>
                          <a:ea typeface="+mn-ea"/>
                          <a:cs typeface="+mn-cs"/>
                        </a:rPr>
                        <a:t>GRAMMATICHE FORMALI</a:t>
                      </a:r>
                    </a:p>
                    <a:p>
                      <a:endParaRPr lang="it-IT"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9</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dk1"/>
                          </a:solidFill>
                          <a:latin typeface="+mn-lt"/>
                          <a:ea typeface="+mn-ea"/>
                          <a:cs typeface="+mn-cs"/>
                        </a:rPr>
                        <a:t>FONDAMENTI </a:t>
                      </a:r>
                      <a:r>
                        <a:rPr kumimoji="0" lang="it-IT" sz="1200" b="0" i="1" kern="1200" dirty="0" err="1" smtClean="0">
                          <a:solidFill>
                            <a:schemeClr val="dk1"/>
                          </a:solidFill>
                          <a:latin typeface="+mn-lt"/>
                          <a:ea typeface="+mn-ea"/>
                          <a:cs typeface="+mn-cs"/>
                        </a:rPr>
                        <a:t>DI</a:t>
                      </a:r>
                      <a:r>
                        <a:rPr kumimoji="0" lang="it-IT" sz="1200" b="0" i="1" kern="1200" dirty="0" smtClean="0">
                          <a:solidFill>
                            <a:schemeClr val="dk1"/>
                          </a:solidFill>
                          <a:latin typeface="+mn-lt"/>
                          <a:ea typeface="+mn-ea"/>
                          <a:cs typeface="+mn-cs"/>
                        </a:rPr>
                        <a:t> TEORIA DEGLI AUTOMI</a:t>
                      </a:r>
                    </a:p>
                    <a:p>
                      <a:pPr marL="0" marR="0" indent="0" algn="l" defTabSz="914400" rtl="0" eaLnBrk="1" fontAlgn="auto" latinLnBrk="0" hangingPunct="1">
                        <a:lnSpc>
                          <a:spcPct val="100000"/>
                        </a:lnSpc>
                        <a:spcBef>
                          <a:spcPts val="0"/>
                        </a:spcBef>
                        <a:spcAft>
                          <a:spcPts val="0"/>
                        </a:spcAft>
                        <a:buClrTx/>
                        <a:buSzTx/>
                        <a:buFontTx/>
                        <a:buNone/>
                        <a:tabLst/>
                        <a:defRPr/>
                      </a:pPr>
                      <a:endParaRPr lang="it-IT"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10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dk1"/>
                          </a:solidFill>
                          <a:latin typeface="+mn-lt"/>
                          <a:ea typeface="+mn-ea"/>
                          <a:cs typeface="+mn-cs"/>
                        </a:rPr>
                        <a:t>ESERCITAZIONE SULLE GRAMMATICHE REGOLARI</a:t>
                      </a:r>
                    </a:p>
                    <a:p>
                      <a:pPr marL="0" marR="0" indent="0" algn="l" defTabSz="914400" rtl="0" eaLnBrk="1" fontAlgn="auto" latinLnBrk="0" hangingPunct="1">
                        <a:lnSpc>
                          <a:spcPct val="100000"/>
                        </a:lnSpc>
                        <a:spcBef>
                          <a:spcPts val="0"/>
                        </a:spcBef>
                        <a:spcAft>
                          <a:spcPts val="0"/>
                        </a:spcAft>
                        <a:buClrTx/>
                        <a:buSzTx/>
                        <a:buFontTx/>
                        <a:buNone/>
                        <a:tabLst/>
                        <a:defRPr/>
                      </a:pPr>
                      <a:endParaRPr lang="it-IT"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11</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dk1"/>
                          </a:solidFill>
                          <a:latin typeface="+mn-lt"/>
                          <a:ea typeface="+mn-ea"/>
                          <a:cs typeface="+mn-cs"/>
                        </a:rPr>
                        <a:t>TEORIA DEGLI AUTOMI</a:t>
                      </a:r>
                    </a:p>
                    <a:p>
                      <a:pPr marL="0" marR="0" indent="0" algn="l" defTabSz="914400" rtl="0" eaLnBrk="1" fontAlgn="auto" latinLnBrk="0" hangingPunct="1">
                        <a:lnSpc>
                          <a:spcPct val="100000"/>
                        </a:lnSpc>
                        <a:spcBef>
                          <a:spcPts val="0"/>
                        </a:spcBef>
                        <a:spcAft>
                          <a:spcPts val="0"/>
                        </a:spcAft>
                        <a:buClrTx/>
                        <a:buSzTx/>
                        <a:buFontTx/>
                        <a:buNone/>
                        <a:tabLst/>
                        <a:defRPr/>
                      </a:pPr>
                      <a:endParaRPr lang="it-IT"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dk1"/>
                          </a:solidFill>
                          <a:latin typeface="+mn-lt"/>
                          <a:ea typeface="+mn-ea"/>
                          <a:cs typeface="+mn-cs"/>
                        </a:rPr>
                        <a:t>LEZ. 12</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dk1"/>
                          </a:solidFill>
                          <a:latin typeface="+mn-lt"/>
                          <a:ea typeface="+mn-ea"/>
                          <a:cs typeface="+mn-cs"/>
                        </a:rPr>
                        <a:t>AUTOMI RICONOSCITORI</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dk1"/>
                        </a:solidFill>
                        <a:latin typeface="+mn-lt"/>
                        <a:ea typeface="+mn-ea"/>
                        <a:cs typeface="+mn-cs"/>
                      </a:endParaRPr>
                    </a:p>
                  </a:txBody>
                  <a:tcPr/>
                </a:tc>
              </a:tr>
              <a:tr h="13201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13</a:t>
                      </a:r>
                      <a:endParaRPr lang="it-IT" b="1" dirty="0" smtClean="0"/>
                    </a:p>
                    <a:p>
                      <a:r>
                        <a:rPr kumimoji="0" lang="it-IT" sz="1200" b="0" i="1" kern="1200" baseline="0" dirty="0" smtClean="0">
                          <a:solidFill>
                            <a:schemeClr val="dk1"/>
                          </a:solidFill>
                          <a:latin typeface="+mn-lt"/>
                          <a:ea typeface="+mn-ea"/>
                          <a:cs typeface="+mn-cs"/>
                        </a:rPr>
                        <a:t>TEXT RETRIEVAL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14</a:t>
                      </a:r>
                      <a:endParaRPr lang="it-IT" b="1" dirty="0" smtClean="0"/>
                    </a:p>
                    <a:p>
                      <a:r>
                        <a:rPr kumimoji="0" lang="it-IT" sz="1200" b="0" i="1" kern="1200" baseline="0" dirty="0" smtClean="0">
                          <a:solidFill>
                            <a:schemeClr val="dk1"/>
                          </a:solidFill>
                          <a:latin typeface="+mn-lt"/>
                          <a:ea typeface="+mn-ea"/>
                          <a:cs typeface="+mn-cs"/>
                        </a:rPr>
                        <a:t>DESKTOP PUBLISHING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15</a:t>
                      </a:r>
                      <a:endParaRPr lang="it-IT" b="1" dirty="0" smtClean="0"/>
                    </a:p>
                    <a:p>
                      <a:r>
                        <a:rPr kumimoji="0" lang="it-IT" sz="1200" b="0" i="1" kern="1200" baseline="0" dirty="0" smtClean="0">
                          <a:solidFill>
                            <a:schemeClr val="dk1"/>
                          </a:solidFill>
                          <a:latin typeface="+mn-lt"/>
                          <a:ea typeface="+mn-ea"/>
                          <a:cs typeface="+mn-cs"/>
                        </a:rPr>
                        <a:t>WEB DOCUMENT RETRIEVAL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16</a:t>
                      </a:r>
                      <a:endParaRPr lang="it-IT" b="1" dirty="0" smtClean="0"/>
                    </a:p>
                    <a:p>
                      <a:r>
                        <a:rPr kumimoji="0" lang="it-IT" sz="1200" b="0" i="1" kern="1200" baseline="0" dirty="0" smtClean="0">
                          <a:solidFill>
                            <a:schemeClr val="dk1"/>
                          </a:solidFill>
                          <a:latin typeface="+mn-lt"/>
                          <a:ea typeface="+mn-ea"/>
                          <a:cs typeface="+mn-cs"/>
                        </a:rPr>
                        <a:t>ESERCITAZIONE SULLA RICERCA </a:t>
                      </a:r>
                      <a:r>
                        <a:rPr kumimoji="0" lang="it-IT" sz="1200" b="0" i="1" kern="1200" baseline="0" dirty="0" err="1" smtClean="0">
                          <a:solidFill>
                            <a:schemeClr val="dk1"/>
                          </a:solidFill>
                          <a:latin typeface="+mn-lt"/>
                          <a:ea typeface="+mn-ea"/>
                          <a:cs typeface="+mn-cs"/>
                        </a:rPr>
                        <a:t>DI</a:t>
                      </a:r>
                      <a:r>
                        <a:rPr kumimoji="0" lang="it-IT" sz="1200" b="0" i="1" kern="1200" baseline="0" dirty="0" smtClean="0">
                          <a:solidFill>
                            <a:schemeClr val="dk1"/>
                          </a:solidFill>
                          <a:latin typeface="+mn-lt"/>
                          <a:ea typeface="+mn-ea"/>
                          <a:cs typeface="+mn-cs"/>
                        </a:rPr>
                        <a:t> TESTI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17</a:t>
                      </a:r>
                      <a:endParaRPr lang="it-IT" b="1" dirty="0" smtClean="0"/>
                    </a:p>
                    <a:p>
                      <a:r>
                        <a:rPr kumimoji="0" lang="it-IT" sz="1200" b="0" i="1" kern="1200" baseline="0" dirty="0" smtClean="0">
                          <a:solidFill>
                            <a:schemeClr val="dk1"/>
                          </a:solidFill>
                          <a:latin typeface="+mn-lt"/>
                          <a:ea typeface="+mn-ea"/>
                          <a:cs typeface="+mn-cs"/>
                        </a:rPr>
                        <a:t>ESERCITAZIONE SULLA RICERCA </a:t>
                      </a:r>
                      <a:r>
                        <a:rPr kumimoji="0" lang="it-IT" sz="1200" b="0" i="1" kern="1200" baseline="0" dirty="0" err="1" smtClean="0">
                          <a:solidFill>
                            <a:schemeClr val="dk1"/>
                          </a:solidFill>
                          <a:latin typeface="+mn-lt"/>
                          <a:ea typeface="+mn-ea"/>
                          <a:cs typeface="+mn-cs"/>
                        </a:rPr>
                        <a:t>DI</a:t>
                      </a:r>
                      <a:r>
                        <a:rPr kumimoji="0" lang="it-IT" sz="1200" b="0" i="1" kern="1200" baseline="0" dirty="0" smtClean="0">
                          <a:solidFill>
                            <a:schemeClr val="dk1"/>
                          </a:solidFill>
                          <a:latin typeface="+mn-lt"/>
                          <a:ea typeface="+mn-ea"/>
                          <a:cs typeface="+mn-cs"/>
                        </a:rPr>
                        <a:t> DOCUMENTI SUL WEB</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b="1" dirty="0" smtClean="0"/>
                        <a:t>LEZ.</a:t>
                      </a:r>
                      <a:r>
                        <a:rPr lang="it-IT" b="1" baseline="0" dirty="0" smtClean="0"/>
                        <a:t> 18</a:t>
                      </a:r>
                      <a:endParaRPr lang="it-IT" b="1" dirty="0" smtClean="0"/>
                    </a:p>
                    <a:p>
                      <a:r>
                        <a:rPr kumimoji="0" lang="it-IT" sz="1200" b="0" i="1" kern="1200" baseline="0" dirty="0" smtClean="0">
                          <a:solidFill>
                            <a:schemeClr val="dk1"/>
                          </a:solidFill>
                          <a:latin typeface="+mn-lt"/>
                          <a:ea typeface="+mn-ea"/>
                          <a:cs typeface="+mn-cs"/>
                        </a:rPr>
                        <a:t>SOMMARIO DEL CORSO</a:t>
                      </a:r>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BIOS</a:t>
            </a:r>
          </a:p>
          <a:p>
            <a:pPr lvl="1"/>
            <a:r>
              <a:rPr lang="it-IT" dirty="0" err="1" smtClean="0"/>
              <a:t>Basic</a:t>
            </a:r>
            <a:r>
              <a:rPr lang="it-IT" dirty="0" smtClean="0"/>
              <a:t> I/O System (PC)</a:t>
            </a:r>
          </a:p>
          <a:p>
            <a:r>
              <a:rPr lang="it-IT" b="1" dirty="0" smtClean="0"/>
              <a:t>bit</a:t>
            </a:r>
          </a:p>
          <a:p>
            <a:pPr lvl="1"/>
            <a:r>
              <a:rPr lang="it-IT" dirty="0" smtClean="0"/>
              <a:t>La più piccola unità di informazione che un computer sia in grado di gestire. I byte, gruppi di 8 bit, permettono di rappresentare le lettere dell'alfabeto, i numeri etc.</a:t>
            </a:r>
          </a:p>
          <a:p>
            <a:r>
              <a:rPr lang="it-IT" b="1" dirty="0" smtClean="0"/>
              <a:t>bps</a:t>
            </a:r>
          </a:p>
          <a:p>
            <a:pPr lvl="1"/>
            <a:r>
              <a:rPr lang="it-IT" dirty="0" err="1" smtClean="0"/>
              <a:t>bits</a:t>
            </a:r>
            <a:r>
              <a:rPr lang="it-IT" dirty="0" smtClean="0"/>
              <a:t> per </a:t>
            </a:r>
            <a:r>
              <a:rPr lang="it-IT" dirty="0" err="1" smtClean="0"/>
              <a:t>second</a:t>
            </a:r>
            <a:r>
              <a:rPr lang="it-IT" dirty="0" smtClean="0"/>
              <a:t> </a:t>
            </a:r>
          </a:p>
          <a:p>
            <a:r>
              <a:rPr lang="it-IT" b="1" dirty="0" smtClean="0"/>
              <a:t>Business-to-Business</a:t>
            </a:r>
          </a:p>
          <a:p>
            <a:pPr lvl="1"/>
            <a:r>
              <a:rPr lang="it-IT" dirty="0" smtClean="0"/>
              <a:t>Attività commerciale svolta tra aziende. Termine generalmente applicato alle transazioni di commercio elettronico.</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bookmark</a:t>
            </a:r>
          </a:p>
          <a:p>
            <a:pPr lvl="1"/>
            <a:r>
              <a:rPr lang="it-IT" dirty="0" smtClean="0"/>
              <a:t>Marcatore o indirizzo memorizzato su richiesta dal programma di navigazione (browser), per permettere di tornare in futuro su siti e risorse di particolare interesse.</a:t>
            </a:r>
          </a:p>
          <a:p>
            <a:r>
              <a:rPr lang="it-IT" b="1" dirty="0" smtClean="0"/>
              <a:t>browser</a:t>
            </a:r>
          </a:p>
          <a:p>
            <a:pPr lvl="1"/>
            <a:r>
              <a:rPr lang="it-IT" dirty="0" smtClean="0"/>
              <a:t>Programma che permette di visualizzare testi, suoni e immagini, specie dalla rete Internet.</a:t>
            </a:r>
          </a:p>
          <a:p>
            <a:r>
              <a:rPr lang="it-IT" b="1" dirty="0" err="1" smtClean="0"/>
              <a:t>Business-to-Consumer</a:t>
            </a:r>
            <a:endParaRPr lang="it-IT" b="1" dirty="0" smtClean="0"/>
          </a:p>
          <a:p>
            <a:pPr lvl="1"/>
            <a:r>
              <a:rPr lang="it-IT" dirty="0" smtClean="0"/>
              <a:t>Attività commerciale svolta tra un'azienda e i privati. Termine generalmente applicato alle transazioni di commercio elettronico.</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campo</a:t>
            </a:r>
          </a:p>
          <a:p>
            <a:pPr lvl="1"/>
            <a:r>
              <a:rPr lang="it-IT" dirty="0" smtClean="0"/>
              <a:t>Spazio, in genere un </a:t>
            </a:r>
            <a:r>
              <a:rPr lang="it-IT" dirty="0" err="1" smtClean="0"/>
              <a:t>rettangolino</a:t>
            </a:r>
            <a:r>
              <a:rPr lang="it-IT" dirty="0" smtClean="0"/>
              <a:t> bianco, atto all'inserimento di dati anagrafici, numeri, parole ecc.</a:t>
            </a:r>
          </a:p>
          <a:p>
            <a:r>
              <a:rPr lang="it-IT" b="1" dirty="0" err="1" smtClean="0"/>
              <a:t>carrier</a:t>
            </a:r>
            <a:endParaRPr lang="it-IT" b="1" dirty="0" smtClean="0"/>
          </a:p>
          <a:p>
            <a:pPr lvl="1"/>
            <a:r>
              <a:rPr lang="it-IT" dirty="0" smtClean="0"/>
              <a:t>Operatore nel settore delle telecomunicazioni che dispone di un'infrastruttura fisica di rete (cavi).</a:t>
            </a:r>
          </a:p>
          <a:p>
            <a:r>
              <a:rPr lang="it-IT" b="1" dirty="0" smtClean="0"/>
              <a:t>cartella</a:t>
            </a:r>
          </a:p>
          <a:p>
            <a:pPr lvl="1"/>
            <a:r>
              <a:rPr lang="it-IT" dirty="0" smtClean="0"/>
              <a:t>Contenitore virtuale in cui inserire i dati, raccoglierli e organizzarli.</a:t>
            </a:r>
          </a:p>
          <a:p>
            <a:r>
              <a:rPr lang="it-IT" b="1" dirty="0" smtClean="0"/>
              <a:t>chat</a:t>
            </a:r>
          </a:p>
          <a:p>
            <a:pPr lvl="1"/>
            <a:r>
              <a:rPr lang="it-IT" dirty="0" smtClean="0"/>
              <a:t>Servizio che consente di dialogare, attraverso computer e Internet, con una o più persone, in tempo reale.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cliccare</a:t>
            </a:r>
          </a:p>
          <a:p>
            <a:pPr lvl="1"/>
            <a:r>
              <a:rPr lang="it-IT" dirty="0" smtClean="0"/>
              <a:t>Posizionare il puntatore del mouse e premere una volta il tasto sinistro su una zona del monitor,dell'immagine, sul pulsante o la parola, che s'intende attivare o selezionare.</a:t>
            </a:r>
          </a:p>
          <a:p>
            <a:r>
              <a:rPr lang="it-IT" b="1" dirty="0" smtClean="0"/>
              <a:t>client</a:t>
            </a:r>
          </a:p>
          <a:p>
            <a:pPr lvl="1"/>
            <a:r>
              <a:rPr lang="it-IT" dirty="0" smtClean="0"/>
              <a:t>Computer o processo che dipende da un servizio erogato da un altro computer o processo (chiamato "server").</a:t>
            </a:r>
          </a:p>
          <a:p>
            <a:r>
              <a:rPr lang="it-IT" b="1" dirty="0" smtClean="0"/>
              <a:t>cluster</a:t>
            </a:r>
          </a:p>
          <a:p>
            <a:pPr lvl="1"/>
            <a:r>
              <a:rPr lang="it-IT" dirty="0" smtClean="0"/>
              <a:t>In questo ambito "cluster" identifica un </a:t>
            </a:r>
            <a:r>
              <a:rPr lang="it-IT" dirty="0" err="1" smtClean="0"/>
              <a:t>multicomputer</a:t>
            </a:r>
            <a:r>
              <a:rPr lang="it-IT" dirty="0" smtClean="0"/>
              <a:t> che può essere configurato in modo da usare un pool comune di macchinari che consentono di continuare a fornire il servizio a pieno regime, anche qualora alcuni dei macchinari stessi subiscano interruzioni nel funzionamento.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cookie</a:t>
            </a:r>
          </a:p>
          <a:p>
            <a:pPr lvl="1"/>
            <a:r>
              <a:rPr lang="it-IT" dirty="0" smtClean="0"/>
              <a:t>Piccolo file di testo, conservato sull'hard disk del computer, contenente informazioni a cui si può accedere dal server del sito con cui ci si connette. Evita per esempio di dover immettere password e username ogni volta che ci si collega a un sito: attraverso il cookie, il server riconosce il computer entrante ed è in grado di stabilire che tali operazioni sono già state fatte in precedenza.</a:t>
            </a:r>
          </a:p>
          <a:p>
            <a:r>
              <a:rPr lang="it-IT" b="1" dirty="0" smtClean="0"/>
              <a:t>connettività</a:t>
            </a:r>
          </a:p>
          <a:p>
            <a:pPr lvl="1"/>
            <a:r>
              <a:rPr lang="it-IT" dirty="0" smtClean="0"/>
              <a:t>Possibilità di connessione a sistemi di comunicazione come Internet.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CPU (</a:t>
            </a:r>
            <a:r>
              <a:rPr lang="it-IT" dirty="0" err="1" smtClean="0"/>
              <a:t>Central</a:t>
            </a:r>
            <a:r>
              <a:rPr lang="it-IT" dirty="0" smtClean="0"/>
              <a:t> Processing </a:t>
            </a:r>
            <a:r>
              <a:rPr lang="it-IT" dirty="0" err="1" smtClean="0"/>
              <a:t>Unit</a:t>
            </a:r>
            <a:r>
              <a:rPr lang="it-IT" dirty="0" smtClean="0"/>
              <a:t>)</a:t>
            </a:r>
          </a:p>
          <a:p>
            <a:pPr lvl="1"/>
            <a:r>
              <a:rPr lang="it-IT" dirty="0" smtClean="0"/>
              <a:t>unità centrale di elaborazione ovvero processore di un personal computer</a:t>
            </a:r>
          </a:p>
          <a:p>
            <a:r>
              <a:rPr lang="it-IT" b="1" dirty="0" err="1" smtClean="0"/>
              <a:t>customer</a:t>
            </a:r>
            <a:r>
              <a:rPr lang="it-IT" b="1" dirty="0" smtClean="0"/>
              <a:t> care</a:t>
            </a:r>
          </a:p>
          <a:p>
            <a:pPr lvl="1"/>
            <a:r>
              <a:rPr lang="it-IT" dirty="0" smtClean="0"/>
              <a:t>Assistenza alla clientela.</a:t>
            </a:r>
          </a:p>
          <a:p>
            <a:r>
              <a:rPr lang="it-IT" b="1" dirty="0" err="1" smtClean="0"/>
              <a:t>dial</a:t>
            </a:r>
            <a:r>
              <a:rPr lang="it-IT" b="1" dirty="0" smtClean="0"/>
              <a:t> up</a:t>
            </a:r>
          </a:p>
          <a:p>
            <a:pPr lvl="1"/>
            <a:r>
              <a:rPr lang="it-IT" dirty="0" smtClean="0"/>
              <a:t>Comunicazione estemporanea realizzata generalmente via modem o talvolta via ISDN.</a:t>
            </a:r>
          </a:p>
          <a:p>
            <a:r>
              <a:rPr lang="it-IT" b="1" dirty="0" smtClean="0"/>
              <a:t>directory</a:t>
            </a:r>
          </a:p>
          <a:p>
            <a:pPr lvl="1"/>
            <a:r>
              <a:rPr lang="it-IT" dirty="0" smtClean="0"/>
              <a:t>Cartella che raccoglie diversi file (o altre directory) nella memoria di un computer.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DNS (</a:t>
            </a:r>
            <a:r>
              <a:rPr lang="it-IT" dirty="0" smtClean="0"/>
              <a:t>Domain </a:t>
            </a:r>
            <a:r>
              <a:rPr lang="it-IT" dirty="0" err="1" smtClean="0"/>
              <a:t>Name</a:t>
            </a:r>
            <a:r>
              <a:rPr lang="it-IT" dirty="0" smtClean="0"/>
              <a:t> System)</a:t>
            </a:r>
          </a:p>
          <a:p>
            <a:pPr lvl="1"/>
            <a:r>
              <a:rPr lang="it-IT" dirty="0" smtClean="0"/>
              <a:t>Sistema dei nomi a dominio: poiché ciascuno degli </a:t>
            </a:r>
            <a:r>
              <a:rPr lang="it-IT" dirty="0" err="1" smtClean="0"/>
              <a:t>host</a:t>
            </a:r>
            <a:r>
              <a:rPr lang="it-IT" dirty="0" smtClean="0"/>
              <a:t> che formano Internet risponde in modo univoco a un numero da utilizzare per collegarsi ad esso, a questi numeri sono stati associati dei nomi, che normalmente si utilizzano per facilitare la navigazione agli utenti. Il DNS è l'elenco in cui sono contenuti numeri e nomi corrispondenti: quando l'utente indica un indirizzo al proprio browser, il sistema interroga il DNS per determinare il numero dell'</a:t>
            </a:r>
            <a:r>
              <a:rPr lang="it-IT" dirty="0" err="1" smtClean="0"/>
              <a:t>host</a:t>
            </a:r>
            <a:r>
              <a:rPr lang="it-IT" dirty="0" smtClean="0"/>
              <a:t> al quale deve collegarsi, quindi effettua la connessione.</a:t>
            </a:r>
          </a:p>
          <a:p>
            <a:r>
              <a:rPr lang="it-IT" b="1" dirty="0" smtClean="0"/>
              <a:t>dominio</a:t>
            </a:r>
          </a:p>
          <a:p>
            <a:pPr lvl="1"/>
            <a:r>
              <a:rPr lang="it-IT" dirty="0" smtClean="0"/>
              <a:t>Indirizzo su Internet identificato da un nome registrato presso le autorità nazionali ed internazionali competenti per la registrazione.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download</a:t>
            </a:r>
          </a:p>
          <a:p>
            <a:pPr lvl="1"/>
            <a:r>
              <a:rPr lang="it-IT" dirty="0" smtClean="0"/>
              <a:t>Prelievo di un file da un computer remoto (ad esempio tramite FTP).</a:t>
            </a:r>
          </a:p>
          <a:p>
            <a:r>
              <a:rPr lang="it-IT" b="1" dirty="0" smtClean="0"/>
              <a:t>dpi</a:t>
            </a:r>
          </a:p>
          <a:p>
            <a:pPr lvl="1"/>
            <a:r>
              <a:rPr lang="it-IT" dirty="0" err="1" smtClean="0"/>
              <a:t>dots</a:t>
            </a:r>
            <a:r>
              <a:rPr lang="it-IT" dirty="0" smtClean="0"/>
              <a:t> per </a:t>
            </a:r>
            <a:r>
              <a:rPr lang="it-IT" dirty="0" err="1" smtClean="0"/>
              <a:t>inch</a:t>
            </a:r>
            <a:endParaRPr lang="it-IT" dirty="0" smtClean="0"/>
          </a:p>
          <a:p>
            <a:r>
              <a:rPr lang="it-IT" b="1" dirty="0" smtClean="0"/>
              <a:t>EBCDIC</a:t>
            </a:r>
          </a:p>
          <a:p>
            <a:pPr lvl="1"/>
            <a:r>
              <a:rPr lang="it-IT" dirty="0" err="1" smtClean="0"/>
              <a:t>Extended</a:t>
            </a:r>
            <a:r>
              <a:rPr lang="it-IT" dirty="0" smtClean="0"/>
              <a:t> </a:t>
            </a:r>
            <a:r>
              <a:rPr lang="it-IT" dirty="0" err="1" smtClean="0"/>
              <a:t>Binary</a:t>
            </a:r>
            <a:r>
              <a:rPr lang="it-IT" dirty="0" smtClean="0"/>
              <a:t> </a:t>
            </a:r>
            <a:r>
              <a:rPr lang="it-IT" dirty="0" err="1" smtClean="0"/>
              <a:t>Coded</a:t>
            </a:r>
            <a:r>
              <a:rPr lang="it-IT" dirty="0" smtClean="0"/>
              <a:t> International C.</a:t>
            </a:r>
          </a:p>
          <a:p>
            <a:r>
              <a:rPr lang="it-IT" b="1" dirty="0" smtClean="0"/>
              <a:t>E-commerce (</a:t>
            </a:r>
            <a:r>
              <a:rPr lang="it-IT" dirty="0" smtClean="0"/>
              <a:t>Commercio elettronico)</a:t>
            </a:r>
          </a:p>
          <a:p>
            <a:pPr lvl="1"/>
            <a:r>
              <a:rPr lang="it-IT" dirty="0" smtClean="0"/>
              <a:t>Transazioni e operazioni commerciali effettuate tramite Internet e/o strumenti funzionali allo sviluppo dell'e-business.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ECS</a:t>
            </a:r>
          </a:p>
          <a:p>
            <a:pPr lvl="1"/>
            <a:r>
              <a:rPr lang="it-IT" dirty="0" smtClean="0"/>
              <a:t>Electronic </a:t>
            </a:r>
            <a:r>
              <a:rPr lang="it-IT" dirty="0" err="1" smtClean="0"/>
              <a:t>Customer</a:t>
            </a:r>
            <a:r>
              <a:rPr lang="it-IT" dirty="0" smtClean="0"/>
              <a:t> </a:t>
            </a:r>
            <a:r>
              <a:rPr lang="it-IT" dirty="0" err="1" smtClean="0"/>
              <a:t>Support</a:t>
            </a:r>
            <a:endParaRPr lang="it-IT" dirty="0" smtClean="0"/>
          </a:p>
          <a:p>
            <a:r>
              <a:rPr lang="it-IT" b="1" dirty="0" smtClean="0"/>
              <a:t>E-mail</a:t>
            </a:r>
          </a:p>
          <a:p>
            <a:pPr lvl="1"/>
            <a:r>
              <a:rPr lang="it-IT" dirty="0" smtClean="0"/>
              <a:t>Messaggio in formato elettronico composto al computer e trasmesso via modem a un altro computer utilizzando una rete locale o Internet.</a:t>
            </a:r>
          </a:p>
          <a:p>
            <a:r>
              <a:rPr lang="it-IT" b="1" dirty="0" smtClean="0"/>
              <a:t>Extranet</a:t>
            </a:r>
          </a:p>
          <a:p>
            <a:pPr lvl="1"/>
            <a:r>
              <a:rPr lang="it-IT" dirty="0" smtClean="0"/>
              <a:t>Applicazione e architettura di una rete complessa che consente a un'azienda di comunicare con soggetti esterni (anche geograficamente lontani) con i quali deve con regolarità scambiare dati o informazioni (agenti, fornitori, clienti ecc.).</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FAQ (</a:t>
            </a:r>
            <a:r>
              <a:rPr lang="it-IT" dirty="0" err="1" smtClean="0"/>
              <a:t>Frequently</a:t>
            </a:r>
            <a:r>
              <a:rPr lang="it-IT" dirty="0" smtClean="0"/>
              <a:t> </a:t>
            </a:r>
            <a:r>
              <a:rPr lang="it-IT" dirty="0" err="1" smtClean="0"/>
              <a:t>Asked</a:t>
            </a:r>
            <a:r>
              <a:rPr lang="it-IT" dirty="0" smtClean="0"/>
              <a:t> </a:t>
            </a:r>
            <a:r>
              <a:rPr lang="it-IT" dirty="0" err="1" smtClean="0"/>
              <a:t>Questions</a:t>
            </a:r>
            <a:r>
              <a:rPr lang="it-IT" dirty="0" smtClean="0"/>
              <a:t>)</a:t>
            </a:r>
          </a:p>
          <a:p>
            <a:pPr lvl="1"/>
            <a:r>
              <a:rPr lang="it-IT" dirty="0" smtClean="0"/>
              <a:t>Domande ricorrenti. Di solito vengono così definite le sezioni di un sito che presentano una serie di possibili domande che un utente potrebbe formulare, con le relative risposte.</a:t>
            </a:r>
          </a:p>
          <a:p>
            <a:r>
              <a:rPr lang="it-IT" b="1" dirty="0" smtClean="0"/>
              <a:t>firewall	</a:t>
            </a:r>
          </a:p>
          <a:p>
            <a:pPr lvl="1"/>
            <a:r>
              <a:rPr lang="it-IT" dirty="0" smtClean="0"/>
              <a:t>Sistema di sicurezza destinato a impedire l’accesso da una rete esterna a un computer oppure a un </a:t>
            </a:r>
            <a:r>
              <a:rPr lang="it-IT" dirty="0" err="1" smtClean="0"/>
              <a:t>Local</a:t>
            </a:r>
            <a:r>
              <a:rPr lang="it-IT" dirty="0" smtClean="0"/>
              <a:t> Area Network (Lan).</a:t>
            </a:r>
          </a:p>
          <a:p>
            <a:r>
              <a:rPr lang="it-IT" b="1" dirty="0" smtClean="0"/>
              <a:t>Free Access / </a:t>
            </a:r>
            <a:r>
              <a:rPr lang="it-IT" b="1" dirty="0" err="1" smtClean="0"/>
              <a:t>Freenet</a:t>
            </a:r>
            <a:endParaRPr lang="it-IT" b="1" dirty="0" smtClean="0"/>
          </a:p>
          <a:p>
            <a:pPr lvl="1"/>
            <a:r>
              <a:rPr lang="it-IT" dirty="0" smtClean="0"/>
              <a:t>Servizio di accesso a Internet fornito gratuitamente.</a:t>
            </a:r>
          </a:p>
          <a:p>
            <a:r>
              <a:rPr lang="it-IT" b="1" dirty="0" smtClean="0"/>
              <a:t>FTP (</a:t>
            </a:r>
            <a:r>
              <a:rPr lang="it-IT" dirty="0" smtClean="0"/>
              <a:t>File Transfer </a:t>
            </a:r>
            <a:r>
              <a:rPr lang="it-IT" dirty="0" err="1" smtClean="0"/>
              <a:t>Protocol</a:t>
            </a:r>
            <a:r>
              <a:rPr lang="it-IT" dirty="0" smtClean="0"/>
              <a:t>)</a:t>
            </a:r>
          </a:p>
          <a:p>
            <a:pPr lvl="1"/>
            <a:r>
              <a:rPr lang="it-IT" dirty="0" smtClean="0"/>
              <a:t>Codice di comunicazione (protocollo) usato tra computer che rende possibile il trasferimento dei file.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AGENDA</a:t>
            </a:r>
            <a:endParaRPr lang="it-IT" dirty="0"/>
          </a:p>
        </p:txBody>
      </p:sp>
      <p:sp>
        <p:nvSpPr>
          <p:cNvPr id="3" name="Segnaposto contenuto 2"/>
          <p:cNvSpPr>
            <a:spLocks noGrp="1"/>
          </p:cNvSpPr>
          <p:nvPr>
            <p:ph sz="quarter" idx="1"/>
          </p:nvPr>
        </p:nvSpPr>
        <p:spPr/>
        <p:txBody>
          <a:bodyPr/>
          <a:lstStyle/>
          <a:p>
            <a:r>
              <a:rPr lang="it-IT" dirty="0" smtClean="0"/>
              <a:t>CHE COS’E’ UN CALCOLATORE ELETTRONICO</a:t>
            </a:r>
          </a:p>
          <a:p>
            <a:r>
              <a:rPr lang="it-IT" dirty="0" smtClean="0"/>
              <a:t>COMPONENTI </a:t>
            </a:r>
            <a:r>
              <a:rPr lang="it-IT" dirty="0" err="1" smtClean="0"/>
              <a:t>DI</a:t>
            </a:r>
            <a:r>
              <a:rPr lang="it-IT" dirty="0" smtClean="0"/>
              <a:t> UN CALCOLATORE ELETTRONICO</a:t>
            </a:r>
          </a:p>
          <a:p>
            <a:r>
              <a:rPr lang="it-IT" dirty="0" smtClean="0"/>
              <a:t>FUNZIONAMENTO </a:t>
            </a:r>
            <a:r>
              <a:rPr lang="it-IT" dirty="0" err="1" smtClean="0"/>
              <a:t>DI</a:t>
            </a:r>
            <a:r>
              <a:rPr lang="it-IT" dirty="0" smtClean="0"/>
              <a:t> UN CALCOLATORE ELETTRONICO</a:t>
            </a:r>
          </a:p>
          <a:p>
            <a:r>
              <a:rPr lang="it-IT" dirty="0" smtClean="0"/>
              <a:t>GLOSSARIO </a:t>
            </a:r>
            <a:r>
              <a:rPr lang="it-IT" dirty="0" err="1" smtClean="0"/>
              <a:t>DI</a:t>
            </a:r>
            <a:r>
              <a:rPr lang="it-IT" dirty="0" smtClean="0"/>
              <a:t> TERMINI BASE </a:t>
            </a:r>
            <a:r>
              <a:rPr lang="it-IT" dirty="0" err="1" smtClean="0"/>
              <a:t>DI</a:t>
            </a:r>
            <a:r>
              <a:rPr lang="it-IT" dirty="0" smtClean="0"/>
              <a:t> INFORMATICA</a:t>
            </a:r>
          </a:p>
          <a:p>
            <a:endParaRPr lang="it-IT" dirty="0" smtClean="0"/>
          </a:p>
          <a:p>
            <a:endParaRPr lang="it-IT"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gateway</a:t>
            </a:r>
          </a:p>
          <a:p>
            <a:pPr lvl="1"/>
            <a:r>
              <a:rPr lang="it-IT" dirty="0" smtClean="0"/>
              <a:t>Dispositivo hardware che gestisce la connessione tra due reti differenti.</a:t>
            </a:r>
          </a:p>
          <a:p>
            <a:r>
              <a:rPr lang="it-IT" b="1" dirty="0" smtClean="0"/>
              <a:t>Gb</a:t>
            </a:r>
          </a:p>
          <a:p>
            <a:pPr lvl="1"/>
            <a:r>
              <a:rPr lang="it-IT" dirty="0" smtClean="0"/>
              <a:t>1.024 </a:t>
            </a:r>
            <a:r>
              <a:rPr lang="it-IT" dirty="0" err="1" smtClean="0"/>
              <a:t>Mbytes</a:t>
            </a:r>
            <a:r>
              <a:rPr lang="it-IT" dirty="0" smtClean="0"/>
              <a:t> </a:t>
            </a:r>
          </a:p>
          <a:p>
            <a:r>
              <a:rPr lang="it-IT" b="1" dirty="0" smtClean="0"/>
              <a:t>GIF</a:t>
            </a:r>
          </a:p>
          <a:p>
            <a:pPr lvl="1"/>
            <a:r>
              <a:rPr lang="it-IT" dirty="0" smtClean="0"/>
              <a:t>Formato tra i più diffusi per la codifica dei file contenenti immagini (grafica o fotografie). E' sinonimo di "file di immagini".</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err="1" smtClean="0"/>
              <a:t>gopher</a:t>
            </a:r>
            <a:endParaRPr lang="it-IT" b="1" dirty="0" smtClean="0"/>
          </a:p>
          <a:p>
            <a:pPr lvl="1"/>
            <a:r>
              <a:rPr lang="it-IT" dirty="0" smtClean="0"/>
              <a:t>Metodo per accedere a dati e informazioni sparse per la rete Internet, presentate all'utente sotto forma di menù. E' lo stesso sistema che si preoccupa di stabilire automaticamente la connessione con il nodo su cui la risorsa si trova e di fornire i comandi necessari per il trasferimento delle informazioni richieste.</a:t>
            </a:r>
          </a:p>
          <a:p>
            <a:r>
              <a:rPr lang="it-IT" b="1" dirty="0" smtClean="0"/>
              <a:t>GPRS (</a:t>
            </a:r>
            <a:r>
              <a:rPr lang="it-IT" dirty="0" err="1" smtClean="0"/>
              <a:t>General</a:t>
            </a:r>
            <a:r>
              <a:rPr lang="it-IT" dirty="0" smtClean="0"/>
              <a:t> </a:t>
            </a:r>
            <a:r>
              <a:rPr lang="it-IT" dirty="0" err="1" smtClean="0"/>
              <a:t>Packet</a:t>
            </a:r>
            <a:r>
              <a:rPr lang="it-IT" dirty="0" smtClean="0"/>
              <a:t> Radio Service)</a:t>
            </a:r>
          </a:p>
          <a:p>
            <a:pPr lvl="1"/>
            <a:r>
              <a:rPr lang="it-IT" dirty="0" smtClean="0"/>
              <a:t>Servizio che consente la trasmissione di dati e la connessione a Internet anche attraverso telefoni cellulari e computer portatili. Consente di usufruire di servizi di videoconferenza e di navigare in Internet attraverso apparecchi mobili. GPRS si basa sulla tecnologia Global System </a:t>
            </a:r>
            <a:r>
              <a:rPr lang="it-IT" dirty="0" err="1" smtClean="0"/>
              <a:t>for</a:t>
            </a:r>
            <a:r>
              <a:rPr lang="it-IT" dirty="0" smtClean="0"/>
              <a:t> Mobile (GSM).</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GUI</a:t>
            </a:r>
          </a:p>
          <a:p>
            <a:pPr lvl="1"/>
            <a:r>
              <a:rPr lang="it-IT" dirty="0" err="1" smtClean="0"/>
              <a:t>Graphical</a:t>
            </a:r>
            <a:r>
              <a:rPr lang="it-IT" dirty="0" smtClean="0"/>
              <a:t> </a:t>
            </a:r>
            <a:r>
              <a:rPr lang="it-IT" dirty="0" err="1" smtClean="0"/>
              <a:t>User</a:t>
            </a:r>
            <a:r>
              <a:rPr lang="it-IT" dirty="0" smtClean="0"/>
              <a:t> Interface </a:t>
            </a:r>
          </a:p>
          <a:p>
            <a:r>
              <a:rPr lang="it-IT" b="1" dirty="0" smtClean="0"/>
              <a:t>help</a:t>
            </a:r>
          </a:p>
          <a:p>
            <a:pPr lvl="1"/>
            <a:r>
              <a:rPr lang="it-IT" dirty="0" smtClean="0"/>
              <a:t>Letteralmente "aiuto", è la sezione in cui si fornisce supporto tecnico all'utente, in un programma o su un sito.</a:t>
            </a:r>
          </a:p>
          <a:p>
            <a:r>
              <a:rPr lang="it-IT" b="1" dirty="0" smtClean="0"/>
              <a:t>home </a:t>
            </a:r>
            <a:r>
              <a:rPr lang="it-IT" b="1" dirty="0" err="1" smtClean="0"/>
              <a:t>page</a:t>
            </a:r>
            <a:endParaRPr lang="it-IT" b="1" dirty="0" smtClean="0"/>
          </a:p>
          <a:p>
            <a:pPr lvl="1"/>
            <a:r>
              <a:rPr lang="it-IT" dirty="0" smtClean="0"/>
              <a:t>Pagina principale, presentazione iniziale di un sito web.</a:t>
            </a:r>
          </a:p>
          <a:p>
            <a:r>
              <a:rPr lang="it-IT" b="1" dirty="0" err="1" smtClean="0"/>
              <a:t>host</a:t>
            </a:r>
            <a:endParaRPr lang="it-IT" b="1" dirty="0" smtClean="0"/>
          </a:p>
          <a:p>
            <a:pPr lvl="1"/>
            <a:r>
              <a:rPr lang="it-IT" dirty="0" smtClean="0"/>
              <a:t>Computer sempre collegato a Internet che abilita i Client a connettersi alla Rete.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hosting</a:t>
            </a:r>
          </a:p>
          <a:p>
            <a:pPr lvl="1"/>
            <a:r>
              <a:rPr lang="it-IT" dirty="0" smtClean="0"/>
              <a:t>Modalità di pubblicazione di contenuti su Internet, normalmente utilizzata da utenti aziendali, che prevede l’ospitalità di detti contenuti su calcolatori server, allocati al cliente in modo esclusivo al fine di garantire elevati livelli prestazionali.</a:t>
            </a:r>
          </a:p>
          <a:p>
            <a:r>
              <a:rPr lang="it-IT" b="1" dirty="0" smtClean="0"/>
              <a:t>HTML (</a:t>
            </a:r>
            <a:r>
              <a:rPr lang="it-IT" dirty="0" err="1" smtClean="0"/>
              <a:t>Hyper</a:t>
            </a:r>
            <a:r>
              <a:rPr lang="it-IT" dirty="0" smtClean="0"/>
              <a:t> Text Markup </a:t>
            </a:r>
            <a:r>
              <a:rPr lang="it-IT" dirty="0" err="1" smtClean="0"/>
              <a:t>Language</a:t>
            </a:r>
            <a:r>
              <a:rPr lang="it-IT" dirty="0" smtClean="0"/>
              <a:t>)</a:t>
            </a:r>
          </a:p>
          <a:p>
            <a:pPr lvl="1"/>
            <a:r>
              <a:rPr lang="it-IT" dirty="0" smtClean="0"/>
              <a:t>Linguaggio di programmazione usato per "scrivere" e rendere multimediali i documenti sulla Rete: compito dei vari browser è interpretare questo linguaggio, riconoscere i "</a:t>
            </a:r>
            <a:r>
              <a:rPr lang="it-IT" dirty="0" err="1" smtClean="0"/>
              <a:t>tag</a:t>
            </a:r>
            <a:r>
              <a:rPr lang="it-IT" dirty="0" smtClean="0"/>
              <a:t>", cioè le istruzioni html, e restituirle graficamente in Rete.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HTTP (</a:t>
            </a:r>
            <a:r>
              <a:rPr lang="it-IT" dirty="0" err="1" smtClean="0"/>
              <a:t>Hyper</a:t>
            </a:r>
            <a:r>
              <a:rPr lang="it-IT" dirty="0" smtClean="0"/>
              <a:t> Text Transfer </a:t>
            </a:r>
            <a:r>
              <a:rPr lang="it-IT" dirty="0" err="1" smtClean="0"/>
              <a:t>Protocol</a:t>
            </a:r>
            <a:r>
              <a:rPr lang="it-IT" dirty="0" smtClean="0"/>
              <a:t>)</a:t>
            </a:r>
          </a:p>
          <a:p>
            <a:pPr lvl="1"/>
            <a:r>
              <a:rPr lang="it-IT" dirty="0" smtClean="0"/>
              <a:t>Protocollo usato per muoversi da un sito all'altro sul Web. La sigla, http://, precede infatti tutti gli indirizzi www, anche se con i browser di nuova generazione non è più necessario digitarla.</a:t>
            </a:r>
          </a:p>
          <a:p>
            <a:r>
              <a:rPr lang="it-IT" b="1" dirty="0" smtClean="0"/>
              <a:t>I/O </a:t>
            </a:r>
          </a:p>
          <a:p>
            <a:pPr lvl="1"/>
            <a:r>
              <a:rPr lang="it-IT" dirty="0" smtClean="0"/>
              <a:t>Input/Output </a:t>
            </a:r>
          </a:p>
          <a:p>
            <a:r>
              <a:rPr lang="it-IT" b="1" dirty="0" smtClean="0"/>
              <a:t>IBM</a:t>
            </a:r>
          </a:p>
          <a:p>
            <a:pPr lvl="1"/>
            <a:r>
              <a:rPr lang="it-IT" dirty="0" smtClean="0"/>
              <a:t>International Business </a:t>
            </a:r>
            <a:r>
              <a:rPr lang="it-IT" dirty="0" err="1" smtClean="0"/>
              <a:t>Machines</a:t>
            </a:r>
            <a:r>
              <a:rPr lang="it-IT" dirty="0" smtClean="0"/>
              <a:t> Corporation </a:t>
            </a:r>
          </a:p>
          <a:p>
            <a:r>
              <a:rPr lang="it-IT" b="1" dirty="0" smtClean="0"/>
              <a:t>indirizzo IP</a:t>
            </a:r>
          </a:p>
          <a:p>
            <a:pPr lvl="1"/>
            <a:r>
              <a:rPr lang="it-IT" dirty="0" smtClean="0"/>
              <a:t>Codice composto da quattro gruppi di numeri (da 0 a 255) separati da un punto. Serve per identificare in modo univoco un dominio Internet.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Internet</a:t>
            </a:r>
          </a:p>
          <a:p>
            <a:pPr lvl="1"/>
            <a:r>
              <a:rPr lang="it-IT" dirty="0" smtClean="0"/>
              <a:t>Rete di computer formata dal collegamento di una molteplicità di server interconnessi mediante il protocollo di trasferimento dei dati TCP/IP.</a:t>
            </a:r>
          </a:p>
          <a:p>
            <a:r>
              <a:rPr lang="it-IT" b="1" dirty="0" smtClean="0"/>
              <a:t>Internet company</a:t>
            </a:r>
          </a:p>
          <a:p>
            <a:pPr lvl="1"/>
            <a:r>
              <a:rPr lang="it-IT" dirty="0" smtClean="0"/>
              <a:t>Società specializzata nella fornitura di servizi correlati a Internet</a:t>
            </a:r>
          </a:p>
          <a:p>
            <a:r>
              <a:rPr lang="it-IT" b="1" dirty="0" smtClean="0"/>
              <a:t>Intranet</a:t>
            </a:r>
          </a:p>
          <a:p>
            <a:pPr lvl="1"/>
            <a:r>
              <a:rPr lang="it-IT" dirty="0" smtClean="0"/>
              <a:t>Applicazione e architettura di rete complessa interna all’azienda, che consente alla stessa di comunicare con dipendenti, filiali ecc.</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IP (</a:t>
            </a:r>
            <a:r>
              <a:rPr lang="it-IT" dirty="0" smtClean="0"/>
              <a:t>Internet </a:t>
            </a:r>
            <a:r>
              <a:rPr lang="it-IT" dirty="0" err="1" smtClean="0"/>
              <a:t>Protocol</a:t>
            </a:r>
            <a:r>
              <a:rPr lang="it-IT" dirty="0" smtClean="0"/>
              <a:t>)</a:t>
            </a:r>
          </a:p>
          <a:p>
            <a:pPr lvl="1"/>
            <a:r>
              <a:rPr lang="it-IT" dirty="0" smtClean="0"/>
              <a:t>Codice di comunicazione, protocollo standard, attraverso il quale i computer dialogano su Internet.</a:t>
            </a:r>
          </a:p>
          <a:p>
            <a:r>
              <a:rPr lang="it-IT" b="1" dirty="0" smtClean="0"/>
              <a:t>ipertesto</a:t>
            </a:r>
          </a:p>
          <a:p>
            <a:pPr lvl="1"/>
            <a:r>
              <a:rPr lang="it-IT" dirty="0" smtClean="0"/>
              <a:t>Testo articolato nel quale sono presenti collegamenti con altri testi, immagini o parole, raggiungibili attraverso l'attivazione di parole chiave, dette "link".</a:t>
            </a:r>
          </a:p>
          <a:p>
            <a:r>
              <a:rPr lang="it-IT" b="1" dirty="0" smtClean="0"/>
              <a:t>ISDN (</a:t>
            </a:r>
            <a:r>
              <a:rPr lang="it-IT" dirty="0" err="1" smtClean="0"/>
              <a:t>Integrated</a:t>
            </a:r>
            <a:r>
              <a:rPr lang="it-IT" dirty="0" smtClean="0"/>
              <a:t> </a:t>
            </a:r>
            <a:r>
              <a:rPr lang="it-IT" dirty="0" err="1" smtClean="0"/>
              <a:t>Services</a:t>
            </a:r>
            <a:r>
              <a:rPr lang="it-IT" dirty="0" smtClean="0"/>
              <a:t> </a:t>
            </a:r>
            <a:r>
              <a:rPr lang="it-IT" dirty="0" err="1" smtClean="0"/>
              <a:t>Digital</a:t>
            </a:r>
            <a:r>
              <a:rPr lang="it-IT" dirty="0" smtClean="0"/>
              <a:t> Network)</a:t>
            </a:r>
          </a:p>
          <a:p>
            <a:pPr lvl="1"/>
            <a:r>
              <a:rPr lang="it-IT" dirty="0" smtClean="0"/>
              <a:t>Rete telefonica digitale che consente la trasmissione senza l’utilizzo di modem a una velocità superiore e con un' efficienza superiore rispetto alle reti analogiche.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ISP (</a:t>
            </a:r>
            <a:r>
              <a:rPr lang="it-IT" dirty="0" smtClean="0"/>
              <a:t>Internet Service Provider)</a:t>
            </a:r>
          </a:p>
          <a:p>
            <a:pPr lvl="1"/>
            <a:r>
              <a:rPr lang="it-IT" dirty="0" smtClean="0"/>
              <a:t>Fornitore di servizi di accesso alla rete e di servizi a valore aggiunto inerenti alla Connettività.</a:t>
            </a:r>
          </a:p>
          <a:p>
            <a:r>
              <a:rPr lang="it-IT" b="1" dirty="0" smtClean="0"/>
              <a:t>Java</a:t>
            </a:r>
          </a:p>
          <a:p>
            <a:pPr lvl="1"/>
            <a:r>
              <a:rPr lang="it-IT" dirty="0" smtClean="0"/>
              <a:t>Linguaggio di programmazione creato dalla </a:t>
            </a:r>
            <a:r>
              <a:rPr lang="it-IT" dirty="0" err="1" smtClean="0"/>
              <a:t>Sun</a:t>
            </a:r>
            <a:r>
              <a:rPr lang="it-IT" dirty="0" smtClean="0"/>
              <a:t>, per creare applicazioni interattive su Internet.</a:t>
            </a:r>
          </a:p>
          <a:p>
            <a:r>
              <a:rPr lang="it-IT" b="1" dirty="0" smtClean="0"/>
              <a:t>JPEG – JPG (</a:t>
            </a:r>
            <a:r>
              <a:rPr lang="it-IT" dirty="0" smtClean="0"/>
              <a:t>Joint </a:t>
            </a:r>
            <a:r>
              <a:rPr lang="it-IT" dirty="0" err="1" smtClean="0"/>
              <a:t>Photographic</a:t>
            </a:r>
            <a:r>
              <a:rPr lang="it-IT" dirty="0" smtClean="0"/>
              <a:t> </a:t>
            </a:r>
            <a:r>
              <a:rPr lang="it-IT" dirty="0" err="1" smtClean="0"/>
              <a:t>Experts</a:t>
            </a:r>
            <a:r>
              <a:rPr lang="it-IT" dirty="0" smtClean="0"/>
              <a:t> Group)</a:t>
            </a:r>
          </a:p>
          <a:p>
            <a:pPr lvl="1"/>
            <a:r>
              <a:rPr lang="it-IT" dirty="0" smtClean="0"/>
              <a:t>Formato di compressione delle immagini che consente di perdere da ogni immagine le informazioni meno significative pur mantenendo la completezza delle immagini stesse.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K </a:t>
            </a:r>
          </a:p>
          <a:p>
            <a:pPr lvl="1"/>
            <a:r>
              <a:rPr lang="it-IT" dirty="0" smtClean="0"/>
              <a:t>1.024 </a:t>
            </a:r>
            <a:r>
              <a:rPr lang="it-IT" dirty="0" err="1" smtClean="0"/>
              <a:t>bytes</a:t>
            </a:r>
            <a:r>
              <a:rPr lang="it-IT" dirty="0" smtClean="0"/>
              <a:t> (kilo </a:t>
            </a:r>
            <a:r>
              <a:rPr lang="it-IT" dirty="0" err="1" smtClean="0"/>
              <a:t>bytes</a:t>
            </a:r>
            <a:r>
              <a:rPr lang="it-IT" dirty="0" smtClean="0"/>
              <a:t>)</a:t>
            </a:r>
          </a:p>
          <a:p>
            <a:r>
              <a:rPr lang="it-IT" b="1" dirty="0" err="1" smtClean="0"/>
              <a:t>Kbps</a:t>
            </a:r>
            <a:endParaRPr lang="it-IT" b="1" dirty="0" smtClean="0"/>
          </a:p>
          <a:p>
            <a:pPr lvl="1"/>
            <a:r>
              <a:rPr lang="it-IT" dirty="0" smtClean="0"/>
              <a:t>1.024 bps</a:t>
            </a:r>
          </a:p>
          <a:p>
            <a:r>
              <a:rPr lang="it-IT" b="1" dirty="0" smtClean="0"/>
              <a:t>LAN (</a:t>
            </a:r>
            <a:r>
              <a:rPr lang="it-IT" dirty="0" err="1" smtClean="0"/>
              <a:t>Local</a:t>
            </a:r>
            <a:r>
              <a:rPr lang="it-IT" dirty="0" smtClean="0"/>
              <a:t> Area Network)</a:t>
            </a:r>
          </a:p>
          <a:p>
            <a:pPr lvl="1"/>
            <a:r>
              <a:rPr lang="it-IT" dirty="0" smtClean="0"/>
              <a:t>Rete Locale, una rete di computer limitata a un'area circoscritta.</a:t>
            </a:r>
          </a:p>
          <a:p>
            <a:r>
              <a:rPr lang="it-IT" b="1" dirty="0" smtClean="0"/>
              <a:t>link</a:t>
            </a:r>
          </a:p>
          <a:p>
            <a:pPr lvl="1"/>
            <a:r>
              <a:rPr lang="it-IT" dirty="0" smtClean="0"/>
              <a:t>Parola o immagine all’interno di un documento ipertestuale che, quando cliccata, trasporta in un'altra parte del documento o in un altro documento.</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err="1" smtClean="0"/>
              <a:t>mailserver</a:t>
            </a:r>
            <a:endParaRPr lang="it-IT" b="1" dirty="0" smtClean="0"/>
          </a:p>
          <a:p>
            <a:pPr lvl="1"/>
            <a:r>
              <a:rPr lang="it-IT" dirty="0" smtClean="0"/>
              <a:t>Computer centrale per la gestione e la consultazione della posta elettronica.</a:t>
            </a:r>
          </a:p>
          <a:p>
            <a:r>
              <a:rPr lang="it-IT" b="1" dirty="0" smtClean="0"/>
              <a:t>Mb</a:t>
            </a:r>
          </a:p>
          <a:p>
            <a:pPr lvl="1"/>
            <a:r>
              <a:rPr lang="it-IT" dirty="0" smtClean="0"/>
              <a:t>1.048.576 </a:t>
            </a:r>
            <a:r>
              <a:rPr lang="it-IT" dirty="0" err="1" smtClean="0"/>
              <a:t>bytes</a:t>
            </a:r>
            <a:r>
              <a:rPr lang="it-IT" dirty="0" smtClean="0"/>
              <a:t> (mega </a:t>
            </a:r>
            <a:r>
              <a:rPr lang="it-IT" dirty="0" err="1" smtClean="0"/>
              <a:t>bytes</a:t>
            </a:r>
            <a:r>
              <a:rPr lang="it-IT" dirty="0" smtClean="0"/>
              <a:t>)</a:t>
            </a:r>
          </a:p>
          <a:p>
            <a:r>
              <a:rPr lang="it-IT" b="1" dirty="0" smtClean="0"/>
              <a:t>Mbps</a:t>
            </a:r>
          </a:p>
          <a:p>
            <a:pPr lvl="1"/>
            <a:r>
              <a:rPr lang="it-IT" dirty="0" smtClean="0"/>
              <a:t>1.048.576 bps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CHE COS’E’ UN CALCOLATORE ELETTRONICO</a:t>
            </a:r>
            <a:endParaRPr lang="it-IT" sz="2400" dirty="0"/>
          </a:p>
        </p:txBody>
      </p:sp>
      <p:sp>
        <p:nvSpPr>
          <p:cNvPr id="3" name="Segnaposto contenuto 2"/>
          <p:cNvSpPr>
            <a:spLocks noGrp="1"/>
          </p:cNvSpPr>
          <p:nvPr>
            <p:ph sz="quarter" idx="1"/>
          </p:nvPr>
        </p:nvSpPr>
        <p:spPr/>
        <p:txBody>
          <a:bodyPr/>
          <a:lstStyle/>
          <a:p>
            <a:r>
              <a:rPr lang="it-IT" dirty="0" smtClean="0"/>
              <a:t>DISPOSITIVI STORICI</a:t>
            </a:r>
          </a:p>
          <a:p>
            <a:r>
              <a:rPr lang="it-IT" dirty="0" smtClean="0"/>
              <a:t>ATTUALI MODELLI </a:t>
            </a:r>
            <a:r>
              <a:rPr lang="it-IT" dirty="0" err="1" smtClean="0"/>
              <a:t>DI</a:t>
            </a:r>
            <a:r>
              <a:rPr lang="it-IT" dirty="0" smtClean="0"/>
              <a:t> CALCOLATORE ELETTRONICO MODERNO</a:t>
            </a:r>
            <a:endParaRPr lang="it-IT"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modem</a:t>
            </a:r>
          </a:p>
          <a:p>
            <a:pPr lvl="1"/>
            <a:r>
              <a:rPr lang="it-IT" dirty="0" smtClean="0"/>
              <a:t>Strumento che consente a un computer di collegarsi, via telefono, ad altri computer per lo scambio di informazioni. Esso svolge due operazioni fondamentali per la trasmissione dei dati: la modulazione e la demodulazione. In pratica, è compito del modem permettere ai dati elettronici di un computer, i bit, di viaggiare sulle normali linee telefoniche, concepite per trasportare segnali in forma vocale.</a:t>
            </a:r>
          </a:p>
          <a:p>
            <a:r>
              <a:rPr lang="it-IT" b="1" dirty="0" smtClean="0"/>
              <a:t>motore di ricerca</a:t>
            </a:r>
          </a:p>
          <a:p>
            <a:pPr lvl="1"/>
            <a:r>
              <a:rPr lang="it-IT" dirty="0" smtClean="0"/>
              <a:t>Strumento per effettuare ricerche e recuperare informazioni su Internet. Quando viene interrogato, il motore di ricerca fornisce elenchi di link corrispondenti a una determinata interrogazione.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MP3</a:t>
            </a:r>
          </a:p>
          <a:p>
            <a:pPr lvl="1"/>
            <a:r>
              <a:rPr lang="it-IT" dirty="0" smtClean="0"/>
              <a:t>File musicali (o vocali) di alta qualità e piccole dimensioni, adatti all'utilizzo su Internet.</a:t>
            </a:r>
          </a:p>
          <a:p>
            <a:r>
              <a:rPr lang="it-IT" b="1" dirty="0" smtClean="0"/>
              <a:t>NA (</a:t>
            </a:r>
            <a:r>
              <a:rPr lang="it-IT" dirty="0" err="1" smtClean="0"/>
              <a:t>Naming</a:t>
            </a:r>
            <a:r>
              <a:rPr lang="it-IT" dirty="0" smtClean="0"/>
              <a:t> Authority)</a:t>
            </a:r>
          </a:p>
          <a:p>
            <a:pPr lvl="1"/>
            <a:r>
              <a:rPr lang="it-IT" dirty="0" smtClean="0"/>
              <a:t>Organismo che stabilisce le procedure operative e il regolamento in base al quale vengono effettuate le registrazioni dei Domini.</a:t>
            </a:r>
          </a:p>
          <a:p>
            <a:r>
              <a:rPr lang="it-IT" b="1" dirty="0" err="1" smtClean="0"/>
              <a:t>netiquette</a:t>
            </a:r>
            <a:endParaRPr lang="it-IT" b="1" dirty="0" smtClean="0"/>
          </a:p>
          <a:p>
            <a:pPr lvl="1"/>
            <a:r>
              <a:rPr lang="it-IT" dirty="0" smtClean="0"/>
              <a:t>Letteralmente "galateo della rete". Con questo termine si intendono tutte le norme, non scritte ma raccomandabili, che regolano i rapporti su Internet.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err="1" smtClean="0"/>
              <a:t>newsgroups</a:t>
            </a:r>
            <a:endParaRPr lang="it-IT" b="1" dirty="0" smtClean="0"/>
          </a:p>
          <a:p>
            <a:pPr lvl="1"/>
            <a:r>
              <a:rPr lang="it-IT" dirty="0" smtClean="0"/>
              <a:t>Grandi "bacheche" virtuali, gruppi di discussione, in cui vengono trattati argomenti di tutti i tipi, accessibili a chiunque abbia un collegamento alla Rete.</a:t>
            </a:r>
          </a:p>
          <a:p>
            <a:r>
              <a:rPr lang="it-IT" b="1" dirty="0" smtClean="0"/>
              <a:t>NNTP (</a:t>
            </a:r>
            <a:r>
              <a:rPr lang="it-IT" dirty="0" smtClean="0"/>
              <a:t>Network News Transfer </a:t>
            </a:r>
            <a:r>
              <a:rPr lang="it-IT" dirty="0" err="1" smtClean="0"/>
              <a:t>Protocol</a:t>
            </a:r>
            <a:r>
              <a:rPr lang="it-IT" dirty="0" smtClean="0"/>
              <a:t>)</a:t>
            </a:r>
          </a:p>
          <a:p>
            <a:pPr lvl="1"/>
            <a:r>
              <a:rPr lang="it-IT" dirty="0" smtClean="0"/>
              <a:t>Linguaggio utilizzato tra i computer connessi alla Rete per lo scambio di articoli di </a:t>
            </a:r>
            <a:r>
              <a:rPr lang="it-IT" dirty="0" err="1" smtClean="0"/>
              <a:t>newsgroups</a:t>
            </a:r>
            <a:r>
              <a:rPr lang="it-IT" dirty="0" smtClean="0"/>
              <a:t>.</a:t>
            </a:r>
          </a:p>
          <a:p>
            <a:r>
              <a:rPr lang="it-IT" b="1" dirty="0" smtClean="0"/>
              <a:t>nome utente (Username)</a:t>
            </a:r>
          </a:p>
          <a:p>
            <a:pPr lvl="1"/>
            <a:r>
              <a:rPr lang="it-IT" dirty="0" smtClean="0"/>
              <a:t>Identificativo con il quale si accede alle risorse o a un sistema. Il nome utente e la password rappresentano le credenziali di un utente con un account.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on </a:t>
            </a:r>
            <a:r>
              <a:rPr lang="it-IT" b="1" dirty="0" err="1" smtClean="0"/>
              <a:t>line</a:t>
            </a:r>
            <a:endParaRPr lang="it-IT" b="1" dirty="0" smtClean="0"/>
          </a:p>
          <a:p>
            <a:pPr lvl="1"/>
            <a:r>
              <a:rPr lang="it-IT" dirty="0" smtClean="0"/>
              <a:t>In linea. Condizione in cui un dispositivo è attivo e pronto a funzionare.</a:t>
            </a:r>
          </a:p>
          <a:p>
            <a:r>
              <a:rPr lang="it-IT" b="1" dirty="0" smtClean="0"/>
              <a:t>OSI (</a:t>
            </a:r>
            <a:r>
              <a:rPr lang="it-IT" dirty="0" smtClean="0"/>
              <a:t>Open </a:t>
            </a:r>
            <a:r>
              <a:rPr lang="it-IT" dirty="0" err="1" smtClean="0"/>
              <a:t>Systems</a:t>
            </a:r>
            <a:r>
              <a:rPr lang="it-IT" dirty="0" smtClean="0"/>
              <a:t> </a:t>
            </a:r>
            <a:r>
              <a:rPr lang="it-IT" dirty="0" err="1" smtClean="0"/>
              <a:t>Interconnect</a:t>
            </a:r>
            <a:r>
              <a:rPr lang="it-IT" dirty="0" smtClean="0"/>
              <a:t>)</a:t>
            </a:r>
          </a:p>
          <a:p>
            <a:pPr lvl="1"/>
            <a:r>
              <a:rPr lang="it-IT" dirty="0" smtClean="0"/>
              <a:t>Standard internazionale creato per consentire le comunicazioni tra computer diversi, sia per modello che per produttore.</a:t>
            </a:r>
          </a:p>
          <a:p>
            <a:r>
              <a:rPr lang="it-IT" b="1" dirty="0" smtClean="0"/>
              <a:t>password</a:t>
            </a:r>
          </a:p>
          <a:p>
            <a:pPr lvl="1"/>
            <a:r>
              <a:rPr lang="it-IT" dirty="0" smtClean="0"/>
              <a:t>Sequenza segreta di caratteri (lettere, numeri, ecc) che consente a chi ne è a conoscenza l'accesso a una determinata area.</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PDF (</a:t>
            </a:r>
            <a:r>
              <a:rPr lang="it-IT" dirty="0" err="1" smtClean="0"/>
              <a:t>Portable</a:t>
            </a:r>
            <a:r>
              <a:rPr lang="it-IT" dirty="0" smtClean="0"/>
              <a:t> </a:t>
            </a:r>
            <a:r>
              <a:rPr lang="it-IT" dirty="0" err="1" smtClean="0"/>
              <a:t>Document</a:t>
            </a:r>
            <a:r>
              <a:rPr lang="it-IT" dirty="0" smtClean="0"/>
              <a:t> Format)</a:t>
            </a:r>
          </a:p>
          <a:p>
            <a:pPr lvl="1"/>
            <a:r>
              <a:rPr lang="it-IT" dirty="0" smtClean="0"/>
              <a:t>Diffuso formato per la gestione di documenti elettronici, sviluppato dalla Adobe, che permette di mantenere un'impaginazione professionale e invariabile. Per leggere i file PDF occorre il programma Acrobat </a:t>
            </a:r>
            <a:r>
              <a:rPr lang="it-IT" dirty="0" err="1" smtClean="0"/>
              <a:t>Reader</a:t>
            </a:r>
            <a:r>
              <a:rPr lang="it-IT" dirty="0" smtClean="0"/>
              <a:t>.</a:t>
            </a:r>
          </a:p>
          <a:p>
            <a:r>
              <a:rPr lang="it-IT" b="1" dirty="0" smtClean="0"/>
              <a:t>PGP (</a:t>
            </a:r>
            <a:r>
              <a:rPr lang="it-IT" dirty="0" err="1" smtClean="0"/>
              <a:t>Pretty</a:t>
            </a:r>
            <a:r>
              <a:rPr lang="it-IT" dirty="0" smtClean="0"/>
              <a:t> </a:t>
            </a:r>
            <a:r>
              <a:rPr lang="it-IT" dirty="0" err="1" smtClean="0"/>
              <a:t>Good</a:t>
            </a:r>
            <a:r>
              <a:rPr lang="it-IT" dirty="0" smtClean="0"/>
              <a:t> Privacy)</a:t>
            </a:r>
          </a:p>
          <a:p>
            <a:pPr lvl="1"/>
            <a:r>
              <a:rPr lang="it-IT" dirty="0" smtClean="0"/>
              <a:t>Software per la crittografazione di messaggi personali, molto diffuso in Rete.</a:t>
            </a:r>
          </a:p>
          <a:p>
            <a:r>
              <a:rPr lang="it-IT" b="1" dirty="0" smtClean="0"/>
              <a:t>plug-in</a:t>
            </a:r>
          </a:p>
          <a:p>
            <a:pPr lvl="1"/>
            <a:r>
              <a:rPr lang="it-IT" dirty="0" smtClean="0"/>
              <a:t>Software che può essere integrato in un'applicazione più grande per fornire ulteriori funzionalità. Ad esempio nei browser si possono inserire dei plug-in per eseguire file (soprattutto di animazione) altrimenti non riconosciuti.</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PMI</a:t>
            </a:r>
          </a:p>
          <a:p>
            <a:pPr lvl="1"/>
            <a:r>
              <a:rPr lang="it-IT" dirty="0" err="1" smtClean="0"/>
              <a:t>SIgla</a:t>
            </a:r>
            <a:r>
              <a:rPr lang="it-IT" dirty="0" smtClean="0"/>
              <a:t> che identifica le Piccole e Medie Imprese.</a:t>
            </a:r>
          </a:p>
          <a:p>
            <a:r>
              <a:rPr lang="it-IT" b="1" dirty="0" smtClean="0"/>
              <a:t>POP (</a:t>
            </a:r>
            <a:r>
              <a:rPr lang="it-IT" dirty="0" smtClean="0"/>
              <a:t>Point </a:t>
            </a:r>
            <a:r>
              <a:rPr lang="it-IT" dirty="0" err="1" smtClean="0"/>
              <a:t>of</a:t>
            </a:r>
            <a:r>
              <a:rPr lang="it-IT" dirty="0" smtClean="0"/>
              <a:t> </a:t>
            </a:r>
            <a:r>
              <a:rPr lang="it-IT" dirty="0" err="1" smtClean="0"/>
              <a:t>Presence</a:t>
            </a:r>
            <a:r>
              <a:rPr lang="it-IT" dirty="0" smtClean="0"/>
              <a:t>)</a:t>
            </a:r>
          </a:p>
          <a:p>
            <a:pPr lvl="1"/>
            <a:r>
              <a:rPr lang="it-IT" dirty="0" smtClean="0"/>
              <a:t>Punti di presenza di un Internet Service Provider e nodi di rete ai quali si collegano gli utenti.</a:t>
            </a:r>
          </a:p>
          <a:p>
            <a:r>
              <a:rPr lang="it-IT" b="1" dirty="0" smtClean="0"/>
              <a:t>portale</a:t>
            </a:r>
          </a:p>
          <a:p>
            <a:pPr lvl="1"/>
            <a:r>
              <a:rPr lang="it-IT" dirty="0" smtClean="0"/>
              <a:t>Sito che organizza i contenuti e facilita l'accesso alle risorse informative e di servizio presenti sulla rete Internet.</a:t>
            </a:r>
          </a:p>
          <a:p>
            <a:r>
              <a:rPr lang="it-IT" b="1" dirty="0" smtClean="0"/>
              <a:t>POP3</a:t>
            </a:r>
          </a:p>
          <a:p>
            <a:pPr lvl="1"/>
            <a:r>
              <a:rPr lang="it-IT" dirty="0" smtClean="0"/>
              <a:t>Protocollo di trasferimento utilizzato per la ricezione della posta elettronica.</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protocollo</a:t>
            </a:r>
          </a:p>
          <a:p>
            <a:pPr lvl="1"/>
            <a:r>
              <a:rPr lang="it-IT" dirty="0" smtClean="0"/>
              <a:t>Insieme di regole/programmi che governano ogni attività di scambio di dati fra due entità. Esistono protocolli per il trasferimento dei file e per l'accesso alla rete a ogni livello.</a:t>
            </a:r>
          </a:p>
          <a:p>
            <a:r>
              <a:rPr lang="it-IT" b="1" dirty="0" smtClean="0"/>
              <a:t>provider</a:t>
            </a:r>
          </a:p>
          <a:p>
            <a:pPr lvl="1"/>
            <a:r>
              <a:rPr lang="it-IT" dirty="0" smtClean="0"/>
              <a:t>Società che fornisce ai suoi utenti (aziende o privati) l'accesso alla rete Internet. (ISP)</a:t>
            </a:r>
          </a:p>
          <a:p>
            <a:r>
              <a:rPr lang="it-IT" b="1" dirty="0" err="1" smtClean="0"/>
              <a:t>query</a:t>
            </a:r>
            <a:endParaRPr lang="it-IT" b="1" dirty="0" smtClean="0"/>
          </a:p>
          <a:p>
            <a:pPr lvl="1"/>
            <a:r>
              <a:rPr lang="it-IT" dirty="0" smtClean="0"/>
              <a:t>Insieme di istruzioni per estrarre informazioni da un database.</a:t>
            </a:r>
          </a:p>
          <a:p>
            <a:r>
              <a:rPr lang="it-IT" b="1" dirty="0" smtClean="0"/>
              <a:t>RA (</a:t>
            </a:r>
            <a:r>
              <a:rPr lang="it-IT" dirty="0" err="1" smtClean="0"/>
              <a:t>Registration</a:t>
            </a:r>
            <a:r>
              <a:rPr lang="it-IT" dirty="0" smtClean="0"/>
              <a:t> Authority)</a:t>
            </a:r>
          </a:p>
          <a:p>
            <a:pPr lvl="1"/>
            <a:r>
              <a:rPr lang="it-IT" dirty="0" smtClean="0"/>
              <a:t>Organismo responsabile dell'assegnazione e registrazione dei nomi di dominio.</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record</a:t>
            </a:r>
          </a:p>
          <a:p>
            <a:pPr lvl="1"/>
            <a:r>
              <a:rPr lang="it-IT" dirty="0" smtClean="0"/>
              <a:t>Insieme di dati composto da elementi eterogenei. I record sono raggruppati in file.</a:t>
            </a:r>
          </a:p>
          <a:p>
            <a:r>
              <a:rPr lang="it-IT" b="1" dirty="0" err="1" smtClean="0"/>
              <a:t>real</a:t>
            </a:r>
            <a:r>
              <a:rPr lang="it-IT" b="1" dirty="0" smtClean="0"/>
              <a:t> </a:t>
            </a:r>
            <a:r>
              <a:rPr lang="it-IT" b="1" dirty="0" err="1" smtClean="0"/>
              <a:t>time</a:t>
            </a:r>
            <a:endParaRPr lang="it-IT" b="1" dirty="0" smtClean="0"/>
          </a:p>
          <a:p>
            <a:pPr lvl="1"/>
            <a:r>
              <a:rPr lang="it-IT" dirty="0" smtClean="0"/>
              <a:t>Trasmissione ed elaborazione veloce di dati e transazioni nel momento stesso in cui si verificano, senza dover essere salvati, ritrasmessi o rielaborati a posteriori.</a:t>
            </a:r>
          </a:p>
          <a:p>
            <a:r>
              <a:rPr lang="it-IT" b="1" dirty="0" smtClean="0"/>
              <a:t>rete</a:t>
            </a:r>
          </a:p>
          <a:p>
            <a:pPr lvl="1"/>
            <a:r>
              <a:rPr lang="it-IT" dirty="0" smtClean="0"/>
              <a:t>Sistema di computer connessi per stabilire una comunicazione e per facilitare lo scambio di informazioni tra utenti. Può essere semplice, come un cavo di pochi metri steso tra pochi computer, o complesso, come centinaia di migliaia di computer in tutto il mondo collegati attraverso cavi a fibre ottiche, linee telefoniche e satelliti.</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dirty="0" smtClean="0"/>
              <a:t> </a:t>
            </a:r>
            <a:r>
              <a:rPr lang="it-IT" b="1" dirty="0" smtClean="0"/>
              <a:t>RISC</a:t>
            </a:r>
          </a:p>
          <a:p>
            <a:pPr lvl="1"/>
            <a:r>
              <a:rPr lang="it-IT" dirty="0" err="1" smtClean="0"/>
              <a:t>Reduced</a:t>
            </a:r>
            <a:r>
              <a:rPr lang="it-IT" dirty="0" smtClean="0"/>
              <a:t> </a:t>
            </a:r>
            <a:r>
              <a:rPr lang="it-IT" dirty="0" err="1" smtClean="0"/>
              <a:t>Instruction</a:t>
            </a:r>
            <a:r>
              <a:rPr lang="it-IT" dirty="0" smtClean="0"/>
              <a:t> Set Computer </a:t>
            </a:r>
          </a:p>
          <a:p>
            <a:r>
              <a:rPr lang="it-IT" b="1" dirty="0" smtClean="0"/>
              <a:t>router</a:t>
            </a:r>
          </a:p>
          <a:p>
            <a:pPr lvl="1"/>
            <a:r>
              <a:rPr lang="it-IT" dirty="0" smtClean="0"/>
              <a:t>Apparecchiature hardware per l’instradamento dei pacchetti di dati nelle reti di telecomunicazioni, e in particolare nella rete Internet.</a:t>
            </a:r>
          </a:p>
          <a:p>
            <a:r>
              <a:rPr lang="it-IT" b="1" dirty="0" smtClean="0"/>
              <a:t>RPC</a:t>
            </a:r>
          </a:p>
          <a:p>
            <a:pPr lvl="1"/>
            <a:r>
              <a:rPr lang="it-IT" dirty="0" smtClean="0"/>
              <a:t>Remote Procedure </a:t>
            </a:r>
            <a:r>
              <a:rPr lang="it-IT" dirty="0" err="1" smtClean="0"/>
              <a:t>Call</a:t>
            </a:r>
            <a:r>
              <a:rPr lang="it-IT" dirty="0" smtClean="0"/>
              <a:t>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server</a:t>
            </a:r>
          </a:p>
          <a:p>
            <a:pPr lvl="1"/>
            <a:r>
              <a:rPr lang="it-IT" dirty="0" smtClean="0"/>
              <a:t>1. Programma di gestione di un servizio che invia informazioni in un particolare formato ricevuto e interpretato da un programma Client dal lato ricevente. </a:t>
            </a:r>
          </a:p>
          <a:p>
            <a:pPr lvl="1"/>
            <a:r>
              <a:rPr lang="it-IT" dirty="0" smtClean="0"/>
              <a:t>2. Computer o processo che gestisce o eroga un servizio: il World Wide Web è un esempio di servizio server/client.</a:t>
            </a:r>
          </a:p>
          <a:p>
            <a:r>
              <a:rPr lang="it-IT" b="1" dirty="0" smtClean="0"/>
              <a:t>server farm</a:t>
            </a:r>
          </a:p>
          <a:p>
            <a:pPr lvl="1"/>
            <a:r>
              <a:rPr lang="it-IT" dirty="0" smtClean="0"/>
              <a:t>Centro di calcolo appositamente strutturato per ospitare numerosi server Internet, collegato con elevata capacità trasmissiva alla rete Internet.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TELAIO JACQUARD</a:t>
            </a:r>
            <a:endParaRPr lang="it-IT" dirty="0"/>
          </a:p>
        </p:txBody>
      </p:sp>
      <p:sp>
        <p:nvSpPr>
          <p:cNvPr id="5" name="Rectangle 3"/>
          <p:cNvSpPr txBox="1">
            <a:spLocks noChangeArrowheads="1"/>
          </p:cNvSpPr>
          <p:nvPr/>
        </p:nvSpPr>
        <p:spPr bwMode="auto">
          <a:xfrm>
            <a:off x="685800" y="1676400"/>
            <a:ext cx="38100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90488" indent="-273050" eaLnBrk="0" hangingPunct="0">
              <a:spcBef>
                <a:spcPts val="500"/>
              </a:spcBef>
              <a:buClr>
                <a:schemeClr val="tx1">
                  <a:lumMod val="50000"/>
                  <a:lumOff val="50000"/>
                </a:schemeClr>
              </a:buClr>
              <a:buSzPct val="76000"/>
              <a:buFont typeface="Wingdings 3" pitchFamily="18" charset="2"/>
              <a:buChar char=""/>
            </a:pPr>
            <a:r>
              <a:rPr kumimoji="0" lang="it-IT" sz="2400" b="0" i="0" u="none" strike="noStrike" kern="1200" cap="none" spc="0" normalizeH="0" baseline="0" noProof="0" dirty="0" smtClean="0">
                <a:ln>
                  <a:noFill/>
                </a:ln>
                <a:solidFill>
                  <a:schemeClr val="tx2"/>
                </a:solidFill>
                <a:effectLst/>
                <a:uLnTx/>
                <a:uFillTx/>
                <a:latin typeface="+mn-lt"/>
                <a:ea typeface="+mn-ea"/>
                <a:cs typeface="+mn-cs"/>
              </a:rPr>
              <a:t>Macchina per la tessitura meccanica</a:t>
            </a:r>
          </a:p>
          <a:p>
            <a:pPr marL="90488" indent="-273050" eaLnBrk="0" hangingPunct="0">
              <a:spcBef>
                <a:spcPts val="500"/>
              </a:spcBef>
              <a:buClr>
                <a:schemeClr val="tx1">
                  <a:lumMod val="50000"/>
                  <a:lumOff val="50000"/>
                </a:schemeClr>
              </a:buClr>
              <a:buSzPct val="76000"/>
              <a:buFont typeface="Wingdings 3" pitchFamily="18" charset="2"/>
              <a:buChar char=""/>
            </a:pPr>
            <a:r>
              <a:rPr kumimoji="0" lang="it-IT" sz="2400" b="0" i="0" u="none" strike="noStrike" kern="1200" cap="none" spc="0" normalizeH="0" baseline="0" noProof="0" dirty="0" smtClean="0">
                <a:ln>
                  <a:noFill/>
                </a:ln>
                <a:solidFill>
                  <a:schemeClr val="tx2"/>
                </a:solidFill>
                <a:effectLst/>
                <a:uLnTx/>
                <a:uFillTx/>
                <a:latin typeface="+mn-lt"/>
                <a:ea typeface="+mn-ea"/>
                <a:cs typeface="+mn-cs"/>
              </a:rPr>
              <a:t>Il Telaio Jacquard effettuava la lavorazione basandosi su schede perforate</a:t>
            </a:r>
          </a:p>
        </p:txBody>
      </p:sp>
      <p:pic>
        <p:nvPicPr>
          <p:cNvPr id="6" name="Picture 4" descr="C:\Documents and Settings\Matteo\Dati applicazioni\Microsoft\Media Catalog\jacquard.gif"/>
          <p:cNvPicPr>
            <a:picLocks noChangeAspect="1" noChangeArrowheads="1"/>
          </p:cNvPicPr>
          <p:nvPr/>
        </p:nvPicPr>
        <p:blipFill>
          <a:blip r:embed="rId2" cstate="print"/>
          <a:srcRect/>
          <a:stretch>
            <a:fillRect/>
          </a:stretch>
        </p:blipFill>
        <p:spPr>
          <a:xfrm>
            <a:off x="4884738" y="1676400"/>
            <a:ext cx="3336925" cy="4419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shareware</a:t>
            </a:r>
          </a:p>
          <a:p>
            <a:pPr lvl="1"/>
            <a:r>
              <a:rPr lang="it-IT" dirty="0" smtClean="0"/>
              <a:t>Software coperto da copyright, distribuito per permettere ai clienti di provarlo prima dell'acquisto. Dopo un certo periodo di tempo, chi desidera continuare a utilizzare il programma è invitato a pagare per ottenerne una versione definitiva.</a:t>
            </a:r>
          </a:p>
          <a:p>
            <a:r>
              <a:rPr lang="it-IT" b="1" dirty="0" smtClean="0"/>
              <a:t>sito</a:t>
            </a:r>
          </a:p>
          <a:p>
            <a:pPr lvl="1"/>
            <a:r>
              <a:rPr lang="it-IT" dirty="0" smtClean="0"/>
              <a:t>Termine generale con il quale si indica un "luogo virtuale", costituito da un insieme di pagine web, raggiungibile attraverso un indirizzo Internet (URL).</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SMS (</a:t>
            </a:r>
            <a:r>
              <a:rPr lang="it-IT" dirty="0" smtClean="0"/>
              <a:t>Short </a:t>
            </a:r>
            <a:r>
              <a:rPr lang="it-IT" dirty="0" err="1" smtClean="0"/>
              <a:t>Message</a:t>
            </a:r>
            <a:r>
              <a:rPr lang="it-IT" dirty="0" smtClean="0"/>
              <a:t> System)</a:t>
            </a:r>
          </a:p>
          <a:p>
            <a:pPr lvl="1"/>
            <a:r>
              <a:rPr lang="it-IT" dirty="0" smtClean="0"/>
              <a:t>Sistema per inviare messaggi, anche via Internet, direttamente ai telefoni cellulari GSM.</a:t>
            </a:r>
          </a:p>
          <a:p>
            <a:r>
              <a:rPr lang="it-IT" b="1" dirty="0" smtClean="0"/>
              <a:t>SMTP (</a:t>
            </a:r>
            <a:r>
              <a:rPr lang="it-IT" dirty="0" err="1" smtClean="0"/>
              <a:t>Simple</a:t>
            </a:r>
            <a:r>
              <a:rPr lang="it-IT" dirty="0" smtClean="0"/>
              <a:t> Mail Transfer </a:t>
            </a:r>
            <a:r>
              <a:rPr lang="it-IT" dirty="0" err="1" smtClean="0"/>
              <a:t>Protocol</a:t>
            </a:r>
            <a:r>
              <a:rPr lang="it-IT" dirty="0" smtClean="0"/>
              <a:t>)</a:t>
            </a:r>
          </a:p>
          <a:p>
            <a:pPr lvl="1"/>
            <a:r>
              <a:rPr lang="it-IT" dirty="0" smtClean="0"/>
              <a:t>Protocollo di trasferimento utilizzato per la spedizione della posta elettronica.</a:t>
            </a:r>
          </a:p>
          <a:p>
            <a:r>
              <a:rPr lang="it-IT" b="1" dirty="0" smtClean="0"/>
              <a:t>spam</a:t>
            </a:r>
          </a:p>
          <a:p>
            <a:pPr lvl="1"/>
            <a:r>
              <a:rPr lang="it-IT" dirty="0" smtClean="0"/>
              <a:t>Invio di posta elettronica indesiderata, con annunci pubblicitari o catene di S. Antonio, a un gran numero di utenti contemporaneamente.</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T</a:t>
            </a:r>
          </a:p>
          <a:p>
            <a:pPr lvl="1"/>
            <a:r>
              <a:rPr lang="it-IT" dirty="0" smtClean="0"/>
              <a:t>1.024 </a:t>
            </a:r>
            <a:r>
              <a:rPr lang="it-IT" dirty="0" err="1" smtClean="0"/>
              <a:t>Gbytes</a:t>
            </a:r>
            <a:r>
              <a:rPr lang="it-IT" dirty="0" smtClean="0"/>
              <a:t> (</a:t>
            </a:r>
            <a:r>
              <a:rPr lang="it-IT" dirty="0" err="1" smtClean="0"/>
              <a:t>tera-bytes</a:t>
            </a:r>
            <a:r>
              <a:rPr lang="it-IT" dirty="0" smtClean="0"/>
              <a:t>)</a:t>
            </a:r>
          </a:p>
          <a:p>
            <a:r>
              <a:rPr lang="it-IT" b="1" dirty="0" smtClean="0"/>
              <a:t>TCP/IP </a:t>
            </a:r>
            <a:r>
              <a:rPr lang="it-IT" sz="2400" b="1" dirty="0" smtClean="0"/>
              <a:t>(</a:t>
            </a:r>
            <a:r>
              <a:rPr lang="it-IT" sz="2400" dirty="0" err="1" smtClean="0"/>
              <a:t>Transmission</a:t>
            </a:r>
            <a:r>
              <a:rPr lang="it-IT" sz="2400" dirty="0" smtClean="0"/>
              <a:t> </a:t>
            </a:r>
            <a:r>
              <a:rPr lang="it-IT" sz="2400" dirty="0" err="1" smtClean="0"/>
              <a:t>Control</a:t>
            </a:r>
            <a:r>
              <a:rPr lang="it-IT" sz="2400" dirty="0" smtClean="0"/>
              <a:t> </a:t>
            </a:r>
            <a:r>
              <a:rPr lang="it-IT" sz="2400" dirty="0" err="1" smtClean="0"/>
              <a:t>Protocol</a:t>
            </a:r>
            <a:r>
              <a:rPr lang="it-IT" sz="2400" dirty="0" smtClean="0"/>
              <a:t> / Internet </a:t>
            </a:r>
            <a:r>
              <a:rPr lang="it-IT" sz="2400" dirty="0" err="1" smtClean="0"/>
              <a:t>Protocol</a:t>
            </a:r>
            <a:r>
              <a:rPr lang="it-IT" sz="2400" dirty="0" smtClean="0"/>
              <a:t>) </a:t>
            </a:r>
          </a:p>
          <a:p>
            <a:pPr lvl="1"/>
            <a:r>
              <a:rPr lang="it-IT" dirty="0" smtClean="0"/>
              <a:t>Insieme dei protocolli di trasmissione usati per l'interscambio di dati su Internet.</a:t>
            </a:r>
          </a:p>
          <a:p>
            <a:r>
              <a:rPr lang="it-IT" b="1" dirty="0" smtClean="0"/>
              <a:t>Telnet</a:t>
            </a:r>
          </a:p>
          <a:p>
            <a:pPr lvl="1"/>
            <a:r>
              <a:rPr lang="it-IT" dirty="0" smtClean="0"/>
              <a:t>Protocollo di collegamento che consente a un computer di divenire un terminale testuale di un computer remoto.</a:t>
            </a:r>
          </a:p>
          <a:p>
            <a:r>
              <a:rPr lang="it-IT" b="1" dirty="0" smtClean="0"/>
              <a:t>UMTS</a:t>
            </a:r>
          </a:p>
          <a:p>
            <a:pPr lvl="1"/>
            <a:r>
              <a:rPr lang="it-IT" dirty="0" smtClean="0"/>
              <a:t>Standard di comunicazione per reti cellulari ad alte prestazioni.</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UPS (</a:t>
            </a:r>
            <a:r>
              <a:rPr lang="it-IT" dirty="0" err="1" smtClean="0"/>
              <a:t>Uninterruptible</a:t>
            </a:r>
            <a:r>
              <a:rPr lang="it-IT" dirty="0" smtClean="0"/>
              <a:t> </a:t>
            </a:r>
            <a:r>
              <a:rPr lang="it-IT" dirty="0" err="1" smtClean="0"/>
              <a:t>Power</a:t>
            </a:r>
            <a:r>
              <a:rPr lang="it-IT" dirty="0" smtClean="0"/>
              <a:t> </a:t>
            </a:r>
            <a:r>
              <a:rPr lang="it-IT" dirty="0" err="1" smtClean="0"/>
              <a:t>Supply</a:t>
            </a:r>
            <a:r>
              <a:rPr lang="it-IT" dirty="0" smtClean="0"/>
              <a:t>)</a:t>
            </a:r>
          </a:p>
          <a:p>
            <a:pPr lvl="1"/>
            <a:r>
              <a:rPr lang="it-IT" dirty="0" smtClean="0"/>
              <a:t>Gruppo di continuità, alimentatore stabilizzato e filtrato per computer o altre apparecchiature.</a:t>
            </a:r>
          </a:p>
          <a:p>
            <a:r>
              <a:rPr lang="it-IT" b="1" dirty="0" smtClean="0"/>
              <a:t>URL (</a:t>
            </a:r>
            <a:r>
              <a:rPr lang="it-IT" dirty="0" smtClean="0"/>
              <a:t>Universal </a:t>
            </a:r>
            <a:r>
              <a:rPr lang="it-IT" dirty="0" err="1" smtClean="0"/>
              <a:t>Resource</a:t>
            </a:r>
            <a:r>
              <a:rPr lang="it-IT" dirty="0" smtClean="0"/>
              <a:t> </a:t>
            </a:r>
            <a:r>
              <a:rPr lang="it-IT" dirty="0" err="1" smtClean="0"/>
              <a:t>Locator</a:t>
            </a:r>
            <a:r>
              <a:rPr lang="it-IT" dirty="0" smtClean="0"/>
              <a:t>)</a:t>
            </a:r>
          </a:p>
          <a:p>
            <a:pPr lvl="1"/>
            <a:r>
              <a:rPr lang="it-IT" dirty="0" smtClean="0"/>
              <a:t>Formato standard per identificare una risorsa Internet accessibile tramite Word Wide Web, il modo universale di definire un indirizzo Internet.</a:t>
            </a:r>
          </a:p>
          <a:p>
            <a:r>
              <a:rPr lang="it-IT" b="1" dirty="0" smtClean="0"/>
              <a:t>virus</a:t>
            </a:r>
          </a:p>
          <a:p>
            <a:pPr lvl="1"/>
            <a:r>
              <a:rPr lang="it-IT" dirty="0" smtClean="0"/>
              <a:t>Programma in grado di danneggiare, anche irreversibilmente, i dati e le applicazioni di un computer. Può essere introdotto da un messaggio di posta elettronica o scaricando da Internet dei file non sicuri.</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VPN (</a:t>
            </a:r>
            <a:r>
              <a:rPr lang="it-IT" dirty="0" err="1" smtClean="0"/>
              <a:t>Virtual</a:t>
            </a:r>
            <a:r>
              <a:rPr lang="it-IT" dirty="0" smtClean="0"/>
              <a:t> Private Network)</a:t>
            </a:r>
          </a:p>
          <a:p>
            <a:pPr lvl="1"/>
            <a:r>
              <a:rPr lang="it-IT" dirty="0" smtClean="0"/>
              <a:t>Rete virtuale non accessibile a terzi che consente collegamenti in via esclusiva e cifrata tra un numero ristretto di attori/sedi sfruttando la rete Internet come veicolo di comunicazione.</a:t>
            </a:r>
          </a:p>
          <a:p>
            <a:r>
              <a:rPr lang="it-IT" b="1" dirty="0" smtClean="0"/>
              <a:t>WAP (</a:t>
            </a:r>
            <a:r>
              <a:rPr lang="it-IT" dirty="0" smtClean="0"/>
              <a:t>Wireless </a:t>
            </a:r>
            <a:r>
              <a:rPr lang="it-IT" dirty="0" err="1" smtClean="0"/>
              <a:t>Application</a:t>
            </a:r>
            <a:r>
              <a:rPr lang="it-IT" dirty="0" smtClean="0"/>
              <a:t> </a:t>
            </a:r>
            <a:r>
              <a:rPr lang="it-IT" dirty="0" err="1" smtClean="0"/>
              <a:t>Protocol</a:t>
            </a:r>
            <a:r>
              <a:rPr lang="it-IT" dirty="0" smtClean="0"/>
              <a:t>)</a:t>
            </a:r>
          </a:p>
          <a:p>
            <a:pPr lvl="1"/>
            <a:r>
              <a:rPr lang="it-IT" dirty="0" smtClean="0"/>
              <a:t>Standard di comunicazione attraverso il quale si può usufruire dei servizi Internet direttamente su appositi telefoni cellulari.</a:t>
            </a:r>
          </a:p>
          <a:p>
            <a:r>
              <a:rPr lang="it-IT" b="1" dirty="0" smtClean="0"/>
              <a:t>WS</a:t>
            </a:r>
          </a:p>
          <a:p>
            <a:pPr lvl="1"/>
            <a:r>
              <a:rPr lang="it-IT" dirty="0" smtClean="0"/>
              <a:t>Work Station</a:t>
            </a:r>
          </a:p>
          <a:p>
            <a:r>
              <a:rPr lang="it-IT" b="1" dirty="0" smtClean="0"/>
              <a:t>WAN</a:t>
            </a:r>
          </a:p>
          <a:p>
            <a:pPr lvl="1"/>
            <a:r>
              <a:rPr lang="it-IT" dirty="0" smtClean="0"/>
              <a:t>Wide Area Network</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err="1" smtClean="0"/>
              <a:t>Web-mail</a:t>
            </a:r>
            <a:endParaRPr lang="it-IT" b="1" dirty="0" smtClean="0"/>
          </a:p>
          <a:p>
            <a:pPr lvl="1"/>
            <a:r>
              <a:rPr lang="it-IT" dirty="0" smtClean="0"/>
              <a:t>Sistema di consultazione e gestione della posta elettronica direttamente attraverso una pagina Web, senza la necessità di un apposito software.</a:t>
            </a:r>
          </a:p>
          <a:p>
            <a:r>
              <a:rPr lang="it-IT" b="1" dirty="0" err="1" smtClean="0"/>
              <a:t>Webserver</a:t>
            </a:r>
            <a:endParaRPr lang="it-IT" b="1" dirty="0" smtClean="0"/>
          </a:p>
          <a:p>
            <a:pPr lvl="1"/>
            <a:r>
              <a:rPr lang="it-IT" dirty="0" smtClean="0"/>
              <a:t>Computer centrale per la gestione e la consultazione delle pagine Web.</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WWW (</a:t>
            </a:r>
            <a:r>
              <a:rPr lang="it-IT" dirty="0" smtClean="0"/>
              <a:t>World Wide Web)</a:t>
            </a:r>
          </a:p>
          <a:p>
            <a:pPr lvl="1"/>
            <a:r>
              <a:rPr lang="it-IT" dirty="0" smtClean="0"/>
              <a:t>Rete telematica mondiale. Sistema di informazioni globale, basato sulla combinazione di ricerca e recupero delle informazioni e tecniche ipertestuali. Utilizza diversi protocolli, principalmente il TCP/IP e l'HTTP e tramite il linguaggio HTML permette la visualizzazione di immagini, filmati e suoni. Il WWW è stato creato nel 1994 al CERN di Ginevra. Letteralmente significa "ragnatela mondiale".</a:t>
            </a:r>
          </a:p>
          <a:p>
            <a:r>
              <a:rPr lang="it-IT" b="1" dirty="0" smtClean="0"/>
              <a:t>zip</a:t>
            </a:r>
          </a:p>
          <a:p>
            <a:pPr lvl="1"/>
            <a:r>
              <a:rPr lang="it-IT" dirty="0" smtClean="0"/>
              <a:t>Noto formato per la compressione di file. Un file compresso occupa meno spazio del file originale. L'operazione inversa, di decompressione, si dice UNZIP.</a:t>
            </a:r>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RIFERIMENTI</a:t>
            </a:r>
            <a:endParaRPr lang="it-IT" dirty="0"/>
          </a:p>
        </p:txBody>
      </p:sp>
      <p:sp>
        <p:nvSpPr>
          <p:cNvPr id="3" name="Segnaposto contenuto 2"/>
          <p:cNvSpPr>
            <a:spLocks noGrp="1"/>
          </p:cNvSpPr>
          <p:nvPr>
            <p:ph sz="quarter" idx="1"/>
          </p:nvPr>
        </p:nvSpPr>
        <p:spPr/>
        <p:txBody>
          <a:bodyPr/>
          <a:lstStyle/>
          <a:p>
            <a:r>
              <a:rPr lang="it-IT" dirty="0" smtClean="0"/>
              <a:t>FLUENCY (Conoscere e usare l’informatica)</a:t>
            </a:r>
          </a:p>
          <a:p>
            <a:pPr lvl="1"/>
            <a:r>
              <a:rPr lang="it-IT" dirty="0" smtClean="0"/>
              <a:t>CAPITOLO 1: 	pagg. 4-30</a:t>
            </a:r>
          </a:p>
          <a:p>
            <a:pPr lvl="1"/>
            <a:r>
              <a:rPr lang="it-IT" dirty="0" smtClean="0"/>
              <a:t>MAPPA CONCETTUALE A PAGINA 33</a:t>
            </a:r>
          </a:p>
          <a:p>
            <a:r>
              <a:rPr lang="it-IT" dirty="0" smtClean="0"/>
              <a:t>SVOLGERE GLI ESERCIZI A PAGINA</a:t>
            </a:r>
          </a:p>
          <a:p>
            <a:pPr lvl="1"/>
            <a:r>
              <a:rPr lang="it-IT" dirty="0" smtClean="0"/>
              <a:t>31		1-10</a:t>
            </a:r>
          </a:p>
          <a:p>
            <a:pPr lvl="1"/>
            <a:r>
              <a:rPr lang="it-IT" dirty="0" smtClean="0"/>
              <a:t>31		1-11 (COMPLETA LA FRASE)</a:t>
            </a:r>
          </a:p>
          <a:p>
            <a:pPr lvl="1"/>
            <a:r>
              <a:rPr lang="it-IT" dirty="0" smtClean="0"/>
              <a:t>31-32	1-8 (ESERCIZI)</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LA MACCHINA </a:t>
            </a:r>
            <a:r>
              <a:rPr lang="it-IT" sz="2400" dirty="0" err="1" smtClean="0"/>
              <a:t>DI</a:t>
            </a:r>
            <a:r>
              <a:rPr lang="it-IT" sz="2400" dirty="0" smtClean="0"/>
              <a:t> BABBAGE/LA PASCALINA</a:t>
            </a:r>
            <a:endParaRPr lang="it-IT" sz="2400" dirty="0"/>
          </a:p>
        </p:txBody>
      </p:sp>
      <p:pic>
        <p:nvPicPr>
          <p:cNvPr id="4" name="Picture 4" descr="C:\Documents and Settings\Matteo\Dati applicazioni\Microsoft\Media Catalog\analitical.jpg"/>
          <p:cNvPicPr>
            <a:picLocks noChangeAspect="1" noChangeArrowheads="1"/>
          </p:cNvPicPr>
          <p:nvPr/>
        </p:nvPicPr>
        <p:blipFill>
          <a:blip r:embed="rId2" cstate="print"/>
          <a:srcRect/>
          <a:stretch>
            <a:fillRect/>
          </a:stretch>
        </p:blipFill>
        <p:spPr>
          <a:xfrm>
            <a:off x="683568" y="1628800"/>
            <a:ext cx="3359150" cy="4419600"/>
          </a:xfrm>
          <a:prstGeom prst="rect">
            <a:avLst/>
          </a:prstGeom>
        </p:spPr>
      </p:pic>
      <p:pic>
        <p:nvPicPr>
          <p:cNvPr id="5" name="Picture 4" descr="C:\Documents and Settings\Matteo\Dati applicazioni\Microsoft\Media Catalog\pascal2.gif"/>
          <p:cNvPicPr>
            <a:picLocks noChangeAspect="1" noChangeArrowheads="1"/>
          </p:cNvPicPr>
          <p:nvPr/>
        </p:nvPicPr>
        <p:blipFill>
          <a:blip r:embed="rId3" cstate="print"/>
          <a:srcRect/>
          <a:stretch>
            <a:fillRect/>
          </a:stretch>
        </p:blipFill>
        <p:spPr>
          <a:xfrm>
            <a:off x="4644008" y="2132856"/>
            <a:ext cx="3810000" cy="283051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0-#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PRIMI CALCOLATORI DIGITALI</a:t>
            </a:r>
            <a:endParaRPr lang="it-IT" dirty="0"/>
          </a:p>
        </p:txBody>
      </p:sp>
      <p:sp>
        <p:nvSpPr>
          <p:cNvPr id="4" name="Rectangle 3"/>
          <p:cNvSpPr txBox="1">
            <a:spLocks noChangeArrowheads="1"/>
          </p:cNvSpPr>
          <p:nvPr/>
        </p:nvSpPr>
        <p:spPr bwMode="auto">
          <a:xfrm>
            <a:off x="685800" y="1676400"/>
            <a:ext cx="38100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73050" marR="0" lvl="0" indent="-273050" algn="l" defTabSz="914400" rtl="0" eaLnBrk="0" fontAlgn="base" latinLnBrk="0" hangingPunct="0">
              <a:lnSpc>
                <a:spcPct val="100000"/>
              </a:lnSpc>
              <a:spcBef>
                <a:spcPts val="600"/>
              </a:spcBef>
              <a:spcAft>
                <a:spcPct val="0"/>
              </a:spcAft>
              <a:buClr>
                <a:schemeClr val="tx2"/>
              </a:buClr>
              <a:buSzPct val="76000"/>
              <a:buFont typeface="Wingdings 3" pitchFamily="18" charset="2"/>
              <a:buChar char=""/>
              <a:tabLst/>
              <a:defRPr/>
            </a:pPr>
            <a:r>
              <a:rPr kumimoji="0" lang="it-IT" sz="2800" b="0" i="0" u="none" strike="noStrike" kern="1200" cap="none" spc="0" normalizeH="0" baseline="0" noProof="0" smtClean="0">
                <a:ln>
                  <a:noFill/>
                </a:ln>
                <a:solidFill>
                  <a:schemeClr val="tx1"/>
                </a:solidFill>
                <a:effectLst/>
                <a:uLnTx/>
                <a:uFillTx/>
                <a:latin typeface="+mn-lt"/>
                <a:ea typeface="+mn-ea"/>
                <a:cs typeface="+mn-cs"/>
              </a:rPr>
              <a:t>Eniac: il primo calcolatore a valvole termoioniche</a:t>
            </a:r>
          </a:p>
          <a:p>
            <a:pPr marL="273050" marR="0" lvl="0" indent="-273050" algn="l" defTabSz="914400" rtl="0" eaLnBrk="0" fontAlgn="base" latinLnBrk="0" hangingPunct="0">
              <a:lnSpc>
                <a:spcPct val="100000"/>
              </a:lnSpc>
              <a:spcBef>
                <a:spcPts val="600"/>
              </a:spcBef>
              <a:spcAft>
                <a:spcPct val="0"/>
              </a:spcAft>
              <a:buClr>
                <a:schemeClr val="tx2"/>
              </a:buClr>
              <a:buSzPct val="76000"/>
              <a:buFont typeface="Wingdings 3" pitchFamily="18" charset="2"/>
              <a:buChar char=""/>
              <a:tabLst/>
              <a:defRPr/>
            </a:pPr>
            <a:r>
              <a:rPr kumimoji="0" lang="it-IT" sz="2800" b="0" i="0" u="none" strike="noStrike" kern="1200" cap="none" spc="0" normalizeH="0" baseline="0" noProof="0" smtClean="0">
                <a:ln>
                  <a:noFill/>
                </a:ln>
                <a:solidFill>
                  <a:schemeClr val="tx1"/>
                </a:solidFill>
                <a:effectLst/>
                <a:uLnTx/>
                <a:uFillTx/>
                <a:latin typeface="+mn-lt"/>
                <a:ea typeface="+mn-ea"/>
                <a:cs typeface="+mn-cs"/>
              </a:rPr>
              <a:t>Progetto della difesa americana accreditato di essere il primo calcolatore elettronico della storia</a:t>
            </a:r>
            <a:endParaRPr kumimoji="0" lang="it-IT" sz="28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5" name="Picture 4" descr="C:\Documents and Settings\Matteo\Dati applicazioni\Microsoft\Media Catalog\eniac1.jpg"/>
          <p:cNvPicPr>
            <a:picLocks noChangeAspect="1" noChangeArrowheads="1"/>
          </p:cNvPicPr>
          <p:nvPr/>
        </p:nvPicPr>
        <p:blipFill>
          <a:blip r:embed="rId2" cstate="print"/>
          <a:srcRect/>
          <a:stretch>
            <a:fillRect/>
          </a:stretch>
        </p:blipFill>
        <p:spPr>
          <a:xfrm>
            <a:off x="4648200" y="1849438"/>
            <a:ext cx="3810000" cy="40735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COMPONENTI </a:t>
            </a:r>
            <a:r>
              <a:rPr lang="it-IT" dirty="0" err="1" smtClean="0"/>
              <a:t>DI</a:t>
            </a:r>
            <a:r>
              <a:rPr lang="it-IT" dirty="0" smtClean="0"/>
              <a:t> UN CALCOLATORE</a:t>
            </a:r>
            <a:endParaRPr lang="it-IT" dirty="0"/>
          </a:p>
        </p:txBody>
      </p:sp>
      <p:pic>
        <p:nvPicPr>
          <p:cNvPr id="4" name="Picture 3" descr="C:\Programmi\Microsoft Office\Clipart\standard\stddir2\BS01070_.wmf"/>
          <p:cNvPicPr>
            <a:picLocks noChangeAspect="1" noChangeArrowheads="1"/>
          </p:cNvPicPr>
          <p:nvPr/>
        </p:nvPicPr>
        <p:blipFill>
          <a:blip r:embed="rId2" cstate="print"/>
          <a:srcRect/>
          <a:stretch>
            <a:fillRect/>
          </a:stretch>
        </p:blipFill>
        <p:spPr bwMode="auto">
          <a:xfrm>
            <a:off x="2209800" y="2209800"/>
            <a:ext cx="4584700" cy="3168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SCHEDA MADRE</a:t>
            </a:r>
            <a:endParaRPr lang="it-IT" sz="2800" dirty="0"/>
          </a:p>
        </p:txBody>
      </p:sp>
      <p:sp>
        <p:nvSpPr>
          <p:cNvPr id="3" name="Segnaposto contenuto 2"/>
          <p:cNvSpPr>
            <a:spLocks noGrp="1"/>
          </p:cNvSpPr>
          <p:nvPr>
            <p:ph sz="quarter" idx="1"/>
          </p:nvPr>
        </p:nvSpPr>
        <p:spPr/>
        <p:txBody>
          <a:bodyPr/>
          <a:lstStyle/>
          <a:p>
            <a:r>
              <a:rPr lang="it-IT" dirty="0" smtClean="0"/>
              <a:t>Scheda madre</a:t>
            </a:r>
          </a:p>
          <a:p>
            <a:pPr lvl="1"/>
            <a:r>
              <a:rPr lang="it-IT" dirty="0" smtClean="0"/>
              <a:t>Circuito stampato che contiene la maggior parte dei collegamenti di un personal computer</a:t>
            </a:r>
          </a:p>
          <a:p>
            <a:r>
              <a:rPr lang="it-IT" dirty="0" smtClean="0"/>
              <a:t>Microprocessore</a:t>
            </a:r>
          </a:p>
          <a:p>
            <a:pPr lvl="1"/>
            <a:r>
              <a:rPr lang="it-IT" dirty="0" smtClean="0"/>
              <a:t>Parte della scheda madre dove avviene l’elaborazione</a:t>
            </a:r>
          </a:p>
          <a:p>
            <a:r>
              <a:rPr lang="it-IT" dirty="0" smtClean="0"/>
              <a:t>Memoria</a:t>
            </a:r>
          </a:p>
          <a:p>
            <a:pPr lvl="1"/>
            <a:r>
              <a:rPr lang="it-IT" dirty="0" smtClean="0"/>
              <a:t>Registri</a:t>
            </a:r>
          </a:p>
          <a:p>
            <a:pPr lvl="1"/>
            <a:r>
              <a:rPr lang="it-IT" dirty="0" smtClean="0"/>
              <a:t>RAM</a:t>
            </a:r>
          </a:p>
          <a:p>
            <a:pPr lvl="1"/>
            <a:r>
              <a:rPr lang="it-IT" dirty="0" smtClean="0"/>
              <a:t>ROM</a:t>
            </a:r>
          </a:p>
          <a:p>
            <a:pPr lvl="1"/>
            <a:r>
              <a:rPr lang="it-IT" dirty="0" smtClean="0"/>
              <a:t>Memorie ad accesso casuale</a:t>
            </a:r>
            <a:endParaRPr lang="it-IT"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zione del lavoro del team">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Presentazione del lavoro del team</Template>
  <TotalTime>0</TotalTime>
  <Words>2931</Words>
  <Application>Microsoft Office PowerPoint</Application>
  <PresentationFormat>Presentazione su schermo (4:3)</PresentationFormat>
  <Paragraphs>372</Paragraphs>
  <Slides>57</Slides>
  <Notes>2</Notes>
  <HiddenSlides>0</HiddenSlides>
  <MMClips>0</MMClips>
  <ScaleCrop>false</ScaleCrop>
  <HeadingPairs>
    <vt:vector size="4" baseType="variant">
      <vt:variant>
        <vt:lpstr>Tema</vt:lpstr>
      </vt:variant>
      <vt:variant>
        <vt:i4>1</vt:i4>
      </vt:variant>
      <vt:variant>
        <vt:lpstr>Titoli diapositive</vt:lpstr>
      </vt:variant>
      <vt:variant>
        <vt:i4>57</vt:i4>
      </vt:variant>
    </vt:vector>
  </HeadingPairs>
  <TitlesOfParts>
    <vt:vector size="58" baseType="lpstr">
      <vt:lpstr>Presentazione del lavoro del team</vt:lpstr>
      <vt:lpstr>INFORMATICA  PER GLI STUDI UMANISTICI</vt:lpstr>
      <vt:lpstr>INDICE</vt:lpstr>
      <vt:lpstr>AGENDA</vt:lpstr>
      <vt:lpstr>CHE COS’E’ UN CALCOLATORE ELETTRONICO</vt:lpstr>
      <vt:lpstr>IL TELAIO JACQUARD</vt:lpstr>
      <vt:lpstr>LA MACCHINA DI BABBAGE/LA PASCALINA</vt:lpstr>
      <vt:lpstr>I PRIMI CALCOLATORI DIGITALI</vt:lpstr>
      <vt:lpstr>COMPONENTI DI UN CALCOLATORE</vt:lpstr>
      <vt:lpstr>SCHEDA MADRE</vt:lpstr>
      <vt:lpstr>HARD DISK E DISCHI OTTICI</vt:lpstr>
      <vt:lpstr>FUNZIONAMENTO DI UN CALCOLATORE</vt:lpstr>
      <vt:lpstr>OPERAZIONI BASE CON UN CALCOLATORE</vt:lpstr>
      <vt:lpstr>FUNZIONI GENERALI DI UN SISTEMA DI CALCOLO</vt:lpstr>
      <vt:lpstr>GLOSSARIO DEI TERMINI BASE DI INFORMATICA</vt:lpstr>
      <vt:lpstr>TIPI DI SOFTWARE</vt:lpstr>
      <vt:lpstr>SOFTWARE DI PRODUTTIVITA’ INDIVIDUALE</vt:lpstr>
      <vt:lpstr>GLOSSARIO DI ALCUNI TERMINI TECNICI </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lpstr>Diapositiva 53</vt:lpstr>
      <vt:lpstr>Diapositiva 54</vt:lpstr>
      <vt:lpstr>Diapositiva 55</vt:lpstr>
      <vt:lpstr>Diapositiva 56</vt:lpstr>
      <vt:lpstr>RIFERIMENTI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2008-10-25T04:26:16Z</dcterms:created>
  <dcterms:modified xsi:type="dcterms:W3CDTF">2011-08-02T18:19:40Z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CID">
    <vt:lpwstr>1040</vt:lpwstr>
  </property>
  <property fmtid="{D5CDD505-2E9C-101B-9397-08002B2CF9AE}" pid="3" name="_TemplateID">
    <vt:lpwstr>TC102282691040</vt:lpwstr>
  </property>
</Properties>
</file>