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6" r:id="rId6"/>
    <p:sldId id="260" r:id="rId7"/>
    <p:sldId id="267" r:id="rId8"/>
    <p:sldId id="268" r:id="rId9"/>
    <p:sldId id="269" r:id="rId10"/>
    <p:sldId id="270" r:id="rId11"/>
    <p:sldId id="280" r:id="rId12"/>
    <p:sldId id="281" r:id="rId13"/>
    <p:sldId id="261" r:id="rId14"/>
    <p:sldId id="271" r:id="rId15"/>
    <p:sldId id="272" r:id="rId16"/>
    <p:sldId id="273" r:id="rId17"/>
    <p:sldId id="262" r:id="rId18"/>
    <p:sldId id="263" r:id="rId19"/>
    <p:sldId id="264" r:id="rId20"/>
    <p:sldId id="274" r:id="rId21"/>
    <p:sldId id="275" r:id="rId22"/>
    <p:sldId id="276" r:id="rId23"/>
    <p:sldId id="279" r:id="rId24"/>
    <p:sldId id="277" r:id="rId25"/>
    <p:sldId id="278" r:id="rId26"/>
    <p:sldId id="265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Stile chiaro 1 - Color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7AC3CCA-C797-4891-BE02-D94E43425B78}" styleName="Stile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8556" autoAdjust="0"/>
    <p:restoredTop sz="94671" autoAdjust="0"/>
  </p:normalViewPr>
  <p:slideViewPr>
    <p:cSldViewPr>
      <p:cViewPr varScale="1">
        <p:scale>
          <a:sx n="82" d="100"/>
          <a:sy n="82" d="100"/>
        </p:scale>
        <p:origin x="-134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A42F334-C08E-4577-8EEB-668811EB6BA8}" type="datetimeFigureOut">
              <a:rPr lang="en-US"/>
              <a:pPr>
                <a:defRPr/>
              </a:pPr>
              <a:t>8/6/2011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CDEDC7D-8788-4893-A62D-B29F41E8D92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83427A-479C-45AC-B59D-CAED32677C9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514F816-2485-4AEB-9C8B-4A6E154FB17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0"/>
          <p:cNvSpPr/>
          <p:nvPr userDrawn="1"/>
        </p:nvSpPr>
        <p:spPr>
          <a:xfrm>
            <a:off x="928688" y="3648075"/>
            <a:ext cx="7291387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" name="Picture 4" descr="NewMarchi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7"/>
          <p:cNvSpPr>
            <a:spLocks noChangeArrowheads="1"/>
          </p:cNvSpPr>
          <p:nvPr userDrawn="1"/>
        </p:nvSpPr>
        <p:spPr bwMode="auto">
          <a:xfrm>
            <a:off x="0" y="765175"/>
            <a:ext cx="827088" cy="6092825"/>
          </a:xfrm>
          <a:prstGeom prst="rect">
            <a:avLst/>
          </a:prstGeom>
          <a:solidFill>
            <a:srgbClr val="FFC1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10" name="Rectangle 19"/>
          <p:cNvSpPr>
            <a:spLocks noChangeArrowheads="1"/>
          </p:cNvSpPr>
          <p:nvPr userDrawn="1"/>
        </p:nvSpPr>
        <p:spPr bwMode="auto">
          <a:xfrm>
            <a:off x="828675" y="0"/>
            <a:ext cx="7491413" cy="765175"/>
          </a:xfrm>
          <a:prstGeom prst="rect">
            <a:avLst/>
          </a:prstGeom>
          <a:solidFill>
            <a:srgbClr val="62D862">
              <a:alpha val="75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pic>
        <p:nvPicPr>
          <p:cNvPr id="11" name="Picture 20" descr="logodipartiment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7143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0"/>
          <p:cNvSpPr>
            <a:spLocks noChangeArrowheads="1"/>
          </p:cNvSpPr>
          <p:nvPr userDrawn="1"/>
        </p:nvSpPr>
        <p:spPr bwMode="auto">
          <a:xfrm>
            <a:off x="928688" y="3643313"/>
            <a:ext cx="214312" cy="1284287"/>
          </a:xfrm>
          <a:prstGeom prst="rect">
            <a:avLst/>
          </a:prstGeom>
          <a:solidFill>
            <a:srgbClr val="62D862">
              <a:alpha val="75000"/>
            </a:srgbClr>
          </a:solidFill>
          <a:ln w="9525">
            <a:solidFill>
              <a:srgbClr val="62D86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13" name="Rectangle 26"/>
          <p:cNvSpPr>
            <a:spLocks noChangeArrowheads="1"/>
          </p:cNvSpPr>
          <p:nvPr userDrawn="1"/>
        </p:nvSpPr>
        <p:spPr bwMode="auto">
          <a:xfrm>
            <a:off x="928688" y="5072063"/>
            <a:ext cx="238125" cy="642937"/>
          </a:xfrm>
          <a:prstGeom prst="rect">
            <a:avLst/>
          </a:prstGeom>
          <a:solidFill>
            <a:srgbClr val="FFC1E0">
              <a:alpha val="70000"/>
            </a:srgbClr>
          </a:solidFill>
          <a:ln w="9525">
            <a:solidFill>
              <a:srgbClr val="FFC1E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733800"/>
            <a:ext cx="6858000" cy="1143000"/>
          </a:xfrm>
        </p:spPr>
        <p:txBody>
          <a:bodyPr anchor="ctr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 anchor="ctr"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14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823DCB18-4AD0-43A5-B308-C0F5F507F1FF}" type="datetimeFigureOut">
              <a:rPr lang="en-US"/>
              <a:pPr>
                <a:defRPr/>
              </a:pPr>
              <a:t>8/6/2011</a:t>
            </a:fld>
            <a:endParaRPr lang="en-US"/>
          </a:p>
        </p:txBody>
      </p:sp>
      <p:sp>
        <p:nvSpPr>
          <p:cNvPr id="15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E941E7-AF94-40A6-A4C4-9092E9FE5C57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F370BF-EB13-4948-8A73-69F71A09849D}" type="datetimeFigureOut">
              <a:rPr lang="en-US"/>
              <a:pPr>
                <a:defRPr/>
              </a:pPr>
              <a:t>8/6/2011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096E9-85A3-48A3-85CD-D16BAC270D2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77580-9739-4799-A22F-57C0B508987A}" type="datetimeFigureOut">
              <a:rPr lang="en-US"/>
              <a:pPr>
                <a:defRPr/>
              </a:pPr>
              <a:t>8/6/2011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6F9A0-58AA-4549-A9F6-2696863C68F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NewMarchi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7"/>
          <p:cNvSpPr>
            <a:spLocks noChangeArrowheads="1"/>
          </p:cNvSpPr>
          <p:nvPr userDrawn="1"/>
        </p:nvSpPr>
        <p:spPr bwMode="auto">
          <a:xfrm>
            <a:off x="0" y="765175"/>
            <a:ext cx="357188" cy="6092825"/>
          </a:xfrm>
          <a:prstGeom prst="rect">
            <a:avLst/>
          </a:prstGeom>
          <a:solidFill>
            <a:srgbClr val="FFC1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6" name="Rectangle 19"/>
          <p:cNvSpPr>
            <a:spLocks noChangeArrowheads="1"/>
          </p:cNvSpPr>
          <p:nvPr userDrawn="1"/>
        </p:nvSpPr>
        <p:spPr bwMode="auto">
          <a:xfrm>
            <a:off x="828675" y="0"/>
            <a:ext cx="7491413" cy="357188"/>
          </a:xfrm>
          <a:prstGeom prst="rect">
            <a:avLst/>
          </a:prstGeom>
          <a:solidFill>
            <a:srgbClr val="62D862">
              <a:alpha val="75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pic>
        <p:nvPicPr>
          <p:cNvPr id="7" name="Picture 20" descr="logodipartiment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7143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642958"/>
          </a:xfrm>
        </p:spPr>
        <p:txBody>
          <a:bodyPr/>
          <a:lstStyle/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tx2"/>
              </a:buClr>
              <a:defRPr/>
            </a:lvl1pPr>
            <a:lvl2pPr>
              <a:buClr>
                <a:schemeClr val="tx1">
                  <a:lumMod val="50000"/>
                  <a:lumOff val="50000"/>
                </a:schemeClr>
              </a:buClr>
              <a:defRPr/>
            </a:lvl2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8D75E-7161-4331-AD3D-2B9730A5B33C}" type="datetimeFigureOut">
              <a:rPr lang="en-US"/>
              <a:pPr>
                <a:defRPr/>
              </a:pPr>
              <a:t>8/6/2011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FFA45-37AA-4D69-83A8-8F1A56B6654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B7F088-5ECA-4031-9E7E-5F943CD39F3C}" type="datetimeFigureOut">
              <a:rPr lang="en-US"/>
              <a:pPr>
                <a:defRPr/>
              </a:pPr>
              <a:t>8/6/2011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FB48D-784E-49FB-B32B-10AEA77D8B0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1CE52-B575-4851-A57B-11C4A6B8B605}" type="datetimeFigureOut">
              <a:rPr lang="en-US"/>
              <a:pPr>
                <a:defRPr/>
              </a:pPr>
              <a:t>8/6/2011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81C8B-1090-432A-8608-13CB015F8F00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9E4FC-CD3A-4933-AD32-BC7FC5614AF0}" type="datetimeFigureOut">
              <a:rPr lang="en-US"/>
              <a:pPr>
                <a:defRPr/>
              </a:pPr>
              <a:t>8/6/2011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A87F1-3001-4C42-AE7A-2B4E7E4EFEC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63296-4958-4EA6-AD6B-F8ADA65CDE14}" type="datetimeFigureOut">
              <a:rPr lang="en-US"/>
              <a:pPr>
                <a:defRPr/>
              </a:pPr>
              <a:t>8/6/2011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A6FE0-B245-43D6-BEEB-6B9490B421B5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1FCEC-9316-449F-8507-8E2140EF4545}" type="datetimeFigureOut">
              <a:rPr lang="en-US"/>
              <a:pPr>
                <a:defRPr/>
              </a:pPr>
              <a:t>8/6/2011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9D9EA-1C54-4423-9DE3-BCE1224F54FF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E99A0-9FF5-4EDD-A074-427CBD2AC2BF}" type="datetimeFigureOut">
              <a:rPr lang="en-US"/>
              <a:pPr>
                <a:defRPr/>
              </a:pPr>
              <a:t>8/6/2011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1B0FF-CDBC-4063-BB89-730ACE5B325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F49C2-E736-477F-A7FF-B64C2962DACD}" type="datetimeFigureOut">
              <a:rPr lang="en-US"/>
              <a:pPr>
                <a:defRPr/>
              </a:pPr>
              <a:t>8/6/2011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C7E80-8B3E-4815-9610-2E2BE6C4B0F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  <a:endParaRPr lang="en-US" smtClean="0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A833EB8-87B8-4729-A619-935FD180A9AB}" type="datetimeFigureOut">
              <a:rPr lang="en-US"/>
              <a:pPr>
                <a:defRPr/>
              </a:pPr>
              <a:t>8/6/2011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9729EBA-5AD8-4FE9-978B-F914ECE5AACE}" type="slidenum">
              <a:rPr lang="en-US"/>
              <a:pPr>
                <a:defRPr/>
              </a:pPr>
              <a:t>‹N›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18" r:id="rId4"/>
    <p:sldLayoutId id="2147483719" r:id="rId5"/>
    <p:sldLayoutId id="2147483724" r:id="rId6"/>
    <p:sldLayoutId id="2147483725" r:id="rId7"/>
    <p:sldLayoutId id="2147483726" r:id="rId8"/>
    <p:sldLayoutId id="2147483727" r:id="rId9"/>
    <p:sldLayoutId id="2147483720" r:id="rId10"/>
    <p:sldLayoutId id="2147483728" r:id="rId11"/>
  </p:sldLayoutIdLst>
  <p:transition>
    <p:wipe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it-IT" dirty="0" smtClean="0"/>
              <a:t>COMUNICAZIONE ONLINE, RETI E VIRTUALITA’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it-IT" dirty="0" smtClean="0">
                <a:solidFill>
                  <a:schemeClr val="tx1"/>
                </a:solidFill>
              </a:rPr>
              <a:t>MATTEO CRISTANI</a:t>
            </a:r>
            <a:endParaRPr lang="it-IT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400" dirty="0" smtClean="0"/>
              <a:t>STORIA </a:t>
            </a:r>
            <a:r>
              <a:rPr lang="it-IT" sz="2400" dirty="0" err="1" smtClean="0"/>
              <a:t>DI</a:t>
            </a:r>
            <a:r>
              <a:rPr lang="it-IT" sz="2400" dirty="0" smtClean="0"/>
              <a:t> INTERNET – SECONDA EVOLUZIONE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sz="2000" dirty="0" smtClean="0"/>
              <a:t>1990 Scomparsa di ARPANET; apparizione del linguaggio HTML</a:t>
            </a:r>
          </a:p>
          <a:p>
            <a:r>
              <a:rPr lang="it-IT" sz="2000" dirty="0" smtClean="0"/>
              <a:t>1991 Il CERN (Centro Europeo di Ricerca Nucleare) annuncia la nascita del World Wide Web</a:t>
            </a:r>
          </a:p>
          <a:p>
            <a:r>
              <a:rPr lang="it-IT" sz="2000" dirty="0" smtClean="0"/>
              <a:t>1992 Un milione di computer sono connessi alla rete</a:t>
            </a:r>
          </a:p>
          <a:p>
            <a:r>
              <a:rPr lang="it-IT" sz="2000" dirty="0" smtClean="0"/>
              <a:t>1993 Apparizione del primo browser pensato per il web, </a:t>
            </a:r>
            <a:r>
              <a:rPr lang="it-IT" sz="2000" dirty="0" err="1" smtClean="0"/>
              <a:t>Mosaic</a:t>
            </a:r>
            <a:endParaRPr lang="it-IT" sz="2000" dirty="0" smtClean="0"/>
          </a:p>
          <a:p>
            <a:r>
              <a:rPr lang="it-IT" sz="2000" dirty="0" smtClean="0"/>
              <a:t>1996 Sono connessi 10 milioni di computer</a:t>
            </a:r>
          </a:p>
          <a:p>
            <a:r>
              <a:rPr lang="it-IT" sz="2000" dirty="0" smtClean="0"/>
              <a:t>1999 Gli utenti di Internet sono 200 milioni in tutto il mondo</a:t>
            </a:r>
          </a:p>
          <a:p>
            <a:r>
              <a:rPr lang="it-IT" sz="2000" dirty="0" smtClean="0"/>
              <a:t>2008 Gli utenti di Internet sono circa 600 milioni in tutto il mondo</a:t>
            </a:r>
          </a:p>
          <a:p>
            <a:r>
              <a:rPr lang="it-IT" sz="2000" dirty="0" smtClean="0"/>
              <a:t>2009 Gli utenti di Internet sono circa 1 miliardo in tutto il mondo</a:t>
            </a:r>
            <a:endParaRPr lang="it-IT" sz="20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RETE ARPANET (1971)</a:t>
            </a:r>
            <a:endParaRPr lang="it-IT" dirty="0"/>
          </a:p>
        </p:txBody>
      </p:sp>
      <p:pic>
        <p:nvPicPr>
          <p:cNvPr id="4" name="Picture 5" descr="\\Pdcwap\CORSOweb\immagini\arpanet3_small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772816"/>
            <a:ext cx="5943600" cy="391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RETE NSFNET (1991)</a:t>
            </a:r>
            <a:endParaRPr lang="it-IT" dirty="0"/>
          </a:p>
        </p:txBody>
      </p:sp>
      <p:pic>
        <p:nvPicPr>
          <p:cNvPr id="4" name="Picture 5" descr="\\Pdcwap\CORSOweb\immagini\nsfnet_t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484784"/>
            <a:ext cx="559435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ARCHITETTURA DELLA RETE</a:t>
            </a:r>
            <a:endParaRPr lang="it-IT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1" y="1196752"/>
            <a:ext cx="8122807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dirty="0" smtClean="0"/>
              <a:t>ARCHITETTURA DELLA RETE - CONTINUA</a:t>
            </a:r>
            <a:endParaRPr lang="it-IT" sz="28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59" y="1268760"/>
            <a:ext cx="8265599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dirty="0" smtClean="0"/>
              <a:t>ARCHITETTURA DELLA RETE - CONTINUA</a:t>
            </a:r>
            <a:endParaRPr lang="it-IT" sz="28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1" y="1268760"/>
            <a:ext cx="7933905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dirty="0" smtClean="0"/>
              <a:t>ARCHITETTURA DELLA RETE - CONTINUA</a:t>
            </a:r>
            <a:endParaRPr lang="it-IT" sz="28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268760"/>
            <a:ext cx="7788028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PROTOCOLLI BASE</a:t>
            </a:r>
            <a:endParaRPr lang="it-IT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268760"/>
            <a:ext cx="8142568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GERARCHIA DEI PROTOCOLLI</a:t>
            </a:r>
            <a:endParaRPr lang="it-IT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340768"/>
            <a:ext cx="7958598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PROTOCOLLO TCP/IP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smtClean="0"/>
              <a:t>COME FUNZIONA TCP/IP</a:t>
            </a:r>
            <a:endParaRPr lang="it-IT" dirty="0" smtClean="0"/>
          </a:p>
          <a:p>
            <a:r>
              <a:rPr lang="it-IT" dirty="0" smtClean="0"/>
              <a:t>COME FUNZIONA LA COMMUTAZIONE A PACCHETTO</a:t>
            </a:r>
          </a:p>
          <a:p>
            <a:endParaRPr lang="it-IT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500063"/>
            <a:ext cx="8229600" cy="642937"/>
          </a:xfrm>
        </p:spPr>
        <p:txBody>
          <a:bodyPr/>
          <a:lstStyle/>
          <a:p>
            <a:pPr eaLnBrk="1" hangingPunct="1"/>
            <a:r>
              <a:rPr lang="it-IT" dirty="0" smtClean="0"/>
              <a:t>INDICE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196753"/>
            <a:ext cx="8229600" cy="720080"/>
          </a:xfrm>
        </p:spPr>
        <p:txBody>
          <a:bodyPr/>
          <a:lstStyle/>
          <a:p>
            <a:pPr eaLnBrk="1" hangingPunct="1"/>
            <a:r>
              <a:rPr lang="it-IT" dirty="0" smtClean="0"/>
              <a:t>CICLO DELLE LEZIONI</a:t>
            </a:r>
          </a:p>
        </p:txBody>
      </p:sp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755576" y="1988840"/>
          <a:ext cx="7704858" cy="3960441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284143"/>
                <a:gridCol w="1284143"/>
                <a:gridCol w="1284143"/>
                <a:gridCol w="1284143"/>
                <a:gridCol w="1284143"/>
                <a:gridCol w="1284143"/>
              </a:tblGrid>
              <a:tr h="1320147"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LEZ.</a:t>
                      </a:r>
                      <a:r>
                        <a:rPr lang="it-IT" b="1" baseline="0" dirty="0" smtClean="0">
                          <a:solidFill>
                            <a:schemeClr val="tx1"/>
                          </a:solidFill>
                        </a:rPr>
                        <a:t> 1</a:t>
                      </a:r>
                    </a:p>
                    <a:p>
                      <a:r>
                        <a:rPr lang="it-IT" sz="1200" b="0" i="1" dirty="0" smtClean="0">
                          <a:solidFill>
                            <a:schemeClr val="tx1"/>
                          </a:solidFill>
                        </a:rPr>
                        <a:t>INTRODUZIONE</a:t>
                      </a:r>
                      <a:r>
                        <a:rPr lang="it-IT" sz="1200" b="0" i="1" baseline="0" dirty="0" smtClean="0">
                          <a:solidFill>
                            <a:schemeClr val="tx1"/>
                          </a:solidFill>
                        </a:rPr>
                        <a:t> AL CORSO</a:t>
                      </a:r>
                      <a:endParaRPr lang="it-IT" sz="1200" b="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LEZ.</a:t>
                      </a:r>
                      <a:r>
                        <a:rPr lang="it-IT" b="1" baseline="0" dirty="0" smtClean="0">
                          <a:solidFill>
                            <a:srgbClr val="FF0000"/>
                          </a:solidFill>
                        </a:rPr>
                        <a:t> 2	</a:t>
                      </a:r>
                    </a:p>
                    <a:p>
                      <a:r>
                        <a:rPr lang="it-IT" sz="1200" b="0" i="1" dirty="0" smtClean="0">
                          <a:solidFill>
                            <a:srgbClr val="FF0000"/>
                          </a:solidFill>
                        </a:rPr>
                        <a:t>LA</a:t>
                      </a:r>
                      <a:r>
                        <a:rPr lang="it-IT" sz="1200" b="0" i="1" baseline="0" dirty="0" smtClean="0">
                          <a:solidFill>
                            <a:srgbClr val="FF0000"/>
                          </a:solidFill>
                        </a:rPr>
                        <a:t> RETE INTERNET</a:t>
                      </a:r>
                      <a:endParaRPr lang="it-IT" sz="1200" b="0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3</a:t>
                      </a:r>
                      <a:endParaRPr lang="it-IT" b="1" dirty="0" smtClean="0"/>
                    </a:p>
                    <a:p>
                      <a:r>
                        <a:rPr lang="it-IT" sz="1200" b="0" i="1" dirty="0" smtClean="0"/>
                        <a:t>IL WEB</a:t>
                      </a:r>
                      <a:endParaRPr lang="it-IT" sz="12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4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 POSTA ELETTRONICA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5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 RETI P2P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6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CLASSI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APPLICAZIONI WEB</a:t>
                      </a:r>
                    </a:p>
                  </a:txBody>
                  <a:tcPr/>
                </a:tc>
              </a:tr>
              <a:tr h="13201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PORTALI E MOTORI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RICERCA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8</a:t>
                      </a:r>
                      <a:endParaRPr lang="it-IT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 SOCIAL NETWORKS</a:t>
                      </a:r>
                    </a:p>
                    <a:p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CONCETTO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IPERTESTO</a:t>
                      </a: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PROGETTO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IPERTESTI</a:t>
                      </a: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IL LINGUAGGIO HTML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LEZ. 12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ESERCITAZIONE SU HTML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3201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13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LABORATORIO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SVILUPPO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PAGINE WEB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14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LABORATORIO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SVILUPPO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PAGINE WEB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15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WEB 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16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LABORATORIO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SVILUPPO </a:t>
                      </a:r>
                      <a:b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WEB 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17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LABORATORIO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SVILUPPO </a:t>
                      </a:r>
                      <a:b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WEB 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18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SOMMARIO DEL CORSO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COME FUNZIONA TCP/IP (1)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Il protocollo TCP/IP è un protocollo basato sul paradigma Client-Server  del tipo Peer-to-Peer : un sistema che implementa il protocollo TCP/IP può funzionare da Client e da Server indifferentemente e cambiare addirittura identità in fase di elaborazione. </a:t>
            </a:r>
          </a:p>
          <a:p>
            <a:r>
              <a:rPr lang="it-IT" dirty="0" smtClean="0"/>
              <a:t>Il  protocollo TCP/IP è un protocollo full duplex a commutazione di pacchetto: non esiste un’autorità centralizzata nella rete, ma un qualunque nodo è logicamente collegato ad un qualunque altro nodo e ciascun nodo  può creare, elaborare e trasmettere informazioni. Tutti i nodi si trovano quindi allo stesso livello gerarchico. </a:t>
            </a:r>
            <a:endParaRPr lang="it-IT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COMMUTAZIONE </a:t>
            </a:r>
            <a:r>
              <a:rPr lang="it-IT" dirty="0" err="1" smtClean="0"/>
              <a:t>DI</a:t>
            </a:r>
            <a:r>
              <a:rPr lang="it-IT" dirty="0" smtClean="0"/>
              <a:t> PACCHETTO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Un pacchetto è uno </a:t>
            </a:r>
            <a:r>
              <a:rPr lang="it-IT" dirty="0" err="1" smtClean="0"/>
              <a:t>stream</a:t>
            </a:r>
            <a:r>
              <a:rPr lang="it-IT" dirty="0" smtClean="0"/>
              <a:t> di dati organizzato in due sezioni:</a:t>
            </a:r>
          </a:p>
          <a:p>
            <a:pPr lvl="1"/>
            <a:r>
              <a:rPr lang="it-IT" dirty="0" err="1" smtClean="0"/>
              <a:t>header</a:t>
            </a:r>
            <a:r>
              <a:rPr lang="it-IT" dirty="0" smtClean="0"/>
              <a:t>	-	contiene metadati</a:t>
            </a:r>
          </a:p>
          <a:p>
            <a:pPr lvl="1"/>
            <a:r>
              <a:rPr lang="it-IT" dirty="0" smtClean="0"/>
              <a:t>Body	-	contiene dati</a:t>
            </a:r>
          </a:p>
          <a:p>
            <a:r>
              <a:rPr lang="it-IT" dirty="0" smtClean="0"/>
              <a:t>Metadati</a:t>
            </a:r>
          </a:p>
          <a:p>
            <a:pPr lvl="1"/>
            <a:r>
              <a:rPr lang="it-IT" i="1" dirty="0" smtClean="0"/>
              <a:t>indirizzo del destinatario</a:t>
            </a:r>
          </a:p>
          <a:p>
            <a:pPr lvl="1"/>
            <a:r>
              <a:rPr lang="it-IT" i="1" dirty="0" smtClean="0"/>
              <a:t>Numero del pacchetto</a:t>
            </a:r>
            <a:endParaRPr lang="it-IT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COMMUTAZIONE </a:t>
            </a:r>
            <a:r>
              <a:rPr lang="it-IT" dirty="0" err="1" smtClean="0"/>
              <a:t>DI</a:t>
            </a:r>
            <a:r>
              <a:rPr lang="it-IT" dirty="0" smtClean="0"/>
              <a:t> PACCHETTO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In una rete un pacchetto fluisce, e quando raggiunge un </a:t>
            </a:r>
            <a:r>
              <a:rPr lang="it-IT" b="1" dirty="0" smtClean="0"/>
              <a:t>commutatore di pacchetto</a:t>
            </a:r>
            <a:r>
              <a:rPr lang="it-IT" dirty="0" smtClean="0"/>
              <a:t>,esso decide quale è il percorso migliore che il pacchetto può prendere per raggiungere la sua destinazione  usando:</a:t>
            </a:r>
          </a:p>
          <a:p>
            <a:pPr lvl="1"/>
            <a:r>
              <a:rPr lang="it-IT" dirty="0" smtClean="0"/>
              <a:t>tabelle di </a:t>
            </a:r>
            <a:r>
              <a:rPr lang="it-IT" dirty="0" err="1" smtClean="0"/>
              <a:t>routing</a:t>
            </a:r>
            <a:endParaRPr lang="it-IT" dirty="0" smtClean="0"/>
          </a:p>
          <a:p>
            <a:pPr lvl="1"/>
            <a:r>
              <a:rPr lang="it-IT" dirty="0" smtClean="0"/>
              <a:t>metrica assegnata ai percorsi possibili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TABELLE </a:t>
            </a:r>
            <a:r>
              <a:rPr lang="it-IT" dirty="0" err="1" smtClean="0"/>
              <a:t>DI</a:t>
            </a:r>
            <a:r>
              <a:rPr lang="it-IT" dirty="0" smtClean="0"/>
              <a:t> ROUTING</a:t>
            </a:r>
            <a:endParaRPr lang="it-IT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340768"/>
            <a:ext cx="7315200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800" y="3140968"/>
            <a:ext cx="3384376" cy="3120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RITARDI </a:t>
            </a:r>
            <a:r>
              <a:rPr lang="it-IT" dirty="0" err="1" smtClean="0"/>
              <a:t>DI</a:t>
            </a:r>
            <a:r>
              <a:rPr lang="it-IT" dirty="0" smtClean="0"/>
              <a:t> PACCHETTO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I pacchetti subiscono un ritardo:</a:t>
            </a:r>
          </a:p>
          <a:p>
            <a:r>
              <a:rPr lang="it-IT" dirty="0" smtClean="0"/>
              <a:t>Le componenti del ritardo sono:</a:t>
            </a:r>
          </a:p>
          <a:p>
            <a:pPr lvl="1"/>
            <a:r>
              <a:rPr lang="it-IT" b="1" dirty="0" smtClean="0"/>
              <a:t>ritardo di elaborazione</a:t>
            </a:r>
            <a:r>
              <a:rPr lang="it-IT" dirty="0" smtClean="0"/>
              <a:t> - il tempo necessario a ciascun commutatore per processare il pacchetto </a:t>
            </a:r>
          </a:p>
          <a:p>
            <a:pPr lvl="1"/>
            <a:r>
              <a:rPr lang="it-IT" b="1" dirty="0" smtClean="0"/>
              <a:t>ritardo di trasmissione</a:t>
            </a:r>
            <a:r>
              <a:rPr lang="it-IT" dirty="0" smtClean="0"/>
              <a:t> - il tempo necessario per trasmettere il pacchetto </a:t>
            </a:r>
          </a:p>
          <a:p>
            <a:pPr lvl="1"/>
            <a:r>
              <a:rPr lang="it-IT" b="1" dirty="0" smtClean="0"/>
              <a:t>ritardo di coda</a:t>
            </a:r>
            <a:r>
              <a:rPr lang="it-IT" dirty="0" smtClean="0"/>
              <a:t> (</a:t>
            </a:r>
            <a:r>
              <a:rPr lang="it-IT" i="1" dirty="0" err="1" smtClean="0"/>
              <a:t>queuing</a:t>
            </a:r>
            <a:r>
              <a:rPr lang="it-IT" i="1" dirty="0" smtClean="0"/>
              <a:t> </a:t>
            </a:r>
            <a:r>
              <a:rPr lang="it-IT" i="1" dirty="0" err="1" smtClean="0"/>
              <a:t>delay</a:t>
            </a:r>
            <a:r>
              <a:rPr lang="it-IT" dirty="0" smtClean="0"/>
              <a:t>), dovuto al fatto che i pacchetti in uscita o in entrata non sempre vengono trasmessi/ricevuti immediatamente. </a:t>
            </a:r>
          </a:p>
          <a:p>
            <a:pPr lvl="1"/>
            <a:r>
              <a:rPr lang="it-IT" b="1" dirty="0" smtClean="0"/>
              <a:t>ritardo di propagazione</a:t>
            </a:r>
            <a:r>
              <a:rPr lang="it-IT" dirty="0" smtClean="0"/>
              <a:t> - il tempo necessario al segnale fisico per propagarsi lungo una linea di trasmissione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PERDITE </a:t>
            </a:r>
            <a:r>
              <a:rPr lang="it-IT" dirty="0" err="1" smtClean="0"/>
              <a:t>DI</a:t>
            </a:r>
            <a:r>
              <a:rPr lang="it-IT" dirty="0" smtClean="0"/>
              <a:t> PACCHETTO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Una rete a pacchetto non può generalmente garantire che tutti i pacchetti inviati arrivino a destinazione.</a:t>
            </a:r>
          </a:p>
          <a:p>
            <a:r>
              <a:rPr lang="it-IT" dirty="0" smtClean="0"/>
              <a:t>La perdita di pacchetti può avvenire in diverse occasioni:</a:t>
            </a:r>
          </a:p>
          <a:p>
            <a:pPr lvl="1"/>
            <a:r>
              <a:rPr lang="it-IT" dirty="0" smtClean="0"/>
              <a:t>quanto viene ricevuto con un errore e quindi scartato, </a:t>
            </a:r>
          </a:p>
          <a:p>
            <a:pPr lvl="1"/>
            <a:r>
              <a:rPr lang="it-IT" dirty="0" smtClean="0"/>
              <a:t>per condizioni di congestione, quando il buffer di un commutatore, nelle porte di ingresso o in quelle di uscita, risulta saturo e quindi si trova costretto a scartare pacchetti (buffer </a:t>
            </a:r>
            <a:r>
              <a:rPr lang="it-IT" dirty="0" err="1" smtClean="0"/>
              <a:t>overflow</a:t>
            </a:r>
            <a:r>
              <a:rPr lang="it-IT" dirty="0" smtClean="0"/>
              <a:t>).</a:t>
            </a:r>
          </a:p>
          <a:p>
            <a:pPr lvl="1"/>
            <a:r>
              <a:rPr lang="it-IT" dirty="0" smtClean="0"/>
              <a:t> TCP è in grado di rilevare la perdita di pacchetti e richiederne la trasmissione</a:t>
            </a:r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RIFERIMENTI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FLUENCY (Conoscere e usare l’informatica)</a:t>
            </a:r>
          </a:p>
          <a:p>
            <a:pPr lvl="1"/>
            <a:r>
              <a:rPr lang="it-IT" dirty="0" smtClean="0"/>
              <a:t>CAPITOLO 2: 	pagg. 35-47</a:t>
            </a:r>
          </a:p>
          <a:p>
            <a:pPr lvl="1"/>
            <a:r>
              <a:rPr lang="it-IT" dirty="0" smtClean="0"/>
              <a:t>MAPPA CONCETTUALE A PAGINA 55</a:t>
            </a:r>
          </a:p>
          <a:p>
            <a:r>
              <a:rPr lang="it-IT" dirty="0" smtClean="0"/>
              <a:t>SVOLGERE GLI ESERCIZI A PAGINA</a:t>
            </a:r>
          </a:p>
          <a:p>
            <a:pPr lvl="1"/>
            <a:r>
              <a:rPr lang="it-IT" dirty="0" smtClean="0"/>
              <a:t>53 	1-7</a:t>
            </a:r>
          </a:p>
          <a:p>
            <a:pPr lvl="1"/>
            <a:r>
              <a:rPr lang="it-IT" dirty="0" smtClean="0"/>
              <a:t>54		1-6 (COMPLETA LA FRASE)</a:t>
            </a:r>
          </a:p>
          <a:p>
            <a:pPr lvl="1"/>
            <a:r>
              <a:rPr lang="it-IT" dirty="0" smtClean="0"/>
              <a:t>54		1-9 (ESERCIZI)</a:t>
            </a:r>
          </a:p>
          <a:p>
            <a:endParaRPr lang="it-IT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AGENDA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RETI </a:t>
            </a:r>
            <a:r>
              <a:rPr lang="it-IT" dirty="0" err="1" smtClean="0"/>
              <a:t>DI</a:t>
            </a:r>
            <a:r>
              <a:rPr lang="it-IT" dirty="0" smtClean="0"/>
              <a:t> CALCOLATORI</a:t>
            </a:r>
          </a:p>
          <a:p>
            <a:r>
              <a:rPr lang="it-IT" dirty="0" smtClean="0"/>
              <a:t>STORIA </a:t>
            </a:r>
            <a:r>
              <a:rPr lang="it-IT" dirty="0" err="1" smtClean="0"/>
              <a:t>DI</a:t>
            </a:r>
            <a:r>
              <a:rPr lang="it-IT" dirty="0" smtClean="0"/>
              <a:t> INTERNET</a:t>
            </a:r>
          </a:p>
          <a:p>
            <a:r>
              <a:rPr lang="it-IT" dirty="0" smtClean="0"/>
              <a:t>ARCHITETTURA DELLA RETE</a:t>
            </a:r>
          </a:p>
          <a:p>
            <a:r>
              <a:rPr lang="it-IT" dirty="0" smtClean="0"/>
              <a:t>PROTOCOLLI BASE</a:t>
            </a:r>
          </a:p>
          <a:p>
            <a:r>
              <a:rPr lang="it-IT" dirty="0" smtClean="0"/>
              <a:t>GERARCHIA DEI PROTOCOLLI</a:t>
            </a:r>
          </a:p>
          <a:p>
            <a:r>
              <a:rPr lang="it-IT" dirty="0" smtClean="0"/>
              <a:t>IL PROTOCOLLO TCP/IP</a:t>
            </a:r>
            <a:endParaRPr lang="it-IT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RETI </a:t>
            </a:r>
            <a:r>
              <a:rPr lang="it-IT" dirty="0" err="1" smtClean="0"/>
              <a:t>DI</a:t>
            </a:r>
            <a:r>
              <a:rPr lang="it-IT" dirty="0" smtClean="0"/>
              <a:t> CALCOLATORI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Che cos’è una rete di calcolatori</a:t>
            </a:r>
          </a:p>
          <a:p>
            <a:r>
              <a:rPr lang="it-IT" dirty="0" smtClean="0"/>
              <a:t>Punta di vista fisico:</a:t>
            </a:r>
          </a:p>
          <a:p>
            <a:pPr lvl="1"/>
            <a:r>
              <a:rPr lang="it-IT" dirty="0" smtClean="0"/>
              <a:t>Una rete di calcolatori è un insieme di dispositivi digitali collegati mediante un mezzo di comunicazione fisico;</a:t>
            </a:r>
          </a:p>
          <a:p>
            <a:pPr lvl="1"/>
            <a:r>
              <a:rPr lang="it-IT" dirty="0" smtClean="0"/>
              <a:t>Se la rete è connessa mediante </a:t>
            </a:r>
            <a:r>
              <a:rPr lang="it-IT" i="1" dirty="0" smtClean="0"/>
              <a:t>cavi</a:t>
            </a:r>
            <a:r>
              <a:rPr lang="it-IT" dirty="0" smtClean="0"/>
              <a:t> si dice </a:t>
            </a:r>
            <a:r>
              <a:rPr lang="it-IT" i="1" dirty="0" smtClean="0"/>
              <a:t>cablata;</a:t>
            </a:r>
          </a:p>
          <a:p>
            <a:pPr lvl="1"/>
            <a:r>
              <a:rPr lang="it-IT" dirty="0" smtClean="0"/>
              <a:t>Se invece è connessa mediante </a:t>
            </a:r>
            <a:r>
              <a:rPr lang="it-IT" i="1" dirty="0" smtClean="0"/>
              <a:t>mezzi radio</a:t>
            </a:r>
            <a:r>
              <a:rPr lang="it-IT" dirty="0" smtClean="0"/>
              <a:t> allora si dice </a:t>
            </a:r>
            <a:r>
              <a:rPr lang="it-IT" i="1" dirty="0" smtClean="0"/>
              <a:t>wireless;</a:t>
            </a:r>
          </a:p>
          <a:p>
            <a:r>
              <a:rPr lang="it-IT" dirty="0" smtClean="0"/>
              <a:t>Punto di vista logico:</a:t>
            </a:r>
          </a:p>
          <a:p>
            <a:pPr lvl="1"/>
            <a:r>
              <a:rPr lang="it-IT" dirty="0" smtClean="0"/>
              <a:t>sistema distribuito di dati, risorse di elaborazione ed utenti.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Organizzazione delle reti</a:t>
            </a:r>
            <a:endParaRPr lang="it-IT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1844824"/>
            <a:ext cx="4940300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STORIA </a:t>
            </a:r>
            <a:r>
              <a:rPr lang="it-IT" dirty="0" err="1" smtClean="0"/>
              <a:t>DI</a:t>
            </a:r>
            <a:r>
              <a:rPr lang="it-IT" dirty="0" smtClean="0"/>
              <a:t> INTERNET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Principali tappe dello sviluppo di internet</a:t>
            </a:r>
          </a:p>
          <a:p>
            <a:r>
              <a:rPr lang="it-IT" dirty="0" smtClean="0"/>
              <a:t>Fase	1960-1972 	PRIMORDI</a:t>
            </a:r>
          </a:p>
          <a:p>
            <a:r>
              <a:rPr lang="it-IT" dirty="0" smtClean="0"/>
              <a:t>Fase	1972-1983	EVOLUZIONE INIZIALE</a:t>
            </a:r>
          </a:p>
          <a:p>
            <a:r>
              <a:rPr lang="it-IT" dirty="0" smtClean="0"/>
              <a:t>Fase	1983-1990	SVILUPPO</a:t>
            </a:r>
          </a:p>
          <a:p>
            <a:r>
              <a:rPr lang="it-IT" dirty="0" smtClean="0"/>
              <a:t>Fase 1990-		SECONDA EVOLUZIONE</a:t>
            </a:r>
          </a:p>
          <a:p>
            <a:endParaRPr lang="it-IT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STORIA </a:t>
            </a:r>
            <a:r>
              <a:rPr lang="it-IT" dirty="0" err="1" smtClean="0"/>
              <a:t>DI</a:t>
            </a:r>
            <a:r>
              <a:rPr lang="it-IT" dirty="0" smtClean="0"/>
              <a:t> INTERNET - PRIMORDI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sz="2000" dirty="0" smtClean="0"/>
              <a:t>1960 Avvio delle ricerche di ARPA, progetto del Ministero della Difesa degli Stati Uniti</a:t>
            </a:r>
          </a:p>
          <a:p>
            <a:r>
              <a:rPr lang="it-IT" sz="2000" dirty="0" smtClean="0"/>
              <a:t>1967 Prima conferenza internazionale sulla rete ARPANET</a:t>
            </a:r>
          </a:p>
          <a:p>
            <a:r>
              <a:rPr lang="it-IT" sz="2000" dirty="0" smtClean="0"/>
              <a:t>1969 Collegamento dei primi computer tra 4 università americane</a:t>
            </a:r>
          </a:p>
          <a:p>
            <a:r>
              <a:rPr lang="it-IT" sz="2000" dirty="0" smtClean="0"/>
              <a:t>1971 La rete ARPANET connette tra loro 23 computer</a:t>
            </a:r>
          </a:p>
          <a:p>
            <a:r>
              <a:rPr lang="it-IT" sz="2000" dirty="0" smtClean="0"/>
              <a:t>1972 Nascita dell'</a:t>
            </a:r>
            <a:r>
              <a:rPr lang="it-IT" sz="2000" dirty="0" err="1" smtClean="0"/>
              <a:t>InterNetworking</a:t>
            </a:r>
            <a:r>
              <a:rPr lang="it-IT" sz="2000" dirty="0" smtClean="0"/>
              <a:t> </a:t>
            </a:r>
            <a:r>
              <a:rPr lang="it-IT" sz="2000" dirty="0" err="1" smtClean="0"/>
              <a:t>Working</a:t>
            </a:r>
            <a:r>
              <a:rPr lang="it-IT" sz="2000" dirty="0" smtClean="0"/>
              <a:t> Group, organismo incaricato della gestione di Internet.</a:t>
            </a:r>
          </a:p>
          <a:p>
            <a:endParaRPr lang="it-IT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STORIA </a:t>
            </a:r>
            <a:r>
              <a:rPr lang="it-IT" dirty="0" err="1" smtClean="0"/>
              <a:t>DI</a:t>
            </a:r>
            <a:r>
              <a:rPr lang="it-IT" dirty="0" smtClean="0"/>
              <a:t> INTERNET – EVOLUZIONE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sz="2000" dirty="0" smtClean="0"/>
              <a:t>1972 Ray </a:t>
            </a:r>
            <a:r>
              <a:rPr lang="it-IT" sz="2000" dirty="0" err="1" smtClean="0"/>
              <a:t>Tomlinson</a:t>
            </a:r>
            <a:r>
              <a:rPr lang="it-IT" sz="2000" dirty="0" smtClean="0"/>
              <a:t> propone l'utilizzo del segno @ per separare il nome utente da quello della macchina.</a:t>
            </a:r>
          </a:p>
          <a:p>
            <a:r>
              <a:rPr lang="it-IT" sz="2000" dirty="0" smtClean="0"/>
              <a:t>1973 La Gran Bretagna e la Norvegia si uniscono alla rete con un computer ciascuna.</a:t>
            </a:r>
          </a:p>
          <a:p>
            <a:r>
              <a:rPr lang="it-IT" sz="2000" dirty="0" smtClean="0"/>
              <a:t>1979 Creazione dei primi Newsgroup (forum di discussione) da parte di studenti americani</a:t>
            </a:r>
          </a:p>
          <a:p>
            <a:r>
              <a:rPr lang="it-IT" sz="2000" dirty="0" smtClean="0"/>
              <a:t>1981 Nasce in Francia la rete </a:t>
            </a:r>
            <a:r>
              <a:rPr lang="it-IT" sz="2000" dirty="0" err="1" smtClean="0"/>
              <a:t>Minitel</a:t>
            </a:r>
            <a:r>
              <a:rPr lang="it-IT" sz="2000" dirty="0" smtClean="0"/>
              <a:t>. In breve tempo diventa la più grande rete di computer al di fuori degli USA</a:t>
            </a:r>
          </a:p>
          <a:p>
            <a:r>
              <a:rPr lang="it-IT" sz="2000" dirty="0" smtClean="0"/>
              <a:t>1982 Definizione del protocollo TCP/IP e della parola "Internet"</a:t>
            </a:r>
          </a:p>
          <a:p>
            <a:r>
              <a:rPr lang="it-IT" sz="2000" dirty="0" smtClean="0"/>
              <a:t>1983 Appaiono i primi server dei nomi dei siti</a:t>
            </a:r>
            <a:endParaRPr lang="it-IT" sz="240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STORIA </a:t>
            </a:r>
            <a:r>
              <a:rPr lang="it-IT" dirty="0" err="1" smtClean="0"/>
              <a:t>DI</a:t>
            </a:r>
            <a:r>
              <a:rPr lang="it-IT" dirty="0" smtClean="0"/>
              <a:t> INTERNET - SVILUPPO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sz="2000" dirty="0" smtClean="0"/>
              <a:t>1984 La rete conta ormai mille computer collegati</a:t>
            </a:r>
          </a:p>
          <a:p>
            <a:r>
              <a:rPr lang="it-IT" sz="2000" dirty="0" smtClean="0"/>
              <a:t>1985 Sono assegnati i domini nazionali: .</a:t>
            </a:r>
            <a:r>
              <a:rPr lang="it-IT" sz="2000" dirty="0" err="1" smtClean="0"/>
              <a:t>it</a:t>
            </a:r>
            <a:r>
              <a:rPr lang="it-IT" sz="2000" dirty="0" smtClean="0"/>
              <a:t> per l'Italia, .de per la Germania, .</a:t>
            </a:r>
            <a:r>
              <a:rPr lang="it-IT" sz="2000" dirty="0" err="1" smtClean="0"/>
              <a:t>fr</a:t>
            </a:r>
            <a:r>
              <a:rPr lang="it-IT" sz="2000" dirty="0" smtClean="0"/>
              <a:t> per la Francia, ecc.</a:t>
            </a:r>
          </a:p>
          <a:p>
            <a:r>
              <a:rPr lang="it-IT" sz="2000" dirty="0" smtClean="0"/>
              <a:t>1986  Viene lanciato LISTSERV, il primo software per la gestione di una mailing </a:t>
            </a:r>
            <a:r>
              <a:rPr lang="it-IT" sz="2000" dirty="0" err="1" smtClean="0"/>
              <a:t>list</a:t>
            </a:r>
            <a:r>
              <a:rPr lang="it-IT" sz="2000" dirty="0" smtClean="0"/>
              <a:t>.</a:t>
            </a:r>
          </a:p>
          <a:p>
            <a:r>
              <a:rPr lang="it-IT" sz="2000" dirty="0" smtClean="0"/>
              <a:t>1986 In aprile, da Pisa, sede del Centro Nazionale Universitario di Calcolo Elettronico (</a:t>
            </a:r>
            <a:r>
              <a:rPr lang="it-IT" sz="2000" dirty="0" err="1" smtClean="0"/>
              <a:t>Cnuce</a:t>
            </a:r>
            <a:r>
              <a:rPr lang="it-IT" sz="2000" dirty="0" smtClean="0"/>
              <a:t>) viene realizzata la prima connessione Internet dall'Italia con gli Stati Uniti.</a:t>
            </a:r>
          </a:p>
          <a:p>
            <a:r>
              <a:rPr lang="it-IT" sz="2000" dirty="0" smtClean="0"/>
              <a:t>1987 Sono connessi 10 000 computer</a:t>
            </a:r>
          </a:p>
          <a:p>
            <a:r>
              <a:rPr lang="it-IT" sz="2000" dirty="0" smtClean="0"/>
              <a:t>1987 Il 23 dicembre viene registrato “</a:t>
            </a:r>
            <a:r>
              <a:rPr lang="it-IT" sz="2000" dirty="0" err="1" smtClean="0"/>
              <a:t>cnr.it</a:t>
            </a:r>
            <a:r>
              <a:rPr lang="it-IT" sz="2000" dirty="0" smtClean="0"/>
              <a:t>”, il primo dominio con la denominazione geografica dell'Italia. È il sito del Consiglio Nazionale delle Ricerche.</a:t>
            </a:r>
          </a:p>
          <a:p>
            <a:r>
              <a:rPr lang="it-IT" sz="2000" dirty="0" smtClean="0"/>
              <a:t>1989 	Sono connessi 100mila computer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zione del lavoro del team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Presentazione del lavoro del team</Template>
  <TotalTime>0</TotalTime>
  <Words>989</Words>
  <Application>Microsoft Office PowerPoint</Application>
  <PresentationFormat>Presentazione su schermo (4:3)</PresentationFormat>
  <Paragraphs>141</Paragraphs>
  <Slides>26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26</vt:i4>
      </vt:variant>
    </vt:vector>
  </HeadingPairs>
  <TitlesOfParts>
    <vt:vector size="27" baseType="lpstr">
      <vt:lpstr>Presentazione del lavoro del team</vt:lpstr>
      <vt:lpstr>COMUNICAZIONE ONLINE, RETI E VIRTUALITA’</vt:lpstr>
      <vt:lpstr>INDICE</vt:lpstr>
      <vt:lpstr>AGENDA</vt:lpstr>
      <vt:lpstr>RETI DI CALCOLATORI</vt:lpstr>
      <vt:lpstr>Organizzazione delle reti</vt:lpstr>
      <vt:lpstr>STORIA DI INTERNET</vt:lpstr>
      <vt:lpstr>STORIA DI INTERNET - PRIMORDI</vt:lpstr>
      <vt:lpstr>STORIA DI INTERNET – EVOLUZIONE</vt:lpstr>
      <vt:lpstr>STORIA DI INTERNET - SVILUPPO </vt:lpstr>
      <vt:lpstr>STORIA DI INTERNET – SECONDA EVOLUZIONE</vt:lpstr>
      <vt:lpstr>LA RETE ARPANET (1971)</vt:lpstr>
      <vt:lpstr>RETE NSFNET (1991)</vt:lpstr>
      <vt:lpstr>ARCHITETTURA DELLA RETE</vt:lpstr>
      <vt:lpstr>ARCHITETTURA DELLA RETE - CONTINUA</vt:lpstr>
      <vt:lpstr>ARCHITETTURA DELLA RETE - CONTINUA</vt:lpstr>
      <vt:lpstr>ARCHITETTURA DELLA RETE - CONTINUA</vt:lpstr>
      <vt:lpstr>PROTOCOLLI BASE</vt:lpstr>
      <vt:lpstr>GERARCHIA DEI PROTOCOLLI</vt:lpstr>
      <vt:lpstr>IL PROTOCOLLO TCP/IP</vt:lpstr>
      <vt:lpstr>COME FUNZIONA TCP/IP (1)</vt:lpstr>
      <vt:lpstr>COMMUTAZIONE DI PACCHETTO</vt:lpstr>
      <vt:lpstr>COMMUTAZIONE DI PACCHETTO</vt:lpstr>
      <vt:lpstr>TABELLE DI ROUTING</vt:lpstr>
      <vt:lpstr>RITARDI DI PACCHETTO</vt:lpstr>
      <vt:lpstr>PERDITE DI PACCHETTO</vt:lpstr>
      <vt:lpstr>RIFERIMENTI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2008-10-25T04:26:16Z</dcterms:created>
  <dcterms:modified xsi:type="dcterms:W3CDTF">2011-08-06T15:06:02Z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CID">
    <vt:lpwstr>1040</vt:lpwstr>
  </property>
  <property fmtid="{D5CDD505-2E9C-101B-9397-08002B2CF9AE}" pid="3" name="_TemplateID">
    <vt:lpwstr>TC102282691040</vt:lpwstr>
  </property>
</Properties>
</file>