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52CE-CB58-4B1C-8D28-6B4CE29FCF0D}" type="datetimeFigureOut">
              <a:rPr lang="it-IT" smtClean="0"/>
              <a:t>20/11/2014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AD3F-3ABE-4C97-9968-1CA382C2F3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0862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52CE-CB58-4B1C-8D28-6B4CE29FCF0D}" type="datetimeFigureOut">
              <a:rPr lang="it-IT" smtClean="0"/>
              <a:t>20/11/2014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AD3F-3ABE-4C97-9968-1CA382C2F3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053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52CE-CB58-4B1C-8D28-6B4CE29FCF0D}" type="datetimeFigureOut">
              <a:rPr lang="it-IT" smtClean="0"/>
              <a:t>20/11/2014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AD3F-3ABE-4C97-9968-1CA382C2F3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2135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52CE-CB58-4B1C-8D28-6B4CE29FCF0D}" type="datetimeFigureOut">
              <a:rPr lang="it-IT" smtClean="0"/>
              <a:t>20/11/2014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AD3F-3ABE-4C97-9968-1CA382C2F3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3486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52CE-CB58-4B1C-8D28-6B4CE29FCF0D}" type="datetimeFigureOut">
              <a:rPr lang="it-IT" smtClean="0"/>
              <a:t>20/11/2014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AD3F-3ABE-4C97-9968-1CA382C2F3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0875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52CE-CB58-4B1C-8D28-6B4CE29FCF0D}" type="datetimeFigureOut">
              <a:rPr lang="it-IT" smtClean="0"/>
              <a:t>20/11/2014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AD3F-3ABE-4C97-9968-1CA382C2F3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9432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52CE-CB58-4B1C-8D28-6B4CE29FCF0D}" type="datetimeFigureOut">
              <a:rPr lang="it-IT" smtClean="0"/>
              <a:t>20/11/2014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AD3F-3ABE-4C97-9968-1CA382C2F3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193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52CE-CB58-4B1C-8D28-6B4CE29FCF0D}" type="datetimeFigureOut">
              <a:rPr lang="it-IT" smtClean="0"/>
              <a:t>20/11/2014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AD3F-3ABE-4C97-9968-1CA382C2F3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2488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52CE-CB58-4B1C-8D28-6B4CE29FCF0D}" type="datetimeFigureOut">
              <a:rPr lang="it-IT" smtClean="0"/>
              <a:t>20/11/2014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AD3F-3ABE-4C97-9968-1CA382C2F3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4768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52CE-CB58-4B1C-8D28-6B4CE29FCF0D}" type="datetimeFigureOut">
              <a:rPr lang="it-IT" smtClean="0"/>
              <a:t>20/11/2014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AD3F-3ABE-4C97-9968-1CA382C2F3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679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52CE-CB58-4B1C-8D28-6B4CE29FCF0D}" type="datetimeFigureOut">
              <a:rPr lang="it-IT" smtClean="0"/>
              <a:t>20/11/2014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AD3F-3ABE-4C97-9968-1CA382C2F3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2529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552CE-CB58-4B1C-8D28-6B4CE29FCF0D}" type="datetimeFigureOut">
              <a:rPr lang="it-IT" smtClean="0"/>
              <a:t>20/11/2014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DAD3F-3ABE-4C97-9968-1CA382C2F3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6745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 contratti del diporto nautico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2000" u="sng" dirty="0" smtClean="0"/>
              <a:t>Diporto</a:t>
            </a:r>
            <a:r>
              <a:rPr lang="it-IT" sz="2000" dirty="0" smtClean="0"/>
              <a:t> = attività nautica in acque marittime o interne per scopi sportivi o ricreativi e senza fine di lucro.</a:t>
            </a:r>
          </a:p>
          <a:p>
            <a:pPr algn="just"/>
            <a:r>
              <a:rPr lang="it-IT" sz="2000" dirty="0" smtClean="0"/>
              <a:t>Diporto = diverso dalla navigazione commerciale.</a:t>
            </a:r>
          </a:p>
          <a:p>
            <a:pPr algn="just"/>
            <a:r>
              <a:rPr lang="it-IT" sz="2000" dirty="0" smtClean="0"/>
              <a:t>Decreto legislativo n. 171/2005 = codice della nautica da diporto.</a:t>
            </a:r>
          </a:p>
          <a:p>
            <a:pPr algn="just"/>
            <a:r>
              <a:rPr lang="it-IT" sz="2000" dirty="0" smtClean="0"/>
              <a:t>Unità da diporto per scopi di natura commerciale quando:</a:t>
            </a:r>
          </a:p>
          <a:p>
            <a:pPr algn="just"/>
            <a:r>
              <a:rPr lang="it-IT" sz="2000" dirty="0" smtClean="0"/>
              <a:t>Sono oggetto di un contratto di locazione e di noleggio; </a:t>
            </a:r>
          </a:p>
          <a:p>
            <a:pPr algn="just"/>
            <a:r>
              <a:rPr lang="it-IT" sz="2000" dirty="0" smtClean="0"/>
              <a:t>Sono usati per l’insegnamento della navigazione da diporto;</a:t>
            </a:r>
          </a:p>
          <a:p>
            <a:pPr algn="just"/>
            <a:r>
              <a:rPr lang="it-IT" sz="2000" dirty="0" smtClean="0"/>
              <a:t>Sono usati come appoggio e ausilio per coloro che praticano immersioni a scopo sportivo e ricreativo.</a:t>
            </a:r>
          </a:p>
          <a:p>
            <a:pPr algn="just"/>
            <a:r>
              <a:rPr lang="it-IT" sz="2000" u="sng" dirty="0" smtClean="0"/>
              <a:t>Locazione = </a:t>
            </a:r>
            <a:r>
              <a:rPr lang="it-IT" sz="2000" dirty="0" smtClean="0"/>
              <a:t>contratto in base al quale un soggetto locatore si obbliga verso corrispettivo a cedere ad un altro soggetto conduttore il godimento di una unità da diporto per periodo di tempo stabilito. Il conduttore deve provvedere personalmente o tramite uno skipper alla condotta dell’imbarcazione. </a:t>
            </a:r>
          </a:p>
          <a:p>
            <a:pPr algn="just"/>
            <a:r>
              <a:rPr lang="it-IT" sz="2000" dirty="0" smtClean="0"/>
              <a:t>Forma scritta per la validità del contratto. Il contratto deve essere tenuto a bordo dal conduttore in originale o in copia conforme</a:t>
            </a:r>
          </a:p>
        </p:txBody>
      </p:sp>
    </p:spTree>
    <p:extLst>
      <p:ext uri="{BB962C8B-B14F-4D97-AF65-F5344CB8AC3E}">
        <p14:creationId xmlns:p14="http://schemas.microsoft.com/office/powerpoint/2010/main" val="396722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sz="2000" u="sng" dirty="0" smtClean="0"/>
              <a:t>Noleggio</a:t>
            </a:r>
            <a:r>
              <a:rPr lang="it-IT" sz="2000" dirty="0" smtClean="0"/>
              <a:t> = contratto con il quale una delle parti in corrispettivo del nolo pattuito si obbliga a mettere a disposizione dell’altra l’unità da diporto per un dato tempo per motivi ricreativi in zone marine o in acque interne di sua scelta, da fermo o in navigazione, nel rispetto delle condizioni fissate dal contratto. L’unità noleggiata rimane nella disponibilità del noleggiante alle cui dipendenze resta anche l’equipaggio. </a:t>
            </a:r>
          </a:p>
          <a:p>
            <a:pPr algn="just"/>
            <a:r>
              <a:rPr lang="it-IT" sz="2000" dirty="0" smtClean="0"/>
              <a:t>Forma scritta per la validità del contratto.  Obbligo della tenuta a bordo del contratto in originale o in copia conforme. </a:t>
            </a:r>
          </a:p>
          <a:p>
            <a:pPr algn="just"/>
            <a:r>
              <a:rPr lang="it-IT" sz="2000" dirty="0" smtClean="0"/>
              <a:t>Differenza con la locazione: non vi è la consegna dal noleggiante al noleggiatore e l’equipaggio resta alle dipendenze del noleggiante. </a:t>
            </a:r>
          </a:p>
          <a:p>
            <a:pPr algn="just"/>
            <a:r>
              <a:rPr lang="it-IT" sz="2000" dirty="0" smtClean="0"/>
              <a:t>Skipper = può essere il noleggiante o un terzo dal noleggiante individuato. </a:t>
            </a:r>
          </a:p>
          <a:p>
            <a:pPr algn="just"/>
            <a:r>
              <a:rPr lang="it-IT" sz="2000" dirty="0" smtClean="0"/>
              <a:t>Se lo skipper viene individuato e ingaggiato dal noleggiatore cambia il contratto. Non si ha più noleggio bensì locazione. Il noleggiatore non ha alcun controllo né ingerenza nell’attività nautica.</a:t>
            </a:r>
          </a:p>
          <a:p>
            <a:pPr algn="just"/>
            <a:r>
              <a:rPr lang="it-IT" sz="2000" dirty="0" smtClean="0"/>
              <a:t>Responsabilità per i danni arrecati dall’unità noleggiata gravano sul noleggiante.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72063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000" u="sng" dirty="0" smtClean="0"/>
              <a:t>Contratto di ormeggio = </a:t>
            </a:r>
            <a:r>
              <a:rPr lang="it-IT" sz="2000" dirty="0" smtClean="0"/>
              <a:t>contratto con il quale il proprietario o colui che è titolare di un diritto reale  o di un diritto di godimento su una unità da diporto in cambio di un prezzo corrispettivo ottiene la possibilità di sostare per un breve periodo in un approdo turistico o di utilizzare un posto barca per periodi stagionali lunghi anche pluriennali. Contratto atipico (deposito e contratto d’opera).</a:t>
            </a:r>
          </a:p>
          <a:p>
            <a:pPr algn="just"/>
            <a:r>
              <a:rPr lang="it-IT" sz="2000" dirty="0" smtClean="0"/>
              <a:t>Prestazione di custodia = principio di affidamento. </a:t>
            </a:r>
          </a:p>
          <a:p>
            <a:pPr algn="just"/>
            <a:r>
              <a:rPr lang="it-IT" sz="2000" u="sng" dirty="0" smtClean="0"/>
              <a:t>Contratto </a:t>
            </a:r>
            <a:r>
              <a:rPr lang="it-IT" sz="2000" u="sng" smtClean="0"/>
              <a:t>di </a:t>
            </a:r>
            <a:r>
              <a:rPr lang="it-IT" sz="2000" u="sng" smtClean="0"/>
              <a:t>rimessaggio </a:t>
            </a:r>
            <a:r>
              <a:rPr lang="it-IT" sz="2000" u="sng" dirty="0" smtClean="0"/>
              <a:t>= </a:t>
            </a:r>
            <a:r>
              <a:rPr lang="it-IT" sz="2000" dirty="0" smtClean="0"/>
              <a:t>contratto con il quale un soggetto acconsente che un altro, dietro pagamento di un prezzo corrispettivo, di occupare con un bene mobile temporaneamente non utilizzato lo spazio allestito con tutti i servizi che ne garantiscano la funzionalità e la sorveglianza. Contratto atipico (disciplina del deposito art. 1776 codice civile) = custodia del bene. </a:t>
            </a:r>
            <a:endParaRPr lang="it-IT" sz="2000" u="sng" dirty="0"/>
          </a:p>
        </p:txBody>
      </p:sp>
    </p:spTree>
    <p:extLst>
      <p:ext uri="{BB962C8B-B14F-4D97-AF65-F5344CB8AC3E}">
        <p14:creationId xmlns:p14="http://schemas.microsoft.com/office/powerpoint/2010/main" val="40705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473</Words>
  <Application>Microsoft Office PowerPoint</Application>
  <PresentationFormat>Presentazione su schermo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I contratti del diporto nautico</vt:lpstr>
      <vt:lpstr>Presentazione standard di PowerPoint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contratti del diporto nautico</dc:title>
  <dc:creator>Daniele Butturini</dc:creator>
  <cp:lastModifiedBy>Daniele Butturini</cp:lastModifiedBy>
  <cp:revision>5</cp:revision>
  <dcterms:created xsi:type="dcterms:W3CDTF">2014-11-17T15:40:09Z</dcterms:created>
  <dcterms:modified xsi:type="dcterms:W3CDTF">2014-11-20T18:00:51Z</dcterms:modified>
</cp:coreProperties>
</file>