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7" r:id="rId2"/>
    <p:sldId id="444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co Cristani" initials="MC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33CC33"/>
    <a:srgbClr val="FF99CC"/>
    <a:srgbClr val="FFFFFF"/>
    <a:srgbClr val="000066"/>
    <a:srgbClr val="003399"/>
    <a:srgbClr val="00FF00"/>
    <a:srgbClr val="FF0000"/>
    <a:srgbClr val="FF99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19" autoAdjust="0"/>
    <p:restoredTop sz="72973" autoAdjust="0"/>
  </p:normalViewPr>
  <p:slideViewPr>
    <p:cSldViewPr>
      <p:cViewPr>
        <p:scale>
          <a:sx n="66" d="100"/>
          <a:sy n="66" d="100"/>
        </p:scale>
        <p:origin x="-2358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119275-67B5-411B-AB6B-CCA08EA5C64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05848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333A3D7-A2A4-48B3-9F50-21BA3EA56F9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17076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F6F37F6B-8040-4A79-B4B3-D92D14F242FA}" type="slidenum">
              <a:rPr lang="it-IT" altLang="en-US" sz="1200"/>
              <a:pPr eaLnBrk="1" hangingPunct="1"/>
              <a:t>1</a:t>
            </a:fld>
            <a:endParaRPr lang="it-IT" altLang="en-US" sz="120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B6F2979-0472-47D2-A0F3-E9C6BB1677ED}" type="slidenum">
              <a:rPr lang="en-US" altLang="en-US" smtClean="0"/>
              <a:pPr eaLnBrk="1" hangingPunct="1"/>
              <a:t>12</a:t>
            </a:fld>
            <a:endParaRPr lang="en-US" alt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5175" cy="3432175"/>
          </a:xfrm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4988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mtClean="0"/>
              <a:t>For that we will use a method called probabilistic latent semantic analysis. </a:t>
            </a:r>
          </a:p>
          <a:p>
            <a:pPr eaLnBrk="1" hangingPunct="1"/>
            <a:r>
              <a:rPr lang="en-GB" altLang="en-US" smtClean="0"/>
              <a:t>pLSA can be thought of as a matrix decomposition.</a:t>
            </a:r>
          </a:p>
          <a:p>
            <a:pPr eaLnBrk="1" hangingPunct="1"/>
            <a:r>
              <a:rPr lang="en-GB" altLang="en-US" smtClean="0"/>
              <a:t>Here is our term-document matrix (documents, words) and we want to </a:t>
            </a:r>
          </a:p>
          <a:p>
            <a:pPr eaLnBrk="1" hangingPunct="1"/>
            <a:r>
              <a:rPr lang="en-GB" altLang="en-US" smtClean="0"/>
              <a:t>find topic vectors common to all documents and mixture coefficients P(z|d) specific to each document. </a:t>
            </a:r>
          </a:p>
          <a:p>
            <a:pPr eaLnBrk="1" hangingPunct="1"/>
            <a:r>
              <a:rPr lang="en-GB" altLang="en-US" smtClean="0"/>
              <a:t>Note that these are all probabilites which sum to one. </a:t>
            </a:r>
          </a:p>
          <a:p>
            <a:pPr eaLnBrk="1" hangingPunct="1"/>
            <a:r>
              <a:rPr lang="en-GB" altLang="en-US" smtClean="0"/>
              <a:t>So a column here is here expressed as a convex combination of the topic vectors.</a:t>
            </a:r>
          </a:p>
          <a:p>
            <a:pPr eaLnBrk="1" hangingPunct="1"/>
            <a:r>
              <a:rPr lang="en-GB" altLang="en-US" smtClean="0"/>
              <a:t>What we would like to see is that the topics correspond to objects. </a:t>
            </a:r>
          </a:p>
          <a:p>
            <a:pPr eaLnBrk="1" hangingPunct="1"/>
            <a:r>
              <a:rPr lang="en-GB" altLang="en-US" smtClean="0"/>
              <a:t>So an image will be expressed as a mixture of different objects and backgrounds.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D335C4B-BBAE-4005-9E4C-E324D06D8393}" type="slidenum">
              <a:rPr lang="en-US" altLang="en-US" smtClean="0"/>
              <a:pPr eaLnBrk="1" hangingPunct="1"/>
              <a:t>13</a:t>
            </a:fld>
            <a:endParaRPr lang="en-US" alt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5175" cy="3432175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4988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Tx/>
              <a:buChar char="-"/>
            </a:pPr>
            <a:r>
              <a:rPr lang="en-US" altLang="en-US" smtClean="0"/>
              <a:t>An images is a mixture of learned topic vectors and mixing weights.</a:t>
            </a:r>
          </a:p>
          <a:p>
            <a:pPr eaLnBrk="1" hangingPunct="1">
              <a:buFontTx/>
              <a:buChar char="-"/>
            </a:pPr>
            <a:r>
              <a:rPr lang="en-US" altLang="en-US" smtClean="0"/>
              <a:t>Fit the model and use the learned mixing coeficents to classify an image.</a:t>
            </a:r>
          </a:p>
          <a:p>
            <a:pPr eaLnBrk="1" hangingPunct="1">
              <a:buFontTx/>
              <a:buChar char="-"/>
            </a:pPr>
            <a:r>
              <a:rPr lang="en-US" altLang="en-US" smtClean="0"/>
              <a:t>In particular assign to the highest P(z|d)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D27B398-F8EC-4AC0-9E7A-143CC50D71AD}" type="slidenum">
              <a:rPr lang="en-US" altLang="en-US" smtClean="0"/>
              <a:pPr eaLnBrk="1" hangingPunct="1"/>
              <a:t>14</a:t>
            </a:fld>
            <a:endParaRPr lang="en-US" altLang="en-US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5175" cy="3432175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4988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mtClean="0"/>
              <a:t>We use maximum likelihood approach to fit parameters of the model.</a:t>
            </a:r>
          </a:p>
          <a:p>
            <a:pPr eaLnBrk="1" hangingPunct="1"/>
            <a:r>
              <a:rPr lang="en-US" altLang="en-US" smtClean="0"/>
              <a:t>We write down the likelihood of the whole collection and maximize it using EM.</a:t>
            </a:r>
          </a:p>
          <a:p>
            <a:pPr eaLnBrk="1" hangingPunct="1"/>
            <a:r>
              <a:rPr lang="en-US" altLang="en-US" smtClean="0"/>
              <a:t>M,N goes over all visual words and all documents.</a:t>
            </a:r>
          </a:p>
          <a:p>
            <a:pPr eaLnBrk="1" hangingPunct="1"/>
            <a:r>
              <a:rPr lang="en-US" altLang="en-US" smtClean="0"/>
              <a:t>P(w|d) factorizes as on previous slide the entries in those matrices are our parameters.</a:t>
            </a:r>
          </a:p>
          <a:p>
            <a:pPr eaLnBrk="1" hangingPunct="1"/>
            <a:r>
              <a:rPr lang="en-US" altLang="en-US" smtClean="0"/>
              <a:t>n(w,d) are the observed counts in our data</a:t>
            </a:r>
          </a:p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6376F-762C-4E5E-BFFB-FB3822719DB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0532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50B10-6CF3-4BF3-9D19-2EBBAEE849C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1145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274638"/>
            <a:ext cx="2078037" cy="5664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81713" cy="5664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F6578-8D33-49A0-B67B-62559C57EFE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8487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C2146C-D4A6-498D-BFBE-04CCE562620E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773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D0903-C763-459B-A479-31CF1A93202B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051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E7DE4-FFCB-4E2E-A01E-3138978127C7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434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111E9-C70E-4047-A49E-5E2B6583174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3807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CBF05-E78D-41C9-BAA2-B2768D7223B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7933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4128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4128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0DF57-46AB-4B00-9A66-CA2360EB1BD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036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10131-5F58-4C43-914A-A1AFA3D0257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8910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0EC2C-4D99-4941-944F-36ACD2A09BE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9523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BF16F-187E-4298-B9B3-9C508A75881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9147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D86A6-8ABF-4C48-BDB9-1371BF673A7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7156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61A7F-32CC-4D1E-9FCE-E8D259C8F92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0420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lo stile del titolo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1287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gli stili del testo dello schema</a:t>
            </a:r>
          </a:p>
          <a:p>
            <a:pPr lvl="1"/>
            <a:r>
              <a:rPr lang="it-IT" altLang="en-US" smtClean="0"/>
              <a:t>Secondo livello</a:t>
            </a:r>
          </a:p>
          <a:p>
            <a:pPr lvl="2"/>
            <a:r>
              <a:rPr lang="it-IT" altLang="en-US" smtClean="0"/>
              <a:t>Terzo livello</a:t>
            </a:r>
          </a:p>
          <a:p>
            <a:pPr lvl="3"/>
            <a:r>
              <a:rPr lang="it-IT" altLang="en-US" smtClean="0"/>
              <a:t>Quarto livello</a:t>
            </a:r>
          </a:p>
          <a:p>
            <a:pPr lvl="4"/>
            <a:r>
              <a:rPr lang="it-IT" altLang="en-US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300788" y="63373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800000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C311550-5E71-4B85-8CB8-FD52C4DC434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  <p:sp>
        <p:nvSpPr>
          <p:cNvPr id="1032" name="Oval 8"/>
          <p:cNvSpPr>
            <a:spLocks noChangeArrowheads="1"/>
          </p:cNvSpPr>
          <p:nvPr/>
        </p:nvSpPr>
        <p:spPr bwMode="auto">
          <a:xfrm>
            <a:off x="539750" y="6381750"/>
            <a:ext cx="6913563" cy="215900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2056" name="Picture 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6237288"/>
            <a:ext cx="503237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4" r:id="rId12"/>
    <p:sldLayoutId id="2147483665" r:id="rId13"/>
    <p:sldLayoutId id="2147483666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18" Type="http://schemas.openxmlformats.org/officeDocument/2006/relationships/image" Target="../media/image31.jpeg"/><Relationship Id="rId3" Type="http://schemas.openxmlformats.org/officeDocument/2006/relationships/image" Target="../media/image16.jpeg"/><Relationship Id="rId21" Type="http://schemas.openxmlformats.org/officeDocument/2006/relationships/image" Target="../media/image34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17" Type="http://schemas.openxmlformats.org/officeDocument/2006/relationships/image" Target="../media/image30.jpeg"/><Relationship Id="rId2" Type="http://schemas.openxmlformats.org/officeDocument/2006/relationships/image" Target="../media/image15.jpeg"/><Relationship Id="rId16" Type="http://schemas.openxmlformats.org/officeDocument/2006/relationships/image" Target="../media/image29.jpeg"/><Relationship Id="rId20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5" Type="http://schemas.openxmlformats.org/officeDocument/2006/relationships/image" Target="../media/image28.jpeg"/><Relationship Id="rId23" Type="http://schemas.openxmlformats.org/officeDocument/2006/relationships/image" Target="../media/image36.jpeg"/><Relationship Id="rId10" Type="http://schemas.openxmlformats.org/officeDocument/2006/relationships/image" Target="../media/image23.jpeg"/><Relationship Id="rId19" Type="http://schemas.openxmlformats.org/officeDocument/2006/relationships/image" Target="../media/image32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7.jpeg"/><Relationship Id="rId22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5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44.wmf"/><Relationship Id="rId4" Type="http://schemas.openxmlformats.org/officeDocument/2006/relationships/oleObject" Target="../embeddings/oleObject7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1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image" Target="../media/image10.jpe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7B2DED22-14C7-4B57-938B-1E1DCF08D4ED}" type="slidenum">
              <a:rPr lang="it-IT" altLang="en-US" sz="1400">
                <a:solidFill>
                  <a:srgbClr val="800000"/>
                </a:solidFill>
              </a:rPr>
              <a:pPr eaLnBrk="1" hangingPunct="1"/>
              <a:t>1</a:t>
            </a:fld>
            <a:endParaRPr lang="it-IT" altLang="en-US" sz="1400">
              <a:solidFill>
                <a:srgbClr val="800000"/>
              </a:solidFill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368741" y="692696"/>
            <a:ext cx="8229600" cy="1143000"/>
          </a:xfrm>
        </p:spPr>
        <p:txBody>
          <a:bodyPr/>
          <a:lstStyle/>
          <a:p>
            <a:pPr eaLnBrk="1" hangingPunct="1"/>
            <a:r>
              <a:rPr lang="it-IT" altLang="en-US" sz="3200" dirty="0" smtClean="0"/>
              <a:t>Sistemi avanzati per il Riconoscimento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2176" y="5661248"/>
            <a:ext cx="8229600" cy="7810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it-IT" altLang="en-US" sz="1600" dirty="0" smtClean="0"/>
              <a:t>Prof. Marco Cristani</a:t>
            </a:r>
          </a:p>
        </p:txBody>
      </p:sp>
      <p:sp>
        <p:nvSpPr>
          <p:cNvPr id="3077" name="Rectangle 12"/>
          <p:cNvSpPr>
            <a:spLocks noChangeArrowheads="1"/>
          </p:cNvSpPr>
          <p:nvPr/>
        </p:nvSpPr>
        <p:spPr bwMode="auto">
          <a:xfrm>
            <a:off x="1258888" y="115888"/>
            <a:ext cx="6337300" cy="738664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it-IT" altLang="en-US" sz="1400" dirty="0">
                <a:solidFill>
                  <a:srgbClr val="800000"/>
                </a:solidFill>
                <a:latin typeface="Tahoma" pitchFamily="34" charset="0"/>
              </a:rPr>
              <a:t>Università di Verona</a:t>
            </a:r>
            <a:br>
              <a:rPr lang="it-IT" altLang="en-US" sz="1400" dirty="0">
                <a:solidFill>
                  <a:srgbClr val="800000"/>
                </a:solidFill>
                <a:latin typeface="Tahoma" pitchFamily="34" charset="0"/>
              </a:rPr>
            </a:br>
            <a:r>
              <a:rPr lang="it-IT" altLang="en-US" sz="1400" dirty="0" smtClean="0">
                <a:solidFill>
                  <a:srgbClr val="800000"/>
                </a:solidFill>
                <a:latin typeface="Tahoma" pitchFamily="34" charset="0"/>
              </a:rPr>
              <a:t>Dipartimento di informatica</a:t>
            </a:r>
          </a:p>
          <a:p>
            <a:pPr algn="ctr" eaLnBrk="1" hangingPunct="1"/>
            <a:r>
              <a:rPr lang="it-IT" altLang="en-US" sz="1400" dirty="0" smtClean="0">
                <a:solidFill>
                  <a:srgbClr val="800000"/>
                </a:solidFill>
                <a:latin typeface="Tahoma" pitchFamily="34" charset="0"/>
              </a:rPr>
              <a:t>Corso </a:t>
            </a:r>
            <a:r>
              <a:rPr lang="it-IT" altLang="en-US" sz="1400" dirty="0">
                <a:solidFill>
                  <a:srgbClr val="800000"/>
                </a:solidFill>
                <a:latin typeface="Tahoma" pitchFamily="34" charset="0"/>
              </a:rPr>
              <a:t>di Laurea </a:t>
            </a:r>
            <a:r>
              <a:rPr lang="it-IT" altLang="en-US" sz="1400" dirty="0" smtClean="0">
                <a:solidFill>
                  <a:srgbClr val="800000"/>
                </a:solidFill>
                <a:latin typeface="Tahoma" pitchFamily="34" charset="0"/>
              </a:rPr>
              <a:t>Magistrale in Ingegneria e Scienze Informatiche</a:t>
            </a:r>
            <a:endParaRPr lang="it-IT" altLang="en-US" dirty="0">
              <a:solidFill>
                <a:srgbClr val="800000"/>
              </a:solidFill>
              <a:latin typeface="Tahoma" pitchFamily="34" charset="0"/>
            </a:endParaRPr>
          </a:p>
        </p:txBody>
      </p:sp>
      <p:sp>
        <p:nvSpPr>
          <p:cNvPr id="3078" name="Rectangle 16"/>
          <p:cNvSpPr>
            <a:spLocks noChangeArrowheads="1"/>
          </p:cNvSpPr>
          <p:nvPr/>
        </p:nvSpPr>
        <p:spPr bwMode="auto">
          <a:xfrm>
            <a:off x="582176" y="4797152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it-IT" altLang="en-US" sz="4000" dirty="0" smtClean="0">
                <a:solidFill>
                  <a:srgbClr val="800000"/>
                </a:solidFill>
                <a:latin typeface="Tahoma" pitchFamily="34" charset="0"/>
              </a:rPr>
              <a:t>Riconoscimento di oggetti e scene</a:t>
            </a:r>
            <a:endParaRPr lang="it-IT" altLang="en-US" sz="4000" dirty="0">
              <a:solidFill>
                <a:srgbClr val="800000"/>
              </a:solidFill>
              <a:latin typeface="Tahoma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915816" y="1556792"/>
            <a:ext cx="3540144" cy="3569400"/>
            <a:chOff x="2915816" y="1556792"/>
            <a:chExt cx="3540144" cy="3569400"/>
          </a:xfrm>
        </p:grpSpPr>
        <p:sp>
          <p:nvSpPr>
            <p:cNvPr id="3079" name="Rectangle 18"/>
            <p:cNvSpPr>
              <a:spLocks noChangeArrowheads="1"/>
            </p:cNvSpPr>
            <p:nvPr/>
          </p:nvSpPr>
          <p:spPr bwMode="auto">
            <a:xfrm>
              <a:off x="4356100" y="2205038"/>
              <a:ext cx="1511300" cy="431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pic>
          <p:nvPicPr>
            <p:cNvPr id="211970" name="Picture 2" descr="https://kaggle2.blob.core.windows.net/competitions/kaggle/3649/media/cifar-1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6" y="1556792"/>
              <a:ext cx="3540144" cy="3569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1971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2305060"/>
              <a:ext cx="318599" cy="307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228600" y="4565650"/>
            <a:ext cx="4219575" cy="1793875"/>
            <a:chOff x="144" y="2876"/>
            <a:chExt cx="2658" cy="1130"/>
          </a:xfrm>
        </p:grpSpPr>
        <p:sp>
          <p:nvSpPr>
            <p:cNvPr id="34866" name="Rectangle 3"/>
            <p:cNvSpPr>
              <a:spLocks noChangeArrowheads="1"/>
            </p:cNvSpPr>
            <p:nvPr/>
          </p:nvSpPr>
          <p:spPr bwMode="auto">
            <a:xfrm>
              <a:off x="144" y="2876"/>
              <a:ext cx="2658" cy="109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4867" name="Rectangle 4"/>
            <p:cNvSpPr>
              <a:spLocks noChangeArrowheads="1"/>
            </p:cNvSpPr>
            <p:nvPr/>
          </p:nvSpPr>
          <p:spPr bwMode="auto">
            <a:xfrm>
              <a:off x="1459" y="3038"/>
              <a:ext cx="1254" cy="77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4868" name="Oval 5"/>
            <p:cNvSpPr>
              <a:spLocks noChangeArrowheads="1"/>
            </p:cNvSpPr>
            <p:nvPr/>
          </p:nvSpPr>
          <p:spPr bwMode="auto">
            <a:xfrm>
              <a:off x="2224" y="3200"/>
              <a:ext cx="405" cy="404"/>
            </a:xfrm>
            <a:prstGeom prst="ellipse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4869" name="Text Box 6"/>
            <p:cNvSpPr txBox="1">
              <a:spLocks noChangeArrowheads="1"/>
            </p:cNvSpPr>
            <p:nvPr/>
          </p:nvSpPr>
          <p:spPr bwMode="auto">
            <a:xfrm>
              <a:off x="2305" y="3248"/>
              <a:ext cx="2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w</a:t>
              </a:r>
            </a:p>
          </p:txBody>
        </p:sp>
        <p:sp>
          <p:nvSpPr>
            <p:cNvPr id="34870" name="Text Box 7"/>
            <p:cNvSpPr txBox="1">
              <a:spLocks noChangeArrowheads="1"/>
            </p:cNvSpPr>
            <p:nvPr/>
          </p:nvSpPr>
          <p:spPr bwMode="auto">
            <a:xfrm>
              <a:off x="1459" y="3564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400"/>
                <a:t>N</a:t>
              </a:r>
            </a:p>
          </p:txBody>
        </p:sp>
        <p:sp>
          <p:nvSpPr>
            <p:cNvPr id="34871" name="Oval 8"/>
            <p:cNvSpPr>
              <a:spLocks noChangeArrowheads="1"/>
            </p:cNvSpPr>
            <p:nvPr/>
          </p:nvSpPr>
          <p:spPr bwMode="auto">
            <a:xfrm>
              <a:off x="277" y="3200"/>
              <a:ext cx="405" cy="404"/>
            </a:xfrm>
            <a:prstGeom prst="ellipse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4872" name="Text Box 9"/>
            <p:cNvSpPr txBox="1">
              <a:spLocks noChangeArrowheads="1"/>
            </p:cNvSpPr>
            <p:nvPr/>
          </p:nvSpPr>
          <p:spPr bwMode="auto">
            <a:xfrm>
              <a:off x="358" y="3248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c</a:t>
              </a:r>
            </a:p>
          </p:txBody>
        </p:sp>
        <p:sp>
          <p:nvSpPr>
            <p:cNvPr id="34873" name="Line 10"/>
            <p:cNvSpPr>
              <a:spLocks noChangeShapeType="1"/>
            </p:cNvSpPr>
            <p:nvPr/>
          </p:nvSpPr>
          <p:spPr bwMode="auto">
            <a:xfrm flipV="1">
              <a:off x="1960" y="3402"/>
              <a:ext cx="264" cy="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4" name="Oval 11"/>
            <p:cNvSpPr>
              <a:spLocks noChangeArrowheads="1"/>
            </p:cNvSpPr>
            <p:nvPr/>
          </p:nvSpPr>
          <p:spPr bwMode="auto">
            <a:xfrm>
              <a:off x="1562" y="3186"/>
              <a:ext cx="405" cy="40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4875" name="Text Box 12"/>
            <p:cNvSpPr txBox="1">
              <a:spLocks noChangeArrowheads="1"/>
            </p:cNvSpPr>
            <p:nvPr/>
          </p:nvSpPr>
          <p:spPr bwMode="auto">
            <a:xfrm>
              <a:off x="1643" y="3234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z</a:t>
              </a:r>
            </a:p>
          </p:txBody>
        </p:sp>
        <p:sp>
          <p:nvSpPr>
            <p:cNvPr id="34876" name="Line 13"/>
            <p:cNvSpPr>
              <a:spLocks noChangeShapeType="1"/>
            </p:cNvSpPr>
            <p:nvPr/>
          </p:nvSpPr>
          <p:spPr bwMode="auto">
            <a:xfrm>
              <a:off x="676" y="3408"/>
              <a:ext cx="22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7" name="Text Box 14"/>
            <p:cNvSpPr txBox="1">
              <a:spLocks noChangeArrowheads="1"/>
            </p:cNvSpPr>
            <p:nvPr/>
          </p:nvSpPr>
          <p:spPr bwMode="auto">
            <a:xfrm>
              <a:off x="188" y="3718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400"/>
                <a:t>D</a:t>
              </a:r>
            </a:p>
          </p:txBody>
        </p:sp>
        <p:sp>
          <p:nvSpPr>
            <p:cNvPr id="34878" name="Line 15"/>
            <p:cNvSpPr>
              <a:spLocks noChangeShapeType="1"/>
            </p:cNvSpPr>
            <p:nvPr/>
          </p:nvSpPr>
          <p:spPr bwMode="auto">
            <a:xfrm flipV="1">
              <a:off x="1296" y="3400"/>
              <a:ext cx="266" cy="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9" name="Oval 16"/>
            <p:cNvSpPr>
              <a:spLocks noChangeArrowheads="1"/>
            </p:cNvSpPr>
            <p:nvPr/>
          </p:nvSpPr>
          <p:spPr bwMode="auto">
            <a:xfrm>
              <a:off x="891" y="3186"/>
              <a:ext cx="405" cy="40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4880" name="Text Box 17"/>
            <p:cNvSpPr txBox="1">
              <a:spLocks noChangeArrowheads="1"/>
            </p:cNvSpPr>
            <p:nvPr/>
          </p:nvSpPr>
          <p:spPr bwMode="auto">
            <a:xfrm>
              <a:off x="972" y="3231"/>
              <a:ext cx="2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>
                  <a:sym typeface="Symbol" pitchFamily="18" charset="2"/>
                </a:rPr>
                <a:t></a:t>
              </a:r>
            </a:p>
          </p:txBody>
        </p:sp>
      </p:grpSp>
      <p:sp>
        <p:nvSpPr>
          <p:cNvPr id="535570" name="Text Box 18"/>
          <p:cNvSpPr txBox="1">
            <a:spLocks noChangeArrowheads="1"/>
          </p:cNvSpPr>
          <p:nvPr/>
        </p:nvSpPr>
        <p:spPr bwMode="auto">
          <a:xfrm>
            <a:off x="0" y="0"/>
            <a:ext cx="89916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400" b="1">
                <a:effectLst>
                  <a:outerShdw blurRad="38100" dist="38100" dir="2700000" algn="tl">
                    <a:srgbClr val="FFFFFF"/>
                  </a:outerShdw>
                </a:effectLst>
              </a:rPr>
              <a:t>Case #2: Hierarchical Bayesian </a:t>
            </a:r>
          </a:p>
          <a:p>
            <a:pPr algn="ctr">
              <a:defRPr/>
            </a:pPr>
            <a:r>
              <a:rPr lang="en-US" sz="3400" b="1">
                <a:effectLst>
                  <a:outerShdw blurRad="38100" dist="38100" dir="2700000" algn="tl">
                    <a:srgbClr val="FFFFFF"/>
                  </a:outerShdw>
                </a:effectLst>
              </a:rPr>
              <a:t>text models</a:t>
            </a:r>
          </a:p>
        </p:txBody>
      </p:sp>
      <p:sp>
        <p:nvSpPr>
          <p:cNvPr id="34820" name="Text Box 19"/>
          <p:cNvSpPr txBox="1">
            <a:spLocks noChangeArrowheads="1"/>
          </p:cNvSpPr>
          <p:nvPr/>
        </p:nvSpPr>
        <p:spPr bwMode="auto">
          <a:xfrm>
            <a:off x="76200" y="4114800"/>
            <a:ext cx="4508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/>
              <a:t>Latent Dirichlet Allocation (LDA)</a:t>
            </a:r>
          </a:p>
        </p:txBody>
      </p:sp>
      <p:sp>
        <p:nvSpPr>
          <p:cNvPr id="34821" name="Text Box 20"/>
          <p:cNvSpPr txBox="1">
            <a:spLocks noChangeArrowheads="1"/>
          </p:cNvSpPr>
          <p:nvPr/>
        </p:nvSpPr>
        <p:spPr bwMode="auto">
          <a:xfrm>
            <a:off x="6432550" y="6491288"/>
            <a:ext cx="2635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/>
              <a:t>Fei-Fei et al. ICCV 2005</a:t>
            </a: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228600" y="2286000"/>
            <a:ext cx="1743075" cy="2667000"/>
            <a:chOff x="144" y="1440"/>
            <a:chExt cx="1098" cy="1680"/>
          </a:xfrm>
        </p:grpSpPr>
        <p:sp>
          <p:nvSpPr>
            <p:cNvPr id="34864" name="Text Box 22"/>
            <p:cNvSpPr txBox="1">
              <a:spLocks noChangeArrowheads="1"/>
            </p:cNvSpPr>
            <p:nvPr/>
          </p:nvSpPr>
          <p:spPr bwMode="auto">
            <a:xfrm>
              <a:off x="144" y="1440"/>
              <a:ext cx="1098" cy="41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3600"/>
                <a:t>“beach”</a:t>
              </a:r>
            </a:p>
          </p:txBody>
        </p:sp>
        <p:sp>
          <p:nvSpPr>
            <p:cNvPr id="34865" name="Freeform 23"/>
            <p:cNvSpPr>
              <a:spLocks/>
            </p:cNvSpPr>
            <p:nvPr/>
          </p:nvSpPr>
          <p:spPr bwMode="auto">
            <a:xfrm>
              <a:off x="240" y="1920"/>
              <a:ext cx="240" cy="1200"/>
            </a:xfrm>
            <a:custGeom>
              <a:avLst/>
              <a:gdLst>
                <a:gd name="T0" fmla="*/ 240 w 240"/>
                <a:gd name="T1" fmla="*/ 1200 h 1200"/>
                <a:gd name="T2" fmla="*/ 0 w 240"/>
                <a:gd name="T3" fmla="*/ 576 h 1200"/>
                <a:gd name="T4" fmla="*/ 240 w 240"/>
                <a:gd name="T5" fmla="*/ 0 h 1200"/>
                <a:gd name="T6" fmla="*/ 0 60000 65536"/>
                <a:gd name="T7" fmla="*/ 0 60000 65536"/>
                <a:gd name="T8" fmla="*/ 0 60000 65536"/>
                <a:gd name="T9" fmla="*/ 0 w 240"/>
                <a:gd name="T10" fmla="*/ 0 h 1200"/>
                <a:gd name="T11" fmla="*/ 240 w 240"/>
                <a:gd name="T12" fmla="*/ 1200 h 1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0" h="1200">
                  <a:moveTo>
                    <a:pt x="240" y="1200"/>
                  </a:moveTo>
                  <a:cubicBezTo>
                    <a:pt x="120" y="988"/>
                    <a:pt x="0" y="776"/>
                    <a:pt x="0" y="576"/>
                  </a:cubicBezTo>
                  <a:cubicBezTo>
                    <a:pt x="0" y="376"/>
                    <a:pt x="120" y="188"/>
                    <a:pt x="240" y="0"/>
                  </a:cubicBezTo>
                </a:path>
              </a:pathLst>
            </a:custGeom>
            <a:noFill/>
            <a:ln w="1016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1676400" y="1828800"/>
            <a:ext cx="2590800" cy="3124200"/>
            <a:chOff x="1056" y="1152"/>
            <a:chExt cx="1632" cy="1968"/>
          </a:xfrm>
        </p:grpSpPr>
        <p:grpSp>
          <p:nvGrpSpPr>
            <p:cNvPr id="34857" name="Group 25"/>
            <p:cNvGrpSpPr>
              <a:grpSpLocks/>
            </p:cNvGrpSpPr>
            <p:nvPr/>
          </p:nvGrpSpPr>
          <p:grpSpPr bwMode="auto">
            <a:xfrm>
              <a:off x="1488" y="1152"/>
              <a:ext cx="1200" cy="939"/>
              <a:chOff x="534" y="1167"/>
              <a:chExt cx="3690" cy="2652"/>
            </a:xfrm>
          </p:grpSpPr>
          <p:pic>
            <p:nvPicPr>
              <p:cNvPr id="34859" name="Picture 26" descr="rocky-beach"/>
              <p:cNvPicPr>
                <a:picLocks noChangeAspect="1" noChangeArrowheads="1"/>
              </p:cNvPicPr>
              <p:nvPr/>
            </p:nvPicPr>
            <p:blipFill>
              <a:blip r:embed="rId2">
                <a:lum bright="12000" contrast="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" y="1295"/>
                <a:ext cx="3324" cy="24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60" name="Freeform 27"/>
              <p:cNvSpPr>
                <a:spLocks/>
              </p:cNvSpPr>
              <p:nvPr/>
            </p:nvSpPr>
            <p:spPr bwMode="auto">
              <a:xfrm>
                <a:off x="534" y="1909"/>
                <a:ext cx="2631" cy="1895"/>
              </a:xfrm>
              <a:custGeom>
                <a:avLst/>
                <a:gdLst>
                  <a:gd name="T0" fmla="*/ 156 w 3533"/>
                  <a:gd name="T1" fmla="*/ 1697 h 2545"/>
                  <a:gd name="T2" fmla="*/ 1206 w 3533"/>
                  <a:gd name="T3" fmla="*/ 1888 h 2545"/>
                  <a:gd name="T4" fmla="*/ 1285 w 3533"/>
                  <a:gd name="T5" fmla="*/ 1835 h 2545"/>
                  <a:gd name="T6" fmla="*/ 1332 w 3533"/>
                  <a:gd name="T7" fmla="*/ 1762 h 2545"/>
                  <a:gd name="T8" fmla="*/ 1595 w 3533"/>
                  <a:gd name="T9" fmla="*/ 1704 h 2545"/>
                  <a:gd name="T10" fmla="*/ 1675 w 3533"/>
                  <a:gd name="T11" fmla="*/ 1651 h 2545"/>
                  <a:gd name="T12" fmla="*/ 1740 w 3533"/>
                  <a:gd name="T13" fmla="*/ 1585 h 2545"/>
                  <a:gd name="T14" fmla="*/ 2037 w 3533"/>
                  <a:gd name="T15" fmla="*/ 1492 h 2545"/>
                  <a:gd name="T16" fmla="*/ 2427 w 3533"/>
                  <a:gd name="T17" fmla="*/ 1485 h 2545"/>
                  <a:gd name="T18" fmla="*/ 2552 w 3533"/>
                  <a:gd name="T19" fmla="*/ 1466 h 2545"/>
                  <a:gd name="T20" fmla="*/ 2631 w 3533"/>
                  <a:gd name="T21" fmla="*/ 1400 h 2545"/>
                  <a:gd name="T22" fmla="*/ 2572 w 3533"/>
                  <a:gd name="T23" fmla="*/ 1321 h 2545"/>
                  <a:gd name="T24" fmla="*/ 2579 w 3533"/>
                  <a:gd name="T25" fmla="*/ 1156 h 2545"/>
                  <a:gd name="T26" fmla="*/ 2585 w 3533"/>
                  <a:gd name="T27" fmla="*/ 1057 h 2545"/>
                  <a:gd name="T28" fmla="*/ 2341 w 3533"/>
                  <a:gd name="T29" fmla="*/ 958 h 2545"/>
                  <a:gd name="T30" fmla="*/ 2090 w 3533"/>
                  <a:gd name="T31" fmla="*/ 872 h 2545"/>
                  <a:gd name="T32" fmla="*/ 1793 w 3533"/>
                  <a:gd name="T33" fmla="*/ 780 h 2545"/>
                  <a:gd name="T34" fmla="*/ 1180 w 3533"/>
                  <a:gd name="T35" fmla="*/ 701 h 2545"/>
                  <a:gd name="T36" fmla="*/ 1127 w 3533"/>
                  <a:gd name="T37" fmla="*/ 628 h 2545"/>
                  <a:gd name="T38" fmla="*/ 1021 w 3533"/>
                  <a:gd name="T39" fmla="*/ 595 h 2545"/>
                  <a:gd name="T40" fmla="*/ 949 w 3533"/>
                  <a:gd name="T41" fmla="*/ 660 h 2545"/>
                  <a:gd name="T42" fmla="*/ 922 w 3533"/>
                  <a:gd name="T43" fmla="*/ 660 h 2545"/>
                  <a:gd name="T44" fmla="*/ 830 w 3533"/>
                  <a:gd name="T45" fmla="*/ 562 h 2545"/>
                  <a:gd name="T46" fmla="*/ 1014 w 3533"/>
                  <a:gd name="T47" fmla="*/ 562 h 2545"/>
                  <a:gd name="T48" fmla="*/ 1014 w 3533"/>
                  <a:gd name="T49" fmla="*/ 496 h 2545"/>
                  <a:gd name="T50" fmla="*/ 922 w 3533"/>
                  <a:gd name="T51" fmla="*/ 404 h 2545"/>
                  <a:gd name="T52" fmla="*/ 804 w 3533"/>
                  <a:gd name="T53" fmla="*/ 364 h 2545"/>
                  <a:gd name="T54" fmla="*/ 612 w 3533"/>
                  <a:gd name="T55" fmla="*/ 305 h 2545"/>
                  <a:gd name="T56" fmla="*/ 532 w 3533"/>
                  <a:gd name="T57" fmla="*/ 238 h 2545"/>
                  <a:gd name="T58" fmla="*/ 631 w 3533"/>
                  <a:gd name="T59" fmla="*/ 185 h 2545"/>
                  <a:gd name="T60" fmla="*/ 513 w 3533"/>
                  <a:gd name="T61" fmla="*/ 153 h 2545"/>
                  <a:gd name="T62" fmla="*/ 282 w 3533"/>
                  <a:gd name="T63" fmla="*/ 21 h 2545"/>
                  <a:gd name="T64" fmla="*/ 176 w 3533"/>
                  <a:gd name="T65" fmla="*/ 21 h 254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533"/>
                  <a:gd name="T100" fmla="*/ 0 h 2545"/>
                  <a:gd name="T101" fmla="*/ 3533 w 3533"/>
                  <a:gd name="T102" fmla="*/ 2545 h 254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533" h="2545">
                    <a:moveTo>
                      <a:pt x="237" y="28"/>
                    </a:moveTo>
                    <a:cubicBezTo>
                      <a:pt x="0" y="739"/>
                      <a:pt x="273" y="1531"/>
                      <a:pt x="210" y="2279"/>
                    </a:cubicBezTo>
                    <a:cubicBezTo>
                      <a:pt x="215" y="2403"/>
                      <a:pt x="181" y="2471"/>
                      <a:pt x="255" y="2545"/>
                    </a:cubicBezTo>
                    <a:cubicBezTo>
                      <a:pt x="710" y="2542"/>
                      <a:pt x="1164" y="2544"/>
                      <a:pt x="1619" y="2536"/>
                    </a:cubicBezTo>
                    <a:cubicBezTo>
                      <a:pt x="1649" y="2535"/>
                      <a:pt x="1683" y="2535"/>
                      <a:pt x="1708" y="2518"/>
                    </a:cubicBezTo>
                    <a:cubicBezTo>
                      <a:pt x="1724" y="2508"/>
                      <a:pt x="1726" y="2465"/>
                      <a:pt x="1726" y="2465"/>
                    </a:cubicBezTo>
                    <a:cubicBezTo>
                      <a:pt x="1729" y="2447"/>
                      <a:pt x="1729" y="2429"/>
                      <a:pt x="1735" y="2412"/>
                    </a:cubicBezTo>
                    <a:cubicBezTo>
                      <a:pt x="1746" y="2378"/>
                      <a:pt x="1759" y="2384"/>
                      <a:pt x="1788" y="2367"/>
                    </a:cubicBezTo>
                    <a:cubicBezTo>
                      <a:pt x="1806" y="2356"/>
                      <a:pt x="1820" y="2335"/>
                      <a:pt x="1841" y="2332"/>
                    </a:cubicBezTo>
                    <a:cubicBezTo>
                      <a:pt x="1942" y="2319"/>
                      <a:pt x="2044" y="2318"/>
                      <a:pt x="2142" y="2288"/>
                    </a:cubicBezTo>
                    <a:cubicBezTo>
                      <a:pt x="2151" y="2282"/>
                      <a:pt x="2204" y="2246"/>
                      <a:pt x="2222" y="2234"/>
                    </a:cubicBezTo>
                    <a:cubicBezTo>
                      <a:pt x="2231" y="2228"/>
                      <a:pt x="2240" y="2223"/>
                      <a:pt x="2249" y="2217"/>
                    </a:cubicBezTo>
                    <a:cubicBezTo>
                      <a:pt x="2258" y="2211"/>
                      <a:pt x="2275" y="2199"/>
                      <a:pt x="2275" y="2199"/>
                    </a:cubicBezTo>
                    <a:cubicBezTo>
                      <a:pt x="2287" y="2163"/>
                      <a:pt x="2306" y="2149"/>
                      <a:pt x="2337" y="2128"/>
                    </a:cubicBezTo>
                    <a:cubicBezTo>
                      <a:pt x="2375" y="2073"/>
                      <a:pt x="2427" y="2069"/>
                      <a:pt x="2488" y="2057"/>
                    </a:cubicBezTo>
                    <a:cubicBezTo>
                      <a:pt x="2570" y="2040"/>
                      <a:pt x="2654" y="2024"/>
                      <a:pt x="2736" y="2004"/>
                    </a:cubicBezTo>
                    <a:cubicBezTo>
                      <a:pt x="2832" y="2018"/>
                      <a:pt x="2917" y="1998"/>
                      <a:pt x="3011" y="1986"/>
                    </a:cubicBezTo>
                    <a:cubicBezTo>
                      <a:pt x="3094" y="1989"/>
                      <a:pt x="3176" y="1995"/>
                      <a:pt x="3259" y="1995"/>
                    </a:cubicBezTo>
                    <a:cubicBezTo>
                      <a:pt x="3297" y="1995"/>
                      <a:pt x="3336" y="1992"/>
                      <a:pt x="3374" y="1986"/>
                    </a:cubicBezTo>
                    <a:cubicBezTo>
                      <a:pt x="3392" y="1983"/>
                      <a:pt x="3427" y="1969"/>
                      <a:pt x="3427" y="1969"/>
                    </a:cubicBezTo>
                    <a:cubicBezTo>
                      <a:pt x="3445" y="1957"/>
                      <a:pt x="3462" y="1945"/>
                      <a:pt x="3480" y="1933"/>
                    </a:cubicBezTo>
                    <a:cubicBezTo>
                      <a:pt x="3501" y="1919"/>
                      <a:pt x="3533" y="1880"/>
                      <a:pt x="3533" y="1880"/>
                    </a:cubicBezTo>
                    <a:cubicBezTo>
                      <a:pt x="3528" y="1852"/>
                      <a:pt x="3530" y="1829"/>
                      <a:pt x="3507" y="1809"/>
                    </a:cubicBezTo>
                    <a:cubicBezTo>
                      <a:pt x="3491" y="1795"/>
                      <a:pt x="3454" y="1774"/>
                      <a:pt x="3454" y="1774"/>
                    </a:cubicBezTo>
                    <a:cubicBezTo>
                      <a:pt x="3430" y="1701"/>
                      <a:pt x="3440" y="1744"/>
                      <a:pt x="3454" y="1596"/>
                    </a:cubicBezTo>
                    <a:cubicBezTo>
                      <a:pt x="3455" y="1581"/>
                      <a:pt x="3459" y="1566"/>
                      <a:pt x="3463" y="1552"/>
                    </a:cubicBezTo>
                    <a:cubicBezTo>
                      <a:pt x="3468" y="1534"/>
                      <a:pt x="3480" y="1499"/>
                      <a:pt x="3480" y="1499"/>
                    </a:cubicBezTo>
                    <a:cubicBezTo>
                      <a:pt x="3477" y="1472"/>
                      <a:pt x="3484" y="1443"/>
                      <a:pt x="3471" y="1419"/>
                    </a:cubicBezTo>
                    <a:cubicBezTo>
                      <a:pt x="3433" y="1348"/>
                      <a:pt x="3268" y="1351"/>
                      <a:pt x="3223" y="1348"/>
                    </a:cubicBezTo>
                    <a:cubicBezTo>
                      <a:pt x="3182" y="1307"/>
                      <a:pt x="3207" y="1329"/>
                      <a:pt x="3144" y="1286"/>
                    </a:cubicBezTo>
                    <a:cubicBezTo>
                      <a:pt x="3103" y="1258"/>
                      <a:pt x="3102" y="1234"/>
                      <a:pt x="3064" y="1215"/>
                    </a:cubicBezTo>
                    <a:cubicBezTo>
                      <a:pt x="2986" y="1177"/>
                      <a:pt x="2890" y="1178"/>
                      <a:pt x="2807" y="1171"/>
                    </a:cubicBezTo>
                    <a:cubicBezTo>
                      <a:pt x="2741" y="1149"/>
                      <a:pt x="2771" y="1161"/>
                      <a:pt x="2718" y="1136"/>
                    </a:cubicBezTo>
                    <a:cubicBezTo>
                      <a:pt x="2639" y="1053"/>
                      <a:pt x="2515" y="1054"/>
                      <a:pt x="2408" y="1047"/>
                    </a:cubicBezTo>
                    <a:cubicBezTo>
                      <a:pt x="2365" y="1033"/>
                      <a:pt x="2319" y="1031"/>
                      <a:pt x="2275" y="1020"/>
                    </a:cubicBezTo>
                    <a:cubicBezTo>
                      <a:pt x="2088" y="897"/>
                      <a:pt x="1761" y="944"/>
                      <a:pt x="1584" y="941"/>
                    </a:cubicBezTo>
                    <a:cubicBezTo>
                      <a:pt x="1556" y="922"/>
                      <a:pt x="1555" y="927"/>
                      <a:pt x="1540" y="896"/>
                    </a:cubicBezTo>
                    <a:cubicBezTo>
                      <a:pt x="1532" y="881"/>
                      <a:pt x="1530" y="853"/>
                      <a:pt x="1513" y="843"/>
                    </a:cubicBezTo>
                    <a:cubicBezTo>
                      <a:pt x="1500" y="835"/>
                      <a:pt x="1484" y="837"/>
                      <a:pt x="1469" y="834"/>
                    </a:cubicBezTo>
                    <a:cubicBezTo>
                      <a:pt x="1436" y="819"/>
                      <a:pt x="1405" y="810"/>
                      <a:pt x="1371" y="799"/>
                    </a:cubicBezTo>
                    <a:cubicBezTo>
                      <a:pt x="1307" y="812"/>
                      <a:pt x="1335" y="796"/>
                      <a:pt x="1291" y="861"/>
                    </a:cubicBezTo>
                    <a:cubicBezTo>
                      <a:pt x="1285" y="870"/>
                      <a:pt x="1274" y="887"/>
                      <a:pt x="1274" y="887"/>
                    </a:cubicBezTo>
                    <a:cubicBezTo>
                      <a:pt x="1271" y="899"/>
                      <a:pt x="1277" y="923"/>
                      <a:pt x="1265" y="923"/>
                    </a:cubicBezTo>
                    <a:cubicBezTo>
                      <a:pt x="1250" y="923"/>
                      <a:pt x="1248" y="898"/>
                      <a:pt x="1238" y="887"/>
                    </a:cubicBezTo>
                    <a:cubicBezTo>
                      <a:pt x="1214" y="861"/>
                      <a:pt x="1191" y="834"/>
                      <a:pt x="1167" y="808"/>
                    </a:cubicBezTo>
                    <a:cubicBezTo>
                      <a:pt x="1150" y="789"/>
                      <a:pt x="1114" y="755"/>
                      <a:pt x="1114" y="755"/>
                    </a:cubicBezTo>
                    <a:cubicBezTo>
                      <a:pt x="1166" y="738"/>
                      <a:pt x="1214" y="759"/>
                      <a:pt x="1265" y="772"/>
                    </a:cubicBezTo>
                    <a:cubicBezTo>
                      <a:pt x="1296" y="761"/>
                      <a:pt x="1333" y="771"/>
                      <a:pt x="1362" y="755"/>
                    </a:cubicBezTo>
                    <a:cubicBezTo>
                      <a:pt x="1373" y="749"/>
                      <a:pt x="1368" y="731"/>
                      <a:pt x="1371" y="719"/>
                    </a:cubicBezTo>
                    <a:cubicBezTo>
                      <a:pt x="1368" y="701"/>
                      <a:pt x="1372" y="681"/>
                      <a:pt x="1362" y="666"/>
                    </a:cubicBezTo>
                    <a:cubicBezTo>
                      <a:pt x="1350" y="649"/>
                      <a:pt x="1309" y="631"/>
                      <a:pt x="1309" y="631"/>
                    </a:cubicBezTo>
                    <a:cubicBezTo>
                      <a:pt x="1285" y="596"/>
                      <a:pt x="1270" y="567"/>
                      <a:pt x="1238" y="542"/>
                    </a:cubicBezTo>
                    <a:cubicBezTo>
                      <a:pt x="1221" y="529"/>
                      <a:pt x="1185" y="506"/>
                      <a:pt x="1185" y="506"/>
                    </a:cubicBezTo>
                    <a:cubicBezTo>
                      <a:pt x="1143" y="521"/>
                      <a:pt x="1120" y="495"/>
                      <a:pt x="1079" y="489"/>
                    </a:cubicBezTo>
                    <a:cubicBezTo>
                      <a:pt x="1018" y="480"/>
                      <a:pt x="961" y="477"/>
                      <a:pt x="902" y="462"/>
                    </a:cubicBezTo>
                    <a:cubicBezTo>
                      <a:pt x="802" y="397"/>
                      <a:pt x="884" y="451"/>
                      <a:pt x="822" y="409"/>
                    </a:cubicBezTo>
                    <a:cubicBezTo>
                      <a:pt x="813" y="403"/>
                      <a:pt x="795" y="391"/>
                      <a:pt x="795" y="391"/>
                    </a:cubicBezTo>
                    <a:cubicBezTo>
                      <a:pt x="773" y="358"/>
                      <a:pt x="743" y="348"/>
                      <a:pt x="715" y="320"/>
                    </a:cubicBezTo>
                    <a:cubicBezTo>
                      <a:pt x="774" y="300"/>
                      <a:pt x="820" y="335"/>
                      <a:pt x="857" y="276"/>
                    </a:cubicBezTo>
                    <a:cubicBezTo>
                      <a:pt x="854" y="267"/>
                      <a:pt x="856" y="253"/>
                      <a:pt x="848" y="249"/>
                    </a:cubicBezTo>
                    <a:cubicBezTo>
                      <a:pt x="838" y="244"/>
                      <a:pt x="799" y="274"/>
                      <a:pt x="795" y="276"/>
                    </a:cubicBezTo>
                    <a:cubicBezTo>
                      <a:pt x="751" y="261"/>
                      <a:pt x="720" y="237"/>
                      <a:pt x="689" y="205"/>
                    </a:cubicBezTo>
                    <a:cubicBezTo>
                      <a:pt x="658" y="115"/>
                      <a:pt x="718" y="61"/>
                      <a:pt x="618" y="28"/>
                    </a:cubicBezTo>
                    <a:cubicBezTo>
                      <a:pt x="528" y="58"/>
                      <a:pt x="570" y="47"/>
                      <a:pt x="379" y="28"/>
                    </a:cubicBezTo>
                    <a:cubicBezTo>
                      <a:pt x="360" y="26"/>
                      <a:pt x="326" y="10"/>
                      <a:pt x="326" y="10"/>
                    </a:cubicBezTo>
                    <a:cubicBezTo>
                      <a:pt x="242" y="19"/>
                      <a:pt x="265" y="0"/>
                      <a:pt x="237" y="28"/>
                    </a:cubicBezTo>
                    <a:close/>
                  </a:path>
                </a:pathLst>
              </a:custGeom>
              <a:noFill/>
              <a:ln w="127000">
                <a:solidFill>
                  <a:srgbClr val="FF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61" name="Freeform 28"/>
              <p:cNvSpPr>
                <a:spLocks/>
              </p:cNvSpPr>
              <p:nvPr/>
            </p:nvSpPr>
            <p:spPr bwMode="auto">
              <a:xfrm>
                <a:off x="693" y="1167"/>
                <a:ext cx="3531" cy="1164"/>
              </a:xfrm>
              <a:custGeom>
                <a:avLst/>
                <a:gdLst>
                  <a:gd name="T0" fmla="*/ 16 w 3632"/>
                  <a:gd name="T1" fmla="*/ 738 h 1164"/>
                  <a:gd name="T2" fmla="*/ 24 w 3632"/>
                  <a:gd name="T3" fmla="*/ 127 h 1164"/>
                  <a:gd name="T4" fmla="*/ 2367 w 3632"/>
                  <a:gd name="T5" fmla="*/ 162 h 1164"/>
                  <a:gd name="T6" fmla="*/ 2720 w 3632"/>
                  <a:gd name="T7" fmla="*/ 136 h 1164"/>
                  <a:gd name="T8" fmla="*/ 2858 w 3632"/>
                  <a:gd name="T9" fmla="*/ 145 h 1164"/>
                  <a:gd name="T10" fmla="*/ 3246 w 3632"/>
                  <a:gd name="T11" fmla="*/ 1031 h 1164"/>
                  <a:gd name="T12" fmla="*/ 3229 w 3632"/>
                  <a:gd name="T13" fmla="*/ 1137 h 1164"/>
                  <a:gd name="T14" fmla="*/ 2333 w 3632"/>
                  <a:gd name="T15" fmla="*/ 1155 h 1164"/>
                  <a:gd name="T16" fmla="*/ 1428 w 3632"/>
                  <a:gd name="T17" fmla="*/ 1164 h 1164"/>
                  <a:gd name="T18" fmla="*/ 834 w 3632"/>
                  <a:gd name="T19" fmla="*/ 1155 h 1164"/>
                  <a:gd name="T20" fmla="*/ 670 w 3632"/>
                  <a:gd name="T21" fmla="*/ 1066 h 1164"/>
                  <a:gd name="T22" fmla="*/ 549 w 3632"/>
                  <a:gd name="T23" fmla="*/ 1057 h 1164"/>
                  <a:gd name="T24" fmla="*/ 515 w 3632"/>
                  <a:gd name="T25" fmla="*/ 1040 h 1164"/>
                  <a:gd name="T26" fmla="*/ 464 w 3632"/>
                  <a:gd name="T27" fmla="*/ 1004 h 1164"/>
                  <a:gd name="T28" fmla="*/ 437 w 3632"/>
                  <a:gd name="T29" fmla="*/ 889 h 1164"/>
                  <a:gd name="T30" fmla="*/ 386 w 3632"/>
                  <a:gd name="T31" fmla="*/ 907 h 1164"/>
                  <a:gd name="T32" fmla="*/ 377 w 3632"/>
                  <a:gd name="T33" fmla="*/ 871 h 1164"/>
                  <a:gd name="T34" fmla="*/ 343 w 3632"/>
                  <a:gd name="T35" fmla="*/ 783 h 1164"/>
                  <a:gd name="T36" fmla="*/ 334 w 3632"/>
                  <a:gd name="T37" fmla="*/ 747 h 1164"/>
                  <a:gd name="T38" fmla="*/ 214 w 3632"/>
                  <a:gd name="T39" fmla="*/ 729 h 1164"/>
                  <a:gd name="T40" fmla="*/ 16 w 3632"/>
                  <a:gd name="T41" fmla="*/ 738 h 116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632"/>
                  <a:gd name="T64" fmla="*/ 0 h 1164"/>
                  <a:gd name="T65" fmla="*/ 3632 w 3632"/>
                  <a:gd name="T66" fmla="*/ 1164 h 116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632" h="1164">
                    <a:moveTo>
                      <a:pt x="16" y="738"/>
                    </a:moveTo>
                    <a:cubicBezTo>
                      <a:pt x="0" y="536"/>
                      <a:pt x="19" y="330"/>
                      <a:pt x="25" y="127"/>
                    </a:cubicBezTo>
                    <a:cubicBezTo>
                      <a:pt x="818" y="175"/>
                      <a:pt x="1640" y="150"/>
                      <a:pt x="2435" y="162"/>
                    </a:cubicBezTo>
                    <a:cubicBezTo>
                      <a:pt x="2601" y="156"/>
                      <a:pt x="2660" y="150"/>
                      <a:pt x="2798" y="136"/>
                    </a:cubicBezTo>
                    <a:cubicBezTo>
                      <a:pt x="2845" y="139"/>
                      <a:pt x="2893" y="144"/>
                      <a:pt x="2940" y="145"/>
                    </a:cubicBezTo>
                    <a:cubicBezTo>
                      <a:pt x="3632" y="166"/>
                      <a:pt x="3367" y="0"/>
                      <a:pt x="3339" y="1031"/>
                    </a:cubicBezTo>
                    <a:cubicBezTo>
                      <a:pt x="3338" y="1067"/>
                      <a:pt x="3327" y="1102"/>
                      <a:pt x="3321" y="1137"/>
                    </a:cubicBezTo>
                    <a:cubicBezTo>
                      <a:pt x="3081" y="1075"/>
                      <a:pt x="2674" y="1151"/>
                      <a:pt x="2400" y="1155"/>
                    </a:cubicBezTo>
                    <a:cubicBezTo>
                      <a:pt x="2090" y="1160"/>
                      <a:pt x="1779" y="1161"/>
                      <a:pt x="1469" y="1164"/>
                    </a:cubicBezTo>
                    <a:cubicBezTo>
                      <a:pt x="1265" y="1161"/>
                      <a:pt x="1062" y="1161"/>
                      <a:pt x="858" y="1155"/>
                    </a:cubicBezTo>
                    <a:cubicBezTo>
                      <a:pt x="785" y="1153"/>
                      <a:pt x="753" y="1077"/>
                      <a:pt x="689" y="1066"/>
                    </a:cubicBezTo>
                    <a:cubicBezTo>
                      <a:pt x="648" y="1059"/>
                      <a:pt x="606" y="1060"/>
                      <a:pt x="565" y="1057"/>
                    </a:cubicBezTo>
                    <a:cubicBezTo>
                      <a:pt x="553" y="1051"/>
                      <a:pt x="541" y="1047"/>
                      <a:pt x="530" y="1040"/>
                    </a:cubicBezTo>
                    <a:cubicBezTo>
                      <a:pt x="512" y="1029"/>
                      <a:pt x="477" y="1004"/>
                      <a:pt x="477" y="1004"/>
                    </a:cubicBezTo>
                    <a:cubicBezTo>
                      <a:pt x="496" y="946"/>
                      <a:pt x="511" y="930"/>
                      <a:pt x="450" y="889"/>
                    </a:cubicBezTo>
                    <a:cubicBezTo>
                      <a:pt x="432" y="895"/>
                      <a:pt x="415" y="901"/>
                      <a:pt x="397" y="907"/>
                    </a:cubicBezTo>
                    <a:cubicBezTo>
                      <a:pt x="385" y="911"/>
                      <a:pt x="392" y="883"/>
                      <a:pt x="388" y="871"/>
                    </a:cubicBezTo>
                    <a:cubicBezTo>
                      <a:pt x="377" y="841"/>
                      <a:pt x="362" y="814"/>
                      <a:pt x="353" y="783"/>
                    </a:cubicBezTo>
                    <a:cubicBezTo>
                      <a:pt x="350" y="771"/>
                      <a:pt x="354" y="755"/>
                      <a:pt x="344" y="747"/>
                    </a:cubicBezTo>
                    <a:cubicBezTo>
                      <a:pt x="336" y="740"/>
                      <a:pt x="222" y="729"/>
                      <a:pt x="220" y="729"/>
                    </a:cubicBezTo>
                    <a:cubicBezTo>
                      <a:pt x="156" y="710"/>
                      <a:pt x="67" y="687"/>
                      <a:pt x="16" y="738"/>
                    </a:cubicBezTo>
                    <a:close/>
                  </a:path>
                </a:pathLst>
              </a:custGeom>
              <a:noFill/>
              <a:ln w="127000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62" name="Freeform 29"/>
              <p:cNvSpPr>
                <a:spLocks/>
              </p:cNvSpPr>
              <p:nvPr/>
            </p:nvSpPr>
            <p:spPr bwMode="auto">
              <a:xfrm>
                <a:off x="1584" y="2304"/>
                <a:ext cx="2450" cy="1515"/>
              </a:xfrm>
              <a:custGeom>
                <a:avLst/>
                <a:gdLst>
                  <a:gd name="T0" fmla="*/ 2448 w 2519"/>
                  <a:gd name="T1" fmla="*/ 86 h 1555"/>
                  <a:gd name="T2" fmla="*/ 1948 w 2519"/>
                  <a:gd name="T3" fmla="*/ 73 h 1555"/>
                  <a:gd name="T4" fmla="*/ 1155 w 2519"/>
                  <a:gd name="T5" fmla="*/ 91 h 1555"/>
                  <a:gd name="T6" fmla="*/ 0 w 2519"/>
                  <a:gd name="T7" fmla="*/ 82 h 1555"/>
                  <a:gd name="T8" fmla="*/ 26 w 2519"/>
                  <a:gd name="T9" fmla="*/ 108 h 1555"/>
                  <a:gd name="T10" fmla="*/ 60 w 2519"/>
                  <a:gd name="T11" fmla="*/ 195 h 1555"/>
                  <a:gd name="T12" fmla="*/ 138 w 2519"/>
                  <a:gd name="T13" fmla="*/ 229 h 1555"/>
                  <a:gd name="T14" fmla="*/ 173 w 2519"/>
                  <a:gd name="T15" fmla="*/ 255 h 1555"/>
                  <a:gd name="T16" fmla="*/ 216 w 2519"/>
                  <a:gd name="T17" fmla="*/ 307 h 1555"/>
                  <a:gd name="T18" fmla="*/ 354 w 2519"/>
                  <a:gd name="T19" fmla="*/ 316 h 1555"/>
                  <a:gd name="T20" fmla="*/ 725 w 2519"/>
                  <a:gd name="T21" fmla="*/ 341 h 1555"/>
                  <a:gd name="T22" fmla="*/ 819 w 2519"/>
                  <a:gd name="T23" fmla="*/ 376 h 1555"/>
                  <a:gd name="T24" fmla="*/ 1044 w 2519"/>
                  <a:gd name="T25" fmla="*/ 410 h 1555"/>
                  <a:gd name="T26" fmla="*/ 1225 w 2519"/>
                  <a:gd name="T27" fmla="*/ 479 h 1555"/>
                  <a:gd name="T28" fmla="*/ 1301 w 2519"/>
                  <a:gd name="T29" fmla="*/ 522 h 1555"/>
                  <a:gd name="T30" fmla="*/ 1388 w 2519"/>
                  <a:gd name="T31" fmla="*/ 566 h 1555"/>
                  <a:gd name="T32" fmla="*/ 1439 w 2519"/>
                  <a:gd name="T33" fmla="*/ 600 h 1555"/>
                  <a:gd name="T34" fmla="*/ 1466 w 2519"/>
                  <a:gd name="T35" fmla="*/ 618 h 1555"/>
                  <a:gd name="T36" fmla="*/ 1569 w 2519"/>
                  <a:gd name="T37" fmla="*/ 626 h 1555"/>
                  <a:gd name="T38" fmla="*/ 1595 w 2519"/>
                  <a:gd name="T39" fmla="*/ 652 h 1555"/>
                  <a:gd name="T40" fmla="*/ 1620 w 2519"/>
                  <a:gd name="T41" fmla="*/ 661 h 1555"/>
                  <a:gd name="T42" fmla="*/ 1638 w 2519"/>
                  <a:gd name="T43" fmla="*/ 721 h 1555"/>
                  <a:gd name="T44" fmla="*/ 1604 w 2519"/>
                  <a:gd name="T45" fmla="*/ 842 h 1555"/>
                  <a:gd name="T46" fmla="*/ 1595 w 2519"/>
                  <a:gd name="T47" fmla="*/ 868 h 1555"/>
                  <a:gd name="T48" fmla="*/ 1604 w 2519"/>
                  <a:gd name="T49" fmla="*/ 989 h 1555"/>
                  <a:gd name="T50" fmla="*/ 1620 w 2519"/>
                  <a:gd name="T51" fmla="*/ 1041 h 1555"/>
                  <a:gd name="T52" fmla="*/ 1629 w 2519"/>
                  <a:gd name="T53" fmla="*/ 1067 h 1555"/>
                  <a:gd name="T54" fmla="*/ 1586 w 2519"/>
                  <a:gd name="T55" fmla="*/ 1135 h 1555"/>
                  <a:gd name="T56" fmla="*/ 1207 w 2519"/>
                  <a:gd name="T57" fmla="*/ 1161 h 1555"/>
                  <a:gd name="T58" fmla="*/ 1189 w 2519"/>
                  <a:gd name="T59" fmla="*/ 1188 h 1555"/>
                  <a:gd name="T60" fmla="*/ 1294 w 2519"/>
                  <a:gd name="T61" fmla="*/ 1248 h 1555"/>
                  <a:gd name="T62" fmla="*/ 1328 w 2519"/>
                  <a:gd name="T63" fmla="*/ 1308 h 1555"/>
                  <a:gd name="T64" fmla="*/ 1379 w 2519"/>
                  <a:gd name="T65" fmla="*/ 1325 h 1555"/>
                  <a:gd name="T66" fmla="*/ 1509 w 2519"/>
                  <a:gd name="T67" fmla="*/ 1385 h 1555"/>
                  <a:gd name="T68" fmla="*/ 1578 w 2519"/>
                  <a:gd name="T69" fmla="*/ 1455 h 1555"/>
                  <a:gd name="T70" fmla="*/ 1586 w 2519"/>
                  <a:gd name="T71" fmla="*/ 1481 h 1555"/>
                  <a:gd name="T72" fmla="*/ 1672 w 2519"/>
                  <a:gd name="T73" fmla="*/ 1515 h 1555"/>
                  <a:gd name="T74" fmla="*/ 1931 w 2519"/>
                  <a:gd name="T75" fmla="*/ 1490 h 1555"/>
                  <a:gd name="T76" fmla="*/ 2069 w 2519"/>
                  <a:gd name="T77" fmla="*/ 1463 h 1555"/>
                  <a:gd name="T78" fmla="*/ 2448 w 2519"/>
                  <a:gd name="T79" fmla="*/ 1463 h 1555"/>
                  <a:gd name="T80" fmla="*/ 2431 w 2519"/>
                  <a:gd name="T81" fmla="*/ 669 h 1555"/>
                  <a:gd name="T82" fmla="*/ 2439 w 2519"/>
                  <a:gd name="T83" fmla="*/ 332 h 1555"/>
                  <a:gd name="T84" fmla="*/ 2431 w 2519"/>
                  <a:gd name="T85" fmla="*/ 126 h 1555"/>
                  <a:gd name="T86" fmla="*/ 2448 w 2519"/>
                  <a:gd name="T87" fmla="*/ 86 h 155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519"/>
                  <a:gd name="T133" fmla="*/ 0 h 1555"/>
                  <a:gd name="T134" fmla="*/ 2519 w 2519"/>
                  <a:gd name="T135" fmla="*/ 1555 h 155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519" h="1555">
                    <a:moveTo>
                      <a:pt x="2517" y="88"/>
                    </a:moveTo>
                    <a:cubicBezTo>
                      <a:pt x="2332" y="0"/>
                      <a:pt x="2488" y="66"/>
                      <a:pt x="2003" y="75"/>
                    </a:cubicBezTo>
                    <a:cubicBezTo>
                      <a:pt x="1563" y="83"/>
                      <a:pt x="1595" y="83"/>
                      <a:pt x="1188" y="93"/>
                    </a:cubicBezTo>
                    <a:cubicBezTo>
                      <a:pt x="780" y="83"/>
                      <a:pt x="418" y="79"/>
                      <a:pt x="0" y="84"/>
                    </a:cubicBezTo>
                    <a:cubicBezTo>
                      <a:pt x="9" y="93"/>
                      <a:pt x="21" y="100"/>
                      <a:pt x="27" y="111"/>
                    </a:cubicBezTo>
                    <a:cubicBezTo>
                      <a:pt x="39" y="132"/>
                      <a:pt x="45" y="179"/>
                      <a:pt x="62" y="200"/>
                    </a:cubicBezTo>
                    <a:cubicBezTo>
                      <a:pt x="81" y="222"/>
                      <a:pt x="142" y="235"/>
                      <a:pt x="142" y="235"/>
                    </a:cubicBezTo>
                    <a:cubicBezTo>
                      <a:pt x="154" y="244"/>
                      <a:pt x="168" y="251"/>
                      <a:pt x="178" y="262"/>
                    </a:cubicBezTo>
                    <a:cubicBezTo>
                      <a:pt x="196" y="283"/>
                      <a:pt x="187" y="309"/>
                      <a:pt x="222" y="315"/>
                    </a:cubicBezTo>
                    <a:cubicBezTo>
                      <a:pt x="269" y="322"/>
                      <a:pt x="317" y="321"/>
                      <a:pt x="364" y="324"/>
                    </a:cubicBezTo>
                    <a:cubicBezTo>
                      <a:pt x="487" y="362"/>
                      <a:pt x="622" y="309"/>
                      <a:pt x="745" y="350"/>
                    </a:cubicBezTo>
                    <a:cubicBezTo>
                      <a:pt x="777" y="401"/>
                      <a:pt x="749" y="372"/>
                      <a:pt x="842" y="386"/>
                    </a:cubicBezTo>
                    <a:cubicBezTo>
                      <a:pt x="919" y="397"/>
                      <a:pt x="996" y="408"/>
                      <a:pt x="1073" y="421"/>
                    </a:cubicBezTo>
                    <a:cubicBezTo>
                      <a:pt x="1136" y="464"/>
                      <a:pt x="1183" y="482"/>
                      <a:pt x="1259" y="492"/>
                    </a:cubicBezTo>
                    <a:cubicBezTo>
                      <a:pt x="1387" y="535"/>
                      <a:pt x="1257" y="483"/>
                      <a:pt x="1338" y="536"/>
                    </a:cubicBezTo>
                    <a:cubicBezTo>
                      <a:pt x="1364" y="553"/>
                      <a:pt x="1400" y="565"/>
                      <a:pt x="1427" y="581"/>
                    </a:cubicBezTo>
                    <a:cubicBezTo>
                      <a:pt x="1445" y="592"/>
                      <a:pt x="1462" y="604"/>
                      <a:pt x="1480" y="616"/>
                    </a:cubicBezTo>
                    <a:cubicBezTo>
                      <a:pt x="1489" y="622"/>
                      <a:pt x="1496" y="633"/>
                      <a:pt x="1507" y="634"/>
                    </a:cubicBezTo>
                    <a:cubicBezTo>
                      <a:pt x="1542" y="637"/>
                      <a:pt x="1578" y="640"/>
                      <a:pt x="1613" y="643"/>
                    </a:cubicBezTo>
                    <a:cubicBezTo>
                      <a:pt x="1622" y="652"/>
                      <a:pt x="1630" y="662"/>
                      <a:pt x="1640" y="669"/>
                    </a:cubicBezTo>
                    <a:cubicBezTo>
                      <a:pt x="1648" y="674"/>
                      <a:pt x="1660" y="671"/>
                      <a:pt x="1666" y="678"/>
                    </a:cubicBezTo>
                    <a:cubicBezTo>
                      <a:pt x="1679" y="695"/>
                      <a:pt x="1677" y="720"/>
                      <a:pt x="1684" y="740"/>
                    </a:cubicBezTo>
                    <a:cubicBezTo>
                      <a:pt x="1663" y="823"/>
                      <a:pt x="1672" y="792"/>
                      <a:pt x="1649" y="864"/>
                    </a:cubicBezTo>
                    <a:cubicBezTo>
                      <a:pt x="1646" y="873"/>
                      <a:pt x="1640" y="891"/>
                      <a:pt x="1640" y="891"/>
                    </a:cubicBezTo>
                    <a:cubicBezTo>
                      <a:pt x="1643" y="932"/>
                      <a:pt x="1643" y="974"/>
                      <a:pt x="1649" y="1015"/>
                    </a:cubicBezTo>
                    <a:cubicBezTo>
                      <a:pt x="1652" y="1033"/>
                      <a:pt x="1660" y="1050"/>
                      <a:pt x="1666" y="1068"/>
                    </a:cubicBezTo>
                    <a:cubicBezTo>
                      <a:pt x="1669" y="1077"/>
                      <a:pt x="1675" y="1095"/>
                      <a:pt x="1675" y="1095"/>
                    </a:cubicBezTo>
                    <a:cubicBezTo>
                      <a:pt x="1485" y="1285"/>
                      <a:pt x="1852" y="912"/>
                      <a:pt x="1631" y="1165"/>
                    </a:cubicBezTo>
                    <a:cubicBezTo>
                      <a:pt x="1545" y="1263"/>
                      <a:pt x="1371" y="1189"/>
                      <a:pt x="1241" y="1192"/>
                    </a:cubicBezTo>
                    <a:cubicBezTo>
                      <a:pt x="1235" y="1201"/>
                      <a:pt x="1227" y="1209"/>
                      <a:pt x="1223" y="1219"/>
                    </a:cubicBezTo>
                    <a:cubicBezTo>
                      <a:pt x="1192" y="1290"/>
                      <a:pt x="1286" y="1277"/>
                      <a:pt x="1330" y="1281"/>
                    </a:cubicBezTo>
                    <a:cubicBezTo>
                      <a:pt x="1337" y="1311"/>
                      <a:pt x="1334" y="1326"/>
                      <a:pt x="1365" y="1343"/>
                    </a:cubicBezTo>
                    <a:cubicBezTo>
                      <a:pt x="1381" y="1352"/>
                      <a:pt x="1418" y="1360"/>
                      <a:pt x="1418" y="1360"/>
                    </a:cubicBezTo>
                    <a:cubicBezTo>
                      <a:pt x="1448" y="1405"/>
                      <a:pt x="1501" y="1411"/>
                      <a:pt x="1551" y="1422"/>
                    </a:cubicBezTo>
                    <a:cubicBezTo>
                      <a:pt x="1576" y="1447"/>
                      <a:pt x="1602" y="1464"/>
                      <a:pt x="1622" y="1493"/>
                    </a:cubicBezTo>
                    <a:cubicBezTo>
                      <a:pt x="1625" y="1502"/>
                      <a:pt x="1624" y="1513"/>
                      <a:pt x="1631" y="1520"/>
                    </a:cubicBezTo>
                    <a:cubicBezTo>
                      <a:pt x="1641" y="1530"/>
                      <a:pt x="1702" y="1549"/>
                      <a:pt x="1719" y="1555"/>
                    </a:cubicBezTo>
                    <a:cubicBezTo>
                      <a:pt x="1810" y="1543"/>
                      <a:pt x="1891" y="1535"/>
                      <a:pt x="1985" y="1529"/>
                    </a:cubicBezTo>
                    <a:cubicBezTo>
                      <a:pt x="2033" y="1522"/>
                      <a:pt x="2079" y="1512"/>
                      <a:pt x="2127" y="1502"/>
                    </a:cubicBezTo>
                    <a:cubicBezTo>
                      <a:pt x="2168" y="1504"/>
                      <a:pt x="2505" y="1528"/>
                      <a:pt x="2517" y="1502"/>
                    </a:cubicBezTo>
                    <a:cubicBezTo>
                      <a:pt x="2519" y="1498"/>
                      <a:pt x="2500" y="734"/>
                      <a:pt x="2499" y="687"/>
                    </a:cubicBezTo>
                    <a:cubicBezTo>
                      <a:pt x="2506" y="532"/>
                      <a:pt x="2516" y="479"/>
                      <a:pt x="2508" y="341"/>
                    </a:cubicBezTo>
                    <a:cubicBezTo>
                      <a:pt x="2504" y="270"/>
                      <a:pt x="2504" y="200"/>
                      <a:pt x="2499" y="129"/>
                    </a:cubicBezTo>
                    <a:cubicBezTo>
                      <a:pt x="2496" y="83"/>
                      <a:pt x="2472" y="96"/>
                      <a:pt x="2517" y="88"/>
                    </a:cubicBezTo>
                    <a:close/>
                  </a:path>
                </a:pathLst>
              </a:custGeom>
              <a:noFill/>
              <a:ln w="127000">
                <a:solidFill>
                  <a:srgbClr val="33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63" name="Freeform 30"/>
              <p:cNvSpPr>
                <a:spLocks/>
              </p:cNvSpPr>
              <p:nvPr/>
            </p:nvSpPr>
            <p:spPr bwMode="auto">
              <a:xfrm>
                <a:off x="1825" y="3427"/>
                <a:ext cx="1278" cy="364"/>
              </a:xfrm>
              <a:custGeom>
                <a:avLst/>
                <a:gdLst>
                  <a:gd name="T0" fmla="*/ 871 w 1716"/>
                  <a:gd name="T1" fmla="*/ 0 h 488"/>
                  <a:gd name="T2" fmla="*/ 885 w 1716"/>
                  <a:gd name="T3" fmla="*/ 93 h 488"/>
                  <a:gd name="T4" fmla="*/ 938 w 1716"/>
                  <a:gd name="T5" fmla="*/ 139 h 488"/>
                  <a:gd name="T6" fmla="*/ 997 w 1716"/>
                  <a:gd name="T7" fmla="*/ 179 h 488"/>
                  <a:gd name="T8" fmla="*/ 1083 w 1716"/>
                  <a:gd name="T9" fmla="*/ 212 h 488"/>
                  <a:gd name="T10" fmla="*/ 1096 w 1716"/>
                  <a:gd name="T11" fmla="*/ 232 h 488"/>
                  <a:gd name="T12" fmla="*/ 1116 w 1716"/>
                  <a:gd name="T13" fmla="*/ 245 h 488"/>
                  <a:gd name="T14" fmla="*/ 1142 w 1716"/>
                  <a:gd name="T15" fmla="*/ 278 h 488"/>
                  <a:gd name="T16" fmla="*/ 1215 w 1716"/>
                  <a:gd name="T17" fmla="*/ 344 h 488"/>
                  <a:gd name="T18" fmla="*/ 1261 w 1716"/>
                  <a:gd name="T19" fmla="*/ 364 h 488"/>
                  <a:gd name="T20" fmla="*/ 363 w 1716"/>
                  <a:gd name="T21" fmla="*/ 357 h 488"/>
                  <a:gd name="T22" fmla="*/ 324 w 1716"/>
                  <a:gd name="T23" fmla="*/ 351 h 488"/>
                  <a:gd name="T24" fmla="*/ 7 w 1716"/>
                  <a:gd name="T25" fmla="*/ 344 h 488"/>
                  <a:gd name="T26" fmla="*/ 13 w 1716"/>
                  <a:gd name="T27" fmla="*/ 324 h 488"/>
                  <a:gd name="T28" fmla="*/ 66 w 1716"/>
                  <a:gd name="T29" fmla="*/ 278 h 488"/>
                  <a:gd name="T30" fmla="*/ 185 w 1716"/>
                  <a:gd name="T31" fmla="*/ 258 h 488"/>
                  <a:gd name="T32" fmla="*/ 218 w 1716"/>
                  <a:gd name="T33" fmla="*/ 251 h 488"/>
                  <a:gd name="T34" fmla="*/ 258 w 1716"/>
                  <a:gd name="T35" fmla="*/ 239 h 488"/>
                  <a:gd name="T36" fmla="*/ 297 w 1716"/>
                  <a:gd name="T37" fmla="*/ 219 h 488"/>
                  <a:gd name="T38" fmla="*/ 317 w 1716"/>
                  <a:gd name="T39" fmla="*/ 198 h 488"/>
                  <a:gd name="T40" fmla="*/ 377 w 1716"/>
                  <a:gd name="T41" fmla="*/ 172 h 488"/>
                  <a:gd name="T42" fmla="*/ 416 w 1716"/>
                  <a:gd name="T43" fmla="*/ 145 h 488"/>
                  <a:gd name="T44" fmla="*/ 436 w 1716"/>
                  <a:gd name="T45" fmla="*/ 133 h 488"/>
                  <a:gd name="T46" fmla="*/ 726 w 1716"/>
                  <a:gd name="T47" fmla="*/ 13 h 488"/>
                  <a:gd name="T48" fmla="*/ 871 w 1716"/>
                  <a:gd name="T49" fmla="*/ 0 h 48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16"/>
                  <a:gd name="T76" fmla="*/ 0 h 488"/>
                  <a:gd name="T77" fmla="*/ 1716 w 1716"/>
                  <a:gd name="T78" fmla="*/ 488 h 48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16" h="488">
                    <a:moveTo>
                      <a:pt x="1170" y="0"/>
                    </a:moveTo>
                    <a:cubicBezTo>
                      <a:pt x="1172" y="23"/>
                      <a:pt x="1171" y="91"/>
                      <a:pt x="1188" y="125"/>
                    </a:cubicBezTo>
                    <a:cubicBezTo>
                      <a:pt x="1206" y="160"/>
                      <a:pt x="1222" y="162"/>
                      <a:pt x="1259" y="187"/>
                    </a:cubicBezTo>
                    <a:cubicBezTo>
                      <a:pt x="1280" y="201"/>
                      <a:pt x="1315" y="234"/>
                      <a:pt x="1339" y="240"/>
                    </a:cubicBezTo>
                    <a:cubicBezTo>
                      <a:pt x="1381" y="251"/>
                      <a:pt x="1418" y="260"/>
                      <a:pt x="1454" y="284"/>
                    </a:cubicBezTo>
                    <a:cubicBezTo>
                      <a:pt x="1460" y="293"/>
                      <a:pt x="1464" y="303"/>
                      <a:pt x="1472" y="311"/>
                    </a:cubicBezTo>
                    <a:cubicBezTo>
                      <a:pt x="1479" y="318"/>
                      <a:pt x="1492" y="320"/>
                      <a:pt x="1498" y="328"/>
                    </a:cubicBezTo>
                    <a:cubicBezTo>
                      <a:pt x="1547" y="390"/>
                      <a:pt x="1457" y="322"/>
                      <a:pt x="1534" y="373"/>
                    </a:cubicBezTo>
                    <a:cubicBezTo>
                      <a:pt x="1562" y="415"/>
                      <a:pt x="1588" y="432"/>
                      <a:pt x="1631" y="461"/>
                    </a:cubicBezTo>
                    <a:cubicBezTo>
                      <a:pt x="1650" y="473"/>
                      <a:pt x="1716" y="488"/>
                      <a:pt x="1693" y="488"/>
                    </a:cubicBezTo>
                    <a:cubicBezTo>
                      <a:pt x="1291" y="488"/>
                      <a:pt x="890" y="482"/>
                      <a:pt x="488" y="479"/>
                    </a:cubicBezTo>
                    <a:cubicBezTo>
                      <a:pt x="470" y="476"/>
                      <a:pt x="453" y="471"/>
                      <a:pt x="435" y="470"/>
                    </a:cubicBezTo>
                    <a:cubicBezTo>
                      <a:pt x="293" y="465"/>
                      <a:pt x="151" y="473"/>
                      <a:pt x="9" y="461"/>
                    </a:cubicBezTo>
                    <a:cubicBezTo>
                      <a:pt x="0" y="460"/>
                      <a:pt x="14" y="443"/>
                      <a:pt x="18" y="435"/>
                    </a:cubicBezTo>
                    <a:cubicBezTo>
                      <a:pt x="33" y="406"/>
                      <a:pt x="56" y="384"/>
                      <a:pt x="89" y="373"/>
                    </a:cubicBezTo>
                    <a:cubicBezTo>
                      <a:pt x="145" y="354"/>
                      <a:pt x="186" y="352"/>
                      <a:pt x="249" y="346"/>
                    </a:cubicBezTo>
                    <a:cubicBezTo>
                      <a:pt x="264" y="343"/>
                      <a:pt x="279" y="341"/>
                      <a:pt x="293" y="337"/>
                    </a:cubicBezTo>
                    <a:cubicBezTo>
                      <a:pt x="311" y="332"/>
                      <a:pt x="346" y="320"/>
                      <a:pt x="346" y="320"/>
                    </a:cubicBezTo>
                    <a:cubicBezTo>
                      <a:pt x="362" y="309"/>
                      <a:pt x="383" y="304"/>
                      <a:pt x="399" y="293"/>
                    </a:cubicBezTo>
                    <a:cubicBezTo>
                      <a:pt x="410" y="286"/>
                      <a:pt x="415" y="273"/>
                      <a:pt x="426" y="266"/>
                    </a:cubicBezTo>
                    <a:cubicBezTo>
                      <a:pt x="447" y="252"/>
                      <a:pt x="481" y="239"/>
                      <a:pt x="506" y="231"/>
                    </a:cubicBezTo>
                    <a:cubicBezTo>
                      <a:pt x="524" y="219"/>
                      <a:pt x="541" y="207"/>
                      <a:pt x="559" y="195"/>
                    </a:cubicBezTo>
                    <a:cubicBezTo>
                      <a:pt x="568" y="189"/>
                      <a:pt x="585" y="178"/>
                      <a:pt x="585" y="178"/>
                    </a:cubicBezTo>
                    <a:cubicBezTo>
                      <a:pt x="659" y="66"/>
                      <a:pt x="849" y="31"/>
                      <a:pt x="975" y="18"/>
                    </a:cubicBezTo>
                    <a:cubicBezTo>
                      <a:pt x="1040" y="11"/>
                      <a:pt x="1105" y="6"/>
                      <a:pt x="1170" y="0"/>
                    </a:cubicBezTo>
                    <a:close/>
                  </a:path>
                </a:pathLst>
              </a:custGeom>
              <a:noFill/>
              <a:ln w="127000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4858" name="Freeform 31"/>
            <p:cNvSpPr>
              <a:spLocks/>
            </p:cNvSpPr>
            <p:nvPr/>
          </p:nvSpPr>
          <p:spPr bwMode="auto">
            <a:xfrm>
              <a:off x="1056" y="2256"/>
              <a:ext cx="1056" cy="864"/>
            </a:xfrm>
            <a:custGeom>
              <a:avLst/>
              <a:gdLst>
                <a:gd name="T0" fmla="*/ 0 w 1056"/>
                <a:gd name="T1" fmla="*/ 864 h 864"/>
                <a:gd name="T2" fmla="*/ 288 w 1056"/>
                <a:gd name="T3" fmla="*/ 336 h 864"/>
                <a:gd name="T4" fmla="*/ 816 w 1056"/>
                <a:gd name="T5" fmla="*/ 192 h 864"/>
                <a:gd name="T6" fmla="*/ 1056 w 1056"/>
                <a:gd name="T7" fmla="*/ 0 h 8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56"/>
                <a:gd name="T13" fmla="*/ 0 h 864"/>
                <a:gd name="T14" fmla="*/ 1056 w 1056"/>
                <a:gd name="T15" fmla="*/ 864 h 8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56" h="864">
                  <a:moveTo>
                    <a:pt x="0" y="864"/>
                  </a:moveTo>
                  <a:cubicBezTo>
                    <a:pt x="76" y="656"/>
                    <a:pt x="152" y="448"/>
                    <a:pt x="288" y="336"/>
                  </a:cubicBezTo>
                  <a:cubicBezTo>
                    <a:pt x="424" y="224"/>
                    <a:pt x="688" y="248"/>
                    <a:pt x="816" y="192"/>
                  </a:cubicBezTo>
                  <a:cubicBezTo>
                    <a:pt x="944" y="136"/>
                    <a:pt x="1000" y="68"/>
                    <a:pt x="1056" y="0"/>
                  </a:cubicBezTo>
                </a:path>
              </a:pathLst>
            </a:custGeom>
            <a:noFill/>
            <a:ln w="1016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32"/>
          <p:cNvGrpSpPr>
            <a:grpSpLocks/>
          </p:cNvGrpSpPr>
          <p:nvPr/>
        </p:nvGrpSpPr>
        <p:grpSpPr bwMode="auto">
          <a:xfrm>
            <a:off x="2971800" y="1600200"/>
            <a:ext cx="3657600" cy="3505200"/>
            <a:chOff x="1872" y="1008"/>
            <a:chExt cx="2304" cy="2208"/>
          </a:xfrm>
        </p:grpSpPr>
        <p:grpSp>
          <p:nvGrpSpPr>
            <p:cNvPr id="34841" name="Group 33"/>
            <p:cNvGrpSpPr>
              <a:grpSpLocks/>
            </p:cNvGrpSpPr>
            <p:nvPr/>
          </p:nvGrpSpPr>
          <p:grpSpPr bwMode="auto">
            <a:xfrm>
              <a:off x="3024" y="1008"/>
              <a:ext cx="1152" cy="1344"/>
              <a:chOff x="1440" y="672"/>
              <a:chExt cx="1847" cy="2016"/>
            </a:xfrm>
          </p:grpSpPr>
          <p:sp>
            <p:nvSpPr>
              <p:cNvPr id="34843" name="Rectangle 34"/>
              <p:cNvSpPr>
                <a:spLocks noChangeArrowheads="1"/>
              </p:cNvSpPr>
              <p:nvPr/>
            </p:nvSpPr>
            <p:spPr bwMode="auto">
              <a:xfrm>
                <a:off x="1440" y="1176"/>
                <a:ext cx="1847" cy="504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844" name="Rectangle 35"/>
              <p:cNvSpPr>
                <a:spLocks noChangeArrowheads="1"/>
              </p:cNvSpPr>
              <p:nvPr/>
            </p:nvSpPr>
            <p:spPr bwMode="auto">
              <a:xfrm>
                <a:off x="1440" y="1680"/>
                <a:ext cx="1847" cy="504"/>
              </a:xfrm>
              <a:prstGeom prst="rect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845" name="Rectangle 36"/>
              <p:cNvSpPr>
                <a:spLocks noChangeArrowheads="1"/>
              </p:cNvSpPr>
              <p:nvPr/>
            </p:nvSpPr>
            <p:spPr bwMode="auto">
              <a:xfrm>
                <a:off x="1440" y="2184"/>
                <a:ext cx="1847" cy="504"/>
              </a:xfrm>
              <a:prstGeom prst="rect">
                <a:avLst/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846" name="Rectangle 37"/>
              <p:cNvSpPr>
                <a:spLocks noChangeArrowheads="1"/>
              </p:cNvSpPr>
              <p:nvPr/>
            </p:nvSpPr>
            <p:spPr bwMode="auto">
              <a:xfrm>
                <a:off x="1440" y="672"/>
                <a:ext cx="1847" cy="504"/>
              </a:xfrm>
              <a:prstGeom prst="rect">
                <a:avLst/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pic>
            <p:nvPicPr>
              <p:cNvPr id="34847" name="Picture 38" descr="rocky-beach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278" r="18605" b="84496"/>
              <a:stretch>
                <a:fillRect/>
              </a:stretch>
            </p:blipFill>
            <p:spPr bwMode="auto">
              <a:xfrm>
                <a:off x="2495" y="756"/>
                <a:ext cx="480" cy="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48" name="Picture 39" descr="rocky-beach"/>
              <p:cNvPicPr>
                <a:picLocks noChangeAspect="1" noChangeArrowheads="1"/>
              </p:cNvPicPr>
              <p:nvPr/>
            </p:nvPicPr>
            <p:blipFill>
              <a:blip r:embed="rId4">
                <a:lum bright="12000"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627" t="62015" r="22093" b="24031"/>
              <a:stretch>
                <a:fillRect/>
              </a:stretch>
            </p:blipFill>
            <p:spPr bwMode="auto">
              <a:xfrm>
                <a:off x="1700" y="2256"/>
                <a:ext cx="604" cy="3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49" name="Picture 40" descr="rocky-beach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18000"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953" t="43410" r="70930" b="41086"/>
              <a:stretch>
                <a:fillRect/>
              </a:stretch>
            </p:blipFill>
            <p:spPr bwMode="auto">
              <a:xfrm>
                <a:off x="1616" y="1260"/>
                <a:ext cx="480" cy="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50" name="Picture 41" descr="rocky-beach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 bright="18000"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605" r="86046" b="59689"/>
              <a:stretch>
                <a:fillRect/>
              </a:stretch>
            </p:blipFill>
            <p:spPr bwMode="auto">
              <a:xfrm>
                <a:off x="2736" y="1210"/>
                <a:ext cx="378" cy="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51" name="Picture 42" descr="rocky-beach"/>
              <p:cNvPicPr>
                <a:picLocks noChangeAspect="1" noChangeArrowheads="1"/>
              </p:cNvPicPr>
              <p:nvPr/>
            </p:nvPicPr>
            <p:blipFill>
              <a:blip r:embed="rId7" cstate="print">
                <a:lum bright="12000"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232" t="55814" r="2325" b="28682"/>
              <a:stretch>
                <a:fillRect/>
              </a:stretch>
            </p:blipFill>
            <p:spPr bwMode="auto">
              <a:xfrm>
                <a:off x="2090" y="1797"/>
                <a:ext cx="502" cy="3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52" name="Picture 43" descr="rocky-beach"/>
              <p:cNvPicPr>
                <a:picLocks noChangeAspect="1" noChangeArrowheads="1"/>
              </p:cNvPicPr>
              <p:nvPr/>
            </p:nvPicPr>
            <p:blipFill>
              <a:blip r:embed="rId8">
                <a:lum bright="12000"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976" t="83720" r="24419"/>
              <a:stretch>
                <a:fillRect/>
              </a:stretch>
            </p:blipFill>
            <p:spPr bwMode="auto">
              <a:xfrm>
                <a:off x="1536" y="1813"/>
                <a:ext cx="476" cy="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53" name="Picture 44" descr="rocky-beach"/>
              <p:cNvPicPr>
                <a:picLocks noChangeAspect="1" noChangeArrowheads="1"/>
              </p:cNvPicPr>
              <p:nvPr/>
            </p:nvPicPr>
            <p:blipFill>
              <a:blip r:embed="rId9">
                <a:lum bright="12000"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7" t="83720" r="38373"/>
              <a:stretch>
                <a:fillRect/>
              </a:stretch>
            </p:blipFill>
            <p:spPr bwMode="auto">
              <a:xfrm>
                <a:off x="2415" y="2268"/>
                <a:ext cx="609" cy="3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54" name="Picture 45" descr="rocky-beach"/>
              <p:cNvPicPr>
                <a:picLocks noChangeAspect="1" noChangeArrowheads="1"/>
              </p:cNvPicPr>
              <p:nvPr/>
            </p:nvPicPr>
            <p:blipFill>
              <a:blip r:embed="rId10">
                <a:lum bright="18000"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25" t="79070" r="82558"/>
              <a:stretch>
                <a:fillRect/>
              </a:stretch>
            </p:blipFill>
            <p:spPr bwMode="auto">
              <a:xfrm>
                <a:off x="2231" y="1260"/>
                <a:ext cx="372" cy="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55" name="Picture 46" descr="rocky-beach"/>
              <p:cNvPicPr>
                <a:picLocks noChangeAspect="1" noChangeArrowheads="1"/>
              </p:cNvPicPr>
              <p:nvPr/>
            </p:nvPicPr>
            <p:blipFill>
              <a:blip r:embed="rId11">
                <a:lum bright="12000"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325" t="31007" r="24419" b="47287"/>
              <a:stretch>
                <a:fillRect/>
              </a:stretch>
            </p:blipFill>
            <p:spPr bwMode="auto">
              <a:xfrm>
                <a:off x="2703" y="1796"/>
                <a:ext cx="465" cy="3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56" name="Picture 47" descr="rocky-beach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186" t="17055" r="37209" b="65891"/>
              <a:stretch>
                <a:fillRect/>
              </a:stretch>
            </p:blipFill>
            <p:spPr bwMode="auto">
              <a:xfrm>
                <a:off x="1816" y="768"/>
                <a:ext cx="440" cy="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4842" name="Freeform 48"/>
            <p:cNvSpPr>
              <a:spLocks/>
            </p:cNvSpPr>
            <p:nvPr/>
          </p:nvSpPr>
          <p:spPr bwMode="auto">
            <a:xfrm>
              <a:off x="1872" y="2400"/>
              <a:ext cx="1776" cy="816"/>
            </a:xfrm>
            <a:custGeom>
              <a:avLst/>
              <a:gdLst>
                <a:gd name="T0" fmla="*/ 0 w 1840"/>
                <a:gd name="T1" fmla="*/ 816 h 816"/>
                <a:gd name="T2" fmla="*/ 1483 w 1840"/>
                <a:gd name="T3" fmla="*/ 432 h 816"/>
                <a:gd name="T4" fmla="*/ 1761 w 1840"/>
                <a:gd name="T5" fmla="*/ 0 h 816"/>
                <a:gd name="T6" fmla="*/ 0 60000 65536"/>
                <a:gd name="T7" fmla="*/ 0 60000 65536"/>
                <a:gd name="T8" fmla="*/ 0 60000 65536"/>
                <a:gd name="T9" fmla="*/ 0 w 1840"/>
                <a:gd name="T10" fmla="*/ 0 h 816"/>
                <a:gd name="T11" fmla="*/ 1840 w 1840"/>
                <a:gd name="T12" fmla="*/ 816 h 8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0" h="816">
                  <a:moveTo>
                    <a:pt x="0" y="816"/>
                  </a:moveTo>
                  <a:cubicBezTo>
                    <a:pt x="616" y="692"/>
                    <a:pt x="1232" y="568"/>
                    <a:pt x="1536" y="432"/>
                  </a:cubicBezTo>
                  <a:cubicBezTo>
                    <a:pt x="1840" y="296"/>
                    <a:pt x="1832" y="148"/>
                    <a:pt x="1824" y="0"/>
                  </a:cubicBezTo>
                </a:path>
              </a:pathLst>
            </a:custGeom>
            <a:noFill/>
            <a:ln w="1016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49"/>
          <p:cNvGrpSpPr>
            <a:grpSpLocks/>
          </p:cNvGrpSpPr>
          <p:nvPr/>
        </p:nvGrpSpPr>
        <p:grpSpPr bwMode="auto">
          <a:xfrm>
            <a:off x="4191000" y="1600200"/>
            <a:ext cx="4648200" cy="3810000"/>
            <a:chOff x="2640" y="1008"/>
            <a:chExt cx="2928" cy="2400"/>
          </a:xfrm>
        </p:grpSpPr>
        <p:grpSp>
          <p:nvGrpSpPr>
            <p:cNvPr id="34826" name="Group 50"/>
            <p:cNvGrpSpPr>
              <a:grpSpLocks/>
            </p:cNvGrpSpPr>
            <p:nvPr/>
          </p:nvGrpSpPr>
          <p:grpSpPr bwMode="auto">
            <a:xfrm>
              <a:off x="4464" y="1008"/>
              <a:ext cx="1104" cy="1344"/>
              <a:chOff x="4512" y="1008"/>
              <a:chExt cx="1104" cy="1344"/>
            </a:xfrm>
          </p:grpSpPr>
          <p:sp>
            <p:nvSpPr>
              <p:cNvPr id="34828" name="Rectangle 51"/>
              <p:cNvSpPr>
                <a:spLocks noChangeArrowheads="1"/>
              </p:cNvSpPr>
              <p:nvPr/>
            </p:nvSpPr>
            <p:spPr bwMode="auto">
              <a:xfrm>
                <a:off x="4512" y="1008"/>
                <a:ext cx="1104" cy="134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pic>
            <p:nvPicPr>
              <p:cNvPr id="34829" name="Picture 52" descr="rocky-beach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278" r="18605" b="84496"/>
              <a:stretch>
                <a:fillRect/>
              </a:stretch>
            </p:blipFill>
            <p:spPr bwMode="auto">
              <a:xfrm>
                <a:off x="4922" y="1776"/>
                <a:ext cx="26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30" name="Picture 53" descr="rocky-beach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627" t="62015" r="22093" b="24031"/>
              <a:stretch>
                <a:fillRect/>
              </a:stretch>
            </p:blipFill>
            <p:spPr bwMode="auto">
              <a:xfrm>
                <a:off x="5287" y="1944"/>
                <a:ext cx="281" cy="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31" name="Picture 54" descr="rocky-beach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953" t="43410" r="70930" b="41086"/>
              <a:stretch>
                <a:fillRect/>
              </a:stretch>
            </p:blipFill>
            <p:spPr bwMode="auto">
              <a:xfrm>
                <a:off x="4582" y="2075"/>
                <a:ext cx="26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32" name="Picture 55" descr="rocky-beach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605" r="86046" b="59689"/>
              <a:stretch>
                <a:fillRect/>
              </a:stretch>
            </p:blipFill>
            <p:spPr bwMode="auto">
              <a:xfrm>
                <a:off x="4948" y="1056"/>
                <a:ext cx="241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33" name="Picture 56" descr="rocky-beach"/>
              <p:cNvPicPr>
                <a:picLocks noChangeAspect="1"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232" t="55814" r="2325" b="28682"/>
              <a:stretch>
                <a:fillRect/>
              </a:stretch>
            </p:blipFill>
            <p:spPr bwMode="auto">
              <a:xfrm>
                <a:off x="4556" y="1735"/>
                <a:ext cx="30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34" name="Picture 57" descr="rocky-beach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976" t="83720" r="24419"/>
              <a:stretch>
                <a:fillRect/>
              </a:stretch>
            </p:blipFill>
            <p:spPr bwMode="auto">
              <a:xfrm>
                <a:off x="5287" y="1265"/>
                <a:ext cx="261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35" name="Picture 58" descr="rocky-beach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7" t="83720" r="38373"/>
              <a:stretch>
                <a:fillRect/>
              </a:stretch>
            </p:blipFill>
            <p:spPr bwMode="auto">
              <a:xfrm>
                <a:off x="4944" y="2064"/>
                <a:ext cx="281" cy="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36" name="Picture 59" descr="rocky-beach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25" t="79070" r="82558"/>
              <a:stretch>
                <a:fillRect/>
              </a:stretch>
            </p:blipFill>
            <p:spPr bwMode="auto">
              <a:xfrm>
                <a:off x="4634" y="1187"/>
                <a:ext cx="203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37" name="Picture 60" descr="rocky-beach"/>
              <p:cNvPicPr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583" t="35658" r="63953" b="41086"/>
              <a:stretch>
                <a:fillRect/>
              </a:stretch>
            </p:blipFill>
            <p:spPr bwMode="auto">
              <a:xfrm>
                <a:off x="4896" y="1408"/>
                <a:ext cx="180" cy="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38" name="Picture 61" descr="rocky-beach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325" t="31007" r="24419" b="47287"/>
              <a:stretch>
                <a:fillRect/>
              </a:stretch>
            </p:blipFill>
            <p:spPr bwMode="auto">
              <a:xfrm>
                <a:off x="5209" y="1474"/>
                <a:ext cx="281" cy="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39" name="Picture 62" descr="rocky-beach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186" t="17055" r="37209" b="65891"/>
              <a:stretch>
                <a:fillRect/>
              </a:stretch>
            </p:blipFill>
            <p:spPr bwMode="auto">
              <a:xfrm>
                <a:off x="4582" y="1474"/>
                <a:ext cx="241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40" name="Picture 63" descr="rocky-beach"/>
              <p:cNvPicPr>
                <a:picLocks noChangeAspect="1" noChangeArrowheads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720" t="46512" r="51163" b="39534"/>
              <a:stretch>
                <a:fillRect/>
              </a:stretch>
            </p:blipFill>
            <p:spPr bwMode="auto">
              <a:xfrm>
                <a:off x="5235" y="1711"/>
                <a:ext cx="261" cy="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4827" name="Freeform 64"/>
            <p:cNvSpPr>
              <a:spLocks/>
            </p:cNvSpPr>
            <p:nvPr/>
          </p:nvSpPr>
          <p:spPr bwMode="auto">
            <a:xfrm>
              <a:off x="2640" y="2400"/>
              <a:ext cx="2448" cy="1008"/>
            </a:xfrm>
            <a:custGeom>
              <a:avLst/>
              <a:gdLst>
                <a:gd name="T0" fmla="*/ 0 w 2704"/>
                <a:gd name="T1" fmla="*/ 1008 h 1008"/>
                <a:gd name="T2" fmla="*/ 2042 w 2704"/>
                <a:gd name="T3" fmla="*/ 768 h 1008"/>
                <a:gd name="T4" fmla="*/ 2434 w 2704"/>
                <a:gd name="T5" fmla="*/ 0 h 1008"/>
                <a:gd name="T6" fmla="*/ 0 60000 65536"/>
                <a:gd name="T7" fmla="*/ 0 60000 65536"/>
                <a:gd name="T8" fmla="*/ 0 60000 65536"/>
                <a:gd name="T9" fmla="*/ 0 w 2704"/>
                <a:gd name="T10" fmla="*/ 0 h 1008"/>
                <a:gd name="T11" fmla="*/ 2704 w 2704"/>
                <a:gd name="T12" fmla="*/ 1008 h 10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04" h="1008">
                  <a:moveTo>
                    <a:pt x="0" y="1008"/>
                  </a:moveTo>
                  <a:cubicBezTo>
                    <a:pt x="904" y="972"/>
                    <a:pt x="1808" y="936"/>
                    <a:pt x="2256" y="768"/>
                  </a:cubicBezTo>
                  <a:cubicBezTo>
                    <a:pt x="2704" y="600"/>
                    <a:pt x="2696" y="300"/>
                    <a:pt x="2688" y="0"/>
                  </a:cubicBezTo>
                </a:path>
              </a:pathLst>
            </a:custGeom>
            <a:noFill/>
            <a:ln w="1016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9730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Text Box 2"/>
          <p:cNvSpPr txBox="1">
            <a:spLocks noChangeArrowheads="1"/>
          </p:cNvSpPr>
          <p:nvPr/>
        </p:nvSpPr>
        <p:spPr bwMode="auto">
          <a:xfrm>
            <a:off x="2971800" y="381000"/>
            <a:ext cx="6172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400" b="1">
                <a:effectLst>
                  <a:outerShdw blurRad="38100" dist="38100" dir="2700000" algn="tl">
                    <a:srgbClr val="FFFFFF"/>
                  </a:outerShdw>
                </a:effectLst>
              </a:rPr>
              <a:t>Case #2: the pLSA model</a:t>
            </a:r>
          </a:p>
        </p:txBody>
      </p:sp>
      <p:grpSp>
        <p:nvGrpSpPr>
          <p:cNvPr id="35843" name="Group 3"/>
          <p:cNvGrpSpPr>
            <a:grpSpLocks/>
          </p:cNvGrpSpPr>
          <p:nvPr/>
        </p:nvGrpSpPr>
        <p:grpSpPr bwMode="auto">
          <a:xfrm>
            <a:off x="0" y="125413"/>
            <a:ext cx="3276600" cy="1398587"/>
            <a:chOff x="0" y="79"/>
            <a:chExt cx="2064" cy="881"/>
          </a:xfrm>
        </p:grpSpPr>
        <p:sp>
          <p:nvSpPr>
            <p:cNvPr id="35845" name="Rectangle 4"/>
            <p:cNvSpPr>
              <a:spLocks noChangeArrowheads="1"/>
            </p:cNvSpPr>
            <p:nvPr/>
          </p:nvSpPr>
          <p:spPr bwMode="auto">
            <a:xfrm>
              <a:off x="48" y="79"/>
              <a:ext cx="2016" cy="83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5846" name="Rectangle 5"/>
            <p:cNvSpPr>
              <a:spLocks noChangeArrowheads="1"/>
            </p:cNvSpPr>
            <p:nvPr/>
          </p:nvSpPr>
          <p:spPr bwMode="auto">
            <a:xfrm>
              <a:off x="746" y="144"/>
              <a:ext cx="1240" cy="67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5847" name="Oval 6"/>
            <p:cNvSpPr>
              <a:spLocks noChangeArrowheads="1"/>
            </p:cNvSpPr>
            <p:nvPr/>
          </p:nvSpPr>
          <p:spPr bwMode="auto">
            <a:xfrm>
              <a:off x="1481" y="287"/>
              <a:ext cx="354" cy="353"/>
            </a:xfrm>
            <a:prstGeom prst="ellipse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5848" name="Text Box 7"/>
            <p:cNvSpPr txBox="1">
              <a:spLocks noChangeArrowheads="1"/>
            </p:cNvSpPr>
            <p:nvPr/>
          </p:nvSpPr>
          <p:spPr bwMode="auto">
            <a:xfrm>
              <a:off x="1498" y="281"/>
              <a:ext cx="2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w</a:t>
              </a:r>
            </a:p>
          </p:txBody>
        </p:sp>
        <p:sp>
          <p:nvSpPr>
            <p:cNvPr id="35849" name="Text Box 8"/>
            <p:cNvSpPr txBox="1">
              <a:spLocks noChangeArrowheads="1"/>
            </p:cNvSpPr>
            <p:nvPr/>
          </p:nvSpPr>
          <p:spPr bwMode="auto">
            <a:xfrm>
              <a:off x="1761" y="557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400"/>
                <a:t>N</a:t>
              </a:r>
            </a:p>
          </p:txBody>
        </p:sp>
        <p:sp>
          <p:nvSpPr>
            <p:cNvPr id="35850" name="Oval 9"/>
            <p:cNvSpPr>
              <a:spLocks noChangeArrowheads="1"/>
            </p:cNvSpPr>
            <p:nvPr/>
          </p:nvSpPr>
          <p:spPr bwMode="auto">
            <a:xfrm>
              <a:off x="164" y="287"/>
              <a:ext cx="355" cy="353"/>
            </a:xfrm>
            <a:prstGeom prst="ellipse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5851" name="Text Box 10"/>
            <p:cNvSpPr txBox="1">
              <a:spLocks noChangeArrowheads="1"/>
            </p:cNvSpPr>
            <p:nvPr/>
          </p:nvSpPr>
          <p:spPr bwMode="auto">
            <a:xfrm>
              <a:off x="240" y="281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d</a:t>
              </a:r>
            </a:p>
          </p:txBody>
        </p:sp>
        <p:sp>
          <p:nvSpPr>
            <p:cNvPr id="35852" name="Line 11"/>
            <p:cNvSpPr>
              <a:spLocks noChangeShapeType="1"/>
            </p:cNvSpPr>
            <p:nvPr/>
          </p:nvSpPr>
          <p:spPr bwMode="auto">
            <a:xfrm flipV="1">
              <a:off x="1250" y="463"/>
              <a:ext cx="231" cy="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853" name="Oval 12"/>
            <p:cNvSpPr>
              <a:spLocks noChangeArrowheads="1"/>
            </p:cNvSpPr>
            <p:nvPr/>
          </p:nvSpPr>
          <p:spPr bwMode="auto">
            <a:xfrm>
              <a:off x="905" y="274"/>
              <a:ext cx="355" cy="35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5854" name="Text Box 13"/>
            <p:cNvSpPr txBox="1">
              <a:spLocks noChangeArrowheads="1"/>
            </p:cNvSpPr>
            <p:nvPr/>
          </p:nvSpPr>
          <p:spPr bwMode="auto">
            <a:xfrm>
              <a:off x="992" y="268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z</a:t>
              </a:r>
            </a:p>
          </p:txBody>
        </p:sp>
        <p:sp>
          <p:nvSpPr>
            <p:cNvPr id="35855" name="Line 14"/>
            <p:cNvSpPr>
              <a:spLocks noChangeShapeType="1"/>
            </p:cNvSpPr>
            <p:nvPr/>
          </p:nvSpPr>
          <p:spPr bwMode="auto">
            <a:xfrm>
              <a:off x="513" y="468"/>
              <a:ext cx="3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856" name="Text Box 15"/>
            <p:cNvSpPr txBox="1">
              <a:spLocks noChangeArrowheads="1"/>
            </p:cNvSpPr>
            <p:nvPr/>
          </p:nvSpPr>
          <p:spPr bwMode="auto">
            <a:xfrm>
              <a:off x="0" y="672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400"/>
                <a:t>D</a:t>
              </a:r>
            </a:p>
          </p:txBody>
        </p:sp>
      </p:grpSp>
      <p:pic>
        <p:nvPicPr>
          <p:cNvPr id="35844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6" t="18520" r="18628" b="12451"/>
          <a:stretch>
            <a:fillRect/>
          </a:stretch>
        </p:blipFill>
        <p:spPr bwMode="auto">
          <a:xfrm>
            <a:off x="765175" y="1600200"/>
            <a:ext cx="7388225" cy="520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53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ext Box 2"/>
          <p:cNvSpPr txBox="1">
            <a:spLocks noChangeArrowheads="1"/>
          </p:cNvSpPr>
          <p:nvPr/>
        </p:nvSpPr>
        <p:spPr bwMode="auto">
          <a:xfrm>
            <a:off x="2971800" y="381000"/>
            <a:ext cx="6172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400" b="1">
                <a:effectLst>
                  <a:outerShdw blurRad="38100" dist="38100" dir="2700000" algn="tl">
                    <a:srgbClr val="FFFFFF"/>
                  </a:outerShdw>
                </a:effectLst>
              </a:rPr>
              <a:t>Case #2: the pLSA model</a:t>
            </a:r>
          </a:p>
        </p:txBody>
      </p:sp>
      <p:grpSp>
        <p:nvGrpSpPr>
          <p:cNvPr id="3077" name="Group 3"/>
          <p:cNvGrpSpPr>
            <a:grpSpLocks/>
          </p:cNvGrpSpPr>
          <p:nvPr/>
        </p:nvGrpSpPr>
        <p:grpSpPr bwMode="auto">
          <a:xfrm>
            <a:off x="0" y="125413"/>
            <a:ext cx="3276600" cy="1398587"/>
            <a:chOff x="0" y="79"/>
            <a:chExt cx="2064" cy="881"/>
          </a:xfrm>
        </p:grpSpPr>
        <p:sp>
          <p:nvSpPr>
            <p:cNvPr id="3087" name="Rectangle 4"/>
            <p:cNvSpPr>
              <a:spLocks noChangeArrowheads="1"/>
            </p:cNvSpPr>
            <p:nvPr/>
          </p:nvSpPr>
          <p:spPr bwMode="auto">
            <a:xfrm>
              <a:off x="48" y="79"/>
              <a:ext cx="2016" cy="83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8" name="Rectangle 5"/>
            <p:cNvSpPr>
              <a:spLocks noChangeArrowheads="1"/>
            </p:cNvSpPr>
            <p:nvPr/>
          </p:nvSpPr>
          <p:spPr bwMode="auto">
            <a:xfrm>
              <a:off x="746" y="144"/>
              <a:ext cx="1240" cy="67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9" name="Oval 6"/>
            <p:cNvSpPr>
              <a:spLocks noChangeArrowheads="1"/>
            </p:cNvSpPr>
            <p:nvPr/>
          </p:nvSpPr>
          <p:spPr bwMode="auto">
            <a:xfrm>
              <a:off x="1481" y="287"/>
              <a:ext cx="354" cy="353"/>
            </a:xfrm>
            <a:prstGeom prst="ellipse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90" name="Text Box 7"/>
            <p:cNvSpPr txBox="1">
              <a:spLocks noChangeArrowheads="1"/>
            </p:cNvSpPr>
            <p:nvPr/>
          </p:nvSpPr>
          <p:spPr bwMode="auto">
            <a:xfrm>
              <a:off x="1498" y="281"/>
              <a:ext cx="2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w</a:t>
              </a:r>
            </a:p>
          </p:txBody>
        </p:sp>
        <p:sp>
          <p:nvSpPr>
            <p:cNvPr id="3091" name="Text Box 8"/>
            <p:cNvSpPr txBox="1">
              <a:spLocks noChangeArrowheads="1"/>
            </p:cNvSpPr>
            <p:nvPr/>
          </p:nvSpPr>
          <p:spPr bwMode="auto">
            <a:xfrm>
              <a:off x="1761" y="557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400"/>
                <a:t>N</a:t>
              </a:r>
            </a:p>
          </p:txBody>
        </p:sp>
        <p:sp>
          <p:nvSpPr>
            <p:cNvPr id="3092" name="Oval 9"/>
            <p:cNvSpPr>
              <a:spLocks noChangeArrowheads="1"/>
            </p:cNvSpPr>
            <p:nvPr/>
          </p:nvSpPr>
          <p:spPr bwMode="auto">
            <a:xfrm>
              <a:off x="164" y="287"/>
              <a:ext cx="355" cy="353"/>
            </a:xfrm>
            <a:prstGeom prst="ellipse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93" name="Text Box 10"/>
            <p:cNvSpPr txBox="1">
              <a:spLocks noChangeArrowheads="1"/>
            </p:cNvSpPr>
            <p:nvPr/>
          </p:nvSpPr>
          <p:spPr bwMode="auto">
            <a:xfrm>
              <a:off x="240" y="281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d</a:t>
              </a:r>
            </a:p>
          </p:txBody>
        </p:sp>
        <p:sp>
          <p:nvSpPr>
            <p:cNvPr id="3094" name="Line 11"/>
            <p:cNvSpPr>
              <a:spLocks noChangeShapeType="1"/>
            </p:cNvSpPr>
            <p:nvPr/>
          </p:nvSpPr>
          <p:spPr bwMode="auto">
            <a:xfrm flipV="1">
              <a:off x="1250" y="463"/>
              <a:ext cx="231" cy="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5" name="Oval 12"/>
            <p:cNvSpPr>
              <a:spLocks noChangeArrowheads="1"/>
            </p:cNvSpPr>
            <p:nvPr/>
          </p:nvSpPr>
          <p:spPr bwMode="auto">
            <a:xfrm>
              <a:off x="905" y="274"/>
              <a:ext cx="355" cy="35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96" name="Text Box 13"/>
            <p:cNvSpPr txBox="1">
              <a:spLocks noChangeArrowheads="1"/>
            </p:cNvSpPr>
            <p:nvPr/>
          </p:nvSpPr>
          <p:spPr bwMode="auto">
            <a:xfrm>
              <a:off x="992" y="268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z</a:t>
              </a:r>
            </a:p>
          </p:txBody>
        </p:sp>
        <p:sp>
          <p:nvSpPr>
            <p:cNvPr id="3097" name="Line 14"/>
            <p:cNvSpPr>
              <a:spLocks noChangeShapeType="1"/>
            </p:cNvSpPr>
            <p:nvPr/>
          </p:nvSpPr>
          <p:spPr bwMode="auto">
            <a:xfrm>
              <a:off x="513" y="468"/>
              <a:ext cx="3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8" name="Text Box 15"/>
            <p:cNvSpPr txBox="1">
              <a:spLocks noChangeArrowheads="1"/>
            </p:cNvSpPr>
            <p:nvPr/>
          </p:nvSpPr>
          <p:spPr bwMode="auto">
            <a:xfrm>
              <a:off x="0" y="672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400"/>
                <a:t>D</a:t>
              </a:r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115888" y="3124200"/>
            <a:ext cx="8745537" cy="3357563"/>
            <a:chOff x="73" y="1968"/>
            <a:chExt cx="5509" cy="2115"/>
          </a:xfrm>
        </p:grpSpPr>
        <p:pic>
          <p:nvPicPr>
            <p:cNvPr id="3080" name="Picture 17" descr="tmp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95" t="56644" r="9776" b="2797"/>
            <a:stretch>
              <a:fillRect/>
            </a:stretch>
          </p:blipFill>
          <p:spPr bwMode="auto">
            <a:xfrm>
              <a:off x="528" y="1968"/>
              <a:ext cx="4752" cy="1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1" name="Text Box 18"/>
            <p:cNvSpPr txBox="1">
              <a:spLocks noChangeArrowheads="1"/>
            </p:cNvSpPr>
            <p:nvPr/>
          </p:nvSpPr>
          <p:spPr bwMode="auto">
            <a:xfrm>
              <a:off x="73" y="3607"/>
              <a:ext cx="1547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en-US" sz="2000"/>
                <a:t>Observed codeword</a:t>
              </a:r>
            </a:p>
            <a:p>
              <a:pPr algn="ctr" eaLnBrk="1" hangingPunct="1"/>
              <a:r>
                <a:rPr lang="en-US" altLang="en-US" sz="2000"/>
                <a:t> distributions</a:t>
              </a:r>
            </a:p>
          </p:txBody>
        </p:sp>
        <p:sp>
          <p:nvSpPr>
            <p:cNvPr id="3082" name="Text Box 19"/>
            <p:cNvSpPr txBox="1">
              <a:spLocks noChangeArrowheads="1"/>
            </p:cNvSpPr>
            <p:nvPr/>
          </p:nvSpPr>
          <p:spPr bwMode="auto">
            <a:xfrm>
              <a:off x="1934" y="3641"/>
              <a:ext cx="1744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en-US" sz="2000"/>
                <a:t>Codeword distributions</a:t>
              </a:r>
            </a:p>
            <a:p>
              <a:pPr algn="ctr" eaLnBrk="1" hangingPunct="1"/>
              <a:r>
                <a:rPr lang="en-US" altLang="en-US" sz="2000"/>
                <a:t>per theme (topic)</a:t>
              </a:r>
            </a:p>
          </p:txBody>
        </p:sp>
        <p:sp>
          <p:nvSpPr>
            <p:cNvPr id="3083" name="Text Box 20"/>
            <p:cNvSpPr txBox="1">
              <a:spLocks noChangeArrowheads="1"/>
            </p:cNvSpPr>
            <p:nvPr/>
          </p:nvSpPr>
          <p:spPr bwMode="auto">
            <a:xfrm>
              <a:off x="4070" y="3632"/>
              <a:ext cx="1512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en-US" sz="2000"/>
                <a:t>Theme distributions</a:t>
              </a:r>
            </a:p>
            <a:p>
              <a:pPr algn="ctr" eaLnBrk="1" hangingPunct="1"/>
              <a:r>
                <a:rPr lang="en-US" altLang="en-US" sz="2000"/>
                <a:t>per image</a:t>
              </a:r>
            </a:p>
          </p:txBody>
        </p:sp>
        <p:sp>
          <p:nvSpPr>
            <p:cNvPr id="3084" name="Freeform 21"/>
            <p:cNvSpPr>
              <a:spLocks/>
            </p:cNvSpPr>
            <p:nvPr/>
          </p:nvSpPr>
          <p:spPr bwMode="auto">
            <a:xfrm>
              <a:off x="960" y="3072"/>
              <a:ext cx="96" cy="528"/>
            </a:xfrm>
            <a:custGeom>
              <a:avLst/>
              <a:gdLst>
                <a:gd name="T0" fmla="*/ 96 w 240"/>
                <a:gd name="T1" fmla="*/ 528 h 1200"/>
                <a:gd name="T2" fmla="*/ 0 w 240"/>
                <a:gd name="T3" fmla="*/ 253 h 1200"/>
                <a:gd name="T4" fmla="*/ 96 w 240"/>
                <a:gd name="T5" fmla="*/ 0 h 1200"/>
                <a:gd name="T6" fmla="*/ 0 60000 65536"/>
                <a:gd name="T7" fmla="*/ 0 60000 65536"/>
                <a:gd name="T8" fmla="*/ 0 60000 65536"/>
                <a:gd name="T9" fmla="*/ 0 w 240"/>
                <a:gd name="T10" fmla="*/ 0 h 1200"/>
                <a:gd name="T11" fmla="*/ 240 w 240"/>
                <a:gd name="T12" fmla="*/ 1200 h 1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0" h="1200">
                  <a:moveTo>
                    <a:pt x="240" y="1200"/>
                  </a:moveTo>
                  <a:cubicBezTo>
                    <a:pt x="120" y="988"/>
                    <a:pt x="0" y="776"/>
                    <a:pt x="0" y="576"/>
                  </a:cubicBezTo>
                  <a:cubicBezTo>
                    <a:pt x="0" y="376"/>
                    <a:pt x="120" y="188"/>
                    <a:pt x="240" y="0"/>
                  </a:cubicBezTo>
                </a:path>
              </a:pathLst>
            </a:custGeom>
            <a:noFill/>
            <a:ln w="1016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5" name="Freeform 22"/>
            <p:cNvSpPr>
              <a:spLocks/>
            </p:cNvSpPr>
            <p:nvPr/>
          </p:nvSpPr>
          <p:spPr bwMode="auto">
            <a:xfrm>
              <a:off x="3072" y="3072"/>
              <a:ext cx="96" cy="528"/>
            </a:xfrm>
            <a:custGeom>
              <a:avLst/>
              <a:gdLst>
                <a:gd name="T0" fmla="*/ 96 w 240"/>
                <a:gd name="T1" fmla="*/ 528 h 1200"/>
                <a:gd name="T2" fmla="*/ 0 w 240"/>
                <a:gd name="T3" fmla="*/ 253 h 1200"/>
                <a:gd name="T4" fmla="*/ 96 w 240"/>
                <a:gd name="T5" fmla="*/ 0 h 1200"/>
                <a:gd name="T6" fmla="*/ 0 60000 65536"/>
                <a:gd name="T7" fmla="*/ 0 60000 65536"/>
                <a:gd name="T8" fmla="*/ 0 60000 65536"/>
                <a:gd name="T9" fmla="*/ 0 w 240"/>
                <a:gd name="T10" fmla="*/ 0 h 1200"/>
                <a:gd name="T11" fmla="*/ 240 w 240"/>
                <a:gd name="T12" fmla="*/ 1200 h 1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0" h="1200">
                  <a:moveTo>
                    <a:pt x="240" y="1200"/>
                  </a:moveTo>
                  <a:cubicBezTo>
                    <a:pt x="120" y="988"/>
                    <a:pt x="0" y="776"/>
                    <a:pt x="0" y="576"/>
                  </a:cubicBezTo>
                  <a:cubicBezTo>
                    <a:pt x="0" y="376"/>
                    <a:pt x="120" y="188"/>
                    <a:pt x="240" y="0"/>
                  </a:cubicBezTo>
                </a:path>
              </a:pathLst>
            </a:custGeom>
            <a:noFill/>
            <a:ln w="1016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6" name="Freeform 23"/>
            <p:cNvSpPr>
              <a:spLocks/>
            </p:cNvSpPr>
            <p:nvPr/>
          </p:nvSpPr>
          <p:spPr bwMode="auto">
            <a:xfrm flipH="1">
              <a:off x="5088" y="3072"/>
              <a:ext cx="96" cy="528"/>
            </a:xfrm>
            <a:custGeom>
              <a:avLst/>
              <a:gdLst>
                <a:gd name="T0" fmla="*/ 96 w 240"/>
                <a:gd name="T1" fmla="*/ 528 h 1200"/>
                <a:gd name="T2" fmla="*/ 0 w 240"/>
                <a:gd name="T3" fmla="*/ 253 h 1200"/>
                <a:gd name="T4" fmla="*/ 96 w 240"/>
                <a:gd name="T5" fmla="*/ 0 h 1200"/>
                <a:gd name="T6" fmla="*/ 0 60000 65536"/>
                <a:gd name="T7" fmla="*/ 0 60000 65536"/>
                <a:gd name="T8" fmla="*/ 0 60000 65536"/>
                <a:gd name="T9" fmla="*/ 0 w 240"/>
                <a:gd name="T10" fmla="*/ 0 h 1200"/>
                <a:gd name="T11" fmla="*/ 240 w 240"/>
                <a:gd name="T12" fmla="*/ 1200 h 1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0" h="1200">
                  <a:moveTo>
                    <a:pt x="240" y="1200"/>
                  </a:moveTo>
                  <a:cubicBezTo>
                    <a:pt x="120" y="988"/>
                    <a:pt x="0" y="776"/>
                    <a:pt x="0" y="576"/>
                  </a:cubicBezTo>
                  <a:cubicBezTo>
                    <a:pt x="0" y="376"/>
                    <a:pt x="120" y="188"/>
                    <a:pt x="240" y="0"/>
                  </a:cubicBezTo>
                </a:path>
              </a:pathLst>
            </a:custGeom>
            <a:noFill/>
            <a:ln w="1016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79" name="Text Box 24"/>
          <p:cNvSpPr txBox="1">
            <a:spLocks noChangeArrowheads="1"/>
          </p:cNvSpPr>
          <p:nvPr/>
        </p:nvSpPr>
        <p:spPr bwMode="auto">
          <a:xfrm>
            <a:off x="7396163" y="6583363"/>
            <a:ext cx="17478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200"/>
              <a:t>Slide credit: Josef Sivic</a:t>
            </a:r>
          </a:p>
        </p:txBody>
      </p:sp>
      <p:graphicFrame>
        <p:nvGraphicFramePr>
          <p:cNvPr id="537625" name="Object 25"/>
          <p:cNvGraphicFramePr>
            <a:graphicFrameLocks noGrp="1" noChangeAspect="1"/>
          </p:cNvGraphicFramePr>
          <p:nvPr>
            <p:ph/>
          </p:nvPr>
        </p:nvGraphicFramePr>
        <p:xfrm>
          <a:off x="1524000" y="1752600"/>
          <a:ext cx="63246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091" name="Equation" r:id="rId5" imgW="2108160" imgH="431640" progId="Equation.3">
                  <p:embed/>
                </p:oleObj>
              </mc:Choice>
              <mc:Fallback>
                <p:oleObj name="Equation" r:id="rId5" imgW="21081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752600"/>
                        <a:ext cx="6324600" cy="1295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475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 descr="t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5" t="56644" r="9776" b="2797"/>
          <a:stretch>
            <a:fillRect/>
          </a:stretch>
        </p:blipFill>
        <p:spPr bwMode="auto">
          <a:xfrm>
            <a:off x="838200" y="3124200"/>
            <a:ext cx="7543800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098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286000" y="1447800"/>
          <a:ext cx="4572000" cy="112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115" name="Equation" r:id="rId5" imgW="1295280" imgH="317160" progId="Equation.3">
                  <p:embed/>
                </p:oleObj>
              </mc:Choice>
              <mc:Fallback>
                <p:oleObj name="Equation" r:id="rId5" imgW="1295280" imgH="317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447800"/>
                        <a:ext cx="4572000" cy="11207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9652" name="Text Box 4"/>
          <p:cNvSpPr txBox="1">
            <a:spLocks noChangeArrowheads="1"/>
          </p:cNvSpPr>
          <p:nvPr/>
        </p:nvSpPr>
        <p:spPr bwMode="auto">
          <a:xfrm>
            <a:off x="990600" y="381000"/>
            <a:ext cx="7239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400" b="1">
                <a:effectLst>
                  <a:outerShdw blurRad="38100" dist="38100" dir="2700000" algn="tl">
                    <a:srgbClr val="FFFFFF"/>
                  </a:outerShdw>
                </a:effectLst>
              </a:rPr>
              <a:t>Case #2: Recognition using pLSA</a:t>
            </a:r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7396163" y="6550025"/>
            <a:ext cx="17478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200"/>
              <a:t>Slide credit: Josef Sivic</a:t>
            </a:r>
          </a:p>
        </p:txBody>
      </p:sp>
    </p:spTree>
    <p:extLst>
      <p:ext uri="{BB962C8B-B14F-4D97-AF65-F5344CB8AC3E}">
        <p14:creationId xmlns:p14="http://schemas.microsoft.com/office/powerpoint/2010/main" val="259036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t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752600"/>
            <a:ext cx="631190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676400" y="4818063"/>
            <a:ext cx="5203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/>
              <a:t>Maximize likelihood of data using EM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6224588" y="1050925"/>
            <a:ext cx="25749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altLang="en-US" sz="2000"/>
              <a:t>Observed counts of word </a:t>
            </a:r>
            <a:r>
              <a:rPr lang="en-GB" altLang="en-US" sz="2000" i="1"/>
              <a:t>i</a:t>
            </a:r>
            <a:r>
              <a:rPr lang="en-GB" altLang="en-US" sz="2000"/>
              <a:t> in document </a:t>
            </a:r>
            <a:r>
              <a:rPr lang="en-GB" altLang="en-US" sz="2000" i="1"/>
              <a:t>j</a:t>
            </a:r>
            <a:endParaRPr lang="en-US" altLang="en-US" sz="2000" i="1"/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 flipH="1">
            <a:off x="6519863" y="1752600"/>
            <a:ext cx="261937" cy="4889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733550" y="5486400"/>
            <a:ext cx="57340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altLang="en-US" sz="2000"/>
              <a:t>M … number of codewords</a:t>
            </a:r>
          </a:p>
          <a:p>
            <a:pPr>
              <a:spcBef>
                <a:spcPct val="50000"/>
              </a:spcBef>
            </a:pPr>
            <a:r>
              <a:rPr lang="en-GB" altLang="en-US" sz="2000"/>
              <a:t>N … number of images</a:t>
            </a:r>
            <a:endParaRPr lang="en-US" altLang="en-US" sz="2000"/>
          </a:p>
        </p:txBody>
      </p:sp>
      <p:pic>
        <p:nvPicPr>
          <p:cNvPr id="36871" name="Picture 7" descr="t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29" t="34790" r="23575" b="44231"/>
          <a:stretch>
            <a:fillRect/>
          </a:stretch>
        </p:blipFill>
        <p:spPr bwMode="auto">
          <a:xfrm>
            <a:off x="5715000" y="3886200"/>
            <a:ext cx="234315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2" name="Line 8"/>
          <p:cNvSpPr>
            <a:spLocks noChangeShapeType="1"/>
          </p:cNvSpPr>
          <p:nvPr/>
        </p:nvSpPr>
        <p:spPr bwMode="auto">
          <a:xfrm>
            <a:off x="5295900" y="3087688"/>
            <a:ext cx="538163" cy="7064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05" name="Text Box 9"/>
          <p:cNvSpPr txBox="1">
            <a:spLocks noChangeArrowheads="1"/>
          </p:cNvSpPr>
          <p:nvPr/>
        </p:nvSpPr>
        <p:spPr bwMode="auto">
          <a:xfrm>
            <a:off x="457200" y="381000"/>
            <a:ext cx="8305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000" b="1">
                <a:effectLst>
                  <a:outerShdw blurRad="38100" dist="38100" dir="2700000" algn="tl">
                    <a:srgbClr val="FFFFFF"/>
                  </a:outerShdw>
                </a:effectLst>
              </a:rPr>
              <a:t>Case #2: Learning the pLSA parameters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7396163" y="6550025"/>
            <a:ext cx="17478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200"/>
              <a:t>Slide credit: Josef Sivic</a:t>
            </a:r>
          </a:p>
        </p:txBody>
      </p:sp>
    </p:spTree>
    <p:extLst>
      <p:ext uri="{BB962C8B-B14F-4D97-AF65-F5344CB8AC3E}">
        <p14:creationId xmlns:p14="http://schemas.microsoft.com/office/powerpoint/2010/main" val="422701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50"/>
          <a:stretch>
            <a:fillRect/>
          </a:stretch>
        </p:blipFill>
        <p:spPr bwMode="auto">
          <a:xfrm>
            <a:off x="3221038" y="0"/>
            <a:ext cx="5922962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3747" name="Rectangle 3"/>
          <p:cNvSpPr>
            <a:spLocks noChangeArrowheads="1"/>
          </p:cNvSpPr>
          <p:nvPr/>
        </p:nvSpPr>
        <p:spPr bwMode="auto">
          <a:xfrm>
            <a:off x="914400" y="228600"/>
            <a:ext cx="1600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Demo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228600" y="1524000"/>
            <a:ext cx="2478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en-US" sz="2400"/>
              <a:t> Course website</a:t>
            </a:r>
          </a:p>
        </p:txBody>
      </p:sp>
    </p:spTree>
    <p:extLst>
      <p:ext uri="{BB962C8B-B14F-4D97-AF65-F5344CB8AC3E}">
        <p14:creationId xmlns:p14="http://schemas.microsoft.com/office/powerpoint/2010/main" val="357253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770" name="Text Box 2"/>
          <p:cNvSpPr txBox="1">
            <a:spLocks noChangeArrowheads="1"/>
          </p:cNvSpPr>
          <p:nvPr/>
        </p:nvSpPr>
        <p:spPr bwMode="auto">
          <a:xfrm>
            <a:off x="609600" y="228600"/>
            <a:ext cx="79248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800" b="1">
                <a:effectLst>
                  <a:outerShdw blurRad="38100" dist="38100" dir="2700000" algn="tl">
                    <a:srgbClr val="C0C0C0"/>
                  </a:outerShdw>
                </a:effectLst>
              </a:rPr>
              <a:t>task: face detection – no labeling</a:t>
            </a: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6" t="18520" r="18628" b="12451"/>
          <a:stretch>
            <a:fillRect/>
          </a:stretch>
        </p:blipFill>
        <p:spPr bwMode="auto">
          <a:xfrm>
            <a:off x="917575" y="1371600"/>
            <a:ext cx="7388225" cy="520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447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90" t="50719" r="33913" b="16345"/>
          <a:stretch>
            <a:fillRect/>
          </a:stretch>
        </p:blipFill>
        <p:spPr>
          <a:xfrm>
            <a:off x="4903788" y="3448050"/>
            <a:ext cx="4038600" cy="3028950"/>
          </a:xfrm>
          <a:noFill/>
        </p:spPr>
      </p:pic>
      <p:pic>
        <p:nvPicPr>
          <p:cNvPr id="39939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84" t="8281" r="34355" b="59015"/>
          <a:stretch>
            <a:fillRect/>
          </a:stretch>
        </p:blipFill>
        <p:spPr>
          <a:xfrm>
            <a:off x="304800" y="3440113"/>
            <a:ext cx="4003675" cy="3003550"/>
          </a:xfrm>
          <a:noFill/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457200" y="1143000"/>
            <a:ext cx="8229600" cy="498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GB" altLang="en-US" sz="2800"/>
              <a:t>Output of crude feature detector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en-US" altLang="en-US" sz="2400"/>
              <a:t>Find edges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en-US" altLang="en-US" sz="2400"/>
              <a:t>Draw points randomly from edge set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en-US" altLang="en-US" sz="2400"/>
              <a:t>Draw from uniform distribution to get scale</a:t>
            </a:r>
          </a:p>
        </p:txBody>
      </p:sp>
      <p:sp>
        <p:nvSpPr>
          <p:cNvPr id="545797" name="Text Box 5"/>
          <p:cNvSpPr txBox="1">
            <a:spLocks noChangeArrowheads="1"/>
          </p:cNvSpPr>
          <p:nvPr/>
        </p:nvSpPr>
        <p:spPr bwMode="auto">
          <a:xfrm>
            <a:off x="609600" y="228600"/>
            <a:ext cx="79248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800" b="1">
                <a:effectLst>
                  <a:outerShdw blurRad="38100" dist="38100" dir="2700000" algn="tl">
                    <a:srgbClr val="C0C0C0"/>
                  </a:outerShdw>
                </a:effectLst>
              </a:rPr>
              <a:t>Demo: feature detection</a:t>
            </a:r>
          </a:p>
        </p:txBody>
      </p:sp>
    </p:spTree>
    <p:extLst>
      <p:ext uri="{BB962C8B-B14F-4D97-AF65-F5344CB8AC3E}">
        <p14:creationId xmlns:p14="http://schemas.microsoft.com/office/powerpoint/2010/main" val="199844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9" t="7442" r="36203" b="58438"/>
          <a:stretch>
            <a:fillRect/>
          </a:stretch>
        </p:blipFill>
        <p:spPr bwMode="auto">
          <a:xfrm>
            <a:off x="233363" y="3429000"/>
            <a:ext cx="426720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25" t="8345" r="3157" b="57402"/>
          <a:stretch>
            <a:fillRect/>
          </a:stretch>
        </p:blipFill>
        <p:spPr bwMode="auto">
          <a:xfrm>
            <a:off x="4551363" y="3440113"/>
            <a:ext cx="4248150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6820" name="Text Box 4"/>
          <p:cNvSpPr txBox="1">
            <a:spLocks noChangeArrowheads="1"/>
          </p:cNvSpPr>
          <p:nvPr/>
        </p:nvSpPr>
        <p:spPr bwMode="auto">
          <a:xfrm>
            <a:off x="609600" y="228600"/>
            <a:ext cx="79248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800" b="1">
                <a:effectLst>
                  <a:outerShdw blurRad="38100" dist="38100" dir="2700000" algn="tl">
                    <a:srgbClr val="C0C0C0"/>
                  </a:outerShdw>
                </a:effectLst>
              </a:rPr>
              <a:t>Demo: learnt parameters</a:t>
            </a:r>
          </a:p>
        </p:txBody>
      </p:sp>
      <p:sp>
        <p:nvSpPr>
          <p:cNvPr id="5127" name="Text Box 5"/>
          <p:cNvSpPr txBox="1">
            <a:spLocks noChangeArrowheads="1"/>
          </p:cNvSpPr>
          <p:nvPr/>
        </p:nvSpPr>
        <p:spPr bwMode="auto">
          <a:xfrm>
            <a:off x="838200" y="2041525"/>
            <a:ext cx="2768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000"/>
              <a:t>Codeword distributions</a:t>
            </a:r>
          </a:p>
          <a:p>
            <a:pPr algn="ctr" eaLnBrk="1" hangingPunct="1"/>
            <a:r>
              <a:rPr lang="en-US" altLang="en-US" sz="2000"/>
              <a:t>per theme (topic)</a:t>
            </a:r>
          </a:p>
        </p:txBody>
      </p:sp>
      <p:sp>
        <p:nvSpPr>
          <p:cNvPr id="5128" name="Text Box 6"/>
          <p:cNvSpPr txBox="1">
            <a:spLocks noChangeArrowheads="1"/>
          </p:cNvSpPr>
          <p:nvPr/>
        </p:nvSpPr>
        <p:spPr bwMode="auto">
          <a:xfrm>
            <a:off x="5562600" y="2041525"/>
            <a:ext cx="2400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000"/>
              <a:t>Theme distributions</a:t>
            </a:r>
          </a:p>
          <a:p>
            <a:pPr algn="ctr" eaLnBrk="1" hangingPunct="1"/>
            <a:r>
              <a:rPr lang="en-US" altLang="en-US" sz="2000"/>
              <a:t>per image</a:t>
            </a:r>
          </a:p>
        </p:txBody>
      </p:sp>
      <p:graphicFrame>
        <p:nvGraphicFramePr>
          <p:cNvPr id="5122" name="Object 7"/>
          <p:cNvGraphicFramePr>
            <a:graphicFrameLocks noGrp="1" noChangeAspect="1"/>
          </p:cNvGraphicFramePr>
          <p:nvPr>
            <p:ph sz="half" idx="1"/>
          </p:nvPr>
        </p:nvGraphicFramePr>
        <p:xfrm>
          <a:off x="1371600" y="2849563"/>
          <a:ext cx="1449388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148" name="Equation" r:id="rId4" imgW="507960" imgH="203040" progId="Equation.3">
                  <p:embed/>
                </p:oleObj>
              </mc:Choice>
              <mc:Fallback>
                <p:oleObj name="Equation" r:id="rId4" imgW="5079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849563"/>
                        <a:ext cx="1449388" cy="579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6019800" y="2849563"/>
          <a:ext cx="1447800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149" name="Equation" r:id="rId6" imgW="507960" imgH="203040" progId="Equation.3">
                  <p:embed/>
                </p:oleObj>
              </mc:Choice>
              <mc:Fallback>
                <p:oleObj name="Equation" r:id="rId6" imgW="5079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2849563"/>
                        <a:ext cx="1447800" cy="579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517525" y="1066800"/>
            <a:ext cx="7299325" cy="752475"/>
          </a:xfrm>
          <a:prstGeom prst="rect">
            <a:avLst/>
          </a:prstGeom>
          <a:solidFill>
            <a:srgbClr val="C5FF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Char char="•"/>
            </a:pPr>
            <a:r>
              <a:rPr lang="en-US" altLang="en-US">
                <a:solidFill>
                  <a:srgbClr val="003300"/>
                </a:solidFill>
              </a:rPr>
              <a:t> Learning the model: do_plsa(‘config_file_1’)</a:t>
            </a:r>
          </a:p>
          <a:p>
            <a:pPr eaLnBrk="1" hangingPunct="1">
              <a:lnSpc>
                <a:spcPct val="120000"/>
              </a:lnSpc>
              <a:buFontTx/>
              <a:buChar char="•"/>
            </a:pPr>
            <a:r>
              <a:rPr lang="en-US" altLang="en-US">
                <a:solidFill>
                  <a:srgbClr val="003300"/>
                </a:solidFill>
              </a:rPr>
              <a:t> Evaluate and visualize the model: do_plsa_evaluation(‘config_file_1’)</a:t>
            </a:r>
          </a:p>
        </p:txBody>
      </p:sp>
    </p:spTree>
    <p:extLst>
      <p:ext uri="{BB962C8B-B14F-4D97-AF65-F5344CB8AC3E}">
        <p14:creationId xmlns:p14="http://schemas.microsoft.com/office/powerpoint/2010/main" val="98443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49167" r="54437" b="6180"/>
          <a:stretch>
            <a:fillRect/>
          </a:stretch>
        </p:blipFill>
        <p:spPr bwMode="auto">
          <a:xfrm>
            <a:off x="755650" y="1370013"/>
            <a:ext cx="7567613" cy="510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7843" name="Text Box 3"/>
          <p:cNvSpPr txBox="1">
            <a:spLocks noChangeArrowheads="1"/>
          </p:cNvSpPr>
          <p:nvPr/>
        </p:nvSpPr>
        <p:spPr bwMode="auto">
          <a:xfrm>
            <a:off x="609600" y="228600"/>
            <a:ext cx="79248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800" b="1">
                <a:effectLst>
                  <a:outerShdw blurRad="38100" dist="38100" dir="2700000" algn="tl">
                    <a:srgbClr val="C0C0C0"/>
                  </a:outerShdw>
                </a:effectLst>
              </a:rPr>
              <a:t>Demo: recognition examples</a:t>
            </a:r>
          </a:p>
        </p:txBody>
      </p:sp>
    </p:spTree>
    <p:extLst>
      <p:ext uri="{BB962C8B-B14F-4D97-AF65-F5344CB8AC3E}">
        <p14:creationId xmlns:p14="http://schemas.microsoft.com/office/powerpoint/2010/main" val="282625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355" name="AutoShape 3"/>
          <p:cNvSpPr>
            <a:spLocks noChangeArrowheads="1"/>
          </p:cNvSpPr>
          <p:nvPr/>
        </p:nvSpPr>
        <p:spPr bwMode="auto">
          <a:xfrm>
            <a:off x="304800" y="5486400"/>
            <a:ext cx="4114800" cy="1066800"/>
          </a:xfrm>
          <a:prstGeom prst="flowChartProcess">
            <a:avLst/>
          </a:prstGeom>
          <a:solidFill>
            <a:srgbClr val="FFE6C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category models</a:t>
            </a:r>
          </a:p>
          <a:p>
            <a:pPr algn="ctr">
              <a:defRPr/>
            </a:pP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(and/or) classifiers</a:t>
            </a:r>
          </a:p>
        </p:txBody>
      </p:sp>
      <p:sp>
        <p:nvSpPr>
          <p:cNvPr id="612356" name="Text Box 4"/>
          <p:cNvSpPr txBox="1">
            <a:spLocks noChangeArrowheads="1"/>
          </p:cNvSpPr>
          <p:nvPr/>
        </p:nvSpPr>
        <p:spPr bwMode="auto">
          <a:xfrm>
            <a:off x="3352800" y="0"/>
            <a:ext cx="5191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Learning and Recognition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457200" y="1630363"/>
            <a:ext cx="69342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en-US" altLang="en-US" sz="3200" dirty="0"/>
              <a:t> </a:t>
            </a:r>
            <a:r>
              <a:rPr lang="en-US" altLang="en-US" sz="3200" b="1" dirty="0"/>
              <a:t>Generative method: </a:t>
            </a:r>
          </a:p>
          <a:p>
            <a:pPr lvl="1" eaLnBrk="1" hangingPunct="1"/>
            <a:r>
              <a:rPr lang="en-US" altLang="en-US" sz="3200" b="1" dirty="0"/>
              <a:t> 			- graphical models</a:t>
            </a:r>
          </a:p>
          <a:p>
            <a:pPr eaLnBrk="1" hangingPunct="1">
              <a:buFontTx/>
              <a:buAutoNum type="arabicPeriod"/>
            </a:pPr>
            <a:endParaRPr lang="en-US" altLang="en-US" sz="3200" dirty="0"/>
          </a:p>
          <a:p>
            <a:pPr eaLnBrk="1" hangingPunct="1">
              <a:buFontTx/>
              <a:buAutoNum type="arabicPeriod"/>
            </a:pPr>
            <a:endParaRPr lang="en-US" altLang="en-US" sz="3200" dirty="0"/>
          </a:p>
          <a:p>
            <a:pPr eaLnBrk="1" hangingPunct="1">
              <a:buFontTx/>
              <a:buAutoNum type="arabicPeriod"/>
            </a:pPr>
            <a:r>
              <a:rPr lang="en-US" altLang="en-US" sz="3200" dirty="0"/>
              <a:t> </a:t>
            </a:r>
            <a:r>
              <a:rPr lang="en-US" altLang="en-US" sz="3200" dirty="0" smtClean="0"/>
              <a:t>Discriminative method: </a:t>
            </a:r>
          </a:p>
          <a:p>
            <a:pPr lvl="1" eaLnBrk="1" hangingPunct="1"/>
            <a:r>
              <a:rPr lang="en-US" altLang="en-US" sz="3200" dirty="0" smtClean="0"/>
              <a:t>			- SVM</a:t>
            </a:r>
            <a:endParaRPr lang="en-US" altLang="en-US" sz="3200" dirty="0"/>
          </a:p>
        </p:txBody>
      </p:sp>
      <p:pic>
        <p:nvPicPr>
          <p:cNvPr id="43014" name="Picture 6" descr="class-densit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447800"/>
            <a:ext cx="182880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7" descr="class-prob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417888"/>
            <a:ext cx="1905000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820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Performance of each theme</a:t>
            </a:r>
            <a:endParaRPr lang="en-US" altLang="en-US" smtClean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" t="7892" r="74112" b="58611"/>
          <a:stretch>
            <a:fillRect/>
          </a:stretch>
        </p:blipFill>
        <p:spPr bwMode="auto">
          <a:xfrm>
            <a:off x="414338" y="2447925"/>
            <a:ext cx="436245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66" t="50937" r="7053" b="15094"/>
          <a:stretch>
            <a:fillRect/>
          </a:stretch>
        </p:blipFill>
        <p:spPr bwMode="auto">
          <a:xfrm>
            <a:off x="5041900" y="2424113"/>
            <a:ext cx="3810000" cy="385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8869" name="Text Box 5"/>
          <p:cNvSpPr txBox="1">
            <a:spLocks noChangeArrowheads="1"/>
          </p:cNvSpPr>
          <p:nvPr/>
        </p:nvSpPr>
        <p:spPr bwMode="auto">
          <a:xfrm>
            <a:off x="609600" y="228600"/>
            <a:ext cx="79248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800" b="1">
                <a:effectLst>
                  <a:outerShdw blurRad="38100" dist="38100" dir="2700000" algn="tl">
                    <a:srgbClr val="C0C0C0"/>
                  </a:outerShdw>
                </a:effectLst>
              </a:rPr>
              <a:t>Demo: categorization results</a:t>
            </a:r>
          </a:p>
        </p:txBody>
      </p:sp>
    </p:spTree>
    <p:extLst>
      <p:ext uri="{BB962C8B-B14F-4D97-AF65-F5344CB8AC3E}">
        <p14:creationId xmlns:p14="http://schemas.microsoft.com/office/powerpoint/2010/main" val="151133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Text Box 2"/>
          <p:cNvSpPr txBox="1">
            <a:spLocks noChangeArrowheads="1"/>
          </p:cNvSpPr>
          <p:nvPr/>
        </p:nvSpPr>
        <p:spPr bwMode="auto">
          <a:xfrm>
            <a:off x="457200" y="166688"/>
            <a:ext cx="8305800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800" b="1">
                <a:effectLst>
                  <a:outerShdw blurRad="38100" dist="38100" dir="2700000" algn="tl">
                    <a:srgbClr val="FFFFFF"/>
                  </a:outerShdw>
                </a:effectLst>
              </a:rPr>
              <a:t>2 generative models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en-US" altLang="en-US" smtClean="0"/>
              <a:t>Naïve Bayes classifier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 altLang="en-US" sz="2400" smtClean="0"/>
              <a:t>Csurka Bray, Dance &amp; Fan, 2004</a:t>
            </a:r>
          </a:p>
          <a:p>
            <a:pPr marL="990600" lvl="1" indent="-533400" eaLnBrk="1" hangingPunct="1">
              <a:lnSpc>
                <a:spcPct val="90000"/>
              </a:lnSpc>
            </a:pPr>
            <a:endParaRPr lang="en-US" altLang="en-US" smtClean="0"/>
          </a:p>
          <a:p>
            <a:pPr marL="990600" lvl="1" indent="-533400" eaLnBrk="1" hangingPunct="1">
              <a:lnSpc>
                <a:spcPct val="90000"/>
              </a:lnSpc>
            </a:pPr>
            <a:endParaRPr lang="en-US" altLang="en-US" smtClean="0"/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en-US" altLang="en-US" smtClean="0"/>
              <a:t>Hierarchical Bayesian text models  (pLSA and LDA)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 altLang="en-US" sz="2400" smtClean="0"/>
              <a:t>Background: Hoffman 2001, Blei, Ng &amp; Jordan, 2004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 altLang="en-US" sz="2400" smtClean="0"/>
              <a:t>Object categorization: Sivic et al. 2005, Sudderth et al. 2005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 altLang="en-US" sz="2400" smtClean="0"/>
              <a:t>Natural scene categorization: Fei-Fei et al. 2005</a:t>
            </a:r>
          </a:p>
        </p:txBody>
      </p:sp>
    </p:spTree>
    <p:extLst>
      <p:ext uri="{BB962C8B-B14F-4D97-AF65-F5344CB8AC3E}">
        <p14:creationId xmlns:p14="http://schemas.microsoft.com/office/powerpoint/2010/main" val="144193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pPr eaLnBrk="1" hangingPunct="1"/>
            <a:r>
              <a:rPr lang="en-US" altLang="en-US" dirty="0" err="1" smtClean="0"/>
              <a:t>w</a:t>
            </a:r>
            <a:r>
              <a:rPr lang="en-US" altLang="en-US" sz="1800" dirty="0" err="1" smtClean="0"/>
              <a:t>n</a:t>
            </a:r>
            <a:r>
              <a:rPr lang="en-US" altLang="en-US" dirty="0" smtClean="0"/>
              <a:t>: each patch in an image</a:t>
            </a:r>
          </a:p>
          <a:p>
            <a:pPr lvl="1" eaLnBrk="1" hangingPunct="1"/>
            <a:r>
              <a:rPr lang="en-US" altLang="en-US" dirty="0" err="1" smtClean="0"/>
              <a:t>w</a:t>
            </a:r>
            <a:r>
              <a:rPr lang="en-US" altLang="en-US" sz="1800" dirty="0" err="1" smtClean="0"/>
              <a:t>n</a:t>
            </a:r>
            <a:r>
              <a:rPr lang="en-US" altLang="en-US" dirty="0" smtClean="0"/>
              <a:t> = [0,0,…1,…,</a:t>
            </a:r>
            <a:r>
              <a:rPr lang="en-US" altLang="en-US" dirty="0" smtClean="0"/>
              <a:t>0,0]</a:t>
            </a:r>
            <a:r>
              <a:rPr lang="en-US" altLang="en-US" baseline="30000" dirty="0" smtClean="0"/>
              <a:t>T</a:t>
            </a:r>
          </a:p>
          <a:p>
            <a:pPr eaLnBrk="1" hangingPunct="1"/>
            <a:r>
              <a:rPr lang="it-IT" altLang="en-US" dirty="0" smtClean="0"/>
              <a:t>N </a:t>
            </a:r>
            <a:r>
              <a:rPr lang="it-IT" altLang="en-US" dirty="0" err="1" smtClean="0"/>
              <a:t>size</a:t>
            </a:r>
            <a:r>
              <a:rPr lang="it-IT" altLang="en-US" dirty="0" smtClean="0"/>
              <a:t> of the </a:t>
            </a:r>
            <a:r>
              <a:rPr lang="it-IT" altLang="en-US" dirty="0" err="1" smtClean="0"/>
              <a:t>vocabulary</a:t>
            </a:r>
            <a:endParaRPr lang="it-IT" altLang="en-US" dirty="0" smtClean="0"/>
          </a:p>
          <a:p>
            <a:pPr eaLnBrk="1" hangingPunct="1"/>
            <a:r>
              <a:rPr lang="it-IT" altLang="en-US" dirty="0" smtClean="0"/>
              <a:t>D </a:t>
            </a:r>
            <a:r>
              <a:rPr lang="it-IT" altLang="en-US" dirty="0" err="1" smtClean="0"/>
              <a:t>number</a:t>
            </a:r>
            <a:r>
              <a:rPr lang="it-IT" altLang="en-US" dirty="0" smtClean="0"/>
              <a:t> of images</a:t>
            </a:r>
            <a:endParaRPr lang="en-US" altLang="en-US" baseline="30000" dirty="0" smtClean="0"/>
          </a:p>
          <a:p>
            <a:pPr eaLnBrk="1" hangingPunct="1"/>
            <a:r>
              <a:rPr lang="en-US" altLang="en-US" dirty="0" err="1" smtClean="0"/>
              <a:t>d</a:t>
            </a:r>
            <a:r>
              <a:rPr lang="en-US" altLang="en-US" sz="2000" dirty="0" err="1" smtClean="0"/>
              <a:t>j</a:t>
            </a:r>
            <a:r>
              <a:rPr lang="en-US" altLang="en-US" dirty="0" smtClean="0"/>
              <a:t>: the </a:t>
            </a:r>
            <a:r>
              <a:rPr lang="en-US" altLang="en-US" dirty="0" err="1" smtClean="0"/>
              <a:t>j</a:t>
            </a:r>
            <a:r>
              <a:rPr lang="en-US" altLang="en-US" baseline="30000" dirty="0" err="1" smtClean="0"/>
              <a:t>th</a:t>
            </a:r>
            <a:r>
              <a:rPr lang="en-US" altLang="en-US" dirty="0" smtClean="0"/>
              <a:t> image in an image collection</a:t>
            </a:r>
          </a:p>
          <a:p>
            <a:pPr eaLnBrk="1" hangingPunct="1"/>
            <a:r>
              <a:rPr lang="en-US" altLang="en-US" dirty="0" smtClean="0"/>
              <a:t>c: category of the image</a:t>
            </a:r>
          </a:p>
          <a:p>
            <a:pPr eaLnBrk="1" hangingPunct="1"/>
            <a:r>
              <a:rPr lang="en-US" altLang="en-US" dirty="0" smtClean="0"/>
              <a:t>z: theme or topic of the patch</a:t>
            </a:r>
          </a:p>
        </p:txBody>
      </p:sp>
      <p:sp>
        <p:nvSpPr>
          <p:cNvPr id="529411" name="Text Box 3"/>
          <p:cNvSpPr txBox="1">
            <a:spLocks noChangeArrowheads="1"/>
          </p:cNvSpPr>
          <p:nvPr/>
        </p:nvSpPr>
        <p:spPr bwMode="auto">
          <a:xfrm>
            <a:off x="457200" y="166688"/>
            <a:ext cx="8305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400" b="1">
                <a:effectLst>
                  <a:outerShdw blurRad="38100" dist="38100" dir="2700000" algn="tl">
                    <a:srgbClr val="FFFFFF"/>
                  </a:outerShdw>
                </a:effectLst>
              </a:rPr>
              <a:t>First, some notations</a:t>
            </a:r>
          </a:p>
        </p:txBody>
      </p:sp>
    </p:spTree>
    <p:extLst>
      <p:ext uri="{BB962C8B-B14F-4D97-AF65-F5344CB8AC3E}">
        <p14:creationId xmlns:p14="http://schemas.microsoft.com/office/powerpoint/2010/main" val="27644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3"/>
          <p:cNvSpPr>
            <a:spLocks noChangeArrowheads="1"/>
          </p:cNvSpPr>
          <p:nvPr/>
        </p:nvSpPr>
        <p:spPr bwMode="auto">
          <a:xfrm>
            <a:off x="1905000" y="1219200"/>
            <a:ext cx="4038600" cy="187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6" name="Rectangle 4"/>
          <p:cNvSpPr>
            <a:spLocks noChangeArrowheads="1"/>
          </p:cNvSpPr>
          <p:nvPr/>
        </p:nvSpPr>
        <p:spPr bwMode="auto">
          <a:xfrm>
            <a:off x="3506788" y="1497013"/>
            <a:ext cx="2159000" cy="13239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7" name="Oval 5"/>
          <p:cNvSpPr>
            <a:spLocks noChangeArrowheads="1"/>
          </p:cNvSpPr>
          <p:nvPr/>
        </p:nvSpPr>
        <p:spPr bwMode="auto">
          <a:xfrm>
            <a:off x="4202113" y="1776413"/>
            <a:ext cx="696912" cy="695325"/>
          </a:xfrm>
          <a:prstGeom prst="ellipse">
            <a:avLst/>
          </a:prstGeom>
          <a:solidFill>
            <a:srgbClr val="C0C0C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" name="Text Box 6"/>
          <p:cNvSpPr txBox="1">
            <a:spLocks noChangeArrowheads="1"/>
          </p:cNvSpPr>
          <p:nvPr/>
        </p:nvSpPr>
        <p:spPr bwMode="auto">
          <a:xfrm>
            <a:off x="4341813" y="1858963"/>
            <a:ext cx="4413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/>
              <a:t>w</a:t>
            </a:r>
          </a:p>
        </p:txBody>
      </p:sp>
      <p:sp>
        <p:nvSpPr>
          <p:cNvPr id="2059" name="Text Box 7"/>
          <p:cNvSpPr txBox="1">
            <a:spLocks noChangeArrowheads="1"/>
          </p:cNvSpPr>
          <p:nvPr/>
        </p:nvSpPr>
        <p:spPr bwMode="auto">
          <a:xfrm>
            <a:off x="5302250" y="2401888"/>
            <a:ext cx="404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/>
              <a:t>N</a:t>
            </a:r>
          </a:p>
        </p:txBody>
      </p:sp>
      <p:sp>
        <p:nvSpPr>
          <p:cNvPr id="2060" name="Oval 8"/>
          <p:cNvSpPr>
            <a:spLocks noChangeArrowheads="1"/>
          </p:cNvSpPr>
          <p:nvPr/>
        </p:nvSpPr>
        <p:spPr bwMode="auto">
          <a:xfrm>
            <a:off x="2182813" y="1776413"/>
            <a:ext cx="696912" cy="69532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1" name="Text Box 9"/>
          <p:cNvSpPr txBox="1">
            <a:spLocks noChangeArrowheads="1"/>
          </p:cNvSpPr>
          <p:nvPr/>
        </p:nvSpPr>
        <p:spPr bwMode="auto">
          <a:xfrm>
            <a:off x="2322513" y="1858963"/>
            <a:ext cx="361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/>
              <a:t>c</a:t>
            </a:r>
          </a:p>
        </p:txBody>
      </p:sp>
      <p:sp>
        <p:nvSpPr>
          <p:cNvPr id="2062" name="Line 10"/>
          <p:cNvSpPr>
            <a:spLocks noChangeShapeType="1"/>
          </p:cNvSpPr>
          <p:nvPr/>
        </p:nvSpPr>
        <p:spPr bwMode="auto">
          <a:xfrm>
            <a:off x="2879725" y="2124075"/>
            <a:ext cx="13223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43" name="Text Box 11"/>
          <p:cNvSpPr txBox="1">
            <a:spLocks noChangeArrowheads="1"/>
          </p:cNvSpPr>
          <p:nvPr/>
        </p:nvSpPr>
        <p:spPr bwMode="auto">
          <a:xfrm>
            <a:off x="457200" y="166688"/>
            <a:ext cx="8305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400" b="1">
                <a:effectLst>
                  <a:outerShdw blurRad="38100" dist="38100" dir="2700000" algn="tl">
                    <a:srgbClr val="FFFFFF"/>
                  </a:outerShdw>
                </a:effectLst>
              </a:rPr>
              <a:t>Case #1: the Naïve Bayes model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152400" y="3200400"/>
            <a:ext cx="8763000" cy="2378075"/>
            <a:chOff x="96" y="2016"/>
            <a:chExt cx="5520" cy="1498"/>
          </a:xfrm>
        </p:grpSpPr>
        <p:grpSp>
          <p:nvGrpSpPr>
            <p:cNvPr id="2078" name="Group 13"/>
            <p:cNvGrpSpPr>
              <a:grpSpLocks/>
            </p:cNvGrpSpPr>
            <p:nvPr/>
          </p:nvGrpSpPr>
          <p:grpSpPr bwMode="auto">
            <a:xfrm>
              <a:off x="96" y="2016"/>
              <a:ext cx="5520" cy="1056"/>
              <a:chOff x="96" y="2016"/>
              <a:chExt cx="5520" cy="1056"/>
            </a:xfrm>
          </p:grpSpPr>
          <p:sp>
            <p:nvSpPr>
              <p:cNvPr id="2081" name="Rectangle 14"/>
              <p:cNvSpPr>
                <a:spLocks noChangeArrowheads="1"/>
              </p:cNvSpPr>
              <p:nvPr/>
            </p:nvSpPr>
            <p:spPr bwMode="auto">
              <a:xfrm>
                <a:off x="96" y="2016"/>
                <a:ext cx="5520" cy="8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graphicFrame>
            <p:nvGraphicFramePr>
              <p:cNvPr id="2053" name="Object 1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04220177"/>
                  </p:ext>
                </p:extLst>
              </p:nvPr>
            </p:nvGraphicFramePr>
            <p:xfrm>
              <a:off x="2373" y="2215"/>
              <a:ext cx="1369" cy="35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1094" name="Equation" r:id="rId3" imgW="787320" imgH="203040" progId="Equation.3">
                      <p:embed/>
                    </p:oleObj>
                  </mc:Choice>
                  <mc:Fallback>
                    <p:oleObj name="Equation" r:id="rId3" imgW="787320" imgH="20304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373" y="2215"/>
                            <a:ext cx="1369" cy="353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12700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082" name="Freeform 16"/>
              <p:cNvSpPr>
                <a:spLocks/>
              </p:cNvSpPr>
              <p:nvPr/>
            </p:nvSpPr>
            <p:spPr bwMode="auto">
              <a:xfrm>
                <a:off x="2240" y="2496"/>
                <a:ext cx="496" cy="576"/>
              </a:xfrm>
              <a:custGeom>
                <a:avLst/>
                <a:gdLst>
                  <a:gd name="T0" fmla="*/ 17 w 928"/>
                  <a:gd name="T1" fmla="*/ 576 h 624"/>
                  <a:gd name="T2" fmla="*/ 68 w 928"/>
                  <a:gd name="T3" fmla="*/ 266 h 624"/>
                  <a:gd name="T4" fmla="*/ 428 w 928"/>
                  <a:gd name="T5" fmla="*/ 222 h 624"/>
                  <a:gd name="T6" fmla="*/ 479 w 928"/>
                  <a:gd name="T7" fmla="*/ 0 h 6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28"/>
                  <a:gd name="T13" fmla="*/ 0 h 624"/>
                  <a:gd name="T14" fmla="*/ 928 w 928"/>
                  <a:gd name="T15" fmla="*/ 624 h 6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28" h="624">
                    <a:moveTo>
                      <a:pt x="32" y="624"/>
                    </a:moveTo>
                    <a:cubicBezTo>
                      <a:pt x="16" y="488"/>
                      <a:pt x="0" y="352"/>
                      <a:pt x="128" y="288"/>
                    </a:cubicBezTo>
                    <a:cubicBezTo>
                      <a:pt x="256" y="224"/>
                      <a:pt x="672" y="288"/>
                      <a:pt x="800" y="240"/>
                    </a:cubicBezTo>
                    <a:cubicBezTo>
                      <a:pt x="928" y="192"/>
                      <a:pt x="912" y="96"/>
                      <a:pt x="896" y="0"/>
                    </a:cubicBezTo>
                  </a:path>
                </a:pathLst>
              </a:custGeom>
              <a:noFill/>
              <a:ln w="63500">
                <a:solidFill>
                  <a:srgbClr val="008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3" name="Freeform 17"/>
              <p:cNvSpPr>
                <a:spLocks/>
              </p:cNvSpPr>
              <p:nvPr/>
            </p:nvSpPr>
            <p:spPr bwMode="auto">
              <a:xfrm flipH="1">
                <a:off x="3376" y="2496"/>
                <a:ext cx="224" cy="576"/>
              </a:xfrm>
              <a:custGeom>
                <a:avLst/>
                <a:gdLst>
                  <a:gd name="T0" fmla="*/ 8 w 928"/>
                  <a:gd name="T1" fmla="*/ 576 h 624"/>
                  <a:gd name="T2" fmla="*/ 31 w 928"/>
                  <a:gd name="T3" fmla="*/ 266 h 624"/>
                  <a:gd name="T4" fmla="*/ 193 w 928"/>
                  <a:gd name="T5" fmla="*/ 222 h 624"/>
                  <a:gd name="T6" fmla="*/ 216 w 928"/>
                  <a:gd name="T7" fmla="*/ 0 h 6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28"/>
                  <a:gd name="T13" fmla="*/ 0 h 624"/>
                  <a:gd name="T14" fmla="*/ 928 w 928"/>
                  <a:gd name="T15" fmla="*/ 624 h 6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28" h="624">
                    <a:moveTo>
                      <a:pt x="32" y="624"/>
                    </a:moveTo>
                    <a:cubicBezTo>
                      <a:pt x="16" y="488"/>
                      <a:pt x="0" y="352"/>
                      <a:pt x="128" y="288"/>
                    </a:cubicBezTo>
                    <a:cubicBezTo>
                      <a:pt x="256" y="224"/>
                      <a:pt x="672" y="288"/>
                      <a:pt x="800" y="240"/>
                    </a:cubicBezTo>
                    <a:cubicBezTo>
                      <a:pt x="928" y="192"/>
                      <a:pt x="912" y="96"/>
                      <a:pt x="896" y="0"/>
                    </a:cubicBezTo>
                  </a:path>
                </a:pathLst>
              </a:custGeom>
              <a:noFill/>
              <a:ln w="63500">
                <a:solidFill>
                  <a:srgbClr val="008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79" name="Text Box 18"/>
            <p:cNvSpPr txBox="1">
              <a:spLocks noChangeArrowheads="1"/>
            </p:cNvSpPr>
            <p:nvPr/>
          </p:nvSpPr>
          <p:spPr bwMode="auto">
            <a:xfrm>
              <a:off x="1488" y="3072"/>
              <a:ext cx="1387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en-US" sz="2000"/>
                <a:t>Prior prob. of </a:t>
              </a:r>
            </a:p>
            <a:p>
              <a:pPr algn="ctr" eaLnBrk="1" hangingPunct="1"/>
              <a:r>
                <a:rPr lang="en-US" altLang="en-US" sz="2000"/>
                <a:t>the object classes</a:t>
              </a:r>
            </a:p>
          </p:txBody>
        </p:sp>
        <p:sp>
          <p:nvSpPr>
            <p:cNvPr id="2080" name="Text Box 19"/>
            <p:cNvSpPr txBox="1">
              <a:spLocks noChangeArrowheads="1"/>
            </p:cNvSpPr>
            <p:nvPr/>
          </p:nvSpPr>
          <p:spPr bwMode="auto">
            <a:xfrm>
              <a:off x="2994" y="3072"/>
              <a:ext cx="1273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en-US" sz="2000"/>
                <a:t>Image likelihood</a:t>
              </a:r>
            </a:p>
            <a:p>
              <a:pPr algn="ctr" eaLnBrk="1" hangingPunct="1"/>
              <a:r>
                <a:rPr lang="en-US" altLang="en-US" sz="2000"/>
                <a:t>given the class</a:t>
              </a:r>
            </a:p>
          </p:txBody>
        </p:sp>
      </p:grpSp>
      <p:sp>
        <p:nvSpPr>
          <p:cNvPr id="2065" name="Text Box 20"/>
          <p:cNvSpPr txBox="1">
            <a:spLocks noChangeArrowheads="1"/>
          </p:cNvSpPr>
          <p:nvPr/>
        </p:nvSpPr>
        <p:spPr bwMode="auto">
          <a:xfrm>
            <a:off x="7239000" y="6445250"/>
            <a:ext cx="1833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600"/>
              <a:t>Csurka et al. 2004</a:t>
            </a:r>
          </a:p>
        </p:txBody>
      </p:sp>
      <p:graphicFrame>
        <p:nvGraphicFramePr>
          <p:cNvPr id="530453" name="Object 21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5940425" y="3271838"/>
          <a:ext cx="2898775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095" name="Equation" r:id="rId5" imgW="1168200" imgH="431640" progId="Equation.3">
                  <p:embed/>
                </p:oleObj>
              </mc:Choice>
              <mc:Fallback>
                <p:oleObj name="Equation" r:id="rId5" imgW="11682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425" y="3271838"/>
                        <a:ext cx="2898775" cy="10715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77788" y="3516313"/>
            <a:ext cx="3784600" cy="2062162"/>
            <a:chOff x="49" y="2215"/>
            <a:chExt cx="2384" cy="1299"/>
          </a:xfrm>
        </p:grpSpPr>
        <p:sp>
          <p:nvSpPr>
            <p:cNvPr id="2076" name="Text Box 23"/>
            <p:cNvSpPr txBox="1">
              <a:spLocks noChangeArrowheads="1"/>
            </p:cNvSpPr>
            <p:nvPr/>
          </p:nvSpPr>
          <p:spPr bwMode="auto">
            <a:xfrm>
              <a:off x="49" y="3072"/>
              <a:ext cx="987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en-US" sz="2000"/>
                <a:t>Object class</a:t>
              </a:r>
            </a:p>
            <a:p>
              <a:pPr algn="ctr" eaLnBrk="1" hangingPunct="1"/>
              <a:r>
                <a:rPr lang="en-US" altLang="en-US" sz="2000"/>
                <a:t>decision</a:t>
              </a:r>
            </a:p>
          </p:txBody>
        </p:sp>
        <p:graphicFrame>
          <p:nvGraphicFramePr>
            <p:cNvPr id="2051" name="Object 24"/>
            <p:cNvGraphicFramePr>
              <a:graphicFrameLocks noChangeAspect="1"/>
            </p:cNvGraphicFramePr>
            <p:nvPr/>
          </p:nvGraphicFramePr>
          <p:xfrm>
            <a:off x="1308" y="2215"/>
            <a:ext cx="1125" cy="3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1096" name="Equation" r:id="rId7" imgW="647640" imgH="203040" progId="Equation.3">
                    <p:embed/>
                  </p:oleObj>
                </mc:Choice>
                <mc:Fallback>
                  <p:oleObj name="Equation" r:id="rId7" imgW="64764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08" y="2215"/>
                          <a:ext cx="1125" cy="353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2" name="Object 25"/>
            <p:cNvGraphicFramePr>
              <a:graphicFrameLocks noChangeAspect="1"/>
            </p:cNvGraphicFramePr>
            <p:nvPr/>
          </p:nvGraphicFramePr>
          <p:xfrm>
            <a:off x="192" y="2233"/>
            <a:ext cx="1116" cy="4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1097" name="Equation" r:id="rId9" imgW="812520" imgH="317160" progId="Equation.3">
                    <p:embed/>
                  </p:oleObj>
                </mc:Choice>
                <mc:Fallback>
                  <p:oleObj name="Equation" r:id="rId9" imgW="812520" imgH="3171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" y="2233"/>
                          <a:ext cx="1116" cy="436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77" name="Freeform 26"/>
            <p:cNvSpPr>
              <a:spLocks/>
            </p:cNvSpPr>
            <p:nvPr/>
          </p:nvSpPr>
          <p:spPr bwMode="auto">
            <a:xfrm flipH="1">
              <a:off x="286" y="2496"/>
              <a:ext cx="224" cy="576"/>
            </a:xfrm>
            <a:custGeom>
              <a:avLst/>
              <a:gdLst>
                <a:gd name="T0" fmla="*/ 8 w 928"/>
                <a:gd name="T1" fmla="*/ 576 h 624"/>
                <a:gd name="T2" fmla="*/ 31 w 928"/>
                <a:gd name="T3" fmla="*/ 266 h 624"/>
                <a:gd name="T4" fmla="*/ 193 w 928"/>
                <a:gd name="T5" fmla="*/ 222 h 624"/>
                <a:gd name="T6" fmla="*/ 216 w 928"/>
                <a:gd name="T7" fmla="*/ 0 h 6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28"/>
                <a:gd name="T13" fmla="*/ 0 h 624"/>
                <a:gd name="T14" fmla="*/ 928 w 928"/>
                <a:gd name="T15" fmla="*/ 624 h 6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28" h="624">
                  <a:moveTo>
                    <a:pt x="32" y="624"/>
                  </a:moveTo>
                  <a:cubicBezTo>
                    <a:pt x="16" y="488"/>
                    <a:pt x="0" y="352"/>
                    <a:pt x="128" y="288"/>
                  </a:cubicBezTo>
                  <a:cubicBezTo>
                    <a:pt x="256" y="224"/>
                    <a:pt x="672" y="288"/>
                    <a:pt x="800" y="240"/>
                  </a:cubicBezTo>
                  <a:cubicBezTo>
                    <a:pt x="928" y="192"/>
                    <a:pt x="912" y="96"/>
                    <a:pt x="896" y="0"/>
                  </a:cubicBezTo>
                </a:path>
              </a:pathLst>
            </a:custGeom>
            <a:noFill/>
            <a:ln w="635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67" name="Group 35"/>
          <p:cNvGrpSpPr>
            <a:grpSpLocks/>
          </p:cNvGrpSpPr>
          <p:nvPr/>
        </p:nvGrpSpPr>
        <p:grpSpPr bwMode="auto">
          <a:xfrm>
            <a:off x="6858000" y="1524000"/>
            <a:ext cx="1169988" cy="1295400"/>
            <a:chOff x="288" y="2784"/>
            <a:chExt cx="1344" cy="1488"/>
          </a:xfrm>
        </p:grpSpPr>
        <p:grpSp>
          <p:nvGrpSpPr>
            <p:cNvPr id="2068" name="Group 27"/>
            <p:cNvGrpSpPr>
              <a:grpSpLocks/>
            </p:cNvGrpSpPr>
            <p:nvPr/>
          </p:nvGrpSpPr>
          <p:grpSpPr bwMode="auto">
            <a:xfrm>
              <a:off x="480" y="2880"/>
              <a:ext cx="975" cy="1260"/>
              <a:chOff x="288" y="2928"/>
              <a:chExt cx="864" cy="1116"/>
            </a:xfrm>
          </p:grpSpPr>
          <p:pic>
            <p:nvPicPr>
              <p:cNvPr id="2070" name="Picture 28" descr="ermine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399" t="22293" r="38898" b="71706"/>
              <a:stretch>
                <a:fillRect/>
              </a:stretch>
            </p:blipFill>
            <p:spPr bwMode="auto">
              <a:xfrm>
                <a:off x="720" y="3216"/>
                <a:ext cx="288" cy="2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1" name="Picture 29" descr="ermine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591" t="4288" r="29535" b="88853"/>
              <a:stretch>
                <a:fillRect/>
              </a:stretch>
            </p:blipFill>
            <p:spPr bwMode="auto">
              <a:xfrm>
                <a:off x="864" y="3504"/>
                <a:ext cx="288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2" name="Picture 30" descr="ermine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762" t="14577" r="31876" b="79422"/>
              <a:stretch>
                <a:fillRect/>
              </a:stretch>
            </p:blipFill>
            <p:spPr bwMode="auto">
              <a:xfrm>
                <a:off x="384" y="3504"/>
                <a:ext cx="288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3" name="Picture 31" descr="ermine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762" t="27437" r="31876" b="67418"/>
              <a:stretch>
                <a:fillRect/>
              </a:stretch>
            </p:blipFill>
            <p:spPr bwMode="auto">
              <a:xfrm>
                <a:off x="288" y="3216"/>
                <a:ext cx="288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4" name="Picture 32" descr="ermine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932" t="23151" r="31876" b="71706"/>
              <a:stretch>
                <a:fillRect/>
              </a:stretch>
            </p:blipFill>
            <p:spPr bwMode="auto">
              <a:xfrm>
                <a:off x="624" y="2928"/>
                <a:ext cx="288" cy="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5" name="Picture 33" descr="ermine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569" t="17148" r="37727" b="76851"/>
              <a:stretch>
                <a:fillRect/>
              </a:stretch>
            </p:blipFill>
            <p:spPr bwMode="auto">
              <a:xfrm>
                <a:off x="768" y="3792"/>
                <a:ext cx="360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069" name="Rectangle 34"/>
            <p:cNvSpPr>
              <a:spLocks noChangeArrowheads="1"/>
            </p:cNvSpPr>
            <p:nvPr/>
          </p:nvSpPr>
          <p:spPr bwMode="auto">
            <a:xfrm>
              <a:off x="288" y="2784"/>
              <a:ext cx="1344" cy="1488"/>
            </a:xfrm>
            <a:prstGeom prst="rect">
              <a:avLst/>
            </a:prstGeom>
            <a:noFill/>
            <a:ln w="38100">
              <a:solidFill>
                <a:srgbClr val="864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330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9600"/>
            <a:ext cx="8763000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7239000" y="6445250"/>
            <a:ext cx="1833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600"/>
              <a:t>Csurka et al. 2004</a:t>
            </a:r>
          </a:p>
        </p:txBody>
      </p:sp>
    </p:spTree>
    <p:extLst>
      <p:ext uri="{BB962C8B-B14F-4D97-AF65-F5344CB8AC3E}">
        <p14:creationId xmlns:p14="http://schemas.microsoft.com/office/powerpoint/2010/main" val="17665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1776413"/>
            <a:ext cx="8450263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7239000" y="6445250"/>
            <a:ext cx="1833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600"/>
              <a:t>Csurka et al. 2004</a:t>
            </a:r>
          </a:p>
        </p:txBody>
      </p:sp>
    </p:spTree>
    <p:extLst>
      <p:ext uri="{BB962C8B-B14F-4D97-AF65-F5344CB8AC3E}">
        <p14:creationId xmlns:p14="http://schemas.microsoft.com/office/powerpoint/2010/main" val="47507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886200" y="3260725"/>
            <a:ext cx="1847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000"/>
              <a:t>Hoffman, 2001</a:t>
            </a:r>
          </a:p>
        </p:txBody>
      </p:sp>
      <p:sp>
        <p:nvSpPr>
          <p:cNvPr id="533507" name="Text Box 3"/>
          <p:cNvSpPr txBox="1">
            <a:spLocks noChangeArrowheads="1"/>
          </p:cNvSpPr>
          <p:nvPr/>
        </p:nvSpPr>
        <p:spPr bwMode="auto">
          <a:xfrm>
            <a:off x="0" y="0"/>
            <a:ext cx="89916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400" b="1">
                <a:effectLst>
                  <a:outerShdw blurRad="38100" dist="38100" dir="2700000" algn="tl">
                    <a:srgbClr val="FFFFFF"/>
                  </a:outerShdw>
                </a:effectLst>
              </a:rPr>
              <a:t>Case #2: Hierarchical Bayesian </a:t>
            </a:r>
          </a:p>
          <a:p>
            <a:pPr algn="ctr">
              <a:defRPr/>
            </a:pPr>
            <a:r>
              <a:rPr lang="en-US" sz="3400" b="1">
                <a:effectLst>
                  <a:outerShdw blurRad="38100" dist="38100" dir="2700000" algn="tl">
                    <a:srgbClr val="FFFFFF"/>
                  </a:outerShdw>
                </a:effectLst>
              </a:rPr>
              <a:t>text models</a:t>
            </a:r>
          </a:p>
        </p:txBody>
      </p:sp>
      <p:grpSp>
        <p:nvGrpSpPr>
          <p:cNvPr id="32772" name="Group 4"/>
          <p:cNvGrpSpPr>
            <a:grpSpLocks/>
          </p:cNvGrpSpPr>
          <p:nvPr/>
        </p:nvGrpSpPr>
        <p:grpSpPr bwMode="auto">
          <a:xfrm>
            <a:off x="228600" y="1822450"/>
            <a:ext cx="3657600" cy="1793875"/>
            <a:chOff x="144" y="1148"/>
            <a:chExt cx="2304" cy="1130"/>
          </a:xfrm>
        </p:grpSpPr>
        <p:sp>
          <p:nvSpPr>
            <p:cNvPr id="32792" name="Rectangle 5"/>
            <p:cNvSpPr>
              <a:spLocks noChangeArrowheads="1"/>
            </p:cNvSpPr>
            <p:nvPr/>
          </p:nvSpPr>
          <p:spPr bwMode="auto">
            <a:xfrm>
              <a:off x="144" y="1148"/>
              <a:ext cx="2304" cy="109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2793" name="Rectangle 6"/>
            <p:cNvSpPr>
              <a:spLocks noChangeArrowheads="1"/>
            </p:cNvSpPr>
            <p:nvPr/>
          </p:nvSpPr>
          <p:spPr bwMode="auto">
            <a:xfrm>
              <a:off x="942" y="1310"/>
              <a:ext cx="1417" cy="77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2794" name="Oval 7"/>
            <p:cNvSpPr>
              <a:spLocks noChangeArrowheads="1"/>
            </p:cNvSpPr>
            <p:nvPr/>
          </p:nvSpPr>
          <p:spPr bwMode="auto">
            <a:xfrm>
              <a:off x="1782" y="1472"/>
              <a:ext cx="405" cy="404"/>
            </a:xfrm>
            <a:prstGeom prst="ellipse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2795" name="Text Box 8"/>
            <p:cNvSpPr txBox="1">
              <a:spLocks noChangeArrowheads="1"/>
            </p:cNvSpPr>
            <p:nvPr/>
          </p:nvSpPr>
          <p:spPr bwMode="auto">
            <a:xfrm>
              <a:off x="1863" y="1520"/>
              <a:ext cx="2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w</a:t>
              </a:r>
            </a:p>
          </p:txBody>
        </p:sp>
        <p:sp>
          <p:nvSpPr>
            <p:cNvPr id="32796" name="Text Box 9"/>
            <p:cNvSpPr txBox="1">
              <a:spLocks noChangeArrowheads="1"/>
            </p:cNvSpPr>
            <p:nvPr/>
          </p:nvSpPr>
          <p:spPr bwMode="auto">
            <a:xfrm>
              <a:off x="2138" y="1836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400"/>
                <a:t>N</a:t>
              </a:r>
            </a:p>
          </p:txBody>
        </p:sp>
        <p:sp>
          <p:nvSpPr>
            <p:cNvPr id="32797" name="Oval 10"/>
            <p:cNvSpPr>
              <a:spLocks noChangeArrowheads="1"/>
            </p:cNvSpPr>
            <p:nvPr/>
          </p:nvSpPr>
          <p:spPr bwMode="auto">
            <a:xfrm>
              <a:off x="277" y="1472"/>
              <a:ext cx="405" cy="404"/>
            </a:xfrm>
            <a:prstGeom prst="ellipse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2798" name="Text Box 11"/>
            <p:cNvSpPr txBox="1">
              <a:spLocks noChangeArrowheads="1"/>
            </p:cNvSpPr>
            <p:nvPr/>
          </p:nvSpPr>
          <p:spPr bwMode="auto">
            <a:xfrm>
              <a:off x="358" y="1520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d</a:t>
              </a:r>
            </a:p>
          </p:txBody>
        </p:sp>
        <p:sp>
          <p:nvSpPr>
            <p:cNvPr id="32799" name="Line 12"/>
            <p:cNvSpPr>
              <a:spLocks noChangeShapeType="1"/>
            </p:cNvSpPr>
            <p:nvPr/>
          </p:nvSpPr>
          <p:spPr bwMode="auto">
            <a:xfrm flipV="1">
              <a:off x="1518" y="1674"/>
              <a:ext cx="264" cy="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800" name="Oval 13"/>
            <p:cNvSpPr>
              <a:spLocks noChangeArrowheads="1"/>
            </p:cNvSpPr>
            <p:nvPr/>
          </p:nvSpPr>
          <p:spPr bwMode="auto">
            <a:xfrm>
              <a:off x="1123" y="1458"/>
              <a:ext cx="406" cy="40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2801" name="Text Box 14"/>
            <p:cNvSpPr txBox="1">
              <a:spLocks noChangeArrowheads="1"/>
            </p:cNvSpPr>
            <p:nvPr/>
          </p:nvSpPr>
          <p:spPr bwMode="auto">
            <a:xfrm>
              <a:off x="1205" y="1506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z</a:t>
              </a:r>
            </a:p>
          </p:txBody>
        </p:sp>
        <p:sp>
          <p:nvSpPr>
            <p:cNvPr id="32802" name="Line 15"/>
            <p:cNvSpPr>
              <a:spLocks noChangeShapeType="1"/>
            </p:cNvSpPr>
            <p:nvPr/>
          </p:nvSpPr>
          <p:spPr bwMode="auto">
            <a:xfrm>
              <a:off x="676" y="1680"/>
              <a:ext cx="44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803" name="Text Box 16"/>
            <p:cNvSpPr txBox="1">
              <a:spLocks noChangeArrowheads="1"/>
            </p:cNvSpPr>
            <p:nvPr/>
          </p:nvSpPr>
          <p:spPr bwMode="auto">
            <a:xfrm>
              <a:off x="188" y="1990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400"/>
                <a:t>D</a:t>
              </a:r>
            </a:p>
          </p:txBody>
        </p:sp>
      </p:grpSp>
      <p:grpSp>
        <p:nvGrpSpPr>
          <p:cNvPr id="32773" name="Group 17"/>
          <p:cNvGrpSpPr>
            <a:grpSpLocks/>
          </p:cNvGrpSpPr>
          <p:nvPr/>
        </p:nvGrpSpPr>
        <p:grpSpPr bwMode="auto">
          <a:xfrm>
            <a:off x="228600" y="4565650"/>
            <a:ext cx="4219575" cy="1793875"/>
            <a:chOff x="144" y="2876"/>
            <a:chExt cx="2658" cy="1130"/>
          </a:xfrm>
        </p:grpSpPr>
        <p:sp>
          <p:nvSpPr>
            <p:cNvPr id="32777" name="Rectangle 18"/>
            <p:cNvSpPr>
              <a:spLocks noChangeArrowheads="1"/>
            </p:cNvSpPr>
            <p:nvPr/>
          </p:nvSpPr>
          <p:spPr bwMode="auto">
            <a:xfrm>
              <a:off x="144" y="2876"/>
              <a:ext cx="2658" cy="109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2778" name="Rectangle 19"/>
            <p:cNvSpPr>
              <a:spLocks noChangeArrowheads="1"/>
            </p:cNvSpPr>
            <p:nvPr/>
          </p:nvSpPr>
          <p:spPr bwMode="auto">
            <a:xfrm>
              <a:off x="1459" y="3038"/>
              <a:ext cx="1254" cy="77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2779" name="Oval 20"/>
            <p:cNvSpPr>
              <a:spLocks noChangeArrowheads="1"/>
            </p:cNvSpPr>
            <p:nvPr/>
          </p:nvSpPr>
          <p:spPr bwMode="auto">
            <a:xfrm>
              <a:off x="2224" y="3200"/>
              <a:ext cx="405" cy="404"/>
            </a:xfrm>
            <a:prstGeom prst="ellipse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2780" name="Text Box 21"/>
            <p:cNvSpPr txBox="1">
              <a:spLocks noChangeArrowheads="1"/>
            </p:cNvSpPr>
            <p:nvPr/>
          </p:nvSpPr>
          <p:spPr bwMode="auto">
            <a:xfrm>
              <a:off x="2305" y="3248"/>
              <a:ext cx="2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w</a:t>
              </a:r>
            </a:p>
          </p:txBody>
        </p:sp>
        <p:sp>
          <p:nvSpPr>
            <p:cNvPr id="32781" name="Text Box 22"/>
            <p:cNvSpPr txBox="1">
              <a:spLocks noChangeArrowheads="1"/>
            </p:cNvSpPr>
            <p:nvPr/>
          </p:nvSpPr>
          <p:spPr bwMode="auto">
            <a:xfrm>
              <a:off x="1459" y="3564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400"/>
                <a:t>N</a:t>
              </a:r>
            </a:p>
          </p:txBody>
        </p:sp>
        <p:sp>
          <p:nvSpPr>
            <p:cNvPr id="32782" name="Oval 23"/>
            <p:cNvSpPr>
              <a:spLocks noChangeArrowheads="1"/>
            </p:cNvSpPr>
            <p:nvPr/>
          </p:nvSpPr>
          <p:spPr bwMode="auto">
            <a:xfrm>
              <a:off x="277" y="3200"/>
              <a:ext cx="405" cy="404"/>
            </a:xfrm>
            <a:prstGeom prst="ellipse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2783" name="Text Box 24"/>
            <p:cNvSpPr txBox="1">
              <a:spLocks noChangeArrowheads="1"/>
            </p:cNvSpPr>
            <p:nvPr/>
          </p:nvSpPr>
          <p:spPr bwMode="auto">
            <a:xfrm>
              <a:off x="358" y="3248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c</a:t>
              </a:r>
            </a:p>
          </p:txBody>
        </p:sp>
        <p:sp>
          <p:nvSpPr>
            <p:cNvPr id="32784" name="Line 25"/>
            <p:cNvSpPr>
              <a:spLocks noChangeShapeType="1"/>
            </p:cNvSpPr>
            <p:nvPr/>
          </p:nvSpPr>
          <p:spPr bwMode="auto">
            <a:xfrm flipV="1">
              <a:off x="1960" y="3402"/>
              <a:ext cx="264" cy="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785" name="Oval 26"/>
            <p:cNvSpPr>
              <a:spLocks noChangeArrowheads="1"/>
            </p:cNvSpPr>
            <p:nvPr/>
          </p:nvSpPr>
          <p:spPr bwMode="auto">
            <a:xfrm>
              <a:off x="1562" y="3186"/>
              <a:ext cx="405" cy="40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2786" name="Text Box 27"/>
            <p:cNvSpPr txBox="1">
              <a:spLocks noChangeArrowheads="1"/>
            </p:cNvSpPr>
            <p:nvPr/>
          </p:nvSpPr>
          <p:spPr bwMode="auto">
            <a:xfrm>
              <a:off x="1643" y="3234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z</a:t>
              </a:r>
            </a:p>
          </p:txBody>
        </p:sp>
        <p:sp>
          <p:nvSpPr>
            <p:cNvPr id="32787" name="Line 28"/>
            <p:cNvSpPr>
              <a:spLocks noChangeShapeType="1"/>
            </p:cNvSpPr>
            <p:nvPr/>
          </p:nvSpPr>
          <p:spPr bwMode="auto">
            <a:xfrm>
              <a:off x="676" y="3408"/>
              <a:ext cx="22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788" name="Text Box 29"/>
            <p:cNvSpPr txBox="1">
              <a:spLocks noChangeArrowheads="1"/>
            </p:cNvSpPr>
            <p:nvPr/>
          </p:nvSpPr>
          <p:spPr bwMode="auto">
            <a:xfrm>
              <a:off x="188" y="3718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400"/>
                <a:t>D</a:t>
              </a:r>
            </a:p>
          </p:txBody>
        </p:sp>
        <p:sp>
          <p:nvSpPr>
            <p:cNvPr id="32789" name="Line 30"/>
            <p:cNvSpPr>
              <a:spLocks noChangeShapeType="1"/>
            </p:cNvSpPr>
            <p:nvPr/>
          </p:nvSpPr>
          <p:spPr bwMode="auto">
            <a:xfrm flipV="1">
              <a:off x="1296" y="3400"/>
              <a:ext cx="266" cy="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790" name="Oval 31"/>
            <p:cNvSpPr>
              <a:spLocks noChangeArrowheads="1"/>
            </p:cNvSpPr>
            <p:nvPr/>
          </p:nvSpPr>
          <p:spPr bwMode="auto">
            <a:xfrm>
              <a:off x="891" y="3186"/>
              <a:ext cx="405" cy="40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2791" name="Text Box 32"/>
            <p:cNvSpPr txBox="1">
              <a:spLocks noChangeArrowheads="1"/>
            </p:cNvSpPr>
            <p:nvPr/>
          </p:nvSpPr>
          <p:spPr bwMode="auto">
            <a:xfrm>
              <a:off x="972" y="3231"/>
              <a:ext cx="2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>
                  <a:sym typeface="Symbol" pitchFamily="18" charset="2"/>
                </a:rPr>
                <a:t></a:t>
              </a:r>
            </a:p>
          </p:txBody>
        </p:sp>
      </p:grpSp>
      <p:sp>
        <p:nvSpPr>
          <p:cNvPr id="32774" name="Text Box 33"/>
          <p:cNvSpPr txBox="1">
            <a:spLocks noChangeArrowheads="1"/>
          </p:cNvSpPr>
          <p:nvPr/>
        </p:nvSpPr>
        <p:spPr bwMode="auto">
          <a:xfrm>
            <a:off x="4467225" y="6003925"/>
            <a:ext cx="19335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000"/>
              <a:t>Blei et al., 2001</a:t>
            </a:r>
          </a:p>
        </p:txBody>
      </p:sp>
      <p:sp>
        <p:nvSpPr>
          <p:cNvPr id="32775" name="Text Box 34"/>
          <p:cNvSpPr txBox="1">
            <a:spLocks noChangeArrowheads="1"/>
          </p:cNvSpPr>
          <p:nvPr/>
        </p:nvSpPr>
        <p:spPr bwMode="auto">
          <a:xfrm>
            <a:off x="76200" y="1371600"/>
            <a:ext cx="6372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/>
              <a:t>Probabilistic Latent Semantic Analysis (pLSA)</a:t>
            </a:r>
          </a:p>
        </p:txBody>
      </p:sp>
      <p:sp>
        <p:nvSpPr>
          <p:cNvPr id="32776" name="Text Box 35"/>
          <p:cNvSpPr txBox="1">
            <a:spLocks noChangeArrowheads="1"/>
          </p:cNvSpPr>
          <p:nvPr/>
        </p:nvSpPr>
        <p:spPr bwMode="auto">
          <a:xfrm>
            <a:off x="76200" y="4114800"/>
            <a:ext cx="4508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/>
              <a:t>Latent Dirichlet Allocation (LDA)</a:t>
            </a:r>
          </a:p>
        </p:txBody>
      </p:sp>
    </p:spTree>
    <p:extLst>
      <p:ext uri="{BB962C8B-B14F-4D97-AF65-F5344CB8AC3E}">
        <p14:creationId xmlns:p14="http://schemas.microsoft.com/office/powerpoint/2010/main" val="64033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>
            <a:grpSpLocks/>
          </p:cNvGrpSpPr>
          <p:nvPr/>
        </p:nvGrpSpPr>
        <p:grpSpPr bwMode="auto">
          <a:xfrm>
            <a:off x="228600" y="1822450"/>
            <a:ext cx="3657600" cy="1793875"/>
            <a:chOff x="144" y="1148"/>
            <a:chExt cx="2304" cy="1130"/>
          </a:xfrm>
        </p:grpSpPr>
        <p:sp>
          <p:nvSpPr>
            <p:cNvPr id="33816" name="Rectangle 3"/>
            <p:cNvSpPr>
              <a:spLocks noChangeArrowheads="1"/>
            </p:cNvSpPr>
            <p:nvPr/>
          </p:nvSpPr>
          <p:spPr bwMode="auto">
            <a:xfrm>
              <a:off x="144" y="1148"/>
              <a:ext cx="2304" cy="109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3817" name="Rectangle 4"/>
            <p:cNvSpPr>
              <a:spLocks noChangeArrowheads="1"/>
            </p:cNvSpPr>
            <p:nvPr/>
          </p:nvSpPr>
          <p:spPr bwMode="auto">
            <a:xfrm>
              <a:off x="942" y="1310"/>
              <a:ext cx="1417" cy="77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3818" name="Oval 5"/>
            <p:cNvSpPr>
              <a:spLocks noChangeArrowheads="1"/>
            </p:cNvSpPr>
            <p:nvPr/>
          </p:nvSpPr>
          <p:spPr bwMode="auto">
            <a:xfrm>
              <a:off x="1782" y="1472"/>
              <a:ext cx="405" cy="404"/>
            </a:xfrm>
            <a:prstGeom prst="ellipse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3819" name="Text Box 6"/>
            <p:cNvSpPr txBox="1">
              <a:spLocks noChangeArrowheads="1"/>
            </p:cNvSpPr>
            <p:nvPr/>
          </p:nvSpPr>
          <p:spPr bwMode="auto">
            <a:xfrm>
              <a:off x="1863" y="1520"/>
              <a:ext cx="2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w</a:t>
              </a:r>
            </a:p>
          </p:txBody>
        </p:sp>
        <p:sp>
          <p:nvSpPr>
            <p:cNvPr id="33820" name="Text Box 7"/>
            <p:cNvSpPr txBox="1">
              <a:spLocks noChangeArrowheads="1"/>
            </p:cNvSpPr>
            <p:nvPr/>
          </p:nvSpPr>
          <p:spPr bwMode="auto">
            <a:xfrm>
              <a:off x="2138" y="1836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400"/>
                <a:t>N</a:t>
              </a:r>
            </a:p>
          </p:txBody>
        </p:sp>
        <p:sp>
          <p:nvSpPr>
            <p:cNvPr id="33821" name="Oval 8"/>
            <p:cNvSpPr>
              <a:spLocks noChangeArrowheads="1"/>
            </p:cNvSpPr>
            <p:nvPr/>
          </p:nvSpPr>
          <p:spPr bwMode="auto">
            <a:xfrm>
              <a:off x="277" y="1472"/>
              <a:ext cx="405" cy="404"/>
            </a:xfrm>
            <a:prstGeom prst="ellipse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3822" name="Text Box 9"/>
            <p:cNvSpPr txBox="1">
              <a:spLocks noChangeArrowheads="1"/>
            </p:cNvSpPr>
            <p:nvPr/>
          </p:nvSpPr>
          <p:spPr bwMode="auto">
            <a:xfrm>
              <a:off x="358" y="1520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d</a:t>
              </a:r>
            </a:p>
          </p:txBody>
        </p:sp>
        <p:sp>
          <p:nvSpPr>
            <p:cNvPr id="33823" name="Line 10"/>
            <p:cNvSpPr>
              <a:spLocks noChangeShapeType="1"/>
            </p:cNvSpPr>
            <p:nvPr/>
          </p:nvSpPr>
          <p:spPr bwMode="auto">
            <a:xfrm flipV="1">
              <a:off x="1518" y="1674"/>
              <a:ext cx="264" cy="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24" name="Oval 11"/>
            <p:cNvSpPr>
              <a:spLocks noChangeArrowheads="1"/>
            </p:cNvSpPr>
            <p:nvPr/>
          </p:nvSpPr>
          <p:spPr bwMode="auto">
            <a:xfrm>
              <a:off x="1123" y="1458"/>
              <a:ext cx="406" cy="40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3825" name="Text Box 12"/>
            <p:cNvSpPr txBox="1">
              <a:spLocks noChangeArrowheads="1"/>
            </p:cNvSpPr>
            <p:nvPr/>
          </p:nvSpPr>
          <p:spPr bwMode="auto">
            <a:xfrm>
              <a:off x="1205" y="1506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z</a:t>
              </a:r>
            </a:p>
          </p:txBody>
        </p:sp>
        <p:sp>
          <p:nvSpPr>
            <p:cNvPr id="33826" name="Line 13"/>
            <p:cNvSpPr>
              <a:spLocks noChangeShapeType="1"/>
            </p:cNvSpPr>
            <p:nvPr/>
          </p:nvSpPr>
          <p:spPr bwMode="auto">
            <a:xfrm>
              <a:off x="676" y="1680"/>
              <a:ext cx="44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27" name="Text Box 14"/>
            <p:cNvSpPr txBox="1">
              <a:spLocks noChangeArrowheads="1"/>
            </p:cNvSpPr>
            <p:nvPr/>
          </p:nvSpPr>
          <p:spPr bwMode="auto">
            <a:xfrm>
              <a:off x="188" y="1990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400"/>
                <a:t>D</a:t>
              </a:r>
            </a:p>
          </p:txBody>
        </p:sp>
      </p:grpSp>
      <p:sp>
        <p:nvSpPr>
          <p:cNvPr id="534543" name="Text Box 15"/>
          <p:cNvSpPr txBox="1">
            <a:spLocks noChangeArrowheads="1"/>
          </p:cNvSpPr>
          <p:nvPr/>
        </p:nvSpPr>
        <p:spPr bwMode="auto">
          <a:xfrm>
            <a:off x="0" y="0"/>
            <a:ext cx="89916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400" b="1">
                <a:effectLst>
                  <a:outerShdw blurRad="38100" dist="38100" dir="2700000" algn="tl">
                    <a:srgbClr val="FFFFFF"/>
                  </a:outerShdw>
                </a:effectLst>
              </a:rPr>
              <a:t>Case #2: Hierarchical Bayesian </a:t>
            </a:r>
          </a:p>
          <a:p>
            <a:pPr algn="ctr">
              <a:defRPr/>
            </a:pPr>
            <a:r>
              <a:rPr lang="en-US" sz="3400" b="1">
                <a:effectLst>
                  <a:outerShdw blurRad="38100" dist="38100" dir="2700000" algn="tl">
                    <a:srgbClr val="FFFFFF"/>
                  </a:outerShdw>
                </a:effectLst>
              </a:rPr>
              <a:t>text models</a:t>
            </a:r>
          </a:p>
        </p:txBody>
      </p:sp>
      <p:sp>
        <p:nvSpPr>
          <p:cNvPr id="33796" name="Text Box 16"/>
          <p:cNvSpPr txBox="1">
            <a:spLocks noChangeArrowheads="1"/>
          </p:cNvSpPr>
          <p:nvPr/>
        </p:nvSpPr>
        <p:spPr bwMode="auto">
          <a:xfrm>
            <a:off x="76200" y="1371600"/>
            <a:ext cx="6372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/>
              <a:t>Probabilistic Latent Semantic Analysis (pLSA)</a:t>
            </a:r>
          </a:p>
        </p:txBody>
      </p:sp>
      <p:pic>
        <p:nvPicPr>
          <p:cNvPr id="33797" name="Picture 17" descr="DaVinci_face_onl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114800"/>
            <a:ext cx="172243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Freeform 18"/>
          <p:cNvSpPr>
            <a:spLocks/>
          </p:cNvSpPr>
          <p:nvPr/>
        </p:nvSpPr>
        <p:spPr bwMode="auto">
          <a:xfrm rot="-780938">
            <a:off x="711200" y="2971800"/>
            <a:ext cx="508000" cy="1295400"/>
          </a:xfrm>
          <a:custGeom>
            <a:avLst/>
            <a:gdLst>
              <a:gd name="T0" fmla="*/ 203200 w 320"/>
              <a:gd name="T1" fmla="*/ 0 h 816"/>
              <a:gd name="T2" fmla="*/ 50800 w 320"/>
              <a:gd name="T3" fmla="*/ 762000 h 816"/>
              <a:gd name="T4" fmla="*/ 508000 w 320"/>
              <a:gd name="T5" fmla="*/ 1295400 h 816"/>
              <a:gd name="T6" fmla="*/ 0 60000 65536"/>
              <a:gd name="T7" fmla="*/ 0 60000 65536"/>
              <a:gd name="T8" fmla="*/ 0 60000 65536"/>
              <a:gd name="T9" fmla="*/ 0 w 320"/>
              <a:gd name="T10" fmla="*/ 0 h 816"/>
              <a:gd name="T11" fmla="*/ 320 w 320"/>
              <a:gd name="T12" fmla="*/ 816 h 8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0" h="816">
                <a:moveTo>
                  <a:pt x="128" y="0"/>
                </a:moveTo>
                <a:cubicBezTo>
                  <a:pt x="64" y="172"/>
                  <a:pt x="0" y="344"/>
                  <a:pt x="32" y="480"/>
                </a:cubicBezTo>
                <a:cubicBezTo>
                  <a:pt x="64" y="616"/>
                  <a:pt x="192" y="716"/>
                  <a:pt x="320" y="816"/>
                </a:cubicBezTo>
              </a:path>
            </a:pathLst>
          </a:custGeom>
          <a:noFill/>
          <a:ln w="1016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3581400" y="2679700"/>
            <a:ext cx="4325938" cy="3459163"/>
            <a:chOff x="2256" y="1688"/>
            <a:chExt cx="2725" cy="2179"/>
          </a:xfrm>
        </p:grpSpPr>
        <p:grpSp>
          <p:nvGrpSpPr>
            <p:cNvPr id="33804" name="Group 20"/>
            <p:cNvGrpSpPr>
              <a:grpSpLocks/>
            </p:cNvGrpSpPr>
            <p:nvPr/>
          </p:nvGrpSpPr>
          <p:grpSpPr bwMode="auto">
            <a:xfrm>
              <a:off x="4032" y="2592"/>
              <a:ext cx="949" cy="1275"/>
              <a:chOff x="3360" y="1632"/>
              <a:chExt cx="1680" cy="2256"/>
            </a:xfrm>
          </p:grpSpPr>
          <p:pic>
            <p:nvPicPr>
              <p:cNvPr id="33806" name="Picture 21" descr="ermine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399" t="22293" r="38898" b="71706"/>
              <a:stretch>
                <a:fillRect/>
              </a:stretch>
            </p:blipFill>
            <p:spPr bwMode="auto">
              <a:xfrm>
                <a:off x="4560" y="3072"/>
                <a:ext cx="480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07" name="Picture 22" descr="ermine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591" t="4288" r="29535" b="88853"/>
              <a:stretch>
                <a:fillRect/>
              </a:stretch>
            </p:blipFill>
            <p:spPr bwMode="auto">
              <a:xfrm>
                <a:off x="4224" y="1632"/>
                <a:ext cx="432" cy="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08" name="Picture 23" descr="ermine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547" t="38583" r="43579" b="54558"/>
              <a:stretch>
                <a:fillRect/>
              </a:stretch>
            </p:blipFill>
            <p:spPr bwMode="auto">
              <a:xfrm>
                <a:off x="3360" y="3120"/>
                <a:ext cx="432" cy="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09" name="Picture 24" descr="ermine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866" t="15433" r="51772" b="79422"/>
              <a:stretch>
                <a:fillRect/>
              </a:stretch>
            </p:blipFill>
            <p:spPr bwMode="auto">
              <a:xfrm>
                <a:off x="4416" y="2496"/>
                <a:ext cx="38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0" name="Picture 25" descr="ermine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762" t="14577" r="31876" b="79422"/>
              <a:stretch>
                <a:fillRect/>
              </a:stretch>
            </p:blipFill>
            <p:spPr bwMode="auto">
              <a:xfrm>
                <a:off x="3840" y="2544"/>
                <a:ext cx="384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1" name="Picture 26" descr="ermine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421" t="32582" r="31876" b="62274"/>
              <a:stretch>
                <a:fillRect/>
              </a:stretch>
            </p:blipFill>
            <p:spPr bwMode="auto">
              <a:xfrm>
                <a:off x="4368" y="3600"/>
                <a:ext cx="48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2" name="Picture 27" descr="ermine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762" t="27437" r="31876" b="67418"/>
              <a:stretch>
                <a:fillRect/>
              </a:stretch>
            </p:blipFill>
            <p:spPr bwMode="auto">
              <a:xfrm>
                <a:off x="4512" y="2064"/>
                <a:ext cx="38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3" name="Picture 28" descr="ermine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932" t="23151" r="31876" b="71706"/>
              <a:stretch>
                <a:fillRect/>
              </a:stretch>
            </p:blipFill>
            <p:spPr bwMode="auto">
              <a:xfrm>
                <a:off x="4032" y="3024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4" name="Picture 29" descr="ermine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058" t="24008" r="45920" b="63130"/>
              <a:stretch>
                <a:fillRect/>
              </a:stretch>
            </p:blipFill>
            <p:spPr bwMode="auto">
              <a:xfrm>
                <a:off x="3792" y="1680"/>
                <a:ext cx="288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5" name="Picture 30" descr="ermine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569" t="17148" r="37727" b="76851"/>
              <a:stretch>
                <a:fillRect/>
              </a:stretch>
            </p:blipFill>
            <p:spPr bwMode="auto">
              <a:xfrm>
                <a:off x="3648" y="3552"/>
                <a:ext cx="480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3805" name="Freeform 31"/>
            <p:cNvSpPr>
              <a:spLocks/>
            </p:cNvSpPr>
            <p:nvPr/>
          </p:nvSpPr>
          <p:spPr bwMode="auto">
            <a:xfrm>
              <a:off x="2256" y="1688"/>
              <a:ext cx="2208" cy="856"/>
            </a:xfrm>
            <a:custGeom>
              <a:avLst/>
              <a:gdLst>
                <a:gd name="T0" fmla="*/ 0 w 2208"/>
                <a:gd name="T1" fmla="*/ 40 h 856"/>
                <a:gd name="T2" fmla="*/ 1488 w 2208"/>
                <a:gd name="T3" fmla="*/ 136 h 856"/>
                <a:gd name="T4" fmla="*/ 2208 w 2208"/>
                <a:gd name="T5" fmla="*/ 856 h 856"/>
                <a:gd name="T6" fmla="*/ 0 60000 65536"/>
                <a:gd name="T7" fmla="*/ 0 60000 65536"/>
                <a:gd name="T8" fmla="*/ 0 60000 65536"/>
                <a:gd name="T9" fmla="*/ 0 w 2208"/>
                <a:gd name="T10" fmla="*/ 0 h 856"/>
                <a:gd name="T11" fmla="*/ 2208 w 2208"/>
                <a:gd name="T12" fmla="*/ 856 h 8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08" h="856">
                  <a:moveTo>
                    <a:pt x="0" y="40"/>
                  </a:moveTo>
                  <a:cubicBezTo>
                    <a:pt x="560" y="20"/>
                    <a:pt x="1120" y="0"/>
                    <a:pt x="1488" y="136"/>
                  </a:cubicBezTo>
                  <a:cubicBezTo>
                    <a:pt x="1856" y="272"/>
                    <a:pt x="2032" y="564"/>
                    <a:pt x="2208" y="856"/>
                  </a:cubicBezTo>
                </a:path>
              </a:pathLst>
            </a:custGeom>
            <a:noFill/>
            <a:ln w="1016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2286000" y="2971800"/>
            <a:ext cx="2971800" cy="2632075"/>
            <a:chOff x="1440" y="1872"/>
            <a:chExt cx="1872" cy="1658"/>
          </a:xfrm>
        </p:grpSpPr>
        <p:sp>
          <p:nvSpPr>
            <p:cNvPr id="33802" name="Freeform 33"/>
            <p:cNvSpPr>
              <a:spLocks/>
            </p:cNvSpPr>
            <p:nvPr/>
          </p:nvSpPr>
          <p:spPr bwMode="auto">
            <a:xfrm>
              <a:off x="1440" y="1872"/>
              <a:ext cx="1488" cy="1248"/>
            </a:xfrm>
            <a:custGeom>
              <a:avLst/>
              <a:gdLst>
                <a:gd name="T0" fmla="*/ 0 w 1488"/>
                <a:gd name="T1" fmla="*/ 0 h 1056"/>
                <a:gd name="T2" fmla="*/ 1152 w 1488"/>
                <a:gd name="T3" fmla="*/ 681 h 1056"/>
                <a:gd name="T4" fmla="*/ 1488 w 1488"/>
                <a:gd name="T5" fmla="*/ 1248 h 1056"/>
                <a:gd name="T6" fmla="*/ 0 60000 65536"/>
                <a:gd name="T7" fmla="*/ 0 60000 65536"/>
                <a:gd name="T8" fmla="*/ 0 60000 65536"/>
                <a:gd name="T9" fmla="*/ 0 w 1488"/>
                <a:gd name="T10" fmla="*/ 0 h 1056"/>
                <a:gd name="T11" fmla="*/ 1488 w 1488"/>
                <a:gd name="T12" fmla="*/ 1056 h 10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88" h="1056">
                  <a:moveTo>
                    <a:pt x="0" y="0"/>
                  </a:moveTo>
                  <a:cubicBezTo>
                    <a:pt x="452" y="200"/>
                    <a:pt x="904" y="400"/>
                    <a:pt x="1152" y="576"/>
                  </a:cubicBezTo>
                  <a:cubicBezTo>
                    <a:pt x="1400" y="752"/>
                    <a:pt x="1444" y="904"/>
                    <a:pt x="1488" y="1056"/>
                  </a:cubicBezTo>
                </a:path>
              </a:pathLst>
            </a:custGeom>
            <a:noFill/>
            <a:ln w="1016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03" name="Text Box 34"/>
            <p:cNvSpPr txBox="1">
              <a:spLocks noChangeArrowheads="1"/>
            </p:cNvSpPr>
            <p:nvPr/>
          </p:nvSpPr>
          <p:spPr bwMode="auto">
            <a:xfrm>
              <a:off x="2454" y="3120"/>
              <a:ext cx="858" cy="41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3600"/>
                <a:t>“face”</a:t>
              </a:r>
            </a:p>
          </p:txBody>
        </p:sp>
      </p:grpSp>
      <p:sp>
        <p:nvSpPr>
          <p:cNvPr id="33801" name="Text Box 35"/>
          <p:cNvSpPr txBox="1">
            <a:spLocks noChangeArrowheads="1"/>
          </p:cNvSpPr>
          <p:nvPr/>
        </p:nvSpPr>
        <p:spPr bwMode="auto">
          <a:xfrm>
            <a:off x="6705600" y="6491288"/>
            <a:ext cx="2406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/>
              <a:t>Sivic et al. ICCV 2005</a:t>
            </a:r>
          </a:p>
        </p:txBody>
      </p:sp>
    </p:spTree>
    <p:extLst>
      <p:ext uri="{BB962C8B-B14F-4D97-AF65-F5344CB8AC3E}">
        <p14:creationId xmlns:p14="http://schemas.microsoft.com/office/powerpoint/2010/main" val="316544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19555</TotalTime>
  <Words>666</Words>
  <Application>Microsoft Office PowerPoint</Application>
  <PresentationFormat>Presentazione su schermo (4:3)</PresentationFormat>
  <Paragraphs>148</Paragraphs>
  <Slides>20</Slides>
  <Notes>4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2" baseType="lpstr">
      <vt:lpstr>Struttura predefinita</vt:lpstr>
      <vt:lpstr>Equation</vt:lpstr>
      <vt:lpstr>Sistemi avanzati per il Riconoscimento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VIPS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Marco</dc:creator>
  <cp:lastModifiedBy>Marco Cristani</cp:lastModifiedBy>
  <cp:revision>261</cp:revision>
  <dcterms:created xsi:type="dcterms:W3CDTF">2007-12-20T12:55:16Z</dcterms:created>
  <dcterms:modified xsi:type="dcterms:W3CDTF">2016-11-24T08:59:15Z</dcterms:modified>
</cp:coreProperties>
</file>