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68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925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73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96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6925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625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02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52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06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54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4FC3-9A8D-4FB9-981E-7EBEDE9BDCFC}" type="datetimeFigureOut">
              <a:rPr lang="it-IT" smtClean="0"/>
              <a:t>27/03/2017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26611-800B-48A7-993E-29E1CCE90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28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FF0000"/>
                </a:solidFill>
              </a:rPr>
              <a:t>CORPORAZIONI E LAVORO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1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/>
            <a:r>
              <a:rPr lang="it-IT" altLang="it-IT" b="1" smtClean="0"/>
              <a:t>Pratiche religiose e devozionali</a:t>
            </a:r>
          </a:p>
          <a:p>
            <a:pPr marL="0" indent="288925" eaLnBrk="1" hangingPunct="1"/>
            <a:r>
              <a:rPr lang="it-IT" altLang="it-IT" smtClean="0"/>
              <a:t>Solidarismo molto forte (affinità con le confraternite religiose): nel momento del viaggio, nel momento della morte...(presenza dei corporati al momento del funerale, ritualità funeraria)</a:t>
            </a:r>
          </a:p>
          <a:p>
            <a:pPr marL="0" indent="288925" eaLnBrk="1" hangingPunct="1"/>
            <a:r>
              <a:rPr lang="it-IT" altLang="it-IT" smtClean="0"/>
              <a:t>L’altare nella chiesa della contrada…</a:t>
            </a:r>
          </a:p>
          <a:p>
            <a:pPr marL="0" indent="288925"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5653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/>
            <a:r>
              <a:rPr lang="it-IT" altLang="it-IT" smtClean="0"/>
              <a:t>Artigianato cittadino e manodopera rurale: dall’immigrazione in città al lavoro a domicilio nel contado</a:t>
            </a:r>
          </a:p>
          <a:p>
            <a:pPr marL="0" indent="288925" eaLnBrk="1" hangingPunct="1"/>
            <a:r>
              <a:rPr lang="it-IT" altLang="it-IT" smtClean="0"/>
              <a:t>Artigiani cittadini e artigiani rurali</a:t>
            </a:r>
          </a:p>
          <a:p>
            <a:pPr marL="0" indent="288925" eaLnBrk="1" hangingPunct="1"/>
            <a:r>
              <a:rPr lang="it-IT" altLang="it-IT" smtClean="0"/>
              <a:t>Gli artigiani nella città: la dislocazione topografica</a:t>
            </a:r>
          </a:p>
        </p:txBody>
      </p:sp>
    </p:spTree>
    <p:extLst>
      <p:ext uri="{BB962C8B-B14F-4D97-AF65-F5344CB8AC3E}">
        <p14:creationId xmlns:p14="http://schemas.microsoft.com/office/powerpoint/2010/main" val="185456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>
              <a:lnSpc>
                <a:spcPct val="90000"/>
              </a:lnSpc>
            </a:pPr>
            <a:r>
              <a:rPr lang="it-IT" altLang="it-IT" sz="2800" smtClean="0"/>
              <a:t>Le processioni (Corpus Domini; occasioni politiche… soggezione a nuove autorità e a nuovi signori)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z="2800" smtClean="0"/>
              <a:t>La società urbana “si mostra”, si manifesta nella sua organizzazione 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z="2800" smtClean="0"/>
              <a:t>(A.I.Pini, “La città in processione”, in A.I.Pini, </a:t>
            </a:r>
            <a:r>
              <a:rPr lang="it-IT" altLang="it-IT" sz="2800" i="1" smtClean="0"/>
              <a:t>Città comuni e corporazioni nel medioevo italiano</a:t>
            </a:r>
            <a:r>
              <a:rPr lang="it-IT" altLang="it-IT" sz="2800" smtClean="0"/>
              <a:t>, Bologna 1986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z="2800" smtClean="0"/>
              <a:t>D. Degrassi, </a:t>
            </a:r>
            <a:r>
              <a:rPr lang="it-IT" altLang="it-IT" sz="2800" i="1" smtClean="0"/>
              <a:t>L’economia artigiana nel medioevo italiano</a:t>
            </a:r>
            <a:r>
              <a:rPr lang="it-IT" altLang="it-IT" sz="2800" smtClean="0"/>
              <a:t>, Roma 1998</a:t>
            </a:r>
            <a:endParaRPr lang="it-IT" altLang="it-IT" sz="2800" i="1" smtClean="0"/>
          </a:p>
        </p:txBody>
      </p:sp>
    </p:spTree>
    <p:extLst>
      <p:ext uri="{BB962C8B-B14F-4D97-AF65-F5344CB8AC3E}">
        <p14:creationId xmlns:p14="http://schemas.microsoft.com/office/powerpoint/2010/main" val="202093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/>
            <a:r>
              <a:rPr lang="it-IT" altLang="it-IT" smtClean="0"/>
              <a:t>Condizionamento ideologico della storiografia in Italia</a:t>
            </a:r>
          </a:p>
          <a:p>
            <a:pPr marL="0" indent="288925" eaLnBrk="1" hangingPunct="1"/>
            <a:r>
              <a:rPr lang="it-IT" altLang="it-IT" smtClean="0"/>
              <a:t>(attualità del problema, a inizi 900, in riferimento ai conflitti sociali in atto</a:t>
            </a:r>
          </a:p>
          <a:p>
            <a:pPr marL="0" indent="288925" eaLnBrk="1" hangingPunct="1"/>
            <a:r>
              <a:rPr lang="it-IT" altLang="it-IT" smtClean="0"/>
              <a:t>Il pensiero cattolico che si oppone al liberalismo e al socialismo e guarda indietro, a un modello organico di società</a:t>
            </a:r>
          </a:p>
        </p:txBody>
      </p:sp>
    </p:spTree>
    <p:extLst>
      <p:ext uri="{BB962C8B-B14F-4D97-AF65-F5344CB8AC3E}">
        <p14:creationId xmlns:p14="http://schemas.microsoft.com/office/powerpoint/2010/main" val="4290360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288925" eaLnBrk="1" hangingPunct="1"/>
            <a:r>
              <a:rPr lang="it-IT" altLang="it-IT" smtClean="0"/>
              <a:t>Corporazione: associazione che si fonda su base volontaristica ma nel contempo tende a realizzare un monopolio della forza-lavoro di un determinato settore</a:t>
            </a:r>
          </a:p>
          <a:p>
            <a:pPr marL="0" indent="288925" eaLnBrk="1" hangingPunct="1"/>
            <a:r>
              <a:rPr lang="it-IT" altLang="it-IT" smtClean="0"/>
              <a:t>raggruppa lavoratori dipendenti e datori di lavoro in un’unica associazione su base solidaristico-assistenziale ma esclude i primi dall’ambito decisionale e opera come un organo di controllo della forza lavoro</a:t>
            </a:r>
          </a:p>
        </p:txBody>
      </p:sp>
    </p:spTree>
    <p:extLst>
      <p:ext uri="{BB962C8B-B14F-4D97-AF65-F5344CB8AC3E}">
        <p14:creationId xmlns:p14="http://schemas.microsoft.com/office/powerpoint/2010/main" val="366041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>
              <a:lnSpc>
                <a:spcPct val="90000"/>
              </a:lnSpc>
            </a:pPr>
            <a:r>
              <a:rPr lang="it-IT" altLang="it-IT" i="1" smtClean="0"/>
              <a:t>Ministerium</a:t>
            </a:r>
            <a:r>
              <a:rPr lang="it-IT" altLang="it-IT" smtClean="0"/>
              <a:t> (</a:t>
            </a:r>
            <a:r>
              <a:rPr lang="it-IT" altLang="it-IT" i="1" smtClean="0"/>
              <a:t>fabrorum</a:t>
            </a:r>
            <a:r>
              <a:rPr lang="it-IT" altLang="it-IT" smtClean="0"/>
              <a:t>, </a:t>
            </a:r>
            <a:r>
              <a:rPr lang="it-IT" altLang="it-IT" i="1" smtClean="0"/>
              <a:t>nautarum</a:t>
            </a:r>
            <a:r>
              <a:rPr lang="it-IT" altLang="it-IT" smtClean="0"/>
              <a:t>…)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E’ un aspetto del problema della continuità dell’ordinamento cittadino nell’alto medioevo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territori di influenza bizantina: si mantengono forme organizzative, promosse da parte dello stato, nei settori della sussistenza alimentare, dei trasporti, dell’edilizia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Ravenna, Roma</a:t>
            </a:r>
          </a:p>
        </p:txBody>
      </p:sp>
    </p:spTree>
    <p:extLst>
      <p:ext uri="{BB962C8B-B14F-4D97-AF65-F5344CB8AC3E}">
        <p14:creationId xmlns:p14="http://schemas.microsoft.com/office/powerpoint/2010/main" val="156341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/>
            <a:r>
              <a:rPr lang="it-IT" altLang="it-IT" smtClean="0"/>
              <a:t>Resti dell’antica organizzazione nel secolo XII. Ma nel secolo XII nelle città si sviluppano come associazione su base volontaria </a:t>
            </a:r>
          </a:p>
          <a:p>
            <a:pPr marL="0" indent="288925" eaLnBrk="1" hangingPunct="1"/>
            <a:r>
              <a:rPr lang="it-IT" altLang="it-IT" smtClean="0"/>
              <a:t>Importanza del giuramento come momento centrale e costitutivo delle associazioni di mestiere e della sua adesione ad essa</a:t>
            </a:r>
          </a:p>
          <a:p>
            <a:pPr marL="0" indent="288925" eaLnBrk="1" hangingPunct="1"/>
            <a:r>
              <a:rPr lang="it-IT" altLang="it-IT" smtClean="0"/>
              <a:t>*Importanza dello statuto</a:t>
            </a:r>
          </a:p>
        </p:txBody>
      </p:sp>
    </p:spTree>
    <p:extLst>
      <p:ext uri="{BB962C8B-B14F-4D97-AF65-F5344CB8AC3E}">
        <p14:creationId xmlns:p14="http://schemas.microsoft.com/office/powerpoint/2010/main" val="129580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/>
            <a:r>
              <a:rPr lang="it-IT" altLang="it-IT" sz="4000" smtClean="0"/>
              <a:t>L’elemento centrale è l’autodefinizione di un gruppo, la piena assunzione di identità come soggetto operante nella società (con valenze in tutti gli ambiti: economico, sociale, politico, religioso</a:t>
            </a:r>
            <a:endParaRPr lang="it-IT" altLang="it-IT" sz="28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43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Processo associativo generale, sulla base di una trama di relazioni personali e sociali (confraternite religiose, società di armati, organizzazioni di mestiere, raggruppamenti fondati sulla ripartizione territoriale della città – vicinie-)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Gerarchie fra le corporazioni: iudices, notarii, mercatores, medici; cambiatori;  ferrarii, textores, ecc.</a:t>
            </a:r>
          </a:p>
        </p:txBody>
      </p:sp>
    </p:spTree>
    <p:extLst>
      <p:ext uri="{BB962C8B-B14F-4D97-AF65-F5344CB8AC3E}">
        <p14:creationId xmlns:p14="http://schemas.microsoft.com/office/powerpoint/2010/main" val="305310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3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Competenze: non riguardano solo gli </a:t>
            </a:r>
            <a:r>
              <a:rPr lang="it-IT" altLang="it-IT" b="1" smtClean="0"/>
              <a:t>affiliati</a:t>
            </a:r>
            <a:r>
              <a:rPr lang="it-IT" altLang="it-IT" smtClean="0"/>
              <a:t>, ma si allargano al settore produttivo e si interessano degli aspetti più diversi della vita economica: 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[passaggio importante!]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(ruolo politico e ‘pubblico’: controllo su pesi e misure, sorveglianza della sicurezza delle strade, gestione del sistema delle rappresaglie)</a:t>
            </a:r>
          </a:p>
        </p:txBody>
      </p:sp>
    </p:spTree>
    <p:extLst>
      <p:ext uri="{BB962C8B-B14F-4D97-AF65-F5344CB8AC3E}">
        <p14:creationId xmlns:p14="http://schemas.microsoft.com/office/powerpoint/2010/main" val="336528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Corporazioni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Giurisdizione corporativa (organi giudicanti per le vertenze che sorgono fra i membri) su tutte le </a:t>
            </a:r>
            <a:r>
              <a:rPr lang="it-IT" altLang="it-IT" i="1" smtClean="0"/>
              <a:t>res ad artem spectantes</a:t>
            </a:r>
            <a:endParaRPr lang="it-IT" altLang="it-IT" smtClean="0"/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Affidata ai consoli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Procedure d’ufficio (senza denuncia)</a:t>
            </a:r>
          </a:p>
          <a:p>
            <a:pPr marL="0" indent="288925" eaLnBrk="1" hangingPunct="1">
              <a:lnSpc>
                <a:spcPct val="90000"/>
              </a:lnSpc>
            </a:pPr>
            <a:r>
              <a:rPr lang="it-IT" altLang="it-IT" smtClean="0"/>
              <a:t>[in generale: esigenze di velocità nell’amministrazione della giustizia da parte del mondo produttivo; nascita del diritto commerciale]</a:t>
            </a:r>
          </a:p>
        </p:txBody>
      </p:sp>
    </p:spTree>
    <p:extLst>
      <p:ext uri="{BB962C8B-B14F-4D97-AF65-F5344CB8AC3E}">
        <p14:creationId xmlns:p14="http://schemas.microsoft.com/office/powerpoint/2010/main" val="62041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3" autoUpdateAnimBg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526</Words>
  <Application>Microsoft Office PowerPoint</Application>
  <PresentationFormat>Presentazione su schermo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CORPORAZIONI E LAVORO</vt:lpstr>
      <vt:lpstr>Corporazioni</vt:lpstr>
      <vt:lpstr>Corporazioni </vt:lpstr>
      <vt:lpstr>Corporazioni</vt:lpstr>
      <vt:lpstr>Corporazioni</vt:lpstr>
      <vt:lpstr>Corporazioni</vt:lpstr>
      <vt:lpstr>Corporazioni</vt:lpstr>
      <vt:lpstr>Corporazioni</vt:lpstr>
      <vt:lpstr>Corporazioni</vt:lpstr>
      <vt:lpstr>Corporazioni</vt:lpstr>
      <vt:lpstr>Corporazioni</vt:lpstr>
      <vt:lpstr>Corporazioni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CORPORAZIONI E LAVORO</dc:title>
  <dc:creator>Gian Maria Varanini</dc:creator>
  <cp:lastModifiedBy>Gian Maria Varanini</cp:lastModifiedBy>
  <cp:revision>1</cp:revision>
  <dcterms:created xsi:type="dcterms:W3CDTF">2017-03-27T04:23:27Z</dcterms:created>
  <dcterms:modified xsi:type="dcterms:W3CDTF">2017-03-27T04:25:02Z</dcterms:modified>
</cp:coreProperties>
</file>