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8/23/2011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8/23/2011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8/23/2011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8/23/2011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8/23/2011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8/23/2011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8/23/2011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8/23/2011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SITI MULTILINGUA</a:t>
            </a:r>
            <a:endParaRPr lang="it-IT" dirty="0"/>
          </a:p>
        </p:txBody>
      </p:sp>
      <p:pic>
        <p:nvPicPr>
          <p:cNvPr id="4" name="Picture 2"/>
          <p:cNvPicPr>
            <a:picLocks noChangeAspect="1" noChangeArrowheads="1"/>
          </p:cNvPicPr>
          <p:nvPr/>
        </p:nvPicPr>
        <p:blipFill>
          <a:blip r:embed="rId2" cstate="print"/>
          <a:srcRect/>
          <a:stretch>
            <a:fillRect/>
          </a:stretch>
        </p:blipFill>
        <p:spPr bwMode="auto">
          <a:xfrm>
            <a:off x="1115616" y="1412776"/>
            <a:ext cx="7169422" cy="47796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FUNZIONA WIKIPEDIA</a:t>
            </a:r>
            <a:endParaRPr lang="it-IT" dirty="0"/>
          </a:p>
        </p:txBody>
      </p:sp>
      <p:sp>
        <p:nvSpPr>
          <p:cNvPr id="3" name="Segnaposto contenuto 2"/>
          <p:cNvSpPr>
            <a:spLocks noGrp="1"/>
          </p:cNvSpPr>
          <p:nvPr>
            <p:ph sz="quarter" idx="1"/>
          </p:nvPr>
        </p:nvSpPr>
        <p:spPr/>
        <p:txBody>
          <a:bodyPr/>
          <a:lstStyle/>
          <a:p>
            <a:r>
              <a:rPr lang="it-IT" sz="2400" dirty="0" smtClean="0"/>
              <a:t>Un </a:t>
            </a:r>
            <a:r>
              <a:rPr lang="it-IT" sz="2400" dirty="0" err="1" smtClean="0"/>
              <a:t>wiki</a:t>
            </a:r>
            <a:r>
              <a:rPr lang="it-IT" sz="2400" dirty="0" smtClean="0"/>
              <a:t> è un sito Web che può essere modificato (o aggiornato) dai suoi utilizzatori e i cui contenuti sono sviluppati </a:t>
            </a:r>
            <a:r>
              <a:rPr lang="it-IT" sz="2400" dirty="0" err="1" smtClean="0"/>
              <a:t>collaborativamente</a:t>
            </a:r>
            <a:r>
              <a:rPr lang="it-IT" sz="2400" dirty="0" smtClean="0"/>
              <a:t> da tutti coloro che vi hanno accesso.</a:t>
            </a:r>
          </a:p>
          <a:p>
            <a:endParaRPr lang="it-IT" sz="2400" dirty="0" smtClean="0"/>
          </a:p>
          <a:p>
            <a:r>
              <a:rPr lang="it-IT" sz="2400" dirty="0" smtClean="0"/>
              <a:t>La modifica è aperta, cioè il testo può essere modificato da tutti gli utenti (a volte solo se registrati, altre volte anche anonimi) aggiungendo nuovi contenuti, ma anche cambiando e cancellando ciò che hanno scritto i precedenti autori.</a:t>
            </a:r>
          </a:p>
          <a:p>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FUNZIONA WIKIPEDIA</a:t>
            </a:r>
            <a:endParaRPr lang="it-IT" dirty="0"/>
          </a:p>
        </p:txBody>
      </p:sp>
      <p:sp>
        <p:nvSpPr>
          <p:cNvPr id="3" name="Segnaposto contenuto 2"/>
          <p:cNvSpPr>
            <a:spLocks noGrp="1"/>
          </p:cNvSpPr>
          <p:nvPr>
            <p:ph sz="quarter" idx="1"/>
          </p:nvPr>
        </p:nvSpPr>
        <p:spPr/>
        <p:txBody>
          <a:bodyPr/>
          <a:lstStyle/>
          <a:p>
            <a:r>
              <a:rPr lang="it-IT" sz="2400" dirty="0" smtClean="0"/>
              <a:t>Tutte le modifiche vengono registrate in una cronologia: questa permette, in caso di necessità, di riportare il testo ad una versione precedente; </a:t>
            </a:r>
          </a:p>
          <a:p>
            <a:r>
              <a:rPr lang="it-IT" sz="2400" dirty="0" smtClean="0"/>
              <a:t>Gli scopi sono: condividere, scambiare, immagazzinare/ottimizzare la conoscenza in modo collaborativo, incoraggiare l'uso democratico del web;</a:t>
            </a:r>
          </a:p>
          <a:p>
            <a:r>
              <a:rPr lang="it-IT" sz="2400" dirty="0" smtClean="0"/>
              <a:t>Permette di creare e modificare pagine web usando qualsiasi web browser</a:t>
            </a:r>
          </a:p>
          <a:p>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 DEGLI WIKI</a:t>
            </a:r>
            <a:endParaRPr lang="it-IT" dirty="0"/>
          </a:p>
        </p:txBody>
      </p:sp>
      <p:sp>
        <p:nvSpPr>
          <p:cNvPr id="3" name="Segnaposto contenuto 2"/>
          <p:cNvSpPr>
            <a:spLocks noGrp="1"/>
          </p:cNvSpPr>
          <p:nvPr>
            <p:ph sz="quarter" idx="1"/>
          </p:nvPr>
        </p:nvSpPr>
        <p:spPr/>
        <p:txBody>
          <a:bodyPr/>
          <a:lstStyle/>
          <a:p>
            <a:pPr>
              <a:buFont typeface="Wingdings" pitchFamily="2" charset="2"/>
              <a:buNone/>
            </a:pPr>
            <a:r>
              <a:rPr lang="it-IT" sz="2400" dirty="0" smtClean="0"/>
              <a:t>Primo </a:t>
            </a:r>
            <a:r>
              <a:rPr lang="it-IT" sz="2400" dirty="0" err="1" smtClean="0"/>
              <a:t>wiki</a:t>
            </a:r>
            <a:r>
              <a:rPr lang="it-IT" sz="2400" dirty="0" smtClean="0"/>
              <a:t>: </a:t>
            </a:r>
            <a:r>
              <a:rPr lang="it-IT" sz="2400" dirty="0" err="1" smtClean="0"/>
              <a:t>WikiWikiWeb</a:t>
            </a:r>
            <a:r>
              <a:rPr lang="it-IT" sz="2400" dirty="0" smtClean="0"/>
              <a:t> - </a:t>
            </a:r>
            <a:r>
              <a:rPr lang="it-IT" sz="2400" dirty="0" err="1" smtClean="0"/>
              <a:t>by</a:t>
            </a:r>
            <a:r>
              <a:rPr lang="it-IT" sz="2400" dirty="0" smtClean="0"/>
              <a:t> </a:t>
            </a:r>
            <a:r>
              <a:rPr lang="it-IT" sz="2400" dirty="0" err="1" smtClean="0"/>
              <a:t>Ward</a:t>
            </a:r>
            <a:r>
              <a:rPr lang="it-IT" sz="2400" dirty="0" smtClean="0"/>
              <a:t> Cunningham (1995)</a:t>
            </a:r>
          </a:p>
          <a:p>
            <a:pPr>
              <a:buFont typeface="Wingdings" pitchFamily="2" charset="2"/>
              <a:buNone/>
            </a:pPr>
            <a:endParaRPr lang="it-IT" sz="2400" dirty="0" smtClean="0"/>
          </a:p>
          <a:p>
            <a:r>
              <a:rPr lang="it-IT" sz="2400" dirty="0" smtClean="0"/>
              <a:t>Cunningham si ispirò al nome </a:t>
            </a:r>
            <a:r>
              <a:rPr lang="it-IT" sz="2400" i="1" dirty="0" err="1" smtClean="0"/>
              <a:t>wiki</a:t>
            </a:r>
            <a:r>
              <a:rPr lang="it-IT" sz="2400" i="1" dirty="0" smtClean="0"/>
              <a:t> </a:t>
            </a:r>
            <a:r>
              <a:rPr lang="it-IT" sz="2400" i="1" dirty="0" err="1" smtClean="0"/>
              <a:t>wiki</a:t>
            </a:r>
            <a:r>
              <a:rPr lang="it-IT" sz="2400" i="1" dirty="0" smtClean="0"/>
              <a:t> </a:t>
            </a:r>
            <a:r>
              <a:rPr lang="it-IT" sz="2400" dirty="0" smtClean="0"/>
              <a:t>usato per i bus navetta dell'aeroporto di Honolulu: </a:t>
            </a:r>
          </a:p>
          <a:p>
            <a:r>
              <a:rPr lang="it-IT" sz="2400" dirty="0" err="1" smtClean="0"/>
              <a:t>Wiki</a:t>
            </a:r>
            <a:r>
              <a:rPr lang="it-IT" sz="2400" dirty="0" smtClean="0"/>
              <a:t> fu la prima parola che imparò durante la sua prima visita alle Hawaii, quando un addetto lo invitò a prendere un "</a:t>
            </a:r>
            <a:r>
              <a:rPr lang="it-IT" sz="2400" dirty="0" err="1" smtClean="0"/>
              <a:t>wiki</a:t>
            </a:r>
            <a:r>
              <a:rPr lang="it-IT" sz="2400" dirty="0" smtClean="0"/>
              <a:t> </a:t>
            </a:r>
            <a:r>
              <a:rPr lang="it-IT" sz="2400" dirty="0" err="1" smtClean="0"/>
              <a:t>wiki</a:t>
            </a:r>
            <a:r>
              <a:rPr lang="it-IT" sz="2400" dirty="0" smtClean="0"/>
              <a:t> bus", che operava tra i terminal dell'aeroporto.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LICENZE</a:t>
            </a:r>
            <a:endParaRPr lang="it-IT" dirty="0"/>
          </a:p>
        </p:txBody>
      </p:sp>
      <p:sp>
        <p:nvSpPr>
          <p:cNvPr id="3" name="Segnaposto contenuto 2"/>
          <p:cNvSpPr>
            <a:spLocks noGrp="1"/>
          </p:cNvSpPr>
          <p:nvPr>
            <p:ph sz="quarter" idx="1"/>
          </p:nvPr>
        </p:nvSpPr>
        <p:spPr/>
        <p:txBody>
          <a:bodyPr/>
          <a:lstStyle/>
          <a:p>
            <a:pPr>
              <a:buFont typeface="Wingdings" pitchFamily="2" charset="2"/>
              <a:buNone/>
            </a:pPr>
            <a:r>
              <a:rPr lang="it-IT" sz="2800" dirty="0" err="1" smtClean="0"/>
              <a:t>Wikipedia</a:t>
            </a:r>
            <a:r>
              <a:rPr lang="it-IT" sz="2800" dirty="0" smtClean="0"/>
              <a:t> è rilasciata con licenza GNU Free </a:t>
            </a:r>
            <a:r>
              <a:rPr lang="it-IT" sz="2800" dirty="0" err="1" smtClean="0"/>
              <a:t>Documentation</a:t>
            </a:r>
            <a:r>
              <a:rPr lang="it-IT" sz="2800" dirty="0" smtClean="0"/>
              <a:t> </a:t>
            </a:r>
            <a:r>
              <a:rPr lang="it-IT" sz="2800" dirty="0" err="1" smtClean="0"/>
              <a:t>License</a:t>
            </a:r>
            <a:r>
              <a:rPr lang="it-IT" sz="2800" dirty="0" smtClean="0"/>
              <a:t> (GNU FDL):</a:t>
            </a:r>
          </a:p>
          <a:p>
            <a:pPr>
              <a:buFont typeface="Wingdings" pitchFamily="2" charset="2"/>
              <a:buNone/>
            </a:pPr>
            <a:endParaRPr lang="it-IT" sz="2800" dirty="0" smtClean="0"/>
          </a:p>
          <a:p>
            <a:r>
              <a:rPr lang="it-IT" sz="2800" dirty="0" smtClean="0"/>
              <a:t>licenza di </a:t>
            </a:r>
            <a:r>
              <a:rPr lang="it-IT" sz="2800" dirty="0" err="1" smtClean="0"/>
              <a:t>copyleft</a:t>
            </a:r>
            <a:r>
              <a:rPr lang="it-IT" sz="2800" dirty="0" smtClean="0"/>
              <a:t> per contenuti liberi (creata dalla Free Software </a:t>
            </a:r>
            <a:r>
              <a:rPr lang="it-IT" sz="2800" dirty="0" err="1" smtClean="0"/>
              <a:t>Foundation</a:t>
            </a:r>
            <a:r>
              <a:rPr lang="it-IT" sz="2800" dirty="0" smtClean="0"/>
              <a:t> per il progetto GNU).</a:t>
            </a:r>
          </a:p>
          <a:p>
            <a:r>
              <a:rPr lang="it-IT" sz="2800" dirty="0" smtClean="0"/>
              <a:t>creata per distribuire la documentazione di software e materiale didattico.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LICENZE</a:t>
            </a:r>
            <a:endParaRPr lang="it-IT" dirty="0"/>
          </a:p>
        </p:txBody>
      </p:sp>
      <p:sp>
        <p:nvSpPr>
          <p:cNvPr id="3" name="Segnaposto contenuto 2"/>
          <p:cNvSpPr>
            <a:spLocks noGrp="1"/>
          </p:cNvSpPr>
          <p:nvPr>
            <p:ph sz="quarter" idx="1"/>
          </p:nvPr>
        </p:nvSpPr>
        <p:spPr/>
        <p:txBody>
          <a:bodyPr/>
          <a:lstStyle/>
          <a:p>
            <a:pPr>
              <a:buNone/>
            </a:pPr>
            <a:r>
              <a:rPr lang="it-IT" sz="2800" dirty="0" err="1" smtClean="0"/>
              <a:t>Wikipedia</a:t>
            </a:r>
            <a:r>
              <a:rPr lang="it-IT" sz="2800" dirty="0" smtClean="0"/>
              <a:t> è rilasciata con licenza GNU Free </a:t>
            </a:r>
            <a:r>
              <a:rPr lang="it-IT" sz="2800" dirty="0" err="1" smtClean="0"/>
              <a:t>Documentation</a:t>
            </a:r>
            <a:r>
              <a:rPr lang="it-IT" sz="2800" dirty="0" smtClean="0"/>
              <a:t> </a:t>
            </a:r>
            <a:r>
              <a:rPr lang="it-IT" sz="2800" dirty="0" err="1" smtClean="0"/>
              <a:t>License</a:t>
            </a:r>
            <a:r>
              <a:rPr lang="it-IT" sz="2800" dirty="0" smtClean="0"/>
              <a:t> (GNU FDL):</a:t>
            </a:r>
          </a:p>
          <a:p>
            <a:pPr>
              <a:buNone/>
            </a:pPr>
            <a:endParaRPr lang="it-IT" sz="2800" dirty="0" smtClean="0"/>
          </a:p>
          <a:p>
            <a:r>
              <a:rPr lang="it-IT" sz="2800" dirty="0" smtClean="0"/>
              <a:t>stabilisce che ogni copia del materiale, anche se modificata, deve essere distribuita con la stessa licenza. </a:t>
            </a:r>
          </a:p>
          <a:p>
            <a:r>
              <a:rPr lang="it-IT" sz="2800" dirty="0" smtClean="0"/>
              <a:t>le copie possono essere vendute e, se riprodotte in gran quantità, si devono distribuire in un formato che ne faciliti ulteriori modifiche. </a:t>
            </a:r>
          </a:p>
          <a:p>
            <a:r>
              <a:rPr lang="it-IT" sz="2800" dirty="0" err="1" smtClean="0"/>
              <a:t>Wikipedia</a:t>
            </a:r>
            <a:r>
              <a:rPr lang="it-IT" sz="2800" dirty="0" smtClean="0"/>
              <a:t> è la più grande raccolta di documentazione che utilizza questo tipo di licenza.</a:t>
            </a:r>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sz="2800" dirty="0" err="1" smtClean="0"/>
              <a:t>Nupedia</a:t>
            </a:r>
            <a:r>
              <a:rPr lang="it-IT" sz="2800" dirty="0" smtClean="0"/>
              <a:t> (9 marzo 2000): progetto di enciclopedia in inglese sul Web scritta da esperti e pubblicata come contenuto libero (ancora Jimmy Wales e Larry </a:t>
            </a:r>
            <a:r>
              <a:rPr lang="it-IT" sz="2800" dirty="0" err="1" smtClean="0"/>
              <a:t>Sanger</a:t>
            </a:r>
            <a:r>
              <a:rPr lang="it-IT" sz="2800" dirty="0" smtClean="0"/>
              <a:t>)</a:t>
            </a:r>
          </a:p>
          <a:p>
            <a:r>
              <a:rPr lang="it-IT" sz="2800" dirty="0" smtClean="0"/>
              <a:t>15 gennaio 2001: nasce </a:t>
            </a:r>
            <a:r>
              <a:rPr lang="it-IT" sz="2800" dirty="0" err="1" smtClean="0"/>
              <a:t>Wikipedia</a:t>
            </a:r>
            <a:r>
              <a:rPr lang="it-IT" sz="2800" dirty="0" smtClean="0"/>
              <a:t> come progetto complementare di </a:t>
            </a:r>
            <a:r>
              <a:rPr lang="it-IT" sz="2800" dirty="0" err="1" smtClean="0"/>
              <a:t>Nupedia</a:t>
            </a:r>
            <a:r>
              <a:rPr lang="it-IT" sz="2800" dirty="0" smtClean="0"/>
              <a:t> </a:t>
            </a:r>
          </a:p>
          <a:p>
            <a:r>
              <a:rPr lang="it-IT" sz="2800" dirty="0" smtClean="0"/>
              <a:t>maggio 2001:  edizioni in francese, tedesco, inglese, catalano, spagnolo, svedese, portoghese</a:t>
            </a:r>
          </a:p>
          <a:p>
            <a:r>
              <a:rPr lang="it-IT" sz="2800" dirty="0" smtClean="0"/>
              <a:t>fine 2001: italiano</a:t>
            </a:r>
          </a:p>
          <a:p>
            <a:r>
              <a:rPr lang="it-IT" sz="2800" dirty="0" smtClean="0"/>
              <a:t>alla fine del primo anno: 20mila voci, su 18 versioni in lingue differenti</a:t>
            </a:r>
          </a:p>
          <a:p>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sz="2400" dirty="0" smtClean="0"/>
              <a:t>2003: da </a:t>
            </a:r>
            <a:r>
              <a:rPr lang="it-IT" sz="2400" dirty="0" err="1" smtClean="0"/>
              <a:t>Wikipedia</a:t>
            </a:r>
            <a:r>
              <a:rPr lang="it-IT" sz="2400" dirty="0" smtClean="0"/>
              <a:t> e </a:t>
            </a:r>
            <a:r>
              <a:rPr lang="it-IT" sz="2400" dirty="0" err="1" smtClean="0"/>
              <a:t>Nupedia</a:t>
            </a:r>
            <a:r>
              <a:rPr lang="it-IT" sz="2400" dirty="0" smtClean="0"/>
              <a:t> nasce la </a:t>
            </a:r>
            <a:r>
              <a:rPr lang="it-IT" sz="2400" dirty="0" err="1" smtClean="0"/>
              <a:t>Wikimedia</a:t>
            </a:r>
            <a:r>
              <a:rPr lang="it-IT" sz="2400" dirty="0" smtClean="0"/>
              <a:t> </a:t>
            </a:r>
            <a:r>
              <a:rPr lang="it-IT" sz="2400" dirty="0" err="1" smtClean="0"/>
              <a:t>Foundation</a:t>
            </a:r>
            <a:r>
              <a:rPr lang="it-IT" sz="2400" dirty="0" smtClean="0"/>
              <a:t> (WMF)</a:t>
            </a:r>
          </a:p>
          <a:p>
            <a:pPr lvl="1"/>
            <a:r>
              <a:rPr lang="it-IT" sz="2400" dirty="0" smtClean="0"/>
              <a:t>organizzazione no-profit fondata in Florida (ora in California) che sostiene </a:t>
            </a:r>
            <a:r>
              <a:rPr lang="it-IT" sz="2400" dirty="0" err="1" smtClean="0"/>
              <a:t>Wikipedia</a:t>
            </a:r>
            <a:r>
              <a:rPr lang="it-IT" sz="2400" dirty="0" smtClean="0"/>
              <a:t> e i progetti fratelli.</a:t>
            </a:r>
          </a:p>
          <a:p>
            <a:pPr lvl="1"/>
            <a:endParaRPr lang="it-IT" sz="2400" dirty="0" smtClean="0"/>
          </a:p>
          <a:p>
            <a:r>
              <a:rPr lang="it-IT" sz="2400" dirty="0" smtClean="0"/>
              <a:t>Ora la </a:t>
            </a:r>
            <a:r>
              <a:rPr lang="it-IT" sz="2400" dirty="0" err="1" smtClean="0"/>
              <a:t>Wikimedia</a:t>
            </a:r>
            <a:r>
              <a:rPr lang="it-IT" sz="2400" dirty="0" smtClean="0"/>
              <a:t> </a:t>
            </a:r>
            <a:r>
              <a:rPr lang="it-IT" sz="2400" dirty="0" err="1" smtClean="0"/>
              <a:t>Foundation</a:t>
            </a:r>
            <a:r>
              <a:rPr lang="it-IT" sz="2400" dirty="0" smtClean="0"/>
              <a:t> gestisce i marchi e l'infrastruttura informatica, e garantisce che la gestione dei contenuti rimanga alla comunità di utenti.</a:t>
            </a:r>
          </a:p>
          <a:p>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sz="2400" dirty="0" smtClean="0"/>
              <a:t>È curata da volontari seguendo il modello del </a:t>
            </a:r>
            <a:r>
              <a:rPr lang="it-IT" sz="2400" dirty="0" err="1" smtClean="0"/>
              <a:t>wiki</a:t>
            </a:r>
            <a:r>
              <a:rPr lang="it-IT" sz="2400" dirty="0" smtClean="0"/>
              <a:t>: </a:t>
            </a:r>
          </a:p>
          <a:p>
            <a:r>
              <a:rPr lang="it-IT" sz="2400" dirty="0" smtClean="0"/>
              <a:t>le pagine possono essere modificate da chiunque (approccio ottimistico sulla qualità delle modifiche - convinzione che la collaborazione possa col tempo migliorare le voci)</a:t>
            </a:r>
          </a:p>
          <a:p>
            <a:r>
              <a:rPr lang="it-IT" sz="2400" dirty="0" smtClean="0"/>
              <a:t>no comitato di redazione</a:t>
            </a:r>
          </a:p>
          <a:p>
            <a:r>
              <a:rPr lang="it-IT" sz="2400" dirty="0" smtClean="0"/>
              <a:t>no controllo preventivo sul materiale inviato</a:t>
            </a:r>
          </a:p>
          <a:p>
            <a:r>
              <a:rPr lang="it-IT" sz="2400" dirty="0" smtClean="0"/>
              <a:t>voci controllate dalla comunità + comitato di amministratori</a:t>
            </a:r>
          </a:p>
          <a:p>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sz="2400" dirty="0" smtClean="0"/>
              <a:t>Data la natura aperta di </a:t>
            </a:r>
            <a:r>
              <a:rPr lang="it-IT" sz="2400" dirty="0" err="1" smtClean="0"/>
              <a:t>Wikipedia</a:t>
            </a:r>
            <a:r>
              <a:rPr lang="it-IT" sz="2400" dirty="0" smtClean="0"/>
              <a:t>, quando i partecipanti alla stesura di una voce non raggiungono un accordo, spesso si verificano delle discussioni prolungate o delle "guerre di modifica"(dall'inglese </a:t>
            </a:r>
            <a:r>
              <a:rPr lang="it-IT" sz="2400" dirty="0" err="1" smtClean="0"/>
              <a:t>edit</a:t>
            </a:r>
            <a:r>
              <a:rPr lang="it-IT" sz="2400" dirty="0" smtClean="0"/>
              <a:t> war).</a:t>
            </a:r>
          </a:p>
          <a:p>
            <a:r>
              <a:rPr lang="it-IT" sz="2400" dirty="0" smtClean="0"/>
              <a:t>Accade che alcuni utenti inseriscano informazioni malevole, </a:t>
            </a:r>
            <a:r>
              <a:rPr lang="it-IT" sz="2400" dirty="0" err="1" smtClean="0"/>
              <a:t>enciclopedicamente</a:t>
            </a:r>
            <a:r>
              <a:rPr lang="it-IT" sz="2400" dirty="0" smtClean="0"/>
              <a:t> irrilevanti, o addirittura vandalizzino alcune voci: di norma queste modifiche vengono velocemente rimosse.</a:t>
            </a:r>
          </a:p>
          <a:p>
            <a:r>
              <a:rPr lang="it-IT" sz="2400" dirty="0" smtClean="0"/>
              <a:t>Tutte le modifiche alle voci di </a:t>
            </a:r>
            <a:r>
              <a:rPr lang="it-IT" sz="2400" dirty="0" err="1" smtClean="0"/>
              <a:t>Wikipedia</a:t>
            </a:r>
            <a:r>
              <a:rPr lang="it-IT" sz="2400" dirty="0" smtClean="0"/>
              <a:t> sono mantenute in una cronologia delle versioni (accessibile a chiunque): </a:t>
            </a:r>
            <a:r>
              <a:rPr lang="it-IT" sz="2400" dirty="0" err="1" smtClean="0"/>
              <a:t>Wikipedia</a:t>
            </a:r>
            <a:r>
              <a:rPr lang="it-IT" sz="2400" dirty="0" smtClean="0"/>
              <a:t> </a:t>
            </a:r>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PORTALI E MOTORI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15</a:t>
                      </a:r>
                      <a:endParaRPr lang="it-IT" b="1" dirty="0" smtClean="0">
                        <a:solidFill>
                          <a:srgbClr val="FF0000"/>
                        </a:solidFill>
                      </a:endParaRPr>
                    </a:p>
                    <a:p>
                      <a:r>
                        <a:rPr kumimoji="0" lang="it-IT" sz="1200" b="0" i="1" kern="1200" baseline="0" dirty="0" smtClean="0">
                          <a:solidFill>
                            <a:srgbClr val="FF0000"/>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LINEE </a:t>
            </a:r>
            <a:r>
              <a:rPr lang="it-IT" dirty="0" err="1" smtClean="0"/>
              <a:t>DI</a:t>
            </a:r>
            <a:r>
              <a:rPr lang="it-IT" dirty="0" smtClean="0"/>
              <a:t> CONDOTTA</a:t>
            </a:r>
            <a:endParaRPr lang="it-IT" dirty="0"/>
          </a:p>
        </p:txBody>
      </p:sp>
      <p:sp>
        <p:nvSpPr>
          <p:cNvPr id="3" name="Segnaposto contenuto 2"/>
          <p:cNvSpPr>
            <a:spLocks noGrp="1"/>
          </p:cNvSpPr>
          <p:nvPr>
            <p:ph sz="quarter" idx="1"/>
          </p:nvPr>
        </p:nvSpPr>
        <p:spPr/>
        <p:txBody>
          <a:bodyPr/>
          <a:lstStyle/>
          <a:p>
            <a:r>
              <a:rPr lang="it-IT" sz="2400" dirty="0" smtClean="0"/>
              <a:t>NPOV - </a:t>
            </a:r>
            <a:r>
              <a:rPr lang="it-IT" sz="2400" dirty="0" err="1" smtClean="0"/>
              <a:t>Neutral</a:t>
            </a:r>
            <a:r>
              <a:rPr lang="it-IT" sz="2400" dirty="0" smtClean="0"/>
              <a:t> Point </a:t>
            </a:r>
            <a:r>
              <a:rPr lang="it-IT" sz="2400" dirty="0" err="1" smtClean="0"/>
              <a:t>of</a:t>
            </a:r>
            <a:r>
              <a:rPr lang="it-IT" sz="2400" dirty="0" smtClean="0"/>
              <a:t> </a:t>
            </a:r>
            <a:r>
              <a:rPr lang="it-IT" sz="2400" dirty="0" err="1" smtClean="0"/>
              <a:t>View</a:t>
            </a:r>
            <a:r>
              <a:rPr lang="it-IT" sz="2400" dirty="0" smtClean="0"/>
              <a:t>: obiettivo dell'enciclopedia è quello di presentare le dispute e descriverle (non impegnarsi per esse).</a:t>
            </a:r>
          </a:p>
          <a:p>
            <a:pPr lvl="1"/>
            <a:r>
              <a:rPr lang="it-IT" sz="2400" dirty="0" smtClean="0"/>
              <a:t>NON un singolo punto di vista oggettivo, ma... presentare in modo imparziale tutti gli aspetti di una questione (OGNI punto di vista deve ricevere una trattazione adeguata)</a:t>
            </a:r>
          </a:p>
          <a:p>
            <a:endParaRPr lang="it-IT" sz="2400" dirty="0" smtClean="0"/>
          </a:p>
          <a:p>
            <a:r>
              <a:rPr lang="it-IT" sz="2400" dirty="0" smtClean="0"/>
              <a:t>Ricerche originali (es. opinioni e teorie inedite) NON si pubblicano in </a:t>
            </a:r>
            <a:r>
              <a:rPr lang="it-IT" sz="2400" dirty="0" err="1" smtClean="0"/>
              <a:t>Wikipedia</a:t>
            </a:r>
            <a:r>
              <a:rPr lang="it-IT" sz="2400" dirty="0" smtClean="0"/>
              <a:t> (incompatibili con il concetto di enciclopedia e con il NPOV)</a:t>
            </a:r>
          </a:p>
          <a:p>
            <a:endParaRPr lang="it-IT" sz="2400" dirty="0" smtClean="0"/>
          </a:p>
          <a:p>
            <a:r>
              <a:rPr lang="it-IT" sz="2400" dirty="0" smtClean="0"/>
              <a:t>Pagine di discussione: per discutere le modifiche alle voci</a:t>
            </a:r>
          </a:p>
          <a:p>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CRITICHE A WIKIPEDIA</a:t>
            </a:r>
            <a:endParaRPr lang="it-IT" dirty="0"/>
          </a:p>
        </p:txBody>
      </p:sp>
      <p:sp>
        <p:nvSpPr>
          <p:cNvPr id="3" name="Segnaposto contenuto 2"/>
          <p:cNvSpPr>
            <a:spLocks noGrp="1"/>
          </p:cNvSpPr>
          <p:nvPr>
            <p:ph sz="quarter" idx="1"/>
          </p:nvPr>
        </p:nvSpPr>
        <p:spPr/>
        <p:txBody>
          <a:bodyPr/>
          <a:lstStyle/>
          <a:p>
            <a:pPr>
              <a:buFont typeface="Wingdings" pitchFamily="2" charset="2"/>
              <a:buNone/>
            </a:pPr>
            <a:r>
              <a:rPr lang="it-IT" sz="2400" dirty="0" smtClean="0"/>
              <a:t>La qualifica di </a:t>
            </a:r>
            <a:r>
              <a:rPr lang="it-IT" sz="2400" dirty="0" err="1" smtClean="0"/>
              <a:t>Wikipedia</a:t>
            </a:r>
            <a:r>
              <a:rPr lang="it-IT" sz="2400" dirty="0" smtClean="0"/>
              <a:t> come enciclopedia è stata oggetto di discussioni:</a:t>
            </a:r>
          </a:p>
          <a:p>
            <a:r>
              <a:rPr lang="it-IT" sz="2400" dirty="0" smtClean="0"/>
              <a:t>Scarsa autorevolezza: molti editori (bibliotecari, accademici, redattori) delle altre enciclopedie (formali) la considerano di scarsa utilità come sistema di consultazione.</a:t>
            </a:r>
          </a:p>
          <a:p>
            <a:r>
              <a:rPr lang="it-IT" sz="2400" dirty="0" smtClean="0"/>
              <a:t>Materiale largamente privo di credenziali</a:t>
            </a:r>
          </a:p>
          <a:p>
            <a:r>
              <a:rPr lang="it-IT" sz="2400" dirty="0" smtClean="0"/>
              <a:t>Possibilità di rappresentare aspetti moralmente offensivi</a:t>
            </a:r>
          </a:p>
          <a:p>
            <a:r>
              <a:rPr lang="it-IT" sz="2400" dirty="0" smtClean="0"/>
              <a:t>Permettere a chiunque di scrivere rende </a:t>
            </a:r>
            <a:r>
              <a:rPr lang="it-IT" sz="2400" dirty="0" err="1" smtClean="0"/>
              <a:t>Wikipedia</a:t>
            </a:r>
            <a:r>
              <a:rPr lang="it-IT" sz="2400" dirty="0" smtClean="0"/>
              <a:t> inaffidabile</a:t>
            </a:r>
          </a:p>
          <a:p>
            <a:r>
              <a:rPr lang="it-IT" sz="2400" dirty="0" smtClean="0"/>
              <a:t>Non ci sono processi formali e sistematici di revisione: i partecipanti stessi potrebbero non essere esperti</a:t>
            </a:r>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RISPOSTE ALLE CRITICHE</a:t>
            </a:r>
            <a:endParaRPr lang="it-IT" dirty="0"/>
          </a:p>
        </p:txBody>
      </p:sp>
      <p:sp>
        <p:nvSpPr>
          <p:cNvPr id="3" name="Segnaposto contenuto 2"/>
          <p:cNvSpPr>
            <a:spLocks noGrp="1"/>
          </p:cNvSpPr>
          <p:nvPr>
            <p:ph sz="quarter" idx="1"/>
          </p:nvPr>
        </p:nvSpPr>
        <p:spPr/>
        <p:txBody>
          <a:bodyPr/>
          <a:lstStyle/>
          <a:p>
            <a:pPr>
              <a:defRPr/>
            </a:pPr>
            <a:r>
              <a:rPr lang="it-IT" dirty="0" smtClean="0"/>
              <a:t>5 pilasti fondanti di </a:t>
            </a:r>
            <a:r>
              <a:rPr lang="it-IT" dirty="0" err="1" smtClean="0"/>
              <a:t>Wikipedia</a:t>
            </a:r>
            <a:endParaRPr lang="it-IT" dirty="0" smtClean="0"/>
          </a:p>
          <a:p>
            <a:pPr marL="514350" indent="-514350">
              <a:buFont typeface="+mj-lt"/>
              <a:buAutoNum type="arabicPeriod"/>
              <a:defRPr/>
            </a:pPr>
            <a:r>
              <a:rPr lang="it-IT" sz="2800" dirty="0" err="1" smtClean="0"/>
              <a:t>Wikipedia</a:t>
            </a:r>
            <a:r>
              <a:rPr lang="it-IT" sz="2800" dirty="0" smtClean="0"/>
              <a:t> è un'enciclopedia</a:t>
            </a:r>
          </a:p>
          <a:p>
            <a:pPr marL="514350" indent="-514350">
              <a:buFont typeface="+mj-lt"/>
              <a:buAutoNum type="arabicPeriod"/>
              <a:defRPr/>
            </a:pPr>
            <a:r>
              <a:rPr lang="it-IT" sz="2800" dirty="0" err="1" smtClean="0"/>
              <a:t>Wikipedia</a:t>
            </a:r>
            <a:r>
              <a:rPr lang="it-IT" sz="2800" dirty="0" smtClean="0"/>
              <a:t> ha un punto di vista neutrale</a:t>
            </a:r>
          </a:p>
          <a:p>
            <a:pPr marL="514350" indent="-514350">
              <a:buFont typeface="+mj-lt"/>
              <a:buAutoNum type="arabicPeriod"/>
              <a:defRPr/>
            </a:pPr>
            <a:r>
              <a:rPr lang="it-IT" sz="2800" dirty="0" err="1" smtClean="0"/>
              <a:t>Wikipedia</a:t>
            </a:r>
            <a:r>
              <a:rPr lang="it-IT" sz="2800" dirty="0" smtClean="0"/>
              <a:t> è libera</a:t>
            </a:r>
          </a:p>
          <a:p>
            <a:pPr marL="514350" indent="-514350">
              <a:buFont typeface="+mj-lt"/>
              <a:buAutoNum type="arabicPeriod"/>
              <a:defRPr/>
            </a:pPr>
            <a:r>
              <a:rPr lang="it-IT" sz="2800" dirty="0" err="1" smtClean="0"/>
              <a:t>Wikipedia</a:t>
            </a:r>
            <a:r>
              <a:rPr lang="it-IT" sz="2800" dirty="0" smtClean="0"/>
              <a:t> ha un codice di condotta</a:t>
            </a:r>
          </a:p>
          <a:p>
            <a:pPr marL="514350" indent="-514350">
              <a:buFont typeface="+mj-lt"/>
              <a:buAutoNum type="arabicPeriod"/>
              <a:defRPr/>
            </a:pPr>
            <a:r>
              <a:rPr lang="it-IT" sz="2800" dirty="0" err="1" smtClean="0"/>
              <a:t>Wikipedia</a:t>
            </a:r>
            <a:r>
              <a:rPr lang="it-IT" sz="2800" dirty="0" smtClean="0"/>
              <a:t> non ha regole fisse, eccetto questi cinque principi</a:t>
            </a:r>
          </a:p>
          <a:p>
            <a:pPr>
              <a:defRPr/>
            </a:pPr>
            <a:r>
              <a:rPr lang="it-IT" dirty="0" smtClean="0"/>
              <a:t>provenienza della fonte </a:t>
            </a:r>
          </a:p>
          <a:p>
            <a:pPr>
              <a:defRPr/>
            </a:pPr>
            <a:r>
              <a:rPr lang="it-IT" dirty="0" smtClean="0"/>
              <a:t>provenienza temporale</a:t>
            </a:r>
          </a:p>
          <a:p>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STRUTTURA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dirty="0" smtClean="0"/>
              <a:t>Pulsante di ricerca (menu a </a:t>
            </a:r>
            <a:r>
              <a:rPr lang="it-IT" dirty="0" err="1" smtClean="0"/>
              <a:t>sx</a:t>
            </a:r>
            <a:r>
              <a:rPr lang="it-IT" dirty="0" smtClean="0"/>
              <a:t>): case sensitive</a:t>
            </a:r>
          </a:p>
          <a:p>
            <a:endParaRPr lang="it-IT" dirty="0" smtClean="0"/>
          </a:p>
          <a:p>
            <a:r>
              <a:rPr lang="it-IT" dirty="0" smtClean="0"/>
              <a:t>Categorie: La maggior parte delle pagine sono divise per categorie (organizzate ad albero) -</a:t>
            </a:r>
          </a:p>
          <a:p>
            <a:endParaRPr lang="it-IT" dirty="0" smtClean="0"/>
          </a:p>
          <a:p>
            <a:r>
              <a:rPr lang="it-IT" dirty="0" smtClean="0"/>
              <a:t>L'oracolo</a:t>
            </a:r>
          </a:p>
          <a:p>
            <a:endParaRPr lang="it-IT" dirty="0" smtClean="0"/>
          </a:p>
          <a:p>
            <a:r>
              <a:rPr lang="it-IT" dirty="0" smtClean="0"/>
              <a:t>Pagina di prova: sandbox</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620688"/>
            <a:ext cx="8229600" cy="642958"/>
          </a:xfrm>
        </p:spPr>
        <p:txBody>
          <a:bodyPr/>
          <a:lstStyle/>
          <a:p>
            <a:r>
              <a:rPr lang="it-IT" dirty="0" smtClean="0"/>
              <a:t>LA FAMIGLIA </a:t>
            </a:r>
            <a:r>
              <a:rPr lang="it-IT" dirty="0" err="1" smtClean="0"/>
              <a:t>DI</a:t>
            </a:r>
            <a:r>
              <a:rPr lang="it-IT" dirty="0" smtClean="0"/>
              <a:t> WIKIPEDIA</a:t>
            </a:r>
            <a:endParaRPr lang="it-IT" dirty="0"/>
          </a:p>
        </p:txBody>
      </p:sp>
      <p:sp>
        <p:nvSpPr>
          <p:cNvPr id="1063" name="Rectangle 3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16" name="Picture 40"/>
          <p:cNvPicPr>
            <a:picLocks noChangeAspect="1" noChangeArrowheads="1"/>
          </p:cNvPicPr>
          <p:nvPr/>
        </p:nvPicPr>
        <p:blipFill>
          <a:blip r:embed="rId2" cstate="print"/>
          <a:srcRect/>
          <a:stretch>
            <a:fillRect/>
          </a:stretch>
        </p:blipFill>
        <p:spPr bwMode="auto">
          <a:xfrm>
            <a:off x="627283" y="2178943"/>
            <a:ext cx="8265197" cy="25462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UNA ESPERIENZA </a:t>
            </a:r>
            <a:r>
              <a:rPr lang="it-IT" dirty="0" err="1" smtClean="0"/>
              <a:t>DI</a:t>
            </a:r>
            <a:r>
              <a:rPr lang="it-IT" dirty="0" smtClean="0"/>
              <a:t> WEB SOCIALE: WIKIPEDIA</a:t>
            </a:r>
          </a:p>
          <a:p>
            <a:r>
              <a:rPr lang="it-IT" dirty="0" smtClean="0"/>
              <a:t>LA FAMIGLIA </a:t>
            </a:r>
            <a:r>
              <a:rPr lang="it-IT" dirty="0" err="1" smtClean="0"/>
              <a:t>DI</a:t>
            </a:r>
            <a:r>
              <a:rPr lang="it-IT" smtClean="0"/>
              <a:t> </a:t>
            </a:r>
            <a:r>
              <a:rPr lang="it-IT" smtClean="0"/>
              <a:t>WIKIPEDIA</a:t>
            </a:r>
            <a:endParaRPr lang="it-IT"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COS’E’ WIKIPEDIA?</a:t>
            </a:r>
            <a:endParaRPr lang="it-IT" dirty="0"/>
          </a:p>
        </p:txBody>
      </p:sp>
      <p:sp>
        <p:nvSpPr>
          <p:cNvPr id="3" name="Segnaposto contenuto 2"/>
          <p:cNvSpPr>
            <a:spLocks noGrp="1"/>
          </p:cNvSpPr>
          <p:nvPr>
            <p:ph sz="quarter" idx="1"/>
          </p:nvPr>
        </p:nvSpPr>
        <p:spPr/>
        <p:txBody>
          <a:bodyPr/>
          <a:lstStyle/>
          <a:p>
            <a:r>
              <a:rPr lang="it-IT" dirty="0" smtClean="0"/>
              <a:t>Apparentemente, è troppo vasta perché le persone abbiano fiducia</a:t>
            </a:r>
          </a:p>
          <a:p>
            <a:pPr lvl="1"/>
            <a:r>
              <a:rPr lang="it-IT" i="1" dirty="0" smtClean="0"/>
              <a:t>“</a:t>
            </a:r>
            <a:r>
              <a:rPr lang="it-IT" b="1" i="1" dirty="0" err="1" smtClean="0"/>
              <a:t>Wikipedia</a:t>
            </a:r>
            <a:r>
              <a:rPr lang="it-IT" b="1" i="1" dirty="0" smtClean="0"/>
              <a:t> si fonda su un processo darwiniano, dove l’accuratezza aumenta man mano che più e più occhi esaminano una voce”.</a:t>
            </a:r>
          </a:p>
          <a:p>
            <a:pPr lvl="1"/>
            <a:r>
              <a:rPr lang="it-IT" b="1" i="1" dirty="0" smtClean="0"/>
              <a:t>“C’è qualcuno che davvero ci crede?”</a:t>
            </a:r>
          </a:p>
          <a:p>
            <a:pPr lvl="1"/>
            <a:r>
              <a:rPr lang="it-IT" i="1" dirty="0" smtClean="0"/>
              <a:t>“</a:t>
            </a:r>
            <a:r>
              <a:rPr lang="it-IT" b="1" i="1" dirty="0" err="1" smtClean="0"/>
              <a:t>Wikipedia</a:t>
            </a:r>
            <a:r>
              <a:rPr lang="it-IT" b="1" i="1" dirty="0" smtClean="0"/>
              <a:t> è un’enciclopedia basata sulla fede, sul concetto morbido di comunità e su alcune vaghe nozioni circa l’informazione che vuole essere libera”</a:t>
            </a:r>
          </a:p>
          <a:p>
            <a:pPr lvl="3">
              <a:buNone/>
            </a:pPr>
            <a:endParaRPr lang="it-IT" i="1" dirty="0" smtClean="0"/>
          </a:p>
          <a:p>
            <a:pPr lvl="3">
              <a:buNone/>
            </a:pPr>
            <a:r>
              <a:rPr lang="it-IT" i="1" dirty="0" smtClean="0"/>
              <a:t>		Robert </a:t>
            </a:r>
            <a:r>
              <a:rPr lang="it-IT" i="1" dirty="0" err="1" smtClean="0"/>
              <a:t>McHernry</a:t>
            </a:r>
            <a:r>
              <a:rPr lang="it-IT" i="1" dirty="0" smtClean="0"/>
              <a:t>, ex editore dell’Enciclopedia Britannica</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PROCESSO</a:t>
            </a:r>
            <a:endParaRPr lang="it-IT" dirty="0"/>
          </a:p>
        </p:txBody>
      </p:sp>
      <p:sp>
        <p:nvSpPr>
          <p:cNvPr id="3" name="Segnaposto contenuto 2"/>
          <p:cNvSpPr>
            <a:spLocks noGrp="1"/>
          </p:cNvSpPr>
          <p:nvPr>
            <p:ph sz="quarter" idx="1"/>
          </p:nvPr>
        </p:nvSpPr>
        <p:spPr/>
        <p:txBody>
          <a:bodyPr/>
          <a:lstStyle/>
          <a:p>
            <a:r>
              <a:rPr lang="it-IT" b="1" i="1" dirty="0" smtClean="0"/>
              <a:t>“Il processo è molto più tradizionale di quanto la gente percepisca”.</a:t>
            </a:r>
          </a:p>
          <a:p>
            <a:pPr lvl="1"/>
            <a:r>
              <a:rPr lang="it-IT" dirty="0" smtClean="0"/>
              <a:t>Meno dell’1% di tutti gli utilizzatori fa la metà degli inserimenti.</a:t>
            </a:r>
          </a:p>
          <a:p>
            <a:pPr lvl="1"/>
            <a:r>
              <a:rPr lang="it-IT" dirty="0" smtClean="0"/>
              <a:t>Questi si aggiungono a poche centinaia di volontari impegnati, una comunità di persone che si conoscono e giudicano.</a:t>
            </a:r>
          </a:p>
          <a:p>
            <a:r>
              <a:rPr lang="it-IT" dirty="0" smtClean="0"/>
              <a:t>Insieme alla </a:t>
            </a:r>
            <a:r>
              <a:rPr lang="it-IT" b="1" i="1" dirty="0" smtClean="0"/>
              <a:t>“democrazia” </a:t>
            </a:r>
            <a:r>
              <a:rPr lang="it-IT" dirty="0" smtClean="0"/>
              <a:t>c’è anche una certa </a:t>
            </a:r>
            <a:r>
              <a:rPr lang="it-IT" b="1" i="1" dirty="0" smtClean="0"/>
              <a:t>“aristocrazia” </a:t>
            </a:r>
            <a:r>
              <a:rPr lang="it-IT" dirty="0" smtClean="0"/>
              <a:t>(editori con reputazione superiore che hanno l’ultima parola) e occasionalmente una sorta di </a:t>
            </a:r>
            <a:r>
              <a:rPr lang="it-IT" b="1" i="1" dirty="0" smtClean="0"/>
              <a:t>“monarchia” (“che è il mio ruolo”), </a:t>
            </a:r>
            <a:r>
              <a:rPr lang="it-IT" dirty="0" smtClean="0"/>
              <a:t>quando un intervento rapido è necessario</a:t>
            </a:r>
          </a:p>
          <a:p>
            <a:pPr lvl="3">
              <a:buNone/>
            </a:pPr>
            <a:r>
              <a:rPr lang="it-IT" i="1" dirty="0" smtClean="0"/>
              <a:t>		Jimmy Wales, </a:t>
            </a:r>
            <a:r>
              <a:rPr lang="it-IT" i="1" dirty="0" err="1" smtClean="0"/>
              <a:t>Wikipedia</a:t>
            </a:r>
            <a:r>
              <a:rPr lang="it-IT" i="1" dirty="0" smtClean="0"/>
              <a:t> </a:t>
            </a:r>
            <a:r>
              <a:rPr lang="it-IT" i="1" dirty="0" err="1" smtClean="0"/>
              <a:t>Foundation</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L’EVOLUZIONE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dirty="0" smtClean="0"/>
              <a:t>La rivista </a:t>
            </a:r>
            <a:r>
              <a:rPr lang="it-IT" b="1" i="1" dirty="0" smtClean="0"/>
              <a:t>Nature </a:t>
            </a:r>
            <a:r>
              <a:rPr lang="it-IT" dirty="0" smtClean="0"/>
              <a:t>ha confrontato un campione di voci di </a:t>
            </a:r>
            <a:r>
              <a:rPr lang="it-IT" dirty="0" err="1" smtClean="0"/>
              <a:t>Wikipedia</a:t>
            </a:r>
            <a:r>
              <a:rPr lang="it-IT" dirty="0" smtClean="0"/>
              <a:t> e un campione di voci dell’Enciclopedia Britannica (2007)</a:t>
            </a:r>
          </a:p>
          <a:p>
            <a:pPr lvl="1"/>
            <a:r>
              <a:rPr lang="it-IT" dirty="0" smtClean="0"/>
              <a:t>162 errori in </a:t>
            </a:r>
            <a:r>
              <a:rPr lang="it-IT" dirty="0" err="1" smtClean="0"/>
              <a:t>Wikipedia</a:t>
            </a:r>
            <a:endParaRPr lang="it-IT" dirty="0" smtClean="0"/>
          </a:p>
          <a:p>
            <a:pPr lvl="1"/>
            <a:r>
              <a:rPr lang="it-IT" dirty="0" smtClean="0"/>
              <a:t>123 errori nell’Enciclopedia Britannica</a:t>
            </a:r>
          </a:p>
          <a:p>
            <a:pPr lvl="1"/>
            <a:r>
              <a:rPr lang="it-IT" dirty="0" smtClean="0"/>
              <a:t>In pubblico: vittoria! W. ha 1/3 di errori in più</a:t>
            </a:r>
          </a:p>
          <a:p>
            <a:pPr lvl="1"/>
            <a:r>
              <a:rPr lang="it-IT" dirty="0" smtClean="0"/>
              <a:t>In privato: scioccati di dover ammettere che </a:t>
            </a:r>
            <a:r>
              <a:rPr lang="it-IT" dirty="0" err="1" smtClean="0"/>
              <a:t>E.B.</a:t>
            </a:r>
            <a:r>
              <a:rPr lang="it-IT" dirty="0" smtClean="0"/>
              <a:t> contiene errori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WIKIPEDIA E L’</a:t>
            </a:r>
            <a:r>
              <a:rPr lang="it-IT" dirty="0" err="1" smtClean="0"/>
              <a:t>E.B</a:t>
            </a:r>
            <a:r>
              <a:rPr lang="it-IT" dirty="0" smtClean="0"/>
              <a:t>.</a:t>
            </a:r>
            <a:endParaRPr lang="it-IT" dirty="0"/>
          </a:p>
        </p:txBody>
      </p:sp>
      <p:sp>
        <p:nvSpPr>
          <p:cNvPr id="3" name="Segnaposto contenuto 2"/>
          <p:cNvSpPr>
            <a:spLocks noGrp="1"/>
          </p:cNvSpPr>
          <p:nvPr>
            <p:ph sz="quarter" idx="1"/>
          </p:nvPr>
        </p:nvSpPr>
        <p:spPr/>
        <p:txBody>
          <a:bodyPr/>
          <a:lstStyle/>
          <a:p>
            <a:r>
              <a:rPr lang="it-IT" i="1" dirty="0" smtClean="0"/>
              <a:t>“</a:t>
            </a:r>
            <a:r>
              <a:rPr lang="it-IT" b="1" i="1" dirty="0" smtClean="0"/>
              <a:t>Chi legge </a:t>
            </a:r>
            <a:r>
              <a:rPr lang="it-IT" b="1" i="1" dirty="0" err="1" smtClean="0"/>
              <a:t>Wikipedia</a:t>
            </a:r>
            <a:r>
              <a:rPr lang="it-IT" b="1" i="1" dirty="0" smtClean="0"/>
              <a:t> è come uno che usa una toilette pubblica. Ovviamente può essere sporca, così egli sa di dover fare molta attenzione, oppure può sembrare abbastanza pulita, tanto da indurgli un falso senso di sicurezza. Ciò che certamente non sa è chi ha usato la toilette prima di lui.”</a:t>
            </a:r>
          </a:p>
          <a:p>
            <a:pPr lvl="2">
              <a:buNone/>
            </a:pPr>
            <a:r>
              <a:rPr lang="it-IT" i="1" dirty="0" smtClean="0"/>
              <a:t>	</a:t>
            </a:r>
          </a:p>
          <a:p>
            <a:pPr lvl="2">
              <a:buNone/>
            </a:pPr>
            <a:r>
              <a:rPr lang="it-IT" i="1" dirty="0" smtClean="0"/>
              <a:t>			Robert </a:t>
            </a:r>
            <a:r>
              <a:rPr lang="it-IT" i="1" dirty="0" err="1" smtClean="0"/>
              <a:t>McHernry</a:t>
            </a:r>
            <a:r>
              <a:rPr lang="it-IT" i="1" dirty="0" smtClean="0"/>
              <a:t>, ex editore dell’Enciclopedia Britannica</a:t>
            </a:r>
            <a:endParaRPr lang="it-IT" dirty="0" smtClean="0"/>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FUNZIONAMENTO </a:t>
            </a:r>
            <a:r>
              <a:rPr lang="it-IT" dirty="0" err="1" smtClean="0"/>
              <a:t>DI</a:t>
            </a:r>
            <a:r>
              <a:rPr lang="it-IT" dirty="0" smtClean="0"/>
              <a:t> WIKIPEDIA</a:t>
            </a:r>
            <a:endParaRPr lang="it-IT" dirty="0"/>
          </a:p>
        </p:txBody>
      </p:sp>
      <p:sp>
        <p:nvSpPr>
          <p:cNvPr id="3" name="Segnaposto contenuto 2"/>
          <p:cNvSpPr>
            <a:spLocks noGrp="1"/>
          </p:cNvSpPr>
          <p:nvPr>
            <p:ph sz="quarter" idx="1"/>
          </p:nvPr>
        </p:nvSpPr>
        <p:spPr/>
        <p:txBody>
          <a:bodyPr/>
          <a:lstStyle/>
          <a:p>
            <a:r>
              <a:rPr lang="it-IT" dirty="0" smtClean="0"/>
              <a:t>Pubblicata in 250 lingue differenti (la versione inglese è quella con maggior numero di voci)</a:t>
            </a:r>
          </a:p>
          <a:p>
            <a:r>
              <a:rPr lang="it-IT" dirty="0" smtClean="0"/>
              <a:t>12 milioni di articoli (di cui 2.8 in inglese) sono stati scritti in maniera collaborativa da volontari di tutto il mondo.</a:t>
            </a:r>
          </a:p>
          <a:p>
            <a:r>
              <a:rPr lang="it-IT" dirty="0" smtClean="0"/>
              <a:t>Quasi tutti gli articoli di </a:t>
            </a:r>
            <a:r>
              <a:rPr lang="it-IT" dirty="0" err="1" smtClean="0"/>
              <a:t>Wikipedia</a:t>
            </a:r>
            <a:r>
              <a:rPr lang="it-IT" dirty="0" smtClean="0"/>
              <a:t> possono essere modificati da chiunque acceda al sito web.</a:t>
            </a:r>
          </a:p>
          <a:p>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L’ANDAMENTO</a:t>
            </a:r>
            <a:endParaRPr lang="it-IT" dirty="0"/>
          </a:p>
        </p:txBody>
      </p:sp>
      <p:pic>
        <p:nvPicPr>
          <p:cNvPr id="4" name="Picture 2"/>
          <p:cNvPicPr>
            <a:picLocks noChangeAspect="1" noChangeArrowheads="1"/>
          </p:cNvPicPr>
          <p:nvPr/>
        </p:nvPicPr>
        <p:blipFill>
          <a:blip r:embed="rId2" cstate="print"/>
          <a:srcRect/>
          <a:stretch>
            <a:fillRect/>
          </a:stretch>
        </p:blipFill>
        <p:spPr bwMode="auto">
          <a:xfrm>
            <a:off x="1719635" y="1700808"/>
            <a:ext cx="5588669" cy="41042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1337</Words>
  <Application>Microsoft Office PowerPoint</Application>
  <PresentationFormat>Presentazione su schermo (4:3)</PresentationFormat>
  <Paragraphs>151</Paragraphs>
  <Slides>24</Slides>
  <Notes>2</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Presentazione del lavoro del team</vt:lpstr>
      <vt:lpstr>COMUNICAZIONE ONLINE, RETI E VIRTUALITA’</vt:lpstr>
      <vt:lpstr>INDICE</vt:lpstr>
      <vt:lpstr>AGENDA</vt:lpstr>
      <vt:lpstr>CHE COS’E’ WIKIPEDIA?</vt:lpstr>
      <vt:lpstr>IL PROCESSO</vt:lpstr>
      <vt:lpstr>L’EVOLUZIONE DI WIKIPEDIA</vt:lpstr>
      <vt:lpstr>WIKIPEDIA E L’E.B.</vt:lpstr>
      <vt:lpstr>FUNZIONAMENTO DI WIKIPEDIA</vt:lpstr>
      <vt:lpstr>L’ANDAMENTO</vt:lpstr>
      <vt:lpstr>SITI MULTILINGUA</vt:lpstr>
      <vt:lpstr>COME FUNZIONA WIKIPEDIA</vt:lpstr>
      <vt:lpstr>COME FUNZIONA WIKIPEDIA</vt:lpstr>
      <vt:lpstr>STORIA DEGLI WIKI</vt:lpstr>
      <vt:lpstr>LICENZE</vt:lpstr>
      <vt:lpstr>LICENZE</vt:lpstr>
      <vt:lpstr>STORIA DI WIKIPEDIA</vt:lpstr>
      <vt:lpstr>STORIA DI WIKIPEDIA</vt:lpstr>
      <vt:lpstr>CARATTERISTICHE DI WIKIPEDIA</vt:lpstr>
      <vt:lpstr>CARATTERISTICHE DI WIKIPEDIA</vt:lpstr>
      <vt:lpstr>LINEE DI CONDOTTA</vt:lpstr>
      <vt:lpstr>CRITICHE A WIKIPEDIA</vt:lpstr>
      <vt:lpstr>RISPOSTE ALLE CRITICHE</vt:lpstr>
      <vt:lpstr>STRUTTURA DI WIKIPEDIA</vt:lpstr>
      <vt:lpstr>LA FAMIGLIA DI WIKIPEDIA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2011-08-23T05:23:05Z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