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Stile chiaro 1 - Color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7AC3CCA-C797-4891-BE02-D94E43425B78}" styleName="Stile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0" autoAdjust="0"/>
    <p:restoredTop sz="94671" autoAdjust="0"/>
  </p:normalViewPr>
  <p:slideViewPr>
    <p:cSldViewPr>
      <p:cViewPr>
        <p:scale>
          <a:sx n="100" d="100"/>
          <a:sy n="100" d="100"/>
        </p:scale>
        <p:origin x="-224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36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A42F334-C08E-4577-8EEB-668811EB6BA8}" type="datetimeFigureOut">
              <a:rPr lang="en-US"/>
              <a:pPr>
                <a:defRPr/>
              </a:pPr>
              <a:t>8/14/2011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CDEDC7D-8788-4893-A62D-B29F41E8D929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83427A-479C-45AC-B59D-CAED32677C9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14F816-2485-4AEB-9C8B-4A6E154FB17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/>
          <p:nvPr userDrawn="1"/>
        </p:nvSpPr>
        <p:spPr>
          <a:xfrm>
            <a:off x="928688" y="3648075"/>
            <a:ext cx="7291387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6" name="Picture 4" descr="NewMarchi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71438"/>
            <a:ext cx="642937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17"/>
          <p:cNvSpPr>
            <a:spLocks noChangeArrowheads="1"/>
          </p:cNvSpPr>
          <p:nvPr userDrawn="1"/>
        </p:nvSpPr>
        <p:spPr bwMode="auto">
          <a:xfrm>
            <a:off x="0" y="765175"/>
            <a:ext cx="827088" cy="6092825"/>
          </a:xfrm>
          <a:prstGeom prst="rect">
            <a:avLst/>
          </a:prstGeom>
          <a:solidFill>
            <a:srgbClr val="FFC1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10" name="Rectangle 19"/>
          <p:cNvSpPr>
            <a:spLocks noChangeArrowheads="1"/>
          </p:cNvSpPr>
          <p:nvPr userDrawn="1"/>
        </p:nvSpPr>
        <p:spPr bwMode="auto">
          <a:xfrm>
            <a:off x="828675" y="0"/>
            <a:ext cx="7491413" cy="765175"/>
          </a:xfrm>
          <a:prstGeom prst="rect">
            <a:avLst/>
          </a:prstGeom>
          <a:solidFill>
            <a:srgbClr val="62D862">
              <a:alpha val="75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pic>
        <p:nvPicPr>
          <p:cNvPr id="11" name="Picture 20" descr="logodipartiment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58188" y="71438"/>
            <a:ext cx="7143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0"/>
          <p:cNvSpPr>
            <a:spLocks noChangeArrowheads="1"/>
          </p:cNvSpPr>
          <p:nvPr userDrawn="1"/>
        </p:nvSpPr>
        <p:spPr bwMode="auto">
          <a:xfrm>
            <a:off x="928688" y="3643313"/>
            <a:ext cx="214312" cy="1284287"/>
          </a:xfrm>
          <a:prstGeom prst="rect">
            <a:avLst/>
          </a:prstGeom>
          <a:solidFill>
            <a:srgbClr val="62D862">
              <a:alpha val="75000"/>
            </a:srgbClr>
          </a:solidFill>
          <a:ln w="9525">
            <a:solidFill>
              <a:srgbClr val="62D86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13" name="Rectangle 26"/>
          <p:cNvSpPr>
            <a:spLocks noChangeArrowheads="1"/>
          </p:cNvSpPr>
          <p:nvPr userDrawn="1"/>
        </p:nvSpPr>
        <p:spPr bwMode="auto">
          <a:xfrm>
            <a:off x="928688" y="5072063"/>
            <a:ext cx="238125" cy="642937"/>
          </a:xfrm>
          <a:prstGeom prst="rect">
            <a:avLst/>
          </a:prstGeom>
          <a:solidFill>
            <a:srgbClr val="FFC1E0">
              <a:alpha val="70000"/>
            </a:srgbClr>
          </a:solidFill>
          <a:ln w="9525">
            <a:solidFill>
              <a:srgbClr val="FFC1E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733800"/>
            <a:ext cx="6858000" cy="1143000"/>
          </a:xfrm>
        </p:spPr>
        <p:txBody>
          <a:bodyPr anchor="ctr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it-IT" dirty="0" smtClean="0"/>
              <a:t>Fare clic per modificare lo stile del titolo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 anchor="ctr"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it-IT" dirty="0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14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823DCB18-4AD0-43A5-B308-C0F5F507F1FF}" type="datetimeFigureOut">
              <a:rPr lang="en-US"/>
              <a:pPr>
                <a:defRPr/>
              </a:pPr>
              <a:t>8/14/2011</a:t>
            </a:fld>
            <a:endParaRPr lang="en-US"/>
          </a:p>
        </p:txBody>
      </p:sp>
      <p:sp>
        <p:nvSpPr>
          <p:cNvPr id="15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E941E7-AF94-40A6-A4C4-9092E9FE5C57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370BF-EB13-4948-8A73-69F71A09849D}" type="datetimeFigureOut">
              <a:rPr lang="en-US"/>
              <a:pPr>
                <a:defRPr/>
              </a:pPr>
              <a:t>8/14/2011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8096E9-85A3-48A3-85CD-D16BAC270D23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Straight Connector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577580-9739-4799-A22F-57C0B508987A}" type="datetimeFigureOut">
              <a:rPr lang="en-US"/>
              <a:pPr>
                <a:defRPr/>
              </a:pPr>
              <a:t>8/14/2011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B6F9A0-58AA-4549-A9F6-2696863C68FC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bg>
      <p:bgPr>
        <a:solidFill>
          <a:schemeClr val="bg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NewMarchi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71438"/>
            <a:ext cx="642937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17"/>
          <p:cNvSpPr>
            <a:spLocks noChangeArrowheads="1"/>
          </p:cNvSpPr>
          <p:nvPr userDrawn="1"/>
        </p:nvSpPr>
        <p:spPr bwMode="auto">
          <a:xfrm>
            <a:off x="0" y="765175"/>
            <a:ext cx="357188" cy="6092825"/>
          </a:xfrm>
          <a:prstGeom prst="rect">
            <a:avLst/>
          </a:prstGeom>
          <a:solidFill>
            <a:srgbClr val="FFC1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6" name="Rectangle 19"/>
          <p:cNvSpPr>
            <a:spLocks noChangeArrowheads="1"/>
          </p:cNvSpPr>
          <p:nvPr userDrawn="1"/>
        </p:nvSpPr>
        <p:spPr bwMode="auto">
          <a:xfrm>
            <a:off x="828675" y="0"/>
            <a:ext cx="7491413" cy="357188"/>
          </a:xfrm>
          <a:prstGeom prst="rect">
            <a:avLst/>
          </a:prstGeom>
          <a:solidFill>
            <a:srgbClr val="62D862">
              <a:alpha val="75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pic>
        <p:nvPicPr>
          <p:cNvPr id="7" name="Picture 20" descr="logodipartiment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58188" y="71438"/>
            <a:ext cx="7143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642958"/>
          </a:xfrm>
        </p:spPr>
        <p:txBody>
          <a:bodyPr/>
          <a:lstStyle/>
          <a:p>
            <a:r>
              <a:rPr lang="it-IT" dirty="0" smtClean="0"/>
              <a:t>Fare clic per modificare lo stile del titolo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>
            <a:lvl1pPr>
              <a:buClr>
                <a:schemeClr val="tx2"/>
              </a:buClr>
              <a:defRPr/>
            </a:lvl1pPr>
            <a:lvl2pPr>
              <a:buClr>
                <a:schemeClr val="tx1">
                  <a:lumMod val="50000"/>
                  <a:lumOff val="50000"/>
                </a:schemeClr>
              </a:buClr>
              <a:defRPr/>
            </a:lvl2pPr>
          </a:lstStyle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8D75E-7161-4331-AD3D-2B9730A5B33C}" type="datetimeFigureOut">
              <a:rPr lang="en-US"/>
              <a:pPr>
                <a:defRPr/>
              </a:pPr>
              <a:t>8/14/2011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FFA45-37AA-4D69-83A8-8F1A56B6654C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B7F088-5ECA-4031-9E7E-5F943CD39F3C}" type="datetimeFigureOut">
              <a:rPr lang="en-US"/>
              <a:pPr>
                <a:defRPr/>
              </a:pPr>
              <a:t>8/14/2011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FB48D-784E-49FB-B32B-10AEA77D8B06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A1CE52-B575-4851-A57B-11C4A6B8B605}" type="datetimeFigureOut">
              <a:rPr lang="en-US"/>
              <a:pPr>
                <a:defRPr/>
              </a:pPr>
              <a:t>8/14/2011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A81C8B-1090-432A-8608-13CB015F8F00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9E4FC-CD3A-4933-AD32-BC7FC5614AF0}" type="datetimeFigureOut">
              <a:rPr lang="en-US"/>
              <a:pPr>
                <a:defRPr/>
              </a:pPr>
              <a:t>8/14/2011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A87F1-3001-4C42-AE7A-2B4E7E4EFEC9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63296-4958-4EA6-AD6B-F8ADA65CDE14}" type="datetimeFigureOut">
              <a:rPr lang="en-US"/>
              <a:pPr>
                <a:defRPr/>
              </a:pPr>
              <a:t>8/14/2011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A6FE0-B245-43D6-BEEB-6B9490B421B5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71FCEC-9316-449F-8507-8E2140EF4545}" type="datetimeFigureOut">
              <a:rPr lang="en-US"/>
              <a:pPr>
                <a:defRPr/>
              </a:pPr>
              <a:t>8/14/2011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9D9EA-1C54-4423-9DE3-BCE1224F54FF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Straight Connector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E99A0-9FF5-4EDD-A074-427CBD2AC2BF}" type="datetimeFigureOut">
              <a:rPr lang="en-US"/>
              <a:pPr>
                <a:defRPr/>
              </a:pPr>
              <a:t>8/14/2011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1B0FF-CDBC-4063-BB89-730ACE5B3256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it-IT" noProof="0" smtClean="0"/>
              <a:t>Fare clic sull'icona per inserire un'immagine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F49C2-E736-477F-A7FF-B64C2962DACD}" type="datetimeFigureOut">
              <a:rPr lang="en-US"/>
              <a:pPr>
                <a:defRPr/>
              </a:pPr>
              <a:t>8/14/2011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9C7E80-8B3E-4815-9610-2E2BE6C4B0F3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  <a:endParaRPr lang="en-US" smtClean="0"/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smtClean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A833EB8-87B8-4729-A619-935FD180A9AB}" type="datetimeFigureOut">
              <a:rPr lang="en-US"/>
              <a:pPr>
                <a:defRPr/>
              </a:pPr>
              <a:t>8/14/2011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9729EBA-5AD8-4FE9-978B-F914ECE5AACE}" type="slidenum">
              <a:rPr lang="en-US"/>
              <a:pPr>
                <a:defRPr/>
              </a:pPr>
              <a:t>‹N›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18" r:id="rId4"/>
    <p:sldLayoutId id="2147483719" r:id="rId5"/>
    <p:sldLayoutId id="2147483724" r:id="rId6"/>
    <p:sldLayoutId id="2147483725" r:id="rId7"/>
    <p:sldLayoutId id="2147483726" r:id="rId8"/>
    <p:sldLayoutId id="2147483727" r:id="rId9"/>
    <p:sldLayoutId id="2147483720" r:id="rId10"/>
    <p:sldLayoutId id="214748372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1.png"/><Relationship Id="rId4" Type="http://schemas.openxmlformats.org/officeDocument/2006/relationships/oleObject" Target="../embeddings/oleObject7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it-IT" dirty="0" smtClean="0"/>
              <a:t>INFORMATICA </a:t>
            </a:r>
            <a:br>
              <a:rPr lang="it-IT" dirty="0" smtClean="0"/>
            </a:br>
            <a:r>
              <a:rPr lang="it-IT" dirty="0" smtClean="0"/>
              <a:t>PER GLI STUDI UMANISTICI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it-IT" dirty="0" smtClean="0">
                <a:solidFill>
                  <a:schemeClr val="tx1"/>
                </a:solidFill>
              </a:rPr>
              <a:t>MATTEO CRISTANI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dirty="0" smtClean="0"/>
              <a:t>SEMPLIFICAZIONE </a:t>
            </a:r>
            <a:r>
              <a:rPr lang="it-IT" sz="2800" dirty="0" err="1" smtClean="0"/>
              <a:t>DI</a:t>
            </a:r>
            <a:r>
              <a:rPr lang="it-IT" sz="2800" dirty="0" smtClean="0"/>
              <a:t> FUNZIONI BOOLEANA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Per semplificare una funzione Booleana scritta in forma di mappa di </a:t>
            </a:r>
            <a:r>
              <a:rPr lang="it-IT" dirty="0" err="1" smtClean="0"/>
              <a:t>Karnaugh</a:t>
            </a:r>
            <a:r>
              <a:rPr lang="it-IT" dirty="0" smtClean="0"/>
              <a:t> si procede al raccoglimento di una delle sezioni ammissibili. </a:t>
            </a:r>
          </a:p>
          <a:p>
            <a:r>
              <a:rPr lang="it-IT" dirty="0" smtClean="0"/>
              <a:t>Per una funzione di tre variabili</a:t>
            </a:r>
          </a:p>
          <a:p>
            <a:pPr lvl="1"/>
            <a:r>
              <a:rPr lang="it-IT" dirty="0" smtClean="0"/>
              <a:t>Rettangoli 1x4;</a:t>
            </a:r>
          </a:p>
          <a:p>
            <a:pPr lvl="1"/>
            <a:r>
              <a:rPr lang="it-IT" dirty="0" smtClean="0"/>
              <a:t>Quadrati 2x2</a:t>
            </a:r>
          </a:p>
          <a:p>
            <a:pPr lvl="1"/>
            <a:r>
              <a:rPr lang="it-IT" dirty="0" smtClean="0"/>
              <a:t>Alcuni rettangoli 1x2 (quelli in cui una variabile risulta invariante)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SEMPLIFICAZIONI DIRETTE</a:t>
            </a:r>
            <a:endParaRPr lang="it-IT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1043608" y="1772816"/>
          <a:ext cx="6264698" cy="3024336"/>
        </p:xfrm>
        <a:graphic>
          <a:graphicData uri="http://schemas.openxmlformats.org/drawingml/2006/table">
            <a:tbl>
              <a:tblPr/>
              <a:tblGrid>
                <a:gridCol w="1167222"/>
                <a:gridCol w="428588"/>
                <a:gridCol w="1167222"/>
                <a:gridCol w="1167222"/>
                <a:gridCol w="1167222"/>
                <a:gridCol w="1167222"/>
              </a:tblGrid>
              <a:tr h="756084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it-IT" sz="28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</a:t>
                      </a:r>
                      <a:r>
                        <a:rPr lang="it-IT" sz="20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it-IT" sz="2800" b="1" i="1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608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6084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it-IT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20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20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20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20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608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2000" b="0" i="0" u="none" strike="noStrike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2000" b="0" i="0" u="none" strike="noStrike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20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20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Rettangolo 6"/>
          <p:cNvSpPr/>
          <p:nvPr/>
        </p:nvSpPr>
        <p:spPr>
          <a:xfrm>
            <a:off x="2699792" y="3356992"/>
            <a:ext cx="4536504" cy="576064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ettangolo 7"/>
          <p:cNvSpPr/>
          <p:nvPr/>
        </p:nvSpPr>
        <p:spPr>
          <a:xfrm>
            <a:off x="2699792" y="4149080"/>
            <a:ext cx="4536504" cy="576064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ttangolo 8"/>
          <p:cNvSpPr/>
          <p:nvPr/>
        </p:nvSpPr>
        <p:spPr>
          <a:xfrm>
            <a:off x="2699792" y="3356992"/>
            <a:ext cx="2160240" cy="1368152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Rettangolo 9"/>
          <p:cNvSpPr/>
          <p:nvPr/>
        </p:nvSpPr>
        <p:spPr>
          <a:xfrm>
            <a:off x="5076056" y="3356992"/>
            <a:ext cx="2160240" cy="1368152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Rettangolo 10"/>
          <p:cNvSpPr/>
          <p:nvPr/>
        </p:nvSpPr>
        <p:spPr>
          <a:xfrm>
            <a:off x="2699792" y="3356992"/>
            <a:ext cx="1008112" cy="1368152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Rettangolo 11"/>
          <p:cNvSpPr/>
          <p:nvPr/>
        </p:nvSpPr>
        <p:spPr>
          <a:xfrm>
            <a:off x="3851920" y="3356992"/>
            <a:ext cx="1008112" cy="1368152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Rettangolo 12"/>
          <p:cNvSpPr/>
          <p:nvPr/>
        </p:nvSpPr>
        <p:spPr>
          <a:xfrm>
            <a:off x="5004048" y="3356992"/>
            <a:ext cx="1008112" cy="1368152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Rettangolo 13"/>
          <p:cNvSpPr/>
          <p:nvPr/>
        </p:nvSpPr>
        <p:spPr>
          <a:xfrm>
            <a:off x="6228184" y="3356992"/>
            <a:ext cx="1008112" cy="1368152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Rettangolo 14"/>
          <p:cNvSpPr/>
          <p:nvPr/>
        </p:nvSpPr>
        <p:spPr>
          <a:xfrm>
            <a:off x="2699792" y="3356992"/>
            <a:ext cx="2160240" cy="576064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Rettangolo 15"/>
          <p:cNvSpPr/>
          <p:nvPr/>
        </p:nvSpPr>
        <p:spPr>
          <a:xfrm>
            <a:off x="5076056" y="3356992"/>
            <a:ext cx="2160240" cy="576064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Rettangolo 16"/>
          <p:cNvSpPr/>
          <p:nvPr/>
        </p:nvSpPr>
        <p:spPr>
          <a:xfrm>
            <a:off x="2699792" y="4149080"/>
            <a:ext cx="2160240" cy="576064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8" name="Rettangolo 17"/>
          <p:cNvSpPr/>
          <p:nvPr/>
        </p:nvSpPr>
        <p:spPr>
          <a:xfrm>
            <a:off x="5076056" y="4149080"/>
            <a:ext cx="2160240" cy="576064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PERMUTAZIONI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Sono possibili anche gli accorpamenti di segmenti dello stesso tipo sopra illustrati dopo una permutazione di colonna, purché valga la regola base dell’accorpamento.</a:t>
            </a:r>
          </a:p>
          <a:p>
            <a:endParaRPr lang="it-IT" dirty="0" smtClean="0"/>
          </a:p>
          <a:p>
            <a:pPr>
              <a:buNone/>
            </a:pPr>
            <a:r>
              <a:rPr lang="it-IT" dirty="0" smtClean="0"/>
              <a:t>	</a:t>
            </a:r>
            <a:r>
              <a:rPr lang="it-IT" dirty="0" smtClean="0">
                <a:solidFill>
                  <a:srgbClr val="FF0000"/>
                </a:solidFill>
              </a:rPr>
              <a:t>REGOLA </a:t>
            </a:r>
            <a:r>
              <a:rPr lang="it-IT" dirty="0" err="1" smtClean="0">
                <a:solidFill>
                  <a:srgbClr val="FF0000"/>
                </a:solidFill>
              </a:rPr>
              <a:t>DI</a:t>
            </a:r>
            <a:r>
              <a:rPr lang="it-IT" dirty="0" smtClean="0">
                <a:solidFill>
                  <a:srgbClr val="FF0000"/>
                </a:solidFill>
              </a:rPr>
              <a:t> ACCORPAMENTO</a:t>
            </a:r>
          </a:p>
          <a:p>
            <a:pPr>
              <a:buNone/>
            </a:pPr>
            <a:r>
              <a:rPr lang="it-IT" dirty="0" smtClean="0">
                <a:solidFill>
                  <a:srgbClr val="FF0000"/>
                </a:solidFill>
              </a:rPr>
              <a:t>	Due semicolonne o due semirighe (e per estensione, anche due colonne o due righe) si possono accorpare se e solo se almeno una variabile è invariante.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	Nelle mappe ordine 3 non sono ammissibili gli accorpamenti di prima e quarta semicolonna e di seconda e terza.</a:t>
            </a:r>
          </a:p>
          <a:p>
            <a:pPr lvl="1"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SEMPLIFICAZIONI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Ogni accorpamento va riscritto con le sole variabili invarianti, mentre le variabili che occorrono in modo completo vanno eliminate</a:t>
            </a:r>
          </a:p>
          <a:p>
            <a:r>
              <a:rPr lang="it-IT" dirty="0" smtClean="0"/>
              <a:t>Naturalmente, non sono ammissibili i raggruppamenti che non sono completi per una o più variabili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ESEMPIO: PRIMA VERSIONE</a:t>
            </a:r>
            <a:endParaRPr lang="it-IT" dirty="0"/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1043608" y="1628800"/>
          <a:ext cx="6264698" cy="3024336"/>
        </p:xfrm>
        <a:graphic>
          <a:graphicData uri="http://schemas.openxmlformats.org/drawingml/2006/table">
            <a:tbl>
              <a:tblPr/>
              <a:tblGrid>
                <a:gridCol w="1167222"/>
                <a:gridCol w="428588"/>
                <a:gridCol w="1167222"/>
                <a:gridCol w="1167222"/>
                <a:gridCol w="1167222"/>
                <a:gridCol w="1167222"/>
              </a:tblGrid>
              <a:tr h="756084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it-IT" sz="26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 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608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6084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it-IT" sz="2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608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Rettangolo 5"/>
          <p:cNvSpPr/>
          <p:nvPr/>
        </p:nvSpPr>
        <p:spPr>
          <a:xfrm>
            <a:off x="5076056" y="3212976"/>
            <a:ext cx="2160240" cy="1368152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4067944" y="4005064"/>
            <a:ext cx="720080" cy="56768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9" name="Oggetto 8"/>
          <p:cNvGraphicFramePr>
            <a:graphicFrameLocks noChangeAspect="1"/>
          </p:cNvGraphicFramePr>
          <p:nvPr/>
        </p:nvGraphicFramePr>
        <p:xfrm>
          <a:off x="2987675" y="5013325"/>
          <a:ext cx="2217738" cy="792163"/>
        </p:xfrm>
        <a:graphic>
          <a:graphicData uri="http://schemas.openxmlformats.org/presentationml/2006/ole">
            <p:oleObj spid="_x0000_s2050" name="Equazione" r:id="rId3" imgW="711000" imgH="253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ESEMPIO: PRIMA VERSIONE</a:t>
            </a:r>
            <a:endParaRPr lang="it-IT" dirty="0"/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1043608" y="1628800"/>
          <a:ext cx="6264698" cy="3024336"/>
        </p:xfrm>
        <a:graphic>
          <a:graphicData uri="http://schemas.openxmlformats.org/drawingml/2006/table">
            <a:tbl>
              <a:tblPr/>
              <a:tblGrid>
                <a:gridCol w="1167222"/>
                <a:gridCol w="428588"/>
                <a:gridCol w="1167222"/>
                <a:gridCol w="1167222"/>
                <a:gridCol w="1167222"/>
                <a:gridCol w="1167222"/>
              </a:tblGrid>
              <a:tr h="756084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it-IT" sz="26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 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608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6084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it-IT" sz="2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608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Rettangolo 5"/>
          <p:cNvSpPr/>
          <p:nvPr/>
        </p:nvSpPr>
        <p:spPr>
          <a:xfrm>
            <a:off x="2987824" y="3284984"/>
            <a:ext cx="1872208" cy="504056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2843808" y="3212976"/>
            <a:ext cx="720080" cy="1296144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9" name="Oggetto 8"/>
          <p:cNvGraphicFramePr>
            <a:graphicFrameLocks noChangeAspect="1"/>
          </p:cNvGraphicFramePr>
          <p:nvPr/>
        </p:nvGraphicFramePr>
        <p:xfrm>
          <a:off x="2908300" y="5053013"/>
          <a:ext cx="2376488" cy="712787"/>
        </p:xfrm>
        <a:graphic>
          <a:graphicData uri="http://schemas.openxmlformats.org/presentationml/2006/ole">
            <p:oleObj spid="_x0000_s3074" name="Equazione" r:id="rId3" imgW="76176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NATURALMENTE</a:t>
            </a:r>
            <a:endParaRPr lang="it-IT" dirty="0"/>
          </a:p>
        </p:txBody>
      </p:sp>
      <p:graphicFrame>
        <p:nvGraphicFramePr>
          <p:cNvPr id="28674" name="Object 2"/>
          <p:cNvGraphicFramePr>
            <a:graphicFrameLocks noChangeAspect="1"/>
          </p:cNvGraphicFramePr>
          <p:nvPr>
            <p:ph sz="quarter" idx="1"/>
          </p:nvPr>
        </p:nvGraphicFramePr>
        <p:xfrm>
          <a:off x="1259632" y="2420888"/>
          <a:ext cx="6276066" cy="1656184"/>
        </p:xfrm>
        <a:graphic>
          <a:graphicData uri="http://schemas.openxmlformats.org/presentationml/2006/ole">
            <p:oleObj spid="_x0000_s4098" name="Equazione" r:id="rId3" imgW="1828800" imgH="482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SEMPLIFICAZIONE ORDINE 4</a:t>
            </a:r>
            <a:endParaRPr lang="it-IT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755576" y="1268760"/>
          <a:ext cx="7416822" cy="4824534"/>
        </p:xfrm>
        <a:graphic>
          <a:graphicData uri="http://schemas.openxmlformats.org/drawingml/2006/table">
            <a:tbl>
              <a:tblPr/>
              <a:tblGrid>
                <a:gridCol w="1059546"/>
                <a:gridCol w="1059546"/>
                <a:gridCol w="1059546"/>
                <a:gridCol w="1059546"/>
                <a:gridCol w="1059546"/>
                <a:gridCol w="1059546"/>
                <a:gridCol w="1059546"/>
              </a:tblGrid>
              <a:tr h="80408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4089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408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4000" b="0" i="0" u="none" strike="noStrike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80408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40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0408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4000" b="0" i="0" u="none" strike="noStrike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0408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40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Rettangolo 4"/>
          <p:cNvSpPr/>
          <p:nvPr/>
        </p:nvSpPr>
        <p:spPr>
          <a:xfrm>
            <a:off x="2987824" y="2996952"/>
            <a:ext cx="1872208" cy="1368152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Rettangolo 5"/>
          <p:cNvSpPr/>
          <p:nvPr/>
        </p:nvSpPr>
        <p:spPr>
          <a:xfrm>
            <a:off x="5148064" y="4581128"/>
            <a:ext cx="1872208" cy="576064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RISULTATI</a:t>
            </a:r>
            <a:endParaRPr lang="it-IT" dirty="0"/>
          </a:p>
        </p:txBody>
      </p:sp>
      <p:graphicFrame>
        <p:nvGraphicFramePr>
          <p:cNvPr id="4" name="Oggetto 3"/>
          <p:cNvGraphicFramePr>
            <a:graphicFrameLocks noChangeAspect="1"/>
          </p:cNvGraphicFramePr>
          <p:nvPr/>
        </p:nvGraphicFramePr>
        <p:xfrm>
          <a:off x="2879812" y="1628800"/>
          <a:ext cx="2700300" cy="720080"/>
        </p:xfrm>
        <a:graphic>
          <a:graphicData uri="http://schemas.openxmlformats.org/presentationml/2006/ole">
            <p:oleObj spid="_x0000_s5122" name="Equazione" r:id="rId3" imgW="76176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UN ESERCIZIO COMPLETO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Data la funzione tabulare qui sotto, compilare la mappa di </a:t>
            </a:r>
            <a:r>
              <a:rPr lang="it-IT" dirty="0" err="1" smtClean="0"/>
              <a:t>Karnaugh</a:t>
            </a:r>
            <a:r>
              <a:rPr lang="it-IT" dirty="0" smtClean="0"/>
              <a:t> ed effettuare la semplificazione. Poi costruire il circuito digitale che effettua il calcolo</a:t>
            </a:r>
          </a:p>
          <a:p>
            <a:endParaRPr lang="it-IT" dirty="0" smtClean="0"/>
          </a:p>
          <a:p>
            <a:pPr>
              <a:buNone/>
            </a:pPr>
            <a:endParaRPr lang="it-IT" dirty="0" smtClean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2915816" y="2564904"/>
          <a:ext cx="2438400" cy="358267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</a:tblGrid>
              <a:tr h="412750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latin typeface="Gill Sans MT"/>
                        </a:rPr>
                        <a:t>A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latin typeface="Gill Sans MT"/>
                        </a:rPr>
                        <a:t>B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1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C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800" b="1" i="1" u="none" strike="noStrike" dirty="0">
                          <a:solidFill>
                            <a:srgbClr val="000000"/>
                          </a:solidFill>
                          <a:latin typeface="Gill Sans MT"/>
                        </a:rPr>
                        <a:t>F</a:t>
                      </a:r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latin typeface="Gill Sans MT"/>
                        </a:rPr>
                        <a:t>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412750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latin typeface="Gill Sans M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latin typeface="Gill Sans M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>
                          <a:solidFill>
                            <a:srgbClr val="FF0000"/>
                          </a:solidFill>
                          <a:latin typeface="Gill Sans MT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2750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latin typeface="Gill Sans MT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>
                          <a:solidFill>
                            <a:srgbClr val="FF0000"/>
                          </a:solidFill>
                          <a:latin typeface="Gill Sans MT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2750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latin typeface="Gill Sans M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 smtClean="0">
                          <a:solidFill>
                            <a:srgbClr val="FF0000"/>
                          </a:solidFill>
                          <a:latin typeface="Gill Sans MT"/>
                        </a:rPr>
                        <a:t>0</a:t>
                      </a:r>
                      <a:endParaRPr lang="it-IT" sz="2000" b="0" i="0" u="none" strike="noStrike" dirty="0">
                        <a:solidFill>
                          <a:srgbClr val="FF0000"/>
                        </a:solidFill>
                        <a:latin typeface="Gill Sans M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latin typeface="Gill Sans MT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>
                          <a:solidFill>
                            <a:srgbClr val="FF0000"/>
                          </a:solidFill>
                          <a:latin typeface="Gill Sans M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 smtClean="0">
                          <a:solidFill>
                            <a:srgbClr val="FF0000"/>
                          </a:solidFill>
                          <a:latin typeface="Gill Sans MT"/>
                        </a:rPr>
                        <a:t>1</a:t>
                      </a:r>
                      <a:endParaRPr lang="it-IT" sz="2000" b="0" i="0" u="none" strike="noStrike" dirty="0">
                        <a:solidFill>
                          <a:srgbClr val="FF0000"/>
                        </a:solidFill>
                        <a:latin typeface="Gill Sans M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 smtClean="0">
                          <a:solidFill>
                            <a:srgbClr val="FF0000"/>
                          </a:solidFill>
                          <a:latin typeface="Gill Sans MT"/>
                        </a:rPr>
                        <a:t>1</a:t>
                      </a:r>
                      <a:endParaRPr lang="it-IT" sz="2000" b="0" i="0" u="none" strike="noStrike" dirty="0">
                        <a:solidFill>
                          <a:srgbClr val="FF0000"/>
                        </a:solidFill>
                        <a:latin typeface="Gill Sans M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 smtClean="0">
                          <a:solidFill>
                            <a:srgbClr val="FF0000"/>
                          </a:solidFill>
                          <a:latin typeface="Gill Sans MT"/>
                        </a:rPr>
                        <a:t>1</a:t>
                      </a:r>
                      <a:endParaRPr lang="it-IT" sz="2000" b="0" i="0" u="none" strike="noStrike" dirty="0">
                        <a:solidFill>
                          <a:srgbClr val="FF0000"/>
                        </a:solidFill>
                        <a:latin typeface="Gill Sans M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 smtClean="0">
                          <a:solidFill>
                            <a:srgbClr val="FF0000"/>
                          </a:solidFill>
                          <a:latin typeface="Gill Sans MT"/>
                        </a:rPr>
                        <a:t>1</a:t>
                      </a:r>
                      <a:endParaRPr lang="it-IT" sz="2000" b="0" i="0" u="none" strike="noStrike" dirty="0">
                        <a:solidFill>
                          <a:srgbClr val="FF0000"/>
                        </a:solidFill>
                        <a:latin typeface="Gill Sans M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500063"/>
            <a:ext cx="8229600" cy="642937"/>
          </a:xfrm>
        </p:spPr>
        <p:txBody>
          <a:bodyPr/>
          <a:lstStyle/>
          <a:p>
            <a:pPr eaLnBrk="1" hangingPunct="1"/>
            <a:r>
              <a:rPr lang="it-IT" dirty="0" smtClean="0"/>
              <a:t>INDICE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196753"/>
            <a:ext cx="8229600" cy="720080"/>
          </a:xfrm>
        </p:spPr>
        <p:txBody>
          <a:bodyPr/>
          <a:lstStyle/>
          <a:p>
            <a:pPr eaLnBrk="1" hangingPunct="1"/>
            <a:r>
              <a:rPr lang="it-IT" dirty="0" smtClean="0"/>
              <a:t>CICLO DELLE LEZIONI</a:t>
            </a:r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755576" y="1988840"/>
          <a:ext cx="7704858" cy="4011894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284143"/>
                <a:gridCol w="1284143"/>
                <a:gridCol w="1284143"/>
                <a:gridCol w="1284143"/>
                <a:gridCol w="1284143"/>
                <a:gridCol w="1284143"/>
              </a:tblGrid>
              <a:tr h="1320147">
                <a:tc>
                  <a:txBody>
                    <a:bodyPr/>
                    <a:lstStyle/>
                    <a:p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1</a:t>
                      </a:r>
                    </a:p>
                    <a:p>
                      <a:r>
                        <a:rPr lang="it-IT" sz="1200" b="0" i="1" dirty="0" smtClean="0"/>
                        <a:t>INTRODUZIONE</a:t>
                      </a:r>
                      <a:r>
                        <a:rPr lang="it-IT" sz="1200" b="0" i="1" baseline="0" dirty="0" smtClean="0"/>
                        <a:t> AL CORSO</a:t>
                      </a:r>
                      <a:endParaRPr lang="it-IT" sz="12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2	</a:t>
                      </a:r>
                      <a:endParaRPr lang="it-IT" b="1" dirty="0" smtClean="0"/>
                    </a:p>
                    <a:p>
                      <a:r>
                        <a:rPr lang="it-IT" sz="1200" b="0" i="1" dirty="0" smtClean="0"/>
                        <a:t>I</a:t>
                      </a:r>
                      <a:r>
                        <a:rPr lang="it-IT" sz="1200" b="0" i="1" baseline="0" dirty="0" smtClean="0"/>
                        <a:t> CALCOLATORI </a:t>
                      </a:r>
                      <a:br>
                        <a:rPr lang="it-IT" sz="1200" b="0" i="1" baseline="0" dirty="0" smtClean="0"/>
                      </a:br>
                      <a:r>
                        <a:rPr lang="it-IT" sz="1200" b="0" i="1" baseline="0" dirty="0" smtClean="0"/>
                        <a:t>ELETTRONICI</a:t>
                      </a:r>
                      <a:endParaRPr lang="it-IT" sz="12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3</a:t>
                      </a:r>
                      <a:endParaRPr lang="it-IT" b="1" dirty="0" smtClean="0"/>
                    </a:p>
                    <a:p>
                      <a:r>
                        <a:rPr lang="it-IT" sz="1200" b="0" i="1" dirty="0" smtClean="0"/>
                        <a:t>ELEMENTI</a:t>
                      </a:r>
                      <a:r>
                        <a:rPr lang="it-IT" sz="1200" b="0" i="1" baseline="0" dirty="0" smtClean="0"/>
                        <a:t> </a:t>
                      </a:r>
                      <a:r>
                        <a:rPr lang="it-IT" sz="1200" b="0" i="1" baseline="0" dirty="0" err="1" smtClean="0"/>
                        <a:t>DI</a:t>
                      </a:r>
                      <a:r>
                        <a:rPr lang="it-IT" sz="1200" b="0" i="1" baseline="0" dirty="0" smtClean="0"/>
                        <a:t> TEORIA DELL’</a:t>
                      </a:r>
                      <a:br>
                        <a:rPr lang="it-IT" sz="1200" b="0" i="1" baseline="0" dirty="0" smtClean="0"/>
                      </a:br>
                      <a:r>
                        <a:rPr lang="it-IT" sz="1200" b="0" i="1" baseline="0" dirty="0" smtClean="0"/>
                        <a:t>INFORMAZIONE</a:t>
                      </a:r>
                      <a:endParaRPr lang="it-IT" sz="12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4</a:t>
                      </a:r>
                      <a:endParaRPr lang="it-IT" b="1" dirty="0" smtClean="0"/>
                    </a:p>
                    <a:p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CALCOLO BINARIO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5</a:t>
                      </a:r>
                      <a:endParaRPr lang="it-IT" b="1" dirty="0" smtClean="0"/>
                    </a:p>
                    <a:p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</a:t>
                      </a:r>
                      <a:r>
                        <a:rPr kumimoji="0" lang="it-IT" sz="1200" b="0" i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CALCOLO BINARIO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6</a:t>
                      </a:r>
                      <a:endParaRPr lang="it-IT" b="1" dirty="0" smtClean="0"/>
                    </a:p>
                    <a:p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CIRCUITI DIGITALI</a:t>
                      </a:r>
                    </a:p>
                  </a:txBody>
                  <a:tcPr/>
                </a:tc>
              </a:tr>
              <a:tr h="132014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>
                          <a:solidFill>
                            <a:srgbClr val="FF0000"/>
                          </a:solidFill>
                        </a:rPr>
                        <a:t>LEZ.</a:t>
                      </a:r>
                      <a:r>
                        <a:rPr lang="it-IT" b="1" baseline="0" dirty="0" smtClean="0">
                          <a:solidFill>
                            <a:srgbClr val="FF0000"/>
                          </a:solidFill>
                        </a:rPr>
                        <a:t> 7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SUL CIRCUITI DIGITALI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8</a:t>
                      </a:r>
                      <a:endParaRPr lang="it-IT" b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GRAMMATICHE FORMALI</a:t>
                      </a:r>
                    </a:p>
                    <a:p>
                      <a:endParaRPr lang="it-I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FONDAMENTI </a:t>
                      </a:r>
                      <a:r>
                        <a:rPr kumimoji="0" lang="it-IT" sz="1200" b="0" i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TEORIA DEGLI AUTOMI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10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SULLE GRAMMATICHE REGOLARI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11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TEORIA DEGLI AUTOMI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LEZ. 12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AUTOMI RICONOSCITORI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32014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13</a:t>
                      </a:r>
                      <a:endParaRPr lang="it-IT" b="1" dirty="0" smtClean="0"/>
                    </a:p>
                    <a:p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TEXT RETRIEVAL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14</a:t>
                      </a:r>
                      <a:endParaRPr lang="it-IT" b="1" dirty="0" smtClean="0"/>
                    </a:p>
                    <a:p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DESKTOP PUBLISHING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15</a:t>
                      </a:r>
                      <a:endParaRPr lang="it-IT" b="1" dirty="0" smtClean="0"/>
                    </a:p>
                    <a:p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WEB DOCUMENT RETRIEVAL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16</a:t>
                      </a:r>
                      <a:endParaRPr lang="it-IT" b="1" dirty="0" smtClean="0"/>
                    </a:p>
                    <a:p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SULLA RICERCA </a:t>
                      </a:r>
                      <a:r>
                        <a:rPr kumimoji="0" lang="it-IT" sz="1200" b="0" i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TESTI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17</a:t>
                      </a:r>
                      <a:endParaRPr lang="it-IT" b="1" dirty="0" smtClean="0"/>
                    </a:p>
                    <a:p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SULLA RICERCA </a:t>
                      </a:r>
                      <a:r>
                        <a:rPr kumimoji="0" lang="it-IT" sz="1200" b="0" i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DOCUMENTI SUL WEB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18</a:t>
                      </a:r>
                      <a:endParaRPr lang="it-IT" b="1" dirty="0" smtClean="0"/>
                    </a:p>
                    <a:p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SOMMARIO DEL CORSO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MAPPA </a:t>
            </a:r>
            <a:r>
              <a:rPr lang="it-IT" dirty="0" err="1" smtClean="0"/>
              <a:t>DI</a:t>
            </a:r>
            <a:r>
              <a:rPr lang="it-IT" dirty="0" smtClean="0"/>
              <a:t> KARNAUGH</a:t>
            </a:r>
            <a:endParaRPr lang="it-IT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1043608" y="1628800"/>
          <a:ext cx="6264698" cy="3024336"/>
        </p:xfrm>
        <a:graphic>
          <a:graphicData uri="http://schemas.openxmlformats.org/drawingml/2006/table">
            <a:tbl>
              <a:tblPr/>
              <a:tblGrid>
                <a:gridCol w="1167222"/>
                <a:gridCol w="428588"/>
                <a:gridCol w="1167222"/>
                <a:gridCol w="1167222"/>
                <a:gridCol w="1167222"/>
                <a:gridCol w="1167222"/>
              </a:tblGrid>
              <a:tr h="756084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it-IT" sz="26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 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608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6084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it-IT" sz="2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  <a:endParaRPr lang="it-IT" sz="2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  <a:endParaRPr lang="it-IT" sz="2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  <a:endParaRPr lang="it-IT" sz="2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608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  <a:endParaRPr lang="it-IT" sz="2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  <a:endParaRPr lang="it-IT" sz="2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SEMPLIFICAZIONE</a:t>
            </a:r>
            <a:endParaRPr lang="it-IT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1043608" y="1628800"/>
          <a:ext cx="6264698" cy="3024336"/>
        </p:xfrm>
        <a:graphic>
          <a:graphicData uri="http://schemas.openxmlformats.org/drawingml/2006/table">
            <a:tbl>
              <a:tblPr/>
              <a:tblGrid>
                <a:gridCol w="1167222"/>
                <a:gridCol w="428588"/>
                <a:gridCol w="1167222"/>
                <a:gridCol w="1167222"/>
                <a:gridCol w="1167222"/>
                <a:gridCol w="1167222"/>
              </a:tblGrid>
              <a:tr h="756084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it-IT" sz="26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 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608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6084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it-IT" sz="2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  <a:endParaRPr lang="it-IT" sz="2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  <a:endParaRPr lang="it-IT" sz="2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  <a:endParaRPr lang="it-IT" sz="2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608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  <a:endParaRPr lang="it-IT" sz="2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  <a:endParaRPr lang="it-IT" sz="2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ttangolo 4"/>
          <p:cNvSpPr/>
          <p:nvPr/>
        </p:nvSpPr>
        <p:spPr>
          <a:xfrm>
            <a:off x="2987824" y="3284984"/>
            <a:ext cx="576064" cy="1224136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Rettangolo 5"/>
          <p:cNvSpPr/>
          <p:nvPr/>
        </p:nvSpPr>
        <p:spPr>
          <a:xfrm>
            <a:off x="5220072" y="3284984"/>
            <a:ext cx="1800200" cy="1224136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ESPRESSIONE SEMPLIFICATA</a:t>
            </a:r>
            <a:endParaRPr lang="it-IT" dirty="0"/>
          </a:p>
        </p:txBody>
      </p:sp>
      <p:graphicFrame>
        <p:nvGraphicFramePr>
          <p:cNvPr id="4" name="Oggetto 3"/>
          <p:cNvGraphicFramePr>
            <a:graphicFrameLocks noChangeAspect="1"/>
          </p:cNvGraphicFramePr>
          <p:nvPr/>
        </p:nvGraphicFramePr>
        <p:xfrm>
          <a:off x="4114800" y="3321050"/>
          <a:ext cx="914400" cy="215900"/>
        </p:xfrm>
        <a:graphic>
          <a:graphicData uri="http://schemas.openxmlformats.org/presentationml/2006/ole">
            <p:oleObj spid="_x0000_s6146" name="Equazione" r:id="rId3" imgW="914400" imgH="215640" progId="Equation.3">
              <p:embed/>
            </p:oleObj>
          </a:graphicData>
        </a:graphic>
      </p:graphicFrame>
      <p:graphicFrame>
        <p:nvGraphicFramePr>
          <p:cNvPr id="5" name="Oggetto 4"/>
          <p:cNvGraphicFramePr>
            <a:graphicFrameLocks noChangeAspect="1"/>
          </p:cNvGraphicFramePr>
          <p:nvPr/>
        </p:nvGraphicFramePr>
        <p:xfrm>
          <a:off x="3491880" y="1412776"/>
          <a:ext cx="1536171" cy="576064"/>
        </p:xfrm>
        <a:graphic>
          <a:graphicData uri="http://schemas.openxmlformats.org/presentationml/2006/ole">
            <p:oleObj spid="_x0000_s6147" name="Equazione" r:id="rId4" imgW="507960" imgH="190440" progId="Equation.3">
              <p:embed/>
            </p:oleObj>
          </a:graphicData>
        </a:graphic>
      </p:graphicFrame>
      <p:sp>
        <p:nvSpPr>
          <p:cNvPr id="6" name="CasellaDiTesto 5"/>
          <p:cNvSpPr txBox="1"/>
          <p:nvPr/>
        </p:nvSpPr>
        <p:spPr>
          <a:xfrm>
            <a:off x="683568" y="2276872"/>
            <a:ext cx="22685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CIRCUITO</a:t>
            </a:r>
          </a:p>
        </p:txBody>
      </p:sp>
      <p:pic>
        <p:nvPicPr>
          <p:cNvPr id="34820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483768" y="3212976"/>
            <a:ext cx="409575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ALTERNATIVA</a:t>
            </a:r>
            <a:endParaRPr lang="it-IT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1043608" y="1628800"/>
          <a:ext cx="6264698" cy="3024336"/>
        </p:xfrm>
        <a:graphic>
          <a:graphicData uri="http://schemas.openxmlformats.org/drawingml/2006/table">
            <a:tbl>
              <a:tblPr/>
              <a:tblGrid>
                <a:gridCol w="1167222"/>
                <a:gridCol w="428588"/>
                <a:gridCol w="1167222"/>
                <a:gridCol w="1167222"/>
                <a:gridCol w="1167222"/>
                <a:gridCol w="1167222"/>
              </a:tblGrid>
              <a:tr h="756084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it-IT" sz="26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 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608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6084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it-IT" sz="2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  <a:endParaRPr lang="it-IT" sz="2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  <a:endParaRPr lang="it-IT" sz="2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  <a:endParaRPr lang="it-IT" sz="2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608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  <a:endParaRPr lang="it-IT" sz="2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  <a:endParaRPr lang="it-IT" sz="2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ttangolo 4"/>
          <p:cNvSpPr/>
          <p:nvPr/>
        </p:nvSpPr>
        <p:spPr>
          <a:xfrm>
            <a:off x="4067944" y="3284984"/>
            <a:ext cx="576064" cy="1224136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35842" name="Object 2"/>
          <p:cNvGraphicFramePr>
            <a:graphicFrameLocks noChangeAspect="1"/>
          </p:cNvGraphicFramePr>
          <p:nvPr/>
        </p:nvGraphicFramePr>
        <p:xfrm>
          <a:off x="3443288" y="5119688"/>
          <a:ext cx="1919287" cy="654050"/>
        </p:xfrm>
        <a:graphic>
          <a:graphicData uri="http://schemas.openxmlformats.org/presentationml/2006/ole">
            <p:oleObj spid="_x0000_s7170" name="Equazione" r:id="rId3" imgW="63468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AGENDA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VARIABILI BOOLEANE</a:t>
            </a:r>
          </a:p>
          <a:p>
            <a:r>
              <a:rPr lang="it-IT" dirty="0" smtClean="0"/>
              <a:t>FUNZIONI BOOLEANE</a:t>
            </a:r>
          </a:p>
          <a:p>
            <a:r>
              <a:rPr lang="it-IT" dirty="0" smtClean="0"/>
              <a:t>FORMA TABULARE </a:t>
            </a:r>
            <a:r>
              <a:rPr lang="it-IT" dirty="0" err="1" smtClean="0"/>
              <a:t>DI</a:t>
            </a:r>
            <a:r>
              <a:rPr lang="it-IT" dirty="0" smtClean="0"/>
              <a:t> UNA FUNZIONE BOOLEANA</a:t>
            </a:r>
          </a:p>
          <a:p>
            <a:r>
              <a:rPr lang="it-IT" dirty="0" smtClean="0"/>
              <a:t>MAPPE </a:t>
            </a:r>
            <a:r>
              <a:rPr lang="it-IT" dirty="0" err="1" smtClean="0"/>
              <a:t>DI</a:t>
            </a:r>
            <a:r>
              <a:rPr lang="it-IT" dirty="0" smtClean="0"/>
              <a:t> KARNAUGH</a:t>
            </a:r>
          </a:p>
          <a:p>
            <a:r>
              <a:rPr lang="it-IT" dirty="0" smtClean="0"/>
              <a:t>SEMPLIFICAZIONE </a:t>
            </a:r>
            <a:r>
              <a:rPr lang="it-IT" dirty="0" err="1" smtClean="0"/>
              <a:t>DI</a:t>
            </a:r>
            <a:r>
              <a:rPr lang="it-IT" dirty="0" smtClean="0"/>
              <a:t> FUNZIONI BOOLEANE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VARIABILI BOOLEANE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In un sistema binario </a:t>
            </a:r>
            <a:r>
              <a:rPr lang="it-IT" dirty="0" err="1" smtClean="0"/>
              <a:t>B=</a:t>
            </a:r>
            <a:r>
              <a:rPr lang="it-IT" dirty="0" smtClean="0"/>
              <a:t>{0,1} si chiama variabile Booleana una funzione </a:t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			X:{X}</a:t>
            </a:r>
            <a:r>
              <a:rPr lang="it-IT" dirty="0" smtClean="0">
                <a:sym typeface="Symbol"/>
              </a:rPr>
              <a:t>B</a:t>
            </a:r>
            <a:br>
              <a:rPr lang="it-IT" dirty="0" smtClean="0">
                <a:sym typeface="Symbol"/>
              </a:rPr>
            </a:br>
            <a:endParaRPr lang="it-IT" dirty="0" smtClean="0">
              <a:sym typeface="Symbol"/>
            </a:endParaRPr>
          </a:p>
          <a:p>
            <a:r>
              <a:rPr lang="it-IT" dirty="0" smtClean="0">
                <a:sym typeface="Symbol"/>
              </a:rPr>
              <a:t>Le variabili Booleana si comportano come le variabili reali, ad esempio, e assumono un valore nel dominio di riferimento</a:t>
            </a:r>
          </a:p>
          <a:p>
            <a:r>
              <a:rPr lang="it-IT" dirty="0" smtClean="0">
                <a:sym typeface="Symbol"/>
              </a:rPr>
              <a:t>Le variabili reali assumono un valore reale, mentre quelle Booleane assumono un valore nel dominio 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FUNZIONI BOOLEANE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Una funzione Booleana è una funzione che ad un vettore di variabili Booleane associa valori nel dominio Booleano</a:t>
            </a:r>
          </a:p>
          <a:p>
            <a:pPr>
              <a:buNone/>
            </a:pPr>
            <a:r>
              <a:rPr lang="it-IT" sz="2800" dirty="0" smtClean="0"/>
              <a:t>	</a:t>
            </a:r>
          </a:p>
          <a:p>
            <a:pPr>
              <a:buNone/>
            </a:pPr>
            <a:r>
              <a:rPr lang="it-IT" sz="2800" dirty="0" smtClean="0"/>
              <a:t>				</a:t>
            </a:r>
            <a:r>
              <a:rPr lang="it-IT" sz="4000" dirty="0" smtClean="0"/>
              <a:t>f:B</a:t>
            </a:r>
            <a:r>
              <a:rPr lang="it-IT" sz="4000" baseline="30000" dirty="0" smtClean="0"/>
              <a:t>n</a:t>
            </a:r>
            <a:r>
              <a:rPr lang="it-IT" sz="4000" dirty="0" smtClean="0">
                <a:sym typeface="Symbol"/>
              </a:rPr>
              <a:t>B</a:t>
            </a:r>
            <a:endParaRPr lang="it-IT" sz="2800" dirty="0" smtClean="0">
              <a:sym typeface="Symbol"/>
            </a:endParaRPr>
          </a:p>
          <a:p>
            <a:r>
              <a:rPr lang="it-IT" dirty="0" smtClean="0"/>
              <a:t>La forma di una funzione Booleana può essere espressa con una tabella</a:t>
            </a:r>
            <a:br>
              <a:rPr lang="it-IT" dirty="0" smtClean="0"/>
            </a:br>
            <a:endParaRPr lang="it-IT" dirty="0" smtClean="0"/>
          </a:p>
          <a:p>
            <a:pPr>
              <a:buNone/>
            </a:pPr>
            <a:r>
              <a:rPr lang="it-IT" sz="4400" dirty="0" smtClean="0"/>
              <a:t>	</a:t>
            </a:r>
            <a:endParaRPr lang="it-IT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400" dirty="0" smtClean="0"/>
              <a:t>FORME TABULARI </a:t>
            </a:r>
            <a:r>
              <a:rPr lang="it-IT" sz="2400" dirty="0" err="1" smtClean="0"/>
              <a:t>DI</a:t>
            </a:r>
            <a:r>
              <a:rPr lang="it-IT" sz="2400" dirty="0" smtClean="0"/>
              <a:t> UNA FUNZIONE BOOLEANA</a:t>
            </a:r>
            <a:endParaRPr lang="it-IT" sz="2400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sz="quarter" idx="1"/>
          </p:nvPr>
        </p:nvGraphicFramePr>
        <p:xfrm>
          <a:off x="755576" y="1340768"/>
          <a:ext cx="7618040" cy="49415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04510"/>
                <a:gridCol w="1904510"/>
                <a:gridCol w="1904510"/>
                <a:gridCol w="1904510"/>
              </a:tblGrid>
              <a:tr h="549061"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/>
                        <a:t>A</a:t>
                      </a:r>
                      <a:endParaRPr lang="it-IT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/>
                        <a:t>B</a:t>
                      </a:r>
                      <a:endParaRPr lang="it-IT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/>
                        <a:t>C</a:t>
                      </a:r>
                      <a:endParaRPr lang="it-IT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/>
                        <a:t>F</a:t>
                      </a:r>
                      <a:endParaRPr lang="it-IT" sz="2800" b="1" dirty="0"/>
                    </a:p>
                  </a:txBody>
                  <a:tcPr/>
                </a:tc>
              </a:tr>
              <a:tr h="549061"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0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0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0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1</a:t>
                      </a:r>
                      <a:endParaRPr lang="it-IT" sz="2800" dirty="0"/>
                    </a:p>
                  </a:txBody>
                  <a:tcPr/>
                </a:tc>
              </a:tr>
              <a:tr h="549061"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0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0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1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1</a:t>
                      </a:r>
                      <a:endParaRPr lang="it-IT" sz="2800" dirty="0"/>
                    </a:p>
                  </a:txBody>
                  <a:tcPr/>
                </a:tc>
              </a:tr>
              <a:tr h="549061"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0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1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0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1</a:t>
                      </a:r>
                      <a:endParaRPr lang="it-IT" sz="2800" dirty="0"/>
                    </a:p>
                  </a:txBody>
                  <a:tcPr/>
                </a:tc>
              </a:tr>
              <a:tr h="549061"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0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1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1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0</a:t>
                      </a:r>
                      <a:endParaRPr lang="it-IT" sz="2800" dirty="0"/>
                    </a:p>
                  </a:txBody>
                  <a:tcPr/>
                </a:tc>
              </a:tr>
              <a:tr h="549061"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1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0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0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0</a:t>
                      </a:r>
                      <a:endParaRPr lang="it-IT" sz="2800" dirty="0"/>
                    </a:p>
                  </a:txBody>
                  <a:tcPr/>
                </a:tc>
              </a:tr>
              <a:tr h="549061"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1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0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1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0</a:t>
                      </a:r>
                      <a:endParaRPr lang="it-IT" sz="2800" dirty="0"/>
                    </a:p>
                  </a:txBody>
                  <a:tcPr/>
                </a:tc>
              </a:tr>
              <a:tr h="549061"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1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1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0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0</a:t>
                      </a:r>
                      <a:endParaRPr lang="it-IT" sz="2800" dirty="0"/>
                    </a:p>
                  </a:txBody>
                  <a:tcPr/>
                </a:tc>
              </a:tr>
              <a:tr h="549061"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1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1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1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0</a:t>
                      </a:r>
                      <a:endParaRPr lang="it-IT" sz="2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FORMA CANONICA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1417712"/>
          </a:xfrm>
        </p:spPr>
        <p:txBody>
          <a:bodyPr/>
          <a:lstStyle/>
          <a:p>
            <a:r>
              <a:rPr lang="it-IT" dirty="0" smtClean="0"/>
              <a:t>Data una forma tabulare delle espressioni Booleane ne possiamo ricavare la forma canonica </a:t>
            </a:r>
            <a:r>
              <a:rPr lang="it-IT" dirty="0" err="1" smtClean="0"/>
              <a:t>minterm</a:t>
            </a:r>
            <a:r>
              <a:rPr lang="it-IT" dirty="0" smtClean="0"/>
              <a:t> (o </a:t>
            </a:r>
            <a:r>
              <a:rPr lang="it-IT" dirty="0" err="1" smtClean="0"/>
              <a:t>maxterm</a:t>
            </a:r>
            <a:r>
              <a:rPr lang="it-IT" dirty="0" smtClean="0"/>
              <a:t> in teoria) come già illustrato precedentemente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/>
          </p:cNvGraphicFramePr>
          <p:nvPr/>
        </p:nvGraphicFramePr>
        <p:xfrm>
          <a:off x="755576" y="2852936"/>
          <a:ext cx="3456384" cy="316835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64096"/>
                <a:gridCol w="864096"/>
                <a:gridCol w="864096"/>
                <a:gridCol w="864096"/>
              </a:tblGrid>
              <a:tr h="352039"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/>
                        <a:t>A</a:t>
                      </a:r>
                      <a:endParaRPr lang="it-IT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/>
                        <a:t>B</a:t>
                      </a:r>
                      <a:endParaRPr lang="it-IT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/>
                        <a:t>C</a:t>
                      </a:r>
                      <a:endParaRPr lang="it-IT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/>
                        <a:t>F</a:t>
                      </a:r>
                      <a:endParaRPr lang="it-IT" sz="1600" b="1" dirty="0"/>
                    </a:p>
                  </a:txBody>
                  <a:tcPr/>
                </a:tc>
              </a:tr>
              <a:tr h="352039"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0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0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0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</a:tr>
              <a:tr h="352039"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0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0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</a:tr>
              <a:tr h="352039"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0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0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</a:tr>
              <a:tr h="352039"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0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0</a:t>
                      </a:r>
                      <a:endParaRPr lang="it-IT" sz="1600" dirty="0"/>
                    </a:p>
                  </a:txBody>
                  <a:tcPr/>
                </a:tc>
              </a:tr>
              <a:tr h="352039"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0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0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0</a:t>
                      </a:r>
                      <a:endParaRPr lang="it-IT" sz="1600" dirty="0"/>
                    </a:p>
                  </a:txBody>
                  <a:tcPr/>
                </a:tc>
              </a:tr>
              <a:tr h="352039"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0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0</a:t>
                      </a:r>
                      <a:endParaRPr lang="it-IT" sz="1600" dirty="0"/>
                    </a:p>
                  </a:txBody>
                  <a:tcPr/>
                </a:tc>
              </a:tr>
              <a:tr h="352039"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0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0</a:t>
                      </a:r>
                      <a:endParaRPr lang="it-IT" sz="1600" dirty="0"/>
                    </a:p>
                  </a:txBody>
                  <a:tcPr/>
                </a:tc>
              </a:tr>
              <a:tr h="352039"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0</a:t>
                      </a:r>
                      <a:endParaRPr lang="it-IT" sz="16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Oggetto 5"/>
          <p:cNvGraphicFramePr>
            <a:graphicFrameLocks noChangeAspect="1"/>
          </p:cNvGraphicFramePr>
          <p:nvPr/>
        </p:nvGraphicFramePr>
        <p:xfrm>
          <a:off x="4572000" y="4149080"/>
          <a:ext cx="3816424" cy="576064"/>
        </p:xfrm>
        <a:graphic>
          <a:graphicData uri="http://schemas.openxmlformats.org/presentationml/2006/ole">
            <p:oleObj spid="_x0000_s1026" name="Equazione" r:id="rId3" imgW="1346040" imgH="203040" progId="Equation.3">
              <p:embed/>
            </p:oleObj>
          </a:graphicData>
        </a:graphic>
      </p:graphicFrame>
      <p:sp>
        <p:nvSpPr>
          <p:cNvPr id="7" name="CasellaDiTesto 6"/>
          <p:cNvSpPr txBox="1"/>
          <p:nvPr/>
        </p:nvSpPr>
        <p:spPr>
          <a:xfrm>
            <a:off x="5868144" y="3717032"/>
            <a:ext cx="126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MINTERM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MAPPE </a:t>
            </a:r>
            <a:r>
              <a:rPr lang="it-IT" dirty="0" err="1" smtClean="0"/>
              <a:t>DI</a:t>
            </a:r>
            <a:r>
              <a:rPr lang="it-IT" dirty="0" smtClean="0"/>
              <a:t> KARNAUGH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Una mappa di </a:t>
            </a:r>
            <a:r>
              <a:rPr lang="it-IT" dirty="0" err="1" smtClean="0"/>
              <a:t>Karnaugh</a:t>
            </a:r>
            <a:r>
              <a:rPr lang="it-IT" dirty="0" smtClean="0"/>
              <a:t> è la forma tabulare di una funzione Booleana con almeno tre variabili in cui le righe o le colonne (o entrambe) vengono accorpate per produrre le combinazioni corrispondenti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ESEMPIO</a:t>
            </a:r>
            <a:endParaRPr lang="it-IT" dirty="0"/>
          </a:p>
        </p:txBody>
      </p:sp>
      <p:sp>
        <p:nvSpPr>
          <p:cNvPr id="5" name="Freccia a destra 4"/>
          <p:cNvSpPr/>
          <p:nvPr/>
        </p:nvSpPr>
        <p:spPr>
          <a:xfrm>
            <a:off x="3923928" y="3068960"/>
            <a:ext cx="576064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8" name="Tabella 7"/>
          <p:cNvGraphicFramePr>
            <a:graphicFrameLocks noGrp="1"/>
          </p:cNvGraphicFramePr>
          <p:nvPr/>
        </p:nvGraphicFramePr>
        <p:xfrm>
          <a:off x="899592" y="1700808"/>
          <a:ext cx="2438400" cy="358267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</a:tblGrid>
              <a:tr h="412750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latin typeface="Gill Sans MT"/>
                        </a:rPr>
                        <a:t>A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latin typeface="Gill Sans MT"/>
                        </a:rPr>
                        <a:t>B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1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C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800" b="1" i="1" u="none" strike="noStrike" dirty="0">
                          <a:solidFill>
                            <a:srgbClr val="000000"/>
                          </a:solidFill>
                          <a:latin typeface="Gill Sans MT"/>
                        </a:rPr>
                        <a:t>F</a:t>
                      </a:r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latin typeface="Gill Sans MT"/>
                        </a:rPr>
                        <a:t>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412750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latin typeface="Gill Sans M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latin typeface="Gill Sans M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>
                          <a:solidFill>
                            <a:srgbClr val="FF0000"/>
                          </a:solidFill>
                          <a:latin typeface="Gill Sans MT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2750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latin typeface="Gill Sans MT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>
                          <a:solidFill>
                            <a:srgbClr val="FF0000"/>
                          </a:solidFill>
                          <a:latin typeface="Gill Sans MT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2750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latin typeface="Gill Sans M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>
                          <a:solidFill>
                            <a:srgbClr val="FF0000"/>
                          </a:solidFill>
                          <a:latin typeface="Gill Sans MT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latin typeface="Gill Sans MT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>
                          <a:solidFill>
                            <a:srgbClr val="FF0000"/>
                          </a:solidFill>
                          <a:latin typeface="Gill Sans M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>
                          <a:solidFill>
                            <a:srgbClr val="FF0000"/>
                          </a:solidFill>
                          <a:latin typeface="Gill Sans M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>
                          <a:solidFill>
                            <a:srgbClr val="FF0000"/>
                          </a:solidFill>
                          <a:latin typeface="Gill Sans M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>
                          <a:solidFill>
                            <a:srgbClr val="FF0000"/>
                          </a:solidFill>
                          <a:latin typeface="Gill Sans M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>
                          <a:solidFill>
                            <a:srgbClr val="FF0000"/>
                          </a:solidFill>
                          <a:latin typeface="Gill Sans M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Tabella 8"/>
          <p:cNvGraphicFramePr>
            <a:graphicFrameLocks noGrp="1"/>
          </p:cNvGraphicFramePr>
          <p:nvPr/>
        </p:nvGraphicFramePr>
        <p:xfrm>
          <a:off x="4860032" y="2492896"/>
          <a:ext cx="3271837" cy="1371600"/>
        </p:xfrm>
        <a:graphic>
          <a:graphicData uri="http://schemas.openxmlformats.org/drawingml/2006/table">
            <a:tbl>
              <a:tblPr/>
              <a:tblGrid>
                <a:gridCol w="609600"/>
                <a:gridCol w="223837"/>
                <a:gridCol w="609600"/>
                <a:gridCol w="609600"/>
                <a:gridCol w="609600"/>
                <a:gridCol w="609600"/>
              </a:tblGrid>
              <a:tr h="342900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it-IT" sz="28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</a:t>
                      </a:r>
                      <a:r>
                        <a:rPr lang="it-IT" sz="20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it-IT" sz="2800" b="1" i="1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90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900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it-IT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90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sentazione del lavoro del team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Presentazione del lavoro del team</Template>
  <TotalTime>0</TotalTime>
  <Words>736</Words>
  <Application>Microsoft Office PowerPoint</Application>
  <PresentationFormat>Presentazione su schermo (4:3)</PresentationFormat>
  <Paragraphs>420</Paragraphs>
  <Slides>23</Slides>
  <Notes>2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23</vt:i4>
      </vt:variant>
    </vt:vector>
  </HeadingPairs>
  <TitlesOfParts>
    <vt:vector size="25" baseType="lpstr">
      <vt:lpstr>Presentazione del lavoro del team</vt:lpstr>
      <vt:lpstr>Equazione</vt:lpstr>
      <vt:lpstr>INFORMATICA  PER GLI STUDI UMANISTICI</vt:lpstr>
      <vt:lpstr>INDICE</vt:lpstr>
      <vt:lpstr>AGENDA</vt:lpstr>
      <vt:lpstr>VARIABILI BOOLEANE</vt:lpstr>
      <vt:lpstr>FUNZIONI BOOLEANE</vt:lpstr>
      <vt:lpstr>FORME TABULARI DI UNA FUNZIONE BOOLEANA</vt:lpstr>
      <vt:lpstr>FORMA CANONICA</vt:lpstr>
      <vt:lpstr>MAPPE DI KARNAUGH</vt:lpstr>
      <vt:lpstr>ESEMPIO</vt:lpstr>
      <vt:lpstr>SEMPLIFICAZIONE DI FUNZIONI BOOLEANA</vt:lpstr>
      <vt:lpstr>SEMPLIFICAZIONI DIRETTE</vt:lpstr>
      <vt:lpstr>PERMUTAZIONI</vt:lpstr>
      <vt:lpstr>SEMPLIFICAZIONI</vt:lpstr>
      <vt:lpstr>ESEMPIO: PRIMA VERSIONE</vt:lpstr>
      <vt:lpstr>ESEMPIO: PRIMA VERSIONE</vt:lpstr>
      <vt:lpstr>NATURALMENTE</vt:lpstr>
      <vt:lpstr>SEMPLIFICAZIONE ORDINE 4</vt:lpstr>
      <vt:lpstr>RISULTATI</vt:lpstr>
      <vt:lpstr>UN ESERCIZIO COMPLETO</vt:lpstr>
      <vt:lpstr>MAPPA DI KARNAUGH</vt:lpstr>
      <vt:lpstr>SEMPLIFICAZIONE</vt:lpstr>
      <vt:lpstr>ESPRESSIONE SEMPLIFICATA</vt:lpstr>
      <vt:lpstr>ALTERNATIVA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2008-10-25T04:26:16Z</dcterms:created>
  <dcterms:modified xsi:type="dcterms:W3CDTF">2011-08-14T05:28:18Z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CID">
    <vt:lpwstr>1040</vt:lpwstr>
  </property>
  <property fmtid="{D5CDD505-2E9C-101B-9397-08002B2CF9AE}" pid="3" name="_TemplateID">
    <vt:lpwstr>TC102282691040</vt:lpwstr>
  </property>
</Properties>
</file>