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0" r:id="rId3"/>
    <p:sldId id="259" r:id="rId4"/>
    <p:sldId id="257" r:id="rId5"/>
    <p:sldId id="258" r:id="rId6"/>
    <p:sldId id="265" r:id="rId7"/>
    <p:sldId id="266" r:id="rId8"/>
    <p:sldId id="267" r:id="rId9"/>
    <p:sldId id="268" r:id="rId10"/>
    <p:sldId id="269"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88" autoAdjust="0"/>
    <p:restoredTop sz="94671" autoAdjust="0"/>
  </p:normalViewPr>
  <p:slideViewPr>
    <p:cSldViewPr>
      <p:cViewPr>
        <p:scale>
          <a:sx n="100" d="100"/>
          <a:sy n="100" d="100"/>
        </p:scale>
        <p:origin x="-1308"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30/05/2016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30/05/2016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30/05/2016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30/05/2016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30/05/2016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t>30/05/2016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30/05/2016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t>30/05/2016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9D355-16BD-4E45-BD9A-5EA878CF7CBD}" type="datetimeFigureOut">
              <a:rPr lang="it-IT" smtClean="0"/>
              <a:t>30/05/2016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30/05/2016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30/05/2016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F49D355-16BD-4E45-BD9A-5EA878CF7CBD}" type="datetimeFigureOut">
              <a:rPr lang="it-IT" smtClean="0"/>
              <a:t>30/05/2016</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Storici </a:t>
            </a:r>
            <a:r>
              <a:rPr lang="it-IT" smtClean="0"/>
              <a:t>del Settecento</a:t>
            </a:r>
            <a:endParaRPr lang="it-IT"/>
          </a:p>
        </p:txBody>
      </p:sp>
      <p:sp>
        <p:nvSpPr>
          <p:cNvPr id="3" name="Sottotitolo 2"/>
          <p:cNvSpPr>
            <a:spLocks noGrp="1"/>
          </p:cNvSpPr>
          <p:nvPr>
            <p:ph type="subTitle" idx="1"/>
          </p:nvPr>
        </p:nvSpPr>
        <p:spPr/>
        <p:txBody>
          <a:bodyPr/>
          <a:lstStyle/>
          <a:p>
            <a:r>
              <a:rPr lang="it-IT" dirty="0" smtClean="0"/>
              <a:t>Robert </a:t>
            </a:r>
            <a:r>
              <a:rPr lang="it-IT" dirty="0" err="1" smtClean="0"/>
              <a:t>Darnton</a:t>
            </a:r>
            <a:endParaRPr lang="it-IT" dirty="0"/>
          </a:p>
        </p:txBody>
      </p:sp>
    </p:spTree>
    <p:extLst>
      <p:ext uri="{BB962C8B-B14F-4D97-AF65-F5344CB8AC3E}">
        <p14:creationId xmlns:p14="http://schemas.microsoft.com/office/powerpoint/2010/main" val="3518374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917848"/>
            <a:ext cx="8229600" cy="1143000"/>
          </a:xfrm>
        </p:spPr>
        <p:txBody>
          <a:bodyPr>
            <a:normAutofit fontScale="90000"/>
          </a:bodyPr>
          <a:lstStyle/>
          <a:p>
            <a:pPr algn="l"/>
            <a:r>
              <a:rPr lang="it-IT" sz="3100" b="1" i="1" dirty="0">
                <a:solidFill>
                  <a:srgbClr val="FF0000"/>
                </a:solidFill>
              </a:rPr>
              <a:t>The </a:t>
            </a:r>
            <a:r>
              <a:rPr lang="it-IT" sz="3100" b="1" i="1" dirty="0" err="1">
                <a:solidFill>
                  <a:srgbClr val="FF0000"/>
                </a:solidFill>
              </a:rPr>
              <a:t>Forbidden</a:t>
            </a:r>
            <a:r>
              <a:rPr lang="it-IT" sz="3100" b="1" i="1" dirty="0">
                <a:solidFill>
                  <a:srgbClr val="FF0000"/>
                </a:solidFill>
              </a:rPr>
              <a:t> Best-Sellers of </a:t>
            </a:r>
            <a:r>
              <a:rPr lang="it-IT" sz="3100" b="1" i="1" dirty="0" err="1">
                <a:solidFill>
                  <a:srgbClr val="FF0000"/>
                </a:solidFill>
              </a:rPr>
              <a:t>Prerevolutionary</a:t>
            </a:r>
            <a:r>
              <a:rPr lang="it-IT" sz="3100" b="1" i="1" dirty="0">
                <a:solidFill>
                  <a:srgbClr val="FF0000"/>
                </a:solidFill>
              </a:rPr>
              <a:t> France</a:t>
            </a:r>
            <a:r>
              <a:rPr lang="it-IT" sz="3100" b="1" dirty="0">
                <a:solidFill>
                  <a:srgbClr val="FF0000"/>
                </a:solidFill>
              </a:rPr>
              <a:t>) (1996)</a:t>
            </a:r>
            <a:r>
              <a:rPr lang="it-IT" sz="3100" dirty="0">
                <a:solidFill>
                  <a:srgbClr val="FF0000"/>
                </a:solidFill>
              </a:rPr>
              <a:t> </a:t>
            </a:r>
            <a:r>
              <a:rPr lang="it-IT" sz="3100" dirty="0" smtClean="0">
                <a:solidFill>
                  <a:srgbClr val="FF0000"/>
                </a:solidFill>
              </a:rPr>
              <a:t/>
            </a:r>
            <a:br>
              <a:rPr lang="it-IT" sz="3100" dirty="0" smtClean="0">
                <a:solidFill>
                  <a:srgbClr val="FF0000"/>
                </a:solidFill>
              </a:rPr>
            </a:br>
            <a:r>
              <a:rPr lang="it-IT" sz="3100" dirty="0" smtClean="0">
                <a:solidFill>
                  <a:srgbClr val="FF0000"/>
                </a:solidFill>
              </a:rPr>
              <a:t>[</a:t>
            </a:r>
            <a:r>
              <a:rPr lang="it-IT" sz="3100" i="1" dirty="0">
                <a:solidFill>
                  <a:srgbClr val="FF0000"/>
                </a:solidFill>
              </a:rPr>
              <a:t>Libri proibiti: Pornografia, satira e utopia all'origine della rivoluzione francese, </a:t>
            </a:r>
            <a:r>
              <a:rPr lang="it-IT" sz="3100" dirty="0">
                <a:solidFill>
                  <a:srgbClr val="FF0000"/>
                </a:solidFill>
              </a:rPr>
              <a:t>Milano 1997 ]</a:t>
            </a:r>
            <a:br>
              <a:rPr lang="it-IT" sz="3100" dirty="0">
                <a:solidFill>
                  <a:srgbClr val="FF0000"/>
                </a:solidFill>
              </a:rPr>
            </a:br>
            <a:r>
              <a:rPr lang="it-IT" b="1" dirty="0" smtClean="0"/>
              <a:t> </a:t>
            </a:r>
            <a:endParaRPr lang="it-IT" dirty="0"/>
          </a:p>
        </p:txBody>
      </p:sp>
      <p:sp>
        <p:nvSpPr>
          <p:cNvPr id="3" name="Segnaposto contenuto 2"/>
          <p:cNvSpPr>
            <a:spLocks noGrp="1"/>
          </p:cNvSpPr>
          <p:nvPr>
            <p:ph idx="1"/>
          </p:nvPr>
        </p:nvSpPr>
        <p:spPr>
          <a:xfrm>
            <a:off x="457200" y="2204864"/>
            <a:ext cx="8229600" cy="4525963"/>
          </a:xfrm>
        </p:spPr>
        <p:txBody>
          <a:bodyPr>
            <a:normAutofit fontScale="55000" lnSpcReduction="20000"/>
          </a:bodyPr>
          <a:lstStyle/>
          <a:p>
            <a:pPr marL="0" indent="0">
              <a:buNone/>
            </a:pPr>
            <a:r>
              <a:rPr lang="it-IT" dirty="0" err="1" smtClean="0"/>
              <a:t>Darnton</a:t>
            </a:r>
            <a:r>
              <a:rPr lang="it-IT" dirty="0" smtClean="0"/>
              <a:t> indaga l’universo dei </a:t>
            </a:r>
            <a:r>
              <a:rPr lang="it-IT" dirty="0" err="1" smtClean="0"/>
              <a:t>bestsellers</a:t>
            </a:r>
            <a:r>
              <a:rPr lang="it-IT" dirty="0" smtClean="0"/>
              <a:t> settecenteschi rivelando che i libri più venduti erano quelli di argomento satirico e pornografico, mediante i quali i rappresentanti del potere (sovrano, aristocratici, Chiesa e preti) vengono cacciati giù dal piedestallo e progressivamente screditati.</a:t>
            </a:r>
            <a:endParaRPr lang="it-IT" dirty="0"/>
          </a:p>
          <a:p>
            <a:pPr marL="0" indent="0">
              <a:buNone/>
            </a:pPr>
            <a:r>
              <a:rPr lang="it-IT" dirty="0" smtClean="0"/>
              <a:t>Attraverso le carte della censura, i rapporti di polizia e le corrispondenze della STN </a:t>
            </a:r>
          </a:p>
          <a:p>
            <a:pPr marL="0" indent="0">
              <a:buNone/>
            </a:pPr>
            <a:r>
              <a:rPr lang="it-IT" dirty="0" smtClean="0"/>
              <a:t>Per «</a:t>
            </a:r>
            <a:r>
              <a:rPr lang="it-IT" dirty="0" err="1" smtClean="0"/>
              <a:t>livres</a:t>
            </a:r>
            <a:r>
              <a:rPr lang="it-IT" dirty="0" smtClean="0"/>
              <a:t> </a:t>
            </a:r>
            <a:r>
              <a:rPr lang="it-IT" dirty="0" err="1" smtClean="0"/>
              <a:t>philosophiques</a:t>
            </a:r>
            <a:r>
              <a:rPr lang="it-IT" dirty="0" smtClean="0"/>
              <a:t>» si devono intendere non solo (e non tanto) gli scritti di Voltaire</a:t>
            </a:r>
            <a:r>
              <a:rPr lang="it-IT" dirty="0"/>
              <a:t>, </a:t>
            </a:r>
            <a:r>
              <a:rPr lang="it-IT" dirty="0" smtClean="0"/>
              <a:t>d’</a:t>
            </a:r>
            <a:r>
              <a:rPr lang="it-IT" dirty="0" err="1" smtClean="0"/>
              <a:t>Holbach</a:t>
            </a:r>
            <a:r>
              <a:rPr lang="it-IT" dirty="0" smtClean="0"/>
              <a:t> </a:t>
            </a:r>
            <a:r>
              <a:rPr lang="it-IT" dirty="0"/>
              <a:t>e </a:t>
            </a:r>
            <a:r>
              <a:rPr lang="it-IT" dirty="0" smtClean="0"/>
              <a:t>Rousseau, ma soprattutto la letteratura bassa e le centinaia di </a:t>
            </a:r>
            <a:r>
              <a:rPr lang="it-IT" dirty="0"/>
              <a:t>libri proibiti, che tra contrabbandieri, librai, venditori ambulanti, lettori, venivano </a:t>
            </a:r>
            <a:r>
              <a:rPr lang="it-IT" dirty="0" smtClean="0"/>
              <a:t>diffusi in Francia. </a:t>
            </a:r>
          </a:p>
          <a:p>
            <a:pPr marL="0" indent="0">
              <a:buNone/>
            </a:pPr>
            <a:r>
              <a:rPr lang="it-IT" dirty="0" smtClean="0"/>
              <a:t>Nella lista dei libri proibiti </a:t>
            </a:r>
            <a:r>
              <a:rPr lang="it-IT" dirty="0"/>
              <a:t>compilata da </a:t>
            </a:r>
            <a:r>
              <a:rPr lang="it-IT" dirty="0" err="1" smtClean="0"/>
              <a:t>Darnton</a:t>
            </a:r>
            <a:r>
              <a:rPr lang="it-IT" dirty="0" smtClean="0"/>
              <a:t>, </a:t>
            </a:r>
            <a:r>
              <a:rPr lang="it-IT" dirty="0"/>
              <a:t>le opere di Voltaire risultano al decimo, undicesimo, trentunesimo </a:t>
            </a:r>
            <a:r>
              <a:rPr lang="it-IT" dirty="0" smtClean="0"/>
              <a:t>posto, </a:t>
            </a:r>
            <a:r>
              <a:rPr lang="it-IT" dirty="0"/>
              <a:t>mentre </a:t>
            </a:r>
            <a:r>
              <a:rPr lang="it-IT" dirty="0" smtClean="0"/>
              <a:t>fra i </a:t>
            </a:r>
            <a:r>
              <a:rPr lang="it-IT" dirty="0"/>
              <a:t>primi 100 titoli venduti dalla stamperia di </a:t>
            </a:r>
            <a:r>
              <a:rPr lang="it-IT" dirty="0" err="1"/>
              <a:t>Neuchatel</a:t>
            </a:r>
            <a:r>
              <a:rPr lang="it-IT" dirty="0"/>
              <a:t>, 15 sono </a:t>
            </a:r>
            <a:r>
              <a:rPr lang="it-IT" dirty="0" err="1"/>
              <a:t>chroniques</a:t>
            </a:r>
            <a:r>
              <a:rPr lang="it-IT" dirty="0"/>
              <a:t> </a:t>
            </a:r>
            <a:r>
              <a:rPr lang="it-IT" dirty="0" err="1" smtClean="0"/>
              <a:t>scandaleuses</a:t>
            </a:r>
            <a:r>
              <a:rPr lang="it-IT" dirty="0" smtClean="0"/>
              <a:t>. Le massime </a:t>
            </a:r>
            <a:r>
              <a:rPr lang="it-IT" dirty="0"/>
              <a:t>vendite le </a:t>
            </a:r>
            <a:r>
              <a:rPr lang="it-IT" dirty="0" smtClean="0"/>
              <a:t>raggiungono libri come </a:t>
            </a:r>
            <a:r>
              <a:rPr lang="it-IT" i="1" dirty="0"/>
              <a:t>L' an 2440 </a:t>
            </a:r>
            <a:r>
              <a:rPr lang="it-IT" i="1" dirty="0" smtClean="0"/>
              <a:t>di Louis </a:t>
            </a:r>
            <a:r>
              <a:rPr lang="it-IT" i="1" dirty="0" err="1" smtClean="0"/>
              <a:t>Sébastien</a:t>
            </a:r>
            <a:r>
              <a:rPr lang="it-IT" i="1" dirty="0" smtClean="0"/>
              <a:t> </a:t>
            </a:r>
            <a:r>
              <a:rPr lang="it-IT" dirty="0" err="1"/>
              <a:t>Mercier</a:t>
            </a:r>
            <a:r>
              <a:rPr lang="it-IT" dirty="0"/>
              <a:t> (</a:t>
            </a:r>
            <a:r>
              <a:rPr lang="it-IT" dirty="0" smtClean="0"/>
              <a:t>Amsterdam 1771), gli </a:t>
            </a:r>
            <a:r>
              <a:rPr lang="it-IT" i="1" dirty="0" err="1"/>
              <a:t>Anecdotes</a:t>
            </a:r>
            <a:r>
              <a:rPr lang="it-IT" i="1" dirty="0"/>
              <a:t> </a:t>
            </a:r>
            <a:r>
              <a:rPr lang="it-IT" i="1" dirty="0" err="1"/>
              <a:t>sur</a:t>
            </a:r>
            <a:r>
              <a:rPr lang="it-IT" i="1" dirty="0"/>
              <a:t> </a:t>
            </a:r>
            <a:r>
              <a:rPr lang="it-IT" i="1" dirty="0" err="1"/>
              <a:t>Mme</a:t>
            </a:r>
            <a:r>
              <a:rPr lang="it-IT" i="1" dirty="0"/>
              <a:t> la </a:t>
            </a:r>
            <a:r>
              <a:rPr lang="it-IT" i="1" dirty="0" err="1"/>
              <a:t>comtesse</a:t>
            </a:r>
            <a:r>
              <a:rPr lang="it-IT" i="1" dirty="0"/>
              <a:t> </a:t>
            </a:r>
            <a:r>
              <a:rPr lang="it-IT" i="1" dirty="0" err="1"/>
              <a:t>du</a:t>
            </a:r>
            <a:r>
              <a:rPr lang="it-IT" i="1" dirty="0"/>
              <a:t> Barry </a:t>
            </a:r>
            <a:r>
              <a:rPr lang="it-IT" dirty="0"/>
              <a:t>(</a:t>
            </a:r>
            <a:r>
              <a:rPr lang="it-IT" dirty="0" smtClean="0"/>
              <a:t>Londra 1775) di </a:t>
            </a:r>
            <a:r>
              <a:rPr lang="it-IT" dirty="0" err="1"/>
              <a:t>Pidansat</a:t>
            </a:r>
            <a:r>
              <a:rPr lang="it-IT" dirty="0"/>
              <a:t> de </a:t>
            </a:r>
            <a:r>
              <a:rPr lang="it-IT" dirty="0" err="1"/>
              <a:t>Mairobert</a:t>
            </a:r>
            <a:r>
              <a:rPr lang="it-IT" dirty="0"/>
              <a:t>. </a:t>
            </a:r>
            <a:endParaRPr lang="it-IT" dirty="0" smtClean="0"/>
          </a:p>
          <a:p>
            <a:pPr marL="0" indent="0">
              <a:buNone/>
            </a:pPr>
            <a:r>
              <a:rPr lang="it-IT" dirty="0" smtClean="0"/>
              <a:t>Il primo </a:t>
            </a:r>
            <a:r>
              <a:rPr lang="it-IT" dirty="0"/>
              <a:t>racconta di un uomo che si sveglia nel 2440, vecchio di settecento anni, in una Parigi romantica e utopica, dove il monarca è generoso e buono, i ricchi aiutano i poveri, non ci sono più prigioni né ingiustizie, la città è pulita e ordinata, il cristianesimo è scomparso, le </a:t>
            </a:r>
            <a:r>
              <a:rPr lang="it-IT" dirty="0" smtClean="0"/>
              <a:t>donne </a:t>
            </a:r>
            <a:r>
              <a:rPr lang="it-IT" dirty="0"/>
              <a:t>sono tornate a fare solo le mogli e le </a:t>
            </a:r>
            <a:r>
              <a:rPr lang="it-IT" dirty="0" smtClean="0"/>
              <a:t>madri. Il secondo colleziona i migliori aneddoti sull’amante di Luigi XVI (un’ex prostituta divenuta contessa, contrapposta alla raffinata e colta ex amante del re, madame Pompadour) in un capolavoro di </a:t>
            </a:r>
            <a:r>
              <a:rPr lang="it-IT" dirty="0"/>
              <a:t>diffamazione </a:t>
            </a:r>
            <a:r>
              <a:rPr lang="it-IT" dirty="0" smtClean="0"/>
              <a:t>politica del re e della corte. </a:t>
            </a:r>
          </a:p>
          <a:p>
            <a:pPr marL="0" indent="0">
              <a:buNone/>
            </a:pPr>
            <a:r>
              <a:rPr lang="it-IT" dirty="0" smtClean="0"/>
              <a:t>Un ulteriore </a:t>
            </a:r>
            <a:r>
              <a:rPr lang="it-IT" dirty="0" err="1" smtClean="0"/>
              <a:t>bestseller</a:t>
            </a:r>
            <a:r>
              <a:rPr lang="it-IT" dirty="0" smtClean="0"/>
              <a:t> </a:t>
            </a:r>
            <a:r>
              <a:rPr lang="it-IT" dirty="0"/>
              <a:t>è </a:t>
            </a:r>
            <a:r>
              <a:rPr lang="it-IT" dirty="0" smtClean="0"/>
              <a:t>la </a:t>
            </a:r>
            <a:r>
              <a:rPr lang="it-IT" i="1" dirty="0" err="1" smtClean="0"/>
              <a:t>Therèse</a:t>
            </a:r>
            <a:r>
              <a:rPr lang="it-IT" i="1" dirty="0" smtClean="0"/>
              <a:t> </a:t>
            </a:r>
            <a:r>
              <a:rPr lang="it-IT" i="1" dirty="0" err="1"/>
              <a:t>philosophe</a:t>
            </a:r>
            <a:r>
              <a:rPr lang="it-IT" i="1" dirty="0"/>
              <a:t>, </a:t>
            </a:r>
            <a:r>
              <a:rPr lang="it-IT" dirty="0" smtClean="0"/>
              <a:t>apparso </a:t>
            </a:r>
            <a:r>
              <a:rPr lang="it-IT" dirty="0"/>
              <a:t>nel 1748, scritto dal marchese d' </a:t>
            </a:r>
            <a:r>
              <a:rPr lang="it-IT" dirty="0" err="1"/>
              <a:t>Argens</a:t>
            </a:r>
            <a:r>
              <a:rPr lang="it-IT" dirty="0"/>
              <a:t>: la storia è quella classica della fanciulla sedotta </a:t>
            </a:r>
            <a:r>
              <a:rPr lang="it-IT" dirty="0" smtClean="0"/>
              <a:t>da un ecclesiastico </a:t>
            </a:r>
            <a:r>
              <a:rPr lang="it-IT" dirty="0"/>
              <a:t>che le promette santità, ed è </a:t>
            </a:r>
            <a:r>
              <a:rPr lang="it-IT" dirty="0" smtClean="0"/>
              <a:t>una </a:t>
            </a:r>
            <a:r>
              <a:rPr lang="it-IT" dirty="0"/>
              <a:t>miscela di </a:t>
            </a:r>
            <a:r>
              <a:rPr lang="it-IT" dirty="0" smtClean="0"/>
              <a:t>sesso, empietà e filosofia.</a:t>
            </a:r>
            <a:r>
              <a:rPr lang="it-IT" dirty="0"/>
              <a:t/>
            </a:r>
            <a:br>
              <a:rPr lang="it-IT" dirty="0"/>
            </a:br>
            <a:r>
              <a:rPr lang="it-IT" dirty="0" smtClean="0"/>
              <a:t>I libri proibiti, più ancora dei testi dell’illuminismo: </a:t>
            </a:r>
            <a:r>
              <a:rPr lang="it-IT" dirty="0"/>
              <a:t>"Non incitavano alla rivolta ma sgretolavano l' aura di sacralità che legittimava la </a:t>
            </a:r>
            <a:r>
              <a:rPr lang="it-IT" dirty="0" smtClean="0"/>
              <a:t>monarchia e </a:t>
            </a:r>
            <a:r>
              <a:rPr lang="it-IT" dirty="0"/>
              <a:t>"riducevano le complesse vicende politiche dell' Ancien </a:t>
            </a:r>
            <a:r>
              <a:rPr lang="it-IT" dirty="0" err="1"/>
              <a:t>Régime</a:t>
            </a:r>
            <a:r>
              <a:rPr lang="it-IT" dirty="0"/>
              <a:t> a dimensioni che potevano essere comprese da qualsiasi lettore". </a:t>
            </a:r>
            <a:br>
              <a:rPr lang="it-IT" dirty="0"/>
            </a:br>
            <a:r>
              <a:rPr lang="it-IT" dirty="0" smtClean="0"/>
              <a:t>Secondo </a:t>
            </a:r>
            <a:r>
              <a:rPr lang="it-IT" dirty="0" err="1" smtClean="0"/>
              <a:t>Darnton</a:t>
            </a:r>
            <a:r>
              <a:rPr lang="it-IT" dirty="0" smtClean="0"/>
              <a:t> </a:t>
            </a:r>
            <a:r>
              <a:rPr lang="it-IT" dirty="0"/>
              <a:t>i</a:t>
            </a:r>
            <a:r>
              <a:rPr lang="it-IT" dirty="0" smtClean="0"/>
              <a:t> libri </a:t>
            </a:r>
            <a:r>
              <a:rPr lang="it-IT" dirty="0"/>
              <a:t>plasmavano l' opinione pubblica: "Fissando nero su bianco la disaffezione verso le istituzioni (e quindi preservandola e diffondendola) e inserendo tale disaffezione in schemi narrativi organici (trasformando notazioni secondarie in un discorso coerente)". </a:t>
            </a:r>
            <a:r>
              <a:rPr lang="it-IT" dirty="0" smtClean="0"/>
              <a:t> </a:t>
            </a:r>
            <a:endParaRPr lang="it-IT" dirty="0"/>
          </a:p>
        </p:txBody>
      </p:sp>
    </p:spTree>
    <p:extLst>
      <p:ext uri="{BB962C8B-B14F-4D97-AF65-F5344CB8AC3E}">
        <p14:creationId xmlns:p14="http://schemas.microsoft.com/office/powerpoint/2010/main" val="690470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Robert </a:t>
            </a:r>
            <a:r>
              <a:rPr lang="it-IT" dirty="0" err="1" smtClean="0"/>
              <a:t>Darnton</a:t>
            </a:r>
            <a:endParaRPr lang="it-IT" dirty="0"/>
          </a:p>
        </p:txBody>
      </p:sp>
      <p:sp>
        <p:nvSpPr>
          <p:cNvPr id="3" name="Segnaposto contenuto 2"/>
          <p:cNvSpPr>
            <a:spLocks noGrp="1"/>
          </p:cNvSpPr>
          <p:nvPr>
            <p:ph idx="1"/>
          </p:nvPr>
        </p:nvSpPr>
        <p:spPr>
          <a:xfrm>
            <a:off x="395536" y="1412776"/>
            <a:ext cx="4896544" cy="4413794"/>
          </a:xfrm>
        </p:spPr>
        <p:txBody>
          <a:bodyPr>
            <a:normAutofit fontScale="25000" lnSpcReduction="20000"/>
          </a:bodyPr>
          <a:lstStyle/>
          <a:p>
            <a:pPr marL="0" indent="0">
              <a:buNone/>
            </a:pPr>
            <a:r>
              <a:rPr lang="it-IT" sz="8000" dirty="0" smtClean="0"/>
              <a:t>Nato </a:t>
            </a:r>
            <a:r>
              <a:rPr lang="it-IT" sz="8000" dirty="0"/>
              <a:t>nel </a:t>
            </a:r>
            <a:r>
              <a:rPr lang="it-IT" sz="8000" dirty="0" smtClean="0"/>
              <a:t>1939, laureato </a:t>
            </a:r>
            <a:r>
              <a:rPr lang="it-IT" sz="8000" dirty="0"/>
              <a:t>nel 1960 alla Harvard </a:t>
            </a:r>
            <a:r>
              <a:rPr lang="it-IT" sz="8000" dirty="0" err="1"/>
              <a:t>University</a:t>
            </a:r>
            <a:r>
              <a:rPr lang="it-IT" sz="8000" dirty="0"/>
              <a:t>, </a:t>
            </a:r>
            <a:r>
              <a:rPr lang="it-IT" sz="8000" dirty="0" smtClean="0"/>
              <a:t>si è specializza in Europa,  all'università </a:t>
            </a:r>
            <a:r>
              <a:rPr lang="it-IT" sz="8000" dirty="0"/>
              <a:t>di </a:t>
            </a:r>
            <a:r>
              <a:rPr lang="it-IT" sz="8000" dirty="0" smtClean="0"/>
              <a:t>Oxford, dove  ha conseguito </a:t>
            </a:r>
            <a:r>
              <a:rPr lang="it-IT" sz="8000" dirty="0"/>
              <a:t>il dottorato in storia nel 1964</a:t>
            </a:r>
            <a:r>
              <a:rPr lang="it-IT" sz="8000" dirty="0" smtClean="0"/>
              <a:t>, sotto la guida di Richard </a:t>
            </a:r>
            <a:r>
              <a:rPr lang="it-IT" sz="8000" dirty="0" err="1" smtClean="0"/>
              <a:t>Cobb</a:t>
            </a:r>
            <a:r>
              <a:rPr lang="it-IT" sz="8000" dirty="0" smtClean="0"/>
              <a:t>.</a:t>
            </a:r>
            <a:r>
              <a:rPr lang="it-IT" sz="8000" dirty="0"/>
              <a:t> </a:t>
            </a:r>
            <a:endParaRPr lang="it-IT" sz="8000" dirty="0" smtClean="0"/>
          </a:p>
          <a:p>
            <a:pPr marL="0" indent="0">
              <a:buNone/>
            </a:pPr>
            <a:r>
              <a:rPr lang="it-IT" sz="8000" dirty="0" smtClean="0"/>
              <a:t>Dal </a:t>
            </a:r>
            <a:r>
              <a:rPr lang="it-IT" sz="8000" dirty="0"/>
              <a:t>1964 al 1965 </a:t>
            </a:r>
            <a:r>
              <a:rPr lang="it-IT" sz="8000" dirty="0" smtClean="0"/>
              <a:t>ha lavorato </a:t>
            </a:r>
            <a:r>
              <a:rPr lang="it-IT" sz="8000" dirty="0"/>
              <a:t>come cronista di nera al </a:t>
            </a:r>
            <a:r>
              <a:rPr lang="it-IT" sz="8000" dirty="0" smtClean="0"/>
              <a:t>«New </a:t>
            </a:r>
            <a:r>
              <a:rPr lang="it-IT" sz="8000" dirty="0"/>
              <a:t>York </a:t>
            </a:r>
            <a:r>
              <a:rPr lang="it-IT" sz="8000" dirty="0" smtClean="0"/>
              <a:t>Times». </a:t>
            </a:r>
          </a:p>
          <a:p>
            <a:pPr marL="0" indent="0">
              <a:buNone/>
            </a:pPr>
            <a:r>
              <a:rPr lang="it-IT" sz="8000" dirty="0" smtClean="0"/>
              <a:t>Nel </a:t>
            </a:r>
            <a:r>
              <a:rPr lang="it-IT" sz="8000" dirty="0"/>
              <a:t>1968 </a:t>
            </a:r>
            <a:r>
              <a:rPr lang="it-IT" sz="8000" dirty="0" smtClean="0"/>
              <a:t>ha vinto la cattedra di storia moderna europea all'università </a:t>
            </a:r>
            <a:r>
              <a:rPr lang="it-IT" sz="8000" dirty="0"/>
              <a:t>di Princeton </a:t>
            </a:r>
            <a:r>
              <a:rPr lang="it-IT" sz="8000" dirty="0" smtClean="0"/>
              <a:t>e </a:t>
            </a:r>
            <a:r>
              <a:rPr lang="it-IT" sz="8000" dirty="0"/>
              <a:t>la cattedra di Storia Europea alla fondazione </a:t>
            </a:r>
            <a:r>
              <a:rPr lang="it-IT" sz="8000" dirty="0" err="1"/>
              <a:t>Shelby</a:t>
            </a:r>
            <a:r>
              <a:rPr lang="it-IT" sz="8000" dirty="0"/>
              <a:t> </a:t>
            </a:r>
            <a:r>
              <a:rPr lang="it-IT" sz="8000" dirty="0" err="1"/>
              <a:t>Cullom</a:t>
            </a:r>
            <a:r>
              <a:rPr lang="it-IT" sz="8000" dirty="0"/>
              <a:t> Davis</a:t>
            </a:r>
            <a:r>
              <a:rPr lang="it-IT" sz="8000" dirty="0" smtClean="0"/>
              <a:t>.</a:t>
            </a:r>
            <a:r>
              <a:rPr lang="it-IT" sz="8000" dirty="0"/>
              <a:t> Nel </a:t>
            </a:r>
            <a:r>
              <a:rPr lang="it-IT" sz="8000" dirty="0" smtClean="0"/>
              <a:t>1999-2000 è stato </a:t>
            </a:r>
            <a:r>
              <a:rPr lang="it-IT" sz="8000" dirty="0"/>
              <a:t>presidente dell'American </a:t>
            </a:r>
            <a:r>
              <a:rPr lang="it-IT" sz="8000" dirty="0" err="1"/>
              <a:t>Historical</a:t>
            </a:r>
            <a:r>
              <a:rPr lang="it-IT" sz="8000" dirty="0"/>
              <a:t> </a:t>
            </a:r>
            <a:r>
              <a:rPr lang="it-IT" sz="8000" dirty="0" err="1"/>
              <a:t>Association</a:t>
            </a:r>
            <a:r>
              <a:rPr lang="it-IT" sz="8000" dirty="0" smtClean="0"/>
              <a:t>.</a:t>
            </a:r>
            <a:endParaRPr lang="it-IT" sz="8000" dirty="0"/>
          </a:p>
          <a:p>
            <a:pPr marL="0" indent="0">
              <a:buNone/>
            </a:pPr>
            <a:r>
              <a:rPr lang="it-IT" sz="8000" dirty="0"/>
              <a:t>Dal 2007 è professore emerito a </a:t>
            </a:r>
            <a:r>
              <a:rPr lang="it-IT" sz="8000" dirty="0" smtClean="0"/>
              <a:t>Princeton, </a:t>
            </a:r>
            <a:r>
              <a:rPr lang="it-IT" sz="8000" i="1" dirty="0"/>
              <a:t>Carl H. </a:t>
            </a:r>
            <a:r>
              <a:rPr lang="it-IT" sz="8000" i="1" dirty="0" err="1"/>
              <a:t>Pforzheimer</a:t>
            </a:r>
            <a:r>
              <a:rPr lang="it-IT" sz="8000" i="1" dirty="0"/>
              <a:t> </a:t>
            </a:r>
            <a:r>
              <a:rPr lang="it-IT" sz="8000" i="1" dirty="0" err="1"/>
              <a:t>University</a:t>
            </a:r>
            <a:r>
              <a:rPr lang="it-IT" sz="8000" i="1" dirty="0"/>
              <a:t> Professor</a:t>
            </a:r>
            <a:r>
              <a:rPr lang="it-IT" sz="8000" dirty="0"/>
              <a:t> ad Harvard e direttore della Biblioteca Universitaria di Harvard.</a:t>
            </a:r>
          </a:p>
          <a:p>
            <a:pPr marL="0" indent="0">
              <a:buNone/>
            </a:pPr>
            <a:r>
              <a:rPr lang="it-IT" sz="8000" dirty="0" smtClean="0"/>
              <a:t>È </a:t>
            </a:r>
            <a:r>
              <a:rPr lang="it-IT" sz="8000" dirty="0"/>
              <a:t>ritenuto uno dei maggiori esperti della Francia del XVIII </a:t>
            </a:r>
            <a:r>
              <a:rPr lang="it-IT" sz="8000" dirty="0" smtClean="0"/>
              <a:t>secolo e un </a:t>
            </a:r>
            <a:r>
              <a:rPr lang="it-IT" sz="8000" dirty="0"/>
              <a:t>pioniere </a:t>
            </a:r>
            <a:r>
              <a:rPr lang="it-IT" sz="8000" dirty="0" smtClean="0"/>
              <a:t>degli studi di </a:t>
            </a:r>
            <a:r>
              <a:rPr lang="it-IT" sz="8000" dirty="0"/>
              <a:t>storia del libro. </a:t>
            </a:r>
            <a:endParaRPr lang="it-IT" sz="8000" dirty="0" smtClean="0"/>
          </a:p>
          <a:p>
            <a:pPr marL="0" indent="0">
              <a:buNone/>
            </a:pPr>
            <a:endParaRPr lang="it-IT" dirty="0"/>
          </a:p>
          <a:p>
            <a:pPr marL="0" indent="0">
              <a:buNone/>
            </a:pPr>
            <a:r>
              <a:rPr lang="it-IT" dirty="0" smtClean="0"/>
              <a:t>  </a:t>
            </a:r>
            <a:endParaRPr lang="it-IT" dirty="0"/>
          </a:p>
          <a:p>
            <a:endParaRPr lang="it-IT"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5699" y="1700808"/>
            <a:ext cx="3528789" cy="4301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0897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27794"/>
            <a:ext cx="8229600" cy="796950"/>
          </a:xfrm>
        </p:spPr>
        <p:txBody>
          <a:bodyPr>
            <a:normAutofit/>
          </a:bodyPr>
          <a:lstStyle/>
          <a:p>
            <a:pPr algn="l"/>
            <a:r>
              <a:rPr lang="it-IT" sz="3200" dirty="0" smtClean="0"/>
              <a:t>Opere (1968-1992):</a:t>
            </a:r>
            <a:endParaRPr lang="it-IT" sz="3200" dirty="0"/>
          </a:p>
        </p:txBody>
      </p:sp>
      <p:sp>
        <p:nvSpPr>
          <p:cNvPr id="3" name="Segnaposto contenuto 2"/>
          <p:cNvSpPr>
            <a:spLocks noGrp="1"/>
          </p:cNvSpPr>
          <p:nvPr>
            <p:ph idx="1"/>
          </p:nvPr>
        </p:nvSpPr>
        <p:spPr>
          <a:xfrm>
            <a:off x="457200" y="1135285"/>
            <a:ext cx="8229600" cy="4525963"/>
          </a:xfrm>
        </p:spPr>
        <p:txBody>
          <a:bodyPr>
            <a:normAutofit fontScale="25000" lnSpcReduction="20000"/>
          </a:bodyPr>
          <a:lstStyle/>
          <a:p>
            <a:r>
              <a:rPr lang="it-IT" sz="8000" b="1" i="1" dirty="0" err="1" smtClean="0"/>
              <a:t>Mesmerism</a:t>
            </a:r>
            <a:r>
              <a:rPr lang="it-IT" sz="8000" b="1" i="1" dirty="0" smtClean="0"/>
              <a:t> </a:t>
            </a:r>
            <a:r>
              <a:rPr lang="it-IT" sz="8000" b="1" i="1" dirty="0"/>
              <a:t>and the End of the </a:t>
            </a:r>
            <a:r>
              <a:rPr lang="it-IT" sz="8000" b="1" i="1" dirty="0" err="1"/>
              <a:t>Enlightenment</a:t>
            </a:r>
            <a:r>
              <a:rPr lang="it-IT" sz="8000" b="1" i="1" dirty="0"/>
              <a:t> in </a:t>
            </a:r>
            <a:r>
              <a:rPr lang="it-IT" sz="8000" b="1" i="1" dirty="0" smtClean="0"/>
              <a:t>France</a:t>
            </a:r>
            <a:r>
              <a:rPr lang="it-IT" sz="8000" b="1" dirty="0" smtClean="0"/>
              <a:t> </a:t>
            </a:r>
            <a:r>
              <a:rPr lang="it-IT" sz="8000" b="1" dirty="0"/>
              <a:t>(1968</a:t>
            </a:r>
            <a:r>
              <a:rPr lang="it-IT" sz="8000" b="1" dirty="0" smtClean="0"/>
              <a:t>) </a:t>
            </a:r>
            <a:r>
              <a:rPr lang="it-IT" sz="8000" dirty="0" smtClean="0"/>
              <a:t>[</a:t>
            </a:r>
            <a:r>
              <a:rPr lang="it-IT" sz="8000" i="1" dirty="0" smtClean="0"/>
              <a:t>Il </a:t>
            </a:r>
            <a:r>
              <a:rPr lang="it-IT" sz="8000" i="1" dirty="0"/>
              <a:t>mesmerismo e il </a:t>
            </a:r>
            <a:r>
              <a:rPr lang="it-IT" sz="8000" i="1" dirty="0" smtClean="0"/>
              <a:t>tramonto </a:t>
            </a:r>
            <a:r>
              <a:rPr lang="it-IT" sz="8000" i="1" dirty="0"/>
              <a:t>dei </a:t>
            </a:r>
            <a:r>
              <a:rPr lang="it-IT" sz="8000" i="1" dirty="0" smtClean="0"/>
              <a:t>Lumi</a:t>
            </a:r>
            <a:r>
              <a:rPr lang="it-IT" sz="8000" dirty="0" smtClean="0"/>
              <a:t>, Milano 2005]</a:t>
            </a:r>
            <a:endParaRPr lang="it-IT" sz="8000" dirty="0"/>
          </a:p>
          <a:p>
            <a:r>
              <a:rPr lang="it-IT" sz="8000" b="1" i="1" dirty="0"/>
              <a:t>The Business of </a:t>
            </a:r>
            <a:r>
              <a:rPr lang="it-IT" sz="8000" b="1" i="1" dirty="0" err="1"/>
              <a:t>Enlightenment</a:t>
            </a:r>
            <a:r>
              <a:rPr lang="it-IT" sz="8000" b="1" i="1" dirty="0"/>
              <a:t>: A Publishing </a:t>
            </a:r>
            <a:r>
              <a:rPr lang="it-IT" sz="8000" b="1" i="1" dirty="0" err="1"/>
              <a:t>History</a:t>
            </a:r>
            <a:r>
              <a:rPr lang="it-IT" sz="8000" b="1" i="1" dirty="0"/>
              <a:t> of the </a:t>
            </a:r>
            <a:r>
              <a:rPr lang="it-IT" sz="8000" b="1" i="1" dirty="0" err="1"/>
              <a:t>Encyclopédie</a:t>
            </a:r>
            <a:r>
              <a:rPr lang="it-IT" sz="8000" b="1" i="1" dirty="0"/>
              <a:t>, </a:t>
            </a:r>
            <a:r>
              <a:rPr lang="it-IT" sz="8000" b="1" i="1" dirty="0" smtClean="0"/>
              <a:t>1775-1800</a:t>
            </a:r>
            <a:r>
              <a:rPr lang="it-IT" sz="8000" b="1" dirty="0"/>
              <a:t> </a:t>
            </a:r>
            <a:r>
              <a:rPr lang="it-IT" sz="8000" b="1" dirty="0" smtClean="0"/>
              <a:t>(1979) </a:t>
            </a:r>
            <a:r>
              <a:rPr lang="it-IT" sz="8000" dirty="0" smtClean="0"/>
              <a:t>[</a:t>
            </a:r>
            <a:r>
              <a:rPr lang="it-IT" sz="8000" i="1" dirty="0" smtClean="0"/>
              <a:t>Il </a:t>
            </a:r>
            <a:r>
              <a:rPr lang="it-IT" sz="8000" i="1" dirty="0"/>
              <a:t>grande affare dei Lumi: storia editoriale dell'</a:t>
            </a:r>
            <a:r>
              <a:rPr lang="it-IT" sz="8000" i="1" dirty="0" err="1"/>
              <a:t>Encyclopedie</a:t>
            </a:r>
            <a:r>
              <a:rPr lang="it-IT" sz="8000" i="1" dirty="0"/>
              <a:t> </a:t>
            </a:r>
            <a:r>
              <a:rPr lang="it-IT" sz="8000" i="1" dirty="0" smtClean="0"/>
              <a:t>1775-1800, </a:t>
            </a:r>
            <a:r>
              <a:rPr lang="it-IT" sz="8000" dirty="0" smtClean="0"/>
              <a:t>Milano 2012]</a:t>
            </a:r>
            <a:endParaRPr lang="it-IT" sz="8000" dirty="0"/>
          </a:p>
          <a:p>
            <a:r>
              <a:rPr lang="it-IT" sz="8000" b="1" i="1" dirty="0"/>
              <a:t>The </a:t>
            </a:r>
            <a:r>
              <a:rPr lang="it-IT" sz="8000" b="1" i="1" dirty="0" err="1"/>
              <a:t>Literary</a:t>
            </a:r>
            <a:r>
              <a:rPr lang="it-IT" sz="8000" b="1" i="1" dirty="0"/>
              <a:t> Underground of the </a:t>
            </a:r>
            <a:r>
              <a:rPr lang="it-IT" sz="8000" b="1" i="1" dirty="0" err="1"/>
              <a:t>Old</a:t>
            </a:r>
            <a:r>
              <a:rPr lang="it-IT" sz="8000" b="1" i="1" dirty="0"/>
              <a:t> </a:t>
            </a:r>
            <a:r>
              <a:rPr lang="it-IT" sz="8000" b="1" i="1" dirty="0" smtClean="0"/>
              <a:t>Regime</a:t>
            </a:r>
            <a:r>
              <a:rPr lang="it-IT" sz="8000" b="1" dirty="0" smtClean="0"/>
              <a:t> </a:t>
            </a:r>
            <a:r>
              <a:rPr lang="it-IT" sz="8000" b="1" dirty="0"/>
              <a:t>(1982</a:t>
            </a:r>
            <a:r>
              <a:rPr lang="it-IT" sz="8000" b="1" dirty="0" smtClean="0"/>
              <a:t>)</a:t>
            </a:r>
            <a:r>
              <a:rPr lang="it-IT" sz="8000" dirty="0" smtClean="0"/>
              <a:t> [</a:t>
            </a:r>
            <a:r>
              <a:rPr lang="it-IT" sz="8000" i="1" dirty="0" smtClean="0"/>
              <a:t>L'intellettuale clandestino</a:t>
            </a:r>
            <a:r>
              <a:rPr lang="it-IT" sz="8000" dirty="0" smtClean="0"/>
              <a:t>, Milano 1990]</a:t>
            </a:r>
            <a:endParaRPr lang="it-IT" sz="8000" dirty="0"/>
          </a:p>
          <a:p>
            <a:r>
              <a:rPr lang="it-IT" sz="8000" b="1" i="1" dirty="0"/>
              <a:t>The Great </a:t>
            </a:r>
            <a:r>
              <a:rPr lang="it-IT" sz="8000" b="1" i="1" dirty="0" err="1"/>
              <a:t>Cat</a:t>
            </a:r>
            <a:r>
              <a:rPr lang="it-IT" sz="8000" b="1" i="1" dirty="0"/>
              <a:t> </a:t>
            </a:r>
            <a:r>
              <a:rPr lang="it-IT" sz="8000" b="1" i="1" dirty="0" err="1"/>
              <a:t>Massacre</a:t>
            </a:r>
            <a:r>
              <a:rPr lang="it-IT" sz="8000" b="1" i="1" dirty="0"/>
              <a:t> and </a:t>
            </a:r>
            <a:r>
              <a:rPr lang="it-IT" sz="8000" b="1" i="1" dirty="0" err="1"/>
              <a:t>Other</a:t>
            </a:r>
            <a:r>
              <a:rPr lang="it-IT" sz="8000" b="1" i="1" dirty="0"/>
              <a:t> </a:t>
            </a:r>
            <a:r>
              <a:rPr lang="it-IT" sz="8000" b="1" i="1" dirty="0" err="1"/>
              <a:t>Episodes</a:t>
            </a:r>
            <a:r>
              <a:rPr lang="it-IT" sz="8000" b="1" i="1" dirty="0"/>
              <a:t> in French Cultural </a:t>
            </a:r>
            <a:r>
              <a:rPr lang="it-IT" sz="8000" b="1" i="1" dirty="0" err="1" smtClean="0"/>
              <a:t>History</a:t>
            </a:r>
            <a:r>
              <a:rPr lang="it-IT" sz="8000" b="1" dirty="0" smtClean="0"/>
              <a:t> </a:t>
            </a:r>
            <a:r>
              <a:rPr lang="it-IT" sz="8000" b="1" dirty="0"/>
              <a:t>(1984</a:t>
            </a:r>
            <a:r>
              <a:rPr lang="it-IT" sz="8000" b="1" dirty="0" smtClean="0"/>
              <a:t>) </a:t>
            </a:r>
            <a:r>
              <a:rPr lang="it-IT" sz="8000" dirty="0" smtClean="0"/>
              <a:t>[</a:t>
            </a:r>
            <a:r>
              <a:rPr lang="it-IT" sz="8000" i="1" dirty="0" smtClean="0"/>
              <a:t>Il </a:t>
            </a:r>
            <a:r>
              <a:rPr lang="it-IT" sz="8000" i="1" dirty="0"/>
              <a:t>grande massacro dei gatti e altri episodi della storia culturale </a:t>
            </a:r>
            <a:r>
              <a:rPr lang="it-IT" sz="8000" i="1" dirty="0" smtClean="0"/>
              <a:t>francese</a:t>
            </a:r>
            <a:r>
              <a:rPr lang="it-IT" sz="8000" dirty="0" smtClean="0"/>
              <a:t>, Milano 1988]</a:t>
            </a:r>
          </a:p>
          <a:p>
            <a:r>
              <a:rPr lang="it-IT" sz="8000" b="1" i="1" dirty="0" err="1" smtClean="0"/>
              <a:t>Revolution</a:t>
            </a:r>
            <a:r>
              <a:rPr lang="it-IT" sz="8000" b="1" i="1" dirty="0" smtClean="0"/>
              <a:t> </a:t>
            </a:r>
            <a:r>
              <a:rPr lang="it-IT" sz="8000" b="1" i="1" dirty="0"/>
              <a:t>in </a:t>
            </a:r>
            <a:r>
              <a:rPr lang="it-IT" sz="8000" b="1" i="1" dirty="0" err="1"/>
              <a:t>Print</a:t>
            </a:r>
            <a:r>
              <a:rPr lang="it-IT" sz="8000" b="1" i="1" dirty="0"/>
              <a:t>: the Press in France 1775-1800</a:t>
            </a:r>
            <a:r>
              <a:rPr lang="it-IT" sz="8000" b="1" dirty="0"/>
              <a:t> (1989)</a:t>
            </a:r>
          </a:p>
          <a:p>
            <a:r>
              <a:rPr lang="it-IT" sz="8000" b="1" i="1" dirty="0"/>
              <a:t>The Kiss of </a:t>
            </a:r>
            <a:r>
              <a:rPr lang="it-IT" sz="8000" b="1" i="1" dirty="0" err="1"/>
              <a:t>Lamourette</a:t>
            </a:r>
            <a:r>
              <a:rPr lang="it-IT" sz="8000" b="1" i="1" dirty="0"/>
              <a:t>: </a:t>
            </a:r>
            <a:r>
              <a:rPr lang="it-IT" sz="8000" b="1" i="1" dirty="0" err="1"/>
              <a:t>Reflections</a:t>
            </a:r>
            <a:r>
              <a:rPr lang="it-IT" sz="8000" b="1" i="1" dirty="0"/>
              <a:t> in Cultural </a:t>
            </a:r>
            <a:r>
              <a:rPr lang="it-IT" sz="8000" b="1" i="1" dirty="0" err="1" smtClean="0"/>
              <a:t>History</a:t>
            </a:r>
            <a:r>
              <a:rPr lang="it-IT" sz="8000" b="1" dirty="0" smtClean="0"/>
              <a:t> </a:t>
            </a:r>
            <a:r>
              <a:rPr lang="it-IT" sz="8000" b="1" dirty="0"/>
              <a:t>(1989</a:t>
            </a:r>
            <a:r>
              <a:rPr lang="it-IT" sz="8000" b="1" dirty="0" smtClean="0"/>
              <a:t>) </a:t>
            </a:r>
            <a:r>
              <a:rPr lang="it-IT" sz="8000" dirty="0" smtClean="0"/>
              <a:t>[</a:t>
            </a:r>
            <a:r>
              <a:rPr lang="it-IT" sz="8000" i="1" dirty="0" smtClean="0"/>
              <a:t>Il </a:t>
            </a:r>
            <a:r>
              <a:rPr lang="it-IT" sz="8000" i="1" dirty="0"/>
              <a:t>bacio di </a:t>
            </a:r>
            <a:r>
              <a:rPr lang="it-IT" sz="8000" i="1" dirty="0" err="1" smtClean="0"/>
              <a:t>Lamourette</a:t>
            </a:r>
            <a:r>
              <a:rPr lang="it-IT" sz="8000" dirty="0" smtClean="0"/>
              <a:t>, Milano 1994]</a:t>
            </a:r>
            <a:endParaRPr lang="it-IT" sz="8000" dirty="0"/>
          </a:p>
          <a:p>
            <a:r>
              <a:rPr lang="it-IT" sz="8000" b="1" i="1" dirty="0"/>
              <a:t>Edition et </a:t>
            </a:r>
            <a:r>
              <a:rPr lang="it-IT" sz="8000" b="1" i="1" dirty="0" err="1"/>
              <a:t>sédition</a:t>
            </a:r>
            <a:r>
              <a:rPr lang="it-IT" sz="8000" b="1" i="1" dirty="0"/>
              <a:t>. L'</a:t>
            </a:r>
            <a:r>
              <a:rPr lang="it-IT" sz="8000" b="1" i="1" dirty="0" err="1"/>
              <a:t>univers</a:t>
            </a:r>
            <a:r>
              <a:rPr lang="it-IT" sz="8000" b="1" i="1" dirty="0"/>
              <a:t> de la </a:t>
            </a:r>
            <a:r>
              <a:rPr lang="it-IT" sz="8000" b="1" i="1" dirty="0" err="1"/>
              <a:t>littérature</a:t>
            </a:r>
            <a:r>
              <a:rPr lang="it-IT" sz="8000" b="1" i="1" dirty="0"/>
              <a:t> clandestine </a:t>
            </a:r>
            <a:r>
              <a:rPr lang="it-IT" sz="8000" b="1" i="1" dirty="0" err="1"/>
              <a:t>au</a:t>
            </a:r>
            <a:r>
              <a:rPr lang="it-IT" sz="8000" b="1" i="1" dirty="0"/>
              <a:t> </a:t>
            </a:r>
            <a:r>
              <a:rPr lang="it-IT" sz="8000" b="1" i="1" dirty="0" err="1"/>
              <a:t>XVIIIe</a:t>
            </a:r>
            <a:r>
              <a:rPr lang="it-IT" sz="8000" b="1" i="1" dirty="0"/>
              <a:t> </a:t>
            </a:r>
            <a:r>
              <a:rPr lang="it-IT" sz="8000" b="1" i="1" dirty="0" err="1"/>
              <a:t>siècle</a:t>
            </a:r>
            <a:r>
              <a:rPr lang="it-IT" sz="8000" b="1" dirty="0"/>
              <a:t> (1991)</a:t>
            </a:r>
          </a:p>
          <a:p>
            <a:r>
              <a:rPr lang="it-IT" sz="8000" b="1" i="1" dirty="0" err="1"/>
              <a:t>Berlin</a:t>
            </a:r>
            <a:r>
              <a:rPr lang="it-IT" sz="8000" b="1" i="1" dirty="0"/>
              <a:t> Journal, </a:t>
            </a:r>
            <a:r>
              <a:rPr lang="it-IT" sz="8000" b="1" i="1" dirty="0" smtClean="0"/>
              <a:t>1989-1990</a:t>
            </a:r>
            <a:r>
              <a:rPr lang="it-IT" sz="8000" b="1" dirty="0" smtClean="0"/>
              <a:t> </a:t>
            </a:r>
            <a:r>
              <a:rPr lang="it-IT" sz="8000" b="1" dirty="0"/>
              <a:t>(</a:t>
            </a:r>
            <a:r>
              <a:rPr lang="it-IT" sz="8000" b="1" dirty="0" smtClean="0"/>
              <a:t>1991) [</a:t>
            </a:r>
            <a:r>
              <a:rPr lang="it-IT" sz="8000" i="1" dirty="0" smtClean="0"/>
              <a:t>Diario berlinese: 1989-1990, </a:t>
            </a:r>
            <a:r>
              <a:rPr lang="it-IT" sz="8000" dirty="0" smtClean="0"/>
              <a:t>Torino 1992]</a:t>
            </a:r>
          </a:p>
          <a:p>
            <a:r>
              <a:rPr lang="it-IT" sz="8000" b="1" dirty="0" smtClean="0"/>
              <a:t> </a:t>
            </a:r>
            <a:r>
              <a:rPr lang="it-IT" sz="8000" b="1" i="1" dirty="0" smtClean="0"/>
              <a:t>Gens </a:t>
            </a:r>
            <a:r>
              <a:rPr lang="it-IT" sz="8000" b="1" i="1" dirty="0"/>
              <a:t>de </a:t>
            </a:r>
            <a:r>
              <a:rPr lang="it-IT" sz="8000" b="1" i="1" dirty="0" err="1"/>
              <a:t>lettres</a:t>
            </a:r>
            <a:r>
              <a:rPr lang="it-IT" sz="8000" b="1" i="1" dirty="0"/>
              <a:t>, gens </a:t>
            </a:r>
            <a:r>
              <a:rPr lang="it-IT" sz="8000" b="1" i="1" dirty="0" err="1"/>
              <a:t>du</a:t>
            </a:r>
            <a:r>
              <a:rPr lang="it-IT" sz="8000" b="1" i="1" dirty="0"/>
              <a:t> </a:t>
            </a:r>
            <a:r>
              <a:rPr lang="it-IT" sz="8000" b="1" i="1" dirty="0" err="1"/>
              <a:t>livre</a:t>
            </a:r>
            <a:r>
              <a:rPr lang="it-IT" sz="8000" b="1" dirty="0"/>
              <a:t> (1992)</a:t>
            </a:r>
          </a:p>
          <a:p>
            <a:pPr marL="0" indent="0">
              <a:buNone/>
            </a:pPr>
            <a:endParaRPr lang="it-IT" sz="7200" dirty="0"/>
          </a:p>
          <a:p>
            <a:endParaRPr lang="it-IT" b="1" dirty="0"/>
          </a:p>
        </p:txBody>
      </p:sp>
    </p:spTree>
    <p:extLst>
      <p:ext uri="{BB962C8B-B14F-4D97-AF65-F5344CB8AC3E}">
        <p14:creationId xmlns:p14="http://schemas.microsoft.com/office/powerpoint/2010/main" val="3658374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260648"/>
            <a:ext cx="8229600" cy="1143000"/>
          </a:xfrm>
        </p:spPr>
        <p:txBody>
          <a:bodyPr>
            <a:normAutofit/>
          </a:bodyPr>
          <a:lstStyle/>
          <a:p>
            <a:r>
              <a:rPr lang="it-IT" sz="3200" dirty="0" smtClean="0"/>
              <a:t>Opere (1996-2014):</a:t>
            </a:r>
            <a:endParaRPr lang="it-IT" sz="3200" dirty="0"/>
          </a:p>
        </p:txBody>
      </p:sp>
      <p:sp>
        <p:nvSpPr>
          <p:cNvPr id="3" name="Segnaposto contenuto 2"/>
          <p:cNvSpPr>
            <a:spLocks noGrp="1"/>
          </p:cNvSpPr>
          <p:nvPr>
            <p:ph idx="1"/>
          </p:nvPr>
        </p:nvSpPr>
        <p:spPr>
          <a:xfrm>
            <a:off x="467544" y="1384176"/>
            <a:ext cx="8229600" cy="4709120"/>
          </a:xfrm>
        </p:spPr>
        <p:txBody>
          <a:bodyPr>
            <a:noAutofit/>
          </a:bodyPr>
          <a:lstStyle/>
          <a:p>
            <a:r>
              <a:rPr lang="it-IT" sz="2000" b="1" i="1" dirty="0" smtClean="0"/>
              <a:t>The </a:t>
            </a:r>
            <a:r>
              <a:rPr lang="it-IT" sz="2000" b="1" i="1" dirty="0" err="1"/>
              <a:t>Forbidden</a:t>
            </a:r>
            <a:r>
              <a:rPr lang="it-IT" sz="2000" b="1" i="1" dirty="0"/>
              <a:t> Best-Sellers of </a:t>
            </a:r>
            <a:r>
              <a:rPr lang="it-IT" sz="2000" b="1" i="1" dirty="0" err="1"/>
              <a:t>Prerevolutionary</a:t>
            </a:r>
            <a:r>
              <a:rPr lang="it-IT" sz="2000" b="1" i="1" dirty="0"/>
              <a:t> France</a:t>
            </a:r>
            <a:r>
              <a:rPr lang="it-IT" sz="2000" b="1" dirty="0"/>
              <a:t>) (1996)</a:t>
            </a:r>
            <a:r>
              <a:rPr lang="it-IT" sz="2000" dirty="0"/>
              <a:t> [</a:t>
            </a:r>
            <a:r>
              <a:rPr lang="it-IT" sz="2000" i="1" dirty="0"/>
              <a:t>Libri proibiti: Pornografia, satira e utopia all'origine della rivoluzione francese, </a:t>
            </a:r>
            <a:r>
              <a:rPr lang="it-IT" sz="2000" dirty="0"/>
              <a:t>Milano 1997 ]</a:t>
            </a:r>
          </a:p>
          <a:p>
            <a:r>
              <a:rPr lang="it-IT" sz="2000" b="1" i="1" dirty="0"/>
              <a:t>The Corpus of Clandestine </a:t>
            </a:r>
            <a:r>
              <a:rPr lang="it-IT" sz="2000" b="1" i="1" dirty="0" err="1"/>
              <a:t>Literature</a:t>
            </a:r>
            <a:r>
              <a:rPr lang="it-IT" sz="2000" b="1" i="1" dirty="0"/>
              <a:t> in France, 1769-1789</a:t>
            </a:r>
            <a:r>
              <a:rPr lang="it-IT" sz="2000" b="1" dirty="0"/>
              <a:t> (1995)</a:t>
            </a:r>
          </a:p>
          <a:p>
            <a:r>
              <a:rPr lang="it-IT" sz="2000" b="1" i="1" dirty="0"/>
              <a:t>George </a:t>
            </a:r>
            <a:r>
              <a:rPr lang="it-IT" sz="2000" b="1" i="1" dirty="0" err="1"/>
              <a:t>Washington's</a:t>
            </a:r>
            <a:r>
              <a:rPr lang="it-IT" sz="2000" b="1" i="1" dirty="0"/>
              <a:t> False </a:t>
            </a:r>
            <a:r>
              <a:rPr lang="it-IT" sz="2000" b="1" i="1" dirty="0" err="1"/>
              <a:t>Teeth</a:t>
            </a:r>
            <a:r>
              <a:rPr lang="it-IT" sz="2000" b="1" i="1" dirty="0"/>
              <a:t>: An </a:t>
            </a:r>
            <a:r>
              <a:rPr lang="it-IT" sz="2000" b="1" i="1" dirty="0" err="1"/>
              <a:t>Unconventional</a:t>
            </a:r>
            <a:r>
              <a:rPr lang="it-IT" sz="2000" b="1" i="1" dirty="0"/>
              <a:t> Guide to the </a:t>
            </a:r>
            <a:r>
              <a:rPr lang="it-IT" sz="2000" b="1" i="1" dirty="0" err="1"/>
              <a:t>Eighteenth</a:t>
            </a:r>
            <a:r>
              <a:rPr lang="it-IT" sz="2000" b="1" i="1" dirty="0"/>
              <a:t> Century</a:t>
            </a:r>
            <a:r>
              <a:rPr lang="it-IT" sz="2000" b="1" dirty="0"/>
              <a:t>) (2004) </a:t>
            </a:r>
            <a:r>
              <a:rPr lang="it-IT" sz="2000" i="1" dirty="0"/>
              <a:t> </a:t>
            </a:r>
            <a:r>
              <a:rPr lang="it-IT" sz="2000" dirty="0"/>
              <a:t>[</a:t>
            </a:r>
            <a:r>
              <a:rPr lang="it-IT" sz="2000" i="1" dirty="0"/>
              <a:t>L'età dell'informazione. Una guida non convenzionale al Settecento</a:t>
            </a:r>
            <a:r>
              <a:rPr lang="it-IT" sz="2000" dirty="0"/>
              <a:t>. Milano 2007)</a:t>
            </a:r>
          </a:p>
          <a:p>
            <a:r>
              <a:rPr lang="it-IT" sz="2000" b="1" i="1" dirty="0"/>
              <a:t>The Case for Books: </a:t>
            </a:r>
            <a:r>
              <a:rPr lang="it-IT" sz="2000" b="1" i="1" dirty="0" err="1"/>
              <a:t>Past</a:t>
            </a:r>
            <a:r>
              <a:rPr lang="it-IT" sz="2000" b="1" i="1" dirty="0"/>
              <a:t>, </a:t>
            </a:r>
            <a:r>
              <a:rPr lang="it-IT" sz="2000" b="1" i="1" dirty="0" err="1"/>
              <a:t>Present</a:t>
            </a:r>
            <a:r>
              <a:rPr lang="it-IT" sz="2000" b="1" i="1" dirty="0"/>
              <a:t>, and Future</a:t>
            </a:r>
            <a:r>
              <a:rPr lang="it-IT" sz="2000" b="1" dirty="0"/>
              <a:t> (2009)  </a:t>
            </a:r>
            <a:r>
              <a:rPr lang="it-IT" sz="2000" dirty="0"/>
              <a:t>[</a:t>
            </a:r>
            <a:r>
              <a:rPr lang="it-IT" sz="2000" i="1" dirty="0"/>
              <a:t>Il futuro del libro,</a:t>
            </a:r>
            <a:r>
              <a:rPr lang="it-IT" sz="2000" dirty="0"/>
              <a:t> Milano, 2011</a:t>
            </a:r>
            <a:r>
              <a:rPr lang="it-IT" sz="2000" dirty="0" smtClean="0"/>
              <a:t>]</a:t>
            </a:r>
            <a:endParaRPr lang="en-US" sz="2000" i="1" dirty="0" smtClean="0"/>
          </a:p>
          <a:p>
            <a:r>
              <a:rPr lang="en-US" sz="2000" b="1" i="1" dirty="0" smtClean="0"/>
              <a:t>The </a:t>
            </a:r>
            <a:r>
              <a:rPr lang="en-US" sz="2000" b="1" i="1" dirty="0"/>
              <a:t>Devil in the Holy Water, or the Art of Slander from Louis XIV to </a:t>
            </a:r>
            <a:r>
              <a:rPr lang="en-US" sz="2000" b="1" i="1" dirty="0" smtClean="0"/>
              <a:t>Napoleon</a:t>
            </a:r>
            <a:r>
              <a:rPr lang="en-US" sz="2000" b="1" i="1" dirty="0"/>
              <a:t> </a:t>
            </a:r>
            <a:r>
              <a:rPr lang="en-US" sz="2000" b="1" dirty="0" smtClean="0"/>
              <a:t>(2009) </a:t>
            </a:r>
          </a:p>
          <a:p>
            <a:r>
              <a:rPr lang="en-US" sz="2000" b="1" i="1" dirty="0" smtClean="0"/>
              <a:t>Poetry </a:t>
            </a:r>
            <a:r>
              <a:rPr lang="en-US" sz="2000" b="1" i="1" dirty="0"/>
              <a:t>and the Police: Communication Networks in Eighteenth-Century </a:t>
            </a:r>
            <a:r>
              <a:rPr lang="en-US" sz="2000" b="1" i="1" dirty="0" smtClean="0"/>
              <a:t>Paris</a:t>
            </a:r>
            <a:r>
              <a:rPr lang="en-US" sz="2000" b="1" i="1" dirty="0"/>
              <a:t> </a:t>
            </a:r>
            <a:r>
              <a:rPr lang="en-US" sz="2000" b="1" dirty="0" smtClean="0"/>
              <a:t>(2010</a:t>
            </a:r>
            <a:r>
              <a:rPr lang="en-US" sz="2000" b="1" dirty="0"/>
              <a:t>)</a:t>
            </a:r>
            <a:endParaRPr lang="en-US" sz="2000" b="1" dirty="0" smtClean="0"/>
          </a:p>
          <a:p>
            <a:r>
              <a:rPr lang="en-US" sz="2000" b="1" i="1" dirty="0" smtClean="0"/>
              <a:t>Censors </a:t>
            </a:r>
            <a:r>
              <a:rPr lang="en-US" sz="2000" b="1" i="1" dirty="0"/>
              <a:t>at Work: How States Shaped </a:t>
            </a:r>
            <a:r>
              <a:rPr lang="en-US" sz="2000" b="1" i="1" dirty="0" smtClean="0"/>
              <a:t>Literature</a:t>
            </a:r>
            <a:r>
              <a:rPr lang="en-US" sz="2000" b="1" i="1" dirty="0"/>
              <a:t> </a:t>
            </a:r>
            <a:r>
              <a:rPr lang="en-US" sz="2000" b="1" dirty="0" smtClean="0"/>
              <a:t>(2014</a:t>
            </a:r>
            <a:r>
              <a:rPr lang="en-US" sz="2000" b="1" dirty="0"/>
              <a:t>)</a:t>
            </a:r>
            <a:endParaRPr lang="it-IT" sz="2000" b="1" dirty="0"/>
          </a:p>
        </p:txBody>
      </p:sp>
    </p:spTree>
    <p:extLst>
      <p:ext uri="{BB962C8B-B14F-4D97-AF65-F5344CB8AC3E}">
        <p14:creationId xmlns:p14="http://schemas.microsoft.com/office/powerpoint/2010/main" val="3327733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l"/>
            <a:r>
              <a:rPr lang="it-IT" sz="2800" b="1" i="1" dirty="0" err="1">
                <a:solidFill>
                  <a:srgbClr val="FF0000"/>
                </a:solidFill>
              </a:rPr>
              <a:t>Mesmerism</a:t>
            </a:r>
            <a:r>
              <a:rPr lang="it-IT" sz="2800" b="1" i="1" dirty="0">
                <a:solidFill>
                  <a:srgbClr val="FF0000"/>
                </a:solidFill>
              </a:rPr>
              <a:t> and the End of the </a:t>
            </a:r>
            <a:r>
              <a:rPr lang="it-IT" sz="2800" b="1" i="1" dirty="0" err="1">
                <a:solidFill>
                  <a:srgbClr val="FF0000"/>
                </a:solidFill>
              </a:rPr>
              <a:t>Enlightenment</a:t>
            </a:r>
            <a:r>
              <a:rPr lang="it-IT" sz="2800" b="1" i="1" dirty="0">
                <a:solidFill>
                  <a:srgbClr val="FF0000"/>
                </a:solidFill>
              </a:rPr>
              <a:t> in France</a:t>
            </a:r>
            <a:r>
              <a:rPr lang="it-IT" sz="2800" b="1" dirty="0">
                <a:solidFill>
                  <a:srgbClr val="FF0000"/>
                </a:solidFill>
              </a:rPr>
              <a:t> (1968) </a:t>
            </a:r>
            <a:r>
              <a:rPr lang="it-IT" sz="2800" b="1" dirty="0" smtClean="0">
                <a:solidFill>
                  <a:srgbClr val="FF0000"/>
                </a:solidFill>
              </a:rPr>
              <a:t/>
            </a:r>
            <a:br>
              <a:rPr lang="it-IT" sz="2800" b="1" dirty="0" smtClean="0">
                <a:solidFill>
                  <a:srgbClr val="FF0000"/>
                </a:solidFill>
              </a:rPr>
            </a:br>
            <a:r>
              <a:rPr lang="it-IT" sz="2800" dirty="0" smtClean="0">
                <a:solidFill>
                  <a:srgbClr val="FF0000"/>
                </a:solidFill>
              </a:rPr>
              <a:t>[</a:t>
            </a:r>
            <a:r>
              <a:rPr lang="it-IT" sz="2800" i="1" dirty="0">
                <a:solidFill>
                  <a:srgbClr val="FF0000"/>
                </a:solidFill>
              </a:rPr>
              <a:t>Il mesmerismo e il tramonto dei Lumi</a:t>
            </a:r>
            <a:r>
              <a:rPr lang="it-IT" sz="2800" dirty="0">
                <a:solidFill>
                  <a:srgbClr val="FF0000"/>
                </a:solidFill>
              </a:rPr>
              <a:t>, Milano 2005</a:t>
            </a:r>
          </a:p>
        </p:txBody>
      </p:sp>
      <p:sp>
        <p:nvSpPr>
          <p:cNvPr id="3" name="Segnaposto contenuto 2"/>
          <p:cNvSpPr>
            <a:spLocks noGrp="1"/>
          </p:cNvSpPr>
          <p:nvPr>
            <p:ph idx="1"/>
          </p:nvPr>
        </p:nvSpPr>
        <p:spPr>
          <a:xfrm>
            <a:off x="457200" y="2224608"/>
            <a:ext cx="8229600" cy="4876800"/>
          </a:xfrm>
        </p:spPr>
        <p:txBody>
          <a:bodyPr/>
          <a:lstStyle/>
          <a:p>
            <a:r>
              <a:rPr lang="it-IT" dirty="0" smtClean="0"/>
              <a:t>La scoperta del mesmerismo (magnetismo animale e ipnosi) come espressione scientifica «non razionalista» del tardo settecento</a:t>
            </a:r>
          </a:p>
          <a:p>
            <a:r>
              <a:rPr lang="it-IT" dirty="0" smtClean="0"/>
              <a:t>Come si concilia il mesmerismo con i Lumi?</a:t>
            </a:r>
          </a:p>
          <a:p>
            <a:r>
              <a:rPr lang="it-IT" dirty="0" smtClean="0"/>
              <a:t>Scienza o superstizione?</a:t>
            </a:r>
          </a:p>
          <a:p>
            <a:r>
              <a:rPr lang="it-IT" dirty="0" smtClean="0"/>
              <a:t>Il mesmerismo (J. P. Marat) come teoria politica radicale</a:t>
            </a:r>
          </a:p>
          <a:p>
            <a:r>
              <a:rPr lang="it-IT" dirty="0" smtClean="0"/>
              <a:t>Origini della psicanalisi?</a:t>
            </a:r>
            <a:endParaRPr lang="it-IT" dirty="0"/>
          </a:p>
        </p:txBody>
      </p:sp>
    </p:spTree>
    <p:extLst>
      <p:ext uri="{BB962C8B-B14F-4D97-AF65-F5344CB8AC3E}">
        <p14:creationId xmlns:p14="http://schemas.microsoft.com/office/powerpoint/2010/main" val="259432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557808"/>
            <a:ext cx="8229600" cy="1143000"/>
          </a:xfrm>
        </p:spPr>
        <p:txBody>
          <a:bodyPr>
            <a:noAutofit/>
          </a:bodyPr>
          <a:lstStyle/>
          <a:p>
            <a:pPr algn="l"/>
            <a:r>
              <a:rPr lang="it-IT" sz="2800" b="1" i="1" dirty="0">
                <a:solidFill>
                  <a:srgbClr val="FF0000"/>
                </a:solidFill>
              </a:rPr>
              <a:t>The Business of </a:t>
            </a:r>
            <a:r>
              <a:rPr lang="it-IT" sz="2800" b="1" i="1" dirty="0" err="1">
                <a:solidFill>
                  <a:srgbClr val="FF0000"/>
                </a:solidFill>
              </a:rPr>
              <a:t>Enlightenment</a:t>
            </a:r>
            <a:r>
              <a:rPr lang="it-IT" sz="2800" b="1" i="1" dirty="0">
                <a:solidFill>
                  <a:srgbClr val="FF0000"/>
                </a:solidFill>
              </a:rPr>
              <a:t>: A Publishing </a:t>
            </a:r>
            <a:r>
              <a:rPr lang="it-IT" sz="2800" b="1" i="1" dirty="0" err="1">
                <a:solidFill>
                  <a:srgbClr val="FF0000"/>
                </a:solidFill>
              </a:rPr>
              <a:t>History</a:t>
            </a:r>
            <a:r>
              <a:rPr lang="it-IT" sz="2800" b="1" i="1" dirty="0">
                <a:solidFill>
                  <a:srgbClr val="FF0000"/>
                </a:solidFill>
              </a:rPr>
              <a:t> of the </a:t>
            </a:r>
            <a:r>
              <a:rPr lang="it-IT" sz="2800" b="1" i="1" dirty="0" err="1">
                <a:solidFill>
                  <a:srgbClr val="FF0000"/>
                </a:solidFill>
              </a:rPr>
              <a:t>Encyclopédie</a:t>
            </a:r>
            <a:r>
              <a:rPr lang="it-IT" sz="2800" b="1" i="1" dirty="0">
                <a:solidFill>
                  <a:srgbClr val="FF0000"/>
                </a:solidFill>
              </a:rPr>
              <a:t>, 1775-1800</a:t>
            </a:r>
            <a:r>
              <a:rPr lang="it-IT" sz="2800" b="1" dirty="0">
                <a:solidFill>
                  <a:srgbClr val="FF0000"/>
                </a:solidFill>
              </a:rPr>
              <a:t> (1979) </a:t>
            </a:r>
            <a:r>
              <a:rPr lang="it-IT" sz="2800" b="1" dirty="0" smtClean="0">
                <a:solidFill>
                  <a:srgbClr val="FF0000"/>
                </a:solidFill>
              </a:rPr>
              <a:t/>
            </a:r>
            <a:br>
              <a:rPr lang="it-IT" sz="2800" b="1" dirty="0" smtClean="0">
                <a:solidFill>
                  <a:srgbClr val="FF0000"/>
                </a:solidFill>
              </a:rPr>
            </a:br>
            <a:r>
              <a:rPr lang="it-IT" sz="2800" dirty="0" smtClean="0">
                <a:solidFill>
                  <a:srgbClr val="FF0000"/>
                </a:solidFill>
              </a:rPr>
              <a:t>[</a:t>
            </a:r>
            <a:r>
              <a:rPr lang="it-IT" sz="2800" i="1" dirty="0">
                <a:solidFill>
                  <a:srgbClr val="FF0000"/>
                </a:solidFill>
              </a:rPr>
              <a:t>Il grande affare dei Lumi: storia editoriale dell'</a:t>
            </a:r>
            <a:r>
              <a:rPr lang="it-IT" sz="2800" i="1" dirty="0" err="1">
                <a:solidFill>
                  <a:srgbClr val="FF0000"/>
                </a:solidFill>
              </a:rPr>
              <a:t>Encyclopedie</a:t>
            </a:r>
            <a:r>
              <a:rPr lang="it-IT" sz="2800" i="1" dirty="0">
                <a:solidFill>
                  <a:srgbClr val="FF0000"/>
                </a:solidFill>
              </a:rPr>
              <a:t> 1775-1800, </a:t>
            </a:r>
            <a:r>
              <a:rPr lang="it-IT" sz="2800" dirty="0">
                <a:solidFill>
                  <a:srgbClr val="FF0000"/>
                </a:solidFill>
              </a:rPr>
              <a:t>Milano 2012</a:t>
            </a:r>
            <a:r>
              <a:rPr lang="it-IT" sz="2800" dirty="0" smtClean="0">
                <a:solidFill>
                  <a:srgbClr val="FF0000"/>
                </a:solidFill>
              </a:rPr>
              <a:t>]</a:t>
            </a:r>
            <a:endParaRPr lang="it-IT" sz="2800" dirty="0">
              <a:solidFill>
                <a:srgbClr val="FF0000"/>
              </a:solidFill>
            </a:endParaRPr>
          </a:p>
        </p:txBody>
      </p:sp>
      <p:sp>
        <p:nvSpPr>
          <p:cNvPr id="3" name="Segnaposto contenuto 2"/>
          <p:cNvSpPr>
            <a:spLocks noGrp="1"/>
          </p:cNvSpPr>
          <p:nvPr>
            <p:ph idx="1"/>
          </p:nvPr>
        </p:nvSpPr>
        <p:spPr>
          <a:xfrm>
            <a:off x="457200" y="2132856"/>
            <a:ext cx="8229600" cy="4392488"/>
          </a:xfrm>
        </p:spPr>
        <p:txBody>
          <a:bodyPr>
            <a:normAutofit fontScale="92500" lnSpcReduction="20000"/>
          </a:bodyPr>
          <a:lstStyle/>
          <a:p>
            <a:pPr marL="0" indent="0">
              <a:buNone/>
            </a:pPr>
            <a:r>
              <a:rPr lang="it-IT" dirty="0" smtClean="0"/>
              <a:t>Una storia economica e sociale della cultura.</a:t>
            </a:r>
          </a:p>
          <a:p>
            <a:pPr marL="0" indent="0">
              <a:buNone/>
            </a:pPr>
            <a:r>
              <a:rPr lang="it-IT" dirty="0" smtClean="0"/>
              <a:t>Dal 1775 al 1788: venduti 25.000 collezioni dei 17 volumi dell’</a:t>
            </a:r>
            <a:r>
              <a:rPr lang="it-IT" i="1" dirty="0" err="1" smtClean="0"/>
              <a:t>Encyclopédie</a:t>
            </a:r>
            <a:r>
              <a:rPr lang="it-IT" dirty="0" smtClean="0"/>
              <a:t>: il più grande affare commerciale del Settecento.</a:t>
            </a:r>
          </a:p>
          <a:p>
            <a:pPr marL="0" indent="0">
              <a:buNone/>
            </a:pPr>
            <a:r>
              <a:rPr lang="it-IT" dirty="0" smtClean="0"/>
              <a:t>Ristampe, revisioni, </a:t>
            </a:r>
            <a:r>
              <a:rPr lang="it-IT" dirty="0"/>
              <a:t>edizioni </a:t>
            </a:r>
            <a:r>
              <a:rPr lang="it-IT" dirty="0" smtClean="0"/>
              <a:t>clandestine, imitazioni, traduzioni.</a:t>
            </a:r>
          </a:p>
          <a:p>
            <a:pPr marL="0" indent="0">
              <a:buNone/>
            </a:pPr>
            <a:endParaRPr lang="it-IT" dirty="0"/>
          </a:p>
          <a:p>
            <a:pPr marL="0" indent="0">
              <a:buNone/>
            </a:pPr>
            <a:r>
              <a:rPr lang="it-IT" dirty="0" smtClean="0"/>
              <a:t>Scoperta di una </a:t>
            </a:r>
            <a:r>
              <a:rPr lang="it-IT" b="1" dirty="0" smtClean="0"/>
              <a:t>fonte</a:t>
            </a:r>
            <a:r>
              <a:rPr lang="it-IT" dirty="0" smtClean="0"/>
              <a:t>: l’Archivio della Società Tipografica di Neuchâtel, l’unica casa editrice </a:t>
            </a:r>
            <a:r>
              <a:rPr lang="it-IT" dirty="0"/>
              <a:t>settecentesca ad aver serbati pressoché intatti i propri </a:t>
            </a:r>
            <a:r>
              <a:rPr lang="it-IT" dirty="0" smtClean="0"/>
              <a:t>archivi. Dalle </a:t>
            </a:r>
            <a:r>
              <a:rPr lang="it-IT" dirty="0"/>
              <a:t>50.000 lettere di clienti e librai conservate presso la </a:t>
            </a:r>
            <a:r>
              <a:rPr lang="it-IT" dirty="0" err="1"/>
              <a:t>Bibliothèque</a:t>
            </a:r>
            <a:r>
              <a:rPr lang="it-IT" dirty="0"/>
              <a:t> </a:t>
            </a:r>
            <a:r>
              <a:rPr lang="it-IT" dirty="0" err="1"/>
              <a:t>Publique</a:t>
            </a:r>
            <a:r>
              <a:rPr lang="it-IT" dirty="0"/>
              <a:t> et </a:t>
            </a:r>
            <a:r>
              <a:rPr lang="it-IT" dirty="0" err="1"/>
              <a:t>Universitaire</a:t>
            </a:r>
            <a:r>
              <a:rPr lang="it-IT" dirty="0"/>
              <a:t> di Neuchâtel, dai copialettere e dai registri commerciali della ditta elvetica scaturisce il ritratto magistrale delle vicende che accompagnarono la riedizione in quarto, tra il 1777 e il 1779, </a:t>
            </a:r>
            <a:r>
              <a:rPr lang="it-IT" dirty="0" smtClean="0"/>
              <a:t>dell’ </a:t>
            </a:r>
            <a:r>
              <a:rPr lang="it-IT" i="1" dirty="0" err="1" smtClean="0"/>
              <a:t>Encyclopédie</a:t>
            </a:r>
            <a:r>
              <a:rPr lang="it-IT" dirty="0" smtClean="0"/>
              <a:t>, </a:t>
            </a:r>
            <a:r>
              <a:rPr lang="it-IT" dirty="0"/>
              <a:t>parzialmente aggiornata rispetto all’originale, ad opera di un consorzio di stampatori svizzeri e francesi.</a:t>
            </a:r>
            <a:endParaRPr lang="it-IT" dirty="0" smtClean="0"/>
          </a:p>
        </p:txBody>
      </p:sp>
    </p:spTree>
    <p:extLst>
      <p:ext uri="{BB962C8B-B14F-4D97-AF65-F5344CB8AC3E}">
        <p14:creationId xmlns:p14="http://schemas.microsoft.com/office/powerpoint/2010/main" val="5190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82216"/>
            <a:ext cx="8229600" cy="990600"/>
          </a:xfrm>
        </p:spPr>
        <p:txBody>
          <a:bodyPr>
            <a:normAutofit fontScale="90000"/>
          </a:bodyPr>
          <a:lstStyle/>
          <a:p>
            <a:pPr algn="l"/>
            <a:r>
              <a:rPr lang="it-IT" sz="3100" b="1" i="1" dirty="0">
                <a:solidFill>
                  <a:srgbClr val="FF0000"/>
                </a:solidFill>
              </a:rPr>
              <a:t>The </a:t>
            </a:r>
            <a:r>
              <a:rPr lang="it-IT" sz="3100" b="1" i="1" dirty="0" err="1">
                <a:solidFill>
                  <a:srgbClr val="FF0000"/>
                </a:solidFill>
              </a:rPr>
              <a:t>Literary</a:t>
            </a:r>
            <a:r>
              <a:rPr lang="it-IT" sz="3100" b="1" i="1" dirty="0">
                <a:solidFill>
                  <a:srgbClr val="FF0000"/>
                </a:solidFill>
              </a:rPr>
              <a:t> Underground of the </a:t>
            </a:r>
            <a:r>
              <a:rPr lang="it-IT" sz="3100" b="1" i="1" dirty="0" err="1">
                <a:solidFill>
                  <a:srgbClr val="FF0000"/>
                </a:solidFill>
              </a:rPr>
              <a:t>Old</a:t>
            </a:r>
            <a:r>
              <a:rPr lang="it-IT" sz="3100" b="1" i="1" dirty="0">
                <a:solidFill>
                  <a:srgbClr val="FF0000"/>
                </a:solidFill>
              </a:rPr>
              <a:t> Regime</a:t>
            </a:r>
            <a:r>
              <a:rPr lang="it-IT" sz="3100" b="1" dirty="0">
                <a:solidFill>
                  <a:srgbClr val="FF0000"/>
                </a:solidFill>
              </a:rPr>
              <a:t> (1982)</a:t>
            </a:r>
            <a:r>
              <a:rPr lang="it-IT" sz="3100" dirty="0">
                <a:solidFill>
                  <a:srgbClr val="FF0000"/>
                </a:solidFill>
              </a:rPr>
              <a:t> [</a:t>
            </a:r>
            <a:r>
              <a:rPr lang="it-IT" sz="3100" i="1" dirty="0">
                <a:solidFill>
                  <a:srgbClr val="FF0000"/>
                </a:solidFill>
              </a:rPr>
              <a:t>L'intellettuale clandestino</a:t>
            </a:r>
            <a:r>
              <a:rPr lang="it-IT" sz="3100" dirty="0">
                <a:solidFill>
                  <a:srgbClr val="FF0000"/>
                </a:solidFill>
              </a:rPr>
              <a:t>, Milano 1990]</a:t>
            </a:r>
            <a:r>
              <a:rPr lang="it-IT" dirty="0"/>
              <a:t/>
            </a:r>
            <a:br>
              <a:rPr lang="it-IT" dirty="0"/>
            </a:br>
            <a:endParaRPr lang="it-IT" dirty="0"/>
          </a:p>
        </p:txBody>
      </p:sp>
      <p:sp>
        <p:nvSpPr>
          <p:cNvPr id="3" name="Segnaposto contenuto 2"/>
          <p:cNvSpPr>
            <a:spLocks noGrp="1"/>
          </p:cNvSpPr>
          <p:nvPr>
            <p:ph idx="1"/>
          </p:nvPr>
        </p:nvSpPr>
        <p:spPr>
          <a:xfrm>
            <a:off x="457200" y="2080592"/>
            <a:ext cx="8229600" cy="4876800"/>
          </a:xfrm>
        </p:spPr>
        <p:txBody>
          <a:bodyPr>
            <a:normAutofit/>
          </a:bodyPr>
          <a:lstStyle/>
          <a:p>
            <a:r>
              <a:rPr lang="it-IT" dirty="0" smtClean="0"/>
              <a:t>La scoperta della «letteratura bassa» e degli altri Lumi. Pennivendoli, pornografi, </a:t>
            </a:r>
            <a:r>
              <a:rPr lang="it-IT" dirty="0" err="1" smtClean="0"/>
              <a:t>mesmeristi</a:t>
            </a:r>
            <a:r>
              <a:rPr lang="it-IT" dirty="0" smtClean="0"/>
              <a:t>, spie …</a:t>
            </a:r>
          </a:p>
          <a:p>
            <a:r>
              <a:rPr lang="it-IT" dirty="0" smtClean="0"/>
              <a:t>Storia sociale di un ceto di scrittori emarginati e avventurosi che costituiscono il passaggio dal grande illuminismo alla Rivoluzione.</a:t>
            </a:r>
            <a:endParaRPr lang="it-IT" dirty="0"/>
          </a:p>
          <a:p>
            <a:endParaRPr lang="it-IT" dirty="0"/>
          </a:p>
        </p:txBody>
      </p:sp>
    </p:spTree>
    <p:extLst>
      <p:ext uri="{BB962C8B-B14F-4D97-AF65-F5344CB8AC3E}">
        <p14:creationId xmlns:p14="http://schemas.microsoft.com/office/powerpoint/2010/main" val="2778853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54224"/>
            <a:ext cx="8229600" cy="990600"/>
          </a:xfrm>
        </p:spPr>
        <p:txBody>
          <a:bodyPr>
            <a:noAutofit/>
          </a:bodyPr>
          <a:lstStyle/>
          <a:p>
            <a:pPr algn="l"/>
            <a:r>
              <a:rPr lang="it-IT" sz="2800" b="1" i="1" dirty="0">
                <a:solidFill>
                  <a:srgbClr val="FF0000"/>
                </a:solidFill>
              </a:rPr>
              <a:t>The Great </a:t>
            </a:r>
            <a:r>
              <a:rPr lang="it-IT" sz="2800" b="1" i="1" dirty="0" err="1">
                <a:solidFill>
                  <a:srgbClr val="FF0000"/>
                </a:solidFill>
              </a:rPr>
              <a:t>Cat</a:t>
            </a:r>
            <a:r>
              <a:rPr lang="it-IT" sz="2800" b="1" i="1" dirty="0">
                <a:solidFill>
                  <a:srgbClr val="FF0000"/>
                </a:solidFill>
              </a:rPr>
              <a:t> </a:t>
            </a:r>
            <a:r>
              <a:rPr lang="it-IT" sz="2800" b="1" i="1" dirty="0" err="1">
                <a:solidFill>
                  <a:srgbClr val="FF0000"/>
                </a:solidFill>
              </a:rPr>
              <a:t>Massacre</a:t>
            </a:r>
            <a:r>
              <a:rPr lang="it-IT" sz="2800" b="1" i="1" dirty="0">
                <a:solidFill>
                  <a:srgbClr val="FF0000"/>
                </a:solidFill>
              </a:rPr>
              <a:t> and </a:t>
            </a:r>
            <a:r>
              <a:rPr lang="it-IT" sz="2800" b="1" i="1" dirty="0" err="1">
                <a:solidFill>
                  <a:srgbClr val="FF0000"/>
                </a:solidFill>
              </a:rPr>
              <a:t>Other</a:t>
            </a:r>
            <a:r>
              <a:rPr lang="it-IT" sz="2800" b="1" i="1" dirty="0">
                <a:solidFill>
                  <a:srgbClr val="FF0000"/>
                </a:solidFill>
              </a:rPr>
              <a:t> </a:t>
            </a:r>
            <a:r>
              <a:rPr lang="it-IT" sz="2800" b="1" i="1" dirty="0" err="1">
                <a:solidFill>
                  <a:srgbClr val="FF0000"/>
                </a:solidFill>
              </a:rPr>
              <a:t>Episodes</a:t>
            </a:r>
            <a:r>
              <a:rPr lang="it-IT" sz="2800" b="1" i="1" dirty="0">
                <a:solidFill>
                  <a:srgbClr val="FF0000"/>
                </a:solidFill>
              </a:rPr>
              <a:t> in French Cultural </a:t>
            </a:r>
            <a:r>
              <a:rPr lang="it-IT" sz="2800" b="1" i="1" dirty="0" err="1">
                <a:solidFill>
                  <a:srgbClr val="FF0000"/>
                </a:solidFill>
              </a:rPr>
              <a:t>History</a:t>
            </a:r>
            <a:r>
              <a:rPr lang="it-IT" sz="2800" b="1" dirty="0">
                <a:solidFill>
                  <a:srgbClr val="FF0000"/>
                </a:solidFill>
              </a:rPr>
              <a:t> (1984) </a:t>
            </a:r>
            <a:r>
              <a:rPr lang="it-IT" sz="2800" b="1" dirty="0" smtClean="0">
                <a:solidFill>
                  <a:srgbClr val="FF0000"/>
                </a:solidFill>
              </a:rPr>
              <a:t/>
            </a:r>
            <a:br>
              <a:rPr lang="it-IT" sz="2800" b="1" dirty="0" smtClean="0">
                <a:solidFill>
                  <a:srgbClr val="FF0000"/>
                </a:solidFill>
              </a:rPr>
            </a:br>
            <a:r>
              <a:rPr lang="it-IT" sz="2800" dirty="0" smtClean="0">
                <a:solidFill>
                  <a:srgbClr val="FF0000"/>
                </a:solidFill>
              </a:rPr>
              <a:t>[</a:t>
            </a:r>
            <a:r>
              <a:rPr lang="it-IT" sz="2800" i="1" dirty="0">
                <a:solidFill>
                  <a:srgbClr val="FF0000"/>
                </a:solidFill>
              </a:rPr>
              <a:t>Il grande massacro dei gatti e altri episodi della storia culturale francese</a:t>
            </a:r>
            <a:r>
              <a:rPr lang="it-IT" sz="2800" dirty="0">
                <a:solidFill>
                  <a:srgbClr val="FF0000"/>
                </a:solidFill>
              </a:rPr>
              <a:t>, Milano 1988]</a:t>
            </a:r>
          </a:p>
        </p:txBody>
      </p:sp>
      <p:sp>
        <p:nvSpPr>
          <p:cNvPr id="3" name="Segnaposto contenuto 2"/>
          <p:cNvSpPr>
            <a:spLocks noGrp="1"/>
          </p:cNvSpPr>
          <p:nvPr>
            <p:ph idx="1"/>
          </p:nvPr>
        </p:nvSpPr>
        <p:spPr>
          <a:xfrm>
            <a:off x="457200" y="2460029"/>
            <a:ext cx="8229600" cy="4137323"/>
          </a:xfrm>
        </p:spPr>
        <p:txBody>
          <a:bodyPr>
            <a:normAutofit/>
          </a:bodyPr>
          <a:lstStyle/>
          <a:p>
            <a:r>
              <a:rPr lang="it-IT" dirty="0" smtClean="0"/>
              <a:t>L’incontro di </a:t>
            </a:r>
            <a:r>
              <a:rPr lang="it-IT" dirty="0" err="1" smtClean="0"/>
              <a:t>Darnton</a:t>
            </a:r>
            <a:r>
              <a:rPr lang="it-IT" dirty="0" smtClean="0"/>
              <a:t> con l’antropologia simbolica di Clifford </a:t>
            </a:r>
            <a:r>
              <a:rPr lang="it-IT" dirty="0" err="1" smtClean="0"/>
              <a:t>Geertz</a:t>
            </a:r>
            <a:r>
              <a:rPr lang="it-IT" dirty="0" smtClean="0"/>
              <a:t>.</a:t>
            </a:r>
            <a:r>
              <a:rPr lang="it-IT" dirty="0"/>
              <a:t> </a:t>
            </a:r>
            <a:endParaRPr lang="it-IT" dirty="0" smtClean="0"/>
          </a:p>
          <a:p>
            <a:r>
              <a:rPr lang="it-IT" dirty="0" smtClean="0"/>
              <a:t>Si </a:t>
            </a:r>
            <a:r>
              <a:rPr lang="it-IT" dirty="0"/>
              <a:t>tratta «di mostrare non solo </a:t>
            </a:r>
            <a:r>
              <a:rPr lang="it-IT" b="1" dirty="0"/>
              <a:t>che cosa </a:t>
            </a:r>
            <a:r>
              <a:rPr lang="it-IT" dirty="0"/>
              <a:t>pensava la gente, ma </a:t>
            </a:r>
            <a:r>
              <a:rPr lang="it-IT" b="1" dirty="0"/>
              <a:t>come</a:t>
            </a:r>
            <a:r>
              <a:rPr lang="it-IT" dirty="0"/>
              <a:t> pensava, come interpretava il mondo, gli dava un senso e gli conferiva un significato emotivo</a:t>
            </a:r>
            <a:r>
              <a:rPr lang="it-IT" dirty="0" smtClean="0"/>
              <a:t>».</a:t>
            </a:r>
          </a:p>
          <a:p>
            <a:r>
              <a:rPr lang="it-IT" dirty="0" smtClean="0"/>
              <a:t>Una nuova storia «culturale» delle mentalità.</a:t>
            </a:r>
          </a:p>
          <a:p>
            <a:r>
              <a:rPr lang="it-IT" dirty="0" err="1" smtClean="0"/>
              <a:t>Darnton</a:t>
            </a:r>
            <a:r>
              <a:rPr lang="it-IT" dirty="0" smtClean="0"/>
              <a:t> prende le mosse da un episodio di cronaca nera parigina del 1730: la strage di gatti nella tipografia di rue </a:t>
            </a:r>
            <a:r>
              <a:rPr lang="it-IT" dirty="0" err="1" smtClean="0"/>
              <a:t>Sant-Séverin</a:t>
            </a:r>
            <a:r>
              <a:rPr lang="it-IT" dirty="0"/>
              <a:t> </a:t>
            </a:r>
            <a:r>
              <a:rPr lang="it-IT" dirty="0" smtClean="0"/>
              <a:t>e la interpreta come </a:t>
            </a:r>
            <a:r>
              <a:rPr lang="it-IT" dirty="0"/>
              <a:t>l</a:t>
            </a:r>
            <a:r>
              <a:rPr lang="it-IT" dirty="0" smtClean="0"/>
              <a:t>a macabra messa in scena di una protesta sociale.</a:t>
            </a:r>
          </a:p>
        </p:txBody>
      </p:sp>
    </p:spTree>
    <p:extLst>
      <p:ext uri="{BB962C8B-B14F-4D97-AF65-F5344CB8AC3E}">
        <p14:creationId xmlns:p14="http://schemas.microsoft.com/office/powerpoint/2010/main" val="4226844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1080120"/>
          </a:xfrm>
        </p:spPr>
        <p:txBody>
          <a:bodyPr/>
          <a:lstStyle/>
          <a:p>
            <a:r>
              <a:rPr lang="it-IT" b="1" dirty="0" err="1" smtClean="0">
                <a:solidFill>
                  <a:srgbClr val="FF0000"/>
                </a:solidFill>
              </a:rPr>
              <a:t>Darnton</a:t>
            </a:r>
            <a:r>
              <a:rPr lang="it-IT" b="1" dirty="0" smtClean="0">
                <a:solidFill>
                  <a:srgbClr val="FF0000"/>
                </a:solidFill>
              </a:rPr>
              <a:t> e </a:t>
            </a:r>
            <a:r>
              <a:rPr lang="it-IT" b="1" dirty="0" err="1" smtClean="0">
                <a:solidFill>
                  <a:srgbClr val="FF0000"/>
                </a:solidFill>
              </a:rPr>
              <a:t>Geertz</a:t>
            </a:r>
            <a:endParaRPr lang="it-IT" b="1" dirty="0">
              <a:solidFill>
                <a:srgbClr val="FF0000"/>
              </a:solidFill>
            </a:endParaRPr>
          </a:p>
        </p:txBody>
      </p:sp>
      <p:sp>
        <p:nvSpPr>
          <p:cNvPr id="3" name="Segnaposto contenuto 2"/>
          <p:cNvSpPr>
            <a:spLocks noGrp="1"/>
          </p:cNvSpPr>
          <p:nvPr>
            <p:ph idx="1"/>
          </p:nvPr>
        </p:nvSpPr>
        <p:spPr>
          <a:xfrm>
            <a:off x="457200" y="980728"/>
            <a:ext cx="8229600" cy="4525963"/>
          </a:xfrm>
        </p:spPr>
        <p:txBody>
          <a:bodyPr>
            <a:noAutofit/>
          </a:bodyPr>
          <a:lstStyle/>
          <a:p>
            <a:pPr marL="0" indent="0">
              <a:buNone/>
            </a:pPr>
            <a:r>
              <a:rPr lang="it-IT" sz="1800" dirty="0" smtClean="0"/>
              <a:t>Esasperati </a:t>
            </a:r>
            <a:r>
              <a:rPr lang="it-IT" sz="1800" dirty="0"/>
              <a:t>dal miagolare lamentoso dei gatti del quartiere che impedivano loro di dormire, alcuni apprendisti che lavoravano nella stamperia organizzarono una battuta di caccia contro i felini. Una volta catturati i gatti, gli apprendisti li sottoposero a una sorta di processo parodico prima di giustiziarli mediante una vera e propria impiccagione. Il fatto scatenò tra gli organizzatori uno scatto di gioia, di divertimento e di riso </a:t>
            </a:r>
            <a:r>
              <a:rPr lang="it-IT" sz="1800" dirty="0" smtClean="0"/>
              <a:t>irrefrenabile.</a:t>
            </a:r>
            <a:endParaRPr lang="it-IT" sz="1800" dirty="0"/>
          </a:p>
          <a:p>
            <a:pPr marL="0" indent="0">
              <a:buNone/>
            </a:pPr>
            <a:r>
              <a:rPr lang="it-IT" sz="1800" dirty="0" err="1"/>
              <a:t>Darnton</a:t>
            </a:r>
            <a:r>
              <a:rPr lang="it-IT" sz="1800" dirty="0"/>
              <a:t> inizia la sua ricerca proprio partendo dalle risate fragorose degli apprendisti, sostenendo che «la nostra incapacità di afferrare lo scherzo indica la distanza che ci separa dagli operai dell'Europa preindustriale». </a:t>
            </a:r>
            <a:endParaRPr lang="it-IT" sz="1800" dirty="0" smtClean="0"/>
          </a:p>
          <a:p>
            <a:pPr marL="0" indent="0">
              <a:buNone/>
            </a:pPr>
            <a:r>
              <a:rPr lang="it-IT" sz="1800" dirty="0" err="1" smtClean="0"/>
              <a:t>Darnton</a:t>
            </a:r>
            <a:r>
              <a:rPr lang="it-IT" sz="1800" dirty="0" smtClean="0"/>
              <a:t> </a:t>
            </a:r>
            <a:r>
              <a:rPr lang="it-IT" sz="1800" dirty="0"/>
              <a:t>argomenta la sua analisi con considerazioni di vario genere che spaziano dal tema dei gatti all'analisi delle relazioni sul lavoro, ai rituali popolari fino alla percezione che in generale la gente del '700 aveva della violenza. </a:t>
            </a:r>
            <a:endParaRPr lang="it-IT" sz="1800" dirty="0" smtClean="0"/>
          </a:p>
          <a:p>
            <a:pPr marL="0" indent="0">
              <a:buNone/>
            </a:pPr>
            <a:r>
              <a:rPr lang="it-IT" sz="1800" dirty="0" smtClean="0"/>
              <a:t>L'episodio </a:t>
            </a:r>
            <a:r>
              <a:rPr lang="it-IT" sz="1800" dirty="0"/>
              <a:t>del massacro felino secondo </a:t>
            </a:r>
            <a:r>
              <a:rPr lang="it-IT" sz="1800" dirty="0" err="1"/>
              <a:t>Darnton</a:t>
            </a:r>
            <a:r>
              <a:rPr lang="it-IT" sz="1800" dirty="0"/>
              <a:t> deve servire come esempio che rappresenti la distanza culturale e morale che ci separa dagli uomini della Francia settecentesca. </a:t>
            </a:r>
            <a:endParaRPr lang="it-IT" sz="1800" dirty="0" smtClean="0"/>
          </a:p>
          <a:p>
            <a:pPr marL="0" indent="0">
              <a:buNone/>
            </a:pPr>
            <a:r>
              <a:rPr lang="it-IT" sz="1800" dirty="0" smtClean="0"/>
              <a:t>L'opera </a:t>
            </a:r>
            <a:r>
              <a:rPr lang="it-IT" sz="1800" dirty="0"/>
              <a:t>di </a:t>
            </a:r>
            <a:r>
              <a:rPr lang="it-IT" sz="1800" dirty="0" err="1"/>
              <a:t>Darnton</a:t>
            </a:r>
            <a:r>
              <a:rPr lang="it-IT" sz="1800" dirty="0"/>
              <a:t>, tralasciando le analisi dei fattori economici e sociali, si fondava al contrario sulla capacità ermeneutica dell'autore di costruire una teoria partendo dall'interpretazione di significati che le cosiddette fonti storiche “minori” possono </a:t>
            </a:r>
            <a:r>
              <a:rPr lang="it-IT" sz="1800" dirty="0" smtClean="0"/>
              <a:t>offrire.</a:t>
            </a:r>
            <a:endParaRPr lang="it-IT" sz="1800" dirty="0"/>
          </a:p>
        </p:txBody>
      </p:sp>
    </p:spTree>
    <p:extLst>
      <p:ext uri="{BB962C8B-B14F-4D97-AF65-F5344CB8AC3E}">
        <p14:creationId xmlns:p14="http://schemas.microsoft.com/office/powerpoint/2010/main" val="1309870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148</TotalTime>
  <Words>1403</Words>
  <Application>Microsoft Office PowerPoint</Application>
  <PresentationFormat>Presentazione su schermo (4:3)</PresentationFormat>
  <Paragraphs>61</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Chiaro</vt:lpstr>
      <vt:lpstr>Storici del Settecento</vt:lpstr>
      <vt:lpstr>Robert Darnton</vt:lpstr>
      <vt:lpstr>Opere (1968-1992):</vt:lpstr>
      <vt:lpstr>Opere (1996-2014):</vt:lpstr>
      <vt:lpstr>Mesmerism and the End of the Enlightenment in France (1968)  [Il mesmerismo e il tramonto dei Lumi, Milano 2005</vt:lpstr>
      <vt:lpstr>The Business of Enlightenment: A Publishing History of the Encyclopédie, 1775-1800 (1979)  [Il grande affare dei Lumi: storia editoriale dell'Encyclopedie 1775-1800, Milano 2012]</vt:lpstr>
      <vt:lpstr>The Literary Underground of the Old Regime (1982) [L'intellettuale clandestino, Milano 1990] </vt:lpstr>
      <vt:lpstr>The Great Cat Massacre and Other Episodes in French Cultural History (1984)  [Il grande massacro dei gatti e altri episodi della storia culturale francese, Milano 1988]</vt:lpstr>
      <vt:lpstr>Darnton e Geertz</vt:lpstr>
      <vt:lpstr>The Forbidden Best-Sellers of Prerevolutionary France) (1996)  [Libri proibiti: Pornografia, satira e utopia all'origine della rivoluzione francese, Milano 1997 ]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 Paolo Romagnani</dc:creator>
  <cp:lastModifiedBy>a</cp:lastModifiedBy>
  <cp:revision>20</cp:revision>
  <dcterms:created xsi:type="dcterms:W3CDTF">2016-05-03T20:09:43Z</dcterms:created>
  <dcterms:modified xsi:type="dcterms:W3CDTF">2016-05-30T08:44:15Z</dcterms:modified>
</cp:coreProperties>
</file>