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66273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33" autoAdjust="0"/>
  </p:normalViewPr>
  <p:slideViewPr>
    <p:cSldViewPr>
      <p:cViewPr>
        <p:scale>
          <a:sx n="78" d="100"/>
          <a:sy n="78" d="100"/>
        </p:scale>
        <p:origin x="-37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0B6-5330-4D89-9E55-808FED1DAE5F}" type="datetimeFigureOut">
              <a:rPr lang="it-IT" smtClean="0"/>
              <a:pPr/>
              <a:t>18/10/2012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9B24D-E456-4D23-B27A-FDB24174C9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LEZIONE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DIRITTO COSTITUZIONALE MATRICOLE DISPARI</a:t>
            </a:r>
            <a:br>
              <a:rPr lang="it-IT" sz="2000" b="1" dirty="0" smtClean="0"/>
            </a:br>
            <a:r>
              <a:rPr lang="it-IT" sz="2000" b="1" dirty="0" smtClean="0"/>
              <a:t>2 OTTOBRE 2012</a:t>
            </a:r>
            <a:endParaRPr lang="it-IT" sz="20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r>
              <a:rPr lang="it-IT" sz="2000" b="1" dirty="0" smtClean="0"/>
              <a:t>OGGETTO DEL DIRITTO COSTITUZIONALE:</a:t>
            </a:r>
          </a:p>
          <a:p>
            <a:pPr>
              <a:buNone/>
            </a:pPr>
            <a:r>
              <a:rPr lang="it-IT" sz="2000" b="1" dirty="0" smtClean="0"/>
              <a:t>1) FONTI DEL DIRITTO</a:t>
            </a:r>
          </a:p>
          <a:p>
            <a:pPr>
              <a:buNone/>
            </a:pPr>
            <a:r>
              <a:rPr lang="it-IT" sz="2000" b="1" dirty="0" smtClean="0"/>
              <a:t>2) DIRITTI COSTITUZIONALI</a:t>
            </a:r>
          </a:p>
          <a:p>
            <a:pPr>
              <a:buNone/>
            </a:pPr>
            <a:r>
              <a:rPr lang="it-IT" sz="2000" b="1" dirty="0" smtClean="0"/>
              <a:t>3) ORGANIZZAZIONE COSTITUZIONALE DELLO STATO (FORMA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STATO E FORMA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GOVERNO)</a:t>
            </a:r>
          </a:p>
          <a:p>
            <a:pPr>
              <a:buNone/>
            </a:pPr>
            <a:r>
              <a:rPr lang="it-IT" sz="2000" b="1" dirty="0" smtClean="0"/>
              <a:t>4) GIUSTIZIA COSTITUZIONALE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n-lt"/>
              </a:rPr>
              <a:t>Potere, Stato e sovranità</a:t>
            </a:r>
            <a:endParaRPr lang="it-IT" sz="24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sz="2000" b="1" dirty="0" smtClean="0"/>
          </a:p>
          <a:p>
            <a:r>
              <a:rPr lang="it-IT" sz="2000" b="1" dirty="0" smtClean="0"/>
              <a:t>TIPI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POTERE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CONCETTO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POTERE POLITICO</a:t>
            </a:r>
          </a:p>
          <a:p>
            <a:endParaRPr lang="it-IT" sz="2000" b="1" dirty="0"/>
          </a:p>
          <a:p>
            <a:r>
              <a:rPr lang="it-IT" sz="2000" b="1" dirty="0" smtClean="0"/>
              <a:t>LEGITTIMAZIONE DEL POTERE POLITICO</a:t>
            </a:r>
          </a:p>
          <a:p>
            <a:endParaRPr lang="it-IT" sz="2000" b="1" dirty="0"/>
          </a:p>
          <a:p>
            <a:r>
              <a:rPr lang="it-IT" sz="2000" b="1" dirty="0" smtClean="0"/>
              <a:t>RAPPORTO TRA POLITICA E DIRITTO </a:t>
            </a:r>
          </a:p>
          <a:p>
            <a:endParaRPr lang="it-IT" sz="2000" b="1" dirty="0"/>
          </a:p>
          <a:p>
            <a:r>
              <a:rPr lang="it-IT" sz="2000" b="1" dirty="0" smtClean="0"/>
              <a:t>STATO MODERNO</a:t>
            </a:r>
          </a:p>
          <a:p>
            <a:endParaRPr lang="it-IT" sz="2000" b="1" dirty="0"/>
          </a:p>
          <a:p>
            <a:r>
              <a:rPr lang="it-IT" sz="2000" b="1" dirty="0" smtClean="0"/>
              <a:t>DIFFERENTI CONCEZIONI STORICHE E GIURIDICHE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SOVRANITA’:</a:t>
            </a:r>
          </a:p>
          <a:p>
            <a:r>
              <a:rPr lang="it-IT" sz="2000" b="1" dirty="0" smtClean="0"/>
              <a:t>1) dello Stato come persona giuridica (</a:t>
            </a:r>
            <a:r>
              <a:rPr lang="it-IT" sz="2000" b="1" dirty="0" err="1" smtClean="0"/>
              <a:t>Gerber</a:t>
            </a:r>
            <a:r>
              <a:rPr lang="it-IT" sz="2000" b="1" dirty="0" smtClean="0"/>
              <a:t>, </a:t>
            </a:r>
            <a:r>
              <a:rPr lang="it-IT" sz="2000" b="1" dirty="0" err="1" smtClean="0"/>
              <a:t>Laband</a:t>
            </a:r>
            <a:r>
              <a:rPr lang="it-IT" sz="2000" b="1" dirty="0" smtClean="0"/>
              <a:t>, S. Romano, V.E. Orlando)</a:t>
            </a:r>
          </a:p>
          <a:p>
            <a:r>
              <a:rPr lang="it-IT" sz="2000" b="1" dirty="0" smtClean="0"/>
              <a:t>2) della nazione</a:t>
            </a:r>
          </a:p>
          <a:p>
            <a:r>
              <a:rPr lang="it-IT" sz="2000" b="1" dirty="0" smtClean="0"/>
              <a:t>3) popolare (Rousseau)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La sovranità nella Costituzione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b="1" dirty="0" smtClean="0"/>
              <a:t>L’Italia è una </a:t>
            </a:r>
            <a:r>
              <a:rPr lang="it-IT" sz="2400" b="1" u="sng" dirty="0" smtClean="0"/>
              <a:t>Repubblica democratica</a:t>
            </a:r>
            <a:r>
              <a:rPr lang="it-IT" sz="2400" b="1" dirty="0" smtClean="0"/>
              <a:t>, fondata sul lavoro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Repubblica = </a:t>
            </a:r>
            <a:r>
              <a:rPr lang="it-IT" sz="2400" b="1" dirty="0" err="1" smtClean="0"/>
              <a:t>genus</a:t>
            </a: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Democratica (Democrazia) = </a:t>
            </a:r>
            <a:r>
              <a:rPr lang="it-IT" sz="2400" b="1" dirty="0" err="1" smtClean="0"/>
              <a:t>species</a:t>
            </a: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dirty="0" smtClean="0"/>
              <a:t>-</a:t>
            </a:r>
            <a:r>
              <a:rPr lang="it-IT" sz="2400" b="1" dirty="0" smtClean="0"/>
              <a:t> La sovranità popolare nella Costituzione italiana</a:t>
            </a:r>
          </a:p>
          <a:p>
            <a:endParaRPr lang="it-IT" sz="2400" b="1" dirty="0"/>
          </a:p>
          <a:p>
            <a:r>
              <a:rPr lang="it-IT" sz="2400" b="1" dirty="0" smtClean="0"/>
              <a:t>Art 1, c. 2 Cost.: “La sovranità appartiene al popolo che la esercita nelle </a:t>
            </a:r>
            <a:r>
              <a:rPr lang="it-IT" sz="2400" b="1" u="sng" dirty="0" smtClean="0"/>
              <a:t>forme e nei limiti della Costituzione</a:t>
            </a:r>
            <a:r>
              <a:rPr lang="it-IT" sz="2400" b="1" dirty="0" smtClean="0"/>
              <a:t>”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1) Sistema rappresentativo.</a:t>
            </a:r>
          </a:p>
          <a:p>
            <a:r>
              <a:rPr lang="it-IT" sz="2400" b="1" dirty="0" smtClean="0"/>
              <a:t>2) Diffusione di costituzioni rigide.</a:t>
            </a:r>
            <a:endParaRPr lang="it-IT" sz="2400" b="1" dirty="0"/>
          </a:p>
          <a:p>
            <a:r>
              <a:rPr lang="it-IT" sz="2400" b="1" dirty="0" smtClean="0"/>
              <a:t>3 ) Processi di erosione della sovranità nazionale = organizzazioni internazionali, sovranazionali e processo di globalizzazione economica.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185</Words>
  <Application>Microsoft Office PowerPoint</Application>
  <PresentationFormat>Presentazione su schermo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LEZIONE DI DIRITTO COSTITUZIONALE MATRICOLE DISPARI 2 OTTOBRE 2012</vt:lpstr>
      <vt:lpstr>Potere, Stato e sovranità</vt:lpstr>
      <vt:lpstr>La sovranità nella Costituzione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</dc:creator>
  <cp:lastModifiedBy>Chiara Bertoni</cp:lastModifiedBy>
  <cp:revision>11</cp:revision>
  <dcterms:created xsi:type="dcterms:W3CDTF">2012-10-01T07:16:52Z</dcterms:created>
  <dcterms:modified xsi:type="dcterms:W3CDTF">2012-10-18T07:31:25Z</dcterms:modified>
</cp:coreProperties>
</file>