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266" r:id="rId2"/>
    <p:sldId id="256" r:id="rId3"/>
    <p:sldId id="257" r:id="rId4"/>
    <p:sldId id="272" r:id="rId5"/>
    <p:sldId id="271" r:id="rId6"/>
    <p:sldId id="268" r:id="rId7"/>
    <p:sldId id="260" r:id="rId8"/>
    <p:sldId id="261" r:id="rId9"/>
    <p:sldId id="269" r:id="rId10"/>
    <p:sldId id="263" r:id="rId11"/>
    <p:sldId id="273" r:id="rId12"/>
    <p:sldId id="267" r:id="rId13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itchFamily="2" charset="2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25450" indent="-215900" algn="l" defTabSz="449263" rtl="0" fontAlgn="base" hangingPunct="0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itchFamily="2" charset="2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641350" indent="-211138" algn="l" defTabSz="449263" rtl="0" fontAlgn="base" hangingPunct="0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itchFamily="2" charset="2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857250" indent="-212725" algn="l" defTabSz="449263" rtl="0" fontAlgn="base" hangingPunct="0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itchFamily="2" charset="2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073150" indent="-212725" algn="l" defTabSz="449263" rtl="0" fontAlgn="base" hangingPunct="0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itchFamily="2" charset="2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13318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37175" cy="4000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0438" cy="4803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1838" cy="527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1838" cy="527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71838" cy="527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5238"/>
            <a:ext cx="3271838" cy="527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AC577FA-5CC7-48A3-9018-D62D1DAB9FD7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858292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4000" cy="4000500"/>
          </a:xfrm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C7DE468-59C4-45CF-8CDE-283CAB6A3939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B867CB3-7FAE-42D0-A981-60334754C0A4}" type="slidenum">
              <a:rPr lang="en-GB"/>
              <a:pPr/>
              <a:t>11</a:t>
            </a:fld>
            <a:endParaRPr lang="en-GB"/>
          </a:p>
        </p:txBody>
      </p:sp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5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4000" cy="4000500"/>
          </a:xfrm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957F067-E950-4DFE-97E8-F2D8BAC32B3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84CC31D-D38D-4378-916B-7F2F4D6D9B10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34000" cy="40005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AC577FA-5CC7-48A3-9018-D62D1DAB9FD7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E8AB97-0806-4A07-8F47-53B71AD40033}" type="slidenum">
              <a:rPr lang="en-GB"/>
              <a:pPr/>
              <a:t>5</a:t>
            </a:fld>
            <a:endParaRPr lang="en-GB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5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F16CA1-D85E-4EB9-A605-88DA3396852C}" type="slidenum">
              <a:rPr lang="en-GB"/>
              <a:pPr/>
              <a:t>6</a:t>
            </a:fld>
            <a:endParaRPr lang="en-GB"/>
          </a:p>
        </p:txBody>
      </p:sp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3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821AA8E-FE6F-4402-921F-F4AF450F0608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03BE7AC-B80D-4858-920C-087E4C5163BA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D5CD89-FD3A-40C2-BA85-A1E4DBA0CC33}" type="slidenum">
              <a:rPr lang="en-GB"/>
              <a:pPr/>
              <a:t>9</a:t>
            </a:fld>
            <a:endParaRPr lang="en-GB"/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94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E8E81-8359-4CBF-8675-884C1F92E22B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6F2AD-1C78-4906-995C-03075EE04D9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0913" y="301625"/>
            <a:ext cx="2265362" cy="64484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5275" cy="64484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286AE-CF2E-4FE6-80C4-2A9051E05D61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3EFD1-8976-476B-A205-98732ED23E9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8E385-317B-458B-9B38-7AAF5683AF0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4525" cy="4981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0163" y="1768475"/>
            <a:ext cx="4456112" cy="4981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53B67-77BE-467E-9746-481848ECC74F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95136-989A-4F93-883C-4EF117EE89D7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9EC1-856D-48C6-BB9D-6B30F77EF1A1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B0450-4641-46AB-B581-D8F0D6245E29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15F2C-B115-4AB1-A618-0EF2213E8887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C7F28-FC3F-4828-80B2-863809BEA39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3037" cy="125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3037" cy="498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39975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87700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39975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AE7F0E1-2B12-4724-AD3F-FDF4A69D31BF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5pPr>
      <a:lvl6pPr marL="4572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6pPr>
      <a:lvl7pPr marL="9144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7pPr>
      <a:lvl8pPr marL="1371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8pPr>
      <a:lvl9pPr marL="18288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9pPr>
    </p:titleStyle>
    <p:bodyStyle>
      <a:lvl1pPr marL="425450" indent="-320675" algn="l" defTabSz="449263" rtl="0" eaLnBrk="0" fontAlgn="base" hangingPunct="0">
        <a:lnSpc>
          <a:spcPct val="104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pitchFamily="2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57250" indent="-285750" algn="l" defTabSz="449263" rtl="0" eaLnBrk="0" fontAlgn="base" hangingPunct="0">
        <a:lnSpc>
          <a:spcPct val="104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pitchFamily="18" charset="2"/>
        <a:buChar char=""/>
        <a:defRPr sz="2800">
          <a:solidFill>
            <a:srgbClr val="000000"/>
          </a:solidFill>
          <a:latin typeface="+mn-lt"/>
        </a:defRPr>
      </a:lvl2pPr>
      <a:lvl3pPr marL="1289050" indent="-212725" algn="l" defTabSz="449263" rtl="0" eaLnBrk="0" fontAlgn="base" hangingPunct="0">
        <a:lnSpc>
          <a:spcPct val="104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+mn-lt"/>
        </a:defRPr>
      </a:lvl3pPr>
      <a:lvl4pPr marL="1720850" indent="-209550" algn="l" defTabSz="449263" rtl="0" eaLnBrk="0" fontAlgn="base" hangingPunct="0">
        <a:lnSpc>
          <a:spcPct val="104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+mn-lt"/>
        </a:defRPr>
      </a:lvl4pPr>
      <a:lvl5pPr marL="2152650" indent="-211138" algn="l" defTabSz="449263" rtl="0" eaLnBrk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5pPr>
      <a:lvl6pPr marL="2609850" indent="-211138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6pPr>
      <a:lvl7pPr marL="3067050" indent="-211138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7pPr>
      <a:lvl8pPr marL="3524250" indent="-211138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8pPr>
      <a:lvl9pPr marL="3981450" indent="-211138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t.wikipedia.org/wiki/Pression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539750" y="2640013"/>
            <a:ext cx="9359900" cy="41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b="1" u="sng" dirty="0">
                <a:solidFill>
                  <a:srgbClr val="000000"/>
                </a:solidFill>
              </a:rPr>
              <a:t>SEPARAZIONE DI UNA MISCELA A </a:t>
            </a:r>
            <a:r>
              <a:rPr lang="en-GB" sz="2000" b="1" u="sng" dirty="0" smtClean="0">
                <a:solidFill>
                  <a:srgbClr val="000000"/>
                </a:solidFill>
              </a:rPr>
              <a:t>TRE </a:t>
            </a:r>
            <a:r>
              <a:rPr lang="en-GB" sz="2000" b="1" u="sng" dirty="0">
                <a:solidFill>
                  <a:srgbClr val="000000"/>
                </a:solidFill>
              </a:rPr>
              <a:t>COMPONENTI PER ESTRAZIONE </a:t>
            </a:r>
          </a:p>
        </p:txBody>
      </p:sp>
      <p:sp>
        <p:nvSpPr>
          <p:cNvPr id="2051" name="CasellaDiTesto 2"/>
          <p:cNvSpPr txBox="1">
            <a:spLocks noChangeArrowheads="1"/>
          </p:cNvSpPr>
          <p:nvPr/>
        </p:nvSpPr>
        <p:spPr bwMode="auto">
          <a:xfrm>
            <a:off x="2376016" y="1547589"/>
            <a:ext cx="5040313" cy="450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dirty="0">
                <a:solidFill>
                  <a:schemeClr val="tx1"/>
                </a:solidFill>
              </a:rPr>
              <a:t>2</a:t>
            </a:r>
            <a:r>
              <a:rPr lang="it-IT" sz="2400" dirty="0" smtClean="0">
                <a:solidFill>
                  <a:schemeClr val="tx1"/>
                </a:solidFill>
              </a:rPr>
              <a:t>° e 3° </a:t>
            </a:r>
            <a:r>
              <a:rPr lang="it-IT" sz="2400" dirty="0">
                <a:solidFill>
                  <a:schemeClr val="tx1"/>
                </a:solidFill>
              </a:rPr>
              <a:t>esperienza di laboratorio: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7704608" y="6515185"/>
            <a:ext cx="2088232" cy="36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2013/2014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3"/>
          <p:cNvSpPr>
            <a:spLocks noChangeShapeType="1"/>
          </p:cNvSpPr>
          <p:nvPr/>
        </p:nvSpPr>
        <p:spPr bwMode="auto">
          <a:xfrm>
            <a:off x="7631012" y="3635375"/>
            <a:ext cx="1588" cy="36036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219" name="CasellaDiTesto 46"/>
          <p:cNvSpPr txBox="1">
            <a:spLocks noChangeArrowheads="1"/>
          </p:cNvSpPr>
          <p:nvPr/>
        </p:nvSpPr>
        <p:spPr bwMode="auto">
          <a:xfrm>
            <a:off x="6480472" y="1835621"/>
            <a:ext cx="6477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220" name="Text Box 1"/>
          <p:cNvSpPr txBox="1">
            <a:spLocks noChangeArrowheads="1"/>
          </p:cNvSpPr>
          <p:nvPr/>
        </p:nvSpPr>
        <p:spPr bwMode="auto">
          <a:xfrm>
            <a:off x="720725" y="35421"/>
            <a:ext cx="7199313" cy="37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000000"/>
                </a:solidFill>
              </a:rPr>
              <a:t>A QUESTO PUNTO...</a:t>
            </a:r>
          </a:p>
        </p:txBody>
      </p:sp>
      <p:sp>
        <p:nvSpPr>
          <p:cNvPr id="9221" name="Text Box 2"/>
          <p:cNvSpPr txBox="1">
            <a:spLocks noChangeArrowheads="1"/>
          </p:cNvSpPr>
          <p:nvPr/>
        </p:nvSpPr>
        <p:spPr bwMode="auto">
          <a:xfrm>
            <a:off x="720725" y="539477"/>
            <a:ext cx="5400675" cy="657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abbiamo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estratto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il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componente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neutro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abbiamo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due </a:t>
            </a:r>
            <a:r>
              <a:rPr lang="en-GB" dirty="0" err="1">
                <a:solidFill>
                  <a:srgbClr val="000000"/>
                </a:solidFill>
              </a:rPr>
              <a:t>soluzioni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acquose</a:t>
            </a:r>
            <a:r>
              <a:rPr lang="en-GB" dirty="0">
                <a:solidFill>
                  <a:srgbClr val="000000"/>
                </a:solidFill>
              </a:rPr>
              <a:t> 1 e </a:t>
            </a:r>
            <a:r>
              <a:rPr lang="en-GB" dirty="0" smtClean="0">
                <a:solidFill>
                  <a:srgbClr val="000000"/>
                </a:solidFill>
              </a:rPr>
              <a:t>2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>
              <a:solidFill>
                <a:srgbClr val="000000"/>
              </a:solidFill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350815" y="1800225"/>
            <a:ext cx="2617788" cy="1836736"/>
            <a:chOff x="454" y="1134"/>
            <a:chExt cx="1649" cy="1173"/>
          </a:xfrm>
        </p:grpSpPr>
        <p:pic>
          <p:nvPicPr>
            <p:cNvPr id="9251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59998" r="10002" b="30148"/>
            <a:stretch>
              <a:fillRect/>
            </a:stretch>
          </p:blipFill>
          <p:spPr bwMode="auto">
            <a:xfrm>
              <a:off x="750" y="1475"/>
              <a:ext cx="464" cy="39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9252" name="Group 5"/>
            <p:cNvGrpSpPr>
              <a:grpSpLocks/>
            </p:cNvGrpSpPr>
            <p:nvPr/>
          </p:nvGrpSpPr>
          <p:grpSpPr bwMode="auto">
            <a:xfrm>
              <a:off x="509" y="1134"/>
              <a:ext cx="927" cy="901"/>
              <a:chOff x="509" y="1134"/>
              <a:chExt cx="927" cy="901"/>
            </a:xfrm>
          </p:grpSpPr>
          <p:sp>
            <p:nvSpPr>
              <p:cNvPr id="9254" name="AutoShape 6"/>
              <p:cNvSpPr>
                <a:spLocks noChangeArrowheads="1"/>
              </p:cNvSpPr>
              <p:nvPr/>
            </p:nvSpPr>
            <p:spPr bwMode="auto">
              <a:xfrm>
                <a:off x="509" y="1886"/>
                <a:ext cx="928" cy="150"/>
              </a:xfrm>
              <a:prstGeom prst="flowChartProcess">
                <a:avLst/>
              </a:prstGeom>
              <a:solidFill>
                <a:srgbClr val="C0C0C0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55" name="Line 7"/>
              <p:cNvSpPr>
                <a:spLocks noChangeShapeType="1"/>
              </p:cNvSpPr>
              <p:nvPr/>
            </p:nvSpPr>
            <p:spPr bwMode="auto">
              <a:xfrm flipV="1">
                <a:off x="509" y="1279"/>
                <a:ext cx="371" cy="612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56" name="Line 8"/>
              <p:cNvSpPr>
                <a:spLocks noChangeShapeType="1"/>
              </p:cNvSpPr>
              <p:nvPr/>
            </p:nvSpPr>
            <p:spPr bwMode="auto">
              <a:xfrm>
                <a:off x="1066" y="1284"/>
                <a:ext cx="371" cy="602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57" name="Line 9"/>
              <p:cNvSpPr>
                <a:spLocks noChangeShapeType="1"/>
              </p:cNvSpPr>
              <p:nvPr/>
            </p:nvSpPr>
            <p:spPr bwMode="auto">
              <a:xfrm>
                <a:off x="880" y="1134"/>
                <a:ext cx="1" cy="15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58" name="Line 10"/>
              <p:cNvSpPr>
                <a:spLocks noChangeShapeType="1"/>
              </p:cNvSpPr>
              <p:nvPr/>
            </p:nvSpPr>
            <p:spPr bwMode="auto">
              <a:xfrm>
                <a:off x="1066" y="1134"/>
                <a:ext cx="1" cy="15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59" name="Line 11"/>
              <p:cNvSpPr>
                <a:spLocks noChangeShapeType="1"/>
              </p:cNvSpPr>
              <p:nvPr/>
            </p:nvSpPr>
            <p:spPr bwMode="auto">
              <a:xfrm>
                <a:off x="880" y="1134"/>
                <a:ext cx="185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9253" name="Text Box 12"/>
            <p:cNvSpPr txBox="1">
              <a:spLocks noChangeArrowheads="1"/>
            </p:cNvSpPr>
            <p:nvPr/>
          </p:nvSpPr>
          <p:spPr bwMode="auto">
            <a:xfrm>
              <a:off x="454" y="2111"/>
              <a:ext cx="1649" cy="19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400" dirty="0" err="1">
                  <a:solidFill>
                    <a:srgbClr val="000000"/>
                  </a:solidFill>
                </a:rPr>
                <a:t>Soluzione</a:t>
              </a:r>
              <a:r>
                <a:rPr lang="en-GB" sz="1400" dirty="0">
                  <a:solidFill>
                    <a:srgbClr val="000000"/>
                  </a:solidFill>
                </a:rPr>
                <a:t> </a:t>
              </a:r>
              <a:r>
                <a:rPr lang="en-GB" sz="1400" dirty="0" err="1" smtClean="0">
                  <a:solidFill>
                    <a:srgbClr val="000000"/>
                  </a:solidFill>
                </a:rPr>
                <a:t>acida</a:t>
              </a:r>
              <a:r>
                <a:rPr lang="en-GB" sz="1400" dirty="0" smtClean="0">
                  <a:solidFill>
                    <a:srgbClr val="000000"/>
                  </a:solidFill>
                </a:rPr>
                <a:t> (</a:t>
              </a:r>
              <a:r>
                <a:rPr lang="en-GB" sz="1400" b="1" dirty="0" err="1" smtClean="0">
                  <a:solidFill>
                    <a:srgbClr val="000000"/>
                  </a:solidFill>
                </a:rPr>
                <a:t>toluidina</a:t>
              </a:r>
              <a:r>
                <a:rPr lang="en-GB" sz="1400" dirty="0" smtClean="0">
                  <a:solidFill>
                    <a:srgbClr val="000000"/>
                  </a:solidFill>
                </a:rPr>
                <a:t>)</a:t>
              </a:r>
              <a:r>
                <a:rPr lang="en-GB" sz="1400" dirty="0" smtClean="0">
                  <a:solidFill>
                    <a:srgbClr val="000000"/>
                  </a:solidFill>
                </a:rPr>
                <a:t> </a:t>
              </a:r>
              <a:endParaRPr lang="en-GB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9223" name="Group 13"/>
          <p:cNvGrpSpPr>
            <a:grpSpLocks/>
          </p:cNvGrpSpPr>
          <p:nvPr/>
        </p:nvGrpSpPr>
        <p:grpSpPr bwMode="auto">
          <a:xfrm>
            <a:off x="6240982" y="1851011"/>
            <a:ext cx="2300285" cy="1873251"/>
            <a:chOff x="3068" y="1108"/>
            <a:chExt cx="1449" cy="1180"/>
          </a:xfrm>
        </p:grpSpPr>
        <p:pic>
          <p:nvPicPr>
            <p:cNvPr id="9242" name="Picture 14"/>
            <p:cNvPicPr>
              <a:picLocks noChangeAspect="1" noChangeArrowheads="1"/>
            </p:cNvPicPr>
            <p:nvPr/>
          </p:nvPicPr>
          <p:blipFill>
            <a:blip r:embed="rId4" cstate="print"/>
            <a:srcRect l="58624" t="5156" r="17456" b="28827"/>
            <a:stretch>
              <a:fillRect/>
            </a:stretch>
          </p:blipFill>
          <p:spPr bwMode="auto">
            <a:xfrm>
              <a:off x="3641" y="1584"/>
              <a:ext cx="52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9243" name="Group 15"/>
            <p:cNvGrpSpPr>
              <a:grpSpLocks/>
            </p:cNvGrpSpPr>
            <p:nvPr/>
          </p:nvGrpSpPr>
          <p:grpSpPr bwMode="auto">
            <a:xfrm>
              <a:off x="3509" y="1108"/>
              <a:ext cx="824" cy="908"/>
              <a:chOff x="3509" y="1108"/>
              <a:chExt cx="824" cy="908"/>
            </a:xfrm>
          </p:grpSpPr>
          <p:sp>
            <p:nvSpPr>
              <p:cNvPr id="9245" name="AutoShape 16"/>
              <p:cNvSpPr>
                <a:spLocks noChangeArrowheads="1"/>
              </p:cNvSpPr>
              <p:nvPr/>
            </p:nvSpPr>
            <p:spPr bwMode="auto">
              <a:xfrm>
                <a:off x="3509" y="1866"/>
                <a:ext cx="825" cy="151"/>
              </a:xfrm>
              <a:prstGeom prst="flowChartProcess">
                <a:avLst/>
              </a:prstGeom>
              <a:solidFill>
                <a:srgbClr val="C0C0C0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46" name="Line 17"/>
              <p:cNvSpPr>
                <a:spLocks noChangeShapeType="1"/>
              </p:cNvSpPr>
              <p:nvPr/>
            </p:nvSpPr>
            <p:spPr bwMode="auto">
              <a:xfrm flipV="1">
                <a:off x="3509" y="1255"/>
                <a:ext cx="330" cy="616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47" name="Line 18"/>
              <p:cNvSpPr>
                <a:spLocks noChangeShapeType="1"/>
              </p:cNvSpPr>
              <p:nvPr/>
            </p:nvSpPr>
            <p:spPr bwMode="auto">
              <a:xfrm>
                <a:off x="4004" y="1260"/>
                <a:ext cx="330" cy="606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48" name="Line 19"/>
              <p:cNvSpPr>
                <a:spLocks noChangeShapeType="1"/>
              </p:cNvSpPr>
              <p:nvPr/>
            </p:nvSpPr>
            <p:spPr bwMode="auto">
              <a:xfrm>
                <a:off x="3839" y="1108"/>
                <a:ext cx="1" cy="15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49" name="Line 20"/>
              <p:cNvSpPr>
                <a:spLocks noChangeShapeType="1"/>
              </p:cNvSpPr>
              <p:nvPr/>
            </p:nvSpPr>
            <p:spPr bwMode="auto">
              <a:xfrm>
                <a:off x="4004" y="1108"/>
                <a:ext cx="1" cy="15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50" name="Line 21"/>
              <p:cNvSpPr>
                <a:spLocks noChangeShapeType="1"/>
              </p:cNvSpPr>
              <p:nvPr/>
            </p:nvSpPr>
            <p:spPr bwMode="auto">
              <a:xfrm>
                <a:off x="3839" y="1108"/>
                <a:ext cx="165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9244" name="Text Box 22"/>
            <p:cNvSpPr txBox="1">
              <a:spLocks noChangeArrowheads="1"/>
            </p:cNvSpPr>
            <p:nvPr/>
          </p:nvSpPr>
          <p:spPr bwMode="auto">
            <a:xfrm>
              <a:off x="3068" y="2093"/>
              <a:ext cx="1449" cy="19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400" dirty="0" err="1">
                  <a:solidFill>
                    <a:srgbClr val="000000"/>
                  </a:solidFill>
                </a:rPr>
                <a:t>Soluzione</a:t>
              </a:r>
              <a:r>
                <a:rPr lang="en-GB" sz="1400" dirty="0">
                  <a:solidFill>
                    <a:srgbClr val="000000"/>
                  </a:solidFill>
                </a:rPr>
                <a:t> </a:t>
              </a:r>
              <a:r>
                <a:rPr lang="en-GB" sz="1400" dirty="0" err="1" smtClean="0">
                  <a:solidFill>
                    <a:srgbClr val="000000"/>
                  </a:solidFill>
                </a:rPr>
                <a:t>basica</a:t>
              </a:r>
              <a:r>
                <a:rPr lang="en-GB" sz="1400" dirty="0" smtClean="0">
                  <a:solidFill>
                    <a:srgbClr val="000000"/>
                  </a:solidFill>
                </a:rPr>
                <a:t> (</a:t>
              </a:r>
              <a:r>
                <a:rPr lang="en-GB" sz="1400" b="1" dirty="0" err="1" smtClean="0">
                  <a:solidFill>
                    <a:srgbClr val="000000"/>
                  </a:solidFill>
                </a:rPr>
                <a:t>naftolo</a:t>
              </a:r>
              <a:r>
                <a:rPr lang="en-GB" sz="1400" dirty="0" smtClean="0">
                  <a:solidFill>
                    <a:srgbClr val="000000"/>
                  </a:solidFill>
                </a:rPr>
                <a:t>)</a:t>
              </a:r>
              <a:endParaRPr lang="en-GB" sz="1400" dirty="0">
                <a:solidFill>
                  <a:srgbClr val="000000"/>
                </a:solidFill>
              </a:endParaRPr>
            </a:p>
          </p:txBody>
        </p:sp>
      </p:grpSp>
      <p:sp>
        <p:nvSpPr>
          <p:cNvPr id="9224" name="Line 23"/>
          <p:cNvSpPr>
            <a:spLocks noChangeShapeType="1"/>
          </p:cNvSpPr>
          <p:nvPr/>
        </p:nvSpPr>
        <p:spPr bwMode="auto">
          <a:xfrm>
            <a:off x="1439863" y="3600450"/>
            <a:ext cx="1587" cy="36036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225" name="Text Box 24"/>
          <p:cNvSpPr txBox="1">
            <a:spLocks noChangeArrowheads="1"/>
          </p:cNvSpPr>
          <p:nvPr/>
        </p:nvSpPr>
        <p:spPr bwMode="auto">
          <a:xfrm>
            <a:off x="0" y="3959225"/>
            <a:ext cx="4500563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Alcalinizzare gli estratti aggiungendo una soluzione al 50% (w/w) di NaOH fino a rendere la soluzione basica alla cartina tornasole</a:t>
            </a:r>
          </a:p>
        </p:txBody>
      </p:sp>
      <p:sp>
        <p:nvSpPr>
          <p:cNvPr id="9226" name="Text Box 25"/>
          <p:cNvSpPr txBox="1">
            <a:spLocks noChangeArrowheads="1"/>
          </p:cNvSpPr>
          <p:nvPr/>
        </p:nvSpPr>
        <p:spPr bwMode="auto">
          <a:xfrm>
            <a:off x="0" y="5427663"/>
            <a:ext cx="5400675" cy="1477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Estraete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>
                <a:solidFill>
                  <a:srgbClr val="000000"/>
                </a:solidFill>
              </a:rPr>
              <a:t>la </a:t>
            </a:r>
            <a:r>
              <a:rPr lang="en-GB" sz="1400" dirty="0" err="1">
                <a:solidFill>
                  <a:srgbClr val="000000"/>
                </a:solidFill>
              </a:rPr>
              <a:t>soluzione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ottenuta</a:t>
            </a:r>
            <a:r>
              <a:rPr lang="en-GB" sz="1400" dirty="0">
                <a:solidFill>
                  <a:srgbClr val="000000"/>
                </a:solidFill>
              </a:rPr>
              <a:t> con 15 ml di </a:t>
            </a:r>
            <a:r>
              <a:rPr lang="en-GB" sz="1400" dirty="0" err="1">
                <a:solidFill>
                  <a:srgbClr val="000000"/>
                </a:solidFill>
              </a:rPr>
              <a:t>etere</a:t>
            </a:r>
            <a:r>
              <a:rPr lang="en-GB" sz="1400" dirty="0">
                <a:solidFill>
                  <a:srgbClr val="000000"/>
                </a:solidFill>
              </a:rPr>
              <a:t>  per due volte </a:t>
            </a: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Riunite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gli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estratti</a:t>
            </a:r>
            <a:r>
              <a:rPr lang="en-GB" sz="1400" dirty="0">
                <a:solidFill>
                  <a:srgbClr val="000000"/>
                </a:solidFill>
              </a:rPr>
              <a:t> (</a:t>
            </a:r>
            <a:r>
              <a:rPr lang="en-GB" sz="1400" dirty="0" err="1">
                <a:solidFill>
                  <a:srgbClr val="000000"/>
                </a:solidFill>
              </a:rPr>
              <a:t>eterei</a:t>
            </a:r>
            <a:r>
              <a:rPr lang="en-GB" sz="1400" dirty="0">
                <a:solidFill>
                  <a:srgbClr val="000000"/>
                </a:solidFill>
              </a:rPr>
              <a:t>!!!) e </a:t>
            </a:r>
            <a:r>
              <a:rPr lang="en-GB" sz="1400" dirty="0" err="1">
                <a:solidFill>
                  <a:srgbClr val="000000"/>
                </a:solidFill>
              </a:rPr>
              <a:t>aggiungete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b="1" dirty="0">
                <a:solidFill>
                  <a:srgbClr val="000000"/>
                </a:solidFill>
              </a:rPr>
              <a:t>CaCl</a:t>
            </a:r>
            <a:r>
              <a:rPr lang="en-GB" sz="1400" b="1" baseline="-33000" dirty="0">
                <a:solidFill>
                  <a:srgbClr val="000000"/>
                </a:solidFill>
              </a:rPr>
              <a:t>2</a:t>
            </a:r>
            <a:r>
              <a:rPr lang="en-GB" sz="1400" b="1" dirty="0">
                <a:solidFill>
                  <a:srgbClr val="000000"/>
                </a:solidFill>
              </a:rPr>
              <a:t> </a:t>
            </a:r>
            <a:r>
              <a:rPr lang="en-GB" sz="1400" b="1" dirty="0" err="1">
                <a:solidFill>
                  <a:srgbClr val="000000"/>
                </a:solidFill>
              </a:rPr>
              <a:t>anidro</a:t>
            </a:r>
            <a:endParaRPr lang="en-GB" sz="1400" b="1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smtClean="0">
                <a:solidFill>
                  <a:srgbClr val="000000"/>
                </a:solidFill>
              </a:rPr>
              <a:t> Filtrate </a:t>
            </a:r>
            <a:r>
              <a:rPr lang="en-GB" sz="1400" dirty="0" err="1">
                <a:solidFill>
                  <a:srgbClr val="000000"/>
                </a:solidFill>
              </a:rPr>
              <a:t>il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cloluro</a:t>
            </a:r>
            <a:r>
              <a:rPr lang="en-GB" sz="1400" dirty="0">
                <a:solidFill>
                  <a:srgbClr val="000000"/>
                </a:solidFill>
              </a:rPr>
              <a:t> di </a:t>
            </a:r>
            <a:r>
              <a:rPr lang="en-GB" sz="1400" dirty="0" err="1">
                <a:solidFill>
                  <a:srgbClr val="000000"/>
                </a:solidFill>
              </a:rPr>
              <a:t>calcio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mediante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filtro</a:t>
            </a:r>
            <a:r>
              <a:rPr lang="en-GB" sz="1400" dirty="0">
                <a:solidFill>
                  <a:srgbClr val="000000"/>
                </a:solidFill>
              </a:rPr>
              <a:t> a </a:t>
            </a:r>
            <a:r>
              <a:rPr lang="en-GB" sz="1400" dirty="0" err="1">
                <a:solidFill>
                  <a:srgbClr val="000000"/>
                </a:solidFill>
              </a:rPr>
              <a:t>pieghe</a:t>
            </a:r>
            <a:r>
              <a:rPr lang="en-GB" sz="1400" dirty="0">
                <a:solidFill>
                  <a:srgbClr val="000000"/>
                </a:solidFill>
              </a:rPr>
              <a:t>.</a:t>
            </a: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Ponete</a:t>
            </a:r>
            <a:r>
              <a:rPr lang="en-GB" sz="1400" dirty="0">
                <a:solidFill>
                  <a:srgbClr val="000000"/>
                </a:solidFill>
              </a:rPr>
              <a:t> la </a:t>
            </a:r>
            <a:r>
              <a:rPr lang="en-GB" sz="1400" dirty="0" err="1">
                <a:solidFill>
                  <a:srgbClr val="000000"/>
                </a:solidFill>
              </a:rPr>
              <a:t>soluzione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eterea</a:t>
            </a:r>
            <a:r>
              <a:rPr lang="en-GB" sz="1400" dirty="0">
                <a:solidFill>
                  <a:srgbClr val="000000"/>
                </a:solidFill>
              </a:rPr>
              <a:t> in un </a:t>
            </a:r>
            <a:r>
              <a:rPr lang="en-GB" sz="1400" dirty="0" err="1">
                <a:solidFill>
                  <a:srgbClr val="000000"/>
                </a:solidFill>
              </a:rPr>
              <a:t>pallone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precedentemente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pesato</a:t>
            </a:r>
            <a:endParaRPr lang="en-GB" sz="1400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Mediante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rotavapor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>
                <a:solidFill>
                  <a:srgbClr val="000000"/>
                </a:solidFill>
              </a:rPr>
              <a:t>fate </a:t>
            </a:r>
            <a:r>
              <a:rPr lang="en-GB" sz="1400" dirty="0" err="1">
                <a:solidFill>
                  <a:srgbClr val="000000"/>
                </a:solidFill>
              </a:rPr>
              <a:t>evaporare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l'etere</a:t>
            </a:r>
            <a:r>
              <a:rPr lang="en-GB" sz="1400" dirty="0">
                <a:solidFill>
                  <a:srgbClr val="000000"/>
                </a:solidFill>
              </a:rPr>
              <a:t>.</a:t>
            </a: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 Recuperate la p-</a:t>
            </a:r>
            <a:r>
              <a:rPr lang="en-GB" sz="1400" dirty="0" err="1">
                <a:solidFill>
                  <a:srgbClr val="000000"/>
                </a:solidFill>
              </a:rPr>
              <a:t>toluidina</a:t>
            </a:r>
            <a:r>
              <a:rPr lang="en-GB" sz="1400" dirty="0">
                <a:solidFill>
                  <a:srgbClr val="000000"/>
                </a:solidFill>
              </a:rPr>
              <a:t>, </a:t>
            </a:r>
            <a:r>
              <a:rPr lang="en-GB" sz="1400" dirty="0" err="1">
                <a:solidFill>
                  <a:srgbClr val="000000"/>
                </a:solidFill>
              </a:rPr>
              <a:t>pesatela</a:t>
            </a:r>
            <a:r>
              <a:rPr lang="en-GB" sz="1400" dirty="0">
                <a:solidFill>
                  <a:srgbClr val="000000"/>
                </a:solidFill>
              </a:rPr>
              <a:t> e </a:t>
            </a:r>
            <a:r>
              <a:rPr lang="en-GB" sz="1400" dirty="0" err="1">
                <a:solidFill>
                  <a:srgbClr val="000000"/>
                </a:solidFill>
              </a:rPr>
              <a:t>calcolate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l'intervallo</a:t>
            </a:r>
            <a:r>
              <a:rPr lang="en-GB" sz="1400" dirty="0">
                <a:solidFill>
                  <a:srgbClr val="000000"/>
                </a:solidFill>
              </a:rPr>
              <a:t> di </a:t>
            </a:r>
            <a:r>
              <a:rPr lang="en-GB" sz="1400" dirty="0" err="1">
                <a:solidFill>
                  <a:srgbClr val="000000"/>
                </a:solidFill>
              </a:rPr>
              <a:t>fusione</a:t>
            </a:r>
            <a:r>
              <a:rPr lang="en-GB" sz="1400" dirty="0">
                <a:solidFill>
                  <a:srgbClr val="000000"/>
                </a:solidFill>
              </a:rPr>
              <a:t> (45°C)</a:t>
            </a:r>
            <a:r>
              <a:rPr lang="x-none" sz="1400" dirty="0">
                <a:solidFill>
                  <a:srgbClr val="000000"/>
                </a:solidFill>
                <a:cs typeface="Arial" charset="0"/>
              </a:rPr>
              <a:t>‏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9227" name="Text Box 26"/>
          <p:cNvSpPr txBox="1">
            <a:spLocks noChangeArrowheads="1"/>
          </p:cNvSpPr>
          <p:nvPr/>
        </p:nvSpPr>
        <p:spPr bwMode="auto">
          <a:xfrm>
            <a:off x="179388" y="4891088"/>
            <a:ext cx="4500562" cy="328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000000"/>
                </a:solidFill>
              </a:rPr>
              <a:t>    R-NH</a:t>
            </a:r>
            <a:r>
              <a:rPr lang="en-GB" sz="1200" baseline="-33000">
                <a:solidFill>
                  <a:srgbClr val="000000"/>
                </a:solidFill>
              </a:rPr>
              <a:t>3</a:t>
            </a:r>
            <a:r>
              <a:rPr lang="en-GB" sz="1200" baseline="33000">
                <a:solidFill>
                  <a:srgbClr val="000000"/>
                </a:solidFill>
              </a:rPr>
              <a:t>+</a:t>
            </a:r>
            <a:r>
              <a:rPr lang="en-GB" sz="1200">
                <a:solidFill>
                  <a:srgbClr val="000000"/>
                </a:solidFill>
              </a:rPr>
              <a:t> Cl</a:t>
            </a:r>
            <a:r>
              <a:rPr lang="en-GB" sz="1200" baseline="33000">
                <a:solidFill>
                  <a:srgbClr val="000000"/>
                </a:solidFill>
              </a:rPr>
              <a:t>-</a:t>
            </a:r>
            <a:r>
              <a:rPr lang="en-GB" sz="1200">
                <a:solidFill>
                  <a:srgbClr val="000000"/>
                </a:solidFill>
              </a:rPr>
              <a:t> + NaOH                          R-NH</a:t>
            </a:r>
            <a:r>
              <a:rPr lang="en-GB" sz="1200" baseline="-33000">
                <a:solidFill>
                  <a:srgbClr val="000000"/>
                </a:solidFill>
              </a:rPr>
              <a:t>2</a:t>
            </a:r>
            <a:r>
              <a:rPr lang="en-GB" sz="1200">
                <a:solidFill>
                  <a:srgbClr val="000000"/>
                </a:solidFill>
              </a:rPr>
              <a:t>      + H</a:t>
            </a:r>
            <a:r>
              <a:rPr lang="en-GB" sz="1200" baseline="-33000">
                <a:solidFill>
                  <a:srgbClr val="000000"/>
                </a:solidFill>
              </a:rPr>
              <a:t>2</a:t>
            </a:r>
            <a:r>
              <a:rPr lang="en-GB" sz="1200">
                <a:solidFill>
                  <a:srgbClr val="000000"/>
                </a:solidFill>
              </a:rPr>
              <a:t>0 + NaCl </a:t>
            </a:r>
          </a:p>
        </p:txBody>
      </p:sp>
      <p:sp>
        <p:nvSpPr>
          <p:cNvPr id="9228" name="Line 27"/>
          <p:cNvSpPr>
            <a:spLocks noChangeShapeType="1"/>
          </p:cNvSpPr>
          <p:nvPr/>
        </p:nvSpPr>
        <p:spPr bwMode="auto">
          <a:xfrm>
            <a:off x="1908175" y="4992688"/>
            <a:ext cx="720725" cy="158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pic>
        <p:nvPicPr>
          <p:cNvPr id="9229" name="Picture 29"/>
          <p:cNvPicPr>
            <a:picLocks noChangeAspect="1" noChangeArrowheads="1"/>
          </p:cNvPicPr>
          <p:nvPr/>
        </p:nvPicPr>
        <p:blipFill>
          <a:blip r:embed="rId5" cstate="print"/>
          <a:srcRect l="10168" t="4997" r="15254" b="10016"/>
          <a:stretch>
            <a:fillRect/>
          </a:stretch>
        </p:blipFill>
        <p:spPr bwMode="auto">
          <a:xfrm>
            <a:off x="8690139" y="0"/>
            <a:ext cx="1390486" cy="2843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30" name="Text Box 30"/>
          <p:cNvSpPr txBox="1">
            <a:spLocks noChangeArrowheads="1"/>
          </p:cNvSpPr>
          <p:nvPr/>
        </p:nvSpPr>
        <p:spPr bwMode="auto">
          <a:xfrm>
            <a:off x="9216131" y="1115541"/>
            <a:ext cx="720725" cy="484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 dirty="0">
                <a:solidFill>
                  <a:srgbClr val="4C4C4C"/>
                </a:solidFill>
              </a:rPr>
              <a:t>b</a:t>
            </a:r>
          </a:p>
        </p:txBody>
      </p:sp>
      <p:sp>
        <p:nvSpPr>
          <p:cNvPr id="9231" name="Text Box 32"/>
          <p:cNvSpPr txBox="1">
            <a:spLocks noChangeArrowheads="1"/>
          </p:cNvSpPr>
          <p:nvPr/>
        </p:nvSpPr>
        <p:spPr bwMode="auto">
          <a:xfrm>
            <a:off x="5400675" y="3960813"/>
            <a:ext cx="4643438" cy="757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Acidificate gli estratti aggiungendo goccia a goccia  HCl  concentrato fino a rendere la soluzione acida alla cartina tornasole</a:t>
            </a:r>
          </a:p>
        </p:txBody>
      </p:sp>
      <p:sp>
        <p:nvSpPr>
          <p:cNvPr id="9232" name="Text Box 33"/>
          <p:cNvSpPr txBox="1">
            <a:spLocks noChangeArrowheads="1"/>
          </p:cNvSpPr>
          <p:nvPr/>
        </p:nvSpPr>
        <p:spPr bwMode="auto">
          <a:xfrm>
            <a:off x="5400675" y="4787900"/>
            <a:ext cx="4500563" cy="282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000000"/>
                </a:solidFill>
              </a:rPr>
              <a:t>R-O</a:t>
            </a:r>
            <a:r>
              <a:rPr lang="en-GB" sz="1200" baseline="33000">
                <a:solidFill>
                  <a:srgbClr val="000000"/>
                </a:solidFill>
              </a:rPr>
              <a:t>-</a:t>
            </a:r>
            <a:r>
              <a:rPr lang="en-GB" sz="1200">
                <a:solidFill>
                  <a:srgbClr val="000000"/>
                </a:solidFill>
              </a:rPr>
              <a:t>Na</a:t>
            </a:r>
            <a:r>
              <a:rPr lang="en-GB" sz="1200" baseline="33000">
                <a:solidFill>
                  <a:srgbClr val="000000"/>
                </a:solidFill>
              </a:rPr>
              <a:t>+</a:t>
            </a:r>
            <a:r>
              <a:rPr lang="en-GB" sz="1200">
                <a:solidFill>
                  <a:srgbClr val="000000"/>
                </a:solidFill>
              </a:rPr>
              <a:t> + HCl                     R-OH      + NaCl </a:t>
            </a:r>
          </a:p>
        </p:txBody>
      </p:sp>
      <p:sp>
        <p:nvSpPr>
          <p:cNvPr id="9233" name="Oval 35"/>
          <p:cNvSpPr>
            <a:spLocks noChangeArrowheads="1"/>
          </p:cNvSpPr>
          <p:nvPr/>
        </p:nvSpPr>
        <p:spPr bwMode="auto">
          <a:xfrm>
            <a:off x="7199313" y="4643438"/>
            <a:ext cx="720725" cy="539750"/>
          </a:xfrm>
          <a:prstGeom prst="ellipse">
            <a:avLst/>
          </a:prstGeom>
          <a:noFill/>
          <a:ln w="360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234" name="Text Box 36"/>
          <p:cNvSpPr txBox="1">
            <a:spLocks noChangeArrowheads="1"/>
          </p:cNvSpPr>
          <p:nvPr/>
        </p:nvSpPr>
        <p:spPr bwMode="auto">
          <a:xfrm>
            <a:off x="5400675" y="5445125"/>
            <a:ext cx="4787900" cy="979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Raffreddate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>
                <a:solidFill>
                  <a:srgbClr val="000000"/>
                </a:solidFill>
              </a:rPr>
              <a:t>in </a:t>
            </a:r>
            <a:r>
              <a:rPr lang="en-GB" sz="1400" dirty="0" err="1">
                <a:solidFill>
                  <a:srgbClr val="000000"/>
                </a:solidFill>
              </a:rPr>
              <a:t>ghiaccio</a:t>
            </a:r>
            <a:r>
              <a:rPr lang="en-GB" sz="1400" dirty="0">
                <a:solidFill>
                  <a:srgbClr val="000000"/>
                </a:solidFill>
              </a:rPr>
              <a:t> la </a:t>
            </a:r>
            <a:r>
              <a:rPr lang="en-GB" sz="1400" dirty="0" err="1">
                <a:solidFill>
                  <a:srgbClr val="000000"/>
                </a:solidFill>
              </a:rPr>
              <a:t>soluzione</a:t>
            </a:r>
            <a:r>
              <a:rPr lang="en-GB" sz="1400" dirty="0">
                <a:solidFill>
                  <a:srgbClr val="000000"/>
                </a:solidFill>
              </a:rPr>
              <a:t> per </a:t>
            </a:r>
            <a:r>
              <a:rPr lang="en-GB" sz="1400" dirty="0" err="1">
                <a:solidFill>
                  <a:srgbClr val="000000"/>
                </a:solidFill>
              </a:rPr>
              <a:t>favorire</a:t>
            </a:r>
            <a:r>
              <a:rPr lang="en-GB" sz="1400" dirty="0">
                <a:solidFill>
                  <a:srgbClr val="000000"/>
                </a:solidFill>
              </a:rPr>
              <a:t> la </a:t>
            </a:r>
            <a:r>
              <a:rPr lang="en-GB" sz="1400" dirty="0" err="1">
                <a:solidFill>
                  <a:srgbClr val="000000"/>
                </a:solidFill>
              </a:rPr>
              <a:t>precipitazione</a:t>
            </a:r>
            <a:r>
              <a:rPr lang="en-GB" sz="1400" dirty="0">
                <a:solidFill>
                  <a:srgbClr val="000000"/>
                </a:solidFill>
              </a:rPr>
              <a:t> del </a:t>
            </a:r>
            <a:r>
              <a:rPr lang="en-GB" sz="1400" dirty="0" err="1">
                <a:solidFill>
                  <a:srgbClr val="000000"/>
                </a:solidFill>
              </a:rPr>
              <a:t>composto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acido</a:t>
            </a:r>
            <a:endParaRPr lang="en-GB" sz="1400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smtClean="0">
                <a:solidFill>
                  <a:srgbClr val="000000"/>
                </a:solidFill>
              </a:rPr>
              <a:t> Recuperate </a:t>
            </a:r>
            <a:r>
              <a:rPr lang="en-GB" sz="1400" dirty="0" err="1">
                <a:solidFill>
                  <a:srgbClr val="000000"/>
                </a:solidFill>
              </a:rPr>
              <a:t>i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cristalli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tramite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filtrazione</a:t>
            </a:r>
            <a:r>
              <a:rPr lang="en-GB" sz="1400" dirty="0">
                <a:solidFill>
                  <a:srgbClr val="000000"/>
                </a:solidFill>
              </a:rPr>
              <a:t> a </a:t>
            </a:r>
            <a:r>
              <a:rPr lang="en-GB" sz="1400" dirty="0" err="1">
                <a:solidFill>
                  <a:srgbClr val="000000"/>
                </a:solidFill>
              </a:rPr>
              <a:t>vuoto</a:t>
            </a:r>
            <a:endParaRPr lang="en-GB" sz="1400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Asciugate</a:t>
            </a:r>
            <a:r>
              <a:rPr lang="en-GB" sz="1400" dirty="0">
                <a:solidFill>
                  <a:srgbClr val="000000"/>
                </a:solidFill>
              </a:rPr>
              <a:t>, </a:t>
            </a:r>
            <a:r>
              <a:rPr lang="en-GB" sz="1400" dirty="0" err="1">
                <a:solidFill>
                  <a:srgbClr val="000000"/>
                </a:solidFill>
              </a:rPr>
              <a:t>pesate</a:t>
            </a:r>
            <a:r>
              <a:rPr lang="en-GB" sz="1400" dirty="0">
                <a:solidFill>
                  <a:srgbClr val="000000"/>
                </a:solidFill>
              </a:rPr>
              <a:t> e </a:t>
            </a:r>
            <a:r>
              <a:rPr lang="en-GB" sz="1400" dirty="0" err="1">
                <a:solidFill>
                  <a:srgbClr val="000000"/>
                </a:solidFill>
              </a:rPr>
              <a:t>calcolate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il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punto</a:t>
            </a:r>
            <a:r>
              <a:rPr lang="en-GB" sz="1400" dirty="0">
                <a:solidFill>
                  <a:srgbClr val="000000"/>
                </a:solidFill>
              </a:rPr>
              <a:t> di </a:t>
            </a:r>
            <a:r>
              <a:rPr lang="en-GB" sz="1400" dirty="0" err="1">
                <a:solidFill>
                  <a:srgbClr val="000000"/>
                </a:solidFill>
              </a:rPr>
              <a:t>fusione</a:t>
            </a:r>
            <a:r>
              <a:rPr lang="en-GB" sz="1400" dirty="0">
                <a:solidFill>
                  <a:srgbClr val="000000"/>
                </a:solidFill>
              </a:rPr>
              <a:t> (123°C)</a:t>
            </a:r>
            <a:r>
              <a:rPr lang="x-none" sz="1400" dirty="0">
                <a:solidFill>
                  <a:srgbClr val="000000"/>
                </a:solidFill>
                <a:cs typeface="Arial" charset="0"/>
              </a:rPr>
              <a:t>‏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9235" name="CasellaDiTesto 39"/>
          <p:cNvSpPr txBox="1">
            <a:spLocks noChangeArrowheads="1"/>
          </p:cNvSpPr>
          <p:nvPr/>
        </p:nvSpPr>
        <p:spPr bwMode="auto">
          <a:xfrm>
            <a:off x="503238" y="1979613"/>
            <a:ext cx="64928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tx1"/>
                </a:solidFill>
              </a:rPr>
              <a:t>1</a:t>
            </a:r>
          </a:p>
        </p:txBody>
      </p:sp>
      <p:grpSp>
        <p:nvGrpSpPr>
          <p:cNvPr id="6" name="Gruppo 44"/>
          <p:cNvGrpSpPr>
            <a:grpSpLocks/>
          </p:cNvGrpSpPr>
          <p:nvPr/>
        </p:nvGrpSpPr>
        <p:grpSpPr bwMode="auto">
          <a:xfrm>
            <a:off x="3168104" y="1403573"/>
            <a:ext cx="2952328" cy="2160240"/>
            <a:chOff x="3024088" y="2411685"/>
            <a:chExt cx="4051300" cy="2654300"/>
          </a:xfrm>
        </p:grpSpPr>
        <p:pic>
          <p:nvPicPr>
            <p:cNvPr id="9239" name="Picture 38" descr="G:\cartina-tornasole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024088" y="2411685"/>
              <a:ext cx="4051300" cy="265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0" name="CasellaDiTesto 42"/>
            <p:cNvSpPr txBox="1">
              <a:spLocks noChangeArrowheads="1"/>
            </p:cNvSpPr>
            <p:nvPr/>
          </p:nvSpPr>
          <p:spPr bwMode="auto">
            <a:xfrm>
              <a:off x="3384128" y="2500162"/>
              <a:ext cx="1800199" cy="380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dirty="0">
                  <a:solidFill>
                    <a:schemeClr val="tx1"/>
                  </a:solidFill>
                </a:rPr>
                <a:t>pH alcalino</a:t>
              </a:r>
            </a:p>
          </p:txBody>
        </p:sp>
        <p:sp>
          <p:nvSpPr>
            <p:cNvPr id="9241" name="CasellaDiTesto 43"/>
            <p:cNvSpPr txBox="1">
              <a:spLocks noChangeArrowheads="1"/>
            </p:cNvSpPr>
            <p:nvPr/>
          </p:nvSpPr>
          <p:spPr bwMode="auto">
            <a:xfrm>
              <a:off x="3312120" y="4551540"/>
              <a:ext cx="1800200" cy="360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dirty="0">
                  <a:solidFill>
                    <a:schemeClr val="tx1"/>
                  </a:solidFill>
                </a:rPr>
                <a:t>pH acido</a:t>
              </a:r>
            </a:p>
          </p:txBody>
        </p:sp>
      </p:grpSp>
      <p:sp>
        <p:nvSpPr>
          <p:cNvPr id="9237" name="Line 27"/>
          <p:cNvSpPr>
            <a:spLocks noChangeShapeType="1"/>
          </p:cNvSpPr>
          <p:nvPr/>
        </p:nvSpPr>
        <p:spPr bwMode="auto">
          <a:xfrm>
            <a:off x="6696075" y="4932363"/>
            <a:ext cx="431800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238" name="Oval 35"/>
          <p:cNvSpPr>
            <a:spLocks noChangeArrowheads="1"/>
          </p:cNvSpPr>
          <p:nvPr/>
        </p:nvSpPr>
        <p:spPr bwMode="auto">
          <a:xfrm>
            <a:off x="2735263" y="4795838"/>
            <a:ext cx="720725" cy="539750"/>
          </a:xfrm>
          <a:prstGeom prst="ellipse">
            <a:avLst/>
          </a:prstGeom>
          <a:noFill/>
          <a:ln w="360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132138" y="5148263"/>
            <a:ext cx="1079500" cy="539750"/>
          </a:xfrm>
          <a:prstGeom prst="rect">
            <a:avLst/>
          </a:prstGeom>
          <a:solidFill>
            <a:srgbClr val="FF8080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232025" y="0"/>
            <a:ext cx="5219700" cy="88741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SOLUZIONE ORGANICA DI 3 COMPOSTI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>
                <a:solidFill>
                  <a:srgbClr val="FF0000"/>
                </a:solidFill>
              </a:rPr>
              <a:t> R-OH</a:t>
            </a:r>
            <a:r>
              <a:rPr lang="en-GB">
                <a:solidFill>
                  <a:srgbClr val="000000"/>
                </a:solidFill>
              </a:rPr>
              <a:t> (acido)</a:t>
            </a:r>
            <a:r>
              <a:rPr lang="en-GB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0000FF"/>
                </a:solidFill>
              </a:rPr>
              <a:t>R-NH</a:t>
            </a:r>
            <a:r>
              <a:rPr lang="en-GB" sz="1600" baseline="-33000">
                <a:solidFill>
                  <a:srgbClr val="0000FF"/>
                </a:solidFill>
              </a:rPr>
              <a:t>2</a:t>
            </a:r>
            <a:r>
              <a:rPr lang="en-GB" sz="1200">
                <a:solidFill>
                  <a:srgbClr val="0000FF"/>
                </a:solidFill>
              </a:rPr>
              <a:t> </a:t>
            </a:r>
            <a:r>
              <a:rPr lang="en-GB">
                <a:solidFill>
                  <a:srgbClr val="000000"/>
                </a:solidFill>
              </a:rPr>
              <a:t> (base) </a:t>
            </a:r>
            <a:r>
              <a:rPr lang="en-GB" sz="1600">
                <a:solidFill>
                  <a:srgbClr val="008000"/>
                </a:solidFill>
              </a:rPr>
              <a:t>R-Cl</a:t>
            </a:r>
            <a:r>
              <a:rPr lang="en-GB" sz="1600" baseline="-33000">
                <a:solidFill>
                  <a:srgbClr val="008000"/>
                </a:solidFill>
              </a:rPr>
              <a:t>2</a:t>
            </a:r>
            <a:r>
              <a:rPr lang="en-GB">
                <a:solidFill>
                  <a:srgbClr val="008000"/>
                </a:solidFill>
              </a:rPr>
              <a:t> </a:t>
            </a:r>
            <a:r>
              <a:rPr lang="en-GB">
                <a:solidFill>
                  <a:srgbClr val="000000"/>
                </a:solidFill>
              </a:rPr>
              <a:t>(neutro) </a:t>
            </a: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4679950" y="973138"/>
            <a:ext cx="1588" cy="72072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160588" y="1692275"/>
            <a:ext cx="5040312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859338" y="1152525"/>
            <a:ext cx="2339975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000000"/>
                </a:solidFill>
              </a:rPr>
              <a:t>Estrazione con HCl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160588" y="1692275"/>
            <a:ext cx="1587" cy="53975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7199313" y="1692275"/>
            <a:ext cx="1587" cy="53975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1079500" y="2232025"/>
            <a:ext cx="2160588" cy="539750"/>
          </a:xfrm>
          <a:prstGeom prst="rect">
            <a:avLst/>
          </a:prstGeom>
          <a:solidFill>
            <a:srgbClr val="94BD5E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119813" y="2232025"/>
            <a:ext cx="2160587" cy="539750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339975" y="1698625"/>
            <a:ext cx="161925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SOLUZIONE ORGANICA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940425" y="1698625"/>
            <a:ext cx="161925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SOLUZIONE ACQUOSA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301750" y="2339975"/>
            <a:ext cx="677863" cy="376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b="1">
                <a:solidFill>
                  <a:srgbClr val="FF0000"/>
                </a:solidFill>
              </a:rPr>
              <a:t> R-OH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339975" y="2324100"/>
            <a:ext cx="409575" cy="376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6732588" y="2344738"/>
            <a:ext cx="1003300" cy="319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b="1">
                <a:solidFill>
                  <a:srgbClr val="0000FF"/>
                </a:solidFill>
              </a:rPr>
              <a:t>  R-NH</a:t>
            </a:r>
            <a:r>
              <a:rPr lang="en-GB" sz="1200" b="1" baseline="-33000">
                <a:solidFill>
                  <a:srgbClr val="0000FF"/>
                </a:solidFill>
              </a:rPr>
              <a:t>3</a:t>
            </a:r>
            <a:r>
              <a:rPr lang="en-GB" sz="1200" b="1" baseline="33000">
                <a:solidFill>
                  <a:srgbClr val="0000FF"/>
                </a:solidFill>
              </a:rPr>
              <a:t>+</a:t>
            </a:r>
            <a:r>
              <a:rPr lang="en-GB" sz="1200" b="1">
                <a:solidFill>
                  <a:srgbClr val="0000FF"/>
                </a:solidFill>
              </a:rPr>
              <a:t> Cl</a:t>
            </a:r>
            <a:r>
              <a:rPr lang="en-GB" sz="1200" b="1" baseline="33000">
                <a:solidFill>
                  <a:srgbClr val="0000FF"/>
                </a:solidFill>
              </a:rPr>
              <a:t>-</a:t>
            </a:r>
            <a:r>
              <a:rPr lang="en-GB" sz="12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360613" y="2355850"/>
            <a:ext cx="698500" cy="344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b="1">
                <a:solidFill>
                  <a:srgbClr val="008000"/>
                </a:solidFill>
              </a:rPr>
              <a:t>R-Cl</a:t>
            </a:r>
            <a:r>
              <a:rPr lang="en-GB" sz="1200" b="1" baseline="-3300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2052638" y="2808288"/>
            <a:ext cx="1587" cy="72072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2087563" y="2987675"/>
            <a:ext cx="2808287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000000"/>
                </a:solidFill>
              </a:rPr>
              <a:t>Estrazione con NaOH</a:t>
            </a: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7199313" y="2808288"/>
            <a:ext cx="1587" cy="72072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7272338" y="2952750"/>
            <a:ext cx="2700337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000000"/>
                </a:solidFill>
              </a:rPr>
              <a:t>Neutralizzata con NaOH</a:t>
            </a: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6372225" y="3527425"/>
            <a:ext cx="1547813" cy="539750"/>
          </a:xfrm>
          <a:prstGeom prst="rect">
            <a:avLst/>
          </a:prstGeom>
          <a:solidFill>
            <a:srgbClr val="FF8080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732588" y="3641725"/>
            <a:ext cx="1003300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b="1">
                <a:solidFill>
                  <a:srgbClr val="0000FF"/>
                </a:solidFill>
              </a:rPr>
              <a:t>  R-NH</a:t>
            </a:r>
            <a:r>
              <a:rPr lang="en-GB" sz="1200" b="1" baseline="-330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287338" y="3527425"/>
            <a:ext cx="1587" cy="53975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>
            <a:off x="287338" y="3527425"/>
            <a:ext cx="3419475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3708400" y="3527425"/>
            <a:ext cx="1588" cy="53975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360363" y="3600450"/>
            <a:ext cx="161925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SOLUZIONE ORGANICA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2484438" y="3563938"/>
            <a:ext cx="161925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SOLUZIONE ACQUOSA</a:t>
            </a:r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0" y="4068763"/>
            <a:ext cx="1079500" cy="539750"/>
          </a:xfrm>
          <a:prstGeom prst="rect">
            <a:avLst/>
          </a:prstGeom>
          <a:solidFill>
            <a:srgbClr val="94BD5E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3132138" y="4068763"/>
            <a:ext cx="1079500" cy="539750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348038" y="4176713"/>
            <a:ext cx="735012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b="1">
                <a:solidFill>
                  <a:srgbClr val="FF0000"/>
                </a:solidFill>
              </a:rPr>
              <a:t>R-O</a:t>
            </a:r>
            <a:r>
              <a:rPr lang="en-GB" sz="1200" b="1" baseline="33000">
                <a:solidFill>
                  <a:srgbClr val="FF0000"/>
                </a:solidFill>
              </a:rPr>
              <a:t>-</a:t>
            </a:r>
            <a:r>
              <a:rPr lang="en-GB" sz="1200" b="1">
                <a:solidFill>
                  <a:srgbClr val="FF0000"/>
                </a:solidFill>
              </a:rPr>
              <a:t>Na</a:t>
            </a:r>
            <a:r>
              <a:rPr lang="en-GB" sz="1200" b="1" baseline="330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144463" y="4192588"/>
            <a:ext cx="698500" cy="344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b="1">
                <a:solidFill>
                  <a:srgbClr val="008000"/>
                </a:solidFill>
              </a:rPr>
              <a:t>R-Cl</a:t>
            </a:r>
            <a:r>
              <a:rPr lang="en-GB" sz="1200" b="1" baseline="-3300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3759200" y="4684713"/>
            <a:ext cx="2700338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000000"/>
                </a:solidFill>
              </a:rPr>
              <a:t>Neutralizzata con HCl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7272338" y="4140200"/>
            <a:ext cx="2700337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000000"/>
                </a:solidFill>
              </a:rPr>
              <a:t>Estrazione con Etere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3779838" y="5695950"/>
            <a:ext cx="161925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000000"/>
                </a:solidFill>
              </a:rPr>
              <a:t>Precipitazione</a:t>
            </a:r>
          </a:p>
        </p:txBody>
      </p:sp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3348038" y="5256213"/>
            <a:ext cx="612775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b="1">
                <a:solidFill>
                  <a:srgbClr val="000000"/>
                </a:solidFill>
              </a:rPr>
              <a:t> </a:t>
            </a:r>
            <a:r>
              <a:rPr lang="en-GB" sz="1200" b="1">
                <a:solidFill>
                  <a:srgbClr val="FF0000"/>
                </a:solidFill>
              </a:rPr>
              <a:t>R-OH</a:t>
            </a:r>
          </a:p>
        </p:txBody>
      </p:sp>
      <p:sp>
        <p:nvSpPr>
          <p:cNvPr id="12323" name="Line 35"/>
          <p:cNvSpPr>
            <a:spLocks noChangeShapeType="1"/>
          </p:cNvSpPr>
          <p:nvPr/>
        </p:nvSpPr>
        <p:spPr bwMode="auto">
          <a:xfrm>
            <a:off x="3708400" y="4608513"/>
            <a:ext cx="1588" cy="53975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24" name="Line 36"/>
          <p:cNvSpPr>
            <a:spLocks noChangeShapeType="1"/>
          </p:cNvSpPr>
          <p:nvPr/>
        </p:nvSpPr>
        <p:spPr bwMode="auto">
          <a:xfrm>
            <a:off x="3708400" y="5688013"/>
            <a:ext cx="1588" cy="36036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>
            <a:off x="7199313" y="4103688"/>
            <a:ext cx="1587" cy="36036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26" name="Line 38"/>
          <p:cNvSpPr>
            <a:spLocks noChangeShapeType="1"/>
          </p:cNvSpPr>
          <p:nvPr/>
        </p:nvSpPr>
        <p:spPr bwMode="auto">
          <a:xfrm>
            <a:off x="6121400" y="4451350"/>
            <a:ext cx="2160588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27" name="Line 39"/>
          <p:cNvSpPr>
            <a:spLocks noChangeShapeType="1"/>
          </p:cNvSpPr>
          <p:nvPr/>
        </p:nvSpPr>
        <p:spPr bwMode="auto">
          <a:xfrm>
            <a:off x="6119813" y="4464050"/>
            <a:ext cx="1587" cy="53975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28" name="Line 40"/>
          <p:cNvSpPr>
            <a:spLocks noChangeShapeType="1"/>
          </p:cNvSpPr>
          <p:nvPr/>
        </p:nvSpPr>
        <p:spPr bwMode="auto">
          <a:xfrm>
            <a:off x="8280400" y="4464050"/>
            <a:ext cx="1588" cy="53975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8280400" y="4500563"/>
            <a:ext cx="161925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SOLUZIONE ACQUOSA</a:t>
            </a:r>
          </a:p>
        </p:txBody>
      </p:sp>
      <p:sp>
        <p:nvSpPr>
          <p:cNvPr id="12330" name="Text Box 42"/>
          <p:cNvSpPr txBox="1">
            <a:spLocks noChangeArrowheads="1"/>
          </p:cNvSpPr>
          <p:nvPr/>
        </p:nvSpPr>
        <p:spPr bwMode="auto">
          <a:xfrm>
            <a:off x="6119813" y="4500563"/>
            <a:ext cx="161925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SOLUZIONE ORGANICA</a:t>
            </a:r>
          </a:p>
        </p:txBody>
      </p:sp>
      <p:sp>
        <p:nvSpPr>
          <p:cNvPr id="12331" name="Rectangle 43"/>
          <p:cNvSpPr>
            <a:spLocks noChangeArrowheads="1"/>
          </p:cNvSpPr>
          <p:nvPr/>
        </p:nvSpPr>
        <p:spPr bwMode="auto">
          <a:xfrm>
            <a:off x="5580063" y="5040313"/>
            <a:ext cx="1079500" cy="539750"/>
          </a:xfrm>
          <a:prstGeom prst="rect">
            <a:avLst/>
          </a:prstGeom>
          <a:solidFill>
            <a:srgbClr val="94BD5E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2332" name="Rectangle 44"/>
          <p:cNvSpPr>
            <a:spLocks noChangeArrowheads="1"/>
          </p:cNvSpPr>
          <p:nvPr/>
        </p:nvSpPr>
        <p:spPr bwMode="auto">
          <a:xfrm>
            <a:off x="7812088" y="5040313"/>
            <a:ext cx="1079500" cy="539750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2333" name="Text Box 45"/>
          <p:cNvSpPr txBox="1">
            <a:spLocks noChangeArrowheads="1"/>
          </p:cNvSpPr>
          <p:nvPr/>
        </p:nvSpPr>
        <p:spPr bwMode="auto">
          <a:xfrm>
            <a:off x="5827713" y="5111750"/>
            <a:ext cx="650875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0000FF"/>
                </a:solidFill>
              </a:rPr>
              <a:t> </a:t>
            </a:r>
            <a:r>
              <a:rPr lang="en-GB" sz="1200" b="1">
                <a:solidFill>
                  <a:srgbClr val="0000FF"/>
                </a:solidFill>
              </a:rPr>
              <a:t>R-NH</a:t>
            </a:r>
            <a:r>
              <a:rPr lang="en-GB" sz="1200" b="1" baseline="-330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2334" name="Text Box 46"/>
          <p:cNvSpPr txBox="1">
            <a:spLocks noChangeArrowheads="1"/>
          </p:cNvSpPr>
          <p:nvPr/>
        </p:nvSpPr>
        <p:spPr bwMode="auto">
          <a:xfrm>
            <a:off x="8064500" y="5156200"/>
            <a:ext cx="56197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b="1">
                <a:solidFill>
                  <a:srgbClr val="000000"/>
                </a:solidFill>
              </a:rPr>
              <a:t>NaCl </a:t>
            </a:r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0" y="4738688"/>
            <a:ext cx="1619250" cy="94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8000"/>
                </a:solidFill>
              </a:rPr>
              <a:t>Anidrificare ed evaporare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8000"/>
                </a:solidFill>
              </a:rPr>
              <a:t>etere</a:t>
            </a:r>
          </a:p>
        </p:txBody>
      </p:sp>
      <p:sp>
        <p:nvSpPr>
          <p:cNvPr id="12336" name="Text Box 48"/>
          <p:cNvSpPr txBox="1">
            <a:spLocks noChangeArrowheads="1"/>
          </p:cNvSpPr>
          <p:nvPr/>
        </p:nvSpPr>
        <p:spPr bwMode="auto">
          <a:xfrm>
            <a:off x="2843213" y="5888038"/>
            <a:ext cx="2700337" cy="660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0000"/>
                </a:solidFill>
              </a:rPr>
              <a:t>Filtrare a vuoto e recuperare</a:t>
            </a:r>
          </a:p>
        </p:txBody>
      </p: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5580063" y="5638800"/>
            <a:ext cx="1619250" cy="94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FF"/>
                </a:solidFill>
              </a:rPr>
              <a:t>Anidrificare ed evaporare etere </a:t>
            </a:r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>
            <a:off x="539750" y="5759450"/>
            <a:ext cx="1588" cy="10795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39" name="Line 51"/>
          <p:cNvSpPr>
            <a:spLocks noChangeShapeType="1"/>
          </p:cNvSpPr>
          <p:nvPr/>
        </p:nvSpPr>
        <p:spPr bwMode="auto">
          <a:xfrm>
            <a:off x="3600450" y="6480175"/>
            <a:ext cx="1588" cy="36036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40" name="Line 52"/>
          <p:cNvSpPr>
            <a:spLocks noChangeShapeType="1"/>
          </p:cNvSpPr>
          <p:nvPr/>
        </p:nvSpPr>
        <p:spPr bwMode="auto">
          <a:xfrm>
            <a:off x="5940425" y="6480175"/>
            <a:ext cx="1588" cy="36036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41" name="Line 53"/>
          <p:cNvSpPr>
            <a:spLocks noChangeShapeType="1"/>
          </p:cNvSpPr>
          <p:nvPr/>
        </p:nvSpPr>
        <p:spPr bwMode="auto">
          <a:xfrm>
            <a:off x="539750" y="6840538"/>
            <a:ext cx="5400675" cy="158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42" name="Line 54"/>
          <p:cNvSpPr>
            <a:spLocks noChangeShapeType="1"/>
          </p:cNvSpPr>
          <p:nvPr/>
        </p:nvSpPr>
        <p:spPr bwMode="auto">
          <a:xfrm>
            <a:off x="2879725" y="6840538"/>
            <a:ext cx="1588" cy="36036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755650" y="7127875"/>
            <a:ext cx="5400675" cy="376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Pesare e calcolare il punto di fusione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asellaDiTesto 1"/>
          <p:cNvSpPr txBox="1">
            <a:spLocks noChangeArrowheads="1"/>
          </p:cNvSpPr>
          <p:nvPr/>
        </p:nvSpPr>
        <p:spPr bwMode="auto">
          <a:xfrm>
            <a:off x="360363" y="611188"/>
            <a:ext cx="9504362" cy="3721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it-IT" sz="2400" i="1" dirty="0">
                <a:solidFill>
                  <a:schemeClr val="tx1"/>
                </a:solidFill>
              </a:rPr>
              <a:t>Norme di sicurezza in laboratorio:</a:t>
            </a:r>
          </a:p>
          <a:p>
            <a:pPr marL="342900" indent="-342900" algn="ctr"/>
            <a:endParaRPr lang="it-IT" sz="2400" dirty="0">
              <a:solidFill>
                <a:schemeClr val="tx1"/>
              </a:solidFill>
            </a:endParaRPr>
          </a:p>
          <a:p>
            <a:pPr marL="342900" indent="-342900" algn="ctr">
              <a:buFont typeface="Arial" charset="0"/>
              <a:buAutoNum type="arabicPeriod"/>
            </a:pPr>
            <a:r>
              <a:rPr lang="it-IT" sz="2400" dirty="0">
                <a:solidFill>
                  <a:schemeClr val="tx1"/>
                </a:solidFill>
              </a:rPr>
              <a:t>L’utilizzo di guanti e occhiali è obbligatorio;</a:t>
            </a:r>
          </a:p>
          <a:p>
            <a:pPr marL="342900" indent="-342900" algn="ctr">
              <a:buFont typeface="Arial" charset="0"/>
              <a:buAutoNum type="arabicPeriod"/>
            </a:pPr>
            <a:r>
              <a:rPr lang="it-IT" sz="2400" dirty="0">
                <a:solidFill>
                  <a:schemeClr val="tx1"/>
                </a:solidFill>
              </a:rPr>
              <a:t>Abbigliamento adeguato</a:t>
            </a:r>
          </a:p>
          <a:p>
            <a:pPr marL="342900" indent="-342900" algn="ctr">
              <a:buFont typeface="Arial" charset="0"/>
              <a:buAutoNum type="arabicPeriod"/>
            </a:pPr>
            <a:r>
              <a:rPr lang="it-IT" sz="2400" dirty="0">
                <a:solidFill>
                  <a:schemeClr val="tx1"/>
                </a:solidFill>
              </a:rPr>
              <a:t>Utilizzo accurato dell’imbuto separatore</a:t>
            </a:r>
          </a:p>
          <a:p>
            <a:pPr marL="342900" indent="-342900"/>
            <a:endParaRPr lang="it-IT" dirty="0">
              <a:solidFill>
                <a:schemeClr val="tx1"/>
              </a:solidFill>
            </a:endParaRPr>
          </a:p>
          <a:p>
            <a:pPr marL="342900" indent="-342900"/>
            <a:endParaRPr lang="it-IT" dirty="0">
              <a:solidFill>
                <a:schemeClr val="tx1"/>
              </a:solidFill>
            </a:endParaRPr>
          </a:p>
          <a:p>
            <a:pPr marL="342900" indent="-342900"/>
            <a:endParaRPr lang="it-IT" dirty="0">
              <a:solidFill>
                <a:schemeClr val="tx1"/>
              </a:solidFill>
            </a:endParaRPr>
          </a:p>
          <a:p>
            <a:pPr marL="342900" indent="-342900"/>
            <a:r>
              <a:rPr lang="it-IT" dirty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buFont typeface="Arial" charset="0"/>
              <a:buAutoNum type="arabicPeriod"/>
            </a:pPr>
            <a:endParaRPr lang="it-IT" dirty="0">
              <a:solidFill>
                <a:schemeClr val="tx1"/>
              </a:solidFill>
            </a:endParaRPr>
          </a:p>
          <a:p>
            <a:pPr marL="342900" indent="-342900">
              <a:buFont typeface="Arial" charset="0"/>
              <a:buAutoNum type="arabicPeriod"/>
            </a:pP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AutoShape 2"/>
          <p:cNvSpPr>
            <a:spLocks noChangeArrowheads="1"/>
          </p:cNvSpPr>
          <p:nvPr/>
        </p:nvSpPr>
        <p:spPr bwMode="auto">
          <a:xfrm>
            <a:off x="6840512" y="3347790"/>
            <a:ext cx="1800225" cy="1152128"/>
          </a:xfrm>
          <a:prstGeom prst="can">
            <a:avLst>
              <a:gd name="adj" fmla="val 44338"/>
            </a:avLst>
          </a:prstGeom>
          <a:solidFill>
            <a:schemeClr val="bg1">
              <a:lumMod val="85000"/>
            </a:schemeClr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6840512" y="3995861"/>
            <a:ext cx="1800225" cy="1116013"/>
          </a:xfrm>
          <a:prstGeom prst="can">
            <a:avLst>
              <a:gd name="adj" fmla="val 44338"/>
            </a:avLst>
          </a:prstGeom>
          <a:solidFill>
            <a:srgbClr val="FF00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6840538" y="3383904"/>
            <a:ext cx="1800225" cy="1116013"/>
          </a:xfrm>
          <a:prstGeom prst="can">
            <a:avLst>
              <a:gd name="adj" fmla="val 49917"/>
            </a:avLst>
          </a:prstGeom>
          <a:solidFill>
            <a:srgbClr val="E6E6E6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20725" y="1619597"/>
            <a:ext cx="8459788" cy="939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 smtClean="0">
                <a:solidFill>
                  <a:srgbClr val="000000"/>
                </a:solidFill>
              </a:rPr>
              <a:t>Tecnica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utilizzata</a:t>
            </a:r>
            <a:r>
              <a:rPr lang="en-GB" dirty="0">
                <a:solidFill>
                  <a:srgbClr val="000000"/>
                </a:solidFill>
              </a:rPr>
              <a:t> per </a:t>
            </a:r>
            <a:r>
              <a:rPr lang="en-GB" dirty="0" err="1">
                <a:solidFill>
                  <a:srgbClr val="000000"/>
                </a:solidFill>
              </a:rPr>
              <a:t>separare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il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prodotto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organico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desiderato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da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una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miscela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di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reazione</a:t>
            </a:r>
            <a:r>
              <a:rPr lang="en-GB" dirty="0">
                <a:solidFill>
                  <a:srgbClr val="000000"/>
                </a:solidFill>
              </a:rPr>
              <a:t>. In </a:t>
            </a:r>
            <a:r>
              <a:rPr lang="en-GB" dirty="0" err="1">
                <a:solidFill>
                  <a:srgbClr val="000000"/>
                </a:solidFill>
              </a:rPr>
              <a:t>altre</a:t>
            </a:r>
            <a:r>
              <a:rPr lang="en-GB" dirty="0">
                <a:solidFill>
                  <a:srgbClr val="000000"/>
                </a:solidFill>
              </a:rPr>
              <a:t> parole è </a:t>
            </a:r>
            <a:r>
              <a:rPr lang="en-GB" dirty="0" err="1">
                <a:solidFill>
                  <a:srgbClr val="000000"/>
                </a:solidFill>
              </a:rPr>
              <a:t>una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procedura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di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i="1" u="sng" dirty="0" err="1">
                <a:solidFill>
                  <a:srgbClr val="000000"/>
                </a:solidFill>
              </a:rPr>
              <a:t>trasferimento</a:t>
            </a:r>
            <a:r>
              <a:rPr lang="en-GB" i="1" u="sng" dirty="0">
                <a:solidFill>
                  <a:srgbClr val="000000"/>
                </a:solidFill>
              </a:rPr>
              <a:t> </a:t>
            </a:r>
            <a:r>
              <a:rPr lang="en-GB" i="1" u="sng" dirty="0" err="1">
                <a:solidFill>
                  <a:srgbClr val="000000"/>
                </a:solidFill>
              </a:rPr>
              <a:t>selettivo</a:t>
            </a:r>
            <a:r>
              <a:rPr lang="en-GB" i="1" u="sng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di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uno</a:t>
            </a:r>
            <a:r>
              <a:rPr lang="en-GB" dirty="0">
                <a:solidFill>
                  <a:srgbClr val="000000"/>
                </a:solidFill>
              </a:rPr>
              <a:t> o </a:t>
            </a:r>
            <a:r>
              <a:rPr lang="en-GB" dirty="0" err="1">
                <a:solidFill>
                  <a:srgbClr val="000000"/>
                </a:solidFill>
              </a:rPr>
              <a:t>più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componenti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di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una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miscela</a:t>
            </a:r>
            <a:r>
              <a:rPr lang="en-GB" dirty="0">
                <a:solidFill>
                  <a:srgbClr val="000000"/>
                </a:solidFill>
              </a:rPr>
              <a:t> (</a:t>
            </a:r>
            <a:r>
              <a:rPr lang="en-GB" dirty="0" err="1">
                <a:solidFill>
                  <a:srgbClr val="000000"/>
                </a:solidFill>
              </a:rPr>
              <a:t>liquida</a:t>
            </a:r>
            <a:r>
              <a:rPr lang="en-GB" dirty="0">
                <a:solidFill>
                  <a:srgbClr val="000000"/>
                </a:solidFill>
              </a:rPr>
              <a:t>) in </a:t>
            </a:r>
            <a:r>
              <a:rPr lang="en-GB" dirty="0" err="1">
                <a:solidFill>
                  <a:srgbClr val="000000"/>
                </a:solidFill>
              </a:rPr>
              <a:t>una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fase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separata</a:t>
            </a:r>
            <a:r>
              <a:rPr lang="en-GB" dirty="0">
                <a:solidFill>
                  <a:srgbClr val="000000"/>
                </a:solidFill>
              </a:rPr>
              <a:t> (</a:t>
            </a:r>
            <a:r>
              <a:rPr lang="en-GB" dirty="0" err="1">
                <a:solidFill>
                  <a:srgbClr val="000000"/>
                </a:solidFill>
              </a:rPr>
              <a:t>solvente</a:t>
            </a:r>
            <a:r>
              <a:rPr lang="en-GB" dirty="0">
                <a:solidFill>
                  <a:srgbClr val="000000"/>
                </a:solidFill>
              </a:rPr>
              <a:t>) 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66873" y="5279478"/>
            <a:ext cx="3133279" cy="1236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>
                <a:solidFill>
                  <a:srgbClr val="000000"/>
                </a:solidFill>
              </a:rPr>
              <a:t>(A) </a:t>
            </a:r>
            <a:r>
              <a:rPr lang="en-GB" dirty="0" smtClean="0">
                <a:solidFill>
                  <a:srgbClr val="000000"/>
                </a:solidFill>
              </a:rPr>
              <a:t>SOLUZIONE (</a:t>
            </a:r>
            <a:r>
              <a:rPr lang="en-GB" dirty="0" err="1" smtClean="0">
                <a:solidFill>
                  <a:srgbClr val="000000"/>
                </a:solidFill>
              </a:rPr>
              <a:t>es</a:t>
            </a:r>
            <a:r>
              <a:rPr lang="en-GB" dirty="0" smtClean="0">
                <a:solidFill>
                  <a:srgbClr val="000000"/>
                </a:solidFill>
              </a:rPr>
              <a:t>. </a:t>
            </a:r>
            <a:r>
              <a:rPr lang="en-US" dirty="0" err="1" smtClean="0">
                <a:solidFill>
                  <a:srgbClr val="000000"/>
                </a:solidFill>
              </a:rPr>
              <a:t>etere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etilico</a:t>
            </a:r>
            <a:r>
              <a:rPr lang="en-GB" dirty="0" smtClean="0">
                <a:solidFill>
                  <a:srgbClr val="000000"/>
                </a:solidFill>
              </a:rPr>
              <a:t>) CONTENENTE ANCHE LA SOSTANZA DI INTERESSE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888184" y="5284935"/>
            <a:ext cx="2339975" cy="1519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b="1" dirty="0">
                <a:solidFill>
                  <a:srgbClr val="000000"/>
                </a:solidFill>
              </a:rPr>
              <a:t>(B)</a:t>
            </a:r>
            <a:r>
              <a:rPr lang="en-GB" dirty="0">
                <a:solidFill>
                  <a:srgbClr val="000000"/>
                </a:solidFill>
              </a:rPr>
              <a:t> SOLVENTE IMMISCIBILE IN CUI LA SOSTANZA DESIDERATA </a:t>
            </a:r>
            <a:r>
              <a:rPr lang="en-GB" dirty="0" err="1">
                <a:solidFill>
                  <a:srgbClr val="000000"/>
                </a:solidFill>
              </a:rPr>
              <a:t>È</a:t>
            </a:r>
            <a:r>
              <a:rPr lang="en-GB" dirty="0">
                <a:solidFill>
                  <a:srgbClr val="000000"/>
                </a:solidFill>
              </a:rPr>
              <a:t> PIU' SOLUBILE (ACQUA)</a:t>
            </a:r>
            <a:r>
              <a:rPr lang="x-none" dirty="0">
                <a:solidFill>
                  <a:srgbClr val="000000"/>
                </a:solidFill>
                <a:cs typeface="Arial" charset="0"/>
              </a:rPr>
              <a:t>‏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1079500" y="3924300"/>
            <a:ext cx="1800225" cy="1116013"/>
          </a:xfrm>
          <a:prstGeom prst="can">
            <a:avLst>
              <a:gd name="adj" fmla="val 50000"/>
            </a:avLst>
          </a:prstGeom>
          <a:solidFill>
            <a:srgbClr val="FF00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1079500" y="3095625"/>
            <a:ext cx="1800225" cy="1368425"/>
          </a:xfrm>
          <a:prstGeom prst="can">
            <a:avLst>
              <a:gd name="adj" fmla="val 25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3995738" y="3924300"/>
            <a:ext cx="1800225" cy="1116013"/>
          </a:xfrm>
          <a:prstGeom prst="can">
            <a:avLst>
              <a:gd name="adj" fmla="val 50000"/>
            </a:avLst>
          </a:prstGeom>
          <a:solidFill>
            <a:srgbClr val="E6E6E6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3995738" y="3095625"/>
            <a:ext cx="1800225" cy="1368425"/>
          </a:xfrm>
          <a:prstGeom prst="can">
            <a:avLst>
              <a:gd name="adj" fmla="val 25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39750" y="3832225"/>
            <a:ext cx="5397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 </a:t>
            </a:r>
            <a:r>
              <a:rPr lang="en-GB" sz="22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419475" y="3743325"/>
            <a:ext cx="5397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 </a:t>
            </a:r>
            <a:r>
              <a:rPr lang="en-GB" sz="22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7091363" y="5251450"/>
            <a:ext cx="1079500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    C</a:t>
            </a:r>
            <a:r>
              <a:rPr lang="en-GB" baseline="-330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7307263" y="5619750"/>
            <a:ext cx="539750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7091363" y="5607050"/>
            <a:ext cx="1079500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    C</a:t>
            </a:r>
            <a:r>
              <a:rPr lang="en-GB" baseline="-3300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6840538" y="5407025"/>
            <a:ext cx="539750" cy="37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K=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6120432" y="4067869"/>
            <a:ext cx="333375" cy="374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6840538" y="7019925"/>
            <a:ext cx="1979612" cy="37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912470" y="6156101"/>
            <a:ext cx="3600450" cy="669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rgbClr val="000000"/>
                </a:solidFill>
              </a:rPr>
              <a:t>K= </a:t>
            </a:r>
            <a:r>
              <a:rPr lang="en-GB" b="1" i="1">
                <a:solidFill>
                  <a:srgbClr val="000000"/>
                </a:solidFill>
              </a:rPr>
              <a:t>coefficiente di RIPARTIZIONE o di DISTRIBUZIONE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6840538" y="6227763"/>
            <a:ext cx="1979612" cy="37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3099" name="Group 41"/>
          <p:cNvGrpSpPr>
            <a:grpSpLocks/>
          </p:cNvGrpSpPr>
          <p:nvPr/>
        </p:nvGrpSpPr>
        <p:grpSpPr bwMode="auto">
          <a:xfrm>
            <a:off x="2341786" y="4608513"/>
            <a:ext cx="322262" cy="212725"/>
            <a:chOff x="1519" y="2903"/>
            <a:chExt cx="203" cy="134"/>
          </a:xfrm>
          <a:solidFill>
            <a:srgbClr val="0000FF"/>
          </a:solidFill>
        </p:grpSpPr>
        <p:sp>
          <p:nvSpPr>
            <p:cNvPr id="3158" name="Oval 42"/>
            <p:cNvSpPr>
              <a:spLocks noChangeArrowheads="1"/>
            </p:cNvSpPr>
            <p:nvPr/>
          </p:nvSpPr>
          <p:spPr bwMode="auto">
            <a:xfrm>
              <a:off x="1587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3159" name="Oval 43"/>
            <p:cNvSpPr>
              <a:spLocks noChangeArrowheads="1"/>
            </p:cNvSpPr>
            <p:nvPr/>
          </p:nvSpPr>
          <p:spPr bwMode="auto">
            <a:xfrm>
              <a:off x="1678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3160" name="Oval 44"/>
            <p:cNvSpPr>
              <a:spLocks noChangeArrowheads="1"/>
            </p:cNvSpPr>
            <p:nvPr/>
          </p:nvSpPr>
          <p:spPr bwMode="auto">
            <a:xfrm>
              <a:off x="1519" y="299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3161" name="Oval 45"/>
            <p:cNvSpPr>
              <a:spLocks noChangeArrowheads="1"/>
            </p:cNvSpPr>
            <p:nvPr/>
          </p:nvSpPr>
          <p:spPr bwMode="auto">
            <a:xfrm>
              <a:off x="1519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3162" name="Oval 46"/>
            <p:cNvSpPr>
              <a:spLocks noChangeArrowheads="1"/>
            </p:cNvSpPr>
            <p:nvPr/>
          </p:nvSpPr>
          <p:spPr bwMode="auto">
            <a:xfrm>
              <a:off x="1587" y="299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3163" name="Oval 47"/>
            <p:cNvSpPr>
              <a:spLocks noChangeArrowheads="1"/>
            </p:cNvSpPr>
            <p:nvPr/>
          </p:nvSpPr>
          <p:spPr bwMode="auto">
            <a:xfrm>
              <a:off x="1678" y="299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</p:grpSp>
      <p:sp>
        <p:nvSpPr>
          <p:cNvPr id="3110" name="Text Box 104"/>
          <p:cNvSpPr txBox="1">
            <a:spLocks noChangeArrowheads="1"/>
          </p:cNvSpPr>
          <p:nvPr/>
        </p:nvSpPr>
        <p:spPr bwMode="auto">
          <a:xfrm>
            <a:off x="8761413" y="3743325"/>
            <a:ext cx="382587" cy="439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2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111" name="Text Box 105"/>
          <p:cNvSpPr txBox="1">
            <a:spLocks noChangeArrowheads="1"/>
          </p:cNvSpPr>
          <p:nvPr/>
        </p:nvSpPr>
        <p:spPr bwMode="auto">
          <a:xfrm>
            <a:off x="8761413" y="4421188"/>
            <a:ext cx="382587" cy="439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2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06" name="Rettangolo 105"/>
          <p:cNvSpPr/>
          <p:nvPr/>
        </p:nvSpPr>
        <p:spPr>
          <a:xfrm>
            <a:off x="679083" y="951140"/>
            <a:ext cx="1723737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</a:rPr>
              <a:t>ESTRAZIONE: </a:t>
            </a:r>
            <a:endParaRPr lang="it-IT" dirty="0"/>
          </a:p>
        </p:txBody>
      </p:sp>
      <p:sp>
        <p:nvSpPr>
          <p:cNvPr id="107" name="CasellaDiTesto 106"/>
          <p:cNvSpPr txBox="1"/>
          <p:nvPr/>
        </p:nvSpPr>
        <p:spPr>
          <a:xfrm>
            <a:off x="215776" y="251445"/>
            <a:ext cx="5688384" cy="36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0000"/>
                </a:solidFill>
              </a:rPr>
              <a:t>Prima di </a:t>
            </a:r>
            <a:r>
              <a:rPr lang="it-IT" b="1" dirty="0" err="1" smtClean="0">
                <a:solidFill>
                  <a:srgbClr val="000000"/>
                </a:solidFill>
              </a:rPr>
              <a:t>iniziare…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991475" y="5407025"/>
            <a:ext cx="1873373" cy="36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(a T costante)</a:t>
            </a:r>
            <a:endParaRPr lang="it-IT" dirty="0">
              <a:solidFill>
                <a:schemeClr val="tx1"/>
              </a:solidFill>
            </a:endParaRPr>
          </a:p>
        </p:txBody>
      </p:sp>
      <p:grpSp>
        <p:nvGrpSpPr>
          <p:cNvPr id="101" name="Group 41"/>
          <p:cNvGrpSpPr>
            <a:grpSpLocks/>
          </p:cNvGrpSpPr>
          <p:nvPr/>
        </p:nvGrpSpPr>
        <p:grpSpPr bwMode="auto">
          <a:xfrm>
            <a:off x="1837730" y="4608513"/>
            <a:ext cx="322262" cy="212725"/>
            <a:chOff x="1519" y="2903"/>
            <a:chExt cx="203" cy="134"/>
          </a:xfrm>
        </p:grpSpPr>
        <p:sp>
          <p:nvSpPr>
            <p:cNvPr id="102" name="Oval 42"/>
            <p:cNvSpPr>
              <a:spLocks noChangeArrowheads="1"/>
            </p:cNvSpPr>
            <p:nvPr/>
          </p:nvSpPr>
          <p:spPr bwMode="auto">
            <a:xfrm>
              <a:off x="1587" y="2903"/>
              <a:ext cx="45" cy="45"/>
            </a:xfrm>
            <a:prstGeom prst="ellipse">
              <a:avLst/>
            </a:pr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03" name="Oval 43"/>
            <p:cNvSpPr>
              <a:spLocks noChangeArrowheads="1"/>
            </p:cNvSpPr>
            <p:nvPr/>
          </p:nvSpPr>
          <p:spPr bwMode="auto">
            <a:xfrm>
              <a:off x="1678" y="2903"/>
              <a:ext cx="45" cy="45"/>
            </a:xfrm>
            <a:prstGeom prst="ellipse">
              <a:avLst/>
            </a:pr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04" name="Oval 44"/>
            <p:cNvSpPr>
              <a:spLocks noChangeArrowheads="1"/>
            </p:cNvSpPr>
            <p:nvPr/>
          </p:nvSpPr>
          <p:spPr bwMode="auto">
            <a:xfrm>
              <a:off x="1519" y="2993"/>
              <a:ext cx="45" cy="45"/>
            </a:xfrm>
            <a:prstGeom prst="ellipse">
              <a:avLst/>
            </a:pr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05" name="Oval 45"/>
            <p:cNvSpPr>
              <a:spLocks noChangeArrowheads="1"/>
            </p:cNvSpPr>
            <p:nvPr/>
          </p:nvSpPr>
          <p:spPr bwMode="auto">
            <a:xfrm>
              <a:off x="1519" y="2903"/>
              <a:ext cx="45" cy="45"/>
            </a:xfrm>
            <a:prstGeom prst="ellipse">
              <a:avLst/>
            </a:pr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08" name="Oval 46"/>
            <p:cNvSpPr>
              <a:spLocks noChangeArrowheads="1"/>
            </p:cNvSpPr>
            <p:nvPr/>
          </p:nvSpPr>
          <p:spPr bwMode="auto">
            <a:xfrm>
              <a:off x="1587" y="2993"/>
              <a:ext cx="45" cy="45"/>
            </a:xfrm>
            <a:prstGeom prst="ellipse">
              <a:avLst/>
            </a:pr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09" name="Oval 47"/>
            <p:cNvSpPr>
              <a:spLocks noChangeArrowheads="1"/>
            </p:cNvSpPr>
            <p:nvPr/>
          </p:nvSpPr>
          <p:spPr bwMode="auto">
            <a:xfrm>
              <a:off x="1678" y="2993"/>
              <a:ext cx="45" cy="45"/>
            </a:xfrm>
            <a:prstGeom prst="ellipse">
              <a:avLst/>
            </a:pr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</p:grpSp>
      <p:grpSp>
        <p:nvGrpSpPr>
          <p:cNvPr id="110" name="Group 41"/>
          <p:cNvGrpSpPr>
            <a:grpSpLocks/>
          </p:cNvGrpSpPr>
          <p:nvPr/>
        </p:nvGrpSpPr>
        <p:grpSpPr bwMode="auto">
          <a:xfrm>
            <a:off x="1261666" y="4608513"/>
            <a:ext cx="322262" cy="212725"/>
            <a:chOff x="1519" y="2903"/>
            <a:chExt cx="203" cy="134"/>
          </a:xfrm>
          <a:solidFill>
            <a:srgbClr val="FFFF00"/>
          </a:solidFill>
        </p:grpSpPr>
        <p:sp>
          <p:nvSpPr>
            <p:cNvPr id="111" name="Oval 42"/>
            <p:cNvSpPr>
              <a:spLocks noChangeArrowheads="1"/>
            </p:cNvSpPr>
            <p:nvPr/>
          </p:nvSpPr>
          <p:spPr bwMode="auto">
            <a:xfrm>
              <a:off x="1587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12" name="Oval 43"/>
            <p:cNvSpPr>
              <a:spLocks noChangeArrowheads="1"/>
            </p:cNvSpPr>
            <p:nvPr/>
          </p:nvSpPr>
          <p:spPr bwMode="auto">
            <a:xfrm>
              <a:off x="1678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13" name="Oval 44"/>
            <p:cNvSpPr>
              <a:spLocks noChangeArrowheads="1"/>
            </p:cNvSpPr>
            <p:nvPr/>
          </p:nvSpPr>
          <p:spPr bwMode="auto">
            <a:xfrm>
              <a:off x="1519" y="299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14" name="Oval 45"/>
            <p:cNvSpPr>
              <a:spLocks noChangeArrowheads="1"/>
            </p:cNvSpPr>
            <p:nvPr/>
          </p:nvSpPr>
          <p:spPr bwMode="auto">
            <a:xfrm>
              <a:off x="1519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15" name="Oval 46"/>
            <p:cNvSpPr>
              <a:spLocks noChangeArrowheads="1"/>
            </p:cNvSpPr>
            <p:nvPr/>
          </p:nvSpPr>
          <p:spPr bwMode="auto">
            <a:xfrm>
              <a:off x="1587" y="299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16" name="Oval 47"/>
            <p:cNvSpPr>
              <a:spLocks noChangeArrowheads="1"/>
            </p:cNvSpPr>
            <p:nvPr/>
          </p:nvSpPr>
          <p:spPr bwMode="auto">
            <a:xfrm>
              <a:off x="1678" y="299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</p:grpSp>
      <p:grpSp>
        <p:nvGrpSpPr>
          <p:cNvPr id="117" name="Group 41"/>
          <p:cNvGrpSpPr>
            <a:grpSpLocks/>
          </p:cNvGrpSpPr>
          <p:nvPr/>
        </p:nvGrpSpPr>
        <p:grpSpPr bwMode="auto">
          <a:xfrm>
            <a:off x="2015976" y="6228109"/>
            <a:ext cx="322262" cy="212725"/>
            <a:chOff x="1519" y="2903"/>
            <a:chExt cx="203" cy="134"/>
          </a:xfrm>
          <a:solidFill>
            <a:srgbClr val="0000FF"/>
          </a:solidFill>
        </p:grpSpPr>
        <p:sp>
          <p:nvSpPr>
            <p:cNvPr id="118" name="Oval 42"/>
            <p:cNvSpPr>
              <a:spLocks noChangeArrowheads="1"/>
            </p:cNvSpPr>
            <p:nvPr/>
          </p:nvSpPr>
          <p:spPr bwMode="auto">
            <a:xfrm>
              <a:off x="1587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19" name="Oval 43"/>
            <p:cNvSpPr>
              <a:spLocks noChangeArrowheads="1"/>
            </p:cNvSpPr>
            <p:nvPr/>
          </p:nvSpPr>
          <p:spPr bwMode="auto">
            <a:xfrm>
              <a:off x="1678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20" name="Oval 44"/>
            <p:cNvSpPr>
              <a:spLocks noChangeArrowheads="1"/>
            </p:cNvSpPr>
            <p:nvPr/>
          </p:nvSpPr>
          <p:spPr bwMode="auto">
            <a:xfrm>
              <a:off x="1519" y="299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21" name="Oval 45"/>
            <p:cNvSpPr>
              <a:spLocks noChangeArrowheads="1"/>
            </p:cNvSpPr>
            <p:nvPr/>
          </p:nvSpPr>
          <p:spPr bwMode="auto">
            <a:xfrm>
              <a:off x="1519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22" name="Oval 46"/>
            <p:cNvSpPr>
              <a:spLocks noChangeArrowheads="1"/>
            </p:cNvSpPr>
            <p:nvPr/>
          </p:nvSpPr>
          <p:spPr bwMode="auto">
            <a:xfrm>
              <a:off x="1587" y="299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23" name="Oval 47"/>
            <p:cNvSpPr>
              <a:spLocks noChangeArrowheads="1"/>
            </p:cNvSpPr>
            <p:nvPr/>
          </p:nvSpPr>
          <p:spPr bwMode="auto">
            <a:xfrm>
              <a:off x="1678" y="299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</p:grpSp>
      <p:grpSp>
        <p:nvGrpSpPr>
          <p:cNvPr id="131" name="Group 41"/>
          <p:cNvGrpSpPr>
            <a:grpSpLocks/>
          </p:cNvGrpSpPr>
          <p:nvPr/>
        </p:nvGrpSpPr>
        <p:grpSpPr bwMode="auto">
          <a:xfrm>
            <a:off x="7598370" y="4643933"/>
            <a:ext cx="322262" cy="212725"/>
            <a:chOff x="1519" y="2903"/>
            <a:chExt cx="203" cy="134"/>
          </a:xfrm>
        </p:grpSpPr>
        <p:sp>
          <p:nvSpPr>
            <p:cNvPr id="132" name="Oval 42"/>
            <p:cNvSpPr>
              <a:spLocks noChangeArrowheads="1"/>
            </p:cNvSpPr>
            <p:nvPr/>
          </p:nvSpPr>
          <p:spPr bwMode="auto">
            <a:xfrm>
              <a:off x="1587" y="2903"/>
              <a:ext cx="45" cy="45"/>
            </a:xfrm>
            <a:prstGeom prst="ellipse">
              <a:avLst/>
            </a:pr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33" name="Oval 43"/>
            <p:cNvSpPr>
              <a:spLocks noChangeArrowheads="1"/>
            </p:cNvSpPr>
            <p:nvPr/>
          </p:nvSpPr>
          <p:spPr bwMode="auto">
            <a:xfrm>
              <a:off x="1678" y="2903"/>
              <a:ext cx="45" cy="45"/>
            </a:xfrm>
            <a:prstGeom prst="ellipse">
              <a:avLst/>
            </a:pr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34" name="Oval 44"/>
            <p:cNvSpPr>
              <a:spLocks noChangeArrowheads="1"/>
            </p:cNvSpPr>
            <p:nvPr/>
          </p:nvSpPr>
          <p:spPr bwMode="auto">
            <a:xfrm>
              <a:off x="1519" y="2993"/>
              <a:ext cx="45" cy="45"/>
            </a:xfrm>
            <a:prstGeom prst="ellipse">
              <a:avLst/>
            </a:pr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35" name="Oval 45"/>
            <p:cNvSpPr>
              <a:spLocks noChangeArrowheads="1"/>
            </p:cNvSpPr>
            <p:nvPr/>
          </p:nvSpPr>
          <p:spPr bwMode="auto">
            <a:xfrm>
              <a:off x="1519" y="2903"/>
              <a:ext cx="45" cy="45"/>
            </a:xfrm>
            <a:prstGeom prst="ellipse">
              <a:avLst/>
            </a:pr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36" name="Oval 46"/>
            <p:cNvSpPr>
              <a:spLocks noChangeArrowheads="1"/>
            </p:cNvSpPr>
            <p:nvPr/>
          </p:nvSpPr>
          <p:spPr bwMode="auto">
            <a:xfrm>
              <a:off x="1587" y="2993"/>
              <a:ext cx="45" cy="45"/>
            </a:xfrm>
            <a:prstGeom prst="ellipse">
              <a:avLst/>
            </a:pr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37" name="Oval 47"/>
            <p:cNvSpPr>
              <a:spLocks noChangeArrowheads="1"/>
            </p:cNvSpPr>
            <p:nvPr/>
          </p:nvSpPr>
          <p:spPr bwMode="auto">
            <a:xfrm>
              <a:off x="1678" y="2993"/>
              <a:ext cx="45" cy="45"/>
            </a:xfrm>
            <a:prstGeom prst="ellipse">
              <a:avLst/>
            </a:prstGeom>
            <a:solidFill>
              <a:srgbClr val="00FF00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</p:grpSp>
      <p:grpSp>
        <p:nvGrpSpPr>
          <p:cNvPr id="138" name="Group 41"/>
          <p:cNvGrpSpPr>
            <a:grpSpLocks/>
          </p:cNvGrpSpPr>
          <p:nvPr/>
        </p:nvGrpSpPr>
        <p:grpSpPr bwMode="auto">
          <a:xfrm>
            <a:off x="7022306" y="4643933"/>
            <a:ext cx="322262" cy="212725"/>
            <a:chOff x="1519" y="2903"/>
            <a:chExt cx="203" cy="134"/>
          </a:xfrm>
          <a:solidFill>
            <a:srgbClr val="FFFF00"/>
          </a:solidFill>
        </p:grpSpPr>
        <p:sp>
          <p:nvSpPr>
            <p:cNvPr id="139" name="Oval 42"/>
            <p:cNvSpPr>
              <a:spLocks noChangeArrowheads="1"/>
            </p:cNvSpPr>
            <p:nvPr/>
          </p:nvSpPr>
          <p:spPr bwMode="auto">
            <a:xfrm>
              <a:off x="1587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40" name="Oval 43"/>
            <p:cNvSpPr>
              <a:spLocks noChangeArrowheads="1"/>
            </p:cNvSpPr>
            <p:nvPr/>
          </p:nvSpPr>
          <p:spPr bwMode="auto">
            <a:xfrm>
              <a:off x="1678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41" name="Oval 44"/>
            <p:cNvSpPr>
              <a:spLocks noChangeArrowheads="1"/>
            </p:cNvSpPr>
            <p:nvPr/>
          </p:nvSpPr>
          <p:spPr bwMode="auto">
            <a:xfrm>
              <a:off x="1519" y="299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42" name="Oval 45"/>
            <p:cNvSpPr>
              <a:spLocks noChangeArrowheads="1"/>
            </p:cNvSpPr>
            <p:nvPr/>
          </p:nvSpPr>
          <p:spPr bwMode="auto">
            <a:xfrm>
              <a:off x="1519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43" name="Oval 46"/>
            <p:cNvSpPr>
              <a:spLocks noChangeArrowheads="1"/>
            </p:cNvSpPr>
            <p:nvPr/>
          </p:nvSpPr>
          <p:spPr bwMode="auto">
            <a:xfrm>
              <a:off x="1587" y="299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44" name="Oval 47"/>
            <p:cNvSpPr>
              <a:spLocks noChangeArrowheads="1"/>
            </p:cNvSpPr>
            <p:nvPr/>
          </p:nvSpPr>
          <p:spPr bwMode="auto">
            <a:xfrm>
              <a:off x="1678" y="299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</p:grp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6840512" y="3060253"/>
            <a:ext cx="1800225" cy="863600"/>
          </a:xfrm>
          <a:prstGeom prst="can">
            <a:avLst>
              <a:gd name="adj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05" name="AutoShape 99"/>
          <p:cNvSpPr>
            <a:spLocks noChangeArrowheads="1"/>
          </p:cNvSpPr>
          <p:nvPr/>
        </p:nvSpPr>
        <p:spPr bwMode="auto">
          <a:xfrm>
            <a:off x="6408464" y="3851845"/>
            <a:ext cx="360363" cy="900113"/>
          </a:xfrm>
          <a:prstGeom prst="upDownArrow">
            <a:avLst>
              <a:gd name="adj1" fmla="val 50000"/>
              <a:gd name="adj2" fmla="val 49725"/>
            </a:avLst>
          </a:prstGeom>
          <a:solidFill>
            <a:srgbClr val="0000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46" name="Group 41"/>
          <p:cNvGrpSpPr>
            <a:grpSpLocks/>
          </p:cNvGrpSpPr>
          <p:nvPr/>
        </p:nvGrpSpPr>
        <p:grpSpPr bwMode="auto">
          <a:xfrm>
            <a:off x="8064648" y="4787949"/>
            <a:ext cx="360040" cy="72008"/>
            <a:chOff x="1519" y="2903"/>
            <a:chExt cx="204" cy="45"/>
          </a:xfrm>
          <a:solidFill>
            <a:srgbClr val="0000FF"/>
          </a:solidFill>
        </p:grpSpPr>
        <p:sp>
          <p:nvSpPr>
            <p:cNvPr id="147" name="Oval 42"/>
            <p:cNvSpPr>
              <a:spLocks noChangeArrowheads="1"/>
            </p:cNvSpPr>
            <p:nvPr/>
          </p:nvSpPr>
          <p:spPr bwMode="auto">
            <a:xfrm>
              <a:off x="1587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48" name="Oval 43"/>
            <p:cNvSpPr>
              <a:spLocks noChangeArrowheads="1"/>
            </p:cNvSpPr>
            <p:nvPr/>
          </p:nvSpPr>
          <p:spPr bwMode="auto">
            <a:xfrm>
              <a:off x="1678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50" name="Oval 45"/>
            <p:cNvSpPr>
              <a:spLocks noChangeArrowheads="1"/>
            </p:cNvSpPr>
            <p:nvPr/>
          </p:nvSpPr>
          <p:spPr bwMode="auto">
            <a:xfrm>
              <a:off x="1519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</p:grpSp>
      <p:grpSp>
        <p:nvGrpSpPr>
          <p:cNvPr id="124" name="Group 41"/>
          <p:cNvGrpSpPr>
            <a:grpSpLocks/>
          </p:cNvGrpSpPr>
          <p:nvPr/>
        </p:nvGrpSpPr>
        <p:grpSpPr bwMode="auto">
          <a:xfrm>
            <a:off x="8030418" y="4071168"/>
            <a:ext cx="322262" cy="212725"/>
            <a:chOff x="1519" y="2903"/>
            <a:chExt cx="203" cy="134"/>
          </a:xfrm>
          <a:solidFill>
            <a:srgbClr val="0000FF"/>
          </a:solidFill>
        </p:grpSpPr>
        <p:sp>
          <p:nvSpPr>
            <p:cNvPr id="125" name="Oval 42"/>
            <p:cNvSpPr>
              <a:spLocks noChangeArrowheads="1"/>
            </p:cNvSpPr>
            <p:nvPr/>
          </p:nvSpPr>
          <p:spPr bwMode="auto">
            <a:xfrm>
              <a:off x="1587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26" name="Oval 43"/>
            <p:cNvSpPr>
              <a:spLocks noChangeArrowheads="1"/>
            </p:cNvSpPr>
            <p:nvPr/>
          </p:nvSpPr>
          <p:spPr bwMode="auto">
            <a:xfrm>
              <a:off x="1678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27" name="Oval 44"/>
            <p:cNvSpPr>
              <a:spLocks noChangeArrowheads="1"/>
            </p:cNvSpPr>
            <p:nvPr/>
          </p:nvSpPr>
          <p:spPr bwMode="auto">
            <a:xfrm>
              <a:off x="1519" y="299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28" name="Oval 45"/>
            <p:cNvSpPr>
              <a:spLocks noChangeArrowheads="1"/>
            </p:cNvSpPr>
            <p:nvPr/>
          </p:nvSpPr>
          <p:spPr bwMode="auto">
            <a:xfrm>
              <a:off x="1519" y="290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29" name="Oval 46"/>
            <p:cNvSpPr>
              <a:spLocks noChangeArrowheads="1"/>
            </p:cNvSpPr>
            <p:nvPr/>
          </p:nvSpPr>
          <p:spPr bwMode="auto">
            <a:xfrm>
              <a:off x="1587" y="299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  <p:sp>
          <p:nvSpPr>
            <p:cNvPr id="130" name="Oval 47"/>
            <p:cNvSpPr>
              <a:spLocks noChangeArrowheads="1"/>
            </p:cNvSpPr>
            <p:nvPr/>
          </p:nvSpPr>
          <p:spPr bwMode="auto">
            <a:xfrm>
              <a:off x="1678" y="2993"/>
              <a:ext cx="45" cy="45"/>
            </a:xfrm>
            <a:prstGeom prst="ellipse">
              <a:avLst/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503807" y="395461"/>
            <a:ext cx="9576817" cy="657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COMPOSTI </a:t>
            </a:r>
            <a:r>
              <a:rPr lang="en-GB" dirty="0">
                <a:solidFill>
                  <a:srgbClr val="000000"/>
                </a:solidFill>
              </a:rPr>
              <a:t>ORGANICI</a:t>
            </a:r>
            <a:r>
              <a:rPr lang="en-GB" dirty="0" smtClean="0">
                <a:solidFill>
                  <a:srgbClr val="000000"/>
                </a:solidFill>
              </a:rPr>
              <a:t>: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 </a:t>
            </a:r>
          </a:p>
          <a:p>
            <a:pPr>
              <a:buSzPct val="100000"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s</a:t>
            </a:r>
            <a:r>
              <a:rPr lang="en-GB" dirty="0" err="1" smtClean="0">
                <a:solidFill>
                  <a:srgbClr val="000000"/>
                </a:solidFill>
              </a:rPr>
              <a:t>ono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per lo </a:t>
            </a:r>
            <a:r>
              <a:rPr lang="en-GB" dirty="0" err="1">
                <a:solidFill>
                  <a:srgbClr val="000000"/>
                </a:solidFill>
              </a:rPr>
              <a:t>piu</a:t>
            </a:r>
            <a:r>
              <a:rPr lang="en-GB" dirty="0">
                <a:solidFill>
                  <a:srgbClr val="000000"/>
                </a:solidFill>
              </a:rPr>
              <a:t>' </a:t>
            </a:r>
            <a:r>
              <a:rPr lang="en-GB" dirty="0" err="1">
                <a:solidFill>
                  <a:srgbClr val="000000"/>
                </a:solidFill>
              </a:rPr>
              <a:t>solubili</a:t>
            </a:r>
            <a:r>
              <a:rPr lang="en-GB" dirty="0">
                <a:solidFill>
                  <a:srgbClr val="000000"/>
                </a:solidFill>
              </a:rPr>
              <a:t> in </a:t>
            </a:r>
            <a:r>
              <a:rPr lang="en-GB" dirty="0" err="1">
                <a:solidFill>
                  <a:srgbClr val="000000"/>
                </a:solidFill>
              </a:rPr>
              <a:t>solventi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organici</a:t>
            </a:r>
            <a:r>
              <a:rPr lang="en-GB" dirty="0" smtClean="0">
                <a:solidFill>
                  <a:srgbClr val="000000"/>
                </a:solidFill>
              </a:rPr>
              <a:t>.</a:t>
            </a:r>
          </a:p>
          <a:p>
            <a:pPr>
              <a:buSzPct val="100000"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>
              <a:solidFill>
                <a:srgbClr val="000000"/>
              </a:solidFill>
            </a:endParaRPr>
          </a:p>
          <a:p>
            <a:pPr>
              <a:buSzPct val="100000"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sfruttando</a:t>
            </a:r>
            <a:r>
              <a:rPr lang="en-GB" dirty="0" smtClean="0">
                <a:solidFill>
                  <a:srgbClr val="000000"/>
                </a:solidFill>
              </a:rPr>
              <a:t> la </a:t>
            </a:r>
            <a:r>
              <a:rPr lang="en-GB" b="1" dirty="0" err="1" smtClean="0">
                <a:solidFill>
                  <a:srgbClr val="000000"/>
                </a:solidFill>
              </a:rPr>
              <a:t>reazione</a:t>
            </a:r>
            <a:r>
              <a:rPr lang="en-GB" b="1" dirty="0" smtClean="0">
                <a:solidFill>
                  <a:srgbClr val="000000"/>
                </a:solidFill>
              </a:rPr>
              <a:t> </a:t>
            </a:r>
            <a:r>
              <a:rPr lang="en-GB" b="1" dirty="0" err="1" smtClean="0">
                <a:solidFill>
                  <a:srgbClr val="000000"/>
                </a:solidFill>
              </a:rPr>
              <a:t>acido</a:t>
            </a:r>
            <a:r>
              <a:rPr lang="en-GB" b="1" dirty="0" smtClean="0">
                <a:solidFill>
                  <a:srgbClr val="000000"/>
                </a:solidFill>
              </a:rPr>
              <a:t>-base </a:t>
            </a:r>
            <a:r>
              <a:rPr lang="en-GB" dirty="0" err="1" smtClean="0">
                <a:solidFill>
                  <a:srgbClr val="000000"/>
                </a:solidFill>
              </a:rPr>
              <a:t>possiamo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renderli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estremamente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solubili</a:t>
            </a:r>
            <a:r>
              <a:rPr lang="en-GB" dirty="0" smtClean="0">
                <a:solidFill>
                  <a:srgbClr val="000000"/>
                </a:solidFill>
              </a:rPr>
              <a:t> in </a:t>
            </a:r>
            <a:r>
              <a:rPr lang="en-GB" dirty="0" err="1" smtClean="0">
                <a:solidFill>
                  <a:srgbClr val="000000"/>
                </a:solidFill>
              </a:rPr>
              <a:t>acqua</a:t>
            </a:r>
            <a:r>
              <a:rPr lang="en-GB" dirty="0" smtClean="0">
                <a:solidFill>
                  <a:srgbClr val="000000"/>
                </a:solidFill>
              </a:rPr>
              <a:t> per   </a:t>
            </a:r>
            <a:r>
              <a:rPr lang="en-GB" dirty="0" err="1" smtClean="0">
                <a:solidFill>
                  <a:srgbClr val="000000"/>
                </a:solidFill>
              </a:rPr>
              <a:t>conversione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nei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corrispondenti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s</a:t>
            </a:r>
            <a:r>
              <a:rPr lang="en-GB" dirty="0" err="1" smtClean="0">
                <a:solidFill>
                  <a:srgbClr val="000000"/>
                </a:solidFill>
              </a:rPr>
              <a:t>ali</a:t>
            </a:r>
            <a:r>
              <a:rPr lang="en-GB" dirty="0" smtClean="0">
                <a:solidFill>
                  <a:srgbClr val="000000"/>
                </a:solidFill>
              </a:rPr>
              <a:t>.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503808" y="2946548"/>
            <a:ext cx="19796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C00000"/>
                </a:solidFill>
              </a:rPr>
              <a:t>AMMINA:  </a:t>
            </a: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1583928" y="2946548"/>
            <a:ext cx="900113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C00000"/>
                </a:solidFill>
              </a:rPr>
              <a:t>R-NH</a:t>
            </a:r>
            <a:r>
              <a:rPr lang="en-GB" baseline="-33000" dirty="0">
                <a:solidFill>
                  <a:srgbClr val="C00000"/>
                </a:solidFill>
              </a:rPr>
              <a:t>2</a:t>
            </a:r>
            <a:r>
              <a:rPr lang="en-GB" baseline="-33000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410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412" y="3863180"/>
            <a:ext cx="4512892" cy="2364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647824" y="5766195"/>
            <a:ext cx="2676525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rgbClr val="C00000"/>
                </a:solidFill>
              </a:rPr>
              <a:t>INSOLUBILE IN ACQUA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2592040" y="2934791"/>
            <a:ext cx="3670300" cy="731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SALE :    R-NH</a:t>
            </a:r>
            <a:r>
              <a:rPr lang="en-GB" baseline="-33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baseline="33000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Cl</a:t>
            </a:r>
            <a:r>
              <a:rPr lang="en-GB" baseline="33000" dirty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2723827" y="5766195"/>
            <a:ext cx="2676525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SOLUBILE IN ACQUA</a:t>
            </a:r>
          </a:p>
        </p:txBody>
      </p:sp>
      <p:sp>
        <p:nvSpPr>
          <p:cNvPr id="4106" name="Text Box 9"/>
          <p:cNvSpPr txBox="1">
            <a:spLocks noChangeArrowheads="1"/>
          </p:cNvSpPr>
          <p:nvPr/>
        </p:nvSpPr>
        <p:spPr bwMode="auto">
          <a:xfrm>
            <a:off x="5544368" y="2915741"/>
            <a:ext cx="121815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C00000"/>
                </a:solidFill>
              </a:rPr>
              <a:t>FENOLO:  </a:t>
            </a:r>
          </a:p>
        </p:txBody>
      </p:sp>
      <p:pic>
        <p:nvPicPr>
          <p:cNvPr id="4107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43700" y="2742580"/>
            <a:ext cx="981075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108" name="Picture 11"/>
          <p:cNvPicPr>
            <a:picLocks noChangeAspect="1" noChangeArrowheads="1"/>
          </p:cNvPicPr>
          <p:nvPr/>
        </p:nvPicPr>
        <p:blipFill>
          <a:blip r:embed="rId5" cstate="print"/>
          <a:srcRect t="10217" r="64886" b="30750"/>
          <a:stretch>
            <a:fillRect/>
          </a:stretch>
        </p:blipFill>
        <p:spPr bwMode="auto">
          <a:xfrm>
            <a:off x="5292725" y="4398763"/>
            <a:ext cx="2025650" cy="661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109" name="Picture 12"/>
          <p:cNvPicPr>
            <a:picLocks noChangeAspect="1" noChangeArrowheads="1"/>
          </p:cNvPicPr>
          <p:nvPr/>
        </p:nvPicPr>
        <p:blipFill>
          <a:blip r:embed="rId5" cstate="print"/>
          <a:srcRect l="58624" t="5156" r="9978" b="28827"/>
          <a:stretch>
            <a:fillRect/>
          </a:stretch>
        </p:blipFill>
        <p:spPr bwMode="auto">
          <a:xfrm>
            <a:off x="7894638" y="4355901"/>
            <a:ext cx="1976437" cy="741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110" name="Rectangle 13"/>
          <p:cNvSpPr>
            <a:spLocks noChangeArrowheads="1"/>
          </p:cNvSpPr>
          <p:nvPr/>
        </p:nvSpPr>
        <p:spPr bwMode="auto">
          <a:xfrm>
            <a:off x="6659563" y="4390826"/>
            <a:ext cx="900112" cy="360362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11" name="Line 14"/>
          <p:cNvSpPr>
            <a:spLocks noChangeShapeType="1"/>
          </p:cNvSpPr>
          <p:nvPr/>
        </p:nvSpPr>
        <p:spPr bwMode="auto">
          <a:xfrm>
            <a:off x="7451725" y="4822626"/>
            <a:ext cx="360363" cy="1587"/>
          </a:xfrm>
          <a:prstGeom prst="line">
            <a:avLst/>
          </a:prstGeom>
          <a:noFill/>
          <a:ln w="936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112" name="Text Box 15"/>
          <p:cNvSpPr txBox="1">
            <a:spLocks noChangeArrowheads="1"/>
          </p:cNvSpPr>
          <p:nvPr/>
        </p:nvSpPr>
        <p:spPr bwMode="auto">
          <a:xfrm>
            <a:off x="7920632" y="5730328"/>
            <a:ext cx="2039937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SOLUBILE IN ACQUA</a:t>
            </a:r>
          </a:p>
        </p:txBody>
      </p:sp>
      <p:sp>
        <p:nvSpPr>
          <p:cNvPr id="4113" name="Text Box 16"/>
          <p:cNvSpPr txBox="1">
            <a:spLocks noChangeArrowheads="1"/>
          </p:cNvSpPr>
          <p:nvPr/>
        </p:nvSpPr>
        <p:spPr bwMode="auto">
          <a:xfrm>
            <a:off x="5400352" y="5730326"/>
            <a:ext cx="2376264" cy="32218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rgbClr val="C00000"/>
                </a:solidFill>
              </a:rPr>
              <a:t>INSOLUBILE IN ACQUA</a:t>
            </a:r>
          </a:p>
        </p:txBody>
      </p:sp>
      <p:sp>
        <p:nvSpPr>
          <p:cNvPr id="4114" name="Text Box 17"/>
          <p:cNvSpPr txBox="1">
            <a:spLocks noChangeArrowheads="1"/>
          </p:cNvSpPr>
          <p:nvPr/>
        </p:nvSpPr>
        <p:spPr bwMode="auto">
          <a:xfrm>
            <a:off x="7920632" y="2922786"/>
            <a:ext cx="1186856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2060"/>
                </a:solidFill>
              </a:rPr>
              <a:t>SALE: </a:t>
            </a:r>
            <a:r>
              <a:rPr lang="en-GB" dirty="0">
                <a:solidFill>
                  <a:srgbClr val="002060"/>
                </a:solidFill>
              </a:rPr>
              <a:t>: </a:t>
            </a:r>
          </a:p>
        </p:txBody>
      </p:sp>
      <p:pic>
        <p:nvPicPr>
          <p:cNvPr id="4115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5363" y="2742580"/>
            <a:ext cx="981075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116" name="Rectangle 19"/>
          <p:cNvSpPr>
            <a:spLocks noChangeArrowheads="1"/>
          </p:cNvSpPr>
          <p:nvPr/>
        </p:nvSpPr>
        <p:spPr bwMode="auto">
          <a:xfrm>
            <a:off x="9107488" y="2731467"/>
            <a:ext cx="252412" cy="179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17" name="Text Box 20"/>
          <p:cNvSpPr txBox="1">
            <a:spLocks noChangeArrowheads="1"/>
          </p:cNvSpPr>
          <p:nvPr/>
        </p:nvSpPr>
        <p:spPr bwMode="auto">
          <a:xfrm>
            <a:off x="9036050" y="2699717"/>
            <a:ext cx="539750" cy="282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baseline="33000">
                <a:solidFill>
                  <a:srgbClr val="314004"/>
                </a:solidFill>
              </a:rPr>
              <a:t>-</a:t>
            </a:r>
            <a:r>
              <a:rPr lang="en-GB" sz="1200">
                <a:solidFill>
                  <a:srgbClr val="314004"/>
                </a:solidFill>
              </a:rPr>
              <a:t>Na</a:t>
            </a:r>
            <a:r>
              <a:rPr lang="en-GB" sz="1200" baseline="33000">
                <a:solidFill>
                  <a:srgbClr val="314004"/>
                </a:solidFill>
              </a:rPr>
              <a:t>+</a:t>
            </a:r>
          </a:p>
        </p:txBody>
      </p:sp>
      <p:sp>
        <p:nvSpPr>
          <p:cNvPr id="4118" name="Text Box 21"/>
          <p:cNvSpPr txBox="1">
            <a:spLocks noChangeArrowheads="1"/>
          </p:cNvSpPr>
          <p:nvPr/>
        </p:nvSpPr>
        <p:spPr bwMode="auto">
          <a:xfrm>
            <a:off x="5580063" y="5290938"/>
            <a:ext cx="1979612" cy="287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b="1">
                <a:solidFill>
                  <a:srgbClr val="4C4C4C"/>
                </a:solidFill>
              </a:rPr>
              <a:t>2-naftolo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87784" y="2555701"/>
            <a:ext cx="4824536" cy="39604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112320" y="2555701"/>
            <a:ext cx="4824536" cy="39604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287784" y="179437"/>
            <a:ext cx="4859338" cy="37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UTILIZZO </a:t>
            </a:r>
            <a:r>
              <a:rPr lang="en-GB" dirty="0">
                <a:solidFill>
                  <a:srgbClr val="000000"/>
                </a:solidFill>
              </a:rPr>
              <a:t>DELL'IMBUTO </a:t>
            </a:r>
            <a:r>
              <a:rPr lang="en-GB" dirty="0" smtClean="0">
                <a:solidFill>
                  <a:srgbClr val="000000"/>
                </a:solidFill>
              </a:rPr>
              <a:t>SEPARATORE: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-248" y="1372641"/>
            <a:ext cx="7740104" cy="534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2</a:t>
            </a:r>
            <a:r>
              <a:rPr lang="en-GB" sz="1400" dirty="0" smtClean="0">
                <a:solidFill>
                  <a:srgbClr val="000000"/>
                </a:solidFill>
              </a:rPr>
              <a:t>- </a:t>
            </a:r>
            <a:r>
              <a:rPr lang="en-GB" sz="1400" dirty="0" err="1" smtClean="0">
                <a:solidFill>
                  <a:srgbClr val="000000"/>
                </a:solidFill>
              </a:rPr>
              <a:t>infilate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l’imbuto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separatore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nell’anello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metallico</a:t>
            </a:r>
            <a:r>
              <a:rPr lang="en-GB" sz="1400" dirty="0" smtClean="0">
                <a:solidFill>
                  <a:srgbClr val="000000"/>
                </a:solidFill>
              </a:rPr>
              <a:t>.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33014" y="946819"/>
            <a:ext cx="9975850" cy="312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1</a:t>
            </a:r>
            <a:r>
              <a:rPr lang="en-GB" sz="1400" dirty="0" smtClean="0">
                <a:solidFill>
                  <a:srgbClr val="000000"/>
                </a:solidFill>
              </a:rPr>
              <a:t>- </a:t>
            </a:r>
            <a:r>
              <a:rPr lang="en-GB" sz="1400" dirty="0" err="1" smtClean="0">
                <a:solidFill>
                  <a:srgbClr val="000000"/>
                </a:solidFill>
              </a:rPr>
              <a:t>controllare</a:t>
            </a:r>
            <a:r>
              <a:rPr lang="en-GB" sz="1400" dirty="0" smtClean="0">
                <a:solidFill>
                  <a:srgbClr val="000000"/>
                </a:solidFill>
              </a:rPr>
              <a:t> con </a:t>
            </a:r>
            <a:r>
              <a:rPr lang="en-GB" sz="1400" dirty="0" err="1" smtClean="0">
                <a:solidFill>
                  <a:srgbClr val="000000"/>
                </a:solidFill>
              </a:rPr>
              <a:t>acqua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che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l’imbuto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separatore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funzioni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correttamente</a:t>
            </a:r>
            <a:r>
              <a:rPr lang="en-GB" sz="1400" dirty="0" smtClean="0">
                <a:solidFill>
                  <a:srgbClr val="000000"/>
                </a:solidFill>
              </a:rPr>
              <a:t> (</a:t>
            </a:r>
            <a:r>
              <a:rPr lang="en-GB" sz="1400" dirty="0" err="1" smtClean="0">
                <a:solidFill>
                  <a:srgbClr val="000000"/>
                </a:solidFill>
              </a:rPr>
              <a:t>tappo</a:t>
            </a:r>
            <a:r>
              <a:rPr lang="en-GB" sz="1400" dirty="0" smtClean="0">
                <a:solidFill>
                  <a:srgbClr val="000000"/>
                </a:solidFill>
              </a:rPr>
              <a:t> e </a:t>
            </a:r>
            <a:r>
              <a:rPr lang="en-GB" sz="1400" dirty="0" err="1" smtClean="0">
                <a:solidFill>
                  <a:srgbClr val="000000"/>
                </a:solidFill>
              </a:rPr>
              <a:t>rubinetto</a:t>
            </a:r>
            <a:r>
              <a:rPr lang="en-GB" sz="1400" dirty="0" smtClean="0">
                <a:solidFill>
                  <a:srgbClr val="000000"/>
                </a:solidFill>
              </a:rPr>
              <a:t>)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1814785"/>
            <a:ext cx="10080625" cy="596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3- </a:t>
            </a:r>
            <a:r>
              <a:rPr lang="en-GB" sz="1400" dirty="0" err="1" smtClean="0">
                <a:solidFill>
                  <a:srgbClr val="000000"/>
                </a:solidFill>
              </a:rPr>
              <a:t>versate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all’interno</a:t>
            </a:r>
            <a:r>
              <a:rPr lang="en-GB" sz="1400" dirty="0">
                <a:solidFill>
                  <a:srgbClr val="000000"/>
                </a:solidFill>
              </a:rPr>
              <a:t> la </a:t>
            </a:r>
            <a:r>
              <a:rPr lang="en-GB" sz="1400" dirty="0" err="1">
                <a:solidFill>
                  <a:srgbClr val="000000"/>
                </a:solidFill>
              </a:rPr>
              <a:t>soluzione</a:t>
            </a:r>
            <a:r>
              <a:rPr lang="en-GB" sz="1400" dirty="0">
                <a:solidFill>
                  <a:srgbClr val="000000"/>
                </a:solidFill>
              </a:rPr>
              <a:t> da </a:t>
            </a:r>
            <a:r>
              <a:rPr lang="en-GB" sz="1400" dirty="0" err="1">
                <a:solidFill>
                  <a:srgbClr val="000000"/>
                </a:solidFill>
              </a:rPr>
              <a:t>separare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smtClean="0">
                <a:solidFill>
                  <a:srgbClr val="000000"/>
                </a:solidFill>
              </a:rPr>
              <a:t>e </a:t>
            </a:r>
            <a:r>
              <a:rPr lang="en-GB" sz="1400" dirty="0" err="1" smtClean="0">
                <a:solidFill>
                  <a:srgbClr val="000000"/>
                </a:solidFill>
              </a:rPr>
              <a:t>chiudere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il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tappo</a:t>
            </a:r>
            <a:r>
              <a:rPr lang="en-GB" sz="1400" dirty="0" smtClean="0">
                <a:solidFill>
                  <a:srgbClr val="000000"/>
                </a:solidFill>
              </a:rPr>
              <a:t>.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6513" y="2705719"/>
            <a:ext cx="5760392" cy="8580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n-GB" sz="1400" dirty="0" smtClean="0">
                <a:solidFill>
                  <a:srgbClr val="000000"/>
                </a:solidFill>
              </a:rPr>
              <a:t>4- IMPORTANTE</a:t>
            </a:r>
            <a:r>
              <a:rPr lang="en-GB" sz="1400" dirty="0">
                <a:solidFill>
                  <a:srgbClr val="000000"/>
                </a:solidFill>
              </a:rPr>
              <a:t>:  </a:t>
            </a:r>
            <a:r>
              <a:rPr lang="en-GB" sz="1400" dirty="0" smtClean="0">
                <a:solidFill>
                  <a:srgbClr val="000000"/>
                </a:solidFill>
              </a:rPr>
              <a:t>per </a:t>
            </a:r>
            <a:r>
              <a:rPr lang="en-GB" sz="1400" dirty="0" err="1" smtClean="0">
                <a:solidFill>
                  <a:srgbClr val="000000"/>
                </a:solidFill>
              </a:rPr>
              <a:t>mescolare</a:t>
            </a:r>
            <a:r>
              <a:rPr lang="en-GB" sz="1400" dirty="0" smtClean="0">
                <a:solidFill>
                  <a:srgbClr val="000000"/>
                </a:solidFill>
              </a:rPr>
              <a:t> le due </a:t>
            </a:r>
            <a:r>
              <a:rPr lang="en-GB" sz="1400" dirty="0" err="1" smtClean="0">
                <a:solidFill>
                  <a:srgbClr val="000000"/>
                </a:solidFill>
              </a:rPr>
              <a:t>fasi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capovolgere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l’imbuto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tenendo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chiuso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il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tappo</a:t>
            </a:r>
            <a:r>
              <a:rPr lang="en-GB" sz="1400" dirty="0" smtClean="0">
                <a:solidFill>
                  <a:srgbClr val="000000"/>
                </a:solidFill>
              </a:rPr>
              <a:t> con </a:t>
            </a:r>
            <a:r>
              <a:rPr lang="en-GB" sz="1400" dirty="0" err="1" smtClean="0">
                <a:solidFill>
                  <a:srgbClr val="000000"/>
                </a:solidFill>
              </a:rPr>
              <a:t>una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mano</a:t>
            </a:r>
            <a:r>
              <a:rPr lang="en-GB" sz="1400" dirty="0" smtClean="0">
                <a:solidFill>
                  <a:srgbClr val="000000"/>
                </a:solidFill>
              </a:rPr>
              <a:t> e </a:t>
            </a:r>
            <a:r>
              <a:rPr lang="en-GB" sz="1400" dirty="0" err="1" smtClean="0">
                <a:solidFill>
                  <a:srgbClr val="000000"/>
                </a:solidFill>
              </a:rPr>
              <a:t>stringere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il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rubinetto</a:t>
            </a:r>
            <a:r>
              <a:rPr lang="en-GB" sz="1400" dirty="0" smtClean="0">
                <a:solidFill>
                  <a:srgbClr val="000000"/>
                </a:solidFill>
              </a:rPr>
              <a:t> con </a:t>
            </a:r>
            <a:r>
              <a:rPr lang="en-GB" sz="1400" dirty="0" err="1" smtClean="0">
                <a:solidFill>
                  <a:srgbClr val="000000"/>
                </a:solidFill>
              </a:rPr>
              <a:t>l’altra</a:t>
            </a:r>
            <a:endParaRPr lang="en-GB" sz="1400" dirty="0">
              <a:solidFill>
                <a:srgbClr val="000000"/>
              </a:solidFill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5904409" y="1763613"/>
            <a:ext cx="3744416" cy="2808312"/>
            <a:chOff x="317" y="1293"/>
            <a:chExt cx="3107" cy="2311"/>
          </a:xfrm>
        </p:grpSpPr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7" y="1324"/>
              <a:ext cx="3012" cy="228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124" y="1293"/>
              <a:ext cx="301" cy="7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2008" y="3563813"/>
            <a:ext cx="5904408" cy="8580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5</a:t>
            </a:r>
            <a:r>
              <a:rPr lang="en-GB" sz="1400" dirty="0" smtClean="0">
                <a:solidFill>
                  <a:srgbClr val="000000"/>
                </a:solidFill>
              </a:rPr>
              <a:t>- </a:t>
            </a:r>
            <a:r>
              <a:rPr lang="en-GB" sz="1400" dirty="0" err="1" smtClean="0">
                <a:solidFill>
                  <a:srgbClr val="000000"/>
                </a:solidFill>
              </a:rPr>
              <a:t>scuotere</a:t>
            </a:r>
            <a:r>
              <a:rPr lang="en-GB" sz="1400" dirty="0" smtClean="0">
                <a:solidFill>
                  <a:srgbClr val="000000"/>
                </a:solidFill>
              </a:rPr>
              <a:t> e </a:t>
            </a:r>
            <a:r>
              <a:rPr lang="en-GB" sz="1400" dirty="0" err="1" smtClean="0">
                <a:solidFill>
                  <a:srgbClr val="000000"/>
                </a:solidFill>
              </a:rPr>
              <a:t>aprire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il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rubinetto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u="sng" dirty="0" err="1" smtClean="0">
                <a:solidFill>
                  <a:srgbClr val="000000"/>
                </a:solidFill>
              </a:rPr>
              <a:t>puntando</a:t>
            </a:r>
            <a:r>
              <a:rPr lang="en-GB" sz="1400" u="sng" dirty="0" smtClean="0">
                <a:solidFill>
                  <a:srgbClr val="000000"/>
                </a:solidFill>
              </a:rPr>
              <a:t> </a:t>
            </a:r>
            <a:r>
              <a:rPr lang="en-GB" sz="1400" u="sng" dirty="0" err="1" smtClean="0">
                <a:solidFill>
                  <a:srgbClr val="000000"/>
                </a:solidFill>
              </a:rPr>
              <a:t>l’imbuto</a:t>
            </a:r>
            <a:r>
              <a:rPr lang="en-GB" sz="1400" u="sng" dirty="0" smtClean="0">
                <a:solidFill>
                  <a:srgbClr val="000000"/>
                </a:solidFill>
              </a:rPr>
              <a:t> verso </a:t>
            </a:r>
            <a:r>
              <a:rPr lang="en-GB" sz="1400" u="sng" dirty="0" err="1" smtClean="0">
                <a:solidFill>
                  <a:srgbClr val="000000"/>
                </a:solidFill>
              </a:rPr>
              <a:t>l’alto</a:t>
            </a:r>
            <a:r>
              <a:rPr lang="en-GB" sz="1400" u="sng" dirty="0" smtClean="0">
                <a:solidFill>
                  <a:srgbClr val="000000"/>
                </a:solidFill>
              </a:rPr>
              <a:t> </a:t>
            </a:r>
            <a:r>
              <a:rPr lang="en-GB" sz="1400" dirty="0" smtClean="0">
                <a:solidFill>
                  <a:srgbClr val="000000"/>
                </a:solidFill>
              </a:rPr>
              <a:t>poi </a:t>
            </a:r>
            <a:r>
              <a:rPr lang="en-GB" sz="1400" dirty="0" err="1" smtClean="0">
                <a:solidFill>
                  <a:srgbClr val="000000"/>
                </a:solidFill>
              </a:rPr>
              <a:t>sfiatare</a:t>
            </a:r>
            <a:r>
              <a:rPr lang="en-GB" sz="1400" dirty="0" smtClean="0">
                <a:solidFill>
                  <a:srgbClr val="000000"/>
                </a:solidFill>
              </a:rPr>
              <a:t>. </a:t>
            </a:r>
            <a:r>
              <a:rPr lang="en-GB" sz="1400" dirty="0" err="1" smtClean="0">
                <a:solidFill>
                  <a:srgbClr val="000000"/>
                </a:solidFill>
              </a:rPr>
              <a:t>Questo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permette</a:t>
            </a:r>
            <a:r>
              <a:rPr lang="en-GB" sz="1400" dirty="0" smtClean="0">
                <a:solidFill>
                  <a:srgbClr val="000000"/>
                </a:solidFill>
              </a:rPr>
              <a:t> di </a:t>
            </a:r>
            <a:r>
              <a:rPr lang="en-GB" sz="1400" dirty="0" err="1" smtClean="0">
                <a:solidFill>
                  <a:srgbClr val="000000"/>
                </a:solidFill>
              </a:rPr>
              <a:t>scaricare</a:t>
            </a:r>
            <a:r>
              <a:rPr lang="en-GB" sz="1400" dirty="0" smtClean="0">
                <a:solidFill>
                  <a:srgbClr val="000000"/>
                </a:solidFill>
              </a:rPr>
              <a:t> la </a:t>
            </a:r>
            <a:r>
              <a:rPr lang="en-GB" sz="1400" dirty="0" err="1" smtClean="0">
                <a:solidFill>
                  <a:srgbClr val="000000"/>
                </a:solidFill>
              </a:rPr>
              <a:t>pressione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che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si</a:t>
            </a:r>
            <a:r>
              <a:rPr lang="en-GB" sz="1400" dirty="0" smtClean="0">
                <a:solidFill>
                  <a:srgbClr val="000000"/>
                </a:solidFill>
              </a:rPr>
              <a:t> è </a:t>
            </a:r>
            <a:r>
              <a:rPr lang="en-GB" sz="1400" dirty="0" err="1" smtClean="0">
                <a:solidFill>
                  <a:srgbClr val="000000"/>
                </a:solidFill>
              </a:rPr>
              <a:t>creata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all’interno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dell’imbuto</a:t>
            </a:r>
            <a:r>
              <a:rPr lang="en-GB" sz="1400" dirty="0" smtClean="0">
                <a:solidFill>
                  <a:srgbClr val="000000"/>
                </a:solidFill>
              </a:rPr>
              <a:t>. </a:t>
            </a:r>
            <a:r>
              <a:rPr lang="en-GB" sz="1400" dirty="0" err="1" smtClean="0">
                <a:solidFill>
                  <a:srgbClr val="000000"/>
                </a:solidFill>
              </a:rPr>
              <a:t>Ripetere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l’operazione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almeno</a:t>
            </a:r>
            <a:r>
              <a:rPr lang="en-GB" sz="1400" dirty="0" smtClean="0">
                <a:solidFill>
                  <a:srgbClr val="000000"/>
                </a:solidFill>
              </a:rPr>
              <a:t> due volte (</a:t>
            </a:r>
            <a:r>
              <a:rPr lang="en-GB" sz="1400" dirty="0" err="1" smtClean="0">
                <a:solidFill>
                  <a:srgbClr val="000000"/>
                </a:solidFill>
              </a:rPr>
              <a:t>fino</a:t>
            </a:r>
            <a:r>
              <a:rPr lang="en-GB" sz="1400" dirty="0" smtClean="0">
                <a:solidFill>
                  <a:srgbClr val="000000"/>
                </a:solidFill>
              </a:rPr>
              <a:t> a </a:t>
            </a:r>
            <a:r>
              <a:rPr lang="en-GB" sz="1400" dirty="0" err="1" smtClean="0">
                <a:solidFill>
                  <a:srgbClr val="000000"/>
                </a:solidFill>
              </a:rPr>
              <a:t>quando</a:t>
            </a:r>
            <a:r>
              <a:rPr lang="en-GB" sz="1400" dirty="0" smtClean="0">
                <a:solidFill>
                  <a:srgbClr val="000000"/>
                </a:solidFill>
              </a:rPr>
              <a:t> non </a:t>
            </a:r>
            <a:r>
              <a:rPr lang="en-GB" sz="1400" dirty="0" err="1" smtClean="0">
                <a:solidFill>
                  <a:srgbClr val="000000"/>
                </a:solidFill>
              </a:rPr>
              <a:t>c’è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più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sovrapressione</a:t>
            </a:r>
            <a:r>
              <a:rPr lang="en-GB" sz="1400" dirty="0" smtClean="0">
                <a:solidFill>
                  <a:srgbClr val="000000"/>
                </a:solidFill>
              </a:rPr>
              <a:t>)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 r="9961"/>
          <a:stretch>
            <a:fillRect/>
          </a:stretch>
        </p:blipFill>
        <p:spPr bwMode="auto">
          <a:xfrm>
            <a:off x="6264448" y="4421906"/>
            <a:ext cx="2175852" cy="2725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6760" y="5364013"/>
            <a:ext cx="10044112" cy="312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6- </a:t>
            </a:r>
            <a:r>
              <a:rPr lang="en-GB" sz="1400" dirty="0" err="1" smtClean="0">
                <a:solidFill>
                  <a:srgbClr val="000000"/>
                </a:solidFill>
              </a:rPr>
              <a:t>infilate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l’imbuto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nell’anello</a:t>
            </a:r>
            <a:r>
              <a:rPr lang="en-GB" sz="1400" dirty="0" smtClean="0">
                <a:solidFill>
                  <a:srgbClr val="000000"/>
                </a:solidFill>
              </a:rPr>
              <a:t>, </a:t>
            </a:r>
            <a:r>
              <a:rPr lang="en-GB" sz="1400" dirty="0" err="1" smtClean="0">
                <a:solidFill>
                  <a:srgbClr val="000000"/>
                </a:solidFill>
              </a:rPr>
              <a:t>togliete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il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tappo</a:t>
            </a:r>
            <a:r>
              <a:rPr lang="en-GB" sz="1400" dirty="0" smtClean="0">
                <a:solidFill>
                  <a:srgbClr val="000000"/>
                </a:solidFill>
              </a:rPr>
              <a:t> e </a:t>
            </a:r>
            <a:r>
              <a:rPr lang="en-GB" sz="1400" dirty="0" err="1" smtClean="0">
                <a:solidFill>
                  <a:srgbClr val="000000"/>
                </a:solidFill>
              </a:rPr>
              <a:t>lasciate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formare</a:t>
            </a:r>
            <a:r>
              <a:rPr lang="en-GB" sz="1400" dirty="0" smtClean="0">
                <a:solidFill>
                  <a:srgbClr val="000000"/>
                </a:solidFill>
              </a:rPr>
              <a:t> le due </a:t>
            </a:r>
            <a:r>
              <a:rPr lang="en-GB" sz="1400" dirty="0" err="1" smtClean="0">
                <a:solidFill>
                  <a:srgbClr val="000000"/>
                </a:solidFill>
              </a:rPr>
              <a:t>fasi</a:t>
            </a:r>
            <a:r>
              <a:rPr lang="en-GB" sz="1400" dirty="0" smtClean="0">
                <a:solidFill>
                  <a:srgbClr val="000000"/>
                </a:solidFill>
              </a:rPr>
              <a:t>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en-GB" sz="14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n-GB" sz="1400" dirty="0" smtClean="0">
                <a:solidFill>
                  <a:srgbClr val="000000"/>
                </a:solidFill>
              </a:rPr>
              <a:t> 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6760" y="5915371"/>
            <a:ext cx="6227688" cy="312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7</a:t>
            </a:r>
            <a:r>
              <a:rPr lang="en-GB" sz="1400" dirty="0" smtClean="0">
                <a:solidFill>
                  <a:srgbClr val="000000"/>
                </a:solidFill>
              </a:rPr>
              <a:t>- separate le </a:t>
            </a:r>
            <a:r>
              <a:rPr lang="en-GB" sz="1400" dirty="0" err="1" smtClean="0">
                <a:solidFill>
                  <a:srgbClr val="000000"/>
                </a:solidFill>
              </a:rPr>
              <a:t>fasi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prestando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molta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attenzione</a:t>
            </a:r>
            <a:r>
              <a:rPr lang="en-GB" sz="1400" dirty="0" smtClean="0">
                <a:solidFill>
                  <a:srgbClr val="000000"/>
                </a:solidFill>
              </a:rPr>
              <a:t> a non </a:t>
            </a:r>
            <a:r>
              <a:rPr lang="en-GB" sz="1400" dirty="0" err="1" smtClean="0">
                <a:solidFill>
                  <a:srgbClr val="000000"/>
                </a:solidFill>
              </a:rPr>
              <a:t>farle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scendere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entrambe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all’interno</a:t>
            </a:r>
            <a:r>
              <a:rPr lang="en-GB" sz="1400" dirty="0" smtClean="0">
                <a:solidFill>
                  <a:srgbClr val="000000"/>
                </a:solidFill>
              </a:rPr>
              <a:t> del beaker.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en-GB" sz="14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n-GB" sz="1400" dirty="0" smtClean="0">
                <a:solidFill>
                  <a:srgbClr val="000000"/>
                </a:solidFill>
              </a:rPr>
              <a:t> </a:t>
            </a:r>
            <a:endParaRPr lang="en-GB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827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4568" y="611485"/>
            <a:ext cx="2629073" cy="38884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79388" y="612775"/>
            <a:ext cx="7309196" cy="41031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err="1">
                <a:solidFill>
                  <a:schemeClr val="tx1"/>
                </a:solidFill>
              </a:rPr>
              <a:t>L'evaporatore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rotante</a:t>
            </a:r>
            <a:r>
              <a:rPr lang="en-GB" sz="1400" dirty="0">
                <a:solidFill>
                  <a:schemeClr val="tx1"/>
                </a:solidFill>
              </a:rPr>
              <a:t> è </a:t>
            </a:r>
            <a:r>
              <a:rPr lang="en-GB" sz="1400" dirty="0" err="1">
                <a:solidFill>
                  <a:schemeClr val="tx1"/>
                </a:solidFill>
              </a:rPr>
              <a:t>un'apparecchiatura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utilizzata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comunemente</a:t>
            </a:r>
            <a:r>
              <a:rPr lang="en-GB" sz="1400" dirty="0">
                <a:solidFill>
                  <a:schemeClr val="tx1"/>
                </a:solidFill>
              </a:rPr>
              <a:t> per </a:t>
            </a:r>
            <a:r>
              <a:rPr lang="en-GB" sz="1400" dirty="0" err="1">
                <a:solidFill>
                  <a:schemeClr val="tx1"/>
                </a:solidFill>
              </a:rPr>
              <a:t>allontanare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i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solventi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da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una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soluzione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di</a:t>
            </a:r>
            <a:r>
              <a:rPr lang="en-GB" sz="1400" dirty="0">
                <a:solidFill>
                  <a:schemeClr val="tx1"/>
                </a:solidFill>
              </a:rPr>
              <a:t> un </a:t>
            </a:r>
            <a:r>
              <a:rPr lang="en-GB" sz="1400" dirty="0" err="1">
                <a:solidFill>
                  <a:schemeClr val="tx1"/>
                </a:solidFill>
              </a:rPr>
              <a:t>composto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d'interesse</a:t>
            </a:r>
            <a:r>
              <a:rPr lang="en-GB" sz="1400" dirty="0">
                <a:solidFill>
                  <a:schemeClr val="tx1"/>
                </a:solidFill>
              </a:rPr>
              <a:t>.</a:t>
            </a:r>
            <a:endParaRPr lang="en-GB" sz="1400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b="1" dirty="0" err="1" smtClean="0">
                <a:solidFill>
                  <a:schemeClr val="tx1"/>
                </a:solidFill>
              </a:rPr>
              <a:t>Principio</a:t>
            </a:r>
            <a:r>
              <a:rPr lang="en-GB" sz="1400" b="1" dirty="0" smtClean="0">
                <a:solidFill>
                  <a:schemeClr val="tx1"/>
                </a:solidFill>
              </a:rPr>
              <a:t>: </a:t>
            </a:r>
          </a:p>
          <a:p>
            <a:pPr marL="342900" indent="-342900">
              <a:spcBef>
                <a:spcPts val="1200"/>
              </a:spcBef>
              <a:spcAft>
                <a:spcPts val="1000"/>
              </a:spcAft>
              <a:buSzPct val="100000"/>
              <a:buFont typeface="+mj-lt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La </a:t>
            </a:r>
            <a:r>
              <a:rPr lang="en-GB" sz="1400" dirty="0" err="1" smtClean="0">
                <a:solidFill>
                  <a:schemeClr val="tx1"/>
                </a:solidFill>
              </a:rPr>
              <a:t>depressione</a:t>
            </a:r>
            <a:r>
              <a:rPr lang="en-GB" sz="1400" dirty="0" smtClean="0">
                <a:solidFill>
                  <a:schemeClr val="tx1"/>
                </a:solidFill>
              </a:rPr>
              <a:t> (</a:t>
            </a:r>
            <a:r>
              <a:rPr lang="en-GB" sz="1400" dirty="0" err="1" smtClean="0">
                <a:solidFill>
                  <a:schemeClr val="tx1"/>
                </a:solidFill>
              </a:rPr>
              <a:t>vuoto</a:t>
            </a:r>
            <a:r>
              <a:rPr lang="en-GB" sz="1400" dirty="0" smtClean="0">
                <a:solidFill>
                  <a:schemeClr val="tx1"/>
                </a:solidFill>
              </a:rPr>
              <a:t>) </a:t>
            </a:r>
            <a:r>
              <a:rPr lang="en-GB" sz="1400" dirty="0" err="1" smtClean="0">
                <a:solidFill>
                  <a:schemeClr val="tx1"/>
                </a:solidFill>
              </a:rPr>
              <a:t>abbassa</a:t>
            </a:r>
            <a:r>
              <a:rPr lang="en-GB" sz="1400" dirty="0" smtClean="0">
                <a:solidFill>
                  <a:schemeClr val="tx1"/>
                </a:solidFill>
              </a:rPr>
              <a:t> la </a:t>
            </a:r>
            <a:r>
              <a:rPr lang="en-GB" sz="1400" dirty="0" err="1" smtClean="0">
                <a:solidFill>
                  <a:schemeClr val="tx1"/>
                </a:solidFill>
              </a:rPr>
              <a:t>temperatura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di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ebollizione</a:t>
            </a:r>
            <a:r>
              <a:rPr lang="en-GB" sz="1400" dirty="0" smtClean="0">
                <a:solidFill>
                  <a:schemeClr val="tx1"/>
                </a:solidFill>
              </a:rPr>
              <a:t> del </a:t>
            </a:r>
            <a:r>
              <a:rPr lang="en-GB" sz="1400" dirty="0" err="1" smtClean="0">
                <a:solidFill>
                  <a:schemeClr val="tx1"/>
                </a:solidFill>
              </a:rPr>
              <a:t>solvente</a:t>
            </a:r>
            <a:r>
              <a:rPr lang="en-GB" sz="14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spcBef>
                <a:spcPts val="1200"/>
              </a:spcBef>
              <a:spcAft>
                <a:spcPts val="1000"/>
              </a:spcAft>
              <a:buSzPct val="100000"/>
              <a:buFont typeface="+mj-lt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Un </a:t>
            </a:r>
            <a:r>
              <a:rPr lang="en-GB" sz="1400" dirty="0" err="1" smtClean="0">
                <a:solidFill>
                  <a:schemeClr val="tx1"/>
                </a:solidFill>
              </a:rPr>
              <a:t>ulteriore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aiuto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all’evaporazione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viene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dato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dal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riscaldamento</a:t>
            </a:r>
            <a:r>
              <a:rPr lang="en-GB" sz="1400" dirty="0" smtClean="0">
                <a:solidFill>
                  <a:schemeClr val="tx1"/>
                </a:solidFill>
              </a:rPr>
              <a:t> del </a:t>
            </a:r>
            <a:r>
              <a:rPr lang="en-GB" sz="1400" dirty="0" err="1" smtClean="0">
                <a:solidFill>
                  <a:schemeClr val="tx1"/>
                </a:solidFill>
              </a:rPr>
              <a:t>pallone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tramite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bagnetto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termostatico</a:t>
            </a:r>
            <a:r>
              <a:rPr lang="en-GB" sz="14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spcBef>
                <a:spcPts val="1200"/>
              </a:spcBef>
              <a:spcAft>
                <a:spcPts val="1000"/>
              </a:spcAft>
              <a:buSzPct val="100000"/>
              <a:buFont typeface="+mj-lt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400" dirty="0" smtClean="0">
                <a:solidFill>
                  <a:schemeClr val="tx1"/>
                </a:solidFill>
                <a:latin typeface="+mn-lt"/>
              </a:rPr>
              <a:t>La rotazione del pallone, infine aumenta la superficie della soluzione, incrementando ulteriormente la velocità di evaporazione.</a:t>
            </a:r>
            <a:endParaRPr lang="en-GB" sz="1400" dirty="0" smtClean="0">
              <a:solidFill>
                <a:schemeClr val="tx1"/>
              </a:solidFill>
              <a:latin typeface="+mn-lt"/>
            </a:endParaRPr>
          </a:p>
          <a:p>
            <a:pPr>
              <a:spcBef>
                <a:spcPts val="1200"/>
              </a:spcBef>
              <a:spcAft>
                <a:spcPts val="1000"/>
              </a:spcAft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400" dirty="0">
              <a:solidFill>
                <a:schemeClr val="tx1"/>
              </a:solidFill>
              <a:hlinkClick r:id="rId4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143768" y="3794074"/>
            <a:ext cx="8136904" cy="3586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600" dirty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 smtClean="0">
                <a:solidFill>
                  <a:srgbClr val="000000"/>
                </a:solidFill>
              </a:rPr>
              <a:t>È </a:t>
            </a:r>
            <a:r>
              <a:rPr lang="en-GB" sz="1600" dirty="0" err="1">
                <a:solidFill>
                  <a:srgbClr val="000000"/>
                </a:solidFill>
              </a:rPr>
              <a:t>costituito</a:t>
            </a:r>
            <a:r>
              <a:rPr lang="en-GB" sz="1600" dirty="0">
                <a:solidFill>
                  <a:srgbClr val="000000"/>
                </a:solidFill>
              </a:rPr>
              <a:t> </a:t>
            </a:r>
            <a:r>
              <a:rPr lang="en-GB" sz="1600" dirty="0" err="1">
                <a:solidFill>
                  <a:srgbClr val="000000"/>
                </a:solidFill>
              </a:rPr>
              <a:t>da</a:t>
            </a:r>
            <a:r>
              <a:rPr lang="en-GB" sz="1600" dirty="0">
                <a:solidFill>
                  <a:srgbClr val="000000"/>
                </a:solidFill>
              </a:rPr>
              <a:t> </a:t>
            </a:r>
            <a:r>
              <a:rPr lang="en-GB" sz="1600" dirty="0" err="1">
                <a:solidFill>
                  <a:srgbClr val="000000"/>
                </a:solidFill>
              </a:rPr>
              <a:t>cinque</a:t>
            </a:r>
            <a:r>
              <a:rPr lang="en-GB" sz="1600" dirty="0">
                <a:solidFill>
                  <a:srgbClr val="000000"/>
                </a:solidFill>
              </a:rPr>
              <a:t> </a:t>
            </a:r>
            <a:r>
              <a:rPr lang="en-GB" sz="1600" dirty="0" err="1">
                <a:solidFill>
                  <a:srgbClr val="000000"/>
                </a:solidFill>
              </a:rPr>
              <a:t>elementi</a:t>
            </a:r>
            <a:r>
              <a:rPr lang="en-GB" sz="1600" dirty="0">
                <a:solidFill>
                  <a:srgbClr val="000000"/>
                </a:solidFill>
              </a:rPr>
              <a:t> </a:t>
            </a:r>
            <a:r>
              <a:rPr lang="en-GB" sz="1600" dirty="0" err="1">
                <a:solidFill>
                  <a:srgbClr val="000000"/>
                </a:solidFill>
              </a:rPr>
              <a:t>principali</a:t>
            </a:r>
            <a:r>
              <a:rPr lang="en-GB" sz="1600" dirty="0" smtClean="0">
                <a:solidFill>
                  <a:srgbClr val="000000"/>
                </a:solidFill>
              </a:rPr>
              <a:t>: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600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 smtClean="0">
                <a:solidFill>
                  <a:schemeClr val="tx1"/>
                </a:solidFill>
              </a:rPr>
              <a:t> un </a:t>
            </a:r>
            <a:r>
              <a:rPr lang="en-GB" sz="1600" i="1" dirty="0" err="1" smtClean="0">
                <a:solidFill>
                  <a:schemeClr val="tx1"/>
                </a:solidFill>
              </a:rPr>
              <a:t>pallone</a:t>
            </a:r>
            <a:r>
              <a:rPr lang="en-GB" sz="1600" i="1" dirty="0" smtClean="0">
                <a:solidFill>
                  <a:schemeClr val="tx1"/>
                </a:solidFill>
              </a:rPr>
              <a:t> </a:t>
            </a:r>
            <a:r>
              <a:rPr lang="en-GB" sz="1600" i="1" dirty="0" err="1" smtClean="0">
                <a:solidFill>
                  <a:schemeClr val="tx1"/>
                </a:solidFill>
              </a:rPr>
              <a:t>di</a:t>
            </a:r>
            <a:r>
              <a:rPr lang="en-GB" sz="1600" i="1" dirty="0" smtClean="0">
                <a:solidFill>
                  <a:schemeClr val="tx1"/>
                </a:solidFill>
              </a:rPr>
              <a:t> </a:t>
            </a:r>
            <a:r>
              <a:rPr lang="en-GB" sz="1600" i="1" dirty="0" err="1" smtClean="0">
                <a:solidFill>
                  <a:schemeClr val="tx1"/>
                </a:solidFill>
              </a:rPr>
              <a:t>evaporazione</a:t>
            </a:r>
            <a:r>
              <a:rPr lang="en-GB" sz="1600" i="1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contenente</a:t>
            </a:r>
            <a:r>
              <a:rPr lang="en-GB" sz="1600" dirty="0" smtClean="0">
                <a:solidFill>
                  <a:schemeClr val="tx1"/>
                </a:solidFill>
              </a:rPr>
              <a:t> la </a:t>
            </a:r>
            <a:r>
              <a:rPr lang="en-GB" sz="1600" dirty="0" err="1" smtClean="0">
                <a:solidFill>
                  <a:schemeClr val="tx1"/>
                </a:solidFill>
              </a:rPr>
              <a:t>soluzione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da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evaporare</a:t>
            </a:r>
            <a:endParaRPr lang="en-GB" sz="16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 smtClean="0">
                <a:solidFill>
                  <a:schemeClr val="tx1"/>
                </a:solidFill>
              </a:rPr>
              <a:t> un </a:t>
            </a:r>
            <a:r>
              <a:rPr lang="en-GB" sz="1600" i="1" dirty="0" err="1" smtClean="0">
                <a:solidFill>
                  <a:schemeClr val="tx1"/>
                </a:solidFill>
              </a:rPr>
              <a:t>bagno</a:t>
            </a:r>
            <a:r>
              <a:rPr lang="en-GB" sz="1600" i="1" dirty="0" smtClean="0">
                <a:solidFill>
                  <a:schemeClr val="tx1"/>
                </a:solidFill>
              </a:rPr>
              <a:t> </a:t>
            </a:r>
            <a:r>
              <a:rPr lang="en-GB" sz="1600" i="1" dirty="0" err="1" smtClean="0">
                <a:solidFill>
                  <a:schemeClr val="tx1"/>
                </a:solidFill>
              </a:rPr>
              <a:t>termostatico</a:t>
            </a:r>
            <a:r>
              <a:rPr lang="en-GB" sz="1600" dirty="0" smtClean="0">
                <a:solidFill>
                  <a:schemeClr val="tx1"/>
                </a:solidFill>
              </a:rPr>
              <a:t>, in cui </a:t>
            </a:r>
            <a:r>
              <a:rPr lang="en-GB" sz="1600" dirty="0" err="1" smtClean="0">
                <a:solidFill>
                  <a:schemeClr val="tx1"/>
                </a:solidFill>
              </a:rPr>
              <a:t>si</a:t>
            </a:r>
            <a:r>
              <a:rPr lang="en-GB" sz="1600" dirty="0" smtClean="0">
                <a:solidFill>
                  <a:schemeClr val="tx1"/>
                </a:solidFill>
              </a:rPr>
              <a:t> immerge </a:t>
            </a:r>
            <a:r>
              <a:rPr lang="en-GB" sz="1600" dirty="0" err="1" smtClean="0">
                <a:solidFill>
                  <a:schemeClr val="tx1"/>
                </a:solidFill>
              </a:rPr>
              <a:t>il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pallone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di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evaporazione</a:t>
            </a:r>
            <a:r>
              <a:rPr lang="en-GB" sz="1600" dirty="0" smtClean="0">
                <a:solidFill>
                  <a:schemeClr val="tx1"/>
                </a:solidFill>
              </a:rPr>
              <a:t> per </a:t>
            </a:r>
            <a:r>
              <a:rPr lang="en-GB" sz="1600" dirty="0" err="1" smtClean="0">
                <a:solidFill>
                  <a:schemeClr val="tx1"/>
                </a:solidFill>
              </a:rPr>
              <a:t>mantenere</a:t>
            </a:r>
            <a:r>
              <a:rPr lang="en-GB" sz="1600" dirty="0" smtClean="0">
                <a:solidFill>
                  <a:schemeClr val="tx1"/>
                </a:solidFill>
              </a:rPr>
              <a:t> la </a:t>
            </a:r>
            <a:r>
              <a:rPr lang="en-GB" sz="1600" dirty="0" err="1" smtClean="0">
                <a:solidFill>
                  <a:schemeClr val="tx1"/>
                </a:solidFill>
              </a:rPr>
              <a:t>soluzione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alla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temperatura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opportuna</a:t>
            </a:r>
            <a:endParaRPr lang="en-GB" sz="16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 smtClean="0">
                <a:solidFill>
                  <a:schemeClr val="tx1"/>
                </a:solidFill>
              </a:rPr>
              <a:t> un </a:t>
            </a:r>
            <a:r>
              <a:rPr lang="en-GB" sz="1600" i="1" dirty="0" err="1" smtClean="0">
                <a:solidFill>
                  <a:schemeClr val="tx1"/>
                </a:solidFill>
              </a:rPr>
              <a:t>meccanismo</a:t>
            </a:r>
            <a:r>
              <a:rPr lang="en-GB" sz="1600" i="1" dirty="0" smtClean="0">
                <a:solidFill>
                  <a:schemeClr val="tx1"/>
                </a:solidFill>
              </a:rPr>
              <a:t> </a:t>
            </a:r>
            <a:r>
              <a:rPr lang="en-GB" sz="1600" i="1" dirty="0" err="1" smtClean="0">
                <a:solidFill>
                  <a:schemeClr val="tx1"/>
                </a:solidFill>
              </a:rPr>
              <a:t>motorizzato</a:t>
            </a:r>
            <a:r>
              <a:rPr lang="en-GB" sz="1600" dirty="0" smtClean="0">
                <a:solidFill>
                  <a:schemeClr val="tx1"/>
                </a:solidFill>
              </a:rPr>
              <a:t>, in </a:t>
            </a:r>
            <a:r>
              <a:rPr lang="en-GB" sz="1600" dirty="0" err="1" smtClean="0">
                <a:solidFill>
                  <a:schemeClr val="tx1"/>
                </a:solidFill>
              </a:rPr>
              <a:t>grado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di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mettere</a:t>
            </a:r>
            <a:r>
              <a:rPr lang="en-GB" sz="1600" dirty="0" smtClean="0">
                <a:solidFill>
                  <a:schemeClr val="tx1"/>
                </a:solidFill>
              </a:rPr>
              <a:t> in </a:t>
            </a:r>
            <a:r>
              <a:rPr lang="en-GB" sz="1600" dirty="0" err="1" smtClean="0">
                <a:solidFill>
                  <a:schemeClr val="tx1"/>
                </a:solidFill>
              </a:rPr>
              <a:t>rotazione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il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pallone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di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evaporazione</a:t>
            </a:r>
            <a:endParaRPr lang="en-GB" sz="16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 smtClean="0">
                <a:solidFill>
                  <a:schemeClr val="tx1"/>
                </a:solidFill>
              </a:rPr>
              <a:t> un </a:t>
            </a:r>
            <a:r>
              <a:rPr lang="en-GB" sz="1600" i="1" dirty="0" err="1" smtClean="0">
                <a:solidFill>
                  <a:schemeClr val="tx1"/>
                </a:solidFill>
              </a:rPr>
              <a:t>condensatore</a:t>
            </a:r>
            <a:r>
              <a:rPr lang="en-GB" sz="1600" i="1" dirty="0" smtClean="0">
                <a:solidFill>
                  <a:schemeClr val="tx1"/>
                </a:solidFill>
              </a:rPr>
              <a:t> </a:t>
            </a:r>
            <a:r>
              <a:rPr lang="en-GB" sz="1600" i="1" dirty="0" err="1" smtClean="0">
                <a:solidFill>
                  <a:schemeClr val="tx1"/>
                </a:solidFill>
              </a:rPr>
              <a:t>verticale</a:t>
            </a:r>
            <a:r>
              <a:rPr lang="en-GB" sz="1600" i="1" dirty="0" smtClean="0">
                <a:solidFill>
                  <a:schemeClr val="tx1"/>
                </a:solidFill>
              </a:rPr>
              <a:t> o </a:t>
            </a:r>
            <a:r>
              <a:rPr lang="en-GB" sz="1600" i="1" dirty="0" err="1" smtClean="0">
                <a:solidFill>
                  <a:schemeClr val="tx1"/>
                </a:solidFill>
              </a:rPr>
              <a:t>inclinato</a:t>
            </a:r>
            <a:r>
              <a:rPr lang="en-GB" sz="1600" i="1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che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provvede</a:t>
            </a:r>
            <a:r>
              <a:rPr lang="en-GB" sz="1600" dirty="0" smtClean="0">
                <a:solidFill>
                  <a:schemeClr val="tx1"/>
                </a:solidFill>
              </a:rPr>
              <a:t> ad </a:t>
            </a:r>
            <a:r>
              <a:rPr lang="en-GB" sz="1600" dirty="0" err="1" smtClean="0">
                <a:solidFill>
                  <a:schemeClr val="tx1"/>
                </a:solidFill>
              </a:rPr>
              <a:t>abbattere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il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grosso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dei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vapori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sviluppatisi</a:t>
            </a:r>
            <a:endParaRPr lang="en-GB" sz="16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 smtClean="0">
                <a:solidFill>
                  <a:schemeClr val="tx1"/>
                </a:solidFill>
              </a:rPr>
              <a:t> un </a:t>
            </a:r>
            <a:r>
              <a:rPr lang="en-GB" sz="1600" i="1" dirty="0" err="1" smtClean="0">
                <a:solidFill>
                  <a:schemeClr val="tx1"/>
                </a:solidFill>
              </a:rPr>
              <a:t>pallone</a:t>
            </a:r>
            <a:r>
              <a:rPr lang="en-GB" sz="1600" i="1" dirty="0" smtClean="0">
                <a:solidFill>
                  <a:schemeClr val="tx1"/>
                </a:solidFill>
              </a:rPr>
              <a:t> </a:t>
            </a:r>
            <a:r>
              <a:rPr lang="en-GB" sz="1600" i="1" dirty="0" err="1" smtClean="0">
                <a:solidFill>
                  <a:schemeClr val="tx1"/>
                </a:solidFill>
              </a:rPr>
              <a:t>di</a:t>
            </a:r>
            <a:r>
              <a:rPr lang="en-GB" sz="1600" i="1" dirty="0" smtClean="0">
                <a:solidFill>
                  <a:schemeClr val="tx1"/>
                </a:solidFill>
              </a:rPr>
              <a:t> </a:t>
            </a:r>
            <a:r>
              <a:rPr lang="en-GB" sz="1600" i="1" dirty="0" err="1" smtClean="0">
                <a:solidFill>
                  <a:schemeClr val="tx1"/>
                </a:solidFill>
              </a:rPr>
              <a:t>raccolta</a:t>
            </a:r>
            <a:r>
              <a:rPr lang="en-GB" sz="1600" i="1" dirty="0" smtClean="0">
                <a:solidFill>
                  <a:schemeClr val="tx1"/>
                </a:solidFill>
              </a:rPr>
              <a:t> </a:t>
            </a:r>
            <a:r>
              <a:rPr lang="en-GB" sz="1600" dirty="0" smtClean="0">
                <a:solidFill>
                  <a:schemeClr val="tx1"/>
                </a:solidFill>
              </a:rPr>
              <a:t>per </a:t>
            </a:r>
            <a:r>
              <a:rPr lang="en-GB" sz="1600" dirty="0" err="1" smtClean="0">
                <a:solidFill>
                  <a:schemeClr val="tx1"/>
                </a:solidFill>
              </a:rPr>
              <a:t>i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solventi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condensati</a:t>
            </a:r>
            <a:r>
              <a:rPr lang="en-GB" sz="1600" dirty="0" smtClean="0">
                <a:solidFill>
                  <a:schemeClr val="tx1"/>
                </a:solidFill>
              </a:rPr>
              <a:t>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600" dirty="0">
              <a:solidFill>
                <a:srgbClr val="000000"/>
              </a:solidFill>
            </a:endParaRP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87784" y="179437"/>
            <a:ext cx="6264696" cy="37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UTILIZZO DELL‘EVAPORATORE ROTANTE:</a:t>
            </a:r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720725" y="215900"/>
            <a:ext cx="8818563" cy="657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000000"/>
                </a:solidFill>
              </a:rPr>
              <a:t>ESPERIENZA: </a:t>
            </a:r>
            <a:endParaRPr lang="en-GB" dirty="0" smtClean="0">
              <a:solidFill>
                <a:srgbClr val="000000"/>
              </a:solidFill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b="1" dirty="0" smtClean="0">
              <a:solidFill>
                <a:srgbClr val="000000"/>
              </a:solidFill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 err="1" smtClean="0">
                <a:solidFill>
                  <a:srgbClr val="000000"/>
                </a:solidFill>
              </a:rPr>
              <a:t>Separarazione</a:t>
            </a:r>
            <a:r>
              <a:rPr lang="en-GB" b="1" dirty="0" smtClean="0">
                <a:solidFill>
                  <a:srgbClr val="000000"/>
                </a:solidFill>
              </a:rPr>
              <a:t>  </a:t>
            </a:r>
            <a:r>
              <a:rPr lang="en-GB" b="1" dirty="0">
                <a:solidFill>
                  <a:srgbClr val="000000"/>
                </a:solidFill>
              </a:rPr>
              <a:t>per </a:t>
            </a:r>
            <a:r>
              <a:rPr lang="en-GB" b="1" dirty="0" err="1">
                <a:solidFill>
                  <a:srgbClr val="000000"/>
                </a:solidFill>
              </a:rPr>
              <a:t>estrazione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 smtClean="0">
                <a:solidFill>
                  <a:srgbClr val="000000"/>
                </a:solidFill>
              </a:rPr>
              <a:t>di</a:t>
            </a:r>
            <a:r>
              <a:rPr lang="en-GB" b="1" dirty="0" smtClean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tre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componenti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da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una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miscela</a:t>
            </a:r>
            <a:r>
              <a:rPr lang="en-GB" b="1" dirty="0">
                <a:solidFill>
                  <a:srgbClr val="000000"/>
                </a:solidFill>
              </a:rPr>
              <a:t>  e </a:t>
            </a:r>
            <a:r>
              <a:rPr lang="en-GB" b="1" dirty="0" err="1" smtClean="0">
                <a:solidFill>
                  <a:srgbClr val="000000"/>
                </a:solidFill>
              </a:rPr>
              <a:t>controllo</a:t>
            </a:r>
            <a:r>
              <a:rPr lang="en-GB" b="1" dirty="0" smtClean="0">
                <a:solidFill>
                  <a:srgbClr val="000000"/>
                </a:solidFill>
              </a:rPr>
              <a:t> </a:t>
            </a:r>
            <a:r>
              <a:rPr lang="en-GB" b="1" dirty="0" err="1" smtClean="0">
                <a:solidFill>
                  <a:srgbClr val="000000"/>
                </a:solidFill>
              </a:rPr>
              <a:t>dela</a:t>
            </a:r>
            <a:r>
              <a:rPr lang="en-GB" b="1" dirty="0" smtClean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purezza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di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ciascun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composto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estratto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misurando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l'intervallo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di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fusione</a:t>
            </a:r>
            <a:r>
              <a:rPr lang="en-GB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19832" y="1659308"/>
            <a:ext cx="2101850" cy="37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PROCEDIMENTO: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719832" y="2199058"/>
            <a:ext cx="8459788" cy="534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smtClean="0">
                <a:solidFill>
                  <a:srgbClr val="000000"/>
                </a:solidFill>
              </a:rPr>
              <a:t>PESATE </a:t>
            </a:r>
            <a:r>
              <a:rPr lang="en-GB" sz="1400" dirty="0">
                <a:solidFill>
                  <a:srgbClr val="000000"/>
                </a:solidFill>
              </a:rPr>
              <a:t>1.5g DELLA MISCELA DEI TRE COMPONENTI E SCIOGLIETELI IN </a:t>
            </a:r>
            <a:r>
              <a:rPr lang="en-GB" sz="1400" dirty="0" smtClean="0">
                <a:solidFill>
                  <a:srgbClr val="000000"/>
                </a:solidFill>
              </a:rPr>
              <a:t>15 </a:t>
            </a:r>
            <a:r>
              <a:rPr lang="en-GB" sz="1400" dirty="0">
                <a:solidFill>
                  <a:srgbClr val="000000"/>
                </a:solidFill>
              </a:rPr>
              <a:t>ml DI ETERE (a) E VERSARE LA SOLUZIONE NELL'IMBUTO SEPARATORE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V="1">
            <a:off x="2518470" y="3630983"/>
            <a:ext cx="539750" cy="7366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239195" y="3459533"/>
            <a:ext cx="5219700" cy="312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p-TOLUIDINA (COMPONENTE BASICO)</a:t>
            </a:r>
            <a:r>
              <a:rPr lang="x-none" sz="1400">
                <a:solidFill>
                  <a:srgbClr val="000000"/>
                </a:solidFill>
                <a:cs typeface="Arial" charset="0"/>
              </a:rPr>
              <a:t>‏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239195" y="4767633"/>
            <a:ext cx="5219700" cy="312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2-NAFTOLO (COMPONENTE ACIDO)</a:t>
            </a:r>
            <a:r>
              <a:rPr lang="x-none" sz="1400">
                <a:solidFill>
                  <a:srgbClr val="000000"/>
                </a:solidFill>
                <a:cs typeface="Arial" charset="0"/>
              </a:rPr>
              <a:t>‏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239195" y="6159871"/>
            <a:ext cx="5219700" cy="312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p-DICLOROBENZENE  (COMPONENTE NEUTRO)</a:t>
            </a:r>
            <a:r>
              <a:rPr lang="x-none" sz="1400">
                <a:solidFill>
                  <a:srgbClr val="000000"/>
                </a:solidFill>
                <a:cs typeface="Arial" charset="0"/>
              </a:rPr>
              <a:t>‏</a:t>
            </a:r>
            <a:endParaRPr lang="en-GB" sz="1400">
              <a:solidFill>
                <a:srgbClr val="000000"/>
              </a:solidFill>
            </a:endParaRPr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 cstate="print"/>
          <a:srcRect l="10002" t="5009" r="69981" b="20128"/>
          <a:stretch>
            <a:fillRect/>
          </a:stretch>
        </p:blipFill>
        <p:spPr bwMode="auto">
          <a:xfrm>
            <a:off x="6839645" y="2986458"/>
            <a:ext cx="795337" cy="1554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4" cstate="print"/>
          <a:srcRect t="10217" r="74866" b="30750"/>
          <a:stretch>
            <a:fillRect/>
          </a:stretch>
        </p:blipFill>
        <p:spPr bwMode="auto">
          <a:xfrm>
            <a:off x="4307582" y="5259758"/>
            <a:ext cx="1450975" cy="661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55484" y="6050929"/>
            <a:ext cx="523875" cy="1257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2518470" y="4539033"/>
            <a:ext cx="720725" cy="36036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2518470" y="4720008"/>
            <a:ext cx="720725" cy="143986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6" cstate="print"/>
          <a:srcRect l="5038" t="1933" r="5038" b="4955"/>
          <a:stretch>
            <a:fillRect/>
          </a:stretch>
        </p:blipFill>
        <p:spPr bwMode="auto">
          <a:xfrm>
            <a:off x="899220" y="3099171"/>
            <a:ext cx="1539875" cy="3521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720725" y="360363"/>
            <a:ext cx="6480175" cy="37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000000"/>
                </a:solidFill>
              </a:rPr>
              <a:t>PER ESTRARRE IL </a:t>
            </a:r>
            <a:r>
              <a:rPr lang="en-GB" b="1" u="sng" dirty="0">
                <a:solidFill>
                  <a:srgbClr val="000000"/>
                </a:solidFill>
              </a:rPr>
              <a:t>COMPONENTE BASICO</a:t>
            </a:r>
          </a:p>
        </p:txBody>
      </p:sp>
      <p:sp>
        <p:nvSpPr>
          <p:cNvPr id="7171" name="Line 4"/>
          <p:cNvSpPr>
            <a:spLocks noChangeShapeType="1"/>
          </p:cNvSpPr>
          <p:nvPr/>
        </p:nvSpPr>
        <p:spPr bwMode="auto">
          <a:xfrm>
            <a:off x="4032349" y="1362075"/>
            <a:ext cx="1260475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6912074" y="1289050"/>
            <a:ext cx="2484438" cy="657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SOLUBILE IN SOLUZIONE ACQUOSA</a:t>
            </a:r>
          </a:p>
        </p:txBody>
      </p:sp>
      <p:pic>
        <p:nvPicPr>
          <p:cNvPr id="7173" name="Picture 9"/>
          <p:cNvPicPr>
            <a:picLocks noChangeAspect="1" noChangeArrowheads="1"/>
          </p:cNvPicPr>
          <p:nvPr/>
        </p:nvPicPr>
        <p:blipFill>
          <a:blip r:embed="rId3" cstate="print"/>
          <a:srcRect l="10168" t="4997" r="15254" b="10016"/>
          <a:stretch>
            <a:fillRect/>
          </a:stretch>
        </p:blipFill>
        <p:spPr bwMode="auto">
          <a:xfrm>
            <a:off x="865286" y="4287341"/>
            <a:ext cx="1582738" cy="3236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493936" y="5527178"/>
            <a:ext cx="720725" cy="484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>
                <a:solidFill>
                  <a:srgbClr val="4C4C4C"/>
                </a:solidFill>
              </a:rPr>
              <a:t>b</a:t>
            </a:r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360363" y="2843733"/>
            <a:ext cx="9072562" cy="757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Preparatevi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una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soluzione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acida</a:t>
            </a:r>
            <a:r>
              <a:rPr lang="en-GB" sz="1400" dirty="0">
                <a:solidFill>
                  <a:srgbClr val="000000"/>
                </a:solidFill>
              </a:rPr>
              <a:t> di 1,5ml di </a:t>
            </a:r>
            <a:r>
              <a:rPr lang="en-GB" sz="1400" dirty="0" err="1">
                <a:solidFill>
                  <a:srgbClr val="000000"/>
                </a:solidFill>
              </a:rPr>
              <a:t>HCl</a:t>
            </a:r>
            <a:r>
              <a:rPr lang="en-GB" sz="1400" dirty="0">
                <a:solidFill>
                  <a:srgbClr val="000000"/>
                </a:solidFill>
              </a:rPr>
              <a:t> in </a:t>
            </a:r>
            <a:r>
              <a:rPr lang="en-GB" sz="1400" dirty="0" smtClean="0">
                <a:solidFill>
                  <a:srgbClr val="000000"/>
                </a:solidFill>
              </a:rPr>
              <a:t>13,5ml </a:t>
            </a:r>
            <a:r>
              <a:rPr lang="en-GB" sz="1400" dirty="0">
                <a:solidFill>
                  <a:srgbClr val="000000"/>
                </a:solidFill>
              </a:rPr>
              <a:t>di </a:t>
            </a:r>
            <a:r>
              <a:rPr lang="en-GB" sz="1400" dirty="0" smtClean="0">
                <a:solidFill>
                  <a:srgbClr val="000000"/>
                </a:solidFill>
              </a:rPr>
              <a:t>H</a:t>
            </a:r>
            <a:r>
              <a:rPr lang="en-GB" sz="1400" baseline="-25000" dirty="0" smtClean="0">
                <a:solidFill>
                  <a:srgbClr val="000000"/>
                </a:solidFill>
              </a:rPr>
              <a:t>2</a:t>
            </a:r>
            <a:r>
              <a:rPr lang="en-GB" sz="1400" dirty="0" smtClean="0">
                <a:solidFill>
                  <a:srgbClr val="000000"/>
                </a:solidFill>
              </a:rPr>
              <a:t>O</a:t>
            </a: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Aggiungete</a:t>
            </a:r>
            <a:r>
              <a:rPr lang="en-GB" sz="1400" dirty="0">
                <a:solidFill>
                  <a:srgbClr val="000000"/>
                </a:solidFill>
              </a:rPr>
              <a:t> la </a:t>
            </a:r>
            <a:r>
              <a:rPr lang="en-GB" sz="1400" dirty="0" err="1">
                <a:solidFill>
                  <a:srgbClr val="000000"/>
                </a:solidFill>
              </a:rPr>
              <a:t>soluzione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all'interno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dell'imbuto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separatore</a:t>
            </a:r>
            <a:r>
              <a:rPr lang="en-GB" sz="1400" dirty="0" smtClean="0">
                <a:solidFill>
                  <a:srgbClr val="000000"/>
                </a:solidFill>
              </a:rPr>
              <a:t>.</a:t>
            </a: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Agitare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vigorosamente</a:t>
            </a:r>
            <a:r>
              <a:rPr lang="en-GB" sz="1400" dirty="0">
                <a:solidFill>
                  <a:srgbClr val="000000"/>
                </a:solidFill>
              </a:rPr>
              <a:t> le due </a:t>
            </a:r>
            <a:r>
              <a:rPr lang="en-GB" sz="1400" dirty="0" err="1">
                <a:solidFill>
                  <a:srgbClr val="000000"/>
                </a:solidFill>
              </a:rPr>
              <a:t>soluzioni</a:t>
            </a:r>
            <a:r>
              <a:rPr lang="en-GB" sz="1400" dirty="0">
                <a:solidFill>
                  <a:srgbClr val="000000"/>
                </a:solidFill>
              </a:rPr>
              <a:t> e </a:t>
            </a:r>
            <a:r>
              <a:rPr lang="en-GB" sz="1400" dirty="0" err="1">
                <a:solidFill>
                  <a:srgbClr val="000000"/>
                </a:solidFill>
              </a:rPr>
              <a:t>sfiatate</a:t>
            </a:r>
            <a:r>
              <a:rPr lang="en-GB" sz="1400" dirty="0">
                <a:solidFill>
                  <a:srgbClr val="000000"/>
                </a:solidFill>
              </a:rPr>
              <a:t>. </a:t>
            </a:r>
            <a:r>
              <a:rPr lang="en-GB" sz="1400" dirty="0" err="1">
                <a:solidFill>
                  <a:srgbClr val="000000"/>
                </a:solidFill>
              </a:rPr>
              <a:t>Lasciate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formare</a:t>
            </a:r>
            <a:r>
              <a:rPr lang="en-GB" sz="1400" dirty="0">
                <a:solidFill>
                  <a:srgbClr val="000000"/>
                </a:solidFill>
              </a:rPr>
              <a:t> le due </a:t>
            </a:r>
            <a:r>
              <a:rPr lang="en-GB" sz="1400" dirty="0" err="1">
                <a:solidFill>
                  <a:srgbClr val="000000"/>
                </a:solidFill>
              </a:rPr>
              <a:t>fasi</a:t>
            </a:r>
            <a:r>
              <a:rPr lang="en-GB" sz="1400" dirty="0">
                <a:solidFill>
                  <a:srgbClr val="000000"/>
                </a:solidFill>
              </a:rPr>
              <a:t>.         </a:t>
            </a:r>
            <a:r>
              <a:rPr lang="en-GB" sz="1400" dirty="0">
                <a:solidFill>
                  <a:srgbClr val="C00000"/>
                </a:solidFill>
              </a:rPr>
              <a:t>(ATTENZIONE!!!)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3672160" y="4643933"/>
            <a:ext cx="1979613" cy="37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000000"/>
                </a:solidFill>
              </a:rPr>
              <a:t>(a) </a:t>
            </a:r>
            <a:r>
              <a:rPr lang="en-GB" dirty="0" err="1">
                <a:solidFill>
                  <a:srgbClr val="000000"/>
                </a:solidFill>
              </a:rPr>
              <a:t>Fase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acquosa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3672160" y="5040808"/>
            <a:ext cx="1979613" cy="37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(b) Fase organica</a:t>
            </a:r>
          </a:p>
        </p:txBody>
      </p:sp>
      <p:sp>
        <p:nvSpPr>
          <p:cNvPr id="7178" name="Line 14"/>
          <p:cNvSpPr>
            <a:spLocks noChangeShapeType="1"/>
          </p:cNvSpPr>
          <p:nvPr/>
        </p:nvSpPr>
        <p:spPr bwMode="auto">
          <a:xfrm>
            <a:off x="5689351" y="4823320"/>
            <a:ext cx="539750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7179" name="Text Box 15"/>
          <p:cNvSpPr txBox="1">
            <a:spLocks noChangeArrowheads="1"/>
          </p:cNvSpPr>
          <p:nvPr/>
        </p:nvSpPr>
        <p:spPr bwMode="auto">
          <a:xfrm>
            <a:off x="6372498" y="4643933"/>
            <a:ext cx="2844278" cy="360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>
                <a:solidFill>
                  <a:srgbClr val="000000"/>
                </a:solidFill>
              </a:rPr>
              <a:t>s</a:t>
            </a:r>
            <a:r>
              <a:rPr lang="en-GB" dirty="0" smtClean="0">
                <a:solidFill>
                  <a:srgbClr val="000000"/>
                </a:solidFill>
              </a:rPr>
              <a:t>ale di </a:t>
            </a:r>
            <a:r>
              <a:rPr lang="en-GB" dirty="0" err="1" smtClean="0">
                <a:solidFill>
                  <a:srgbClr val="000000"/>
                </a:solidFill>
              </a:rPr>
              <a:t>para-toluidina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180" name="Line 16"/>
          <p:cNvSpPr>
            <a:spLocks noChangeShapeType="1"/>
          </p:cNvSpPr>
          <p:nvPr/>
        </p:nvSpPr>
        <p:spPr bwMode="auto">
          <a:xfrm>
            <a:off x="5689351" y="5221385"/>
            <a:ext cx="539750" cy="158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7181" name="Text Box 17"/>
          <p:cNvSpPr txBox="1">
            <a:spLocks noChangeArrowheads="1"/>
          </p:cNvSpPr>
          <p:nvPr/>
        </p:nvSpPr>
        <p:spPr bwMode="auto">
          <a:xfrm>
            <a:off x="6336456" y="5040808"/>
            <a:ext cx="3313112" cy="657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 2-naftolo, </a:t>
            </a:r>
            <a:r>
              <a:rPr lang="en-GB" dirty="0" err="1" smtClean="0">
                <a:solidFill>
                  <a:srgbClr val="000000"/>
                </a:solidFill>
              </a:rPr>
              <a:t>dicloro</a:t>
            </a:r>
            <a:r>
              <a:rPr lang="en-GB" dirty="0" smtClean="0">
                <a:solidFill>
                  <a:srgbClr val="000000"/>
                </a:solidFill>
              </a:rPr>
              <a:t> benzene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182" name="Text Box 19"/>
          <p:cNvSpPr txBox="1">
            <a:spLocks noChangeArrowheads="1"/>
          </p:cNvSpPr>
          <p:nvPr/>
        </p:nvSpPr>
        <p:spPr bwMode="auto">
          <a:xfrm>
            <a:off x="3060700" y="6012085"/>
            <a:ext cx="684053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Scaricate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>
                <a:solidFill>
                  <a:srgbClr val="000000"/>
                </a:solidFill>
              </a:rPr>
              <a:t>lo </a:t>
            </a:r>
            <a:r>
              <a:rPr lang="en-GB" sz="1400" dirty="0" err="1">
                <a:solidFill>
                  <a:srgbClr val="000000"/>
                </a:solidFill>
              </a:rPr>
              <a:t>strato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acquoso</a:t>
            </a:r>
            <a:r>
              <a:rPr lang="en-GB" sz="1400" dirty="0">
                <a:solidFill>
                  <a:srgbClr val="000000"/>
                </a:solidFill>
              </a:rPr>
              <a:t> in </a:t>
            </a:r>
            <a:r>
              <a:rPr lang="en-GB" sz="1400" dirty="0" err="1">
                <a:solidFill>
                  <a:srgbClr val="000000"/>
                </a:solidFill>
              </a:rPr>
              <a:t>una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beuta</a:t>
            </a:r>
            <a:r>
              <a:rPr lang="en-GB" sz="1400" dirty="0">
                <a:solidFill>
                  <a:srgbClr val="000000"/>
                </a:solidFill>
              </a:rPr>
              <a:t> e </a:t>
            </a:r>
            <a:r>
              <a:rPr lang="en-GB" sz="1400" dirty="0" err="1">
                <a:solidFill>
                  <a:srgbClr val="000000"/>
                </a:solidFill>
              </a:rPr>
              <a:t>ripetete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l'estrazione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u="sng" dirty="0">
                <a:solidFill>
                  <a:srgbClr val="000000"/>
                </a:solidFill>
              </a:rPr>
              <a:t>per </a:t>
            </a:r>
            <a:r>
              <a:rPr lang="en-GB" sz="1400" u="sng" dirty="0" err="1">
                <a:solidFill>
                  <a:srgbClr val="000000"/>
                </a:solidFill>
              </a:rPr>
              <a:t>altre</a:t>
            </a:r>
            <a:r>
              <a:rPr lang="en-GB" sz="1400" u="sng" dirty="0">
                <a:solidFill>
                  <a:srgbClr val="000000"/>
                </a:solidFill>
              </a:rPr>
              <a:t> due </a:t>
            </a:r>
            <a:r>
              <a:rPr lang="en-GB" sz="1400" u="sng" dirty="0" smtClean="0">
                <a:solidFill>
                  <a:srgbClr val="000000"/>
                </a:solidFill>
              </a:rPr>
              <a:t>volte</a:t>
            </a: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400" u="sng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Utilizzate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>
                <a:solidFill>
                  <a:srgbClr val="000000"/>
                </a:solidFill>
              </a:rPr>
              <a:t>5 ml di </a:t>
            </a:r>
            <a:r>
              <a:rPr lang="en-GB" sz="1400" dirty="0" err="1">
                <a:solidFill>
                  <a:srgbClr val="000000"/>
                </a:solidFill>
              </a:rPr>
              <a:t>acqua</a:t>
            </a:r>
            <a:r>
              <a:rPr lang="en-GB" sz="1400" dirty="0">
                <a:solidFill>
                  <a:srgbClr val="000000"/>
                </a:solidFill>
              </a:rPr>
              <a:t> per </a:t>
            </a:r>
            <a:r>
              <a:rPr lang="en-GB" sz="1400" dirty="0" err="1">
                <a:solidFill>
                  <a:srgbClr val="000000"/>
                </a:solidFill>
              </a:rPr>
              <a:t>una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quarta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estrazione</a:t>
            </a:r>
            <a:r>
              <a:rPr lang="en-GB" sz="1400" dirty="0">
                <a:solidFill>
                  <a:srgbClr val="000000"/>
                </a:solidFill>
              </a:rPr>
              <a:t> per </a:t>
            </a:r>
            <a:r>
              <a:rPr lang="en-GB" sz="1400" dirty="0" err="1">
                <a:solidFill>
                  <a:srgbClr val="000000"/>
                </a:solidFill>
              </a:rPr>
              <a:t>rimuovere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l‘eccesso</a:t>
            </a:r>
            <a:r>
              <a:rPr lang="en-GB" sz="1400" dirty="0">
                <a:solidFill>
                  <a:srgbClr val="000000"/>
                </a:solidFill>
              </a:rPr>
              <a:t> di </a:t>
            </a:r>
            <a:r>
              <a:rPr lang="en-GB" sz="1400" dirty="0" err="1" smtClean="0">
                <a:solidFill>
                  <a:srgbClr val="000000"/>
                </a:solidFill>
              </a:rPr>
              <a:t>HCl</a:t>
            </a:r>
            <a:endParaRPr lang="en-GB" sz="1400" dirty="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Riunite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tutte</a:t>
            </a:r>
            <a:r>
              <a:rPr lang="en-GB" sz="1400" dirty="0">
                <a:solidFill>
                  <a:srgbClr val="000000"/>
                </a:solidFill>
              </a:rPr>
              <a:t> le </a:t>
            </a:r>
            <a:r>
              <a:rPr lang="en-GB" sz="1400" dirty="0" err="1">
                <a:solidFill>
                  <a:srgbClr val="000000"/>
                </a:solidFill>
              </a:rPr>
              <a:t>soluzioni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acquose</a:t>
            </a:r>
            <a:r>
              <a:rPr lang="en-GB" sz="1400" dirty="0">
                <a:solidFill>
                  <a:srgbClr val="000000"/>
                </a:solidFill>
              </a:rPr>
              <a:t> e </a:t>
            </a:r>
            <a:r>
              <a:rPr lang="en-GB" sz="1400" dirty="0" err="1">
                <a:solidFill>
                  <a:srgbClr val="000000"/>
                </a:solidFill>
              </a:rPr>
              <a:t>mettetele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da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parte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7183" name="Picture 8"/>
          <p:cNvPicPr>
            <a:picLocks noChangeAspect="1" noChangeArrowheads="1"/>
          </p:cNvPicPr>
          <p:nvPr/>
        </p:nvPicPr>
        <p:blipFill>
          <a:blip r:embed="rId4" cstate="print"/>
          <a:srcRect l="10002" t="5009" r="69981" b="20128"/>
          <a:stretch>
            <a:fillRect/>
          </a:stretch>
        </p:blipFill>
        <p:spPr bwMode="auto">
          <a:xfrm>
            <a:off x="2592487" y="1001713"/>
            <a:ext cx="795337" cy="1554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84" name="CasellaDiTesto 24"/>
          <p:cNvSpPr txBox="1">
            <a:spLocks noChangeArrowheads="1"/>
          </p:cNvSpPr>
          <p:nvPr/>
        </p:nvSpPr>
        <p:spPr bwMode="auto">
          <a:xfrm>
            <a:off x="4248274" y="1504950"/>
            <a:ext cx="1008062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dirty="0" err="1">
                <a:solidFill>
                  <a:schemeClr val="tx1"/>
                </a:solidFill>
              </a:rPr>
              <a:t>HCl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185" name="Text Box 7"/>
          <p:cNvSpPr txBox="1">
            <a:spLocks noChangeArrowheads="1"/>
          </p:cNvSpPr>
          <p:nvPr/>
        </p:nvSpPr>
        <p:spPr bwMode="auto">
          <a:xfrm>
            <a:off x="503808" y="1331565"/>
            <a:ext cx="2447925" cy="657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SOLUBILE IN ETERE</a:t>
            </a:r>
          </a:p>
        </p:txBody>
      </p:sp>
      <p:pic>
        <p:nvPicPr>
          <p:cNvPr id="7186" name="Picture 8"/>
          <p:cNvPicPr>
            <a:picLocks noChangeAspect="1" noChangeArrowheads="1"/>
          </p:cNvPicPr>
          <p:nvPr/>
        </p:nvPicPr>
        <p:blipFill rotWithShape="1">
          <a:blip r:embed="rId4" cstate="print"/>
          <a:srcRect l="10002" t="5009" r="69981" b="32392"/>
          <a:stretch/>
        </p:blipFill>
        <p:spPr bwMode="auto">
          <a:xfrm>
            <a:off x="5540474" y="1073151"/>
            <a:ext cx="795338" cy="12995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87" name="CasellaDiTesto 27"/>
          <p:cNvSpPr txBox="1">
            <a:spLocks noChangeArrowheads="1"/>
          </p:cNvSpPr>
          <p:nvPr/>
        </p:nvSpPr>
        <p:spPr bwMode="auto">
          <a:xfrm>
            <a:off x="6119912" y="1146175"/>
            <a:ext cx="73025" cy="219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8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188" name="CasellaDiTesto 28"/>
          <p:cNvSpPr txBox="1">
            <a:spLocks noChangeArrowheads="1"/>
          </p:cNvSpPr>
          <p:nvPr/>
        </p:nvSpPr>
        <p:spPr bwMode="auto">
          <a:xfrm>
            <a:off x="5761137" y="1069975"/>
            <a:ext cx="142875" cy="211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 sz="800">
              <a:solidFill>
                <a:schemeClr val="tx1"/>
              </a:solidFill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5832574" y="885825"/>
            <a:ext cx="144463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050" dirty="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7190" name="CasellaDiTesto 30"/>
          <p:cNvSpPr txBox="1">
            <a:spLocks noChangeArrowheads="1"/>
          </p:cNvSpPr>
          <p:nvPr/>
        </p:nvSpPr>
        <p:spPr bwMode="auto">
          <a:xfrm>
            <a:off x="6192937" y="1047750"/>
            <a:ext cx="576262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rgbClr val="000000"/>
                </a:solidFill>
              </a:rPr>
              <a:t>Cl </a:t>
            </a:r>
            <a:r>
              <a:rPr lang="it-IT" sz="1000" b="1" baseline="30000">
                <a:solidFill>
                  <a:srgbClr val="000000"/>
                </a:solidFill>
              </a:rPr>
              <a:t>-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647824" y="251445"/>
            <a:ext cx="6480175" cy="37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000000"/>
                </a:solidFill>
              </a:rPr>
              <a:t>PER ESTRARRE IL </a:t>
            </a:r>
            <a:r>
              <a:rPr lang="en-GB" b="1" u="sng" dirty="0">
                <a:solidFill>
                  <a:srgbClr val="000000"/>
                </a:solidFill>
              </a:rPr>
              <a:t>COMPONENTE ACIDO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592461" y="1260475"/>
            <a:ext cx="2879725" cy="37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3348111" y="1322388"/>
            <a:ext cx="2879725" cy="657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200">
              <a:solidFill>
                <a:schemeClr val="tx1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200">
              <a:solidFill>
                <a:srgbClr val="000000"/>
              </a:solidFill>
            </a:endParaRPr>
          </a:p>
        </p:txBody>
      </p:sp>
      <p:pic>
        <p:nvPicPr>
          <p:cNvPr id="8198" name="Picture 8"/>
          <p:cNvPicPr>
            <a:picLocks noChangeAspect="1" noChangeArrowheads="1"/>
          </p:cNvPicPr>
          <p:nvPr/>
        </p:nvPicPr>
        <p:blipFill>
          <a:blip r:embed="rId3" cstate="print"/>
          <a:srcRect l="10168" t="4997" r="15254" b="10016"/>
          <a:stretch>
            <a:fillRect/>
          </a:stretch>
        </p:blipFill>
        <p:spPr bwMode="auto">
          <a:xfrm>
            <a:off x="954088" y="4143375"/>
            <a:ext cx="1582737" cy="323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1582738" y="5383213"/>
            <a:ext cx="720725" cy="484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>
                <a:solidFill>
                  <a:srgbClr val="4C4C4C"/>
                </a:solidFill>
              </a:rPr>
              <a:t>b</a:t>
            </a:r>
          </a:p>
        </p:txBody>
      </p: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431799" y="2555701"/>
            <a:ext cx="9648825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Preparatevi</a:t>
            </a:r>
            <a:r>
              <a:rPr lang="en-GB" sz="1400" dirty="0">
                <a:solidFill>
                  <a:srgbClr val="000000"/>
                </a:solidFill>
              </a:rPr>
              <a:t> 15ml di </a:t>
            </a:r>
            <a:r>
              <a:rPr lang="en-GB" sz="1400" dirty="0" err="1">
                <a:solidFill>
                  <a:srgbClr val="000000"/>
                </a:solidFill>
              </a:rPr>
              <a:t>soluzione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basica</a:t>
            </a:r>
            <a:r>
              <a:rPr lang="en-GB" sz="1400" dirty="0">
                <a:solidFill>
                  <a:srgbClr val="000000"/>
                </a:solidFill>
              </a:rPr>
              <a:t> di </a:t>
            </a:r>
            <a:r>
              <a:rPr lang="en-GB" sz="1400" dirty="0" err="1">
                <a:solidFill>
                  <a:srgbClr val="000000"/>
                </a:solidFill>
              </a:rPr>
              <a:t>NaOH</a:t>
            </a:r>
            <a:r>
              <a:rPr lang="en-GB" sz="1400" dirty="0">
                <a:solidFill>
                  <a:srgbClr val="000000"/>
                </a:solidFill>
              </a:rPr>
              <a:t> al 10% (w/w).  </a:t>
            </a:r>
            <a:r>
              <a:rPr lang="en-GB" sz="1400" dirty="0" smtClean="0">
                <a:solidFill>
                  <a:srgbClr val="FF0000"/>
                </a:solidFill>
              </a:rPr>
              <a:t>(</a:t>
            </a:r>
            <a:r>
              <a:rPr lang="en-GB" sz="1400" dirty="0" err="1">
                <a:solidFill>
                  <a:srgbClr val="FF0000"/>
                </a:solidFill>
              </a:rPr>
              <a:t>e</a:t>
            </a:r>
            <a:r>
              <a:rPr lang="en-GB" sz="1400" dirty="0" err="1" smtClean="0">
                <a:solidFill>
                  <a:srgbClr val="FF0000"/>
                </a:solidFill>
              </a:rPr>
              <a:t>s</a:t>
            </a:r>
            <a:r>
              <a:rPr lang="en-GB" sz="1400" dirty="0">
                <a:solidFill>
                  <a:srgbClr val="FF0000"/>
                </a:solidFill>
              </a:rPr>
              <a:t>. 10g di </a:t>
            </a:r>
            <a:r>
              <a:rPr lang="en-GB" sz="1400" dirty="0" err="1">
                <a:solidFill>
                  <a:srgbClr val="FF0000"/>
                </a:solidFill>
              </a:rPr>
              <a:t>NaOH</a:t>
            </a:r>
            <a:r>
              <a:rPr lang="en-GB" sz="1400" dirty="0">
                <a:solidFill>
                  <a:srgbClr val="FF0000"/>
                </a:solidFill>
              </a:rPr>
              <a:t> in 90 g di </a:t>
            </a:r>
            <a:r>
              <a:rPr lang="en-GB" sz="1400" dirty="0" err="1" smtClean="0">
                <a:solidFill>
                  <a:srgbClr val="FF0000"/>
                </a:solidFill>
              </a:rPr>
              <a:t>acqua</a:t>
            </a:r>
            <a:r>
              <a:rPr lang="en-GB" sz="1400" dirty="0">
                <a:solidFill>
                  <a:srgbClr val="FF0000"/>
                </a:solidFill>
              </a:rPr>
              <a:t>)</a:t>
            </a:r>
            <a:r>
              <a:rPr lang="en-GB" sz="1400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4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Aggiungete</a:t>
            </a:r>
            <a:r>
              <a:rPr lang="en-GB" sz="1400" dirty="0">
                <a:solidFill>
                  <a:srgbClr val="000000"/>
                </a:solidFill>
              </a:rPr>
              <a:t> la </a:t>
            </a:r>
            <a:r>
              <a:rPr lang="en-GB" sz="1400" dirty="0" err="1">
                <a:solidFill>
                  <a:srgbClr val="000000"/>
                </a:solidFill>
              </a:rPr>
              <a:t>soluzione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all'interno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dell'imbuto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separatore</a:t>
            </a:r>
            <a:r>
              <a:rPr lang="en-GB" sz="1400" dirty="0" smtClean="0">
                <a:solidFill>
                  <a:srgbClr val="000000"/>
                </a:solidFill>
              </a:rPr>
              <a:t>.</a:t>
            </a: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Agitare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vigorosamente</a:t>
            </a:r>
            <a:r>
              <a:rPr lang="en-GB" sz="1400" dirty="0">
                <a:solidFill>
                  <a:srgbClr val="000000"/>
                </a:solidFill>
              </a:rPr>
              <a:t> le due </a:t>
            </a:r>
            <a:r>
              <a:rPr lang="en-GB" sz="1400" dirty="0" err="1">
                <a:solidFill>
                  <a:srgbClr val="000000"/>
                </a:solidFill>
              </a:rPr>
              <a:t>soluzioni</a:t>
            </a:r>
            <a:r>
              <a:rPr lang="en-GB" sz="1400" dirty="0">
                <a:solidFill>
                  <a:srgbClr val="000000"/>
                </a:solidFill>
              </a:rPr>
              <a:t> e </a:t>
            </a:r>
            <a:r>
              <a:rPr lang="en-GB" sz="1400" dirty="0" err="1">
                <a:solidFill>
                  <a:srgbClr val="000000"/>
                </a:solidFill>
              </a:rPr>
              <a:t>sfiatate</a:t>
            </a:r>
            <a:r>
              <a:rPr lang="en-GB" sz="1400" dirty="0">
                <a:solidFill>
                  <a:srgbClr val="000000"/>
                </a:solidFill>
              </a:rPr>
              <a:t>. </a:t>
            </a:r>
            <a:r>
              <a:rPr lang="en-GB" sz="1400" dirty="0" err="1">
                <a:solidFill>
                  <a:srgbClr val="000000"/>
                </a:solidFill>
              </a:rPr>
              <a:t>Lasciate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formare</a:t>
            </a:r>
            <a:r>
              <a:rPr lang="en-GB" sz="1400" dirty="0">
                <a:solidFill>
                  <a:srgbClr val="000000"/>
                </a:solidFill>
              </a:rPr>
              <a:t> le due </a:t>
            </a:r>
            <a:r>
              <a:rPr lang="en-GB" sz="1400" dirty="0" err="1">
                <a:solidFill>
                  <a:srgbClr val="000000"/>
                </a:solidFill>
              </a:rPr>
              <a:t>fasi</a:t>
            </a:r>
            <a:r>
              <a:rPr lang="en-GB" sz="1400" dirty="0">
                <a:solidFill>
                  <a:srgbClr val="000000"/>
                </a:solidFill>
              </a:rPr>
              <a:t>.         </a:t>
            </a:r>
            <a:r>
              <a:rPr lang="en-GB" sz="1400" dirty="0">
                <a:solidFill>
                  <a:srgbClr val="C00000"/>
                </a:solidFill>
              </a:rPr>
              <a:t>(ATTENZIONE!!!)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8201" name="Text Box 18"/>
          <p:cNvSpPr txBox="1">
            <a:spLocks noChangeArrowheads="1"/>
          </p:cNvSpPr>
          <p:nvPr/>
        </p:nvSpPr>
        <p:spPr bwMode="auto">
          <a:xfrm>
            <a:off x="6768504" y="1835621"/>
            <a:ext cx="3419475" cy="657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SOLUBILE IN SOLUZIONE ACQUOSA</a:t>
            </a:r>
          </a:p>
        </p:txBody>
      </p:sp>
      <p:sp>
        <p:nvSpPr>
          <p:cNvPr id="8202" name="Text Box 19"/>
          <p:cNvSpPr txBox="1">
            <a:spLocks noChangeArrowheads="1"/>
          </p:cNvSpPr>
          <p:nvPr/>
        </p:nvSpPr>
        <p:spPr bwMode="auto">
          <a:xfrm>
            <a:off x="3024188" y="5865813"/>
            <a:ext cx="6840537" cy="757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err="1">
                <a:solidFill>
                  <a:srgbClr val="000000"/>
                </a:solidFill>
              </a:rPr>
              <a:t>Scaricate</a:t>
            </a:r>
            <a:r>
              <a:rPr lang="en-GB" sz="1400" dirty="0">
                <a:solidFill>
                  <a:srgbClr val="000000"/>
                </a:solidFill>
              </a:rPr>
              <a:t> lo </a:t>
            </a:r>
            <a:r>
              <a:rPr lang="en-GB" sz="1400" dirty="0" err="1">
                <a:solidFill>
                  <a:srgbClr val="000000"/>
                </a:solidFill>
              </a:rPr>
              <a:t>strato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acquoso</a:t>
            </a:r>
            <a:r>
              <a:rPr lang="en-GB" sz="1400" dirty="0">
                <a:solidFill>
                  <a:srgbClr val="000000"/>
                </a:solidFill>
              </a:rPr>
              <a:t> in </a:t>
            </a:r>
            <a:r>
              <a:rPr lang="en-GB" sz="1400" dirty="0" err="1">
                <a:solidFill>
                  <a:srgbClr val="000000"/>
                </a:solidFill>
              </a:rPr>
              <a:t>una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beuta</a:t>
            </a:r>
            <a:r>
              <a:rPr lang="en-GB" sz="1400" dirty="0">
                <a:solidFill>
                  <a:srgbClr val="000000"/>
                </a:solidFill>
              </a:rPr>
              <a:t> e </a:t>
            </a:r>
            <a:r>
              <a:rPr lang="en-GB" sz="1400" dirty="0" err="1">
                <a:solidFill>
                  <a:srgbClr val="000000"/>
                </a:solidFill>
              </a:rPr>
              <a:t>ripetete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l'estrazione</a:t>
            </a:r>
            <a:r>
              <a:rPr lang="en-GB" sz="1400" dirty="0">
                <a:solidFill>
                  <a:srgbClr val="000000"/>
                </a:solidFill>
              </a:rPr>
              <a:t> per </a:t>
            </a:r>
            <a:r>
              <a:rPr lang="en-GB" sz="1400" dirty="0" err="1">
                <a:solidFill>
                  <a:srgbClr val="000000"/>
                </a:solidFill>
              </a:rPr>
              <a:t>altre</a:t>
            </a:r>
            <a:r>
              <a:rPr lang="en-GB" sz="1400" dirty="0">
                <a:solidFill>
                  <a:srgbClr val="000000"/>
                </a:solidFill>
              </a:rPr>
              <a:t> due </a:t>
            </a:r>
            <a:r>
              <a:rPr lang="en-GB" sz="1400" dirty="0" smtClean="0">
                <a:solidFill>
                  <a:srgbClr val="000000"/>
                </a:solidFill>
              </a:rPr>
              <a:t>volte</a:t>
            </a: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err="1">
                <a:solidFill>
                  <a:srgbClr val="000000"/>
                </a:solidFill>
              </a:rPr>
              <a:t>Utilizzate</a:t>
            </a:r>
            <a:r>
              <a:rPr lang="en-GB" sz="1400" dirty="0">
                <a:solidFill>
                  <a:srgbClr val="000000"/>
                </a:solidFill>
              </a:rPr>
              <a:t> 5 ml di </a:t>
            </a:r>
            <a:r>
              <a:rPr lang="en-GB" sz="1400" dirty="0" err="1">
                <a:solidFill>
                  <a:srgbClr val="000000"/>
                </a:solidFill>
              </a:rPr>
              <a:t>acqua</a:t>
            </a:r>
            <a:r>
              <a:rPr lang="en-GB" sz="1400" dirty="0">
                <a:solidFill>
                  <a:srgbClr val="000000"/>
                </a:solidFill>
              </a:rPr>
              <a:t> per </a:t>
            </a:r>
            <a:r>
              <a:rPr lang="en-GB" sz="1400" dirty="0" err="1">
                <a:solidFill>
                  <a:srgbClr val="000000"/>
                </a:solidFill>
              </a:rPr>
              <a:t>una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quarta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estrazione</a:t>
            </a:r>
            <a:r>
              <a:rPr lang="en-GB" sz="1400" dirty="0">
                <a:solidFill>
                  <a:srgbClr val="000000"/>
                </a:solidFill>
              </a:rPr>
              <a:t> per </a:t>
            </a:r>
            <a:r>
              <a:rPr lang="en-GB" sz="1400" dirty="0" err="1">
                <a:solidFill>
                  <a:srgbClr val="000000"/>
                </a:solidFill>
              </a:rPr>
              <a:t>rimuovere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l‘eccesso</a:t>
            </a:r>
            <a:r>
              <a:rPr lang="en-GB" sz="1400" dirty="0">
                <a:solidFill>
                  <a:srgbClr val="000000"/>
                </a:solidFill>
              </a:rPr>
              <a:t> di </a:t>
            </a:r>
            <a:r>
              <a:rPr lang="en-GB" sz="1400" dirty="0" err="1" smtClean="0">
                <a:solidFill>
                  <a:srgbClr val="000000"/>
                </a:solidFill>
              </a:rPr>
              <a:t>NaOH</a:t>
            </a:r>
            <a:endParaRPr lang="en-GB" sz="1400" dirty="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err="1">
                <a:solidFill>
                  <a:srgbClr val="000000"/>
                </a:solidFill>
              </a:rPr>
              <a:t>Riunite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tutti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gli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estratti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dirty="0" err="1">
                <a:solidFill>
                  <a:srgbClr val="000000"/>
                </a:solidFill>
              </a:rPr>
              <a:t>alcalini</a:t>
            </a:r>
            <a:r>
              <a:rPr lang="en-GB" sz="1400" dirty="0">
                <a:solidFill>
                  <a:srgbClr val="000000"/>
                </a:solidFill>
              </a:rPr>
              <a:t> con </a:t>
            </a:r>
            <a:r>
              <a:rPr lang="en-GB" sz="1400" dirty="0" err="1">
                <a:solidFill>
                  <a:srgbClr val="000000"/>
                </a:solidFill>
              </a:rPr>
              <a:t>l'acqua</a:t>
            </a:r>
            <a:r>
              <a:rPr lang="en-GB" sz="1400" dirty="0">
                <a:solidFill>
                  <a:srgbClr val="000000"/>
                </a:solidFill>
              </a:rPr>
              <a:t> e </a:t>
            </a:r>
            <a:r>
              <a:rPr lang="en-GB" sz="1400" dirty="0" err="1">
                <a:solidFill>
                  <a:srgbClr val="000000"/>
                </a:solidFill>
              </a:rPr>
              <a:t>mettetele</a:t>
            </a:r>
            <a:r>
              <a:rPr lang="en-GB" sz="1400" dirty="0">
                <a:solidFill>
                  <a:srgbClr val="000000"/>
                </a:solidFill>
              </a:rPr>
              <a:t> da parte</a:t>
            </a:r>
          </a:p>
        </p:txBody>
      </p:sp>
      <p:pic>
        <p:nvPicPr>
          <p:cNvPr id="8203" name="Picture 9"/>
          <p:cNvPicPr>
            <a:picLocks noChangeAspect="1" noChangeArrowheads="1"/>
          </p:cNvPicPr>
          <p:nvPr/>
        </p:nvPicPr>
        <p:blipFill>
          <a:blip r:embed="rId4" cstate="print"/>
          <a:srcRect t="10217" r="74866" b="30750"/>
          <a:stretch>
            <a:fillRect/>
          </a:stretch>
        </p:blipFill>
        <p:spPr bwMode="auto">
          <a:xfrm>
            <a:off x="1871736" y="684213"/>
            <a:ext cx="2366963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204" name="CasellaDiTesto 23"/>
          <p:cNvSpPr txBox="1">
            <a:spLocks noChangeArrowheads="1"/>
          </p:cNvSpPr>
          <p:nvPr/>
        </p:nvSpPr>
        <p:spPr bwMode="auto">
          <a:xfrm>
            <a:off x="2447999" y="183515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tx1"/>
                </a:solidFill>
              </a:rPr>
              <a:t>2-naftolo</a:t>
            </a:r>
          </a:p>
        </p:txBody>
      </p:sp>
      <p:sp>
        <p:nvSpPr>
          <p:cNvPr id="8205" name="Text Box 7"/>
          <p:cNvSpPr txBox="1">
            <a:spLocks noChangeArrowheads="1"/>
          </p:cNvSpPr>
          <p:nvPr/>
        </p:nvSpPr>
        <p:spPr bwMode="auto">
          <a:xfrm>
            <a:off x="287784" y="1187549"/>
            <a:ext cx="2447925" cy="657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SOLUBILE IN ETERE</a:t>
            </a:r>
          </a:p>
        </p:txBody>
      </p:sp>
      <p:sp>
        <p:nvSpPr>
          <p:cNvPr id="8206" name="CasellaDiTesto 25"/>
          <p:cNvSpPr txBox="1">
            <a:spLocks noChangeArrowheads="1"/>
          </p:cNvSpPr>
          <p:nvPr/>
        </p:nvSpPr>
        <p:spPr bwMode="auto">
          <a:xfrm>
            <a:off x="4103761" y="1403350"/>
            <a:ext cx="12954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tx1"/>
                </a:solidFill>
              </a:rPr>
              <a:t>NaOH</a:t>
            </a:r>
          </a:p>
        </p:txBody>
      </p:sp>
      <p:pic>
        <p:nvPicPr>
          <p:cNvPr id="8207" name="Picture 9"/>
          <p:cNvPicPr>
            <a:picLocks noChangeAspect="1" noChangeArrowheads="1"/>
          </p:cNvPicPr>
          <p:nvPr/>
        </p:nvPicPr>
        <p:blipFill>
          <a:blip r:embed="rId4" cstate="print"/>
          <a:srcRect t="10217" r="74866" b="30750"/>
          <a:stretch>
            <a:fillRect/>
          </a:stretch>
        </p:blipFill>
        <p:spPr bwMode="auto">
          <a:xfrm>
            <a:off x="4823097" y="755650"/>
            <a:ext cx="236855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208" name="CasellaDiTesto 28"/>
          <p:cNvSpPr txBox="1">
            <a:spLocks noChangeArrowheads="1"/>
          </p:cNvSpPr>
          <p:nvPr/>
        </p:nvSpPr>
        <p:spPr bwMode="auto">
          <a:xfrm>
            <a:off x="6840686" y="942975"/>
            <a:ext cx="1223962" cy="3159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 baseline="30000" dirty="0">
                <a:solidFill>
                  <a:schemeClr val="tx1"/>
                </a:solidFill>
              </a:rPr>
              <a:t>-</a:t>
            </a:r>
            <a:r>
              <a:rPr lang="it-IT" sz="1400" dirty="0">
                <a:solidFill>
                  <a:schemeClr val="tx1"/>
                </a:solidFill>
              </a:rPr>
              <a:t> </a:t>
            </a:r>
            <a:r>
              <a:rPr lang="it-IT" sz="1400" dirty="0" smtClean="0">
                <a:solidFill>
                  <a:schemeClr val="tx1"/>
                </a:solidFill>
              </a:rPr>
              <a:t> Na </a:t>
            </a:r>
            <a:r>
              <a:rPr lang="it-IT" sz="1400" baseline="300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8209" name="CasellaDiTesto 29"/>
          <p:cNvSpPr txBox="1">
            <a:spLocks noChangeArrowheads="1"/>
          </p:cNvSpPr>
          <p:nvPr/>
        </p:nvSpPr>
        <p:spPr bwMode="auto">
          <a:xfrm>
            <a:off x="7199585" y="1258888"/>
            <a:ext cx="1081087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tx1"/>
                </a:solidFill>
              </a:rPr>
              <a:t>+ H</a:t>
            </a:r>
            <a:r>
              <a:rPr lang="it-IT" baseline="-25000">
                <a:solidFill>
                  <a:schemeClr val="tx1"/>
                </a:solidFill>
              </a:rPr>
              <a:t>2</a:t>
            </a:r>
            <a:r>
              <a:rPr lang="it-IT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8210" name="Text Box 12"/>
          <p:cNvSpPr txBox="1">
            <a:spLocks noChangeArrowheads="1"/>
          </p:cNvSpPr>
          <p:nvPr/>
        </p:nvSpPr>
        <p:spPr bwMode="auto">
          <a:xfrm>
            <a:off x="3419475" y="4354513"/>
            <a:ext cx="1979613" cy="37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(a) Fase acquosa</a:t>
            </a:r>
          </a:p>
        </p:txBody>
      </p:sp>
      <p:sp>
        <p:nvSpPr>
          <p:cNvPr id="8211" name="Text Box 13"/>
          <p:cNvSpPr txBox="1">
            <a:spLocks noChangeArrowheads="1"/>
          </p:cNvSpPr>
          <p:nvPr/>
        </p:nvSpPr>
        <p:spPr bwMode="auto">
          <a:xfrm>
            <a:off x="3419475" y="4751388"/>
            <a:ext cx="1979613" cy="37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(b) Fase organica</a:t>
            </a:r>
          </a:p>
        </p:txBody>
      </p:sp>
      <p:sp>
        <p:nvSpPr>
          <p:cNvPr id="8212" name="Line 14"/>
          <p:cNvSpPr>
            <a:spLocks noChangeShapeType="1"/>
          </p:cNvSpPr>
          <p:nvPr/>
        </p:nvSpPr>
        <p:spPr bwMode="auto">
          <a:xfrm>
            <a:off x="5364658" y="4533900"/>
            <a:ext cx="539750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13" name="Text Box 15"/>
          <p:cNvSpPr txBox="1">
            <a:spLocks noChangeArrowheads="1"/>
          </p:cNvSpPr>
          <p:nvPr/>
        </p:nvSpPr>
        <p:spPr bwMode="auto">
          <a:xfrm>
            <a:off x="6119813" y="4354513"/>
            <a:ext cx="1979612" cy="37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</a:t>
            </a:r>
            <a:r>
              <a:rPr lang="en-GB" dirty="0" smtClean="0">
                <a:solidFill>
                  <a:srgbClr val="000000"/>
                </a:solidFill>
              </a:rPr>
              <a:t>ale di 2-naftolo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214" name="Line 16"/>
          <p:cNvSpPr>
            <a:spLocks noChangeShapeType="1"/>
          </p:cNvSpPr>
          <p:nvPr/>
        </p:nvSpPr>
        <p:spPr bwMode="auto">
          <a:xfrm>
            <a:off x="5364658" y="4967288"/>
            <a:ext cx="539750" cy="158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15" name="Text Box 17"/>
          <p:cNvSpPr txBox="1">
            <a:spLocks noChangeArrowheads="1"/>
          </p:cNvSpPr>
          <p:nvPr/>
        </p:nvSpPr>
        <p:spPr bwMode="auto">
          <a:xfrm>
            <a:off x="6119813" y="4751388"/>
            <a:ext cx="3313112" cy="657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D</a:t>
            </a:r>
            <a:r>
              <a:rPr lang="en-GB" dirty="0" err="1" smtClean="0">
                <a:solidFill>
                  <a:srgbClr val="000000"/>
                </a:solidFill>
              </a:rPr>
              <a:t>icloro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benzene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887861" y="1260475"/>
            <a:ext cx="1260475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720725" y="215900"/>
            <a:ext cx="6480175" cy="37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000000"/>
                </a:solidFill>
              </a:rPr>
              <a:t>PER ESTRARRE IL </a:t>
            </a:r>
            <a:r>
              <a:rPr lang="en-GB" b="1" u="sng" dirty="0">
                <a:solidFill>
                  <a:srgbClr val="000000"/>
                </a:solidFill>
              </a:rPr>
              <a:t>COMPONENTE NEUTRO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 l="5038" t="1933" r="5038" b="4955"/>
          <a:stretch>
            <a:fillRect/>
          </a:stretch>
        </p:blipFill>
        <p:spPr bwMode="auto">
          <a:xfrm>
            <a:off x="439738" y="720725"/>
            <a:ext cx="1539875" cy="3521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195513" y="1260475"/>
            <a:ext cx="5219700" cy="312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p-TOLUIDINA (COMPONENTE BASICO)</a:t>
            </a:r>
            <a:r>
              <a:rPr lang="x-none" sz="1400">
                <a:solidFill>
                  <a:srgbClr val="000000"/>
                </a:solidFill>
                <a:cs typeface="Arial" charset="0"/>
              </a:rPr>
              <a:t>‏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232025" y="1800225"/>
            <a:ext cx="5219700" cy="312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2-NAFTOLO (COMPONENTE ACIDO)</a:t>
            </a:r>
            <a:r>
              <a:rPr lang="x-none" sz="1400">
                <a:solidFill>
                  <a:srgbClr val="000000"/>
                </a:solidFill>
                <a:cs typeface="Arial" charset="0"/>
              </a:rPr>
              <a:t>‏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879725" y="3779838"/>
            <a:ext cx="5219700" cy="312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p-DICLOROBENZENE  (COMPONENTE NEUTRO)</a:t>
            </a:r>
            <a:r>
              <a:rPr lang="x-none" sz="1400">
                <a:solidFill>
                  <a:srgbClr val="000000"/>
                </a:solidFill>
                <a:cs typeface="Arial" charset="0"/>
              </a:rPr>
              <a:t>‏</a:t>
            </a:r>
            <a:endParaRPr lang="en-GB" sz="1400">
              <a:solidFill>
                <a:srgbClr val="000000"/>
              </a:solidFill>
            </a:endParaRP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 cstate="print"/>
          <a:srcRect l="10002" t="5009" r="69981" b="35193"/>
          <a:stretch>
            <a:fillRect/>
          </a:stretch>
        </p:blipFill>
        <p:spPr bwMode="auto">
          <a:xfrm>
            <a:off x="6224588" y="1403573"/>
            <a:ext cx="795337" cy="1241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5" cstate="print"/>
          <a:srcRect t="10217" r="74866" b="30750"/>
          <a:stretch>
            <a:fillRect/>
          </a:stretch>
        </p:blipFill>
        <p:spPr bwMode="auto">
          <a:xfrm>
            <a:off x="7128544" y="1475581"/>
            <a:ext cx="1450975" cy="661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9675" y="3419475"/>
            <a:ext cx="523875" cy="1257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25" name="AutoShape 9"/>
          <p:cNvSpPr>
            <a:spLocks/>
          </p:cNvSpPr>
          <p:nvPr/>
        </p:nvSpPr>
        <p:spPr bwMode="auto">
          <a:xfrm>
            <a:off x="5759450" y="1079500"/>
            <a:ext cx="360363" cy="1079500"/>
          </a:xfrm>
          <a:prstGeom prst="rightBrace">
            <a:avLst>
              <a:gd name="adj1" fmla="val 24963"/>
              <a:gd name="adj2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300788" y="971525"/>
            <a:ext cx="3779837" cy="37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precedentemente</a:t>
            </a:r>
            <a:r>
              <a:rPr lang="en-GB" dirty="0" smtClean="0">
                <a:solidFill>
                  <a:srgbClr val="000000"/>
                </a:solidFill>
              </a:rPr>
              <a:t> ESTRATTI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1979613" y="3060700"/>
            <a:ext cx="900112" cy="72072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39750" y="4957763"/>
            <a:ext cx="9180513" cy="809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Versare</a:t>
            </a:r>
            <a:r>
              <a:rPr lang="en-GB" dirty="0">
                <a:solidFill>
                  <a:srgbClr val="000000"/>
                </a:solidFill>
              </a:rPr>
              <a:t> la </a:t>
            </a:r>
            <a:r>
              <a:rPr lang="en-GB" dirty="0" err="1">
                <a:solidFill>
                  <a:srgbClr val="000000"/>
                </a:solidFill>
              </a:rPr>
              <a:t>soluzione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eterea</a:t>
            </a:r>
            <a:r>
              <a:rPr lang="en-GB" dirty="0">
                <a:solidFill>
                  <a:srgbClr val="000000"/>
                </a:solidFill>
              </a:rPr>
              <a:t> in un </a:t>
            </a:r>
            <a:r>
              <a:rPr lang="en-GB" dirty="0" smtClean="0">
                <a:solidFill>
                  <a:srgbClr val="000000"/>
                </a:solidFill>
              </a:rPr>
              <a:t>beaker </a:t>
            </a:r>
            <a:r>
              <a:rPr lang="en-GB" dirty="0">
                <a:solidFill>
                  <a:srgbClr val="000000"/>
                </a:solidFill>
              </a:rPr>
              <a:t>e </a:t>
            </a:r>
            <a:r>
              <a:rPr lang="en-GB" dirty="0" err="1">
                <a:solidFill>
                  <a:srgbClr val="000000"/>
                </a:solidFill>
              </a:rPr>
              <a:t>aggiungete</a:t>
            </a:r>
            <a:r>
              <a:rPr lang="en-GB" dirty="0">
                <a:solidFill>
                  <a:srgbClr val="000000"/>
                </a:solidFill>
              </a:rPr>
              <a:t> CaCl</a:t>
            </a:r>
            <a:r>
              <a:rPr lang="en-GB" baseline="-33000" dirty="0">
                <a:solidFill>
                  <a:srgbClr val="000000"/>
                </a:solidFill>
              </a:rPr>
              <a:t>2 </a:t>
            </a:r>
            <a:r>
              <a:rPr lang="en-GB" dirty="0" err="1">
                <a:solidFill>
                  <a:srgbClr val="000000"/>
                </a:solidFill>
              </a:rPr>
              <a:t>anidro</a:t>
            </a:r>
            <a:r>
              <a:rPr lang="en-GB" baseline="-33000" dirty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e </a:t>
            </a:r>
            <a:r>
              <a:rPr lang="en-GB" dirty="0" err="1">
                <a:solidFill>
                  <a:srgbClr val="000000"/>
                </a:solidFill>
              </a:rPr>
              <a:t>lasciate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riposare</a:t>
            </a:r>
            <a:endParaRPr lang="en-GB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000000"/>
                </a:solidFill>
              </a:rPr>
              <a:t> Filtrate la </a:t>
            </a:r>
            <a:r>
              <a:rPr lang="en-GB" dirty="0" err="1">
                <a:solidFill>
                  <a:srgbClr val="000000"/>
                </a:solidFill>
              </a:rPr>
              <a:t>soluzione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ed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evaporare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l'etere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utilizzando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l'evaporatore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rotante</a:t>
            </a:r>
            <a:r>
              <a:rPr lang="x-none" dirty="0" smtClean="0">
                <a:solidFill>
                  <a:srgbClr val="000000"/>
                </a:solidFill>
                <a:cs typeface="Arial" charset="0"/>
              </a:rPr>
              <a:t>‏</a:t>
            </a:r>
            <a:endParaRPr lang="it-IT" dirty="0" smtClean="0">
              <a:solidFill>
                <a:srgbClr val="000000"/>
              </a:solidFill>
              <a:cs typeface="Arial" charset="0"/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Pesate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il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residuo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ottenuto</a:t>
            </a:r>
            <a:r>
              <a:rPr lang="en-GB" dirty="0">
                <a:solidFill>
                  <a:srgbClr val="000000"/>
                </a:solidFill>
              </a:rPr>
              <a:t> (</a:t>
            </a:r>
            <a:r>
              <a:rPr lang="en-GB" u="sng" dirty="0">
                <a:solidFill>
                  <a:srgbClr val="000000"/>
                </a:solidFill>
              </a:rPr>
              <a:t>p-</a:t>
            </a:r>
            <a:r>
              <a:rPr lang="en-GB" u="sng" dirty="0" err="1">
                <a:solidFill>
                  <a:srgbClr val="000000"/>
                </a:solidFill>
              </a:rPr>
              <a:t>diclorobenzene</a:t>
            </a:r>
            <a:r>
              <a:rPr lang="en-GB" dirty="0">
                <a:solidFill>
                  <a:srgbClr val="000000"/>
                </a:solidFill>
              </a:rPr>
              <a:t>) e determinate </a:t>
            </a:r>
            <a:r>
              <a:rPr lang="en-GB" dirty="0" err="1">
                <a:solidFill>
                  <a:srgbClr val="000000"/>
                </a:solidFill>
              </a:rPr>
              <a:t>il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punto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di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fusione</a:t>
            </a:r>
            <a:r>
              <a:rPr lang="en-GB" dirty="0">
                <a:solidFill>
                  <a:srgbClr val="000000"/>
                </a:solidFill>
              </a:rPr>
              <a:t> (53°C)</a:t>
            </a:r>
            <a:r>
              <a:rPr lang="x-none" dirty="0">
                <a:solidFill>
                  <a:srgbClr val="000000"/>
                </a:solidFill>
                <a:cs typeface="Arial" charset="0"/>
              </a:rPr>
              <a:t>‏</a:t>
            </a:r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1162</Words>
  <Application>Microsoft Macintosh PowerPoint</Application>
  <PresentationFormat>Personalizzato</PresentationFormat>
  <Paragraphs>196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Struttura predefinita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mara</dc:creator>
  <cp:lastModifiedBy>Filippo</cp:lastModifiedBy>
  <cp:revision>46</cp:revision>
  <dcterms:modified xsi:type="dcterms:W3CDTF">2014-03-24T22:59:04Z</dcterms:modified>
</cp:coreProperties>
</file>