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042" r:id="rId1"/>
  </p:sldMasterIdLst>
  <p:notesMasterIdLst>
    <p:notesMasterId r:id="rId59"/>
  </p:notesMasterIdLst>
  <p:handoutMasterIdLst>
    <p:handoutMasterId r:id="rId60"/>
  </p:handoutMasterIdLst>
  <p:sldIdLst>
    <p:sldId id="256" r:id="rId2"/>
    <p:sldId id="257" r:id="rId3"/>
    <p:sldId id="325" r:id="rId4"/>
    <p:sldId id="324"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6" r:id="rId22"/>
    <p:sldId id="278" r:id="rId23"/>
    <p:sldId id="280" r:id="rId24"/>
    <p:sldId id="277" r:id="rId25"/>
    <p:sldId id="279" r:id="rId26"/>
    <p:sldId id="283" r:id="rId27"/>
    <p:sldId id="286" r:id="rId28"/>
    <p:sldId id="287" r:id="rId29"/>
    <p:sldId id="288" r:id="rId30"/>
    <p:sldId id="289" r:id="rId31"/>
    <p:sldId id="290" r:id="rId32"/>
    <p:sldId id="291" r:id="rId33"/>
    <p:sldId id="282" r:id="rId34"/>
    <p:sldId id="292" r:id="rId35"/>
    <p:sldId id="293" r:id="rId36"/>
    <p:sldId id="294" r:id="rId37"/>
    <p:sldId id="295" r:id="rId38"/>
    <p:sldId id="296" r:id="rId39"/>
    <p:sldId id="297" r:id="rId40"/>
    <p:sldId id="302" r:id="rId41"/>
    <p:sldId id="303" r:id="rId42"/>
    <p:sldId id="315" r:id="rId43"/>
    <p:sldId id="316" r:id="rId44"/>
    <p:sldId id="309" r:id="rId45"/>
    <p:sldId id="319" r:id="rId46"/>
    <p:sldId id="320" r:id="rId47"/>
    <p:sldId id="326" r:id="rId48"/>
    <p:sldId id="327" r:id="rId49"/>
    <p:sldId id="329" r:id="rId50"/>
    <p:sldId id="340" r:id="rId51"/>
    <p:sldId id="330" r:id="rId52"/>
    <p:sldId id="331" r:id="rId53"/>
    <p:sldId id="332" r:id="rId54"/>
    <p:sldId id="333" r:id="rId55"/>
    <p:sldId id="334" r:id="rId56"/>
    <p:sldId id="335" r:id="rId57"/>
    <p:sldId id="336" r:id="rId58"/>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6602FCFC-0E5E-CF45-9251-0AC84B0DABF6}">
          <p14:sldIdLst>
            <p14:sldId id="256"/>
            <p14:sldId id="257"/>
            <p14:sldId id="325"/>
            <p14:sldId id="324"/>
            <p14:sldId id="258"/>
            <p14:sldId id="259"/>
            <p14:sldId id="260"/>
            <p14:sldId id="261"/>
            <p14:sldId id="262"/>
            <p14:sldId id="263"/>
            <p14:sldId id="264"/>
            <p14:sldId id="265"/>
            <p14:sldId id="266"/>
            <p14:sldId id="267"/>
            <p14:sldId id="268"/>
            <p14:sldId id="269"/>
            <p14:sldId id="270"/>
            <p14:sldId id="271"/>
            <p14:sldId id="272"/>
            <p14:sldId id="273"/>
            <p14:sldId id="276"/>
            <p14:sldId id="278"/>
            <p14:sldId id="280"/>
            <p14:sldId id="277"/>
            <p14:sldId id="279"/>
            <p14:sldId id="283"/>
            <p14:sldId id="286"/>
            <p14:sldId id="287"/>
            <p14:sldId id="288"/>
            <p14:sldId id="289"/>
            <p14:sldId id="290"/>
            <p14:sldId id="291"/>
            <p14:sldId id="282"/>
            <p14:sldId id="292"/>
            <p14:sldId id="293"/>
            <p14:sldId id="294"/>
            <p14:sldId id="295"/>
            <p14:sldId id="296"/>
            <p14:sldId id="297"/>
            <p14:sldId id="302"/>
            <p14:sldId id="303"/>
            <p14:sldId id="315"/>
            <p14:sldId id="316"/>
            <p14:sldId id="309"/>
            <p14:sldId id="319"/>
            <p14:sldId id="320"/>
            <p14:sldId id="326"/>
            <p14:sldId id="327"/>
            <p14:sldId id="329"/>
            <p14:sldId id="340"/>
            <p14:sldId id="330"/>
            <p14:sldId id="331"/>
            <p14:sldId id="332"/>
            <p14:sldId id="333"/>
            <p14:sldId id="334"/>
            <p14:sldId id="335"/>
            <p14:sldId id="33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76" autoAdjust="0"/>
  </p:normalViewPr>
  <p:slideViewPr>
    <p:cSldViewPr snapToGrid="0" snapToObjects="1">
      <p:cViewPr varScale="1">
        <p:scale>
          <a:sx n="86" d="100"/>
          <a:sy n="86" d="100"/>
        </p:scale>
        <p:origin x="-1336"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viewProps" Target="viewProps.xml"/><Relationship Id="rId64" Type="http://schemas.openxmlformats.org/officeDocument/2006/relationships/theme" Target="theme/theme1.xml"/><Relationship Id="rId65"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notesMaster" Target="notesMasters/notesMaster1.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handoutMaster" Target="handoutMasters/handoutMaster1.xml"/><Relationship Id="rId61" Type="http://schemas.openxmlformats.org/officeDocument/2006/relationships/printerSettings" Target="printerSettings/printerSettings1.bin"/><Relationship Id="rId62"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B57B82D-D6CB-F64A-95F7-43469CA8CD3D}" type="datetime1">
              <a:rPr lang="it-IT" smtClean="0"/>
              <a:t>27/11/16</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018DDF-94F6-A14F-AE7C-D2B4D9BE26D4}" type="slidenum">
              <a:rPr lang="it-IT" smtClean="0"/>
              <a:t>‹n.›</a:t>
            </a:fld>
            <a:endParaRPr lang="it-IT"/>
          </a:p>
        </p:txBody>
      </p:sp>
    </p:spTree>
    <p:extLst>
      <p:ext uri="{BB962C8B-B14F-4D97-AF65-F5344CB8AC3E}">
        <p14:creationId xmlns:p14="http://schemas.microsoft.com/office/powerpoint/2010/main" val="12721603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3FEE80-83BD-1445-912D-87B68DC8DB5F}" type="datetime1">
              <a:rPr lang="it-IT" smtClean="0"/>
              <a:t>27/11/16</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034527-10BB-274D-9B5A-6B374C66A409}" type="slidenum">
              <a:rPr lang="it-IT" smtClean="0"/>
              <a:t>‹n.›</a:t>
            </a:fld>
            <a:endParaRPr lang="it-IT"/>
          </a:p>
        </p:txBody>
      </p:sp>
    </p:spTree>
    <p:extLst>
      <p:ext uri="{BB962C8B-B14F-4D97-AF65-F5344CB8AC3E}">
        <p14:creationId xmlns:p14="http://schemas.microsoft.com/office/powerpoint/2010/main" val="16225458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03034527-10BB-274D-9B5A-6B374C66A409}" type="slidenum">
              <a:rPr lang="it-IT" smtClean="0"/>
              <a:t>2</a:t>
            </a:fld>
            <a:endParaRPr lang="it-IT"/>
          </a:p>
        </p:txBody>
      </p:sp>
    </p:spTree>
    <p:extLst>
      <p:ext uri="{BB962C8B-B14F-4D97-AF65-F5344CB8AC3E}">
        <p14:creationId xmlns:p14="http://schemas.microsoft.com/office/powerpoint/2010/main" val="146709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03034527-10BB-274D-9B5A-6B374C66A409}" type="slidenum">
              <a:rPr lang="it-IT" smtClean="0"/>
              <a:t>3</a:t>
            </a:fld>
            <a:endParaRPr lang="it-IT"/>
          </a:p>
        </p:txBody>
      </p:sp>
    </p:spTree>
    <p:extLst>
      <p:ext uri="{BB962C8B-B14F-4D97-AF65-F5344CB8AC3E}">
        <p14:creationId xmlns:p14="http://schemas.microsoft.com/office/powerpoint/2010/main" val="1467091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03034527-10BB-274D-9B5A-6B374C66A409}" type="slidenum">
              <a:rPr lang="it-IT" smtClean="0"/>
              <a:t>4</a:t>
            </a:fld>
            <a:endParaRPr lang="it-IT"/>
          </a:p>
        </p:txBody>
      </p:sp>
    </p:spTree>
    <p:extLst>
      <p:ext uri="{BB962C8B-B14F-4D97-AF65-F5344CB8AC3E}">
        <p14:creationId xmlns:p14="http://schemas.microsoft.com/office/powerpoint/2010/main" val="146709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it-IT" smtClean="0"/>
              <a:t>Fare clic per modificare stile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8690E4AA-D487-4C48-9B99-8591459310EC}" type="datetime1">
              <a:rPr lang="it-IT" smtClean="0"/>
              <a:t>27/11/16</a:t>
            </a:fld>
            <a:endParaRPr lang="it-IT"/>
          </a:p>
        </p:txBody>
      </p:sp>
      <p:sp>
        <p:nvSpPr>
          <p:cNvPr id="5" name="Footer Placeholder 4"/>
          <p:cNvSpPr>
            <a:spLocks noGrp="1"/>
          </p:cNvSpPr>
          <p:nvPr>
            <p:ph type="ftr" sz="quarter" idx="11"/>
          </p:nvPr>
        </p:nvSpPr>
        <p:spPr/>
        <p:txBody>
          <a:bodyPr/>
          <a:lstStyle/>
          <a:p>
            <a:r>
              <a:rPr lang="es-ES_tradnl" smtClean="0"/>
              <a:t>Enrico Andreoli enrico.andreoli@univr.it</a:t>
            </a:r>
            <a:endParaRPr lang="it-IT"/>
          </a:p>
        </p:txBody>
      </p:sp>
      <p:sp>
        <p:nvSpPr>
          <p:cNvPr id="6" name="Slide Number Placeholder 5"/>
          <p:cNvSpPr>
            <a:spLocks noGrp="1"/>
          </p:cNvSpPr>
          <p:nvPr>
            <p:ph type="sldNum" sz="quarter" idx="12"/>
          </p:nvPr>
        </p:nvSpPr>
        <p:spPr/>
        <p:txBody>
          <a:bodyPr/>
          <a:lstStyle/>
          <a:p>
            <a:fld id="{40211C01-CBFA-A84E-93D5-15E6348ED145}"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C14B3A3F-093C-45DD-B86D-C4535EB8AF2A}" type="datetime1">
              <a:rPr lang="it-IT" smtClean="0"/>
              <a:t>27/11/16</a:t>
            </a:fld>
            <a:endParaRPr lang="it-IT"/>
          </a:p>
        </p:txBody>
      </p:sp>
      <p:sp>
        <p:nvSpPr>
          <p:cNvPr id="5" name="Footer Placeholder 4"/>
          <p:cNvSpPr>
            <a:spLocks noGrp="1"/>
          </p:cNvSpPr>
          <p:nvPr>
            <p:ph type="ftr" sz="quarter" idx="11"/>
          </p:nvPr>
        </p:nvSpPr>
        <p:spPr/>
        <p:txBody>
          <a:bodyPr/>
          <a:lstStyle/>
          <a:p>
            <a:r>
              <a:rPr lang="es-ES_tradnl" smtClean="0"/>
              <a:t>Enrico Andreoli enrico.andreoli@univr.it</a:t>
            </a:r>
            <a:endParaRPr lang="it-IT"/>
          </a:p>
        </p:txBody>
      </p:sp>
      <p:sp>
        <p:nvSpPr>
          <p:cNvPr id="6" name="Slide Number Placeholder 5"/>
          <p:cNvSpPr>
            <a:spLocks noGrp="1"/>
          </p:cNvSpPr>
          <p:nvPr>
            <p:ph type="sldNum" sz="quarter" idx="12"/>
          </p:nvPr>
        </p:nvSpPr>
        <p:spPr/>
        <p:txBody>
          <a:bodyPr/>
          <a:lstStyle/>
          <a:p>
            <a:fld id="{40211C01-CBFA-A84E-93D5-15E6348ED145}"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it-IT" smtClean="0"/>
              <a:t>Fare clic per modificare stile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E79BC8EA-F382-425B-94FA-346A7DC2CB68}" type="datetime1">
              <a:rPr lang="it-IT" smtClean="0"/>
              <a:t>27/11/16</a:t>
            </a:fld>
            <a:endParaRPr lang="it-IT"/>
          </a:p>
        </p:txBody>
      </p:sp>
      <p:sp>
        <p:nvSpPr>
          <p:cNvPr id="5" name="Footer Placeholder 4"/>
          <p:cNvSpPr>
            <a:spLocks noGrp="1"/>
          </p:cNvSpPr>
          <p:nvPr>
            <p:ph type="ftr" sz="quarter" idx="11"/>
          </p:nvPr>
        </p:nvSpPr>
        <p:spPr/>
        <p:txBody>
          <a:bodyPr/>
          <a:lstStyle/>
          <a:p>
            <a:r>
              <a:rPr lang="es-ES_tradnl" smtClean="0"/>
              <a:t>Enrico Andreoli enrico.andreoli@univr.it</a:t>
            </a:r>
            <a:endParaRPr lang="it-IT"/>
          </a:p>
        </p:txBody>
      </p:sp>
      <p:sp>
        <p:nvSpPr>
          <p:cNvPr id="6" name="Slide Number Placeholder 5"/>
          <p:cNvSpPr>
            <a:spLocks noGrp="1"/>
          </p:cNvSpPr>
          <p:nvPr>
            <p:ph type="sldNum" sz="quarter" idx="12"/>
          </p:nvPr>
        </p:nvSpPr>
        <p:spPr/>
        <p:txBody>
          <a:bodyPr/>
          <a:lstStyle/>
          <a:p>
            <a:fld id="{40211C01-CBFA-A84E-93D5-15E6348ED145}"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a:p>
        </p:txBody>
      </p:sp>
      <p:sp>
        <p:nvSpPr>
          <p:cNvPr id="3" name="Content Placeholder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A2631E52-59E8-4803-AF39-1262451DC983}" type="datetime1">
              <a:rPr lang="it-IT" smtClean="0"/>
              <a:t>27/11/16</a:t>
            </a:fld>
            <a:endParaRPr lang="it-IT"/>
          </a:p>
        </p:txBody>
      </p:sp>
      <p:sp>
        <p:nvSpPr>
          <p:cNvPr id="5" name="Footer Placeholder 4"/>
          <p:cNvSpPr>
            <a:spLocks noGrp="1"/>
          </p:cNvSpPr>
          <p:nvPr>
            <p:ph type="ftr" sz="quarter" idx="11"/>
          </p:nvPr>
        </p:nvSpPr>
        <p:spPr/>
        <p:txBody>
          <a:bodyPr/>
          <a:lstStyle/>
          <a:p>
            <a:r>
              <a:rPr lang="es-ES_tradnl" smtClean="0"/>
              <a:t>Enrico Andreoli enrico.andreoli@univr.it</a:t>
            </a:r>
            <a:endParaRPr lang="it-IT"/>
          </a:p>
        </p:txBody>
      </p:sp>
      <p:sp>
        <p:nvSpPr>
          <p:cNvPr id="6" name="Slide Number Placeholder 5"/>
          <p:cNvSpPr>
            <a:spLocks noGrp="1"/>
          </p:cNvSpPr>
          <p:nvPr>
            <p:ph type="sldNum" sz="quarter" idx="12"/>
          </p:nvPr>
        </p:nvSpPr>
        <p:spPr/>
        <p:txBody>
          <a:bodyPr/>
          <a:lstStyle/>
          <a:p>
            <a:fld id="{40211C01-CBFA-A84E-93D5-15E6348ED145}"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it-IT" smtClean="0"/>
              <a:t>Fare clic per modificare stile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fld id="{EC2D47F9-18ED-4820-B4DF-1D33B9E58584}" type="datetime1">
              <a:rPr lang="it-IT" smtClean="0"/>
              <a:t>27/11/16</a:t>
            </a:fld>
            <a:endParaRPr lang="it-IT"/>
          </a:p>
        </p:txBody>
      </p:sp>
      <p:sp>
        <p:nvSpPr>
          <p:cNvPr id="5" name="Footer Placeholder 4"/>
          <p:cNvSpPr>
            <a:spLocks noGrp="1"/>
          </p:cNvSpPr>
          <p:nvPr>
            <p:ph type="ftr" sz="quarter" idx="11"/>
          </p:nvPr>
        </p:nvSpPr>
        <p:spPr/>
        <p:txBody>
          <a:bodyPr/>
          <a:lstStyle/>
          <a:p>
            <a:r>
              <a:rPr lang="es-ES_tradnl" smtClean="0"/>
              <a:t>Enrico Andreoli enrico.andreoli@univr.it</a:t>
            </a:r>
            <a:endParaRPr lang="it-IT"/>
          </a:p>
        </p:txBody>
      </p:sp>
      <p:sp>
        <p:nvSpPr>
          <p:cNvPr id="6" name="Slide Number Placeholder 5"/>
          <p:cNvSpPr>
            <a:spLocks noGrp="1"/>
          </p:cNvSpPr>
          <p:nvPr>
            <p:ph type="sldNum" sz="quarter" idx="12"/>
          </p:nvPr>
        </p:nvSpPr>
        <p:spPr/>
        <p:txBody>
          <a:bodyPr/>
          <a:lstStyle/>
          <a:p>
            <a:fld id="{40211C01-CBFA-A84E-93D5-15E6348ED145}"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473EDE13-4BBB-4037-8B50-0224210FF73A}" type="datetime1">
              <a:rPr lang="it-IT" smtClean="0"/>
              <a:t>27/11/16</a:t>
            </a:fld>
            <a:endParaRPr lang="it-IT"/>
          </a:p>
        </p:txBody>
      </p:sp>
      <p:sp>
        <p:nvSpPr>
          <p:cNvPr id="6" name="Footer Placeholder 5"/>
          <p:cNvSpPr>
            <a:spLocks noGrp="1"/>
          </p:cNvSpPr>
          <p:nvPr>
            <p:ph type="ftr" sz="quarter" idx="11"/>
          </p:nvPr>
        </p:nvSpPr>
        <p:spPr/>
        <p:txBody>
          <a:bodyPr/>
          <a:lstStyle/>
          <a:p>
            <a:r>
              <a:rPr lang="es-ES_tradnl" smtClean="0"/>
              <a:t>Enrico Andreoli enrico.andreoli@univr.it</a:t>
            </a:r>
            <a:endParaRPr lang="it-IT"/>
          </a:p>
        </p:txBody>
      </p:sp>
      <p:sp>
        <p:nvSpPr>
          <p:cNvPr id="7" name="Slide Number Placeholder 6"/>
          <p:cNvSpPr>
            <a:spLocks noGrp="1"/>
          </p:cNvSpPr>
          <p:nvPr>
            <p:ph type="sldNum" sz="quarter" idx="12"/>
          </p:nvPr>
        </p:nvSpPr>
        <p:spPr/>
        <p:txBody>
          <a:bodyPr/>
          <a:lstStyle/>
          <a:p>
            <a:fld id="{40211C01-CBFA-A84E-93D5-15E6348ED145}"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stile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6"/>
          <p:cNvSpPr>
            <a:spLocks noGrp="1"/>
          </p:cNvSpPr>
          <p:nvPr>
            <p:ph type="dt" sz="half" idx="10"/>
          </p:nvPr>
        </p:nvSpPr>
        <p:spPr/>
        <p:txBody>
          <a:bodyPr/>
          <a:lstStyle/>
          <a:p>
            <a:fld id="{7B677975-1BE5-4FC6-BE81-43479569863E}" type="datetime1">
              <a:rPr lang="it-IT" smtClean="0"/>
              <a:t>27/11/16</a:t>
            </a:fld>
            <a:endParaRPr lang="it-IT"/>
          </a:p>
        </p:txBody>
      </p:sp>
      <p:sp>
        <p:nvSpPr>
          <p:cNvPr id="8" name="Footer Placeholder 7"/>
          <p:cNvSpPr>
            <a:spLocks noGrp="1"/>
          </p:cNvSpPr>
          <p:nvPr>
            <p:ph type="ftr" sz="quarter" idx="11"/>
          </p:nvPr>
        </p:nvSpPr>
        <p:spPr/>
        <p:txBody>
          <a:bodyPr/>
          <a:lstStyle/>
          <a:p>
            <a:r>
              <a:rPr lang="es-ES_tradnl" smtClean="0"/>
              <a:t>Enrico Andreoli enrico.andreoli@univr.it</a:t>
            </a:r>
            <a:endParaRPr lang="it-IT"/>
          </a:p>
        </p:txBody>
      </p:sp>
      <p:sp>
        <p:nvSpPr>
          <p:cNvPr id="9" name="Slide Number Placeholder 8"/>
          <p:cNvSpPr>
            <a:spLocks noGrp="1"/>
          </p:cNvSpPr>
          <p:nvPr>
            <p:ph type="sldNum" sz="quarter" idx="12"/>
          </p:nvPr>
        </p:nvSpPr>
        <p:spPr/>
        <p:txBody>
          <a:bodyPr/>
          <a:lstStyle/>
          <a:p>
            <a:fld id="{40211C01-CBFA-A84E-93D5-15E6348ED145}"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a:p>
        </p:txBody>
      </p:sp>
      <p:sp>
        <p:nvSpPr>
          <p:cNvPr id="3" name="Date Placeholder 2"/>
          <p:cNvSpPr>
            <a:spLocks noGrp="1"/>
          </p:cNvSpPr>
          <p:nvPr>
            <p:ph type="dt" sz="half" idx="10"/>
          </p:nvPr>
        </p:nvSpPr>
        <p:spPr/>
        <p:txBody>
          <a:bodyPr/>
          <a:lstStyle/>
          <a:p>
            <a:fld id="{C70682F4-6A4F-45DA-A643-4E5EED67D76B}" type="datetime1">
              <a:rPr lang="it-IT" smtClean="0"/>
              <a:t>27/11/16</a:t>
            </a:fld>
            <a:endParaRPr lang="it-IT"/>
          </a:p>
        </p:txBody>
      </p:sp>
      <p:sp>
        <p:nvSpPr>
          <p:cNvPr id="4" name="Footer Placeholder 3"/>
          <p:cNvSpPr>
            <a:spLocks noGrp="1"/>
          </p:cNvSpPr>
          <p:nvPr>
            <p:ph type="ftr" sz="quarter" idx="11"/>
          </p:nvPr>
        </p:nvSpPr>
        <p:spPr/>
        <p:txBody>
          <a:bodyPr/>
          <a:lstStyle/>
          <a:p>
            <a:r>
              <a:rPr lang="es-ES_tradnl" smtClean="0"/>
              <a:t>Enrico Andreoli enrico.andreoli@univr.it</a:t>
            </a:r>
            <a:endParaRPr lang="it-IT"/>
          </a:p>
        </p:txBody>
      </p:sp>
      <p:sp>
        <p:nvSpPr>
          <p:cNvPr id="5" name="Slide Number Placeholder 4"/>
          <p:cNvSpPr>
            <a:spLocks noGrp="1"/>
          </p:cNvSpPr>
          <p:nvPr>
            <p:ph type="sldNum" sz="quarter" idx="12"/>
          </p:nvPr>
        </p:nvSpPr>
        <p:spPr/>
        <p:txBody>
          <a:bodyPr/>
          <a:lstStyle/>
          <a:p>
            <a:fld id="{40211C01-CBFA-A84E-93D5-15E6348ED145}"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E4C949-CE7E-4123-879A-F10C6271323E}" type="datetime1">
              <a:rPr lang="it-IT" smtClean="0"/>
              <a:t>27/11/16</a:t>
            </a:fld>
            <a:endParaRPr lang="it-IT"/>
          </a:p>
        </p:txBody>
      </p:sp>
      <p:sp>
        <p:nvSpPr>
          <p:cNvPr id="3" name="Footer Placeholder 2"/>
          <p:cNvSpPr>
            <a:spLocks noGrp="1"/>
          </p:cNvSpPr>
          <p:nvPr>
            <p:ph type="ftr" sz="quarter" idx="11"/>
          </p:nvPr>
        </p:nvSpPr>
        <p:spPr/>
        <p:txBody>
          <a:bodyPr/>
          <a:lstStyle/>
          <a:p>
            <a:r>
              <a:rPr lang="es-ES_tradnl" smtClean="0"/>
              <a:t>Enrico Andreoli enrico.andreoli@univr.it</a:t>
            </a:r>
            <a:endParaRPr lang="it-IT"/>
          </a:p>
        </p:txBody>
      </p:sp>
      <p:sp>
        <p:nvSpPr>
          <p:cNvPr id="4" name="Slide Number Placeholder 3"/>
          <p:cNvSpPr>
            <a:spLocks noGrp="1"/>
          </p:cNvSpPr>
          <p:nvPr>
            <p:ph type="sldNum" sz="quarter" idx="12"/>
          </p:nvPr>
        </p:nvSpPr>
        <p:spPr/>
        <p:txBody>
          <a:bodyPr/>
          <a:lstStyle/>
          <a:p>
            <a:fld id="{40211C01-CBFA-A84E-93D5-15E6348ED145}"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it-IT" smtClean="0"/>
              <a:t>Fare clic per modificare stile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1F1FA004-EE4F-4E33-AC03-5E43DDD92F60}" type="datetime1">
              <a:rPr lang="it-IT" smtClean="0"/>
              <a:t>27/11/16</a:t>
            </a:fld>
            <a:endParaRPr lang="it-IT"/>
          </a:p>
        </p:txBody>
      </p:sp>
      <p:sp>
        <p:nvSpPr>
          <p:cNvPr id="6" name="Footer Placeholder 5"/>
          <p:cNvSpPr>
            <a:spLocks noGrp="1"/>
          </p:cNvSpPr>
          <p:nvPr>
            <p:ph type="ftr" sz="quarter" idx="11"/>
          </p:nvPr>
        </p:nvSpPr>
        <p:spPr/>
        <p:txBody>
          <a:bodyPr/>
          <a:lstStyle/>
          <a:p>
            <a:r>
              <a:rPr lang="es-ES_tradnl" smtClean="0"/>
              <a:t>Enrico Andreoli enrico.andreoli@univr.it</a:t>
            </a:r>
            <a:endParaRPr lang="it-IT"/>
          </a:p>
        </p:txBody>
      </p:sp>
      <p:sp>
        <p:nvSpPr>
          <p:cNvPr id="7" name="Slide Number Placeholder 6"/>
          <p:cNvSpPr>
            <a:spLocks noGrp="1"/>
          </p:cNvSpPr>
          <p:nvPr>
            <p:ph type="sldNum" sz="quarter" idx="12"/>
          </p:nvPr>
        </p:nvSpPr>
        <p:spPr/>
        <p:txBody>
          <a:bodyPr/>
          <a:lstStyle/>
          <a:p>
            <a:fld id="{40211C01-CBFA-A84E-93D5-15E6348ED145}" type="slidenum">
              <a:rPr lang="it-IT" smtClean="0"/>
              <a:t>‹n.›</a:t>
            </a:fld>
            <a:endParaRPr lang="it-IT"/>
          </a:p>
        </p:txBody>
      </p:sp>
      <p:sp>
        <p:nvSpPr>
          <p:cNvPr id="9" name="Content Placeholder 8"/>
          <p:cNvSpPr>
            <a:spLocks noGrp="1"/>
          </p:cNvSpPr>
          <p:nvPr>
            <p:ph sz="quarter" idx="13"/>
          </p:nvPr>
        </p:nvSpPr>
        <p:spPr>
          <a:xfrm>
            <a:off x="304800" y="381000"/>
            <a:ext cx="7772400" cy="4942840"/>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it-IT" smtClean="0"/>
              <a:t>Fare clic per modificare stile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8" name="Date Placeholder 7"/>
          <p:cNvSpPr>
            <a:spLocks noGrp="1"/>
          </p:cNvSpPr>
          <p:nvPr>
            <p:ph type="dt" sz="half" idx="10"/>
          </p:nvPr>
        </p:nvSpPr>
        <p:spPr/>
        <p:txBody>
          <a:bodyPr/>
          <a:lstStyle/>
          <a:p>
            <a:fld id="{C128A3A5-9FDA-4181-AA2B-DE6F325A243F}" type="datetime1">
              <a:rPr lang="it-IT" smtClean="0"/>
              <a:t>27/11/16</a:t>
            </a:fld>
            <a:endParaRPr lang="it-IT"/>
          </a:p>
        </p:txBody>
      </p:sp>
      <p:sp>
        <p:nvSpPr>
          <p:cNvPr id="9" name="Slide Number Placeholder 8"/>
          <p:cNvSpPr>
            <a:spLocks noGrp="1"/>
          </p:cNvSpPr>
          <p:nvPr>
            <p:ph type="sldNum" sz="quarter" idx="11"/>
          </p:nvPr>
        </p:nvSpPr>
        <p:spPr/>
        <p:txBody>
          <a:bodyPr/>
          <a:lstStyle/>
          <a:p>
            <a:fld id="{40211C01-CBFA-A84E-93D5-15E6348ED145}" type="slidenum">
              <a:rPr lang="it-IT" smtClean="0"/>
              <a:t>‹n.›</a:t>
            </a:fld>
            <a:endParaRPr lang="it-IT"/>
          </a:p>
        </p:txBody>
      </p:sp>
      <p:sp>
        <p:nvSpPr>
          <p:cNvPr id="10" name="Footer Placeholder 9"/>
          <p:cNvSpPr>
            <a:spLocks noGrp="1"/>
          </p:cNvSpPr>
          <p:nvPr>
            <p:ph type="ftr" sz="quarter" idx="12"/>
          </p:nvPr>
        </p:nvSpPr>
        <p:spPr/>
        <p:txBody>
          <a:bodyPr/>
          <a:lstStyle/>
          <a:p>
            <a:r>
              <a:rPr lang="es-ES_tradnl" smtClean="0"/>
              <a:t>Enrico Andreoli enrico.andreoli@univr.it</a:t>
            </a:r>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it-IT" smtClean="0"/>
              <a:t>Fare clic per modificare stile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40211C01-CBFA-A84E-93D5-15E6348ED145}" type="slidenum">
              <a:rPr lang="it-IT" smtClean="0"/>
              <a:t>‹n.›</a:t>
            </a:fld>
            <a:endParaRPr lang="it-IT"/>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r>
              <a:rPr lang="es-ES_tradnl" smtClean="0"/>
              <a:t>Enrico Andreoli enrico.andreoli@univr.it</a:t>
            </a:r>
            <a:endParaRPr lang="it-IT"/>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DC310D98-FEC7-4DA8-A158-1E82E6DBB03F}" type="datetime1">
              <a:rPr lang="it-IT" smtClean="0"/>
              <a:t>27/11/16</a:t>
            </a:fld>
            <a:endParaRPr lang="it-IT"/>
          </a:p>
        </p:txBody>
      </p:sp>
    </p:spTree>
  </p:cSld>
  <p:clrMap bg1="lt1" tx1="dk1" bg2="lt2" tx2="dk2" accent1="accent1" accent2="accent2" accent3="accent3" accent4="accent4" accent5="accent5" accent6="accent6" hlink="hlink" folHlink="folHlink"/>
  <p:sldLayoutIdLst>
    <p:sldLayoutId id="2147484043" r:id="rId1"/>
    <p:sldLayoutId id="2147484044" r:id="rId2"/>
    <p:sldLayoutId id="2147484045" r:id="rId3"/>
    <p:sldLayoutId id="2147484046" r:id="rId4"/>
    <p:sldLayoutId id="2147484047" r:id="rId5"/>
    <p:sldLayoutId id="2147484048" r:id="rId6"/>
    <p:sldLayoutId id="2147484049" r:id="rId7"/>
    <p:sldLayoutId id="2147484050" r:id="rId8"/>
    <p:sldLayoutId id="2147484051" r:id="rId9"/>
    <p:sldLayoutId id="2147484052" r:id="rId10"/>
    <p:sldLayoutId id="2147484053" r:id="rId11"/>
  </p:sldLayoutIdLst>
  <p:hf sldNum="0" hd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 Id="rId3" Type="http://schemas.openxmlformats.org/officeDocument/2006/relationships/image" Target="../media/image5.jp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g"/><Relationship Id="rId3" Type="http://schemas.openxmlformats.org/officeDocument/2006/relationships/image" Target="../media/image7.jp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3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png"/><Relationship Id="rId6" Type="http://schemas.openxmlformats.org/officeDocument/2006/relationships/image" Target="../media/image12.png"/><Relationship Id="rId7" Type="http://schemas.openxmlformats.org/officeDocument/2006/relationships/image" Target="../media/image13.gif"/><Relationship Id="rId8" Type="http://schemas.openxmlformats.org/officeDocument/2006/relationships/image" Target="../media/image14.png"/><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g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0.xml.rels><?xml version="1.0" encoding="UTF-8" standalone="yes"?>
<Relationships xmlns="http://schemas.openxmlformats.org/package/2006/relationships"><Relationship Id="rId3" Type="http://schemas.openxmlformats.org/officeDocument/2006/relationships/image" Target="../media/image17.gif"/><Relationship Id="rId4" Type="http://schemas.openxmlformats.org/officeDocument/2006/relationships/image" Target="../media/image18.png"/><Relationship Id="rId5" Type="http://schemas.openxmlformats.org/officeDocument/2006/relationships/image" Target="../media/image19.png"/><Relationship Id="rId6" Type="http://schemas.openxmlformats.org/officeDocument/2006/relationships/image" Target="../media/image20.png"/><Relationship Id="rId1" Type="http://schemas.openxmlformats.org/officeDocument/2006/relationships/slideLayout" Target="../slideLayouts/slideLayout2.xml"/><Relationship Id="rId2" Type="http://schemas.openxmlformats.org/officeDocument/2006/relationships/image" Target="../media/image16.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2.png"/><Relationship Id="rId4" Type="http://schemas.openxmlformats.org/officeDocument/2006/relationships/image" Target="../media/image19.png"/><Relationship Id="rId5" Type="http://schemas.openxmlformats.org/officeDocument/2006/relationships/image" Target="../media/image20.png"/><Relationship Id="rId6" Type="http://schemas.openxmlformats.org/officeDocument/2006/relationships/image" Target="../media/image23.png"/><Relationship Id="rId1" Type="http://schemas.openxmlformats.org/officeDocument/2006/relationships/slideLayout" Target="../slideLayouts/slideLayout2.xml"/><Relationship Id="rId2" Type="http://schemas.openxmlformats.org/officeDocument/2006/relationships/image" Target="../media/image21.png"/></Relationships>
</file>

<file path=ppt/slides/_rels/slide43.xml.rels><?xml version="1.0" encoding="UTF-8" standalone="yes"?>
<Relationships xmlns="http://schemas.openxmlformats.org/package/2006/relationships"><Relationship Id="rId3" Type="http://schemas.openxmlformats.org/officeDocument/2006/relationships/image" Target="../media/image25.png"/><Relationship Id="rId4" Type="http://schemas.openxmlformats.org/officeDocument/2006/relationships/image" Target="../media/image18.png"/><Relationship Id="rId5" Type="http://schemas.openxmlformats.org/officeDocument/2006/relationships/image" Target="../media/image26.gif"/><Relationship Id="rId1" Type="http://schemas.openxmlformats.org/officeDocument/2006/relationships/slideLayout" Target="../slideLayouts/slideLayout2.xml"/><Relationship Id="rId2" Type="http://schemas.openxmlformats.org/officeDocument/2006/relationships/image" Target="../media/image24.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7.jpeg"/><Relationship Id="rId3" Type="http://schemas.openxmlformats.org/officeDocument/2006/relationships/image" Target="../media/image28.jpe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9.pn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9.pn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0.pn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1.png"/></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31410" y="763356"/>
            <a:ext cx="7772400" cy="683931"/>
          </a:xfrm>
        </p:spPr>
        <p:txBody>
          <a:bodyPr>
            <a:noAutofit/>
          </a:bodyPr>
          <a:lstStyle/>
          <a:p>
            <a:pPr algn="r"/>
            <a:r>
              <a:rPr lang="it-IT" sz="2800" dirty="0" smtClean="0">
                <a:solidFill>
                  <a:schemeClr val="tx1"/>
                </a:solidFill>
              </a:rPr>
              <a:t>28 Novembre 2016 - Dott. Enrico Andreoli</a:t>
            </a:r>
            <a:endParaRPr lang="it-IT" sz="2800" dirty="0">
              <a:solidFill>
                <a:schemeClr val="tx1"/>
              </a:solidFill>
            </a:endParaRPr>
          </a:p>
        </p:txBody>
      </p:sp>
      <p:sp>
        <p:nvSpPr>
          <p:cNvPr id="3" name="Sottotitolo 2"/>
          <p:cNvSpPr>
            <a:spLocks noGrp="1"/>
          </p:cNvSpPr>
          <p:nvPr>
            <p:ph type="subTitle" idx="1"/>
          </p:nvPr>
        </p:nvSpPr>
        <p:spPr>
          <a:xfrm>
            <a:off x="1371600" y="2451527"/>
            <a:ext cx="6400800" cy="2082321"/>
          </a:xfrm>
        </p:spPr>
        <p:txBody>
          <a:bodyPr>
            <a:noAutofit/>
          </a:bodyPr>
          <a:lstStyle/>
          <a:p>
            <a:pPr algn="ctr"/>
            <a:r>
              <a:rPr lang="it-IT" sz="6000" b="1" dirty="0" smtClean="0">
                <a:solidFill>
                  <a:schemeClr val="tx2"/>
                </a:solidFill>
                <a:latin typeface="+mj-lt"/>
              </a:rPr>
              <a:t>Le forme </a:t>
            </a:r>
            <a:r>
              <a:rPr lang="it-IT" sz="6000" b="1" dirty="0" smtClean="0">
                <a:solidFill>
                  <a:schemeClr val="tx2"/>
                </a:solidFill>
                <a:latin typeface="+mj-lt"/>
              </a:rPr>
              <a:t>di </a:t>
            </a:r>
            <a:r>
              <a:rPr lang="it-IT" sz="6000" b="1" dirty="0" smtClean="0">
                <a:solidFill>
                  <a:schemeClr val="tx2"/>
                </a:solidFill>
                <a:latin typeface="+mj-lt"/>
              </a:rPr>
              <a:t>governo</a:t>
            </a:r>
            <a:endParaRPr lang="it-IT" sz="6000" b="1" dirty="0" smtClean="0">
              <a:solidFill>
                <a:schemeClr val="tx2"/>
              </a:solidFill>
              <a:latin typeface="+mj-lt"/>
            </a:endParaRPr>
          </a:p>
        </p:txBody>
      </p:sp>
    </p:spTree>
    <p:extLst>
      <p:ext uri="{BB962C8B-B14F-4D97-AF65-F5344CB8AC3E}">
        <p14:creationId xmlns:p14="http://schemas.microsoft.com/office/powerpoint/2010/main" val="2386219029"/>
      </p:ext>
    </p:extLst>
  </p:cSld>
  <p:clrMapOvr>
    <a:masterClrMapping/>
  </p:clrMapOvr>
  <mc:AlternateContent xmlns:mc="http://schemas.openxmlformats.org/markup-compatibility/2006" xmlns:p14="http://schemas.microsoft.com/office/powerpoint/2010/main">
    <mc:Choice Requires="p14">
      <p:transition spd="med" p14:dur="600">
        <p:push/>
      </p:transition>
    </mc:Choice>
    <mc:Fallback xmlns="">
      <p:transition xmlns:p14="http://schemas.microsoft.com/office/powerpoint/2010/main" spd="med">
        <p:push/>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just"/>
            <a:r>
              <a:rPr lang="it-IT" sz="3200" b="1" dirty="0" smtClean="0">
                <a:solidFill>
                  <a:srgbClr val="2F2B20"/>
                </a:solidFill>
                <a:effectLst/>
              </a:rPr>
              <a:t>La monarchia costituzionale</a:t>
            </a:r>
            <a:endParaRPr lang="it-IT" sz="3200" b="1" dirty="0">
              <a:solidFill>
                <a:srgbClr val="2F2B20"/>
              </a:solidFill>
              <a:effectLst/>
            </a:endParaRPr>
          </a:p>
        </p:txBody>
      </p:sp>
      <p:sp>
        <p:nvSpPr>
          <p:cNvPr id="3" name="Segnaposto contenuto 2"/>
          <p:cNvSpPr>
            <a:spLocks noGrp="1"/>
          </p:cNvSpPr>
          <p:nvPr>
            <p:ph idx="1"/>
          </p:nvPr>
        </p:nvSpPr>
        <p:spPr/>
        <p:txBody>
          <a:bodyPr>
            <a:normAutofit/>
          </a:bodyPr>
          <a:lstStyle/>
          <a:p>
            <a:pPr marL="0" indent="0">
              <a:buNone/>
            </a:pPr>
            <a:endParaRPr lang="it-IT" sz="2800" dirty="0" smtClean="0">
              <a:solidFill>
                <a:schemeClr val="tx1"/>
              </a:solidFill>
              <a:latin typeface="+mn-lt"/>
            </a:endParaRPr>
          </a:p>
          <a:p>
            <a:pPr marL="0" indent="0" algn="ctr">
              <a:buNone/>
            </a:pPr>
            <a:endParaRPr lang="it-IT" sz="2800" i="1" dirty="0" smtClean="0">
              <a:solidFill>
                <a:schemeClr val="tx1"/>
              </a:solidFill>
              <a:latin typeface="+mn-lt"/>
            </a:endParaRPr>
          </a:p>
          <a:p>
            <a:pPr marL="0" indent="0" algn="ctr">
              <a:buNone/>
            </a:pPr>
            <a:r>
              <a:rPr lang="it-IT" sz="2800" i="1" dirty="0" smtClean="0">
                <a:solidFill>
                  <a:schemeClr val="tx1"/>
                </a:solidFill>
                <a:latin typeface="+mn-lt"/>
              </a:rPr>
              <a:t>A livello storico…</a:t>
            </a:r>
          </a:p>
          <a:p>
            <a:pPr marL="0" indent="0" algn="ctr">
              <a:buNone/>
            </a:pPr>
            <a:endParaRPr lang="it-IT" sz="2800" dirty="0" smtClean="0">
              <a:solidFill>
                <a:schemeClr val="tx1"/>
              </a:solidFill>
              <a:latin typeface="+mn-lt"/>
            </a:endParaRPr>
          </a:p>
          <a:p>
            <a:pPr marL="0" indent="0" algn="ctr">
              <a:buNone/>
            </a:pPr>
            <a:r>
              <a:rPr lang="it-IT" sz="2800" dirty="0" smtClean="0">
                <a:solidFill>
                  <a:schemeClr val="tx1"/>
                </a:solidFill>
                <a:latin typeface="+mn-lt"/>
              </a:rPr>
              <a:t>caratterizza il passaggio dallo Stato assoluto allo Stato liberale.</a:t>
            </a: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spTree>
    <p:extLst>
      <p:ext uri="{BB962C8B-B14F-4D97-AF65-F5344CB8AC3E}">
        <p14:creationId xmlns:p14="http://schemas.microsoft.com/office/powerpoint/2010/main" val="94992155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85800"/>
            <a:ext cx="7811900" cy="5440363"/>
          </a:xfrm>
        </p:spPr>
        <p:txBody>
          <a:bodyPr>
            <a:normAutofit/>
          </a:bodyPr>
          <a:lstStyle/>
          <a:p>
            <a:pPr marL="0" indent="0">
              <a:buNone/>
            </a:pPr>
            <a:endParaRPr lang="it-IT" sz="2800" dirty="0" smtClean="0">
              <a:solidFill>
                <a:schemeClr val="tx1"/>
              </a:solidFill>
              <a:latin typeface="+mn-lt"/>
            </a:endParaRPr>
          </a:p>
          <a:p>
            <a:pPr marL="0" indent="0" algn="ctr">
              <a:buNone/>
            </a:pPr>
            <a:r>
              <a:rPr lang="it-IT" sz="2800" dirty="0" smtClean="0">
                <a:solidFill>
                  <a:schemeClr val="tx1"/>
                </a:solidFill>
                <a:latin typeface="+mn-lt"/>
              </a:rPr>
              <a:t>Inghilterra:</a:t>
            </a:r>
          </a:p>
          <a:p>
            <a:pPr algn="just"/>
            <a:r>
              <a:rPr lang="it-IT" sz="2800" dirty="0" smtClean="0">
                <a:solidFill>
                  <a:schemeClr val="tx1"/>
                </a:solidFill>
                <a:latin typeface="+mn-lt"/>
              </a:rPr>
              <a:t>Bill of </a:t>
            </a:r>
            <a:r>
              <a:rPr lang="it-IT" sz="2800" dirty="0" err="1" smtClean="0">
                <a:solidFill>
                  <a:schemeClr val="tx1"/>
                </a:solidFill>
                <a:latin typeface="+mn-lt"/>
              </a:rPr>
              <a:t>Rights</a:t>
            </a:r>
            <a:r>
              <a:rPr lang="it-IT" sz="2800" dirty="0" smtClean="0">
                <a:solidFill>
                  <a:schemeClr val="tx1"/>
                </a:solidFill>
                <a:latin typeface="+mn-lt"/>
              </a:rPr>
              <a:t> (1689), </a:t>
            </a:r>
            <a:r>
              <a:rPr lang="it-IT" sz="2800" dirty="0" err="1" smtClean="0">
                <a:solidFill>
                  <a:schemeClr val="tx1"/>
                </a:solidFill>
                <a:latin typeface="+mn-lt"/>
              </a:rPr>
              <a:t>Act</a:t>
            </a:r>
            <a:r>
              <a:rPr lang="it-IT" sz="2800" dirty="0" smtClean="0">
                <a:solidFill>
                  <a:schemeClr val="tx1"/>
                </a:solidFill>
                <a:latin typeface="+mn-lt"/>
              </a:rPr>
              <a:t> of </a:t>
            </a:r>
            <a:r>
              <a:rPr lang="it-IT" sz="2800" dirty="0" err="1" smtClean="0">
                <a:solidFill>
                  <a:schemeClr val="tx1"/>
                </a:solidFill>
                <a:latin typeface="+mn-lt"/>
              </a:rPr>
              <a:t>Settlement</a:t>
            </a:r>
            <a:r>
              <a:rPr lang="it-IT" sz="2800" dirty="0" smtClean="0">
                <a:solidFill>
                  <a:schemeClr val="tx1"/>
                </a:solidFill>
                <a:latin typeface="+mn-lt"/>
              </a:rPr>
              <a:t> (1701)</a:t>
            </a:r>
          </a:p>
          <a:p>
            <a:pPr marL="0" indent="0" algn="ctr">
              <a:buNone/>
            </a:pPr>
            <a:endParaRPr lang="it-IT" sz="2800" dirty="0">
              <a:solidFill>
                <a:schemeClr val="tx1"/>
              </a:solidFill>
              <a:latin typeface="+mn-lt"/>
            </a:endParaRPr>
          </a:p>
          <a:p>
            <a:pPr marL="0" indent="0" algn="ctr">
              <a:buNone/>
            </a:pPr>
            <a:endParaRPr lang="it-IT" sz="2800" u="sng" dirty="0" smtClean="0">
              <a:solidFill>
                <a:schemeClr val="tx1"/>
              </a:solidFill>
              <a:latin typeface="+mn-lt"/>
            </a:endParaRPr>
          </a:p>
          <a:p>
            <a:pPr marL="0" indent="0" algn="ctr">
              <a:buNone/>
            </a:pPr>
            <a:r>
              <a:rPr lang="it-IT" sz="2800" dirty="0" smtClean="0">
                <a:solidFill>
                  <a:schemeClr val="tx1"/>
                </a:solidFill>
                <a:latin typeface="+mn-lt"/>
              </a:rPr>
              <a:t>Europa continentale:</a:t>
            </a:r>
          </a:p>
          <a:p>
            <a:pPr algn="just"/>
            <a:r>
              <a:rPr lang="it-IT" sz="2800" dirty="0" smtClean="0">
                <a:solidFill>
                  <a:schemeClr val="tx1"/>
                </a:solidFill>
                <a:latin typeface="+mn-lt"/>
              </a:rPr>
              <a:t>Costituzioni della Rivoluzione (Francia, 1791)</a:t>
            </a:r>
          </a:p>
          <a:p>
            <a:pPr algn="just"/>
            <a:r>
              <a:rPr lang="it-IT" sz="2800" dirty="0" smtClean="0">
                <a:solidFill>
                  <a:schemeClr val="tx1"/>
                </a:solidFill>
                <a:latin typeface="+mn-lt"/>
              </a:rPr>
              <a:t>Costituzioni della Restaurazione (Francia, 1814; Statuto Albertino, 1848)</a:t>
            </a:r>
          </a:p>
          <a:p>
            <a:pPr marL="0" indent="0" algn="ctr">
              <a:buNone/>
            </a:pPr>
            <a:endParaRPr lang="it-IT" sz="2800" dirty="0" smtClean="0">
              <a:solidFill>
                <a:schemeClr val="tx1"/>
              </a:solidFill>
              <a:latin typeface="+mn-lt"/>
            </a:endParaRP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spTree>
    <p:extLst>
      <p:ext uri="{BB962C8B-B14F-4D97-AF65-F5344CB8AC3E}">
        <p14:creationId xmlns:p14="http://schemas.microsoft.com/office/powerpoint/2010/main" val="389719368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85800"/>
            <a:ext cx="8229600" cy="5440363"/>
          </a:xfrm>
        </p:spPr>
        <p:txBody>
          <a:bodyPr>
            <a:normAutofit/>
          </a:bodyPr>
          <a:lstStyle/>
          <a:p>
            <a:pPr marL="0" indent="0">
              <a:buNone/>
            </a:pPr>
            <a:endParaRPr lang="it-IT" sz="2800" dirty="0" smtClean="0">
              <a:solidFill>
                <a:schemeClr val="tx1"/>
              </a:solidFill>
              <a:latin typeface="+mn-lt"/>
            </a:endParaRPr>
          </a:p>
          <a:p>
            <a:pPr marL="0" indent="0" algn="ctr">
              <a:buNone/>
            </a:pPr>
            <a:endParaRPr lang="it-IT" sz="2800" dirty="0" smtClean="0">
              <a:solidFill>
                <a:schemeClr val="tx1"/>
              </a:solidFill>
              <a:latin typeface="+mn-lt"/>
            </a:endParaRPr>
          </a:p>
          <a:p>
            <a:pPr marL="0" indent="0" algn="ctr">
              <a:buNone/>
            </a:pPr>
            <a:r>
              <a:rPr lang="it-IT" sz="2800" i="1" dirty="0" smtClean="0">
                <a:solidFill>
                  <a:schemeClr val="tx1"/>
                </a:solidFill>
                <a:latin typeface="+mn-lt"/>
              </a:rPr>
              <a:t>A livello giuridico…</a:t>
            </a:r>
          </a:p>
          <a:p>
            <a:pPr marL="0" indent="0" algn="ctr">
              <a:buNone/>
            </a:pPr>
            <a:endParaRPr lang="it-IT" sz="2800" dirty="0" smtClean="0">
              <a:solidFill>
                <a:schemeClr val="tx1"/>
              </a:solidFill>
              <a:latin typeface="+mn-lt"/>
            </a:endParaRPr>
          </a:p>
          <a:p>
            <a:pPr marL="0" indent="0" algn="ctr">
              <a:buNone/>
            </a:pPr>
            <a:r>
              <a:rPr lang="it-IT" sz="2800" dirty="0" smtClean="0">
                <a:solidFill>
                  <a:schemeClr val="tx1"/>
                </a:solidFill>
                <a:latin typeface="+mn-lt"/>
              </a:rPr>
              <a:t>Monismo o dualismo?</a:t>
            </a:r>
          </a:p>
          <a:p>
            <a:pPr marL="0" indent="0" algn="ctr">
              <a:buNone/>
            </a:pPr>
            <a:r>
              <a:rPr lang="it-IT" sz="2800" dirty="0" smtClean="0">
                <a:solidFill>
                  <a:schemeClr val="tx1"/>
                </a:solidFill>
                <a:latin typeface="+mn-lt"/>
              </a:rPr>
              <a:t>Qual è la legittimazione dei poteri?</a:t>
            </a: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spTree>
    <p:extLst>
      <p:ext uri="{BB962C8B-B14F-4D97-AF65-F5344CB8AC3E}">
        <p14:creationId xmlns:p14="http://schemas.microsoft.com/office/powerpoint/2010/main" val="324828574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85800"/>
            <a:ext cx="8229600" cy="5440363"/>
          </a:xfrm>
        </p:spPr>
        <p:txBody>
          <a:bodyPr>
            <a:normAutofit/>
          </a:bodyPr>
          <a:lstStyle/>
          <a:p>
            <a:pPr marL="0" indent="0">
              <a:buNone/>
            </a:pPr>
            <a:endParaRPr lang="it-IT" sz="2800" dirty="0" smtClean="0">
              <a:solidFill>
                <a:schemeClr val="tx1"/>
              </a:solidFill>
              <a:latin typeface="+mn-lt"/>
            </a:endParaRPr>
          </a:p>
          <a:p>
            <a:pPr marL="0" indent="0" algn="ctr">
              <a:buNone/>
            </a:pPr>
            <a:endParaRPr lang="it-IT" sz="2800" dirty="0" smtClean="0">
              <a:solidFill>
                <a:schemeClr val="tx1"/>
              </a:solidFill>
              <a:latin typeface="+mn-lt"/>
            </a:endParaRPr>
          </a:p>
          <a:p>
            <a:pPr marL="0" indent="0" algn="ctr">
              <a:buNone/>
            </a:pPr>
            <a:r>
              <a:rPr lang="it-IT" sz="2800" dirty="0" smtClean="0">
                <a:solidFill>
                  <a:schemeClr val="tx1"/>
                </a:solidFill>
                <a:latin typeface="+mn-lt"/>
              </a:rPr>
              <a:t>Forma di governo </a:t>
            </a:r>
            <a:r>
              <a:rPr lang="it-IT" sz="2800" b="1" dirty="0" smtClean="0">
                <a:solidFill>
                  <a:schemeClr val="tx1"/>
                </a:solidFill>
                <a:latin typeface="+mn-lt"/>
              </a:rPr>
              <a:t>dualistica</a:t>
            </a:r>
          </a:p>
          <a:p>
            <a:pPr marL="0" indent="0" algn="ctr">
              <a:buNone/>
            </a:pPr>
            <a:endParaRPr lang="it-IT" sz="2800" b="1" dirty="0" smtClean="0">
              <a:solidFill>
                <a:schemeClr val="tx1"/>
              </a:solidFill>
              <a:latin typeface="+mn-lt"/>
            </a:endParaRPr>
          </a:p>
          <a:p>
            <a:pPr marL="0" indent="0" algn="ctr">
              <a:buNone/>
            </a:pPr>
            <a:endParaRPr lang="it-IT" sz="2800" b="1" dirty="0">
              <a:solidFill>
                <a:schemeClr val="tx1"/>
              </a:solidFill>
              <a:latin typeface="+mn-lt"/>
            </a:endParaRPr>
          </a:p>
          <a:p>
            <a:pPr marL="0" indent="0" algn="ctr">
              <a:buNone/>
            </a:pPr>
            <a:r>
              <a:rPr lang="it-IT" sz="2800" dirty="0">
                <a:solidFill>
                  <a:schemeClr val="tx1"/>
                </a:solidFill>
                <a:latin typeface="+mn-lt"/>
              </a:rPr>
              <a:t>i</a:t>
            </a:r>
            <a:r>
              <a:rPr lang="it-IT" sz="2800" dirty="0" smtClean="0">
                <a:solidFill>
                  <a:schemeClr val="tx1"/>
                </a:solidFill>
                <a:latin typeface="+mn-lt"/>
              </a:rPr>
              <a:t>l potere esecutivo del Re e quello legislativo del Parlamento hanno distinta legittimazione</a:t>
            </a: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sp>
        <p:nvSpPr>
          <p:cNvPr id="5" name="Freccia in giù 4"/>
          <p:cNvSpPr/>
          <p:nvPr/>
        </p:nvSpPr>
        <p:spPr>
          <a:xfrm>
            <a:off x="4269923" y="2427513"/>
            <a:ext cx="506186" cy="620487"/>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412273130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85800"/>
            <a:ext cx="7782367" cy="5440363"/>
          </a:xfrm>
        </p:spPr>
        <p:txBody>
          <a:bodyPr>
            <a:normAutofit/>
          </a:bodyPr>
          <a:lstStyle/>
          <a:p>
            <a:pPr marL="0" indent="0">
              <a:buNone/>
            </a:pPr>
            <a:endParaRPr lang="it-IT" sz="2800" dirty="0" smtClean="0">
              <a:solidFill>
                <a:schemeClr val="tx1"/>
              </a:solidFill>
              <a:latin typeface="+mn-lt"/>
            </a:endParaRPr>
          </a:p>
          <a:p>
            <a:pPr marL="0" indent="0" algn="ctr">
              <a:buNone/>
            </a:pPr>
            <a:r>
              <a:rPr lang="it-IT" sz="2800" dirty="0" smtClean="0">
                <a:solidFill>
                  <a:schemeClr val="tx1"/>
                </a:solidFill>
                <a:latin typeface="+mn-lt"/>
              </a:rPr>
              <a:t>Non c’è equilibrio tra i poteri:</a:t>
            </a:r>
          </a:p>
          <a:p>
            <a:pPr marL="0" indent="0" algn="ctr">
              <a:buNone/>
            </a:pPr>
            <a:endParaRPr lang="it-IT" sz="2800" dirty="0" smtClean="0">
              <a:solidFill>
                <a:schemeClr val="tx1"/>
              </a:solidFill>
              <a:latin typeface="+mn-lt"/>
            </a:endParaRPr>
          </a:p>
          <a:p>
            <a:pPr algn="just"/>
            <a:r>
              <a:rPr lang="it-IT" sz="2800" dirty="0" smtClean="0">
                <a:solidFill>
                  <a:schemeClr val="tx1"/>
                </a:solidFill>
                <a:latin typeface="+mn-lt"/>
              </a:rPr>
              <a:t>il Re gode di prerogative sue proprie e partecipa all’esercizio della funzione legislativa e giurisdizionale (</a:t>
            </a:r>
            <a:r>
              <a:rPr lang="it-IT" sz="2800" i="1" dirty="0" smtClean="0">
                <a:solidFill>
                  <a:schemeClr val="tx1"/>
                </a:solidFill>
                <a:latin typeface="+mn-lt"/>
              </a:rPr>
              <a:t>King in </a:t>
            </a:r>
            <a:r>
              <a:rPr lang="it-IT" sz="2800" i="1" dirty="0" err="1" smtClean="0">
                <a:solidFill>
                  <a:schemeClr val="tx1"/>
                </a:solidFill>
                <a:latin typeface="+mn-lt"/>
              </a:rPr>
              <a:t>Parliament</a:t>
            </a:r>
            <a:r>
              <a:rPr lang="it-IT" sz="2800" dirty="0" smtClean="0">
                <a:solidFill>
                  <a:schemeClr val="tx1"/>
                </a:solidFill>
                <a:latin typeface="+mn-lt"/>
              </a:rPr>
              <a:t>, </a:t>
            </a:r>
            <a:r>
              <a:rPr lang="it-IT" sz="2800" i="1" dirty="0" smtClean="0">
                <a:solidFill>
                  <a:schemeClr val="tx1"/>
                </a:solidFill>
                <a:latin typeface="+mn-lt"/>
              </a:rPr>
              <a:t>King in </a:t>
            </a:r>
            <a:r>
              <a:rPr lang="it-IT" sz="2800" i="1" dirty="0" err="1" smtClean="0">
                <a:solidFill>
                  <a:schemeClr val="tx1"/>
                </a:solidFill>
                <a:latin typeface="+mn-lt"/>
              </a:rPr>
              <a:t>Council</a:t>
            </a:r>
            <a:r>
              <a:rPr lang="it-IT" sz="2800" dirty="0" smtClean="0">
                <a:solidFill>
                  <a:schemeClr val="tx1"/>
                </a:solidFill>
                <a:latin typeface="+mn-lt"/>
              </a:rPr>
              <a:t>, </a:t>
            </a:r>
            <a:r>
              <a:rPr lang="it-IT" sz="2800" i="1" dirty="0" smtClean="0">
                <a:solidFill>
                  <a:schemeClr val="tx1"/>
                </a:solidFill>
                <a:latin typeface="+mn-lt"/>
              </a:rPr>
              <a:t>King in </a:t>
            </a:r>
            <a:r>
              <a:rPr lang="it-IT" sz="2800" i="1" dirty="0" err="1" smtClean="0">
                <a:solidFill>
                  <a:schemeClr val="tx1"/>
                </a:solidFill>
                <a:latin typeface="+mn-lt"/>
              </a:rPr>
              <a:t>his</a:t>
            </a:r>
            <a:r>
              <a:rPr lang="it-IT" sz="2800" i="1" dirty="0" smtClean="0">
                <a:solidFill>
                  <a:schemeClr val="tx1"/>
                </a:solidFill>
                <a:latin typeface="+mn-lt"/>
              </a:rPr>
              <a:t> </a:t>
            </a:r>
            <a:r>
              <a:rPr lang="it-IT" sz="2800" i="1" dirty="0" err="1" smtClean="0">
                <a:solidFill>
                  <a:schemeClr val="tx1"/>
                </a:solidFill>
                <a:latin typeface="+mn-lt"/>
              </a:rPr>
              <a:t>Courts</a:t>
            </a:r>
            <a:r>
              <a:rPr lang="it-IT" sz="2800" dirty="0" smtClean="0">
                <a:solidFill>
                  <a:schemeClr val="tx1"/>
                </a:solidFill>
                <a:latin typeface="+mn-lt"/>
              </a:rPr>
              <a:t>)</a:t>
            </a:r>
            <a:endParaRPr lang="it-IT" sz="2800" dirty="0" smtClean="0">
              <a:solidFill>
                <a:schemeClr val="tx1"/>
              </a:solidFill>
              <a:latin typeface="+mn-lt"/>
            </a:endParaRPr>
          </a:p>
          <a:p>
            <a:pPr algn="just"/>
            <a:r>
              <a:rPr lang="it-IT" sz="2800" dirty="0" smtClean="0">
                <a:solidFill>
                  <a:schemeClr val="tx1"/>
                </a:solidFill>
                <a:latin typeface="+mn-lt"/>
              </a:rPr>
              <a:t>il Re è il vero titolare dell’indirizzo </a:t>
            </a:r>
            <a:r>
              <a:rPr lang="it-IT" sz="2800" dirty="0" smtClean="0">
                <a:solidFill>
                  <a:schemeClr val="tx1"/>
                </a:solidFill>
                <a:latin typeface="+mn-lt"/>
              </a:rPr>
              <a:t>politico</a:t>
            </a:r>
            <a:endParaRPr lang="it-IT" sz="2800" dirty="0" smtClean="0">
              <a:solidFill>
                <a:schemeClr val="tx1"/>
              </a:solidFill>
              <a:latin typeface="+mn-lt"/>
            </a:endParaRPr>
          </a:p>
          <a:p>
            <a:pPr algn="just"/>
            <a:r>
              <a:rPr lang="it-IT" sz="2800" dirty="0" smtClean="0">
                <a:solidFill>
                  <a:schemeClr val="tx1"/>
                </a:solidFill>
                <a:latin typeface="+mn-lt"/>
              </a:rPr>
              <a:t>il Parlamento ha il potere di decisione sulle entrate e quello di porre in stato d’accusa i Ministri del </a:t>
            </a:r>
            <a:r>
              <a:rPr lang="it-IT" sz="2800" dirty="0" smtClean="0">
                <a:solidFill>
                  <a:schemeClr val="tx1"/>
                </a:solidFill>
                <a:latin typeface="+mn-lt"/>
              </a:rPr>
              <a:t>Re</a:t>
            </a:r>
            <a:endParaRPr lang="it-IT" sz="2800" dirty="0" smtClean="0">
              <a:solidFill>
                <a:schemeClr val="tx1"/>
              </a:solidFill>
              <a:latin typeface="+mn-lt"/>
            </a:endParaRP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spTree>
    <p:extLst>
      <p:ext uri="{BB962C8B-B14F-4D97-AF65-F5344CB8AC3E}">
        <p14:creationId xmlns:p14="http://schemas.microsoft.com/office/powerpoint/2010/main" val="218084183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just"/>
            <a:r>
              <a:rPr lang="it-IT" sz="3200" b="1" dirty="0" smtClean="0">
                <a:solidFill>
                  <a:schemeClr val="tx1"/>
                </a:solidFill>
              </a:rPr>
              <a:t>La forma di governo parlamentare</a:t>
            </a:r>
            <a:endParaRPr lang="it-IT" sz="3200" b="1" dirty="0">
              <a:solidFill>
                <a:schemeClr val="tx1"/>
              </a:solidFill>
            </a:endParaRPr>
          </a:p>
        </p:txBody>
      </p:sp>
      <p:sp>
        <p:nvSpPr>
          <p:cNvPr id="3" name="Segnaposto contenuto 2"/>
          <p:cNvSpPr>
            <a:spLocks noGrp="1"/>
          </p:cNvSpPr>
          <p:nvPr>
            <p:ph idx="1"/>
          </p:nvPr>
        </p:nvSpPr>
        <p:spPr/>
        <p:txBody>
          <a:bodyPr>
            <a:normAutofit/>
          </a:bodyPr>
          <a:lstStyle/>
          <a:p>
            <a:pPr marL="0" indent="0">
              <a:buNone/>
            </a:pPr>
            <a:endParaRPr lang="it-IT" sz="2800" dirty="0" smtClean="0">
              <a:solidFill>
                <a:schemeClr val="tx1"/>
              </a:solidFill>
              <a:latin typeface="+mn-lt"/>
            </a:endParaRPr>
          </a:p>
          <a:p>
            <a:pPr marL="0" indent="0" algn="ctr">
              <a:buNone/>
            </a:pPr>
            <a:r>
              <a:rPr lang="it-IT" sz="2800" i="1" dirty="0" smtClean="0">
                <a:solidFill>
                  <a:schemeClr val="tx1"/>
                </a:solidFill>
                <a:latin typeface="+mn-lt"/>
              </a:rPr>
              <a:t>A livello storico…</a:t>
            </a:r>
          </a:p>
          <a:p>
            <a:pPr marL="0" indent="0">
              <a:buNone/>
            </a:pPr>
            <a:endParaRPr lang="it-IT" sz="2800" i="1" dirty="0">
              <a:solidFill>
                <a:schemeClr val="tx1"/>
              </a:solidFill>
              <a:latin typeface="+mn-lt"/>
            </a:endParaRPr>
          </a:p>
          <a:p>
            <a:pPr marL="0" indent="0" algn="ctr">
              <a:buNone/>
            </a:pPr>
            <a:r>
              <a:rPr lang="it-IT" sz="2800" dirty="0" smtClean="0">
                <a:solidFill>
                  <a:schemeClr val="tx1"/>
                </a:solidFill>
                <a:latin typeface="+mn-lt"/>
              </a:rPr>
              <a:t>rappresenta l’evoluzione per via consuetudinaria e convenzionale della monarchia costituzionale.</a:t>
            </a:r>
            <a:endParaRPr lang="it-IT" sz="2800" dirty="0">
              <a:solidFill>
                <a:schemeClr val="tx1"/>
              </a:solidFill>
              <a:latin typeface="+mn-lt"/>
            </a:endParaRP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spTree>
    <p:extLst>
      <p:ext uri="{BB962C8B-B14F-4D97-AF65-F5344CB8AC3E}">
        <p14:creationId xmlns:p14="http://schemas.microsoft.com/office/powerpoint/2010/main" val="261925350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20486"/>
            <a:ext cx="7723302" cy="5505677"/>
          </a:xfrm>
        </p:spPr>
        <p:txBody>
          <a:bodyPr>
            <a:normAutofit lnSpcReduction="10000"/>
          </a:bodyPr>
          <a:lstStyle/>
          <a:p>
            <a:pPr marL="0" indent="0" algn="ctr">
              <a:buNone/>
            </a:pPr>
            <a:endParaRPr lang="it-IT" sz="2800" b="1" dirty="0" smtClean="0">
              <a:solidFill>
                <a:schemeClr val="tx1"/>
              </a:solidFill>
              <a:effectLst>
                <a:outerShdw blurRad="38100" dist="38100" dir="2700000" algn="tl">
                  <a:srgbClr val="000000">
                    <a:alpha val="43137"/>
                  </a:srgbClr>
                </a:outerShdw>
              </a:effectLst>
              <a:latin typeface="+mn-lt"/>
            </a:endParaRPr>
          </a:p>
          <a:p>
            <a:pPr marL="0" indent="0" algn="just">
              <a:buNone/>
            </a:pPr>
            <a:r>
              <a:rPr lang="it-IT" sz="2800" b="1" dirty="0" smtClean="0">
                <a:solidFill>
                  <a:schemeClr val="tx1"/>
                </a:solidFill>
                <a:effectLst>
                  <a:outerShdw blurRad="38100" dist="38100" dir="2700000" algn="tl">
                    <a:srgbClr val="000000">
                      <a:alpha val="43137"/>
                    </a:srgbClr>
                  </a:outerShdw>
                </a:effectLst>
                <a:latin typeface="+mn-lt"/>
              </a:rPr>
              <a:t>                                      Gran Bretagna</a:t>
            </a:r>
          </a:p>
          <a:p>
            <a:pPr marL="0" indent="0" algn="ctr">
              <a:buNone/>
            </a:pPr>
            <a:endParaRPr lang="it-IT" sz="2800" b="1" dirty="0" smtClean="0">
              <a:solidFill>
                <a:schemeClr val="tx1"/>
              </a:solidFill>
              <a:effectLst>
                <a:outerShdw blurRad="38100" dist="38100" dir="2700000" algn="tl">
                  <a:srgbClr val="000000">
                    <a:alpha val="43137"/>
                  </a:srgbClr>
                </a:outerShdw>
              </a:effectLst>
              <a:latin typeface="+mn-lt"/>
            </a:endParaRPr>
          </a:p>
          <a:p>
            <a:pPr marL="0" indent="0" algn="ctr">
              <a:buNone/>
            </a:pPr>
            <a:endParaRPr lang="it-IT" sz="2800" b="1" dirty="0">
              <a:solidFill>
                <a:schemeClr val="tx1"/>
              </a:solidFill>
              <a:effectLst>
                <a:outerShdw blurRad="38100" dist="38100" dir="2700000" algn="tl">
                  <a:srgbClr val="000000">
                    <a:alpha val="43137"/>
                  </a:srgbClr>
                </a:outerShdw>
              </a:effectLst>
              <a:latin typeface="+mn-lt"/>
            </a:endParaRPr>
          </a:p>
          <a:p>
            <a:pPr marL="0" indent="0" algn="just">
              <a:buNone/>
            </a:pPr>
            <a:r>
              <a:rPr lang="it-IT" sz="2800" dirty="0" smtClean="0">
                <a:solidFill>
                  <a:schemeClr val="tx1"/>
                </a:solidFill>
                <a:latin typeface="+mn-lt"/>
              </a:rPr>
              <a:t>1714: il Cabinet inizia a riunirsi in via indipendente, sotto la guida di un Ministro che, con il tempo, diviene il Primo </a:t>
            </a:r>
            <a:r>
              <a:rPr lang="it-IT" sz="2800" dirty="0" smtClean="0">
                <a:solidFill>
                  <a:schemeClr val="tx1"/>
                </a:solidFill>
                <a:latin typeface="+mn-lt"/>
              </a:rPr>
              <a:t>Ministro</a:t>
            </a:r>
            <a:endParaRPr lang="it-IT" sz="2800" dirty="0" smtClean="0">
              <a:solidFill>
                <a:schemeClr val="tx1"/>
              </a:solidFill>
              <a:latin typeface="+mn-lt"/>
            </a:endParaRPr>
          </a:p>
          <a:p>
            <a:pPr marL="0" indent="0" algn="just">
              <a:buNone/>
            </a:pPr>
            <a:endParaRPr lang="it-IT" sz="2800" dirty="0" smtClean="0">
              <a:solidFill>
                <a:schemeClr val="tx1"/>
              </a:solidFill>
              <a:latin typeface="+mn-lt"/>
            </a:endParaRPr>
          </a:p>
          <a:p>
            <a:pPr marL="0" indent="0" algn="just">
              <a:buNone/>
            </a:pPr>
            <a:r>
              <a:rPr lang="it-IT" sz="2800" dirty="0" smtClean="0">
                <a:solidFill>
                  <a:schemeClr val="tx1"/>
                </a:solidFill>
                <a:latin typeface="+mn-lt"/>
              </a:rPr>
              <a:t>1782: Lord North viene sfiduciato, il Re inizia a nominare un Primo Ministro che gode del sostegno della maggioranza </a:t>
            </a:r>
            <a:r>
              <a:rPr lang="it-IT" sz="2800" dirty="0" smtClean="0">
                <a:solidFill>
                  <a:schemeClr val="tx1"/>
                </a:solidFill>
                <a:latin typeface="+mn-lt"/>
              </a:rPr>
              <a:t>parlamentare</a:t>
            </a:r>
            <a:endParaRPr lang="it-IT" sz="2800" dirty="0">
              <a:solidFill>
                <a:schemeClr val="tx1"/>
              </a:solidFill>
              <a:latin typeface="+mn-lt"/>
            </a:endParaRPr>
          </a:p>
          <a:p>
            <a:pPr marL="0" indent="0" algn="just">
              <a:buNone/>
            </a:pPr>
            <a:r>
              <a:rPr lang="it-IT" sz="2800" dirty="0" smtClean="0">
                <a:solidFill>
                  <a:schemeClr val="tx1"/>
                </a:solidFill>
                <a:latin typeface="+mn-lt"/>
              </a:rPr>
              <a:t>   </a:t>
            </a:r>
            <a:endParaRPr lang="it-IT" sz="2800" dirty="0">
              <a:solidFill>
                <a:schemeClr val="tx1"/>
              </a:solidFill>
              <a:latin typeface="+mn-lt"/>
            </a:endParaRP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pic>
        <p:nvPicPr>
          <p:cNvPr id="7" name="Immagin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4012" y="740229"/>
            <a:ext cx="1764100" cy="1186542"/>
          </a:xfrm>
          <a:prstGeom prst="rect">
            <a:avLst/>
          </a:prstGeom>
          <a:ln>
            <a:noFill/>
          </a:ln>
          <a:effectLst>
            <a:softEdge rad="112500"/>
          </a:effectLst>
        </p:spPr>
      </p:pic>
    </p:spTree>
    <p:extLst>
      <p:ext uri="{BB962C8B-B14F-4D97-AF65-F5344CB8AC3E}">
        <p14:creationId xmlns:p14="http://schemas.microsoft.com/office/powerpoint/2010/main" val="272294551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20486"/>
            <a:ext cx="7708536" cy="5505677"/>
          </a:xfrm>
        </p:spPr>
        <p:txBody>
          <a:bodyPr>
            <a:normAutofit/>
          </a:bodyPr>
          <a:lstStyle/>
          <a:p>
            <a:pPr marL="0" indent="0" algn="ctr">
              <a:buNone/>
            </a:pPr>
            <a:endParaRPr lang="it-IT" sz="2800" b="1" dirty="0" smtClean="0">
              <a:solidFill>
                <a:schemeClr val="tx1"/>
              </a:solidFill>
              <a:effectLst>
                <a:outerShdw blurRad="38100" dist="38100" dir="2700000" algn="tl">
                  <a:srgbClr val="000000">
                    <a:alpha val="43137"/>
                  </a:srgbClr>
                </a:outerShdw>
              </a:effectLst>
              <a:latin typeface="+mn-lt"/>
            </a:endParaRPr>
          </a:p>
          <a:p>
            <a:pPr marL="0" indent="0" algn="just">
              <a:buNone/>
            </a:pPr>
            <a:r>
              <a:rPr lang="it-IT" sz="2800" b="1" dirty="0" smtClean="0">
                <a:solidFill>
                  <a:schemeClr val="tx1"/>
                </a:solidFill>
                <a:effectLst>
                  <a:outerShdw blurRad="38100" dist="38100" dir="2700000" algn="tl">
                    <a:srgbClr val="000000">
                      <a:alpha val="43137"/>
                    </a:srgbClr>
                  </a:outerShdw>
                </a:effectLst>
                <a:latin typeface="+mn-lt"/>
              </a:rPr>
              <a:t>                                      Francia</a:t>
            </a:r>
          </a:p>
          <a:p>
            <a:pPr marL="0" indent="0" algn="ctr">
              <a:buNone/>
            </a:pPr>
            <a:endParaRPr lang="it-IT" sz="2800" b="1" dirty="0" smtClean="0">
              <a:solidFill>
                <a:schemeClr val="tx1"/>
              </a:solidFill>
              <a:effectLst>
                <a:outerShdw blurRad="38100" dist="38100" dir="2700000" algn="tl">
                  <a:srgbClr val="000000">
                    <a:alpha val="43137"/>
                  </a:srgbClr>
                </a:outerShdw>
              </a:effectLst>
              <a:latin typeface="+mn-lt"/>
            </a:endParaRPr>
          </a:p>
          <a:p>
            <a:pPr marL="0" indent="0" algn="ctr">
              <a:buNone/>
            </a:pPr>
            <a:endParaRPr lang="it-IT" sz="2800" b="1" dirty="0">
              <a:solidFill>
                <a:schemeClr val="tx1"/>
              </a:solidFill>
              <a:effectLst>
                <a:outerShdw blurRad="38100" dist="38100" dir="2700000" algn="tl">
                  <a:srgbClr val="000000">
                    <a:alpha val="43137"/>
                  </a:srgbClr>
                </a:outerShdw>
              </a:effectLst>
              <a:latin typeface="+mn-lt"/>
            </a:endParaRPr>
          </a:p>
          <a:p>
            <a:pPr marL="0" indent="0" algn="just">
              <a:buNone/>
            </a:pPr>
            <a:r>
              <a:rPr lang="it-IT" sz="2800" dirty="0" smtClean="0">
                <a:solidFill>
                  <a:schemeClr val="tx1"/>
                </a:solidFill>
                <a:latin typeface="+mn-lt"/>
              </a:rPr>
              <a:t>1830: con la nuova Costituzione si afferma la prassi secondo cui un’interpellanza parlamentare può sfociare in un dibattito e in un conseguente voto di un ordine del giorno motivato contro il </a:t>
            </a:r>
            <a:r>
              <a:rPr lang="it-IT" sz="2800" dirty="0" smtClean="0">
                <a:solidFill>
                  <a:schemeClr val="tx1"/>
                </a:solidFill>
                <a:latin typeface="+mn-lt"/>
              </a:rPr>
              <a:t>Governo</a:t>
            </a:r>
            <a:endParaRPr lang="it-IT" sz="2800" dirty="0">
              <a:solidFill>
                <a:schemeClr val="tx1"/>
              </a:solidFill>
              <a:latin typeface="+mn-lt"/>
            </a:endParaRPr>
          </a:p>
          <a:p>
            <a:pPr marL="0" indent="0" algn="just">
              <a:buNone/>
            </a:pPr>
            <a:r>
              <a:rPr lang="it-IT" sz="2800" dirty="0" smtClean="0">
                <a:solidFill>
                  <a:schemeClr val="tx1"/>
                </a:solidFill>
                <a:latin typeface="+mn-lt"/>
              </a:rPr>
              <a:t>   </a:t>
            </a:r>
            <a:endParaRPr lang="it-IT" sz="2800" dirty="0">
              <a:solidFill>
                <a:schemeClr val="tx1"/>
              </a:solidFill>
              <a:latin typeface="+mn-lt"/>
            </a:endParaRPr>
          </a:p>
        </p:txBody>
      </p:sp>
      <p:sp>
        <p:nvSpPr>
          <p:cNvPr id="4" name="Segnaposto piè di pagina 3"/>
          <p:cNvSpPr>
            <a:spLocks noGrp="1"/>
          </p:cNvSpPr>
          <p:nvPr>
            <p:ph type="ftr" sz="quarter" idx="11"/>
          </p:nvPr>
        </p:nvSpPr>
        <p:spPr/>
        <p:txBody>
          <a:bodyPr/>
          <a:lstStyle/>
          <a:p>
            <a:r>
              <a:rPr lang="es-ES_tradnl" dirty="0" smtClean="0"/>
              <a:t>Enrico Andreoli </a:t>
            </a:r>
            <a:r>
              <a:rPr lang="es-ES_tradnl" dirty="0" err="1" smtClean="0"/>
              <a:t>enrico.andreoli@univr.it</a:t>
            </a:r>
            <a:endParaRPr lang="it-IT" dirty="0"/>
          </a:p>
        </p:txBody>
      </p:sp>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7412" y="762002"/>
            <a:ext cx="1766916" cy="1186542"/>
          </a:xfrm>
          <a:prstGeom prst="rect">
            <a:avLst/>
          </a:prstGeom>
          <a:ln>
            <a:noFill/>
          </a:ln>
          <a:effectLst>
            <a:softEdge rad="112500"/>
          </a:effectLst>
        </p:spPr>
      </p:pic>
    </p:spTree>
    <p:extLst>
      <p:ext uri="{BB962C8B-B14F-4D97-AF65-F5344CB8AC3E}">
        <p14:creationId xmlns:p14="http://schemas.microsoft.com/office/powerpoint/2010/main" val="424525746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20486"/>
            <a:ext cx="7664237" cy="5505677"/>
          </a:xfrm>
        </p:spPr>
        <p:txBody>
          <a:bodyPr>
            <a:normAutofit/>
          </a:bodyPr>
          <a:lstStyle/>
          <a:p>
            <a:pPr marL="0" indent="0" algn="ctr">
              <a:buNone/>
            </a:pPr>
            <a:endParaRPr lang="it-IT" sz="2800" dirty="0" smtClean="0">
              <a:solidFill>
                <a:schemeClr val="tx1"/>
              </a:solidFill>
              <a:latin typeface="+mn-lt"/>
            </a:endParaRPr>
          </a:p>
          <a:p>
            <a:pPr marL="0" indent="0" algn="just">
              <a:buNone/>
            </a:pPr>
            <a:r>
              <a:rPr lang="it-IT" sz="2800" dirty="0" smtClean="0">
                <a:solidFill>
                  <a:schemeClr val="tx1"/>
                </a:solidFill>
                <a:latin typeface="+mn-lt"/>
              </a:rPr>
              <a:t>   </a:t>
            </a:r>
          </a:p>
          <a:p>
            <a:pPr marL="0" lvl="0" indent="0" algn="ctr">
              <a:buNone/>
            </a:pPr>
            <a:r>
              <a:rPr lang="it-IT" sz="2800" i="1" dirty="0">
                <a:solidFill>
                  <a:prstClr val="black"/>
                </a:solidFill>
              </a:rPr>
              <a:t>A livello giuridico…</a:t>
            </a:r>
          </a:p>
          <a:p>
            <a:pPr marL="0" lvl="0" indent="0" algn="ctr">
              <a:buNone/>
            </a:pPr>
            <a:endParaRPr lang="it-IT" sz="2800" dirty="0">
              <a:solidFill>
                <a:prstClr val="black"/>
              </a:solidFill>
            </a:endParaRPr>
          </a:p>
          <a:p>
            <a:pPr marL="0" lvl="0" indent="0" algn="ctr">
              <a:buNone/>
            </a:pPr>
            <a:r>
              <a:rPr lang="it-IT" sz="2800" dirty="0">
                <a:solidFill>
                  <a:prstClr val="black"/>
                </a:solidFill>
              </a:rPr>
              <a:t>Monismo o dualismo?</a:t>
            </a:r>
          </a:p>
          <a:p>
            <a:pPr marL="0" lvl="0" indent="0" algn="ctr">
              <a:buNone/>
            </a:pPr>
            <a:r>
              <a:rPr lang="it-IT" sz="2800" dirty="0">
                <a:solidFill>
                  <a:prstClr val="black"/>
                </a:solidFill>
              </a:rPr>
              <a:t>Qual è la legittimazione dei poteri?</a:t>
            </a:r>
          </a:p>
          <a:p>
            <a:pPr marL="0" indent="0" algn="just">
              <a:buNone/>
            </a:pPr>
            <a:endParaRPr lang="it-IT" sz="2800" dirty="0">
              <a:solidFill>
                <a:schemeClr val="tx1"/>
              </a:solidFill>
              <a:latin typeface="+mn-lt"/>
            </a:endParaRP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spTree>
    <p:extLst>
      <p:ext uri="{BB962C8B-B14F-4D97-AF65-F5344CB8AC3E}">
        <p14:creationId xmlns:p14="http://schemas.microsoft.com/office/powerpoint/2010/main" val="271333395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20486"/>
            <a:ext cx="7679003" cy="5505677"/>
          </a:xfrm>
        </p:spPr>
        <p:txBody>
          <a:bodyPr>
            <a:normAutofit fontScale="92500" lnSpcReduction="10000"/>
          </a:bodyPr>
          <a:lstStyle/>
          <a:p>
            <a:pPr marL="0" indent="0" algn="ctr">
              <a:buNone/>
            </a:pPr>
            <a:endParaRPr lang="it-IT" sz="2800" dirty="0" smtClean="0">
              <a:solidFill>
                <a:schemeClr val="tx1"/>
              </a:solidFill>
              <a:latin typeface="+mn-lt"/>
            </a:endParaRPr>
          </a:p>
          <a:p>
            <a:pPr marL="0" indent="0" algn="ctr">
              <a:buNone/>
            </a:pPr>
            <a:r>
              <a:rPr lang="it-IT" sz="2800" dirty="0" smtClean="0">
                <a:solidFill>
                  <a:schemeClr val="tx1"/>
                </a:solidFill>
                <a:latin typeface="+mn-lt"/>
              </a:rPr>
              <a:t>All’inizio si caratterizza come</a:t>
            </a:r>
          </a:p>
          <a:p>
            <a:pPr marL="0" indent="0" algn="ctr">
              <a:buNone/>
            </a:pPr>
            <a:r>
              <a:rPr lang="it-IT" sz="2800" dirty="0" smtClean="0">
                <a:solidFill>
                  <a:schemeClr val="tx1"/>
                </a:solidFill>
                <a:latin typeface="+mn-lt"/>
              </a:rPr>
              <a:t>forma di governo </a:t>
            </a:r>
            <a:r>
              <a:rPr lang="it-IT" sz="2800" b="1" dirty="0" smtClean="0">
                <a:solidFill>
                  <a:schemeClr val="tx1"/>
                </a:solidFill>
                <a:latin typeface="+mn-lt"/>
              </a:rPr>
              <a:t>dualistica</a:t>
            </a:r>
          </a:p>
          <a:p>
            <a:pPr marL="0" indent="0" algn="ctr">
              <a:buNone/>
            </a:pPr>
            <a:endParaRPr lang="it-IT" sz="2800" b="1" dirty="0" smtClean="0">
              <a:solidFill>
                <a:schemeClr val="tx1"/>
              </a:solidFill>
              <a:latin typeface="+mn-lt"/>
            </a:endParaRPr>
          </a:p>
          <a:p>
            <a:pPr marL="0" indent="0" algn="ctr">
              <a:buNone/>
            </a:pPr>
            <a:endParaRPr lang="it-IT" sz="2800" b="1" dirty="0">
              <a:solidFill>
                <a:schemeClr val="tx1"/>
              </a:solidFill>
              <a:latin typeface="+mn-lt"/>
            </a:endParaRPr>
          </a:p>
          <a:p>
            <a:pPr algn="just"/>
            <a:r>
              <a:rPr lang="it-IT" sz="2800" dirty="0" smtClean="0">
                <a:solidFill>
                  <a:schemeClr val="tx1"/>
                </a:solidFill>
                <a:latin typeface="+mn-lt"/>
              </a:rPr>
              <a:t>nell’ambito del potere esecutivo vi sono il Re e il Governo come organo collegiale presieduto dal Primo </a:t>
            </a:r>
            <a:r>
              <a:rPr lang="it-IT" sz="2800" dirty="0" smtClean="0">
                <a:solidFill>
                  <a:schemeClr val="tx1"/>
                </a:solidFill>
                <a:latin typeface="+mn-lt"/>
              </a:rPr>
              <a:t>Ministro</a:t>
            </a:r>
            <a:endParaRPr lang="it-IT" sz="2800" dirty="0" smtClean="0">
              <a:solidFill>
                <a:schemeClr val="tx1"/>
              </a:solidFill>
              <a:latin typeface="+mn-lt"/>
            </a:endParaRPr>
          </a:p>
          <a:p>
            <a:pPr algn="just"/>
            <a:r>
              <a:rPr lang="it-IT" sz="2800" dirty="0" smtClean="0">
                <a:solidFill>
                  <a:schemeClr val="tx1"/>
                </a:solidFill>
                <a:latin typeface="+mn-lt"/>
              </a:rPr>
              <a:t>il Governo deve godere allo stesso tempo della fiducia del Capo dello Stato e del </a:t>
            </a:r>
            <a:r>
              <a:rPr lang="it-IT" sz="2800" dirty="0" smtClean="0">
                <a:solidFill>
                  <a:schemeClr val="tx1"/>
                </a:solidFill>
                <a:latin typeface="+mn-lt"/>
              </a:rPr>
              <a:t>Parlamento</a:t>
            </a:r>
            <a:endParaRPr lang="it-IT" sz="2800" dirty="0" smtClean="0">
              <a:solidFill>
                <a:schemeClr val="tx1"/>
              </a:solidFill>
              <a:latin typeface="+mn-lt"/>
            </a:endParaRPr>
          </a:p>
          <a:p>
            <a:pPr algn="just"/>
            <a:r>
              <a:rPr lang="it-IT" sz="2800" dirty="0" smtClean="0">
                <a:solidFill>
                  <a:schemeClr val="tx1"/>
                </a:solidFill>
                <a:latin typeface="+mn-lt"/>
              </a:rPr>
              <a:t>il Re ha il potere di scioglimento assembleare e partecipa insieme al Governo alla determinazione dell’indirizzo </a:t>
            </a:r>
            <a:r>
              <a:rPr lang="it-IT" sz="2800" dirty="0" smtClean="0">
                <a:solidFill>
                  <a:schemeClr val="tx1"/>
                </a:solidFill>
                <a:latin typeface="+mn-lt"/>
              </a:rPr>
              <a:t>politico</a:t>
            </a:r>
            <a:endParaRPr lang="it-IT" sz="2800" dirty="0">
              <a:solidFill>
                <a:schemeClr val="tx1"/>
              </a:solidFill>
              <a:latin typeface="+mn-lt"/>
            </a:endParaRP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sp>
        <p:nvSpPr>
          <p:cNvPr id="5" name="Freccia in giù 4"/>
          <p:cNvSpPr/>
          <p:nvPr/>
        </p:nvSpPr>
        <p:spPr>
          <a:xfrm>
            <a:off x="4046061" y="2117271"/>
            <a:ext cx="506186" cy="620487"/>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95500150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egnaposto contenuto 22"/>
          <p:cNvSpPr>
            <a:spLocks noGrp="1"/>
          </p:cNvSpPr>
          <p:nvPr>
            <p:ph idx="1"/>
          </p:nvPr>
        </p:nvSpPr>
        <p:spPr>
          <a:xfrm>
            <a:off x="457200" y="708875"/>
            <a:ext cx="7620000" cy="5691925"/>
          </a:xfrm>
        </p:spPr>
        <p:txBody>
          <a:bodyPr/>
          <a:lstStyle/>
          <a:p>
            <a:pPr marL="0" indent="0">
              <a:buNone/>
            </a:pPr>
            <a:endParaRPr lang="it-IT" dirty="0" smtClean="0">
              <a:solidFill>
                <a:schemeClr val="tx1">
                  <a:lumMod val="85000"/>
                  <a:lumOff val="15000"/>
                </a:schemeClr>
              </a:solidFill>
              <a:latin typeface="+mn-lt"/>
            </a:endParaRPr>
          </a:p>
          <a:p>
            <a:pPr marL="0" indent="0" algn="ctr">
              <a:buNone/>
            </a:pPr>
            <a:r>
              <a:rPr lang="it-IT" sz="2800" dirty="0" smtClean="0">
                <a:solidFill>
                  <a:schemeClr val="tx1">
                    <a:lumMod val="85000"/>
                    <a:lumOff val="15000"/>
                  </a:schemeClr>
                </a:solidFill>
                <a:latin typeface="+mn-lt"/>
              </a:rPr>
              <a:t>Classificare le forme di governo:</a:t>
            </a:r>
          </a:p>
          <a:p>
            <a:pPr marL="0" indent="0" algn="ctr">
              <a:buNone/>
            </a:pPr>
            <a:r>
              <a:rPr lang="it-IT" sz="2800" dirty="0">
                <a:solidFill>
                  <a:schemeClr val="tx1">
                    <a:lumMod val="85000"/>
                    <a:lumOff val="15000"/>
                  </a:schemeClr>
                </a:solidFill>
                <a:latin typeface="+mn-lt"/>
              </a:rPr>
              <a:t>i</a:t>
            </a:r>
            <a:r>
              <a:rPr lang="it-IT" sz="2800" dirty="0" smtClean="0">
                <a:solidFill>
                  <a:schemeClr val="tx1">
                    <a:lumMod val="85000"/>
                    <a:lumOff val="15000"/>
                  </a:schemeClr>
                </a:solidFill>
                <a:latin typeface="+mn-lt"/>
              </a:rPr>
              <a:t>l grado di separazione dei poteri</a:t>
            </a:r>
          </a:p>
          <a:p>
            <a:pPr marL="0" indent="0" algn="ctr">
              <a:buNone/>
            </a:pPr>
            <a:endParaRPr lang="it-IT" dirty="0">
              <a:solidFill>
                <a:schemeClr val="tx1">
                  <a:lumMod val="85000"/>
                  <a:lumOff val="15000"/>
                </a:schemeClr>
              </a:solidFill>
              <a:latin typeface="+mn-lt"/>
            </a:endParaRPr>
          </a:p>
          <a:p>
            <a:pPr marL="0" indent="0" algn="just">
              <a:buNone/>
            </a:pPr>
            <a:r>
              <a:rPr lang="it-IT" dirty="0">
                <a:solidFill>
                  <a:schemeClr val="tx1">
                    <a:lumMod val="85000"/>
                    <a:lumOff val="15000"/>
                  </a:schemeClr>
                </a:solidFill>
              </a:rPr>
              <a:t> </a:t>
            </a:r>
            <a:r>
              <a:rPr lang="it-IT" dirty="0" smtClean="0">
                <a:solidFill>
                  <a:schemeClr val="tx1">
                    <a:lumMod val="85000"/>
                    <a:lumOff val="15000"/>
                  </a:schemeClr>
                </a:solidFill>
              </a:rPr>
              <a:t>           </a:t>
            </a:r>
            <a:r>
              <a:rPr lang="it-IT" sz="2800" b="1" dirty="0" smtClean="0">
                <a:solidFill>
                  <a:schemeClr val="tx1">
                    <a:lumMod val="85000"/>
                    <a:lumOff val="15000"/>
                  </a:schemeClr>
                </a:solidFill>
                <a:latin typeface="+mn-lt"/>
              </a:rPr>
              <a:t>Separazione </a:t>
            </a:r>
            <a:r>
              <a:rPr lang="it-IT" sz="2800" b="1" dirty="0" smtClean="0">
                <a:solidFill>
                  <a:schemeClr val="tx1">
                    <a:lumMod val="85000"/>
                    <a:lumOff val="15000"/>
                  </a:schemeClr>
                </a:solidFill>
                <a:latin typeface="+mn-lt"/>
              </a:rPr>
              <a:t>rigida</a:t>
            </a:r>
            <a:r>
              <a:rPr lang="it-IT" sz="2800" dirty="0" smtClean="0">
                <a:solidFill>
                  <a:schemeClr val="tx1">
                    <a:lumMod val="85000"/>
                    <a:lumOff val="15000"/>
                  </a:schemeClr>
                </a:solidFill>
                <a:latin typeface="+mn-lt"/>
              </a:rPr>
              <a:t>      </a:t>
            </a:r>
            <a:r>
              <a:rPr lang="it-IT" sz="2800" b="1" dirty="0">
                <a:solidFill>
                  <a:schemeClr val="tx1">
                    <a:lumMod val="85000"/>
                    <a:lumOff val="15000"/>
                  </a:schemeClr>
                </a:solidFill>
                <a:latin typeface="+mn-lt"/>
              </a:rPr>
              <a:t>S</a:t>
            </a:r>
            <a:r>
              <a:rPr lang="it-IT" sz="2800" b="1" dirty="0" smtClean="0">
                <a:solidFill>
                  <a:schemeClr val="tx1">
                    <a:lumMod val="85000"/>
                    <a:lumOff val="15000"/>
                  </a:schemeClr>
                </a:solidFill>
                <a:latin typeface="+mn-lt"/>
              </a:rPr>
              <a:t>eparazione flessibile</a:t>
            </a:r>
            <a:endParaRPr lang="it-IT" sz="2800" b="1" dirty="0">
              <a:solidFill>
                <a:schemeClr val="tx1">
                  <a:lumMod val="85000"/>
                  <a:lumOff val="15000"/>
                </a:schemeClr>
              </a:solidFill>
              <a:latin typeface="+mn-lt"/>
            </a:endParaRP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sp>
        <p:nvSpPr>
          <p:cNvPr id="24" name="Freccia in giù 23"/>
          <p:cNvSpPr/>
          <p:nvPr/>
        </p:nvSpPr>
        <p:spPr>
          <a:xfrm>
            <a:off x="2394149" y="3114039"/>
            <a:ext cx="620485" cy="729343"/>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 name="Freccia in giù 24"/>
          <p:cNvSpPr/>
          <p:nvPr/>
        </p:nvSpPr>
        <p:spPr>
          <a:xfrm>
            <a:off x="6123918" y="3114039"/>
            <a:ext cx="620485" cy="729343"/>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Ovale 6"/>
          <p:cNvSpPr/>
          <p:nvPr/>
        </p:nvSpPr>
        <p:spPr>
          <a:xfrm>
            <a:off x="1785823" y="4021875"/>
            <a:ext cx="1839447" cy="664028"/>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smtClean="0">
                <a:solidFill>
                  <a:schemeClr val="tx1"/>
                </a:solidFill>
              </a:rPr>
              <a:t>Presidenziale</a:t>
            </a:r>
            <a:endParaRPr lang="it-IT" sz="1400" b="1" dirty="0">
              <a:solidFill>
                <a:schemeClr val="tx1"/>
              </a:solidFill>
            </a:endParaRPr>
          </a:p>
        </p:txBody>
      </p:sp>
      <p:sp>
        <p:nvSpPr>
          <p:cNvPr id="8" name="Ovale 7"/>
          <p:cNvSpPr/>
          <p:nvPr/>
        </p:nvSpPr>
        <p:spPr>
          <a:xfrm>
            <a:off x="5504213" y="4054531"/>
            <a:ext cx="1859516" cy="631372"/>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smtClean="0">
                <a:solidFill>
                  <a:schemeClr val="tx1"/>
                </a:solidFill>
              </a:rPr>
              <a:t>Parlamentare</a:t>
            </a:r>
            <a:endParaRPr lang="it-IT" sz="1400" b="1" dirty="0">
              <a:solidFill>
                <a:schemeClr val="tx1"/>
              </a:solidFill>
            </a:endParaRPr>
          </a:p>
        </p:txBody>
      </p:sp>
    </p:spTree>
    <p:extLst>
      <p:ext uri="{BB962C8B-B14F-4D97-AF65-F5344CB8AC3E}">
        <p14:creationId xmlns:p14="http://schemas.microsoft.com/office/powerpoint/2010/main" val="36165818"/>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20486"/>
            <a:ext cx="7708536" cy="5505677"/>
          </a:xfrm>
        </p:spPr>
        <p:txBody>
          <a:bodyPr>
            <a:normAutofit/>
          </a:bodyPr>
          <a:lstStyle/>
          <a:p>
            <a:pPr marL="0" indent="0" algn="ctr">
              <a:buNone/>
            </a:pPr>
            <a:endParaRPr lang="it-IT" sz="2800" dirty="0" smtClean="0">
              <a:solidFill>
                <a:schemeClr val="tx1"/>
              </a:solidFill>
              <a:latin typeface="+mn-lt"/>
            </a:endParaRPr>
          </a:p>
          <a:p>
            <a:pPr marL="0" indent="0" algn="ctr">
              <a:buNone/>
            </a:pPr>
            <a:r>
              <a:rPr lang="it-IT" sz="2800" b="1" dirty="0" smtClean="0">
                <a:solidFill>
                  <a:schemeClr val="tx1"/>
                </a:solidFill>
                <a:latin typeface="+mn-lt"/>
              </a:rPr>
              <a:t>Dualismo</a:t>
            </a:r>
          </a:p>
          <a:p>
            <a:pPr marL="0" indent="0" algn="just">
              <a:buNone/>
            </a:pPr>
            <a:endParaRPr lang="it-IT" sz="2800" dirty="0" smtClean="0">
              <a:solidFill>
                <a:schemeClr val="tx1"/>
              </a:solidFill>
              <a:latin typeface="+mn-lt"/>
            </a:endParaRPr>
          </a:p>
          <a:p>
            <a:pPr algn="just"/>
            <a:r>
              <a:rPr lang="it-IT" sz="2800" b="1" dirty="0" smtClean="0">
                <a:solidFill>
                  <a:schemeClr val="tx1"/>
                </a:solidFill>
                <a:latin typeface="+mn-lt"/>
              </a:rPr>
              <a:t>istituzionale</a:t>
            </a:r>
            <a:r>
              <a:rPr lang="it-IT" sz="2800" dirty="0">
                <a:solidFill>
                  <a:schemeClr val="tx1"/>
                </a:solidFill>
                <a:latin typeface="+mn-lt"/>
              </a:rPr>
              <a:t>,</a:t>
            </a:r>
            <a:r>
              <a:rPr lang="it-IT" sz="2800" dirty="0" smtClean="0">
                <a:solidFill>
                  <a:schemeClr val="tx1"/>
                </a:solidFill>
                <a:latin typeface="+mn-lt"/>
              </a:rPr>
              <a:t> nel rapporto di equilibrio tra potere esecutivo e potere </a:t>
            </a:r>
            <a:r>
              <a:rPr lang="it-IT" sz="2800" dirty="0" smtClean="0">
                <a:solidFill>
                  <a:schemeClr val="tx1"/>
                </a:solidFill>
                <a:latin typeface="+mn-lt"/>
              </a:rPr>
              <a:t>legislativo</a:t>
            </a:r>
            <a:endParaRPr lang="it-IT" sz="2800" dirty="0" smtClean="0">
              <a:solidFill>
                <a:schemeClr val="tx1"/>
              </a:solidFill>
              <a:latin typeface="+mn-lt"/>
            </a:endParaRPr>
          </a:p>
          <a:p>
            <a:pPr algn="just"/>
            <a:r>
              <a:rPr lang="it-IT" sz="2800" b="1" dirty="0">
                <a:solidFill>
                  <a:prstClr val="black"/>
                </a:solidFill>
                <a:latin typeface="+mn-lt"/>
              </a:rPr>
              <a:t>entro il potere </a:t>
            </a:r>
            <a:r>
              <a:rPr lang="it-IT" sz="2800" b="1" dirty="0" smtClean="0">
                <a:solidFill>
                  <a:prstClr val="black"/>
                </a:solidFill>
                <a:latin typeface="+mn-lt"/>
              </a:rPr>
              <a:t>esecutivo</a:t>
            </a:r>
            <a:r>
              <a:rPr lang="it-IT" sz="2800" dirty="0" smtClean="0">
                <a:solidFill>
                  <a:prstClr val="black"/>
                </a:solidFill>
                <a:latin typeface="+mn-lt"/>
              </a:rPr>
              <a:t>, che è </a:t>
            </a:r>
            <a:r>
              <a:rPr lang="it-IT" sz="2800" dirty="0">
                <a:solidFill>
                  <a:prstClr val="black"/>
                </a:solidFill>
                <a:latin typeface="+mn-lt"/>
              </a:rPr>
              <a:t>bicefalo (Re e Governo</a:t>
            </a:r>
            <a:r>
              <a:rPr lang="it-IT" sz="2800" dirty="0" smtClean="0">
                <a:solidFill>
                  <a:prstClr val="black"/>
                </a:solidFill>
                <a:latin typeface="+mn-lt"/>
              </a:rPr>
              <a:t>)</a:t>
            </a:r>
            <a:endParaRPr lang="it-IT" sz="2800" dirty="0" smtClean="0">
              <a:solidFill>
                <a:prstClr val="black"/>
              </a:solidFill>
              <a:latin typeface="+mn-lt"/>
            </a:endParaRPr>
          </a:p>
          <a:p>
            <a:pPr algn="just"/>
            <a:r>
              <a:rPr lang="it-IT" sz="2800" b="1" dirty="0" smtClean="0">
                <a:solidFill>
                  <a:prstClr val="black"/>
                </a:solidFill>
                <a:latin typeface="+mn-lt"/>
              </a:rPr>
              <a:t>sociale</a:t>
            </a:r>
            <a:r>
              <a:rPr lang="it-IT" sz="2800" dirty="0" smtClean="0">
                <a:solidFill>
                  <a:prstClr val="black"/>
                </a:solidFill>
                <a:latin typeface="+mn-lt"/>
              </a:rPr>
              <a:t>, derivante </a:t>
            </a:r>
            <a:r>
              <a:rPr lang="it-IT" sz="2800" dirty="0">
                <a:solidFill>
                  <a:prstClr val="black"/>
                </a:solidFill>
                <a:latin typeface="+mn-lt"/>
              </a:rPr>
              <a:t>dal confronto tra aristocrazia e borghesia, rappresentate nel Re e nella Camera </a:t>
            </a:r>
            <a:r>
              <a:rPr lang="it-IT" sz="2800" dirty="0" smtClean="0">
                <a:solidFill>
                  <a:prstClr val="black"/>
                </a:solidFill>
                <a:latin typeface="+mn-lt"/>
              </a:rPr>
              <a:t>elettiva</a:t>
            </a:r>
            <a:endParaRPr lang="it-IT" sz="2800" dirty="0">
              <a:solidFill>
                <a:prstClr val="black"/>
              </a:solidFill>
              <a:latin typeface="+mn-lt"/>
            </a:endParaRPr>
          </a:p>
          <a:p>
            <a:pPr marL="0" lvl="0" indent="0" algn="ctr">
              <a:buNone/>
            </a:pPr>
            <a:endParaRPr lang="it-IT" sz="2800" dirty="0" smtClean="0">
              <a:solidFill>
                <a:prstClr val="black"/>
              </a:solidFill>
              <a:latin typeface="Palatino Linotype"/>
            </a:endParaRPr>
          </a:p>
          <a:p>
            <a:pPr marL="0" indent="0" algn="just">
              <a:buNone/>
            </a:pPr>
            <a:endParaRPr lang="it-IT" sz="2800" dirty="0">
              <a:solidFill>
                <a:schemeClr val="tx1"/>
              </a:solidFill>
              <a:latin typeface="+mn-lt"/>
            </a:endParaRP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spTree>
    <p:extLst>
      <p:ext uri="{BB962C8B-B14F-4D97-AF65-F5344CB8AC3E}">
        <p14:creationId xmlns:p14="http://schemas.microsoft.com/office/powerpoint/2010/main" val="224070771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20486"/>
            <a:ext cx="7752835" cy="5505677"/>
          </a:xfrm>
        </p:spPr>
        <p:txBody>
          <a:bodyPr>
            <a:normAutofit/>
          </a:bodyPr>
          <a:lstStyle/>
          <a:p>
            <a:pPr marL="0" indent="0" algn="ctr">
              <a:buNone/>
            </a:pPr>
            <a:endParaRPr lang="it-IT" sz="2800" dirty="0" smtClean="0">
              <a:solidFill>
                <a:schemeClr val="tx1"/>
              </a:solidFill>
              <a:latin typeface="+mn-lt"/>
            </a:endParaRPr>
          </a:p>
          <a:p>
            <a:pPr marL="0" indent="0" algn="ctr">
              <a:buNone/>
            </a:pPr>
            <a:r>
              <a:rPr lang="it-IT" sz="2800" dirty="0" smtClean="0">
                <a:solidFill>
                  <a:schemeClr val="tx1"/>
                </a:solidFill>
                <a:latin typeface="+mn-lt"/>
              </a:rPr>
              <a:t>Evolve, successivamente, in una</a:t>
            </a:r>
          </a:p>
          <a:p>
            <a:pPr marL="0" indent="0" algn="ctr">
              <a:buNone/>
            </a:pPr>
            <a:r>
              <a:rPr lang="it-IT" sz="2800" dirty="0" smtClean="0">
                <a:solidFill>
                  <a:schemeClr val="tx1"/>
                </a:solidFill>
                <a:latin typeface="+mn-lt"/>
              </a:rPr>
              <a:t>forma di governo </a:t>
            </a:r>
            <a:r>
              <a:rPr lang="it-IT" sz="2800" b="1" dirty="0" smtClean="0">
                <a:solidFill>
                  <a:schemeClr val="tx1"/>
                </a:solidFill>
                <a:latin typeface="+mn-lt"/>
              </a:rPr>
              <a:t>monistica</a:t>
            </a:r>
            <a:r>
              <a:rPr lang="it-IT" sz="2800" dirty="0" smtClean="0">
                <a:solidFill>
                  <a:schemeClr val="tx1"/>
                </a:solidFill>
                <a:latin typeface="+mn-lt"/>
              </a:rPr>
              <a:t>:</a:t>
            </a:r>
          </a:p>
          <a:p>
            <a:pPr marL="0" indent="0" algn="ctr">
              <a:buNone/>
            </a:pPr>
            <a:endParaRPr lang="it-IT" sz="2800" dirty="0">
              <a:solidFill>
                <a:schemeClr val="tx1"/>
              </a:solidFill>
              <a:latin typeface="+mn-lt"/>
            </a:endParaRPr>
          </a:p>
          <a:p>
            <a:pPr marL="0" indent="0" algn="ctr">
              <a:buNone/>
            </a:pPr>
            <a:endParaRPr lang="it-IT" sz="2800" dirty="0" smtClean="0">
              <a:solidFill>
                <a:schemeClr val="tx1"/>
              </a:solidFill>
              <a:latin typeface="+mn-lt"/>
            </a:endParaRPr>
          </a:p>
          <a:p>
            <a:pPr marL="0" indent="0" algn="just">
              <a:buNone/>
            </a:pPr>
            <a:r>
              <a:rPr lang="it-IT" sz="2800" dirty="0" smtClean="0">
                <a:solidFill>
                  <a:schemeClr val="tx1"/>
                </a:solidFill>
                <a:latin typeface="+mn-lt"/>
              </a:rPr>
              <a:t>Gran Bretagna: nel 1834 il Re Guglielmo IV revoca il Primo Ministro Lord Melbourne e scioglie la Camera bassa, ma le successive elezioni riconfermano la maggioranza uscente.</a:t>
            </a:r>
          </a:p>
          <a:p>
            <a:pPr marL="0" indent="0" algn="ctr">
              <a:buNone/>
            </a:pPr>
            <a:r>
              <a:rPr lang="it-IT" sz="2800" i="1" dirty="0" smtClean="0">
                <a:solidFill>
                  <a:schemeClr val="tx1"/>
                </a:solidFill>
                <a:latin typeface="+mn-lt"/>
              </a:rPr>
              <a:t>Il Re deve inchinarsi alla volontà popolare.</a:t>
            </a: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sp>
        <p:nvSpPr>
          <p:cNvPr id="5" name="Freccia in giù 4"/>
          <p:cNvSpPr/>
          <p:nvPr/>
        </p:nvSpPr>
        <p:spPr>
          <a:xfrm>
            <a:off x="4084865" y="2269671"/>
            <a:ext cx="506186" cy="620487"/>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6" name="Immagin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71404" y="5635033"/>
            <a:ext cx="729727" cy="491129"/>
          </a:xfrm>
          <a:prstGeom prst="rect">
            <a:avLst/>
          </a:prstGeom>
          <a:ln>
            <a:noFill/>
          </a:ln>
          <a:effectLst>
            <a:softEdge rad="112500"/>
          </a:effectLst>
        </p:spPr>
      </p:pic>
    </p:spTree>
    <p:extLst>
      <p:ext uri="{BB962C8B-B14F-4D97-AF65-F5344CB8AC3E}">
        <p14:creationId xmlns:p14="http://schemas.microsoft.com/office/powerpoint/2010/main" val="259966764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20486"/>
            <a:ext cx="7723302" cy="5505677"/>
          </a:xfrm>
        </p:spPr>
        <p:txBody>
          <a:bodyPr>
            <a:normAutofit/>
          </a:bodyPr>
          <a:lstStyle/>
          <a:p>
            <a:pPr marL="0" indent="0" algn="ctr">
              <a:buNone/>
            </a:pPr>
            <a:endParaRPr lang="it-IT" sz="2800" dirty="0" smtClean="0">
              <a:solidFill>
                <a:schemeClr val="tx1"/>
              </a:solidFill>
              <a:latin typeface="+mn-lt"/>
            </a:endParaRPr>
          </a:p>
          <a:p>
            <a:pPr marL="0" indent="0" algn="just">
              <a:buNone/>
            </a:pPr>
            <a:r>
              <a:rPr lang="it-IT" sz="2800" dirty="0" smtClean="0">
                <a:solidFill>
                  <a:schemeClr val="tx1"/>
                </a:solidFill>
                <a:latin typeface="+mn-lt"/>
              </a:rPr>
              <a:t>Francia: nel 1877, il Presidente della Repubblica Mac </a:t>
            </a:r>
            <a:r>
              <a:rPr lang="it-IT" sz="2800" dirty="0" err="1" smtClean="0">
                <a:solidFill>
                  <a:schemeClr val="tx1"/>
                </a:solidFill>
                <a:latin typeface="+mn-lt"/>
              </a:rPr>
              <a:t>Mahon</a:t>
            </a:r>
            <a:r>
              <a:rPr lang="it-IT" sz="2800" dirty="0" smtClean="0">
                <a:solidFill>
                  <a:schemeClr val="tx1"/>
                </a:solidFill>
                <a:latin typeface="+mn-lt"/>
              </a:rPr>
              <a:t> costringe alle dimissioni il Primo Ministro repubblicano Simon, lo sostituisce con una persona di sua fiducia e scioglie la Camera dei deputati che aveva votato un ordine del giorno contro il nuovo Governo così formato, ma le successive elezioni riconfermano la maggioranza repubblicana.</a:t>
            </a:r>
          </a:p>
          <a:p>
            <a:pPr marL="0" indent="0" algn="ctr">
              <a:buNone/>
            </a:pPr>
            <a:r>
              <a:rPr lang="it-IT" sz="2800" i="1" dirty="0" smtClean="0">
                <a:solidFill>
                  <a:schemeClr val="tx1"/>
                </a:solidFill>
                <a:latin typeface="+mn-lt"/>
              </a:rPr>
              <a:t>Il Capo dello Stato deve inchinarsi alla volontà popolare.</a:t>
            </a: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pic>
        <p:nvPicPr>
          <p:cNvPr id="6" name="Immagin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45752" y="5624961"/>
            <a:ext cx="746353" cy="501201"/>
          </a:xfrm>
          <a:prstGeom prst="rect">
            <a:avLst/>
          </a:prstGeom>
          <a:ln>
            <a:noFill/>
          </a:ln>
          <a:effectLst>
            <a:softEdge rad="112500"/>
          </a:effectLst>
        </p:spPr>
      </p:pic>
    </p:spTree>
    <p:extLst>
      <p:ext uri="{BB962C8B-B14F-4D97-AF65-F5344CB8AC3E}">
        <p14:creationId xmlns:p14="http://schemas.microsoft.com/office/powerpoint/2010/main" val="155772386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20486"/>
            <a:ext cx="7708536" cy="5505677"/>
          </a:xfrm>
        </p:spPr>
        <p:txBody>
          <a:bodyPr>
            <a:normAutofit/>
          </a:bodyPr>
          <a:lstStyle/>
          <a:p>
            <a:pPr marL="0" indent="0" algn="just">
              <a:buNone/>
            </a:pPr>
            <a:endParaRPr lang="it-IT" sz="2800" dirty="0" smtClean="0">
              <a:solidFill>
                <a:schemeClr val="tx1"/>
              </a:solidFill>
              <a:latin typeface="+mn-lt"/>
            </a:endParaRPr>
          </a:p>
          <a:p>
            <a:pPr marL="0" indent="0" algn="just">
              <a:buNone/>
            </a:pPr>
            <a:r>
              <a:rPr lang="it-IT" sz="2800" dirty="0" smtClean="0">
                <a:solidFill>
                  <a:schemeClr val="tx1"/>
                </a:solidFill>
                <a:latin typeface="+mn-lt"/>
              </a:rPr>
              <a:t>La </a:t>
            </a:r>
            <a:r>
              <a:rPr lang="it-IT" sz="2800" b="1" dirty="0" smtClean="0">
                <a:solidFill>
                  <a:schemeClr val="tx1"/>
                </a:solidFill>
                <a:latin typeface="+mn-lt"/>
              </a:rPr>
              <a:t>forma di governo parlamentare monistica</a:t>
            </a:r>
            <a:r>
              <a:rPr lang="it-IT" sz="2800" dirty="0" smtClean="0">
                <a:solidFill>
                  <a:schemeClr val="tx1"/>
                </a:solidFill>
                <a:latin typeface="+mn-lt"/>
              </a:rPr>
              <a:t> si caratterizza, dunque, per taluni aspetti:</a:t>
            </a:r>
          </a:p>
          <a:p>
            <a:pPr marL="0" indent="0" algn="just">
              <a:buNone/>
            </a:pPr>
            <a:endParaRPr lang="it-IT" sz="2800" dirty="0" smtClean="0">
              <a:solidFill>
                <a:schemeClr val="tx1"/>
              </a:solidFill>
              <a:latin typeface="+mn-lt"/>
            </a:endParaRPr>
          </a:p>
          <a:p>
            <a:pPr algn="just"/>
            <a:r>
              <a:rPr lang="it-IT" sz="2800" dirty="0" smtClean="0">
                <a:solidFill>
                  <a:schemeClr val="tx1"/>
                </a:solidFill>
                <a:latin typeface="+mn-lt"/>
              </a:rPr>
              <a:t>il Governo deriva dalla volontà del </a:t>
            </a:r>
            <a:r>
              <a:rPr lang="it-IT" sz="2800" dirty="0" smtClean="0">
                <a:solidFill>
                  <a:schemeClr val="tx1"/>
                </a:solidFill>
                <a:latin typeface="+mn-lt"/>
              </a:rPr>
              <a:t>Parlamento</a:t>
            </a:r>
            <a:endParaRPr lang="it-IT" sz="2800" dirty="0" smtClean="0">
              <a:solidFill>
                <a:schemeClr val="tx1"/>
              </a:solidFill>
              <a:latin typeface="+mn-lt"/>
            </a:endParaRPr>
          </a:p>
          <a:p>
            <a:pPr algn="just"/>
            <a:r>
              <a:rPr lang="it-IT" sz="2800" dirty="0">
                <a:solidFill>
                  <a:schemeClr val="tx1"/>
                </a:solidFill>
                <a:latin typeface="+mn-lt"/>
              </a:rPr>
              <a:t>g</a:t>
            </a:r>
            <a:r>
              <a:rPr lang="it-IT" sz="2800" dirty="0" smtClean="0">
                <a:solidFill>
                  <a:schemeClr val="tx1"/>
                </a:solidFill>
                <a:latin typeface="+mn-lt"/>
              </a:rPr>
              <a:t>li organi esecutivo e legislativo sono entrambi titolari dell’indirizzo politico generale, dal quale viene invece sostanzialmente escluso il Re/Capo dello </a:t>
            </a:r>
            <a:r>
              <a:rPr lang="it-IT" sz="2800" dirty="0" smtClean="0">
                <a:solidFill>
                  <a:schemeClr val="tx1"/>
                </a:solidFill>
                <a:latin typeface="+mn-lt"/>
              </a:rPr>
              <a:t>Stato</a:t>
            </a:r>
            <a:endParaRPr lang="it-IT" sz="2800" dirty="0" smtClean="0">
              <a:solidFill>
                <a:schemeClr val="tx1"/>
              </a:solidFill>
              <a:latin typeface="+mn-lt"/>
            </a:endParaRPr>
          </a:p>
          <a:p>
            <a:pPr algn="just"/>
            <a:r>
              <a:rPr lang="it-IT" sz="2800" dirty="0">
                <a:solidFill>
                  <a:schemeClr val="tx1"/>
                </a:solidFill>
                <a:latin typeface="+mn-lt"/>
              </a:rPr>
              <a:t>i</a:t>
            </a:r>
            <a:r>
              <a:rPr lang="it-IT" sz="2800" dirty="0" smtClean="0">
                <a:solidFill>
                  <a:schemeClr val="tx1"/>
                </a:solidFill>
                <a:latin typeface="+mn-lt"/>
              </a:rPr>
              <a:t>l Governo è politicamente responsabile verso il </a:t>
            </a:r>
            <a:r>
              <a:rPr lang="it-IT" sz="2800" dirty="0" smtClean="0">
                <a:solidFill>
                  <a:schemeClr val="tx1"/>
                </a:solidFill>
                <a:latin typeface="+mn-lt"/>
              </a:rPr>
              <a:t>Parlamento</a:t>
            </a:r>
            <a:endParaRPr lang="it-IT" sz="2800" dirty="0" smtClean="0">
              <a:solidFill>
                <a:schemeClr val="tx1"/>
              </a:solidFill>
              <a:latin typeface="+mn-lt"/>
            </a:endParaRP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spTree>
    <p:extLst>
      <p:ext uri="{BB962C8B-B14F-4D97-AF65-F5344CB8AC3E}">
        <p14:creationId xmlns:p14="http://schemas.microsoft.com/office/powerpoint/2010/main" val="16922916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20486"/>
            <a:ext cx="7590406" cy="5505677"/>
          </a:xfrm>
        </p:spPr>
        <p:txBody>
          <a:bodyPr>
            <a:normAutofit/>
          </a:bodyPr>
          <a:lstStyle/>
          <a:p>
            <a:pPr marL="0" indent="0" algn="ctr">
              <a:buNone/>
            </a:pPr>
            <a:endParaRPr lang="it-IT" sz="2800" dirty="0" smtClean="0">
              <a:solidFill>
                <a:schemeClr val="tx1"/>
              </a:solidFill>
              <a:latin typeface="+mn-lt"/>
            </a:endParaRPr>
          </a:p>
          <a:p>
            <a:pPr marL="0" indent="0" algn="ctr">
              <a:buNone/>
            </a:pPr>
            <a:r>
              <a:rPr lang="it-IT" sz="2800" b="1" dirty="0" smtClean="0">
                <a:solidFill>
                  <a:schemeClr val="tx1"/>
                </a:solidFill>
                <a:latin typeface="+mn-lt"/>
              </a:rPr>
              <a:t>Monismo</a:t>
            </a:r>
            <a:endParaRPr lang="it-IT" sz="2800" b="1" dirty="0">
              <a:solidFill>
                <a:schemeClr val="tx1"/>
              </a:solidFill>
              <a:latin typeface="+mn-lt"/>
            </a:endParaRPr>
          </a:p>
          <a:p>
            <a:pPr marL="0" indent="0" algn="just">
              <a:buNone/>
            </a:pPr>
            <a:endParaRPr lang="it-IT" sz="2800" dirty="0">
              <a:solidFill>
                <a:schemeClr val="tx1"/>
              </a:solidFill>
              <a:latin typeface="+mn-lt"/>
            </a:endParaRPr>
          </a:p>
          <a:p>
            <a:pPr algn="just"/>
            <a:r>
              <a:rPr lang="it-IT" sz="2800" b="1" dirty="0">
                <a:solidFill>
                  <a:schemeClr val="tx1"/>
                </a:solidFill>
                <a:latin typeface="+mn-lt"/>
              </a:rPr>
              <a:t>istituzionale</a:t>
            </a:r>
            <a:r>
              <a:rPr lang="it-IT" sz="2800" dirty="0">
                <a:solidFill>
                  <a:schemeClr val="tx1"/>
                </a:solidFill>
                <a:latin typeface="+mn-lt"/>
              </a:rPr>
              <a:t>, </a:t>
            </a:r>
            <a:r>
              <a:rPr lang="it-IT" sz="2800" dirty="0" smtClean="0">
                <a:solidFill>
                  <a:schemeClr val="tx1"/>
                </a:solidFill>
                <a:latin typeface="+mn-lt"/>
              </a:rPr>
              <a:t>con la supremazia del Parlamento sul Capo dello Stato;</a:t>
            </a:r>
            <a:endParaRPr lang="it-IT" sz="2800" dirty="0">
              <a:solidFill>
                <a:schemeClr val="tx1"/>
              </a:solidFill>
              <a:latin typeface="+mn-lt"/>
            </a:endParaRPr>
          </a:p>
          <a:p>
            <a:pPr algn="just"/>
            <a:r>
              <a:rPr lang="it-IT" sz="2800" b="1" dirty="0">
                <a:solidFill>
                  <a:prstClr val="black"/>
                </a:solidFill>
                <a:latin typeface="+mn-lt"/>
              </a:rPr>
              <a:t>entro il potere esecutivo</a:t>
            </a:r>
            <a:r>
              <a:rPr lang="it-IT" sz="2800" dirty="0">
                <a:solidFill>
                  <a:prstClr val="black"/>
                </a:solidFill>
                <a:latin typeface="+mn-lt"/>
              </a:rPr>
              <a:t>, </a:t>
            </a:r>
            <a:r>
              <a:rPr lang="it-IT" sz="2800" dirty="0" smtClean="0">
                <a:solidFill>
                  <a:prstClr val="black"/>
                </a:solidFill>
                <a:latin typeface="+mn-lt"/>
              </a:rPr>
              <a:t>al cui vertice si colloca il Governo;</a:t>
            </a:r>
            <a:endParaRPr lang="it-IT" sz="2800" dirty="0">
              <a:solidFill>
                <a:prstClr val="black"/>
              </a:solidFill>
              <a:latin typeface="+mn-lt"/>
            </a:endParaRPr>
          </a:p>
          <a:p>
            <a:pPr algn="just"/>
            <a:r>
              <a:rPr lang="it-IT" sz="2800" b="1" dirty="0">
                <a:solidFill>
                  <a:prstClr val="black"/>
                </a:solidFill>
                <a:latin typeface="+mn-lt"/>
              </a:rPr>
              <a:t>sociale</a:t>
            </a:r>
            <a:r>
              <a:rPr lang="it-IT" sz="2800" dirty="0">
                <a:solidFill>
                  <a:prstClr val="black"/>
                </a:solidFill>
                <a:latin typeface="+mn-lt"/>
              </a:rPr>
              <a:t>, </a:t>
            </a:r>
            <a:r>
              <a:rPr lang="it-IT" sz="2800" dirty="0" smtClean="0">
                <a:solidFill>
                  <a:prstClr val="black"/>
                </a:solidFill>
                <a:latin typeface="+mn-lt"/>
              </a:rPr>
              <a:t>grazie all’affermarsi del predominio della borghesia.</a:t>
            </a:r>
            <a:endParaRPr lang="it-IT" sz="2800" dirty="0">
              <a:solidFill>
                <a:prstClr val="black"/>
              </a:solidFill>
              <a:latin typeface="+mn-lt"/>
            </a:endParaRP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spTree>
    <p:extLst>
      <p:ext uri="{BB962C8B-B14F-4D97-AF65-F5344CB8AC3E}">
        <p14:creationId xmlns:p14="http://schemas.microsoft.com/office/powerpoint/2010/main" val="227189379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87829"/>
            <a:ext cx="7870965" cy="2057399"/>
          </a:xfrm>
        </p:spPr>
        <p:txBody>
          <a:bodyPr/>
          <a:lstStyle/>
          <a:p>
            <a:pPr algn="ctr"/>
            <a:r>
              <a:rPr lang="it-IT" sz="3200" b="1" dirty="0" smtClean="0">
                <a:solidFill>
                  <a:srgbClr val="2F2B20"/>
                </a:solidFill>
              </a:rPr>
              <a:t>La </a:t>
            </a:r>
            <a:r>
              <a:rPr lang="it-IT" sz="3200" b="1" dirty="0" smtClean="0">
                <a:solidFill>
                  <a:srgbClr val="2F2B20"/>
                </a:solidFill>
              </a:rPr>
              <a:t>forma di governo parlamentare a prevalenza del Governo</a:t>
            </a:r>
            <a:endParaRPr lang="it-IT" sz="3200" b="1" dirty="0">
              <a:solidFill>
                <a:srgbClr val="2F2B20"/>
              </a:solidFill>
            </a:endParaRPr>
          </a:p>
        </p:txBody>
      </p:sp>
      <p:pic>
        <p:nvPicPr>
          <p:cNvPr id="7" name="Segnaposto contenuto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2791" y="3047999"/>
            <a:ext cx="3791471" cy="2523334"/>
          </a:xfrm>
          <a:prstGeom prst="rect">
            <a:avLst/>
          </a:prstGeom>
          <a:ln>
            <a:noFill/>
          </a:ln>
          <a:effectLst>
            <a:softEdge rad="112500"/>
          </a:effectLst>
        </p:spPr>
      </p:pic>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pic>
        <p:nvPicPr>
          <p:cNvPr id="8" name="Immagin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14262" y="3047999"/>
            <a:ext cx="4198644" cy="2515565"/>
          </a:xfrm>
          <a:prstGeom prst="rect">
            <a:avLst/>
          </a:prstGeom>
          <a:ln>
            <a:noFill/>
          </a:ln>
          <a:effectLst>
            <a:softEdge rad="112500"/>
          </a:effectLst>
        </p:spPr>
      </p:pic>
    </p:spTree>
    <p:extLst>
      <p:ext uri="{BB962C8B-B14F-4D97-AF65-F5344CB8AC3E}">
        <p14:creationId xmlns:p14="http://schemas.microsoft.com/office/powerpoint/2010/main" val="40934439"/>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4286"/>
            <a:ext cx="7767601" cy="5581877"/>
          </a:xfrm>
        </p:spPr>
        <p:txBody>
          <a:bodyPr>
            <a:normAutofit/>
          </a:bodyPr>
          <a:lstStyle/>
          <a:p>
            <a:pPr marL="0" indent="0" algn="just">
              <a:buNone/>
            </a:pPr>
            <a:endParaRPr lang="it-IT" sz="2800" dirty="0" smtClean="0">
              <a:solidFill>
                <a:schemeClr val="tx1"/>
              </a:solidFill>
              <a:latin typeface="+mn-lt"/>
            </a:endParaRPr>
          </a:p>
          <a:p>
            <a:pPr marL="0" indent="0" algn="ctr">
              <a:buNone/>
            </a:pPr>
            <a:endParaRPr lang="it-IT" sz="2800" dirty="0" smtClean="0">
              <a:solidFill>
                <a:schemeClr val="tx1"/>
              </a:solidFill>
              <a:latin typeface="+mn-lt"/>
            </a:endParaRPr>
          </a:p>
          <a:p>
            <a:pPr marL="0" indent="0" algn="ctr">
              <a:buNone/>
            </a:pPr>
            <a:r>
              <a:rPr lang="it-IT" sz="2800" dirty="0" smtClean="0">
                <a:solidFill>
                  <a:schemeClr val="tx1"/>
                </a:solidFill>
                <a:latin typeface="+mn-lt"/>
              </a:rPr>
              <a:t>Il Regno Unito è il modello vivente di una forma di governo parlamentare monista classica</a:t>
            </a:r>
          </a:p>
          <a:p>
            <a:pPr marL="0" indent="0" algn="ctr">
              <a:buNone/>
            </a:pPr>
            <a:endParaRPr lang="it-IT" sz="2800" dirty="0">
              <a:solidFill>
                <a:schemeClr val="tx1"/>
              </a:solidFill>
              <a:latin typeface="+mn-lt"/>
            </a:endParaRPr>
          </a:p>
          <a:p>
            <a:pPr marL="0" indent="0" algn="ctr">
              <a:buNone/>
            </a:pPr>
            <a:endParaRPr lang="it-IT" sz="2800" dirty="0" smtClean="0">
              <a:solidFill>
                <a:schemeClr val="tx1"/>
              </a:solidFill>
              <a:latin typeface="+mn-lt"/>
            </a:endParaRPr>
          </a:p>
          <a:p>
            <a:pPr marL="0" indent="0" algn="ctr">
              <a:buNone/>
            </a:pPr>
            <a:r>
              <a:rPr lang="it-IT" sz="2800" dirty="0" smtClean="0">
                <a:solidFill>
                  <a:schemeClr val="tx1"/>
                </a:solidFill>
                <a:latin typeface="+mn-lt"/>
              </a:rPr>
              <a:t>non ci sono </a:t>
            </a:r>
            <a:r>
              <a:rPr lang="it-IT" sz="3200" b="1" dirty="0" smtClean="0">
                <a:solidFill>
                  <a:schemeClr val="tx1"/>
                </a:solidFill>
                <a:latin typeface="+mn-lt"/>
              </a:rPr>
              <a:t>razionalizzazioni</a:t>
            </a:r>
            <a:r>
              <a:rPr lang="it-IT" sz="2800" dirty="0" smtClean="0">
                <a:solidFill>
                  <a:schemeClr val="tx1"/>
                </a:solidFill>
                <a:latin typeface="+mn-lt"/>
              </a:rPr>
              <a:t> da norme scritte</a:t>
            </a: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sp>
        <p:nvSpPr>
          <p:cNvPr id="5" name="Freccia in giù 4"/>
          <p:cNvSpPr/>
          <p:nvPr/>
        </p:nvSpPr>
        <p:spPr>
          <a:xfrm>
            <a:off x="4079423" y="2683328"/>
            <a:ext cx="506186" cy="620487"/>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0" name="Immagin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2520" y="5613055"/>
            <a:ext cx="762384" cy="513108"/>
          </a:xfrm>
          <a:prstGeom prst="rect">
            <a:avLst/>
          </a:prstGeom>
          <a:ln>
            <a:noFill/>
          </a:ln>
          <a:effectLst>
            <a:softEdge rad="112500"/>
          </a:effectLst>
        </p:spPr>
      </p:pic>
    </p:spTree>
    <p:extLst>
      <p:ext uri="{BB962C8B-B14F-4D97-AF65-F5344CB8AC3E}">
        <p14:creationId xmlns:p14="http://schemas.microsoft.com/office/powerpoint/2010/main" val="997096430"/>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4286"/>
            <a:ext cx="7752835" cy="5581877"/>
          </a:xfrm>
        </p:spPr>
        <p:txBody>
          <a:bodyPr>
            <a:normAutofit/>
          </a:bodyPr>
          <a:lstStyle/>
          <a:p>
            <a:pPr marL="0" indent="0" algn="just">
              <a:buNone/>
            </a:pPr>
            <a:endParaRPr lang="it-IT" sz="2800" dirty="0" smtClean="0">
              <a:solidFill>
                <a:schemeClr val="tx1"/>
              </a:solidFill>
              <a:latin typeface="+mn-lt"/>
            </a:endParaRPr>
          </a:p>
          <a:p>
            <a:pPr marL="0" indent="0" algn="ctr">
              <a:buNone/>
            </a:pPr>
            <a:endParaRPr lang="it-IT" sz="2800" dirty="0" smtClean="0">
              <a:solidFill>
                <a:schemeClr val="tx1"/>
              </a:solidFill>
              <a:latin typeface="+mn-lt"/>
            </a:endParaRPr>
          </a:p>
          <a:p>
            <a:pPr marL="0" indent="0" algn="ctr">
              <a:buNone/>
            </a:pPr>
            <a:r>
              <a:rPr lang="it-IT" sz="2800" dirty="0" smtClean="0">
                <a:solidFill>
                  <a:schemeClr val="tx1"/>
                </a:solidFill>
                <a:latin typeface="+mn-lt"/>
              </a:rPr>
              <a:t>Caratteristiche peculiari del sistema elettorale:</a:t>
            </a:r>
          </a:p>
          <a:p>
            <a:pPr marL="0" indent="0" algn="ctr">
              <a:buNone/>
            </a:pPr>
            <a:endParaRPr lang="it-IT" sz="2800" dirty="0" smtClean="0">
              <a:solidFill>
                <a:schemeClr val="tx1"/>
              </a:solidFill>
              <a:latin typeface="+mn-lt"/>
            </a:endParaRPr>
          </a:p>
          <a:p>
            <a:pPr algn="just"/>
            <a:r>
              <a:rPr lang="it-IT" sz="2800" dirty="0" smtClean="0">
                <a:solidFill>
                  <a:schemeClr val="tx1"/>
                </a:solidFill>
                <a:latin typeface="+mn-lt"/>
              </a:rPr>
              <a:t>sistema politico </a:t>
            </a:r>
            <a:r>
              <a:rPr lang="it-IT" sz="2800" b="1" dirty="0" smtClean="0">
                <a:solidFill>
                  <a:schemeClr val="tx1"/>
                </a:solidFill>
                <a:latin typeface="+mn-lt"/>
              </a:rPr>
              <a:t>bipartitico</a:t>
            </a:r>
            <a:r>
              <a:rPr lang="it-IT" sz="2800" dirty="0" smtClean="0">
                <a:solidFill>
                  <a:schemeClr val="tx1"/>
                </a:solidFill>
                <a:latin typeface="+mn-lt"/>
              </a:rPr>
              <a:t>;</a:t>
            </a:r>
          </a:p>
          <a:p>
            <a:pPr algn="just"/>
            <a:r>
              <a:rPr lang="it-IT" sz="2800" dirty="0" smtClean="0">
                <a:solidFill>
                  <a:schemeClr val="tx1"/>
                </a:solidFill>
                <a:latin typeface="+mn-lt"/>
              </a:rPr>
              <a:t>sistema elettorale </a:t>
            </a:r>
            <a:r>
              <a:rPr lang="it-IT" sz="2800" b="1" dirty="0" smtClean="0">
                <a:solidFill>
                  <a:schemeClr val="tx1"/>
                </a:solidFill>
                <a:latin typeface="+mn-lt"/>
              </a:rPr>
              <a:t>maggioritario a turno unico in collegi uninominali</a:t>
            </a:r>
            <a:r>
              <a:rPr lang="it-IT" sz="2800" dirty="0" smtClean="0">
                <a:solidFill>
                  <a:schemeClr val="tx1"/>
                </a:solidFill>
                <a:latin typeface="+mn-lt"/>
              </a:rPr>
              <a:t>;</a:t>
            </a:r>
          </a:p>
          <a:p>
            <a:pPr algn="just"/>
            <a:endParaRPr lang="it-IT" sz="2800" dirty="0">
              <a:solidFill>
                <a:schemeClr val="tx1"/>
              </a:solidFill>
              <a:latin typeface="+mn-lt"/>
            </a:endParaRPr>
          </a:p>
          <a:p>
            <a:pPr algn="just"/>
            <a:endParaRPr lang="it-IT" sz="2800" dirty="0" smtClean="0">
              <a:solidFill>
                <a:schemeClr val="tx1"/>
              </a:solidFill>
              <a:latin typeface="+mn-lt"/>
            </a:endParaRPr>
          </a:p>
          <a:p>
            <a:pPr marL="0" indent="0" algn="ctr">
              <a:buNone/>
            </a:pPr>
            <a:r>
              <a:rPr lang="it-IT" sz="2800" i="1" dirty="0" smtClean="0">
                <a:solidFill>
                  <a:schemeClr val="tx1"/>
                </a:solidFill>
                <a:latin typeface="+mn-lt"/>
              </a:rPr>
              <a:t>il corpo elettorale dà un’indicazione di Governo</a:t>
            </a: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sp>
        <p:nvSpPr>
          <p:cNvPr id="6" name="Freccia in giù 5"/>
          <p:cNvSpPr/>
          <p:nvPr/>
        </p:nvSpPr>
        <p:spPr>
          <a:xfrm>
            <a:off x="4079423" y="4229100"/>
            <a:ext cx="506186" cy="620487"/>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01070" y="5617473"/>
            <a:ext cx="762384" cy="513108"/>
          </a:xfrm>
          <a:prstGeom prst="rect">
            <a:avLst/>
          </a:prstGeom>
          <a:ln>
            <a:noFill/>
          </a:ln>
          <a:effectLst>
            <a:softEdge rad="112500"/>
          </a:effectLst>
        </p:spPr>
      </p:pic>
    </p:spTree>
    <p:extLst>
      <p:ext uri="{BB962C8B-B14F-4D97-AF65-F5344CB8AC3E}">
        <p14:creationId xmlns:p14="http://schemas.microsoft.com/office/powerpoint/2010/main" val="1911197223"/>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4286"/>
            <a:ext cx="7863097" cy="5581877"/>
          </a:xfrm>
        </p:spPr>
        <p:txBody>
          <a:bodyPr>
            <a:normAutofit/>
          </a:bodyPr>
          <a:lstStyle/>
          <a:p>
            <a:pPr marL="0" indent="0" algn="just">
              <a:buNone/>
            </a:pPr>
            <a:endParaRPr lang="it-IT" sz="2800" dirty="0" smtClean="0">
              <a:solidFill>
                <a:schemeClr val="tx1"/>
              </a:solidFill>
              <a:latin typeface="+mn-lt"/>
            </a:endParaRPr>
          </a:p>
          <a:p>
            <a:pPr marL="0" indent="0" algn="ctr">
              <a:buNone/>
            </a:pPr>
            <a:endParaRPr lang="it-IT" sz="2800" dirty="0" smtClean="0">
              <a:solidFill>
                <a:schemeClr val="tx1"/>
              </a:solidFill>
              <a:latin typeface="+mn-lt"/>
            </a:endParaRPr>
          </a:p>
          <a:p>
            <a:pPr marL="0" indent="0" algn="ctr">
              <a:buNone/>
            </a:pPr>
            <a:r>
              <a:rPr lang="it-IT" sz="2800" dirty="0" smtClean="0">
                <a:solidFill>
                  <a:schemeClr val="tx1"/>
                </a:solidFill>
                <a:latin typeface="+mn-lt"/>
              </a:rPr>
              <a:t>Rapporti Parlamento-Governo:</a:t>
            </a:r>
          </a:p>
          <a:p>
            <a:pPr marL="0" indent="0" algn="ctr">
              <a:buNone/>
            </a:pPr>
            <a:endParaRPr lang="it-IT" sz="2800" dirty="0" smtClean="0">
              <a:solidFill>
                <a:schemeClr val="tx1"/>
              </a:solidFill>
              <a:latin typeface="+mn-lt"/>
            </a:endParaRPr>
          </a:p>
          <a:p>
            <a:pPr marL="0" indent="0" algn="ctr">
              <a:buNone/>
            </a:pPr>
            <a:r>
              <a:rPr lang="it-IT" sz="2800" dirty="0" smtClean="0">
                <a:solidFill>
                  <a:schemeClr val="tx1"/>
                </a:solidFill>
                <a:latin typeface="+mn-lt"/>
              </a:rPr>
              <a:t>non c’è un </a:t>
            </a:r>
            <a:r>
              <a:rPr lang="it-IT" sz="2800" b="1" dirty="0" smtClean="0">
                <a:solidFill>
                  <a:schemeClr val="tx1"/>
                </a:solidFill>
                <a:latin typeface="+mn-lt"/>
              </a:rPr>
              <a:t>voto di fiducia iniziale</a:t>
            </a:r>
            <a:r>
              <a:rPr lang="it-IT" sz="2800" dirty="0" smtClean="0">
                <a:solidFill>
                  <a:schemeClr val="tx1"/>
                </a:solidFill>
                <a:latin typeface="+mn-lt"/>
              </a:rPr>
              <a:t>, il Re dà lettura del programma di Governo, che il Parlamento si limita ad approvare all’unanimità</a:t>
            </a: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7913" y="5613055"/>
            <a:ext cx="762384" cy="513108"/>
          </a:xfrm>
          <a:prstGeom prst="rect">
            <a:avLst/>
          </a:prstGeom>
          <a:ln>
            <a:noFill/>
          </a:ln>
          <a:effectLst>
            <a:softEdge rad="112500"/>
          </a:effectLst>
        </p:spPr>
      </p:pic>
    </p:spTree>
    <p:extLst>
      <p:ext uri="{BB962C8B-B14F-4D97-AF65-F5344CB8AC3E}">
        <p14:creationId xmlns:p14="http://schemas.microsoft.com/office/powerpoint/2010/main" val="1581468428"/>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4286"/>
            <a:ext cx="7752835" cy="5581877"/>
          </a:xfrm>
        </p:spPr>
        <p:txBody>
          <a:bodyPr>
            <a:normAutofit/>
          </a:bodyPr>
          <a:lstStyle/>
          <a:p>
            <a:pPr marL="0" indent="0" algn="just">
              <a:buNone/>
            </a:pPr>
            <a:endParaRPr lang="it-IT" sz="2800" dirty="0" smtClean="0">
              <a:solidFill>
                <a:schemeClr val="tx1"/>
              </a:solidFill>
              <a:latin typeface="+mn-lt"/>
            </a:endParaRPr>
          </a:p>
          <a:p>
            <a:pPr marL="0" indent="0" algn="ctr">
              <a:buNone/>
            </a:pPr>
            <a:endParaRPr lang="it-IT" sz="2800" dirty="0" smtClean="0">
              <a:solidFill>
                <a:schemeClr val="tx1"/>
              </a:solidFill>
              <a:latin typeface="+mn-lt"/>
            </a:endParaRPr>
          </a:p>
          <a:p>
            <a:pPr marL="0" indent="0" algn="ctr">
              <a:buNone/>
            </a:pPr>
            <a:r>
              <a:rPr lang="it-IT" sz="2800" dirty="0" smtClean="0">
                <a:solidFill>
                  <a:schemeClr val="tx1"/>
                </a:solidFill>
                <a:latin typeface="+mn-lt"/>
              </a:rPr>
              <a:t>Responsabilità politica del Governo:</a:t>
            </a:r>
          </a:p>
          <a:p>
            <a:pPr marL="0" indent="0" algn="ctr">
              <a:buNone/>
            </a:pPr>
            <a:endParaRPr lang="it-IT" sz="2800" dirty="0" smtClean="0">
              <a:solidFill>
                <a:schemeClr val="tx1"/>
              </a:solidFill>
              <a:latin typeface="+mn-lt"/>
            </a:endParaRPr>
          </a:p>
          <a:p>
            <a:pPr marL="0" indent="0" algn="ctr">
              <a:buNone/>
            </a:pPr>
            <a:r>
              <a:rPr lang="it-IT" sz="2800" dirty="0" smtClean="0">
                <a:solidFill>
                  <a:schemeClr val="tx1"/>
                </a:solidFill>
                <a:latin typeface="+mn-lt"/>
              </a:rPr>
              <a:t>molto rara è l’approvazione di una </a:t>
            </a:r>
            <a:r>
              <a:rPr lang="it-IT" sz="2800" b="1" dirty="0" smtClean="0">
                <a:solidFill>
                  <a:schemeClr val="tx1"/>
                </a:solidFill>
                <a:latin typeface="+mn-lt"/>
              </a:rPr>
              <a:t>mozione di sfiducia</a:t>
            </a:r>
            <a:r>
              <a:rPr lang="it-IT" sz="2800" dirty="0" smtClean="0">
                <a:solidFill>
                  <a:schemeClr val="tx1"/>
                </a:solidFill>
                <a:latin typeface="+mn-lt"/>
              </a:rPr>
              <a:t>, possibile solo in presenza di un </a:t>
            </a:r>
            <a:r>
              <a:rPr lang="it-IT" sz="2800" i="1" dirty="0" err="1" smtClean="0">
                <a:solidFill>
                  <a:schemeClr val="tx1"/>
                </a:solidFill>
                <a:latin typeface="+mn-lt"/>
              </a:rPr>
              <a:t>hung</a:t>
            </a:r>
            <a:r>
              <a:rPr lang="it-IT" sz="2800" i="1" dirty="0" smtClean="0">
                <a:solidFill>
                  <a:schemeClr val="tx1"/>
                </a:solidFill>
                <a:latin typeface="+mn-lt"/>
              </a:rPr>
              <a:t> </a:t>
            </a:r>
            <a:r>
              <a:rPr lang="it-IT" sz="2800" i="1" dirty="0" err="1" smtClean="0">
                <a:solidFill>
                  <a:schemeClr val="tx1"/>
                </a:solidFill>
                <a:latin typeface="+mn-lt"/>
              </a:rPr>
              <a:t>Parliament</a:t>
            </a:r>
            <a:endParaRPr lang="it-IT" sz="2800" i="1" dirty="0" smtClean="0">
              <a:solidFill>
                <a:schemeClr val="tx1"/>
              </a:solidFill>
              <a:latin typeface="+mn-lt"/>
            </a:endParaRP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6978" y="5613055"/>
            <a:ext cx="762384" cy="513108"/>
          </a:xfrm>
          <a:prstGeom prst="rect">
            <a:avLst/>
          </a:prstGeom>
          <a:ln>
            <a:noFill/>
          </a:ln>
          <a:effectLst>
            <a:softEdge rad="112500"/>
          </a:effectLst>
        </p:spPr>
      </p:pic>
    </p:spTree>
    <p:extLst>
      <p:ext uri="{BB962C8B-B14F-4D97-AF65-F5344CB8AC3E}">
        <p14:creationId xmlns:p14="http://schemas.microsoft.com/office/powerpoint/2010/main" val="131915633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egnaposto contenuto 22"/>
          <p:cNvSpPr>
            <a:spLocks noGrp="1"/>
          </p:cNvSpPr>
          <p:nvPr>
            <p:ph idx="1"/>
          </p:nvPr>
        </p:nvSpPr>
        <p:spPr>
          <a:xfrm>
            <a:off x="457200" y="753180"/>
            <a:ext cx="8229600" cy="5372983"/>
          </a:xfrm>
        </p:spPr>
        <p:txBody>
          <a:bodyPr/>
          <a:lstStyle/>
          <a:p>
            <a:pPr marL="0" indent="0">
              <a:buNone/>
            </a:pPr>
            <a:endParaRPr lang="it-IT" dirty="0" smtClean="0">
              <a:solidFill>
                <a:schemeClr val="tx1">
                  <a:lumMod val="85000"/>
                  <a:lumOff val="15000"/>
                </a:schemeClr>
              </a:solidFill>
              <a:latin typeface="+mn-lt"/>
            </a:endParaRPr>
          </a:p>
          <a:p>
            <a:pPr marL="0" indent="0" algn="ctr">
              <a:buNone/>
            </a:pPr>
            <a:r>
              <a:rPr lang="it-IT" sz="2800" dirty="0" smtClean="0">
                <a:solidFill>
                  <a:schemeClr val="tx1">
                    <a:lumMod val="85000"/>
                    <a:lumOff val="15000"/>
                  </a:schemeClr>
                </a:solidFill>
                <a:latin typeface="+mn-lt"/>
              </a:rPr>
              <a:t>Gli organi titolari dell’indirizzo politico</a:t>
            </a:r>
          </a:p>
          <a:p>
            <a:pPr marL="0" indent="0" algn="ctr">
              <a:buNone/>
            </a:pPr>
            <a:endParaRPr lang="it-IT" dirty="0">
              <a:solidFill>
                <a:schemeClr val="tx1">
                  <a:lumMod val="85000"/>
                  <a:lumOff val="15000"/>
                </a:schemeClr>
              </a:solidFill>
              <a:latin typeface="+mn-lt"/>
            </a:endParaRPr>
          </a:p>
          <a:p>
            <a:pPr marL="0" indent="0" algn="just">
              <a:buNone/>
            </a:pPr>
            <a:r>
              <a:rPr lang="it-IT" sz="2800" dirty="0" smtClean="0">
                <a:solidFill>
                  <a:schemeClr val="tx1">
                    <a:lumMod val="85000"/>
                    <a:lumOff val="15000"/>
                  </a:schemeClr>
                </a:solidFill>
                <a:latin typeface="+mn-lt"/>
              </a:rPr>
              <a:t>              </a:t>
            </a:r>
            <a:r>
              <a:rPr lang="it-IT" sz="2800" b="1" dirty="0">
                <a:solidFill>
                  <a:schemeClr val="tx1">
                    <a:lumMod val="85000"/>
                    <a:lumOff val="15000"/>
                  </a:schemeClr>
                </a:solidFill>
                <a:latin typeface="+mn-lt"/>
              </a:rPr>
              <a:t>C</a:t>
            </a:r>
            <a:r>
              <a:rPr lang="it-IT" sz="2800" b="1" dirty="0" smtClean="0">
                <a:solidFill>
                  <a:schemeClr val="tx1">
                    <a:lumMod val="85000"/>
                    <a:lumOff val="15000"/>
                  </a:schemeClr>
                </a:solidFill>
                <a:latin typeface="+mn-lt"/>
              </a:rPr>
              <a:t>ostituzionale </a:t>
            </a:r>
            <a:r>
              <a:rPr lang="it-IT" sz="2800" b="1" dirty="0">
                <a:solidFill>
                  <a:schemeClr val="tx1">
                    <a:lumMod val="85000"/>
                    <a:lumOff val="15000"/>
                  </a:schemeClr>
                </a:solidFill>
                <a:latin typeface="+mn-lt"/>
              </a:rPr>
              <a:t>parlamentare</a:t>
            </a:r>
          </a:p>
          <a:p>
            <a:pPr marL="0" indent="0" algn="just">
              <a:buNone/>
            </a:pPr>
            <a:r>
              <a:rPr lang="it-IT" sz="2800" b="1" dirty="0">
                <a:solidFill>
                  <a:schemeClr val="tx1">
                    <a:lumMod val="85000"/>
                    <a:lumOff val="15000"/>
                  </a:schemeClr>
                </a:solidFill>
                <a:latin typeface="+mn-lt"/>
              </a:rPr>
              <a:t>C</a:t>
            </a:r>
            <a:r>
              <a:rPr lang="it-IT" sz="2800" b="1" dirty="0" smtClean="0">
                <a:solidFill>
                  <a:schemeClr val="tx1">
                    <a:lumMod val="85000"/>
                    <a:lumOff val="15000"/>
                  </a:schemeClr>
                </a:solidFill>
                <a:latin typeface="+mn-lt"/>
              </a:rPr>
              <a:t>ostituzionale pura</a:t>
            </a:r>
          </a:p>
          <a:p>
            <a:pPr marL="0" indent="0" algn="just">
              <a:buNone/>
            </a:pPr>
            <a:r>
              <a:rPr lang="it-IT" sz="2800" dirty="0" smtClean="0">
                <a:solidFill>
                  <a:schemeClr val="tx1">
                    <a:lumMod val="85000"/>
                    <a:lumOff val="15000"/>
                  </a:schemeClr>
                </a:solidFill>
                <a:latin typeface="+mn-lt"/>
              </a:rPr>
              <a:t>                                          </a:t>
            </a:r>
            <a:r>
              <a:rPr lang="it-IT" sz="2800" dirty="0" smtClean="0">
                <a:solidFill>
                  <a:schemeClr val="tx1">
                    <a:lumMod val="85000"/>
                    <a:lumOff val="15000"/>
                  </a:schemeClr>
                </a:solidFill>
                <a:latin typeface="+mn-lt"/>
              </a:rPr>
              <a:t>       </a:t>
            </a:r>
            <a:r>
              <a:rPr lang="it-IT" sz="2800" b="1" dirty="0" smtClean="0">
                <a:solidFill>
                  <a:schemeClr val="tx1">
                    <a:lumMod val="85000"/>
                    <a:lumOff val="15000"/>
                  </a:schemeClr>
                </a:solidFill>
                <a:latin typeface="+mn-lt"/>
              </a:rPr>
              <a:t>Costituzionale </a:t>
            </a:r>
            <a:r>
              <a:rPr lang="it-IT" sz="2800" b="1" dirty="0" smtClean="0">
                <a:solidFill>
                  <a:schemeClr val="tx1">
                    <a:lumMod val="85000"/>
                    <a:lumOff val="15000"/>
                  </a:schemeClr>
                </a:solidFill>
                <a:latin typeface="+mn-lt"/>
              </a:rPr>
              <a:t>direttoriale</a:t>
            </a:r>
          </a:p>
          <a:p>
            <a:pPr marL="0" indent="0" algn="just">
              <a:buNone/>
            </a:pPr>
            <a:r>
              <a:rPr lang="it-IT" sz="2800" dirty="0" smtClean="0">
                <a:solidFill>
                  <a:schemeClr val="tx1">
                    <a:lumMod val="85000"/>
                    <a:lumOff val="15000"/>
                  </a:schemeClr>
                </a:solidFill>
                <a:effectLst>
                  <a:outerShdw blurRad="50800" dist="38100" dir="2700000" algn="tl" rotWithShape="0">
                    <a:scrgbClr r="0" g="0" b="0">
                      <a:alpha val="43000"/>
                    </a:scrgbClr>
                  </a:outerShdw>
                </a:effectLst>
                <a:latin typeface="+mn-lt"/>
              </a:rPr>
              <a:t>                     </a:t>
            </a:r>
            <a:r>
              <a:rPr lang="it-IT" dirty="0" smtClean="0">
                <a:solidFill>
                  <a:schemeClr val="tx1">
                    <a:lumMod val="85000"/>
                    <a:lumOff val="15000"/>
                  </a:schemeClr>
                </a:solidFill>
                <a:effectLst>
                  <a:outerShdw blurRad="50800" dist="38100" dir="2700000" algn="tl" rotWithShape="0">
                    <a:scrgbClr r="0" g="0" b="0">
                      <a:alpha val="43000"/>
                    </a:scrgbClr>
                  </a:outerShdw>
                </a:effectLst>
                <a:latin typeface="+mn-lt"/>
              </a:rPr>
              <a:t>   </a:t>
            </a:r>
            <a:endParaRPr lang="it-IT" sz="2800" b="1" dirty="0">
              <a:solidFill>
                <a:schemeClr val="tx1">
                  <a:lumMod val="85000"/>
                  <a:lumOff val="15000"/>
                </a:schemeClr>
              </a:solidFill>
              <a:effectLst>
                <a:outerShdw blurRad="50800" dist="38100" dir="2700000" algn="tl" rotWithShape="0">
                  <a:scrgbClr r="0" g="0" b="0">
                    <a:alpha val="43000"/>
                  </a:scrgbClr>
                </a:outerShdw>
              </a:effectLst>
              <a:latin typeface="+mn-lt"/>
            </a:endParaRP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sp>
        <p:nvSpPr>
          <p:cNvPr id="24" name="Freccia in giù 23"/>
          <p:cNvSpPr/>
          <p:nvPr/>
        </p:nvSpPr>
        <p:spPr>
          <a:xfrm>
            <a:off x="1700136" y="3219476"/>
            <a:ext cx="500036" cy="557866"/>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 name="Freccia in giù 24"/>
          <p:cNvSpPr/>
          <p:nvPr/>
        </p:nvSpPr>
        <p:spPr>
          <a:xfrm>
            <a:off x="3790096" y="2663181"/>
            <a:ext cx="433051" cy="1492758"/>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Ovale 6"/>
          <p:cNvSpPr/>
          <p:nvPr/>
        </p:nvSpPr>
        <p:spPr>
          <a:xfrm>
            <a:off x="998789" y="3893897"/>
            <a:ext cx="1821565" cy="611822"/>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smtClean="0">
                <a:solidFill>
                  <a:schemeClr val="tx1"/>
                </a:solidFill>
              </a:rPr>
              <a:t>Presidenziale</a:t>
            </a:r>
            <a:endParaRPr lang="it-IT" sz="1400" b="1" dirty="0">
              <a:solidFill>
                <a:schemeClr val="tx1"/>
              </a:solidFill>
            </a:endParaRPr>
          </a:p>
        </p:txBody>
      </p:sp>
      <p:sp>
        <p:nvSpPr>
          <p:cNvPr id="8" name="Ovale 7"/>
          <p:cNvSpPr/>
          <p:nvPr/>
        </p:nvSpPr>
        <p:spPr>
          <a:xfrm>
            <a:off x="3067783" y="4328500"/>
            <a:ext cx="1859516" cy="631372"/>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smtClean="0">
                <a:solidFill>
                  <a:schemeClr val="tx1"/>
                </a:solidFill>
              </a:rPr>
              <a:t>Parlamentare</a:t>
            </a:r>
            <a:endParaRPr lang="it-IT" sz="1400" b="1" dirty="0">
              <a:solidFill>
                <a:schemeClr val="tx1"/>
              </a:solidFill>
            </a:endParaRPr>
          </a:p>
        </p:txBody>
      </p:sp>
      <p:sp>
        <p:nvSpPr>
          <p:cNvPr id="10" name="Ovale 9"/>
          <p:cNvSpPr/>
          <p:nvPr/>
        </p:nvSpPr>
        <p:spPr>
          <a:xfrm>
            <a:off x="998789" y="5275480"/>
            <a:ext cx="3928510" cy="674916"/>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smtClean="0">
                <a:solidFill>
                  <a:schemeClr val="tx1"/>
                </a:solidFill>
              </a:rPr>
              <a:t>Monarchia</a:t>
            </a:r>
            <a:endParaRPr lang="it-IT" sz="1400" b="1" dirty="0">
              <a:solidFill>
                <a:schemeClr val="tx1"/>
              </a:solidFill>
            </a:endParaRPr>
          </a:p>
        </p:txBody>
      </p:sp>
      <p:sp>
        <p:nvSpPr>
          <p:cNvPr id="12" name="Ovale 11"/>
          <p:cNvSpPr/>
          <p:nvPr/>
        </p:nvSpPr>
        <p:spPr>
          <a:xfrm>
            <a:off x="5739361" y="4447418"/>
            <a:ext cx="1741714" cy="582387"/>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smtClean="0">
                <a:solidFill>
                  <a:schemeClr val="tx1"/>
                </a:solidFill>
              </a:rPr>
              <a:t>Direttoriale</a:t>
            </a:r>
            <a:endParaRPr lang="it-IT" sz="1400" b="1" dirty="0">
              <a:solidFill>
                <a:schemeClr val="tx1"/>
              </a:solidFill>
            </a:endParaRPr>
          </a:p>
        </p:txBody>
      </p:sp>
      <p:sp>
        <p:nvSpPr>
          <p:cNvPr id="13" name="Freccia in giù 23"/>
          <p:cNvSpPr/>
          <p:nvPr/>
        </p:nvSpPr>
        <p:spPr>
          <a:xfrm>
            <a:off x="6371008" y="3770634"/>
            <a:ext cx="500036" cy="557866"/>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503318060"/>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4286"/>
            <a:ext cx="7862906" cy="5581877"/>
          </a:xfrm>
        </p:spPr>
        <p:txBody>
          <a:bodyPr>
            <a:normAutofit/>
          </a:bodyPr>
          <a:lstStyle/>
          <a:p>
            <a:pPr marL="0" indent="0" algn="ctr">
              <a:buNone/>
            </a:pPr>
            <a:r>
              <a:rPr lang="it-IT" sz="2800" dirty="0" smtClean="0">
                <a:solidFill>
                  <a:schemeClr val="tx1"/>
                </a:solidFill>
                <a:latin typeface="+mn-lt"/>
              </a:rPr>
              <a:t>Contrappesi al potere del Governo</a:t>
            </a:r>
          </a:p>
          <a:p>
            <a:pPr marL="0" indent="0" algn="ctr">
              <a:buNone/>
            </a:pPr>
            <a:endParaRPr lang="it-IT" sz="2800" i="1" dirty="0" smtClean="0">
              <a:solidFill>
                <a:schemeClr val="tx1"/>
              </a:solidFill>
              <a:latin typeface="+mn-lt"/>
            </a:endParaRPr>
          </a:p>
          <a:p>
            <a:pPr marL="0" indent="0" algn="ctr">
              <a:buNone/>
            </a:pPr>
            <a:r>
              <a:rPr lang="it-IT" sz="2800" dirty="0" smtClean="0">
                <a:solidFill>
                  <a:schemeClr val="tx1"/>
                </a:solidFill>
                <a:latin typeface="+mn-lt"/>
              </a:rPr>
              <a:t>1. La </a:t>
            </a:r>
            <a:r>
              <a:rPr lang="it-IT" sz="2800" dirty="0" smtClean="0">
                <a:solidFill>
                  <a:schemeClr val="tx1"/>
                </a:solidFill>
                <a:latin typeface="+mn-lt"/>
              </a:rPr>
              <a:t>Corona</a:t>
            </a:r>
            <a:endParaRPr lang="it-IT" sz="2800" dirty="0">
              <a:solidFill>
                <a:schemeClr val="tx1"/>
              </a:solidFill>
              <a:latin typeface="+mn-lt"/>
            </a:endParaRPr>
          </a:p>
          <a:p>
            <a:pPr marL="0" indent="0" algn="just">
              <a:buNone/>
            </a:pPr>
            <a:endParaRPr lang="it-IT" sz="2800" dirty="0" smtClean="0">
              <a:solidFill>
                <a:schemeClr val="tx1"/>
              </a:solidFill>
              <a:latin typeface="+mn-lt"/>
            </a:endParaRPr>
          </a:p>
          <a:p>
            <a:pPr marL="0" indent="0" algn="just">
              <a:buNone/>
            </a:pPr>
            <a:r>
              <a:rPr lang="it-IT" sz="2800" dirty="0" smtClean="0">
                <a:solidFill>
                  <a:schemeClr val="tx1"/>
                </a:solidFill>
                <a:latin typeface="+mn-lt"/>
              </a:rPr>
              <a:t>I poteri più significativi vengono esercitati dal Primo Ministro e dal Gabinetto di Governo.</a:t>
            </a:r>
          </a:p>
          <a:p>
            <a:pPr marL="0" indent="0" algn="just">
              <a:buNone/>
            </a:pPr>
            <a:r>
              <a:rPr lang="it-IT" sz="2800" dirty="0" smtClean="0">
                <a:solidFill>
                  <a:schemeClr val="tx1"/>
                </a:solidFill>
                <a:latin typeface="+mn-lt"/>
              </a:rPr>
              <a:t>Vi sono però delle situazioni limite:</a:t>
            </a:r>
          </a:p>
          <a:p>
            <a:pPr algn="just"/>
            <a:r>
              <a:rPr lang="it-IT" sz="2800" dirty="0" smtClean="0">
                <a:solidFill>
                  <a:schemeClr val="tx1"/>
                </a:solidFill>
                <a:latin typeface="+mn-lt"/>
              </a:rPr>
              <a:t>la mancata indicazione di un leader del partito maggioritario;</a:t>
            </a:r>
          </a:p>
          <a:p>
            <a:pPr algn="just"/>
            <a:r>
              <a:rPr lang="it-IT" sz="2800" dirty="0" smtClean="0">
                <a:solidFill>
                  <a:schemeClr val="tx1"/>
                </a:solidFill>
                <a:latin typeface="+mn-lt"/>
              </a:rPr>
              <a:t>la situazione di </a:t>
            </a:r>
            <a:r>
              <a:rPr lang="it-IT" sz="2800" i="1" dirty="0" err="1" smtClean="0">
                <a:solidFill>
                  <a:schemeClr val="tx1"/>
                </a:solidFill>
                <a:latin typeface="+mn-lt"/>
              </a:rPr>
              <a:t>hung</a:t>
            </a:r>
            <a:r>
              <a:rPr lang="it-IT" sz="2800" i="1" dirty="0" smtClean="0">
                <a:solidFill>
                  <a:schemeClr val="tx1"/>
                </a:solidFill>
                <a:latin typeface="+mn-lt"/>
              </a:rPr>
              <a:t> </a:t>
            </a:r>
            <a:r>
              <a:rPr lang="it-IT" sz="2800" i="1" dirty="0" err="1" smtClean="0">
                <a:solidFill>
                  <a:schemeClr val="tx1"/>
                </a:solidFill>
                <a:latin typeface="+mn-lt"/>
              </a:rPr>
              <a:t>Parliament</a:t>
            </a:r>
            <a:r>
              <a:rPr lang="it-IT" sz="2800" dirty="0" smtClean="0">
                <a:solidFill>
                  <a:schemeClr val="tx1"/>
                </a:solidFill>
                <a:latin typeface="+mn-lt"/>
              </a:rPr>
              <a:t>.</a:t>
            </a: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pic>
        <p:nvPicPr>
          <p:cNvPr id="6" name="Immagin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7722" y="5598661"/>
            <a:ext cx="762384" cy="513108"/>
          </a:xfrm>
          <a:prstGeom prst="rect">
            <a:avLst/>
          </a:prstGeom>
          <a:ln>
            <a:noFill/>
          </a:ln>
          <a:effectLst>
            <a:softEdge rad="112500"/>
          </a:effectLst>
        </p:spPr>
      </p:pic>
    </p:spTree>
    <p:extLst>
      <p:ext uri="{BB962C8B-B14F-4D97-AF65-F5344CB8AC3E}">
        <p14:creationId xmlns:p14="http://schemas.microsoft.com/office/powerpoint/2010/main" val="3618782241"/>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4286"/>
            <a:ext cx="7877072" cy="5581877"/>
          </a:xfrm>
        </p:spPr>
        <p:txBody>
          <a:bodyPr>
            <a:normAutofit/>
          </a:bodyPr>
          <a:lstStyle/>
          <a:p>
            <a:pPr marL="0" indent="0" algn="ctr">
              <a:buNone/>
            </a:pPr>
            <a:endParaRPr lang="it-IT" sz="2800" i="1" dirty="0">
              <a:solidFill>
                <a:schemeClr val="tx1"/>
              </a:solidFill>
              <a:latin typeface="+mn-lt"/>
            </a:endParaRPr>
          </a:p>
          <a:p>
            <a:pPr marL="0" indent="0" algn="ctr">
              <a:buNone/>
            </a:pPr>
            <a:endParaRPr lang="it-IT" sz="2800" b="1" dirty="0" smtClean="0">
              <a:solidFill>
                <a:schemeClr val="tx1"/>
              </a:solidFill>
              <a:effectLst>
                <a:outerShdw blurRad="38100" dist="38100" dir="2700000" algn="tl">
                  <a:srgbClr val="000000">
                    <a:alpha val="43137"/>
                  </a:srgbClr>
                </a:outerShdw>
              </a:effectLst>
              <a:latin typeface="+mn-lt"/>
            </a:endParaRPr>
          </a:p>
          <a:p>
            <a:pPr marL="0" indent="0" algn="ctr">
              <a:buNone/>
            </a:pPr>
            <a:r>
              <a:rPr lang="it-IT" sz="2800" dirty="0" smtClean="0">
                <a:solidFill>
                  <a:schemeClr val="tx1"/>
                </a:solidFill>
                <a:latin typeface="+mn-lt"/>
              </a:rPr>
              <a:t>2. Il rapporto tra Primo Ministro e partito maggioritario</a:t>
            </a:r>
            <a:endParaRPr lang="it-IT" sz="2800" dirty="0">
              <a:solidFill>
                <a:schemeClr val="tx1"/>
              </a:solidFill>
              <a:latin typeface="+mn-lt"/>
            </a:endParaRPr>
          </a:p>
          <a:p>
            <a:pPr marL="0" indent="0" algn="just">
              <a:buNone/>
            </a:pPr>
            <a:endParaRPr lang="it-IT" sz="2800" dirty="0" smtClean="0">
              <a:solidFill>
                <a:schemeClr val="tx1"/>
              </a:solidFill>
              <a:latin typeface="+mn-lt"/>
            </a:endParaRPr>
          </a:p>
          <a:p>
            <a:pPr marL="0" indent="0" algn="just">
              <a:buNone/>
            </a:pPr>
            <a:r>
              <a:rPr lang="it-IT" sz="2800" dirty="0" smtClean="0">
                <a:solidFill>
                  <a:schemeClr val="tx1"/>
                </a:solidFill>
                <a:latin typeface="+mn-lt"/>
              </a:rPr>
              <a:t>Il Primo Ministro è tale non grazie alla legittimazione popolare diretta, ma (solo!) in quanto è il leader del partito di maggioranza.</a:t>
            </a: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pic>
        <p:nvPicPr>
          <p:cNvPr id="6" name="Immagin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71888" y="5584534"/>
            <a:ext cx="762384" cy="513108"/>
          </a:xfrm>
          <a:prstGeom prst="rect">
            <a:avLst/>
          </a:prstGeom>
          <a:ln>
            <a:noFill/>
          </a:ln>
          <a:effectLst>
            <a:softEdge rad="112500"/>
          </a:effectLst>
        </p:spPr>
      </p:pic>
    </p:spTree>
    <p:extLst>
      <p:ext uri="{BB962C8B-B14F-4D97-AF65-F5344CB8AC3E}">
        <p14:creationId xmlns:p14="http://schemas.microsoft.com/office/powerpoint/2010/main" val="3930123035"/>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4286"/>
            <a:ext cx="7752835" cy="5581877"/>
          </a:xfrm>
        </p:spPr>
        <p:txBody>
          <a:bodyPr>
            <a:normAutofit/>
          </a:bodyPr>
          <a:lstStyle/>
          <a:p>
            <a:pPr marL="0" indent="0" algn="ctr">
              <a:buNone/>
            </a:pPr>
            <a:endParaRPr lang="it-IT" sz="2800" i="1" dirty="0">
              <a:solidFill>
                <a:schemeClr val="tx1"/>
              </a:solidFill>
              <a:latin typeface="+mn-lt"/>
            </a:endParaRPr>
          </a:p>
          <a:p>
            <a:pPr marL="0" indent="0" algn="ctr">
              <a:buNone/>
            </a:pPr>
            <a:endParaRPr lang="it-IT" sz="2800" b="1" dirty="0" smtClean="0">
              <a:solidFill>
                <a:schemeClr val="tx1"/>
              </a:solidFill>
              <a:effectLst>
                <a:outerShdw blurRad="38100" dist="38100" dir="2700000" algn="tl">
                  <a:srgbClr val="000000">
                    <a:alpha val="43137"/>
                  </a:srgbClr>
                </a:outerShdw>
              </a:effectLst>
              <a:latin typeface="+mn-lt"/>
            </a:endParaRPr>
          </a:p>
          <a:p>
            <a:pPr marL="0" indent="0" algn="ctr">
              <a:buNone/>
            </a:pPr>
            <a:r>
              <a:rPr lang="it-IT" sz="2800" dirty="0" smtClean="0">
                <a:solidFill>
                  <a:schemeClr val="tx1"/>
                </a:solidFill>
                <a:latin typeface="+mn-lt"/>
              </a:rPr>
              <a:t>3. Il ruolo dell’opposizione</a:t>
            </a:r>
            <a:endParaRPr lang="it-IT" sz="2800" dirty="0">
              <a:solidFill>
                <a:schemeClr val="tx1"/>
              </a:solidFill>
              <a:latin typeface="+mn-lt"/>
            </a:endParaRPr>
          </a:p>
          <a:p>
            <a:pPr marL="0" indent="0" algn="just">
              <a:buNone/>
            </a:pPr>
            <a:endParaRPr lang="it-IT" sz="2800" dirty="0" smtClean="0">
              <a:solidFill>
                <a:schemeClr val="tx1"/>
              </a:solidFill>
              <a:latin typeface="+mn-lt"/>
            </a:endParaRPr>
          </a:p>
          <a:p>
            <a:pPr marL="0" indent="0" algn="just">
              <a:buNone/>
            </a:pPr>
            <a:r>
              <a:rPr lang="it-IT" sz="2800" dirty="0" smtClean="0">
                <a:solidFill>
                  <a:schemeClr val="tx1"/>
                </a:solidFill>
                <a:latin typeface="+mn-lt"/>
              </a:rPr>
              <a:t>Il leader del partito di opposizione è alla guida dello </a:t>
            </a:r>
            <a:r>
              <a:rPr lang="it-IT" sz="2800" i="1" dirty="0" err="1" smtClean="0">
                <a:solidFill>
                  <a:schemeClr val="tx1"/>
                </a:solidFill>
                <a:latin typeface="+mn-lt"/>
              </a:rPr>
              <a:t>Shadow</a:t>
            </a:r>
            <a:r>
              <a:rPr lang="it-IT" sz="2800" i="1" dirty="0" smtClean="0">
                <a:solidFill>
                  <a:schemeClr val="tx1"/>
                </a:solidFill>
                <a:latin typeface="+mn-lt"/>
              </a:rPr>
              <a:t> Cabinet</a:t>
            </a:r>
            <a:r>
              <a:rPr lang="it-IT" sz="2800" dirty="0" smtClean="0">
                <a:solidFill>
                  <a:schemeClr val="tx1"/>
                </a:solidFill>
                <a:latin typeface="+mn-lt"/>
              </a:rPr>
              <a:t>, al quale sono garantiti spazi di intervento e strumenti di controllo al fine di garantire l’alternanza governativa.</a:t>
            </a:r>
          </a:p>
        </p:txBody>
      </p:sp>
      <p:sp>
        <p:nvSpPr>
          <p:cNvPr id="4" name="Segnaposto piè di pagina 3"/>
          <p:cNvSpPr>
            <a:spLocks noGrp="1"/>
          </p:cNvSpPr>
          <p:nvPr>
            <p:ph type="ftr" sz="quarter" idx="11"/>
          </p:nvPr>
        </p:nvSpPr>
        <p:spPr/>
        <p:txBody>
          <a:bodyPr/>
          <a:lstStyle/>
          <a:p>
            <a:r>
              <a:rPr lang="es-ES_tradnl" dirty="0" smtClean="0"/>
              <a:t>Enrico Andreoli </a:t>
            </a:r>
            <a:r>
              <a:rPr lang="es-ES_tradnl" dirty="0" err="1" smtClean="0"/>
              <a:t>enrico.andreoli@univr.it</a:t>
            </a:r>
            <a:endParaRPr lang="it-IT" dirty="0"/>
          </a:p>
        </p:txBody>
      </p:sp>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76559" y="5577335"/>
            <a:ext cx="762384" cy="513108"/>
          </a:xfrm>
          <a:prstGeom prst="rect">
            <a:avLst/>
          </a:prstGeom>
          <a:ln>
            <a:noFill/>
          </a:ln>
          <a:effectLst>
            <a:softEdge rad="112500"/>
          </a:effectLst>
        </p:spPr>
      </p:pic>
    </p:spTree>
    <p:extLst>
      <p:ext uri="{BB962C8B-B14F-4D97-AF65-F5344CB8AC3E}">
        <p14:creationId xmlns:p14="http://schemas.microsoft.com/office/powerpoint/2010/main" val="1455991577"/>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78971"/>
            <a:ext cx="7870965" cy="2231571"/>
          </a:xfrm>
        </p:spPr>
        <p:txBody>
          <a:bodyPr/>
          <a:lstStyle/>
          <a:p>
            <a:pPr algn="ctr"/>
            <a:r>
              <a:rPr lang="it-IT" sz="3200" b="1" dirty="0" smtClean="0">
                <a:solidFill>
                  <a:srgbClr val="2F2B20"/>
                </a:solidFill>
              </a:rPr>
              <a:t>La forma di governo parlamentare a prevalenza del Parlamento</a:t>
            </a:r>
            <a:endParaRPr lang="it-IT" sz="3200" b="1" dirty="0">
              <a:solidFill>
                <a:srgbClr val="2F2B20"/>
              </a:solidFill>
            </a:endParaRPr>
          </a:p>
        </p:txBody>
      </p:sp>
      <p:pic>
        <p:nvPicPr>
          <p:cNvPr id="10" name="Segnaposto contenuto 9"/>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9070" y="2933338"/>
            <a:ext cx="4081002" cy="2481943"/>
          </a:xfrm>
          <a:prstGeom prst="rect">
            <a:avLst/>
          </a:prstGeom>
          <a:ln>
            <a:noFill/>
          </a:ln>
          <a:effectLst>
            <a:softEdge rad="112500"/>
          </a:effectLst>
        </p:spPr>
      </p:pic>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pic>
        <p:nvPicPr>
          <p:cNvPr id="6" name="Immagin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20072" y="2933338"/>
            <a:ext cx="3876455" cy="2481943"/>
          </a:xfrm>
          <a:prstGeom prst="rect">
            <a:avLst/>
          </a:prstGeom>
          <a:ln>
            <a:noFill/>
          </a:ln>
          <a:effectLst>
            <a:softEdge rad="112500"/>
          </a:effectLst>
        </p:spPr>
      </p:pic>
    </p:spTree>
    <p:extLst>
      <p:ext uri="{BB962C8B-B14F-4D97-AF65-F5344CB8AC3E}">
        <p14:creationId xmlns:p14="http://schemas.microsoft.com/office/powerpoint/2010/main" val="229749814"/>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707572"/>
            <a:ext cx="7767601" cy="5418592"/>
          </a:xfrm>
        </p:spPr>
        <p:txBody>
          <a:bodyPr>
            <a:normAutofit/>
          </a:bodyPr>
          <a:lstStyle/>
          <a:p>
            <a:pPr marL="0" indent="0" algn="just">
              <a:buNone/>
            </a:pPr>
            <a:r>
              <a:rPr lang="it-IT" sz="2800" dirty="0" smtClean="0">
                <a:solidFill>
                  <a:schemeClr val="tx1"/>
                </a:solidFill>
                <a:latin typeface="+mn-lt"/>
              </a:rPr>
              <a:t>Nella III Repubblica francese (1875-1940) si istituzionalizza una forma di governo parlamentare con forti tratti formalmente </a:t>
            </a:r>
            <a:r>
              <a:rPr lang="it-IT" sz="2800" b="1" dirty="0" smtClean="0">
                <a:solidFill>
                  <a:schemeClr val="tx1"/>
                </a:solidFill>
                <a:latin typeface="+mn-lt"/>
              </a:rPr>
              <a:t>dualistici</a:t>
            </a:r>
            <a:r>
              <a:rPr lang="it-IT" sz="2800" dirty="0" smtClean="0">
                <a:solidFill>
                  <a:schemeClr val="tx1"/>
                </a:solidFill>
                <a:latin typeface="+mn-lt"/>
              </a:rPr>
              <a:t>:</a:t>
            </a:r>
          </a:p>
          <a:p>
            <a:pPr algn="just"/>
            <a:r>
              <a:rPr lang="it-IT" sz="2800" dirty="0" smtClean="0">
                <a:solidFill>
                  <a:schemeClr val="tx1"/>
                </a:solidFill>
                <a:latin typeface="+mn-lt"/>
              </a:rPr>
              <a:t>c’è la responsabilità politica del Governo verso il Parlamento;</a:t>
            </a:r>
          </a:p>
          <a:p>
            <a:pPr algn="just"/>
            <a:r>
              <a:rPr lang="it-IT" sz="2800" dirty="0" smtClean="0">
                <a:solidFill>
                  <a:schemeClr val="tx1"/>
                </a:solidFill>
                <a:latin typeface="+mn-lt"/>
              </a:rPr>
              <a:t>vi è un Presidente della Repubblica eletto dall’Assemblea nazionale;</a:t>
            </a:r>
          </a:p>
          <a:p>
            <a:pPr algn="just"/>
            <a:r>
              <a:rPr lang="it-IT" sz="2800" dirty="0" smtClean="0">
                <a:solidFill>
                  <a:schemeClr val="tx1"/>
                </a:solidFill>
                <a:latin typeface="+mn-lt"/>
              </a:rPr>
              <a:t>l’esecutivo è bicefalo, poiché il Presidente, il quale nomina i Ministri, ne è parte integrante;</a:t>
            </a:r>
          </a:p>
          <a:p>
            <a:pPr algn="just"/>
            <a:r>
              <a:rPr lang="it-IT" sz="2800" dirty="0" smtClean="0">
                <a:solidFill>
                  <a:schemeClr val="tx1"/>
                </a:solidFill>
                <a:latin typeface="+mn-lt"/>
              </a:rPr>
              <a:t>il Presidente ha il potere di sciogliere la Camera.</a:t>
            </a: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4798" y="5624963"/>
            <a:ext cx="746353" cy="501201"/>
          </a:xfrm>
          <a:prstGeom prst="rect">
            <a:avLst/>
          </a:prstGeom>
          <a:ln>
            <a:noFill/>
          </a:ln>
          <a:effectLst>
            <a:softEdge rad="112500"/>
          </a:effectLst>
        </p:spPr>
      </p:pic>
    </p:spTree>
    <p:extLst>
      <p:ext uri="{BB962C8B-B14F-4D97-AF65-F5344CB8AC3E}">
        <p14:creationId xmlns:p14="http://schemas.microsoft.com/office/powerpoint/2010/main" val="1706414347"/>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707572"/>
            <a:ext cx="7723302" cy="5418592"/>
          </a:xfrm>
        </p:spPr>
        <p:txBody>
          <a:bodyPr>
            <a:normAutofit fontScale="92500"/>
          </a:bodyPr>
          <a:lstStyle/>
          <a:p>
            <a:pPr marL="0" indent="0" algn="just">
              <a:buNone/>
            </a:pPr>
            <a:r>
              <a:rPr lang="it-IT" sz="2800" dirty="0" smtClean="0">
                <a:solidFill>
                  <a:schemeClr val="tx1"/>
                </a:solidFill>
                <a:latin typeface="+mn-lt"/>
              </a:rPr>
              <a:t>Anche in Francia, però, le convenzioni politiche spingono l’ordinamento verso il </a:t>
            </a:r>
            <a:r>
              <a:rPr lang="it-IT" sz="2800" b="1" dirty="0" smtClean="0">
                <a:solidFill>
                  <a:schemeClr val="tx1"/>
                </a:solidFill>
                <a:latin typeface="+mn-lt"/>
              </a:rPr>
              <a:t>monismo</a:t>
            </a:r>
            <a:r>
              <a:rPr lang="it-IT" sz="2800" dirty="0" smtClean="0">
                <a:solidFill>
                  <a:schemeClr val="tx1"/>
                </a:solidFill>
                <a:latin typeface="+mn-lt"/>
              </a:rPr>
              <a:t>.</a:t>
            </a:r>
          </a:p>
          <a:p>
            <a:pPr marL="0" indent="0" algn="just">
              <a:buNone/>
            </a:pPr>
            <a:endParaRPr lang="it-IT" sz="2800" dirty="0">
              <a:solidFill>
                <a:schemeClr val="tx1"/>
              </a:solidFill>
              <a:latin typeface="+mn-lt"/>
            </a:endParaRPr>
          </a:p>
          <a:p>
            <a:pPr marL="0" indent="0" algn="ctr">
              <a:buNone/>
            </a:pPr>
            <a:r>
              <a:rPr lang="it-IT" sz="2800" dirty="0" smtClean="0">
                <a:solidFill>
                  <a:schemeClr val="tx1"/>
                </a:solidFill>
                <a:latin typeface="+mn-lt"/>
              </a:rPr>
              <a:t>«Costituzione </a:t>
            </a:r>
            <a:r>
              <a:rPr lang="it-IT" sz="2800" dirty="0" err="1" smtClean="0">
                <a:solidFill>
                  <a:schemeClr val="tx1"/>
                </a:solidFill>
                <a:latin typeface="+mn-lt"/>
              </a:rPr>
              <a:t>Grevy</a:t>
            </a:r>
            <a:r>
              <a:rPr lang="it-IT" sz="2800" dirty="0" smtClean="0">
                <a:solidFill>
                  <a:schemeClr val="tx1"/>
                </a:solidFill>
                <a:latin typeface="+mn-lt"/>
              </a:rPr>
              <a:t>» (1879):</a:t>
            </a:r>
          </a:p>
          <a:p>
            <a:pPr algn="just"/>
            <a:r>
              <a:rPr lang="it-IT" sz="2800" dirty="0" smtClean="0">
                <a:solidFill>
                  <a:schemeClr val="tx1"/>
                </a:solidFill>
                <a:latin typeface="+mn-lt"/>
              </a:rPr>
              <a:t>il potere di scioglimento presidenziale cade in disuso;</a:t>
            </a:r>
          </a:p>
          <a:p>
            <a:pPr algn="just"/>
            <a:r>
              <a:rPr lang="it-IT" sz="2800" dirty="0" smtClean="0">
                <a:solidFill>
                  <a:schemeClr val="tx1"/>
                </a:solidFill>
                <a:latin typeface="+mn-lt"/>
              </a:rPr>
              <a:t>il Parlamento è il titolare dell’indirizzo politico;</a:t>
            </a:r>
          </a:p>
          <a:p>
            <a:pPr algn="just"/>
            <a:r>
              <a:rPr lang="it-IT" sz="2800" dirty="0" smtClean="0">
                <a:solidFill>
                  <a:schemeClr val="tx1"/>
                </a:solidFill>
                <a:latin typeface="+mn-lt"/>
              </a:rPr>
              <a:t>non viene giuridicamente disciplinata la responsabilità politica del Governo, che genera la prassi per cui è sufficiente un voto negativo del Parlamento per causarne le dimissioni;</a:t>
            </a:r>
          </a:p>
          <a:p>
            <a:pPr algn="just"/>
            <a:r>
              <a:rPr lang="it-IT" sz="2800" dirty="0" smtClean="0">
                <a:solidFill>
                  <a:schemeClr val="tx1"/>
                </a:solidFill>
                <a:latin typeface="+mn-lt"/>
              </a:rPr>
              <a:t>la figura del Presidente del Consiglio si afferma addirittura in via di prassi.</a:t>
            </a:r>
            <a:endParaRPr lang="it-IT" sz="2800" dirty="0">
              <a:solidFill>
                <a:schemeClr val="tx1"/>
              </a:solidFill>
              <a:latin typeface="+mn-lt"/>
            </a:endParaRP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86687" y="5624963"/>
            <a:ext cx="746353" cy="501201"/>
          </a:xfrm>
          <a:prstGeom prst="rect">
            <a:avLst/>
          </a:prstGeom>
          <a:ln>
            <a:noFill/>
          </a:ln>
          <a:effectLst>
            <a:softEdge rad="112500"/>
          </a:effectLst>
        </p:spPr>
      </p:pic>
    </p:spTree>
    <p:extLst>
      <p:ext uri="{BB962C8B-B14F-4D97-AF65-F5344CB8AC3E}">
        <p14:creationId xmlns:p14="http://schemas.microsoft.com/office/powerpoint/2010/main" val="2711934808"/>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304800"/>
            <a:ext cx="7797133" cy="1687286"/>
          </a:xfrm>
        </p:spPr>
        <p:txBody>
          <a:bodyPr/>
          <a:lstStyle/>
          <a:p>
            <a:pPr algn="ctr"/>
            <a:r>
              <a:rPr lang="it-IT" sz="3200" b="1" dirty="0" smtClean="0">
                <a:solidFill>
                  <a:srgbClr val="2F2B20"/>
                </a:solidFill>
              </a:rPr>
              <a:t>Razionalizzare, parte prima: il primo dopoguerra</a:t>
            </a:r>
            <a:endParaRPr lang="it-IT" sz="3200" b="1" dirty="0">
              <a:solidFill>
                <a:srgbClr val="2F2B20"/>
              </a:solidFill>
            </a:endParaRPr>
          </a:p>
        </p:txBody>
      </p:sp>
      <p:sp>
        <p:nvSpPr>
          <p:cNvPr id="3" name="Segnaposto contenuto 2"/>
          <p:cNvSpPr>
            <a:spLocks noGrp="1"/>
          </p:cNvSpPr>
          <p:nvPr>
            <p:ph idx="1"/>
          </p:nvPr>
        </p:nvSpPr>
        <p:spPr>
          <a:xfrm>
            <a:off x="457200" y="2133600"/>
            <a:ext cx="7797133" cy="3992563"/>
          </a:xfrm>
        </p:spPr>
        <p:txBody>
          <a:bodyPr>
            <a:normAutofit/>
          </a:bodyPr>
          <a:lstStyle/>
          <a:p>
            <a:pPr marL="0" indent="0" algn="ctr">
              <a:buNone/>
            </a:pPr>
            <a:endParaRPr lang="it-IT" sz="2800" dirty="0" smtClean="0">
              <a:solidFill>
                <a:schemeClr val="tx1"/>
              </a:solidFill>
              <a:latin typeface="+mn-lt"/>
            </a:endParaRPr>
          </a:p>
          <a:p>
            <a:pPr marL="0" indent="0" algn="ctr">
              <a:buNone/>
            </a:pPr>
            <a:r>
              <a:rPr lang="it-IT" sz="2800" dirty="0" smtClean="0">
                <a:solidFill>
                  <a:schemeClr val="tx1"/>
                </a:solidFill>
                <a:latin typeface="+mn-lt"/>
              </a:rPr>
              <a:t>Dopo la prima guerra mondiale entrano in vigore nell’Europa continentale una serie di Costituzioni che adottano la forma di governo parlamentare, con l’obiettivo di razionalizzarne il funzionamento</a:t>
            </a:r>
            <a:endParaRPr lang="it-IT" sz="2800" dirty="0">
              <a:solidFill>
                <a:schemeClr val="tx1"/>
              </a:solidFill>
              <a:latin typeface="+mn-lt"/>
            </a:endParaRP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pic>
        <p:nvPicPr>
          <p:cNvPr id="6" name="Immagin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37658" y="5286958"/>
            <a:ext cx="685800" cy="436512"/>
          </a:xfrm>
          <a:prstGeom prst="rect">
            <a:avLst/>
          </a:prstGeom>
          <a:ln>
            <a:noFill/>
          </a:ln>
          <a:effectLst>
            <a:softEdge rad="112500"/>
          </a:effectLst>
        </p:spPr>
      </p:pic>
      <p:pic>
        <p:nvPicPr>
          <p:cNvPr id="7" name="Immagin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52175" y="4810279"/>
            <a:ext cx="709930" cy="425958"/>
          </a:xfrm>
          <a:prstGeom prst="rect">
            <a:avLst/>
          </a:prstGeom>
          <a:ln>
            <a:noFill/>
          </a:ln>
          <a:effectLst>
            <a:softEdge rad="112500"/>
          </a:effectLst>
        </p:spPr>
      </p:pic>
      <p:pic>
        <p:nvPicPr>
          <p:cNvPr id="8" name="Immagin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37247" y="4596919"/>
            <a:ext cx="758599" cy="505039"/>
          </a:xfrm>
          <a:prstGeom prst="rect">
            <a:avLst/>
          </a:prstGeom>
          <a:ln>
            <a:noFill/>
          </a:ln>
          <a:effectLst>
            <a:softEdge rad="112500"/>
          </a:effectLst>
        </p:spPr>
      </p:pic>
      <p:pic>
        <p:nvPicPr>
          <p:cNvPr id="9" name="Immagin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95800" y="5038758"/>
            <a:ext cx="744787" cy="496401"/>
          </a:xfrm>
          <a:prstGeom prst="rect">
            <a:avLst/>
          </a:prstGeom>
          <a:ln>
            <a:noFill/>
          </a:ln>
          <a:effectLst>
            <a:softEdge rad="112500"/>
          </a:effectLst>
        </p:spPr>
      </p:pic>
      <p:pic>
        <p:nvPicPr>
          <p:cNvPr id="10" name="Immagin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437904" y="4855504"/>
            <a:ext cx="816429" cy="492907"/>
          </a:xfrm>
          <a:prstGeom prst="rect">
            <a:avLst/>
          </a:prstGeom>
          <a:ln>
            <a:noFill/>
          </a:ln>
          <a:effectLst>
            <a:softEdge rad="112500"/>
          </a:effectLst>
        </p:spPr>
      </p:pic>
      <p:pic>
        <p:nvPicPr>
          <p:cNvPr id="12" name="Immagine 1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537360" y="5305976"/>
            <a:ext cx="733804" cy="458365"/>
          </a:xfrm>
          <a:prstGeom prst="rect">
            <a:avLst/>
          </a:prstGeom>
          <a:ln>
            <a:noFill/>
          </a:ln>
          <a:effectLst>
            <a:softEdge rad="112500"/>
          </a:effectLst>
        </p:spPr>
      </p:pic>
      <p:pic>
        <p:nvPicPr>
          <p:cNvPr id="13" name="Immagine 12"/>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37286" y="4711704"/>
            <a:ext cx="695770" cy="463731"/>
          </a:xfrm>
          <a:prstGeom prst="rect">
            <a:avLst/>
          </a:prstGeom>
          <a:ln>
            <a:noFill/>
          </a:ln>
          <a:effectLst>
            <a:softEdge rad="112500"/>
          </a:effectLst>
        </p:spPr>
      </p:pic>
    </p:spTree>
    <p:extLst>
      <p:ext uri="{BB962C8B-B14F-4D97-AF65-F5344CB8AC3E}">
        <p14:creationId xmlns:p14="http://schemas.microsoft.com/office/powerpoint/2010/main" val="935259649"/>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76944"/>
            <a:ext cx="8229600" cy="5549220"/>
          </a:xfrm>
        </p:spPr>
        <p:txBody>
          <a:bodyPr>
            <a:normAutofit/>
          </a:bodyPr>
          <a:lstStyle/>
          <a:p>
            <a:pPr marL="0" indent="0" algn="ctr">
              <a:buNone/>
            </a:pPr>
            <a:endParaRPr lang="it-IT" sz="2800" dirty="0" smtClean="0">
              <a:solidFill>
                <a:schemeClr val="tx1"/>
              </a:solidFill>
              <a:latin typeface="+mn-lt"/>
            </a:endParaRPr>
          </a:p>
          <a:p>
            <a:pPr marL="0" indent="0" algn="ctr">
              <a:buNone/>
            </a:pPr>
            <a:r>
              <a:rPr lang="it-IT" sz="2800" b="1" dirty="0" smtClean="0">
                <a:solidFill>
                  <a:schemeClr val="tx1"/>
                </a:solidFill>
                <a:latin typeface="+mn-lt"/>
              </a:rPr>
              <a:t>Razionalizzare (I)</a:t>
            </a:r>
          </a:p>
          <a:p>
            <a:pPr marL="0" indent="0" algn="ctr">
              <a:buNone/>
            </a:pPr>
            <a:endParaRPr lang="it-IT" sz="2800" b="1" dirty="0" smtClean="0">
              <a:solidFill>
                <a:schemeClr val="tx1"/>
              </a:solidFill>
              <a:effectLst>
                <a:outerShdw blurRad="38100" dist="38100" dir="2700000" algn="tl">
                  <a:srgbClr val="000000">
                    <a:alpha val="43137"/>
                  </a:srgbClr>
                </a:outerShdw>
              </a:effectLst>
              <a:latin typeface="+mn-lt"/>
            </a:endParaRPr>
          </a:p>
          <a:p>
            <a:pPr marL="0" indent="0" algn="ctr">
              <a:buNone/>
            </a:pPr>
            <a:endParaRPr lang="it-IT" sz="2800" b="1" dirty="0">
              <a:solidFill>
                <a:schemeClr val="tx1"/>
              </a:solidFill>
              <a:effectLst>
                <a:outerShdw blurRad="38100" dist="38100" dir="2700000" algn="tl">
                  <a:srgbClr val="000000">
                    <a:alpha val="43137"/>
                  </a:srgbClr>
                </a:outerShdw>
              </a:effectLst>
              <a:latin typeface="+mn-lt"/>
            </a:endParaRPr>
          </a:p>
          <a:p>
            <a:pPr marL="0" indent="0" algn="ctr">
              <a:buNone/>
            </a:pPr>
            <a:r>
              <a:rPr lang="it-IT" sz="2800" dirty="0" smtClean="0">
                <a:solidFill>
                  <a:schemeClr val="tx1"/>
                </a:solidFill>
                <a:latin typeface="+mn-lt"/>
              </a:rPr>
              <a:t>stabilire delle regole per rafforzare la stabilità dell’esecutivo, nonché per bilanciare i rapporti Governo-Parlamento</a:t>
            </a:r>
          </a:p>
          <a:p>
            <a:pPr marL="0" indent="0" algn="just">
              <a:buNone/>
            </a:pPr>
            <a:endParaRPr lang="it-IT" sz="2800" dirty="0" smtClean="0">
              <a:solidFill>
                <a:schemeClr val="tx1"/>
              </a:solidFill>
              <a:effectLst>
                <a:outerShdw blurRad="38100" dist="38100" dir="2700000" algn="tl">
                  <a:srgbClr val="000000">
                    <a:alpha val="43137"/>
                  </a:srgbClr>
                </a:outerShdw>
              </a:effectLst>
              <a:latin typeface="+mn-lt"/>
            </a:endParaRP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sp>
        <p:nvSpPr>
          <p:cNvPr id="5" name="Freccia in giù 4"/>
          <p:cNvSpPr/>
          <p:nvPr/>
        </p:nvSpPr>
        <p:spPr>
          <a:xfrm>
            <a:off x="4299861" y="1790700"/>
            <a:ext cx="506186" cy="620487"/>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Ovale 5"/>
          <p:cNvSpPr/>
          <p:nvPr/>
        </p:nvSpPr>
        <p:spPr>
          <a:xfrm>
            <a:off x="2244401" y="4190991"/>
            <a:ext cx="2055460" cy="1061362"/>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smtClean="0">
                <a:solidFill>
                  <a:schemeClr val="tx1"/>
                </a:solidFill>
              </a:rPr>
              <a:t>Rapporto di fiducia</a:t>
            </a:r>
            <a:endParaRPr lang="it-IT" sz="2000" b="1" dirty="0">
              <a:solidFill>
                <a:schemeClr val="tx1"/>
              </a:solidFill>
            </a:endParaRPr>
          </a:p>
        </p:txBody>
      </p:sp>
      <p:sp>
        <p:nvSpPr>
          <p:cNvPr id="7" name="Ovale 6"/>
          <p:cNvSpPr/>
          <p:nvPr/>
        </p:nvSpPr>
        <p:spPr>
          <a:xfrm>
            <a:off x="4807017" y="4708065"/>
            <a:ext cx="2266169" cy="1088575"/>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smtClean="0">
                <a:solidFill>
                  <a:schemeClr val="tx1"/>
                </a:solidFill>
              </a:rPr>
              <a:t>Mozione di sfiducia</a:t>
            </a:r>
            <a:endParaRPr lang="it-IT" sz="2000" b="1" dirty="0">
              <a:solidFill>
                <a:schemeClr val="tx1"/>
              </a:solidFill>
            </a:endParaRPr>
          </a:p>
        </p:txBody>
      </p:sp>
    </p:spTree>
    <p:extLst>
      <p:ext uri="{BB962C8B-B14F-4D97-AF65-F5344CB8AC3E}">
        <p14:creationId xmlns:p14="http://schemas.microsoft.com/office/powerpoint/2010/main" val="1116473935"/>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66058"/>
            <a:ext cx="7844744" cy="5560106"/>
          </a:xfrm>
        </p:spPr>
        <p:txBody>
          <a:bodyPr>
            <a:normAutofit/>
          </a:bodyPr>
          <a:lstStyle/>
          <a:p>
            <a:pPr marL="0" indent="0" algn="just">
              <a:buNone/>
            </a:pPr>
            <a:endParaRPr lang="it-IT" sz="2800" u="sng" dirty="0" smtClean="0">
              <a:solidFill>
                <a:schemeClr val="tx1"/>
              </a:solidFill>
              <a:latin typeface="+mn-lt"/>
            </a:endParaRPr>
          </a:p>
          <a:p>
            <a:pPr marL="0" indent="0" algn="just">
              <a:buNone/>
            </a:pPr>
            <a:endParaRPr lang="it-IT" sz="2800" u="sng" dirty="0">
              <a:solidFill>
                <a:schemeClr val="tx1"/>
              </a:solidFill>
              <a:latin typeface="+mn-lt"/>
            </a:endParaRPr>
          </a:p>
          <a:p>
            <a:pPr marL="0" indent="0" algn="just">
              <a:buNone/>
            </a:pPr>
            <a:r>
              <a:rPr lang="it-IT" sz="2800" dirty="0" smtClean="0">
                <a:solidFill>
                  <a:schemeClr val="tx1"/>
                </a:solidFill>
                <a:latin typeface="+mn-lt"/>
              </a:rPr>
              <a:t>Austria (Costituzione del 1920): al centro della forma di governo c’è il Parlamento, dal quale derivano il Governo – eletto dal Consiglio nazionale (che non può essere sciolto) e obbligato a dimettersi in casi di sfiducia – e il Presidente della Repubblica.</a:t>
            </a:r>
          </a:p>
          <a:p>
            <a:pPr marL="0" indent="0" algn="ctr">
              <a:buNone/>
            </a:pPr>
            <a:r>
              <a:rPr lang="it-IT" sz="2800" i="1" dirty="0" smtClean="0">
                <a:solidFill>
                  <a:schemeClr val="tx1"/>
                </a:solidFill>
                <a:latin typeface="+mn-lt"/>
              </a:rPr>
              <a:t>Creazione di un Tribunale Costituzionale</a:t>
            </a:r>
            <a:endParaRPr lang="it-IT" sz="2800" i="1" dirty="0">
              <a:solidFill>
                <a:schemeClr val="tx1"/>
              </a:solidFill>
              <a:latin typeface="+mn-lt"/>
            </a:endParaRP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pic>
        <p:nvPicPr>
          <p:cNvPr id="6" name="Immagin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75803" y="5631256"/>
            <a:ext cx="726141" cy="494907"/>
          </a:xfrm>
          <a:prstGeom prst="rect">
            <a:avLst/>
          </a:prstGeom>
          <a:ln>
            <a:noFill/>
          </a:ln>
          <a:effectLst>
            <a:softEdge rad="112500"/>
          </a:effectLst>
        </p:spPr>
      </p:pic>
    </p:spTree>
    <p:extLst>
      <p:ext uri="{BB962C8B-B14F-4D97-AF65-F5344CB8AC3E}">
        <p14:creationId xmlns:p14="http://schemas.microsoft.com/office/powerpoint/2010/main" val="3528609873"/>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66058"/>
            <a:ext cx="7752835" cy="5560106"/>
          </a:xfrm>
        </p:spPr>
        <p:txBody>
          <a:bodyPr>
            <a:normAutofit/>
          </a:bodyPr>
          <a:lstStyle/>
          <a:p>
            <a:pPr marL="0" indent="0" algn="just">
              <a:buNone/>
            </a:pPr>
            <a:endParaRPr lang="it-IT" sz="2800" u="sng" dirty="0" smtClean="0">
              <a:solidFill>
                <a:schemeClr val="tx1"/>
              </a:solidFill>
              <a:latin typeface="+mn-lt"/>
            </a:endParaRPr>
          </a:p>
          <a:p>
            <a:pPr marL="0" indent="0" algn="just">
              <a:buNone/>
            </a:pPr>
            <a:endParaRPr lang="it-IT" sz="2800" u="sng" dirty="0">
              <a:solidFill>
                <a:schemeClr val="tx1"/>
              </a:solidFill>
              <a:latin typeface="+mn-lt"/>
            </a:endParaRPr>
          </a:p>
          <a:p>
            <a:pPr marL="0" indent="0" algn="just">
              <a:buNone/>
            </a:pPr>
            <a:endParaRPr lang="it-IT" sz="2800" u="sng" dirty="0" smtClean="0">
              <a:solidFill>
                <a:schemeClr val="tx1"/>
              </a:solidFill>
              <a:latin typeface="+mn-lt"/>
            </a:endParaRPr>
          </a:p>
          <a:p>
            <a:pPr marL="0" indent="0" algn="just">
              <a:buNone/>
            </a:pPr>
            <a:r>
              <a:rPr lang="it-IT" sz="2800" dirty="0" smtClean="0">
                <a:solidFill>
                  <a:schemeClr val="tx1"/>
                </a:solidFill>
                <a:latin typeface="+mn-lt"/>
              </a:rPr>
              <a:t>Germania (Costituzione di Weimar del 1919): la forma di governo dualistica si basa su un dualismo di princìpi, quello della sovranità popolare – il </a:t>
            </a:r>
            <a:r>
              <a:rPr lang="it-IT" sz="2800" dirty="0" err="1" smtClean="0">
                <a:solidFill>
                  <a:schemeClr val="tx1"/>
                </a:solidFill>
                <a:latin typeface="+mn-lt"/>
              </a:rPr>
              <a:t>Reichstag</a:t>
            </a:r>
            <a:r>
              <a:rPr lang="it-IT" sz="2800" dirty="0" smtClean="0">
                <a:solidFill>
                  <a:schemeClr val="tx1"/>
                </a:solidFill>
                <a:latin typeface="+mn-lt"/>
              </a:rPr>
              <a:t> – e quello dell’unità dello Stato – il Presidente del Reich, eletto dal popolo.</a:t>
            </a:r>
            <a:endParaRPr lang="it-IT" sz="2800" i="1" dirty="0">
              <a:solidFill>
                <a:schemeClr val="tx1"/>
              </a:solidFill>
              <a:latin typeface="+mn-lt"/>
            </a:endParaRP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8796" y="5601579"/>
            <a:ext cx="769685" cy="524585"/>
          </a:xfrm>
          <a:prstGeom prst="rect">
            <a:avLst/>
          </a:prstGeom>
          <a:ln>
            <a:noFill/>
          </a:ln>
          <a:effectLst>
            <a:softEdge rad="112500"/>
          </a:effectLst>
        </p:spPr>
      </p:pic>
    </p:spTree>
    <p:extLst>
      <p:ext uri="{BB962C8B-B14F-4D97-AF65-F5344CB8AC3E}">
        <p14:creationId xmlns:p14="http://schemas.microsoft.com/office/powerpoint/2010/main" val="109935265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egnaposto contenuto 22"/>
          <p:cNvSpPr>
            <a:spLocks noGrp="1"/>
          </p:cNvSpPr>
          <p:nvPr>
            <p:ph idx="1"/>
          </p:nvPr>
        </p:nvSpPr>
        <p:spPr>
          <a:xfrm>
            <a:off x="457200" y="753180"/>
            <a:ext cx="8229600" cy="5372983"/>
          </a:xfrm>
        </p:spPr>
        <p:txBody>
          <a:bodyPr/>
          <a:lstStyle/>
          <a:p>
            <a:pPr marL="0" indent="0" algn="ctr">
              <a:buNone/>
            </a:pPr>
            <a:endParaRPr lang="it-IT" sz="2800" u="sng" dirty="0" smtClean="0">
              <a:solidFill>
                <a:schemeClr val="tx1">
                  <a:lumMod val="85000"/>
                  <a:lumOff val="15000"/>
                </a:schemeClr>
              </a:solidFill>
              <a:latin typeface="+mn-lt"/>
            </a:endParaRPr>
          </a:p>
          <a:p>
            <a:pPr marL="0" indent="0" algn="ctr">
              <a:buNone/>
            </a:pPr>
            <a:endParaRPr lang="it-IT" sz="2800" u="sng" dirty="0">
              <a:solidFill>
                <a:schemeClr val="tx1">
                  <a:lumMod val="85000"/>
                  <a:lumOff val="15000"/>
                </a:schemeClr>
              </a:solidFill>
              <a:latin typeface="+mn-lt"/>
            </a:endParaRPr>
          </a:p>
          <a:p>
            <a:pPr marL="0" indent="0" algn="ctr">
              <a:buNone/>
            </a:pPr>
            <a:endParaRPr lang="it-IT" sz="2800" u="sng" dirty="0" smtClean="0">
              <a:solidFill>
                <a:schemeClr val="tx1">
                  <a:lumMod val="85000"/>
                  <a:lumOff val="15000"/>
                </a:schemeClr>
              </a:solidFill>
              <a:latin typeface="+mn-lt"/>
            </a:endParaRPr>
          </a:p>
          <a:p>
            <a:pPr marL="0" indent="0" algn="ctr">
              <a:buNone/>
            </a:pPr>
            <a:r>
              <a:rPr lang="it-IT" sz="2800" dirty="0">
                <a:solidFill>
                  <a:schemeClr val="tx1">
                    <a:lumMod val="85000"/>
                    <a:lumOff val="15000"/>
                  </a:schemeClr>
                </a:solidFill>
                <a:latin typeface="+mn-lt"/>
              </a:rPr>
              <a:t>L</a:t>
            </a:r>
            <a:r>
              <a:rPr lang="it-IT" sz="2800" dirty="0" smtClean="0">
                <a:solidFill>
                  <a:schemeClr val="tx1">
                    <a:lumMod val="85000"/>
                    <a:lumOff val="15000"/>
                  </a:schemeClr>
                </a:solidFill>
                <a:latin typeface="+mn-lt"/>
              </a:rPr>
              <a:t>a legittimazione degli organi di vertice</a:t>
            </a:r>
          </a:p>
          <a:p>
            <a:pPr marL="0" indent="0" algn="ctr">
              <a:buNone/>
            </a:pPr>
            <a:endParaRPr lang="it-IT" dirty="0">
              <a:solidFill>
                <a:schemeClr val="tx1">
                  <a:lumMod val="85000"/>
                  <a:lumOff val="15000"/>
                </a:schemeClr>
              </a:solidFill>
              <a:latin typeface="+mn-lt"/>
            </a:endParaRPr>
          </a:p>
          <a:p>
            <a:pPr marL="0" indent="0" algn="ctr">
              <a:buNone/>
            </a:pPr>
            <a:endParaRPr lang="it-IT" dirty="0" smtClean="0">
              <a:solidFill>
                <a:schemeClr val="tx1">
                  <a:lumMod val="85000"/>
                  <a:lumOff val="15000"/>
                </a:schemeClr>
              </a:solidFill>
              <a:latin typeface="+mn-lt"/>
            </a:endParaRPr>
          </a:p>
          <a:p>
            <a:pPr marL="0" indent="0" algn="ctr">
              <a:buNone/>
            </a:pPr>
            <a:endParaRPr lang="it-IT" dirty="0">
              <a:solidFill>
                <a:schemeClr val="tx1">
                  <a:lumMod val="85000"/>
                  <a:lumOff val="15000"/>
                </a:schemeClr>
              </a:solidFill>
              <a:latin typeface="+mn-lt"/>
            </a:endParaRPr>
          </a:p>
          <a:p>
            <a:pPr marL="0" indent="0" algn="just">
              <a:buNone/>
            </a:pPr>
            <a:r>
              <a:rPr lang="it-IT" dirty="0" smtClean="0">
                <a:solidFill>
                  <a:schemeClr val="tx1">
                    <a:lumMod val="85000"/>
                    <a:lumOff val="15000"/>
                  </a:schemeClr>
                </a:solidFill>
                <a:latin typeface="+mn-lt"/>
              </a:rPr>
              <a:t>            </a:t>
            </a:r>
            <a:r>
              <a:rPr lang="it-IT" dirty="0" smtClean="0">
                <a:solidFill>
                  <a:schemeClr val="tx1">
                    <a:lumMod val="85000"/>
                    <a:lumOff val="15000"/>
                  </a:schemeClr>
                </a:solidFill>
                <a:latin typeface="+mn-lt"/>
              </a:rPr>
              <a:t>               </a:t>
            </a:r>
            <a:r>
              <a:rPr lang="it-IT" sz="2800" b="1" dirty="0" smtClean="0">
                <a:solidFill>
                  <a:schemeClr val="tx1">
                    <a:lumMod val="85000"/>
                    <a:lumOff val="15000"/>
                  </a:schemeClr>
                </a:solidFill>
                <a:latin typeface="+mn-lt"/>
              </a:rPr>
              <a:t>Monismo</a:t>
            </a:r>
            <a:r>
              <a:rPr lang="it-IT" sz="2800" dirty="0" smtClean="0">
                <a:solidFill>
                  <a:schemeClr val="tx1">
                    <a:lumMod val="85000"/>
                    <a:lumOff val="15000"/>
                  </a:schemeClr>
                </a:solidFill>
                <a:latin typeface="+mn-lt"/>
              </a:rPr>
              <a:t>                    </a:t>
            </a:r>
            <a:r>
              <a:rPr lang="it-IT" sz="2800" b="1" dirty="0" smtClean="0">
                <a:solidFill>
                  <a:schemeClr val="tx1">
                    <a:lumMod val="85000"/>
                    <a:lumOff val="15000"/>
                  </a:schemeClr>
                </a:solidFill>
                <a:latin typeface="+mn-lt"/>
              </a:rPr>
              <a:t>Dualismo</a:t>
            </a:r>
            <a:endParaRPr lang="it-IT" sz="2800" b="1" dirty="0">
              <a:solidFill>
                <a:schemeClr val="tx1">
                  <a:lumMod val="85000"/>
                  <a:lumOff val="15000"/>
                </a:schemeClr>
              </a:solidFill>
              <a:latin typeface="+mn-lt"/>
            </a:endParaRPr>
          </a:p>
        </p:txBody>
      </p:sp>
      <p:sp>
        <p:nvSpPr>
          <p:cNvPr id="4" name="Segnaposto piè di pagina 3"/>
          <p:cNvSpPr>
            <a:spLocks noGrp="1"/>
          </p:cNvSpPr>
          <p:nvPr>
            <p:ph type="ftr" sz="quarter" idx="11"/>
          </p:nvPr>
        </p:nvSpPr>
        <p:spPr/>
        <p:txBody>
          <a:bodyPr/>
          <a:lstStyle/>
          <a:p>
            <a:r>
              <a:rPr lang="es-ES_tradnl" dirty="0" smtClean="0"/>
              <a:t>Enrico Andreoli </a:t>
            </a:r>
            <a:r>
              <a:rPr lang="es-ES_tradnl" dirty="0" err="1" smtClean="0"/>
              <a:t>enrico.andreoli@univr.it</a:t>
            </a:r>
            <a:endParaRPr lang="it-IT" dirty="0"/>
          </a:p>
        </p:txBody>
      </p:sp>
      <p:sp>
        <p:nvSpPr>
          <p:cNvPr id="24" name="Freccia in giù 23"/>
          <p:cNvSpPr/>
          <p:nvPr/>
        </p:nvSpPr>
        <p:spPr>
          <a:xfrm>
            <a:off x="2674558" y="3168577"/>
            <a:ext cx="620485" cy="729343"/>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 name="Freccia in giù 24"/>
          <p:cNvSpPr/>
          <p:nvPr/>
        </p:nvSpPr>
        <p:spPr>
          <a:xfrm>
            <a:off x="5636935" y="3168577"/>
            <a:ext cx="620485" cy="729343"/>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311630585"/>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348343"/>
            <a:ext cx="8229600" cy="1676399"/>
          </a:xfrm>
        </p:spPr>
        <p:txBody>
          <a:bodyPr/>
          <a:lstStyle/>
          <a:p>
            <a:pPr algn="ctr"/>
            <a:r>
              <a:rPr lang="it-IT" sz="3200" b="1" dirty="0" smtClean="0">
                <a:solidFill>
                  <a:srgbClr val="2F2B20"/>
                </a:solidFill>
              </a:rPr>
              <a:t>Razionalizzare, parte seconda: il secondo dopoguerra</a:t>
            </a:r>
            <a:endParaRPr lang="it-IT" sz="3200" b="1" dirty="0">
              <a:solidFill>
                <a:srgbClr val="2F2B20"/>
              </a:solidFill>
            </a:endParaRPr>
          </a:p>
        </p:txBody>
      </p:sp>
      <p:sp>
        <p:nvSpPr>
          <p:cNvPr id="3" name="Segnaposto contenuto 2"/>
          <p:cNvSpPr>
            <a:spLocks noGrp="1"/>
          </p:cNvSpPr>
          <p:nvPr>
            <p:ph idx="1"/>
          </p:nvPr>
        </p:nvSpPr>
        <p:spPr>
          <a:xfrm>
            <a:off x="457200" y="2024743"/>
            <a:ext cx="7782367" cy="4101420"/>
          </a:xfrm>
        </p:spPr>
        <p:txBody>
          <a:bodyPr>
            <a:normAutofit/>
          </a:bodyPr>
          <a:lstStyle/>
          <a:p>
            <a:pPr marL="0" indent="0" algn="just">
              <a:buNone/>
            </a:pPr>
            <a:endParaRPr lang="it-IT" sz="2800" dirty="0" smtClean="0">
              <a:solidFill>
                <a:schemeClr val="tx1"/>
              </a:solidFill>
              <a:latin typeface="+mn-lt"/>
            </a:endParaRPr>
          </a:p>
          <a:p>
            <a:pPr marL="0" indent="0" algn="ctr">
              <a:buNone/>
            </a:pPr>
            <a:r>
              <a:rPr lang="it-IT" sz="2800" dirty="0" smtClean="0">
                <a:solidFill>
                  <a:schemeClr val="tx1"/>
                </a:solidFill>
                <a:latin typeface="+mn-lt"/>
              </a:rPr>
              <a:t>Al termine della seconda guerra mondiale, vi è una seconda ondata di Costituzioni che adottano la forma di governo parlamentare, le quali cercano di razionalizzare maggiormente le istituzioni</a:t>
            </a:r>
            <a:endParaRPr lang="it-IT" sz="2800" dirty="0">
              <a:solidFill>
                <a:schemeClr val="tx1"/>
              </a:solidFill>
              <a:latin typeface="+mn-lt"/>
            </a:endParaRP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428" y="4828806"/>
            <a:ext cx="957943" cy="638469"/>
          </a:xfrm>
          <a:prstGeom prst="rect">
            <a:avLst/>
          </a:prstGeom>
          <a:ln>
            <a:noFill/>
          </a:ln>
          <a:effectLst>
            <a:softEdge rad="112500"/>
          </a:effectLst>
        </p:spPr>
      </p:pic>
      <p:pic>
        <p:nvPicPr>
          <p:cNvPr id="6" name="Immagin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26178" y="4944836"/>
            <a:ext cx="1107621" cy="742758"/>
          </a:xfrm>
          <a:prstGeom prst="rect">
            <a:avLst/>
          </a:prstGeom>
          <a:ln>
            <a:noFill/>
          </a:ln>
          <a:effectLst>
            <a:softEdge rad="112500"/>
          </a:effectLst>
        </p:spPr>
      </p:pic>
      <p:pic>
        <p:nvPicPr>
          <p:cNvPr id="7" name="Immagin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80114" y="4782541"/>
            <a:ext cx="1001486" cy="667490"/>
          </a:xfrm>
          <a:prstGeom prst="rect">
            <a:avLst/>
          </a:prstGeom>
          <a:ln>
            <a:noFill/>
          </a:ln>
          <a:effectLst>
            <a:softEdge rad="112500"/>
          </a:effectLst>
        </p:spPr>
      </p:pic>
      <p:pic>
        <p:nvPicPr>
          <p:cNvPr id="8" name="Immagin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56514" y="5316215"/>
            <a:ext cx="1088571" cy="653143"/>
          </a:xfrm>
          <a:prstGeom prst="rect">
            <a:avLst/>
          </a:prstGeom>
          <a:ln>
            <a:noFill/>
          </a:ln>
          <a:effectLst>
            <a:softEdge rad="112500"/>
          </a:effectLst>
        </p:spPr>
      </p:pic>
      <p:pic>
        <p:nvPicPr>
          <p:cNvPr id="9" name="Immagin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281278" y="4742460"/>
            <a:ext cx="1144266" cy="707571"/>
          </a:xfrm>
          <a:prstGeom prst="rect">
            <a:avLst/>
          </a:prstGeom>
          <a:ln>
            <a:noFill/>
          </a:ln>
          <a:effectLst>
            <a:softEdge rad="112500"/>
          </a:effectLst>
        </p:spPr>
      </p:pic>
    </p:spTree>
    <p:extLst>
      <p:ext uri="{BB962C8B-B14F-4D97-AF65-F5344CB8AC3E}">
        <p14:creationId xmlns:p14="http://schemas.microsoft.com/office/powerpoint/2010/main" val="3233041897"/>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53144"/>
            <a:ext cx="7811900" cy="5473020"/>
          </a:xfrm>
        </p:spPr>
        <p:txBody>
          <a:bodyPr>
            <a:normAutofit/>
          </a:bodyPr>
          <a:lstStyle/>
          <a:p>
            <a:pPr marL="0" indent="0" algn="ctr">
              <a:buNone/>
            </a:pPr>
            <a:endParaRPr lang="it-IT" sz="2800" b="1" dirty="0" smtClean="0">
              <a:solidFill>
                <a:schemeClr val="tx1"/>
              </a:solidFill>
              <a:effectLst>
                <a:outerShdw blurRad="38100" dist="38100" dir="2700000" algn="tl">
                  <a:srgbClr val="000000">
                    <a:alpha val="43137"/>
                  </a:srgbClr>
                </a:outerShdw>
              </a:effectLst>
              <a:latin typeface="+mn-lt"/>
            </a:endParaRPr>
          </a:p>
          <a:p>
            <a:pPr marL="0" indent="0" algn="ctr">
              <a:buNone/>
            </a:pPr>
            <a:r>
              <a:rPr lang="it-IT" sz="2800" b="1" dirty="0" smtClean="0">
                <a:solidFill>
                  <a:schemeClr val="tx1"/>
                </a:solidFill>
                <a:latin typeface="+mn-lt"/>
              </a:rPr>
              <a:t>Razionalizzare (II)</a:t>
            </a:r>
          </a:p>
          <a:p>
            <a:pPr marL="0" indent="0" algn="ctr">
              <a:buNone/>
            </a:pPr>
            <a:endParaRPr lang="it-IT" sz="2800" b="1" dirty="0">
              <a:solidFill>
                <a:schemeClr val="tx1"/>
              </a:solidFill>
              <a:effectLst>
                <a:outerShdw blurRad="38100" dist="38100" dir="2700000" algn="tl">
                  <a:srgbClr val="000000">
                    <a:alpha val="43137"/>
                  </a:srgbClr>
                </a:outerShdw>
              </a:effectLst>
              <a:latin typeface="+mn-lt"/>
            </a:endParaRPr>
          </a:p>
          <a:p>
            <a:pPr marL="0" indent="0" algn="ctr">
              <a:buNone/>
            </a:pPr>
            <a:endParaRPr lang="it-IT" sz="2800" dirty="0" smtClean="0">
              <a:solidFill>
                <a:schemeClr val="tx1"/>
              </a:solidFill>
              <a:latin typeface="+mn-lt"/>
            </a:endParaRPr>
          </a:p>
          <a:p>
            <a:pPr marL="0" indent="0" algn="ctr">
              <a:buNone/>
            </a:pPr>
            <a:r>
              <a:rPr lang="it-IT" sz="2800" dirty="0" smtClean="0">
                <a:solidFill>
                  <a:schemeClr val="tx1"/>
                </a:solidFill>
                <a:latin typeface="+mn-lt"/>
              </a:rPr>
              <a:t>non solo disciplinare i rapporti tra Parlamento e Governo, ma anche positivizzare la creazione di organi istituzionali di garanzia</a:t>
            </a:r>
            <a:endParaRPr lang="it-IT" sz="2800" dirty="0">
              <a:solidFill>
                <a:schemeClr val="tx1"/>
              </a:solidFill>
              <a:latin typeface="+mn-lt"/>
            </a:endParaRP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sp>
        <p:nvSpPr>
          <p:cNvPr id="5" name="Freccia in giù 4"/>
          <p:cNvSpPr/>
          <p:nvPr/>
        </p:nvSpPr>
        <p:spPr>
          <a:xfrm>
            <a:off x="4174965" y="1908846"/>
            <a:ext cx="506186" cy="620487"/>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Ovale 5"/>
          <p:cNvSpPr/>
          <p:nvPr/>
        </p:nvSpPr>
        <p:spPr>
          <a:xfrm>
            <a:off x="570635" y="4103907"/>
            <a:ext cx="2055460" cy="1061362"/>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smtClean="0">
                <a:solidFill>
                  <a:schemeClr val="tx1"/>
                </a:solidFill>
              </a:rPr>
              <a:t>Rapporto di fiducia</a:t>
            </a:r>
            <a:endParaRPr lang="it-IT" sz="2000" b="1" dirty="0">
              <a:solidFill>
                <a:schemeClr val="tx1"/>
              </a:solidFill>
            </a:endParaRPr>
          </a:p>
        </p:txBody>
      </p:sp>
      <p:sp>
        <p:nvSpPr>
          <p:cNvPr id="7" name="Ovale 6"/>
          <p:cNvSpPr/>
          <p:nvPr/>
        </p:nvSpPr>
        <p:spPr>
          <a:xfrm>
            <a:off x="2161889" y="5037589"/>
            <a:ext cx="2266169" cy="1088575"/>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smtClean="0">
                <a:solidFill>
                  <a:schemeClr val="tx1"/>
                </a:solidFill>
              </a:rPr>
              <a:t>Mozione di sfiducia</a:t>
            </a:r>
            <a:endParaRPr lang="it-IT" sz="2000" b="1" dirty="0">
              <a:solidFill>
                <a:schemeClr val="tx1"/>
              </a:solidFill>
            </a:endParaRPr>
          </a:p>
        </p:txBody>
      </p:sp>
      <p:sp>
        <p:nvSpPr>
          <p:cNvPr id="8" name="Ovale 7"/>
          <p:cNvSpPr/>
          <p:nvPr/>
        </p:nvSpPr>
        <p:spPr>
          <a:xfrm>
            <a:off x="3865636" y="4076694"/>
            <a:ext cx="2582444" cy="1088575"/>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smtClean="0">
                <a:solidFill>
                  <a:schemeClr val="tx1"/>
                </a:solidFill>
              </a:rPr>
              <a:t>Corti costituzionali</a:t>
            </a:r>
            <a:endParaRPr lang="it-IT" sz="2000" b="1" dirty="0">
              <a:solidFill>
                <a:schemeClr val="tx1"/>
              </a:solidFill>
            </a:endParaRPr>
          </a:p>
        </p:txBody>
      </p:sp>
      <p:sp>
        <p:nvSpPr>
          <p:cNvPr id="9" name="Ovale 8"/>
          <p:cNvSpPr/>
          <p:nvPr/>
        </p:nvSpPr>
        <p:spPr>
          <a:xfrm>
            <a:off x="5822744" y="5037589"/>
            <a:ext cx="2266169" cy="1088575"/>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smtClean="0">
                <a:solidFill>
                  <a:schemeClr val="tx1"/>
                </a:solidFill>
              </a:rPr>
              <a:t>Capo dello Stato</a:t>
            </a:r>
            <a:endParaRPr lang="it-IT" sz="2000" b="1" dirty="0">
              <a:solidFill>
                <a:schemeClr val="tx1"/>
              </a:solidFill>
            </a:endParaRPr>
          </a:p>
        </p:txBody>
      </p:sp>
    </p:spTree>
    <p:extLst>
      <p:ext uri="{BB962C8B-B14F-4D97-AF65-F5344CB8AC3E}">
        <p14:creationId xmlns:p14="http://schemas.microsoft.com/office/powerpoint/2010/main" val="3424931762"/>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42258"/>
            <a:ext cx="7797133" cy="5483906"/>
          </a:xfrm>
        </p:spPr>
        <p:txBody>
          <a:bodyPr>
            <a:normAutofit/>
          </a:bodyPr>
          <a:lstStyle/>
          <a:p>
            <a:pPr marL="0" indent="0" algn="just">
              <a:buNone/>
            </a:pPr>
            <a:endParaRPr lang="it-IT" sz="2800" u="sng" dirty="0" smtClean="0">
              <a:solidFill>
                <a:schemeClr val="tx1"/>
              </a:solidFill>
              <a:latin typeface="+mn-lt"/>
            </a:endParaRPr>
          </a:p>
          <a:p>
            <a:pPr marL="0" indent="0" algn="just">
              <a:buNone/>
            </a:pPr>
            <a:endParaRPr lang="it-IT" sz="2800" u="sng" dirty="0">
              <a:solidFill>
                <a:schemeClr val="tx1"/>
              </a:solidFill>
              <a:latin typeface="+mn-lt"/>
            </a:endParaRPr>
          </a:p>
          <a:p>
            <a:pPr marL="0" indent="0" algn="ctr">
              <a:buNone/>
            </a:pPr>
            <a:r>
              <a:rPr lang="it-IT" sz="2800" dirty="0" smtClean="0">
                <a:solidFill>
                  <a:schemeClr val="tx1"/>
                </a:solidFill>
                <a:latin typeface="+mn-lt"/>
              </a:rPr>
              <a:t>Forma di governo parlamentare </a:t>
            </a:r>
            <a:r>
              <a:rPr lang="it-IT" sz="2800" b="1" dirty="0" smtClean="0">
                <a:solidFill>
                  <a:schemeClr val="tx1"/>
                </a:solidFill>
                <a:latin typeface="+mn-lt"/>
              </a:rPr>
              <a:t>maggioritaria</a:t>
            </a:r>
          </a:p>
          <a:p>
            <a:pPr marL="0" indent="0" algn="ctr">
              <a:buNone/>
            </a:pPr>
            <a:endParaRPr lang="it-IT" sz="2800" b="1" u="sng" dirty="0">
              <a:solidFill>
                <a:schemeClr val="tx1"/>
              </a:solidFill>
              <a:effectLst>
                <a:outerShdw blurRad="38100" dist="38100" dir="2700000" algn="tl">
                  <a:srgbClr val="000000">
                    <a:alpha val="43137"/>
                  </a:srgbClr>
                </a:outerShdw>
              </a:effectLst>
              <a:latin typeface="+mn-lt"/>
            </a:endParaRPr>
          </a:p>
          <a:p>
            <a:pPr marL="0" indent="0" algn="ctr">
              <a:buNone/>
            </a:pPr>
            <a:endParaRPr lang="it-IT" sz="2800" dirty="0" smtClean="0">
              <a:solidFill>
                <a:schemeClr val="tx1"/>
              </a:solidFill>
              <a:latin typeface="+mn-lt"/>
            </a:endParaRPr>
          </a:p>
          <a:p>
            <a:pPr marL="0" indent="0" algn="ctr">
              <a:buNone/>
            </a:pPr>
            <a:r>
              <a:rPr lang="it-IT" sz="2800" dirty="0" smtClean="0">
                <a:solidFill>
                  <a:schemeClr val="tx1"/>
                </a:solidFill>
                <a:latin typeface="+mn-lt"/>
              </a:rPr>
              <a:t>caratterizzata da sistemi politici bipartitici o bipolari (sistemi elettorali selettivi), si afferma in società non caratterizzate da profonde fratture etniche o ideologiche, in presenza di un nucleo forte di valori condivisi</a:t>
            </a:r>
            <a:endParaRPr lang="it-IT" sz="3200" dirty="0">
              <a:solidFill>
                <a:schemeClr val="tx1"/>
              </a:solidFill>
              <a:latin typeface="+mn-lt"/>
            </a:endParaRP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sp>
        <p:nvSpPr>
          <p:cNvPr id="5" name="Freccia in giù 4"/>
          <p:cNvSpPr/>
          <p:nvPr/>
        </p:nvSpPr>
        <p:spPr>
          <a:xfrm>
            <a:off x="4046768" y="2427512"/>
            <a:ext cx="506186" cy="620487"/>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6" name="Immagin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8171" y="704911"/>
            <a:ext cx="659165" cy="479543"/>
          </a:xfrm>
          <a:prstGeom prst="rect">
            <a:avLst/>
          </a:prstGeom>
          <a:ln>
            <a:noFill/>
          </a:ln>
          <a:effectLst>
            <a:softEdge rad="112500"/>
          </a:effectLst>
        </p:spPr>
      </p:pic>
      <p:pic>
        <p:nvPicPr>
          <p:cNvPr id="7" name="Immagin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01735" y="1068525"/>
            <a:ext cx="677636" cy="422330"/>
          </a:xfrm>
          <a:prstGeom prst="rect">
            <a:avLst/>
          </a:prstGeom>
          <a:ln>
            <a:noFill/>
          </a:ln>
          <a:effectLst>
            <a:softEdge rad="112500"/>
          </a:effectLst>
        </p:spPr>
      </p:pic>
      <p:pic>
        <p:nvPicPr>
          <p:cNvPr id="8" name="Immagin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99861" y="707571"/>
            <a:ext cx="659165" cy="395499"/>
          </a:xfrm>
          <a:prstGeom prst="rect">
            <a:avLst/>
          </a:prstGeom>
          <a:ln>
            <a:noFill/>
          </a:ln>
          <a:effectLst>
            <a:softEdge rad="112500"/>
          </a:effectLst>
        </p:spPr>
      </p:pic>
      <p:pic>
        <p:nvPicPr>
          <p:cNvPr id="9" name="Immagin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24621" y="944683"/>
            <a:ext cx="621750" cy="470665"/>
          </a:xfrm>
          <a:prstGeom prst="rect">
            <a:avLst/>
          </a:prstGeom>
          <a:ln>
            <a:noFill/>
          </a:ln>
          <a:effectLst>
            <a:softEdge rad="112500"/>
          </a:effectLst>
        </p:spPr>
      </p:pic>
      <p:pic>
        <p:nvPicPr>
          <p:cNvPr id="10" name="Immagin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879772" y="744586"/>
            <a:ext cx="695710" cy="435429"/>
          </a:xfrm>
          <a:prstGeom prst="rect">
            <a:avLst/>
          </a:prstGeom>
          <a:ln>
            <a:noFill/>
          </a:ln>
          <a:effectLst>
            <a:softEdge rad="112500"/>
          </a:effectLst>
        </p:spPr>
      </p:pic>
    </p:spTree>
    <p:extLst>
      <p:ext uri="{BB962C8B-B14F-4D97-AF65-F5344CB8AC3E}">
        <p14:creationId xmlns:p14="http://schemas.microsoft.com/office/powerpoint/2010/main" val="545389694"/>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42258"/>
            <a:ext cx="7841432" cy="5483906"/>
          </a:xfrm>
        </p:spPr>
        <p:txBody>
          <a:bodyPr>
            <a:normAutofit/>
          </a:bodyPr>
          <a:lstStyle/>
          <a:p>
            <a:pPr marL="0" indent="0" algn="just">
              <a:buNone/>
            </a:pPr>
            <a:endParaRPr lang="it-IT" sz="2800" u="sng" dirty="0" smtClean="0">
              <a:solidFill>
                <a:schemeClr val="tx1"/>
              </a:solidFill>
              <a:latin typeface="+mn-lt"/>
            </a:endParaRPr>
          </a:p>
          <a:p>
            <a:pPr marL="0" indent="0" algn="just">
              <a:buNone/>
            </a:pPr>
            <a:endParaRPr lang="it-IT" sz="2800" u="sng" dirty="0">
              <a:solidFill>
                <a:schemeClr val="tx1"/>
              </a:solidFill>
              <a:latin typeface="+mn-lt"/>
            </a:endParaRPr>
          </a:p>
          <a:p>
            <a:pPr marL="0" indent="0" algn="ctr">
              <a:buNone/>
            </a:pPr>
            <a:r>
              <a:rPr lang="it-IT" sz="2800" dirty="0" smtClean="0">
                <a:solidFill>
                  <a:schemeClr val="tx1"/>
                </a:solidFill>
                <a:latin typeface="+mn-lt"/>
              </a:rPr>
              <a:t>Forma di governo parlamentare </a:t>
            </a:r>
            <a:r>
              <a:rPr lang="it-IT" sz="2800" b="1" dirty="0" smtClean="0">
                <a:solidFill>
                  <a:schemeClr val="tx1"/>
                </a:solidFill>
                <a:latin typeface="+mn-lt"/>
              </a:rPr>
              <a:t>non maggioritaria</a:t>
            </a:r>
          </a:p>
          <a:p>
            <a:pPr marL="0" indent="0" algn="ctr">
              <a:buNone/>
            </a:pPr>
            <a:endParaRPr lang="it-IT" sz="2800" b="1" u="sng" dirty="0">
              <a:solidFill>
                <a:schemeClr val="tx1"/>
              </a:solidFill>
              <a:effectLst>
                <a:outerShdw blurRad="38100" dist="38100" dir="2700000" algn="tl">
                  <a:srgbClr val="000000">
                    <a:alpha val="43137"/>
                  </a:srgbClr>
                </a:outerShdw>
              </a:effectLst>
              <a:latin typeface="+mn-lt"/>
            </a:endParaRPr>
          </a:p>
          <a:p>
            <a:pPr marL="0" indent="0" algn="ctr">
              <a:buNone/>
            </a:pPr>
            <a:endParaRPr lang="it-IT" sz="2800" dirty="0" smtClean="0">
              <a:solidFill>
                <a:schemeClr val="tx1"/>
              </a:solidFill>
              <a:latin typeface="+mn-lt"/>
            </a:endParaRPr>
          </a:p>
          <a:p>
            <a:pPr marL="0" indent="0" algn="ctr">
              <a:buNone/>
            </a:pPr>
            <a:r>
              <a:rPr lang="it-IT" sz="2800" dirty="0" smtClean="0">
                <a:solidFill>
                  <a:schemeClr val="tx1"/>
                </a:solidFill>
                <a:latin typeface="+mn-lt"/>
              </a:rPr>
              <a:t>caratterizzata da sistemi politici multipartitici o multipolari (sistemi elettorali non selettivi), si afferma in società eterogenee</a:t>
            </a:r>
            <a:endParaRPr lang="it-IT" sz="3200" dirty="0">
              <a:solidFill>
                <a:schemeClr val="tx1"/>
              </a:solidFill>
              <a:latin typeface="+mn-lt"/>
            </a:endParaRP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sp>
        <p:nvSpPr>
          <p:cNvPr id="5" name="Freccia in giù 4"/>
          <p:cNvSpPr/>
          <p:nvPr/>
        </p:nvSpPr>
        <p:spPr>
          <a:xfrm>
            <a:off x="4299861" y="2324100"/>
            <a:ext cx="506186" cy="620487"/>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685800"/>
            <a:ext cx="816428" cy="489857"/>
          </a:xfrm>
          <a:prstGeom prst="rect">
            <a:avLst/>
          </a:prstGeom>
          <a:ln>
            <a:noFill/>
          </a:ln>
          <a:effectLst>
            <a:softEdge rad="112500"/>
          </a:effectLst>
        </p:spPr>
      </p:pic>
      <p:pic>
        <p:nvPicPr>
          <p:cNvPr id="6" name="Immagin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8500" y="918142"/>
            <a:ext cx="745671" cy="515030"/>
          </a:xfrm>
          <a:prstGeom prst="rect">
            <a:avLst/>
          </a:prstGeom>
          <a:ln>
            <a:noFill/>
          </a:ln>
          <a:effectLst>
            <a:softEdge rad="112500"/>
          </a:effectLst>
        </p:spPr>
      </p:pic>
      <p:pic>
        <p:nvPicPr>
          <p:cNvPr id="7" name="Immagin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38058" y="631371"/>
            <a:ext cx="804771" cy="536380"/>
          </a:xfrm>
          <a:prstGeom prst="rect">
            <a:avLst/>
          </a:prstGeom>
          <a:ln>
            <a:noFill/>
          </a:ln>
          <a:effectLst>
            <a:softEdge rad="112500"/>
          </a:effectLst>
        </p:spPr>
      </p:pic>
      <p:pic>
        <p:nvPicPr>
          <p:cNvPr id="8" name="Immagin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097486" y="899561"/>
            <a:ext cx="772886" cy="515257"/>
          </a:xfrm>
          <a:prstGeom prst="rect">
            <a:avLst/>
          </a:prstGeom>
          <a:ln>
            <a:noFill/>
          </a:ln>
          <a:effectLst>
            <a:softEdge rad="112500"/>
          </a:effectLst>
        </p:spPr>
      </p:pic>
    </p:spTree>
    <p:extLst>
      <p:ext uri="{BB962C8B-B14F-4D97-AF65-F5344CB8AC3E}">
        <p14:creationId xmlns:p14="http://schemas.microsoft.com/office/powerpoint/2010/main" val="3519959286"/>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51114"/>
            <a:ext cx="8229600" cy="1306285"/>
          </a:xfrm>
        </p:spPr>
        <p:txBody>
          <a:bodyPr/>
          <a:lstStyle/>
          <a:p>
            <a:pPr algn="ctr"/>
            <a:r>
              <a:rPr lang="it-IT" sz="2800" b="1" dirty="0" smtClean="0">
                <a:solidFill>
                  <a:srgbClr val="2F2B20"/>
                </a:solidFill>
              </a:rPr>
              <a:t>Le tendenze del parlamentarismo</a:t>
            </a:r>
            <a:br>
              <a:rPr lang="it-IT" sz="2800" b="1" dirty="0" smtClean="0">
                <a:solidFill>
                  <a:srgbClr val="2F2B20"/>
                </a:solidFill>
              </a:rPr>
            </a:br>
            <a:r>
              <a:rPr lang="it-IT" sz="2800" b="1" dirty="0" smtClean="0">
                <a:solidFill>
                  <a:srgbClr val="2F2B20"/>
                </a:solidFill>
              </a:rPr>
              <a:t>contemporaneo</a:t>
            </a:r>
            <a:endParaRPr lang="it-IT" sz="2800" b="1" dirty="0">
              <a:solidFill>
                <a:srgbClr val="2F2B20"/>
              </a:solidFill>
            </a:endParaRPr>
          </a:p>
        </p:txBody>
      </p:sp>
      <p:sp>
        <p:nvSpPr>
          <p:cNvPr id="3" name="Segnaposto contenuto 2"/>
          <p:cNvSpPr>
            <a:spLocks noGrp="1"/>
          </p:cNvSpPr>
          <p:nvPr>
            <p:ph idx="1"/>
          </p:nvPr>
        </p:nvSpPr>
        <p:spPr>
          <a:xfrm>
            <a:off x="457200" y="2057399"/>
            <a:ext cx="7826666" cy="4068764"/>
          </a:xfrm>
        </p:spPr>
        <p:txBody>
          <a:bodyPr>
            <a:normAutofit/>
          </a:bodyPr>
          <a:lstStyle/>
          <a:p>
            <a:pPr marL="0" indent="0" algn="ctr">
              <a:buNone/>
            </a:pPr>
            <a:endParaRPr lang="it-IT" sz="2800" dirty="0" smtClean="0">
              <a:solidFill>
                <a:schemeClr val="tx1"/>
              </a:solidFill>
              <a:latin typeface="+mn-lt"/>
            </a:endParaRPr>
          </a:p>
          <a:p>
            <a:pPr marL="0" indent="0" algn="ctr">
              <a:buNone/>
            </a:pPr>
            <a:r>
              <a:rPr lang="it-IT" sz="2800" dirty="0" smtClean="0">
                <a:solidFill>
                  <a:schemeClr val="tx1"/>
                </a:solidFill>
                <a:latin typeface="+mn-lt"/>
              </a:rPr>
              <a:t>Predisposizione monistica (di diritto o di fatto)</a:t>
            </a:r>
          </a:p>
          <a:p>
            <a:pPr marL="0" indent="0" algn="ctr">
              <a:buNone/>
            </a:pPr>
            <a:endParaRPr lang="it-IT" sz="2800" u="sng" dirty="0">
              <a:solidFill>
                <a:schemeClr val="tx1"/>
              </a:solidFill>
              <a:latin typeface="+mn-lt"/>
            </a:endParaRPr>
          </a:p>
          <a:p>
            <a:pPr marL="0" indent="0" algn="ctr">
              <a:buNone/>
            </a:pPr>
            <a:endParaRPr lang="it-IT" sz="2800" u="sng" dirty="0" smtClean="0">
              <a:solidFill>
                <a:schemeClr val="tx1"/>
              </a:solidFill>
              <a:latin typeface="+mn-lt"/>
            </a:endParaRPr>
          </a:p>
          <a:p>
            <a:pPr marL="0" indent="0" algn="ctr">
              <a:buNone/>
            </a:pPr>
            <a:r>
              <a:rPr lang="it-IT" sz="2800" dirty="0" smtClean="0">
                <a:solidFill>
                  <a:schemeClr val="tx1"/>
                </a:solidFill>
                <a:latin typeface="+mn-lt"/>
              </a:rPr>
              <a:t>centralità del rapporto tra maggioranza parlamentare e Governo, con il Capo dello Stato estraneo alle determinazioni di indirizzo politico</a:t>
            </a:r>
            <a:endParaRPr lang="it-IT" sz="2800" dirty="0">
              <a:solidFill>
                <a:schemeClr val="tx1"/>
              </a:solidFill>
              <a:latin typeface="+mn-lt"/>
            </a:endParaRPr>
          </a:p>
        </p:txBody>
      </p:sp>
      <p:sp>
        <p:nvSpPr>
          <p:cNvPr id="4" name="Segnaposto piè di pagina 3"/>
          <p:cNvSpPr>
            <a:spLocks noGrp="1"/>
          </p:cNvSpPr>
          <p:nvPr>
            <p:ph type="ftr" sz="quarter" idx="11"/>
          </p:nvPr>
        </p:nvSpPr>
        <p:spPr/>
        <p:txBody>
          <a:bodyPr/>
          <a:lstStyle/>
          <a:p>
            <a:r>
              <a:rPr lang="es-ES_tradnl" dirty="0" smtClean="0"/>
              <a:t>Enrico Andreoli </a:t>
            </a:r>
            <a:r>
              <a:rPr lang="es-ES_tradnl" dirty="0" err="1" smtClean="0"/>
              <a:t>enrico.andreoli@univr.it</a:t>
            </a:r>
            <a:endParaRPr lang="it-IT" dirty="0"/>
          </a:p>
        </p:txBody>
      </p:sp>
      <p:sp>
        <p:nvSpPr>
          <p:cNvPr id="8" name="Freccia in giù 7"/>
          <p:cNvSpPr/>
          <p:nvPr/>
        </p:nvSpPr>
        <p:spPr>
          <a:xfrm>
            <a:off x="4299861" y="3238500"/>
            <a:ext cx="506186" cy="620487"/>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Tree>
    <p:extLst>
      <p:ext uri="{BB962C8B-B14F-4D97-AF65-F5344CB8AC3E}">
        <p14:creationId xmlns:p14="http://schemas.microsoft.com/office/powerpoint/2010/main" val="3134452785"/>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11629"/>
            <a:ext cx="7885731" cy="5614534"/>
          </a:xfrm>
        </p:spPr>
        <p:txBody>
          <a:bodyPr>
            <a:normAutofit/>
          </a:bodyPr>
          <a:lstStyle/>
          <a:p>
            <a:pPr marL="0" indent="0" algn="ctr">
              <a:buNone/>
            </a:pPr>
            <a:endParaRPr lang="it-IT" sz="2800" dirty="0" smtClean="0">
              <a:solidFill>
                <a:schemeClr val="tx1"/>
              </a:solidFill>
              <a:latin typeface="+mn-lt"/>
            </a:endParaRPr>
          </a:p>
          <a:p>
            <a:pPr marL="0" indent="0" algn="ctr">
              <a:buNone/>
            </a:pPr>
            <a:endParaRPr lang="it-IT" sz="2800" u="sng" dirty="0" smtClean="0">
              <a:solidFill>
                <a:schemeClr val="tx1"/>
              </a:solidFill>
              <a:latin typeface="+mn-lt"/>
            </a:endParaRPr>
          </a:p>
          <a:p>
            <a:pPr marL="0" indent="0" algn="ctr">
              <a:buNone/>
            </a:pPr>
            <a:r>
              <a:rPr lang="it-IT" sz="2800" dirty="0" smtClean="0">
                <a:solidFill>
                  <a:schemeClr val="tx1"/>
                </a:solidFill>
                <a:latin typeface="+mn-lt"/>
              </a:rPr>
              <a:t>Razionalizzazione dei rapporti Parlamento-Governo</a:t>
            </a:r>
          </a:p>
          <a:p>
            <a:pPr marL="0" indent="0" algn="ctr">
              <a:buNone/>
            </a:pPr>
            <a:endParaRPr lang="it-IT" sz="2800" u="sng" dirty="0">
              <a:solidFill>
                <a:schemeClr val="tx1"/>
              </a:solidFill>
              <a:latin typeface="+mn-lt"/>
            </a:endParaRPr>
          </a:p>
          <a:p>
            <a:pPr marL="0" indent="0" algn="ctr">
              <a:buNone/>
            </a:pPr>
            <a:endParaRPr lang="it-IT" sz="2800" u="sng" dirty="0" smtClean="0">
              <a:solidFill>
                <a:schemeClr val="tx1"/>
              </a:solidFill>
              <a:latin typeface="+mn-lt"/>
            </a:endParaRPr>
          </a:p>
          <a:p>
            <a:pPr marL="0" indent="0" algn="ctr">
              <a:buNone/>
            </a:pPr>
            <a:r>
              <a:rPr lang="it-IT" sz="2800" dirty="0" smtClean="0">
                <a:solidFill>
                  <a:schemeClr val="tx1"/>
                </a:solidFill>
                <a:latin typeface="+mn-lt"/>
              </a:rPr>
              <a:t>formazione del Governo; rapporto di fiducia; scioglimento del Parlamento</a:t>
            </a:r>
          </a:p>
          <a:p>
            <a:pPr marL="0" indent="0" algn="ctr">
              <a:buNone/>
            </a:pPr>
            <a:endParaRPr lang="it-IT" sz="2800" dirty="0" smtClean="0">
              <a:solidFill>
                <a:schemeClr val="tx1"/>
              </a:solidFill>
              <a:latin typeface="+mn-lt"/>
            </a:endParaRPr>
          </a:p>
          <a:p>
            <a:pPr marL="0" indent="0" algn="ctr">
              <a:buNone/>
            </a:pPr>
            <a:r>
              <a:rPr lang="it-IT" sz="2800" i="1" dirty="0" smtClean="0">
                <a:solidFill>
                  <a:schemeClr val="tx1"/>
                </a:solidFill>
                <a:latin typeface="+mn-lt"/>
              </a:rPr>
              <a:t>Dove non esiste razionalizzazione?</a:t>
            </a: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sp>
        <p:nvSpPr>
          <p:cNvPr id="8" name="Freccia in giù 7"/>
          <p:cNvSpPr/>
          <p:nvPr/>
        </p:nvSpPr>
        <p:spPr>
          <a:xfrm>
            <a:off x="4324358" y="2265824"/>
            <a:ext cx="506186" cy="620487"/>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Tree>
    <p:extLst>
      <p:ext uri="{BB962C8B-B14F-4D97-AF65-F5344CB8AC3E}">
        <p14:creationId xmlns:p14="http://schemas.microsoft.com/office/powerpoint/2010/main" val="199876606"/>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11629"/>
            <a:ext cx="7782367" cy="5614534"/>
          </a:xfrm>
        </p:spPr>
        <p:txBody>
          <a:bodyPr>
            <a:normAutofit/>
          </a:bodyPr>
          <a:lstStyle/>
          <a:p>
            <a:pPr marL="0" indent="0" algn="ctr">
              <a:buNone/>
            </a:pPr>
            <a:endParaRPr lang="it-IT" sz="2800" dirty="0" smtClean="0">
              <a:solidFill>
                <a:schemeClr val="tx1"/>
              </a:solidFill>
              <a:latin typeface="+mn-lt"/>
            </a:endParaRPr>
          </a:p>
          <a:p>
            <a:pPr marL="0" indent="0" algn="ctr">
              <a:buNone/>
            </a:pPr>
            <a:endParaRPr lang="it-IT" sz="2800" u="sng" dirty="0" smtClean="0">
              <a:solidFill>
                <a:schemeClr val="tx1"/>
              </a:solidFill>
              <a:latin typeface="+mn-lt"/>
            </a:endParaRPr>
          </a:p>
          <a:p>
            <a:pPr marL="0" indent="0" algn="ctr">
              <a:buNone/>
            </a:pPr>
            <a:r>
              <a:rPr lang="it-IT" sz="2800" dirty="0" smtClean="0">
                <a:solidFill>
                  <a:schemeClr val="tx1"/>
                </a:solidFill>
                <a:latin typeface="+mn-lt"/>
              </a:rPr>
              <a:t>Rafforzamento del Governo e del ruolo del Primo Ministro</a:t>
            </a:r>
          </a:p>
          <a:p>
            <a:pPr marL="0" indent="0" algn="ctr">
              <a:buNone/>
            </a:pPr>
            <a:endParaRPr lang="it-IT" sz="2800" u="sng" dirty="0">
              <a:solidFill>
                <a:schemeClr val="tx1"/>
              </a:solidFill>
              <a:latin typeface="+mn-lt"/>
            </a:endParaRPr>
          </a:p>
          <a:p>
            <a:pPr marL="0" indent="0" algn="ctr">
              <a:buNone/>
            </a:pPr>
            <a:endParaRPr lang="it-IT" sz="2800" u="sng" dirty="0" smtClean="0">
              <a:solidFill>
                <a:schemeClr val="tx1"/>
              </a:solidFill>
              <a:latin typeface="+mn-lt"/>
            </a:endParaRPr>
          </a:p>
          <a:p>
            <a:pPr marL="0" indent="0" algn="ctr">
              <a:buNone/>
            </a:pPr>
            <a:r>
              <a:rPr lang="it-IT" sz="2800" dirty="0" smtClean="0">
                <a:solidFill>
                  <a:schemeClr val="tx1"/>
                </a:solidFill>
                <a:latin typeface="+mn-lt"/>
              </a:rPr>
              <a:t>conseguenze della razionalizzazione, declino dei partiti di massa, personalizzazione della politica, influenza dei </a:t>
            </a:r>
            <a:r>
              <a:rPr lang="it-IT" sz="2800" i="1" dirty="0" smtClean="0">
                <a:solidFill>
                  <a:schemeClr val="tx1"/>
                </a:solidFill>
                <a:latin typeface="+mn-lt"/>
              </a:rPr>
              <a:t>media</a:t>
            </a: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sp>
        <p:nvSpPr>
          <p:cNvPr id="8" name="Freccia in giù 7"/>
          <p:cNvSpPr/>
          <p:nvPr/>
        </p:nvSpPr>
        <p:spPr>
          <a:xfrm>
            <a:off x="4088097" y="2694214"/>
            <a:ext cx="506186" cy="620487"/>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Tree>
    <p:extLst>
      <p:ext uri="{BB962C8B-B14F-4D97-AF65-F5344CB8AC3E}">
        <p14:creationId xmlns:p14="http://schemas.microsoft.com/office/powerpoint/2010/main" val="1861639032"/>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11629"/>
            <a:ext cx="7782367" cy="5614534"/>
          </a:xfrm>
        </p:spPr>
        <p:txBody>
          <a:bodyPr>
            <a:normAutofit/>
          </a:bodyPr>
          <a:lstStyle/>
          <a:p>
            <a:pPr marL="0" indent="0" algn="just">
              <a:buNone/>
            </a:pPr>
            <a:r>
              <a:rPr lang="it-IT" sz="3200" b="1" dirty="0" smtClean="0">
                <a:solidFill>
                  <a:schemeClr val="tx1"/>
                </a:solidFill>
                <a:latin typeface="+mn-lt"/>
              </a:rPr>
              <a:t>La forma di governo presidenziale</a:t>
            </a:r>
          </a:p>
          <a:p>
            <a:pPr marL="0" indent="0" algn="just">
              <a:buNone/>
            </a:pPr>
            <a:endParaRPr lang="it-IT" sz="3200" dirty="0"/>
          </a:p>
          <a:p>
            <a:pPr marL="457200" indent="-457200" algn="just">
              <a:buFont typeface="Wingdings" charset="2"/>
              <a:buChar char="§"/>
            </a:pPr>
            <a:r>
              <a:rPr lang="it-IT" sz="2800" dirty="0" smtClean="0">
                <a:solidFill>
                  <a:schemeClr val="tx1"/>
                </a:solidFill>
              </a:rPr>
              <a:t>esistenz</a:t>
            </a:r>
            <a:r>
              <a:rPr lang="it-IT" sz="2800" dirty="0" smtClean="0"/>
              <a:t>a di un </a:t>
            </a:r>
            <a:r>
              <a:rPr lang="it-IT" sz="2800" b="1" dirty="0" smtClean="0"/>
              <a:t>potere esecutivo monocratico</a:t>
            </a:r>
            <a:r>
              <a:rPr lang="it-IT" sz="2800" dirty="0" smtClean="0"/>
              <a:t>, affidato a un Presidente ed espressione diretta della volontà popolare</a:t>
            </a:r>
          </a:p>
          <a:p>
            <a:pPr marL="457200" indent="-457200" algn="just">
              <a:buFont typeface="Wingdings" charset="2"/>
              <a:buChar char="§"/>
            </a:pPr>
            <a:r>
              <a:rPr lang="it-IT" sz="2800" b="1" dirty="0" smtClean="0">
                <a:solidFill>
                  <a:schemeClr val="tx1"/>
                </a:solidFill>
              </a:rPr>
              <a:t>separazione rigida dei poteri</a:t>
            </a:r>
            <a:r>
              <a:rPr lang="it-IT" sz="2800" dirty="0" smtClean="0">
                <a:solidFill>
                  <a:schemeClr val="tx1"/>
                </a:solidFill>
              </a:rPr>
              <a:t>, garantita dall’inesistenza di un rapporto di fiducia e del potere di scioglimento del Parlamento</a:t>
            </a:r>
          </a:p>
          <a:p>
            <a:pPr marL="0" indent="0" algn="just">
              <a:buNone/>
            </a:pPr>
            <a:endParaRPr lang="it-IT" sz="2400" dirty="0"/>
          </a:p>
          <a:p>
            <a:pPr marL="0" indent="0" algn="just">
              <a:buNone/>
            </a:pPr>
            <a:r>
              <a:rPr lang="it-IT" sz="2400" dirty="0" smtClean="0">
                <a:solidFill>
                  <a:schemeClr val="tx1"/>
                </a:solidFill>
              </a:rPr>
              <a:t>(Stati Uniti d’America, America Latina, Corea del Sud, Filippine, Nigeria</a:t>
            </a:r>
            <a:r>
              <a:rPr lang="is-IS" sz="2400" dirty="0" smtClean="0">
                <a:solidFill>
                  <a:schemeClr val="tx1"/>
                </a:solidFill>
              </a:rPr>
              <a:t>…</a:t>
            </a:r>
            <a:r>
              <a:rPr lang="it-IT" sz="2400" dirty="0" smtClean="0">
                <a:solidFill>
                  <a:schemeClr val="tx1"/>
                </a:solidFill>
              </a:rPr>
              <a:t>)</a:t>
            </a:r>
            <a:endParaRPr lang="it-IT" sz="2400" dirty="0" smtClean="0">
              <a:solidFill>
                <a:schemeClr val="tx1"/>
              </a:solidFill>
            </a:endParaRP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spTree>
    <p:extLst>
      <p:ext uri="{BB962C8B-B14F-4D97-AF65-F5344CB8AC3E}">
        <p14:creationId xmlns:p14="http://schemas.microsoft.com/office/powerpoint/2010/main" val="3291697831"/>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11629"/>
            <a:ext cx="7782367" cy="5614534"/>
          </a:xfrm>
        </p:spPr>
        <p:txBody>
          <a:bodyPr>
            <a:normAutofit/>
          </a:bodyPr>
          <a:lstStyle/>
          <a:p>
            <a:pPr marL="0" indent="0" algn="ctr">
              <a:buNone/>
            </a:pPr>
            <a:endParaRPr lang="it-IT" sz="3200" b="1" dirty="0" smtClean="0">
              <a:solidFill>
                <a:schemeClr val="tx1"/>
              </a:solidFill>
              <a:latin typeface="+mn-lt"/>
            </a:endParaRPr>
          </a:p>
          <a:p>
            <a:pPr marL="0" indent="0" algn="ctr">
              <a:buNone/>
            </a:pPr>
            <a:r>
              <a:rPr lang="it-IT" sz="3200" b="1" dirty="0" smtClean="0">
                <a:solidFill>
                  <a:schemeClr val="tx1"/>
                </a:solidFill>
                <a:latin typeface="+mn-lt"/>
              </a:rPr>
              <a:t>Il presidenzialismo statunitense</a:t>
            </a:r>
          </a:p>
          <a:p>
            <a:pPr marL="0" indent="0" algn="ctr">
              <a:buNone/>
            </a:pPr>
            <a:endParaRPr lang="it-IT" sz="2800" dirty="0" smtClean="0"/>
          </a:p>
          <a:p>
            <a:pPr marL="0" indent="0" algn="ctr">
              <a:buNone/>
            </a:pPr>
            <a:endParaRPr lang="it-IT" sz="2800" dirty="0"/>
          </a:p>
          <a:p>
            <a:pPr marL="0" indent="0" algn="ctr">
              <a:buNone/>
            </a:pPr>
            <a:endParaRPr lang="it-IT" sz="2800" dirty="0" smtClean="0">
              <a:solidFill>
                <a:schemeClr val="tx1"/>
              </a:solidFill>
              <a:latin typeface="+mn-lt"/>
            </a:endParaRP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sp>
        <p:nvSpPr>
          <p:cNvPr id="2" name="CasellaDiTesto 1"/>
          <p:cNvSpPr txBox="1"/>
          <p:nvPr/>
        </p:nvSpPr>
        <p:spPr>
          <a:xfrm>
            <a:off x="1860547" y="2894574"/>
            <a:ext cx="184666" cy="369332"/>
          </a:xfrm>
          <a:prstGeom prst="rect">
            <a:avLst/>
          </a:prstGeom>
          <a:noFill/>
        </p:spPr>
        <p:txBody>
          <a:bodyPr wrap="none" rtlCol="0">
            <a:spAutoFit/>
          </a:bodyPr>
          <a:lstStyle/>
          <a:p>
            <a:endParaRPr lang="it-IT" dirty="0"/>
          </a:p>
        </p:txBody>
      </p:sp>
      <p:pic>
        <p:nvPicPr>
          <p:cNvPr id="5" name="Immagine 4" descr="Unknown.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195" y="2269926"/>
            <a:ext cx="4075485" cy="3145355"/>
          </a:xfrm>
          <a:prstGeom prst="rect">
            <a:avLst/>
          </a:prstGeom>
          <a:ln>
            <a:noFill/>
          </a:ln>
          <a:effectLst>
            <a:softEdge rad="112500"/>
          </a:effectLst>
        </p:spPr>
      </p:pic>
      <p:pic>
        <p:nvPicPr>
          <p:cNvPr id="6" name="Immagine 5" descr="Unknown-1.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52679" y="2269926"/>
            <a:ext cx="4090252" cy="3145355"/>
          </a:xfrm>
          <a:prstGeom prst="rect">
            <a:avLst/>
          </a:prstGeom>
          <a:ln>
            <a:noFill/>
          </a:ln>
          <a:effectLst>
            <a:softEdge rad="112500"/>
          </a:effectLst>
        </p:spPr>
      </p:pic>
    </p:spTree>
    <p:extLst>
      <p:ext uri="{BB962C8B-B14F-4D97-AF65-F5344CB8AC3E}">
        <p14:creationId xmlns:p14="http://schemas.microsoft.com/office/powerpoint/2010/main" val="2943898876"/>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11629"/>
            <a:ext cx="7782367" cy="5614534"/>
          </a:xfrm>
        </p:spPr>
        <p:txBody>
          <a:bodyPr>
            <a:normAutofit/>
          </a:bodyPr>
          <a:lstStyle/>
          <a:p>
            <a:pPr marL="0" indent="0" algn="just">
              <a:buNone/>
            </a:pPr>
            <a:endParaRPr lang="it-IT" sz="2800" dirty="0" smtClean="0">
              <a:solidFill>
                <a:schemeClr val="tx1"/>
              </a:solidFill>
              <a:latin typeface="+mn-lt"/>
            </a:endParaRPr>
          </a:p>
          <a:p>
            <a:pPr marL="0" indent="0" algn="just">
              <a:buNone/>
            </a:pPr>
            <a:endParaRPr lang="it-IT" sz="2800" dirty="0"/>
          </a:p>
          <a:p>
            <a:pPr marL="0" indent="0" algn="just">
              <a:buNone/>
            </a:pPr>
            <a:endParaRPr lang="it-IT" sz="2800" dirty="0" smtClean="0">
              <a:solidFill>
                <a:schemeClr val="tx1"/>
              </a:solidFill>
              <a:latin typeface="+mn-lt"/>
            </a:endParaRPr>
          </a:p>
          <a:p>
            <a:pPr marL="0" indent="0" algn="just">
              <a:buNone/>
            </a:pPr>
            <a:r>
              <a:rPr lang="it-IT" sz="2800" dirty="0" smtClean="0">
                <a:solidFill>
                  <a:schemeClr val="tx1"/>
                </a:solidFill>
                <a:latin typeface="+mn-lt"/>
              </a:rPr>
              <a:t>Il punto di riferimento è la monarchia costituzionale inglese: ne emerge un </a:t>
            </a:r>
            <a:r>
              <a:rPr lang="it-IT" sz="2800" b="1" dirty="0" smtClean="0">
                <a:solidFill>
                  <a:schemeClr val="tx1"/>
                </a:solidFill>
                <a:latin typeface="+mn-lt"/>
              </a:rPr>
              <a:t>dualismo istituzionale</a:t>
            </a:r>
            <a:r>
              <a:rPr lang="it-IT" sz="2800" dirty="0" smtClean="0">
                <a:solidFill>
                  <a:schemeClr val="tx1"/>
                </a:solidFill>
                <a:latin typeface="+mn-lt"/>
              </a:rPr>
              <a:t>, in quanto vi è una diversa derivazione delle due Camere e un potere esecutivo monocratico sottoposto a limiti e controlli (</a:t>
            </a:r>
            <a:r>
              <a:rPr lang="it-IT" sz="2800" i="1" dirty="0" err="1" smtClean="0">
                <a:solidFill>
                  <a:schemeClr val="tx1"/>
                </a:solidFill>
                <a:latin typeface="+mn-lt"/>
              </a:rPr>
              <a:t>checks</a:t>
            </a:r>
            <a:r>
              <a:rPr lang="it-IT" sz="2800" i="1" dirty="0" smtClean="0">
                <a:solidFill>
                  <a:schemeClr val="tx1"/>
                </a:solidFill>
                <a:latin typeface="+mn-lt"/>
              </a:rPr>
              <a:t> and balances</a:t>
            </a:r>
            <a:r>
              <a:rPr lang="it-IT" sz="2800" dirty="0" smtClean="0">
                <a:solidFill>
                  <a:schemeClr val="tx1"/>
                </a:solidFill>
                <a:latin typeface="+mn-lt"/>
              </a:rPr>
              <a:t>)</a:t>
            </a:r>
          </a:p>
          <a:p>
            <a:pPr marL="0" indent="0" algn="just">
              <a:buNone/>
            </a:pPr>
            <a:endParaRPr lang="it-IT" sz="2800" dirty="0" smtClean="0">
              <a:solidFill>
                <a:schemeClr val="tx1"/>
              </a:solidFill>
              <a:latin typeface="+mn-lt"/>
            </a:endParaRP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sp>
        <p:nvSpPr>
          <p:cNvPr id="2" name="CasellaDiTesto 1"/>
          <p:cNvSpPr txBox="1"/>
          <p:nvPr/>
        </p:nvSpPr>
        <p:spPr>
          <a:xfrm>
            <a:off x="1860547" y="2894574"/>
            <a:ext cx="184666" cy="369332"/>
          </a:xfrm>
          <a:prstGeom prst="rect">
            <a:avLst/>
          </a:prstGeom>
          <a:noFill/>
        </p:spPr>
        <p:txBody>
          <a:bodyPr wrap="none" rtlCol="0">
            <a:spAutoFit/>
          </a:bodyPr>
          <a:lstStyle/>
          <a:p>
            <a:endParaRPr lang="it-IT" dirty="0"/>
          </a:p>
        </p:txBody>
      </p:sp>
      <p:pic>
        <p:nvPicPr>
          <p:cNvPr id="5" name="Immagine 4" descr="Unknown.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12657" y="5759613"/>
            <a:ext cx="732222" cy="472584"/>
          </a:xfrm>
          <a:prstGeom prst="rect">
            <a:avLst/>
          </a:prstGeom>
          <a:ln>
            <a:noFill/>
          </a:ln>
          <a:effectLst>
            <a:softEdge rad="112500"/>
          </a:effectLst>
        </p:spPr>
      </p:pic>
    </p:spTree>
    <p:extLst>
      <p:ext uri="{BB962C8B-B14F-4D97-AF65-F5344CB8AC3E}">
        <p14:creationId xmlns:p14="http://schemas.microsoft.com/office/powerpoint/2010/main" val="262621485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87830"/>
            <a:ext cx="8229600" cy="5538334"/>
          </a:xfrm>
        </p:spPr>
        <p:txBody>
          <a:bodyPr/>
          <a:lstStyle/>
          <a:p>
            <a:pPr marL="0" indent="0" algn="ctr">
              <a:buNone/>
            </a:pPr>
            <a:r>
              <a:rPr lang="it-IT" dirty="0" smtClean="0">
                <a:solidFill>
                  <a:schemeClr val="tx1"/>
                </a:solidFill>
                <a:latin typeface="+mn-lt"/>
              </a:rPr>
              <a:t>Forme di governo </a:t>
            </a:r>
            <a:r>
              <a:rPr lang="it-IT" b="1" dirty="0" smtClean="0">
                <a:solidFill>
                  <a:schemeClr val="tx1"/>
                </a:solidFill>
                <a:latin typeface="+mn-lt"/>
              </a:rPr>
              <a:t>monistiche</a:t>
            </a:r>
            <a:r>
              <a:rPr lang="it-IT" dirty="0" smtClean="0">
                <a:solidFill>
                  <a:schemeClr val="tx1"/>
                </a:solidFill>
                <a:latin typeface="+mn-lt"/>
              </a:rPr>
              <a:t>:</a:t>
            </a:r>
          </a:p>
          <a:p>
            <a:pPr marL="0" indent="0" algn="ctr">
              <a:buNone/>
            </a:pPr>
            <a:r>
              <a:rPr lang="it-IT" dirty="0">
                <a:solidFill>
                  <a:schemeClr val="tx1"/>
                </a:solidFill>
                <a:latin typeface="+mn-lt"/>
              </a:rPr>
              <a:t>s</a:t>
            </a:r>
            <a:r>
              <a:rPr lang="it-IT" dirty="0" smtClean="0">
                <a:solidFill>
                  <a:schemeClr val="tx1"/>
                </a:solidFill>
                <a:latin typeface="+mn-lt"/>
              </a:rPr>
              <a:t>olo il potere legislativo ha legittimazione popolare diretta, il potere esecutivo deriva invece da esso.</a:t>
            </a:r>
          </a:p>
          <a:p>
            <a:pPr marL="0" indent="0" algn="just">
              <a:buNone/>
            </a:pPr>
            <a:endParaRPr lang="it-IT" dirty="0" smtClean="0">
              <a:solidFill>
                <a:schemeClr val="tx1"/>
              </a:solidFill>
              <a:latin typeface="+mn-lt"/>
            </a:endParaRPr>
          </a:p>
          <a:p>
            <a:pPr marL="0" indent="0" algn="just">
              <a:buNone/>
            </a:pPr>
            <a:endParaRPr lang="it-IT" dirty="0" smtClean="0">
              <a:solidFill>
                <a:schemeClr val="tx1"/>
              </a:solidFill>
              <a:latin typeface="+mn-lt"/>
            </a:endParaRPr>
          </a:p>
          <a:p>
            <a:pPr marL="0" indent="0" algn="ctr">
              <a:buNone/>
            </a:pPr>
            <a:endParaRPr lang="it-IT" dirty="0" smtClean="0">
              <a:solidFill>
                <a:schemeClr val="tx1"/>
              </a:solidFill>
              <a:latin typeface="+mn-lt"/>
            </a:endParaRPr>
          </a:p>
          <a:p>
            <a:pPr marL="0" indent="0" algn="ctr">
              <a:buNone/>
            </a:pPr>
            <a:r>
              <a:rPr lang="it-IT" dirty="0" smtClean="0">
                <a:solidFill>
                  <a:schemeClr val="tx1"/>
                </a:solidFill>
                <a:latin typeface="+mn-lt"/>
              </a:rPr>
              <a:t>Forme di governo </a:t>
            </a:r>
            <a:r>
              <a:rPr lang="it-IT" b="1" dirty="0" smtClean="0">
                <a:solidFill>
                  <a:schemeClr val="tx1"/>
                </a:solidFill>
                <a:latin typeface="+mn-lt"/>
              </a:rPr>
              <a:t>dualistiche</a:t>
            </a:r>
            <a:r>
              <a:rPr lang="it-IT" dirty="0" smtClean="0">
                <a:solidFill>
                  <a:schemeClr val="tx1"/>
                </a:solidFill>
                <a:latin typeface="+mn-lt"/>
              </a:rPr>
              <a:t>:</a:t>
            </a:r>
          </a:p>
          <a:p>
            <a:pPr marL="0" indent="0" algn="ctr">
              <a:buNone/>
            </a:pPr>
            <a:r>
              <a:rPr lang="it-IT" dirty="0" smtClean="0">
                <a:solidFill>
                  <a:schemeClr val="tx1"/>
                </a:solidFill>
                <a:latin typeface="+mn-lt"/>
              </a:rPr>
              <a:t>il potere esecutivo e legislativo mantengono distinta e autonoma legittimazione.</a:t>
            </a: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sp>
        <p:nvSpPr>
          <p:cNvPr id="5" name="Ovale 4"/>
          <p:cNvSpPr/>
          <p:nvPr/>
        </p:nvSpPr>
        <p:spPr>
          <a:xfrm>
            <a:off x="2298826" y="1883225"/>
            <a:ext cx="1741714" cy="582387"/>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smtClean="0">
                <a:solidFill>
                  <a:schemeClr val="tx1"/>
                </a:solidFill>
              </a:rPr>
              <a:t>Direttoriale</a:t>
            </a:r>
            <a:endParaRPr lang="it-IT" sz="1400" b="1" dirty="0">
              <a:solidFill>
                <a:schemeClr val="tx1"/>
              </a:solidFill>
            </a:endParaRPr>
          </a:p>
        </p:txBody>
      </p:sp>
      <p:sp>
        <p:nvSpPr>
          <p:cNvPr id="6" name="Ovale 5"/>
          <p:cNvSpPr/>
          <p:nvPr/>
        </p:nvSpPr>
        <p:spPr>
          <a:xfrm>
            <a:off x="4573940" y="2149926"/>
            <a:ext cx="1859516" cy="631372"/>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smtClean="0">
                <a:solidFill>
                  <a:schemeClr val="tx1"/>
                </a:solidFill>
              </a:rPr>
              <a:t>Parlamentare</a:t>
            </a:r>
            <a:endParaRPr lang="it-IT" sz="1400" b="1" dirty="0">
              <a:solidFill>
                <a:schemeClr val="tx1"/>
              </a:solidFill>
            </a:endParaRPr>
          </a:p>
        </p:txBody>
      </p:sp>
      <p:sp>
        <p:nvSpPr>
          <p:cNvPr id="7" name="Ovale 6"/>
          <p:cNvSpPr/>
          <p:nvPr/>
        </p:nvSpPr>
        <p:spPr>
          <a:xfrm>
            <a:off x="4671912" y="5431970"/>
            <a:ext cx="2394857" cy="631372"/>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smtClean="0">
                <a:solidFill>
                  <a:schemeClr val="tx1"/>
                </a:solidFill>
              </a:rPr>
              <a:t>Semipresidenziale</a:t>
            </a:r>
            <a:endParaRPr lang="it-IT" sz="1400" b="1" dirty="0">
              <a:solidFill>
                <a:schemeClr val="tx1"/>
              </a:solidFill>
            </a:endParaRPr>
          </a:p>
        </p:txBody>
      </p:sp>
      <p:sp>
        <p:nvSpPr>
          <p:cNvPr id="8" name="Ovale 7"/>
          <p:cNvSpPr/>
          <p:nvPr/>
        </p:nvSpPr>
        <p:spPr>
          <a:xfrm>
            <a:off x="1251858" y="5157334"/>
            <a:ext cx="1917826" cy="674916"/>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smtClean="0">
                <a:solidFill>
                  <a:schemeClr val="tx1"/>
                </a:solidFill>
              </a:rPr>
              <a:t>Monarchia costituzionale</a:t>
            </a:r>
            <a:endParaRPr lang="it-IT" sz="1400" b="1" dirty="0">
              <a:solidFill>
                <a:schemeClr val="tx1"/>
              </a:solidFill>
            </a:endParaRPr>
          </a:p>
        </p:txBody>
      </p:sp>
      <p:sp>
        <p:nvSpPr>
          <p:cNvPr id="9" name="Ovale 8"/>
          <p:cNvSpPr/>
          <p:nvPr/>
        </p:nvSpPr>
        <p:spPr>
          <a:xfrm>
            <a:off x="3309495" y="4767942"/>
            <a:ext cx="1839447" cy="664028"/>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smtClean="0">
                <a:solidFill>
                  <a:schemeClr val="tx1"/>
                </a:solidFill>
              </a:rPr>
              <a:t>Presidenziale</a:t>
            </a:r>
            <a:endParaRPr lang="it-IT" sz="1400" b="1" dirty="0">
              <a:solidFill>
                <a:schemeClr val="tx1"/>
              </a:solidFill>
            </a:endParaRPr>
          </a:p>
        </p:txBody>
      </p:sp>
      <p:sp>
        <p:nvSpPr>
          <p:cNvPr id="10" name="Ovale 9"/>
          <p:cNvSpPr/>
          <p:nvPr/>
        </p:nvSpPr>
        <p:spPr>
          <a:xfrm>
            <a:off x="5627912" y="4580389"/>
            <a:ext cx="2394857" cy="631373"/>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err="1" smtClean="0">
                <a:solidFill>
                  <a:schemeClr val="tx1"/>
                </a:solidFill>
              </a:rPr>
              <a:t>Semiparlamentare</a:t>
            </a:r>
            <a:endParaRPr lang="it-IT" sz="1400" b="1" dirty="0">
              <a:solidFill>
                <a:schemeClr val="tx1"/>
              </a:solidFill>
            </a:endParaRPr>
          </a:p>
        </p:txBody>
      </p:sp>
    </p:spTree>
    <p:extLst>
      <p:ext uri="{BB962C8B-B14F-4D97-AF65-F5344CB8AC3E}">
        <p14:creationId xmlns:p14="http://schemas.microsoft.com/office/powerpoint/2010/main" val="1221047154"/>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11629"/>
            <a:ext cx="7782367" cy="5614534"/>
          </a:xfrm>
        </p:spPr>
        <p:txBody>
          <a:bodyPr>
            <a:normAutofit/>
          </a:bodyPr>
          <a:lstStyle/>
          <a:p>
            <a:pPr marL="457200" indent="-457200" algn="just">
              <a:buFont typeface="Wingdings" charset="2"/>
              <a:buChar char="§"/>
            </a:pPr>
            <a:endParaRPr lang="it-IT" sz="2800" dirty="0" smtClean="0">
              <a:solidFill>
                <a:schemeClr val="tx1"/>
              </a:solidFill>
              <a:latin typeface="+mn-lt"/>
            </a:endParaRPr>
          </a:p>
          <a:p>
            <a:pPr marL="457200" indent="-457200" algn="just">
              <a:buFont typeface="Wingdings" charset="2"/>
              <a:buChar char="§"/>
            </a:pPr>
            <a:endParaRPr lang="it-IT" sz="2800" dirty="0"/>
          </a:p>
          <a:p>
            <a:pPr marL="457200" indent="-457200" algn="just">
              <a:buFont typeface="Wingdings" charset="2"/>
              <a:buChar char="§"/>
            </a:pPr>
            <a:endParaRPr lang="it-IT" sz="2800" dirty="0" smtClean="0">
              <a:solidFill>
                <a:schemeClr val="tx1"/>
              </a:solidFill>
              <a:latin typeface="+mn-lt"/>
            </a:endParaRPr>
          </a:p>
          <a:p>
            <a:pPr marL="457200" indent="-457200" algn="just">
              <a:buFont typeface="Wingdings" charset="2"/>
              <a:buChar char="§"/>
            </a:pPr>
            <a:r>
              <a:rPr lang="it-IT" sz="2800" dirty="0" smtClean="0">
                <a:solidFill>
                  <a:schemeClr val="tx1"/>
                </a:solidFill>
                <a:latin typeface="+mn-lt"/>
              </a:rPr>
              <a:t>potere legislativo: attribuito al Congresso, costituito da due Camere (Camera dei rappresentanti; Senato)</a:t>
            </a:r>
          </a:p>
          <a:p>
            <a:pPr marL="457200" indent="-457200" algn="just">
              <a:buFont typeface="Wingdings" charset="2"/>
              <a:buChar char="§"/>
            </a:pPr>
            <a:r>
              <a:rPr lang="it-IT" sz="2800" dirty="0" smtClean="0"/>
              <a:t>potere esecutivo: affidato a un Presidente, il quale ha legittimazione popolare (di secondo grado)</a:t>
            </a:r>
          </a:p>
          <a:p>
            <a:pPr marL="457200" indent="-457200" algn="just">
              <a:buFont typeface="Wingdings" charset="2"/>
              <a:buChar char="§"/>
            </a:pPr>
            <a:endParaRPr lang="it-IT" sz="2800" dirty="0" smtClean="0">
              <a:solidFill>
                <a:schemeClr val="tx1"/>
              </a:solidFill>
              <a:latin typeface="+mn-lt"/>
            </a:endParaRP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sp>
        <p:nvSpPr>
          <p:cNvPr id="2" name="CasellaDiTesto 1"/>
          <p:cNvSpPr txBox="1"/>
          <p:nvPr/>
        </p:nvSpPr>
        <p:spPr>
          <a:xfrm>
            <a:off x="1860547" y="2894574"/>
            <a:ext cx="184666" cy="369332"/>
          </a:xfrm>
          <a:prstGeom prst="rect">
            <a:avLst/>
          </a:prstGeom>
          <a:noFill/>
        </p:spPr>
        <p:txBody>
          <a:bodyPr wrap="none" rtlCol="0">
            <a:spAutoFit/>
          </a:bodyPr>
          <a:lstStyle/>
          <a:p>
            <a:endParaRPr lang="it-IT" dirty="0"/>
          </a:p>
        </p:txBody>
      </p:sp>
      <p:pic>
        <p:nvPicPr>
          <p:cNvPr id="5" name="Immagine 4" descr="Unknown.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12657" y="5759613"/>
            <a:ext cx="732222" cy="472584"/>
          </a:xfrm>
          <a:prstGeom prst="rect">
            <a:avLst/>
          </a:prstGeom>
          <a:ln>
            <a:noFill/>
          </a:ln>
          <a:effectLst>
            <a:softEdge rad="112500"/>
          </a:effectLst>
        </p:spPr>
      </p:pic>
    </p:spTree>
    <p:extLst>
      <p:ext uri="{BB962C8B-B14F-4D97-AF65-F5344CB8AC3E}">
        <p14:creationId xmlns:p14="http://schemas.microsoft.com/office/powerpoint/2010/main" val="258116233"/>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11629"/>
            <a:ext cx="7782367" cy="5614534"/>
          </a:xfrm>
        </p:spPr>
        <p:txBody>
          <a:bodyPr>
            <a:normAutofit/>
          </a:bodyPr>
          <a:lstStyle/>
          <a:p>
            <a:pPr marL="0" indent="0" algn="ctr">
              <a:buNone/>
            </a:pPr>
            <a:r>
              <a:rPr lang="it-IT" sz="2800" dirty="0" smtClean="0">
                <a:solidFill>
                  <a:schemeClr val="tx1"/>
                </a:solidFill>
                <a:latin typeface="+mn-lt"/>
              </a:rPr>
              <a:t>Caratteristica della forma </a:t>
            </a:r>
            <a:r>
              <a:rPr lang="it-IT" sz="2800" dirty="0" smtClean="0"/>
              <a:t>di governo statunitense è la divisione rigida dei poteri, derivante dall’inesistenza del rapporto di fiducia e del potere di scioglimento e dall’attribuzione a ciascuno di essi di una funzione esclusiva</a:t>
            </a:r>
          </a:p>
          <a:p>
            <a:pPr marL="0" indent="0" algn="ctr">
              <a:buNone/>
            </a:pPr>
            <a:endParaRPr lang="it-IT" sz="2800" dirty="0" smtClean="0">
              <a:solidFill>
                <a:schemeClr val="tx1"/>
              </a:solidFill>
              <a:latin typeface="+mn-lt"/>
            </a:endParaRPr>
          </a:p>
          <a:p>
            <a:pPr marL="0" indent="0" algn="ctr">
              <a:buNone/>
            </a:pPr>
            <a:endParaRPr lang="it-IT" sz="2800" dirty="0"/>
          </a:p>
          <a:p>
            <a:pPr marL="0" indent="0" algn="ctr">
              <a:buNone/>
            </a:pPr>
            <a:r>
              <a:rPr lang="it-IT" sz="2800" dirty="0" smtClean="0">
                <a:solidFill>
                  <a:schemeClr val="tx1"/>
                </a:solidFill>
                <a:latin typeface="+mn-lt"/>
              </a:rPr>
              <a:t>tale </a:t>
            </a:r>
            <a:r>
              <a:rPr lang="it-IT" sz="2800" dirty="0" smtClean="0"/>
              <a:t>principio va combinato con il </a:t>
            </a:r>
            <a:r>
              <a:rPr lang="it-IT" sz="2800" b="1" dirty="0" smtClean="0"/>
              <a:t>principio del bilanciamento dei poteri</a:t>
            </a:r>
          </a:p>
          <a:p>
            <a:pPr marL="0" indent="0" algn="ctr">
              <a:buNone/>
            </a:pPr>
            <a:r>
              <a:rPr lang="it-IT" sz="2800" dirty="0" smtClean="0">
                <a:solidFill>
                  <a:schemeClr val="tx1"/>
                </a:solidFill>
                <a:latin typeface="+mn-lt"/>
              </a:rPr>
              <a:t>(es. “potere della borsa”; </a:t>
            </a:r>
            <a:r>
              <a:rPr lang="it-IT" sz="2800" i="1" dirty="0" err="1" smtClean="0">
                <a:solidFill>
                  <a:schemeClr val="tx1"/>
                </a:solidFill>
                <a:latin typeface="+mn-lt"/>
              </a:rPr>
              <a:t>advice</a:t>
            </a:r>
            <a:r>
              <a:rPr lang="it-IT" sz="2800" i="1" dirty="0" smtClean="0">
                <a:solidFill>
                  <a:schemeClr val="tx1"/>
                </a:solidFill>
                <a:latin typeface="+mn-lt"/>
              </a:rPr>
              <a:t> and </a:t>
            </a:r>
            <a:r>
              <a:rPr lang="it-IT" sz="2800" i="1" dirty="0" err="1" smtClean="0">
                <a:solidFill>
                  <a:schemeClr val="tx1"/>
                </a:solidFill>
                <a:latin typeface="+mn-lt"/>
              </a:rPr>
              <a:t>consent</a:t>
            </a:r>
            <a:r>
              <a:rPr lang="it-IT" sz="2800" dirty="0" smtClean="0">
                <a:solidFill>
                  <a:schemeClr val="tx1"/>
                </a:solidFill>
                <a:latin typeface="+mn-lt"/>
              </a:rPr>
              <a:t> del Senato; potere di veto)</a:t>
            </a:r>
            <a:endParaRPr lang="it-IT" sz="2800" dirty="0" smtClean="0">
              <a:solidFill>
                <a:schemeClr val="tx1"/>
              </a:solidFill>
              <a:latin typeface="+mn-lt"/>
            </a:endParaRP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sp>
        <p:nvSpPr>
          <p:cNvPr id="2" name="CasellaDiTesto 1"/>
          <p:cNvSpPr txBox="1"/>
          <p:nvPr/>
        </p:nvSpPr>
        <p:spPr>
          <a:xfrm>
            <a:off x="1860547" y="2894574"/>
            <a:ext cx="184666" cy="369332"/>
          </a:xfrm>
          <a:prstGeom prst="rect">
            <a:avLst/>
          </a:prstGeom>
          <a:noFill/>
        </p:spPr>
        <p:txBody>
          <a:bodyPr wrap="none" rtlCol="0">
            <a:spAutoFit/>
          </a:bodyPr>
          <a:lstStyle/>
          <a:p>
            <a:endParaRPr lang="it-IT" dirty="0"/>
          </a:p>
        </p:txBody>
      </p:sp>
      <p:pic>
        <p:nvPicPr>
          <p:cNvPr id="6" name="Immagine 5" descr="Unknown.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12657" y="5759613"/>
            <a:ext cx="732222" cy="472584"/>
          </a:xfrm>
          <a:prstGeom prst="rect">
            <a:avLst/>
          </a:prstGeom>
          <a:ln>
            <a:noFill/>
          </a:ln>
          <a:effectLst>
            <a:softEdge rad="112500"/>
          </a:effectLst>
        </p:spPr>
      </p:pic>
      <p:sp>
        <p:nvSpPr>
          <p:cNvPr id="7" name="Freccia in giù 7"/>
          <p:cNvSpPr/>
          <p:nvPr/>
        </p:nvSpPr>
        <p:spPr>
          <a:xfrm>
            <a:off x="4324358" y="2953662"/>
            <a:ext cx="506186" cy="620487"/>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Tree>
    <p:extLst>
      <p:ext uri="{BB962C8B-B14F-4D97-AF65-F5344CB8AC3E}">
        <p14:creationId xmlns:p14="http://schemas.microsoft.com/office/powerpoint/2010/main" val="1620960377"/>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11629"/>
            <a:ext cx="7782367" cy="5614534"/>
          </a:xfrm>
        </p:spPr>
        <p:txBody>
          <a:bodyPr>
            <a:normAutofit/>
          </a:bodyPr>
          <a:lstStyle/>
          <a:p>
            <a:pPr marL="0" indent="0" algn="just">
              <a:buNone/>
            </a:pPr>
            <a:r>
              <a:rPr lang="it-IT" sz="3200" b="1" dirty="0" smtClean="0">
                <a:solidFill>
                  <a:schemeClr val="tx1"/>
                </a:solidFill>
                <a:latin typeface="+mn-lt"/>
              </a:rPr>
              <a:t>La forma di governo direttoriale</a:t>
            </a:r>
          </a:p>
          <a:p>
            <a:pPr marL="0" indent="0" algn="just">
              <a:buNone/>
            </a:pPr>
            <a:endParaRPr lang="it-IT" sz="2800" dirty="0" smtClean="0">
              <a:solidFill>
                <a:schemeClr val="tx1"/>
              </a:solidFill>
              <a:latin typeface="+mn-lt"/>
            </a:endParaRPr>
          </a:p>
          <a:p>
            <a:pPr marL="0" indent="0" algn="ctr">
              <a:buNone/>
            </a:pPr>
            <a:r>
              <a:rPr lang="it-IT" sz="2800" dirty="0" smtClean="0">
                <a:solidFill>
                  <a:schemeClr val="tx1"/>
                </a:solidFill>
                <a:latin typeface="+mn-lt"/>
              </a:rPr>
              <a:t>Costituisce un </a:t>
            </a:r>
            <a:r>
              <a:rPr lang="it-IT" sz="2800" i="1" dirty="0" smtClean="0">
                <a:solidFill>
                  <a:schemeClr val="tx1"/>
                </a:solidFill>
                <a:latin typeface="+mn-lt"/>
              </a:rPr>
              <a:t>unicum</a:t>
            </a:r>
            <a:r>
              <a:rPr lang="it-IT" sz="2800" dirty="0" smtClean="0">
                <a:solidFill>
                  <a:schemeClr val="tx1"/>
                </a:solidFill>
                <a:latin typeface="+mn-lt"/>
              </a:rPr>
              <a:t>, essendo tipica della Confederazione svizzera: il modello è la forma di governo adottata in Francia nell’anno III della Rivoluzione (1795)</a:t>
            </a:r>
          </a:p>
          <a:p>
            <a:pPr marL="0" indent="0" algn="just">
              <a:buNone/>
            </a:pPr>
            <a:endParaRPr lang="it-IT" sz="2800" dirty="0" smtClean="0">
              <a:solidFill>
                <a:schemeClr val="tx1"/>
              </a:solidFill>
              <a:latin typeface="+mn-lt"/>
            </a:endParaRPr>
          </a:p>
          <a:p>
            <a:pPr marL="0" indent="0" algn="just">
              <a:buNone/>
            </a:pPr>
            <a:endParaRPr lang="it-IT" sz="2800" dirty="0" smtClean="0">
              <a:solidFill>
                <a:schemeClr val="tx1"/>
              </a:solidFill>
              <a:latin typeface="+mn-lt"/>
            </a:endParaRPr>
          </a:p>
          <a:p>
            <a:pPr marL="0" indent="0" algn="ctr">
              <a:buNone/>
            </a:pPr>
            <a:r>
              <a:rPr lang="it-IT" sz="2800" dirty="0" smtClean="0">
                <a:solidFill>
                  <a:schemeClr val="tx1"/>
                </a:solidFill>
                <a:latin typeface="+mn-lt"/>
              </a:rPr>
              <a:t>la Svizzer</a:t>
            </a:r>
            <a:r>
              <a:rPr lang="it-IT" sz="2800" dirty="0" smtClean="0"/>
              <a:t>a è una nazione non in senso etnico, ma in senso puramente politico (pluralismo)</a:t>
            </a:r>
            <a:endParaRPr lang="it-IT" sz="2800" dirty="0" smtClean="0">
              <a:solidFill>
                <a:schemeClr val="tx1"/>
              </a:solidFill>
              <a:latin typeface="+mn-lt"/>
            </a:endParaRP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sp>
        <p:nvSpPr>
          <p:cNvPr id="2" name="CasellaDiTesto 1"/>
          <p:cNvSpPr txBox="1"/>
          <p:nvPr/>
        </p:nvSpPr>
        <p:spPr>
          <a:xfrm>
            <a:off x="1860547" y="2894574"/>
            <a:ext cx="184666" cy="369332"/>
          </a:xfrm>
          <a:prstGeom prst="rect">
            <a:avLst/>
          </a:prstGeom>
          <a:noFill/>
        </p:spPr>
        <p:txBody>
          <a:bodyPr wrap="none" rtlCol="0">
            <a:spAutoFit/>
          </a:bodyPr>
          <a:lstStyle/>
          <a:p>
            <a:endParaRPr lang="it-IT" dirty="0"/>
          </a:p>
        </p:txBody>
      </p:sp>
      <p:sp>
        <p:nvSpPr>
          <p:cNvPr id="5" name="Freccia in giù 7"/>
          <p:cNvSpPr/>
          <p:nvPr/>
        </p:nvSpPr>
        <p:spPr>
          <a:xfrm>
            <a:off x="4324358" y="3529623"/>
            <a:ext cx="506186" cy="620487"/>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Tree>
    <p:extLst>
      <p:ext uri="{BB962C8B-B14F-4D97-AF65-F5344CB8AC3E}">
        <p14:creationId xmlns:p14="http://schemas.microsoft.com/office/powerpoint/2010/main" val="2782543728"/>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11629"/>
            <a:ext cx="7782367" cy="5614534"/>
          </a:xfrm>
        </p:spPr>
        <p:txBody>
          <a:bodyPr>
            <a:normAutofit fontScale="92500" lnSpcReduction="10000"/>
          </a:bodyPr>
          <a:lstStyle/>
          <a:p>
            <a:pPr marL="457200" indent="-457200" algn="just">
              <a:buFont typeface="Wingdings" charset="2"/>
              <a:buChar char="§"/>
            </a:pPr>
            <a:r>
              <a:rPr lang="it-IT" sz="2800" dirty="0" smtClean="0">
                <a:solidFill>
                  <a:schemeClr val="tx1"/>
                </a:solidFill>
                <a:latin typeface="+mn-lt"/>
              </a:rPr>
              <a:t>l’organo esecutivo (Consiglio federale) deriva dal Parlamento, in quanto i suoi membri sono eletti individualmente dall’Assemblea federale</a:t>
            </a:r>
          </a:p>
          <a:p>
            <a:pPr marL="457200" indent="-457200" algn="just">
              <a:buFont typeface="Wingdings" charset="2"/>
              <a:buChar char="§"/>
            </a:pPr>
            <a:r>
              <a:rPr lang="it-IT" sz="2800" b="1" dirty="0" smtClean="0"/>
              <a:t>non</a:t>
            </a:r>
            <a:r>
              <a:rPr lang="it-IT" sz="2800" dirty="0" smtClean="0"/>
              <a:t> è previsto un voto di sfiducia per i quattro anni della legislatura; il Consiglio federale non ha il potere di scioglimento delle Camere</a:t>
            </a:r>
          </a:p>
          <a:p>
            <a:pPr marL="457200" indent="-457200" algn="just">
              <a:buFont typeface="Wingdings" charset="2"/>
              <a:buChar char="§"/>
            </a:pPr>
            <a:r>
              <a:rPr lang="it-IT" sz="2800" dirty="0" smtClean="0"/>
              <a:t>l’organo di vertice del potere esecutivo ha </a:t>
            </a:r>
            <a:r>
              <a:rPr lang="it-IT" sz="2800" b="1" dirty="0" smtClean="0"/>
              <a:t>natura collegiale</a:t>
            </a:r>
            <a:r>
              <a:rPr lang="it-IT" sz="2800" dirty="0" smtClean="0"/>
              <a:t>, in quanto fra i sette membri che lo costituiscono uno assume a rotazione per un anno la carica di Presidente della Confederazione</a:t>
            </a:r>
          </a:p>
          <a:p>
            <a:pPr marL="457200" indent="-457200" algn="just">
              <a:buFont typeface="Wingdings" charset="2"/>
              <a:buChar char="§"/>
            </a:pPr>
            <a:r>
              <a:rPr lang="it-IT" sz="2800" dirty="0" smtClean="0"/>
              <a:t>la composizione del Consiglio si basa su regole </a:t>
            </a:r>
            <a:r>
              <a:rPr lang="it-IT" sz="2800" b="1" dirty="0" smtClean="0"/>
              <a:t>convenzionali</a:t>
            </a:r>
            <a:r>
              <a:rPr lang="it-IT" sz="2800" dirty="0" smtClean="0"/>
              <a:t> che ne assicurano la rappresentatività nei confronti dei Cantoni, dei gruppi etnici, delle confessioni religiose e dei partiti</a:t>
            </a:r>
          </a:p>
          <a:p>
            <a:pPr marL="457200" indent="-457200" algn="just">
              <a:buFont typeface="Wingdings" charset="2"/>
              <a:buChar char="§"/>
            </a:pPr>
            <a:endParaRPr lang="it-IT" sz="2800" dirty="0" smtClean="0"/>
          </a:p>
          <a:p>
            <a:pPr marL="457200" indent="-457200" algn="just">
              <a:buFont typeface="Wingdings" charset="2"/>
              <a:buChar char="§"/>
            </a:pPr>
            <a:endParaRPr lang="it-IT" sz="2800" dirty="0" smtClean="0">
              <a:solidFill>
                <a:schemeClr val="tx1"/>
              </a:solidFill>
              <a:latin typeface="+mn-lt"/>
            </a:endParaRP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sp>
        <p:nvSpPr>
          <p:cNvPr id="2" name="CasellaDiTesto 1"/>
          <p:cNvSpPr txBox="1"/>
          <p:nvPr/>
        </p:nvSpPr>
        <p:spPr>
          <a:xfrm>
            <a:off x="1860547" y="2894574"/>
            <a:ext cx="184666" cy="369332"/>
          </a:xfrm>
          <a:prstGeom prst="rect">
            <a:avLst/>
          </a:prstGeom>
          <a:noFill/>
        </p:spPr>
        <p:txBody>
          <a:bodyPr wrap="none" rtlCol="0">
            <a:spAutoFit/>
          </a:bodyPr>
          <a:lstStyle/>
          <a:p>
            <a:endParaRPr lang="it-IT" dirty="0"/>
          </a:p>
        </p:txBody>
      </p:sp>
      <p:pic>
        <p:nvPicPr>
          <p:cNvPr id="5" name="Immagine 4" descr="Unknown-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79761" y="5692347"/>
            <a:ext cx="734736" cy="734736"/>
          </a:xfrm>
          <a:prstGeom prst="rect">
            <a:avLst/>
          </a:prstGeom>
          <a:ln>
            <a:noFill/>
          </a:ln>
          <a:effectLst>
            <a:softEdge rad="112500"/>
          </a:effectLst>
        </p:spPr>
      </p:pic>
    </p:spTree>
    <p:extLst>
      <p:ext uri="{BB962C8B-B14F-4D97-AF65-F5344CB8AC3E}">
        <p14:creationId xmlns:p14="http://schemas.microsoft.com/office/powerpoint/2010/main" val="2997447612"/>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11629"/>
            <a:ext cx="7782367" cy="5614534"/>
          </a:xfrm>
        </p:spPr>
        <p:txBody>
          <a:bodyPr>
            <a:normAutofit/>
          </a:bodyPr>
          <a:lstStyle/>
          <a:p>
            <a:pPr marL="0" indent="0" algn="just">
              <a:buNone/>
            </a:pPr>
            <a:r>
              <a:rPr lang="it-IT" sz="3200" b="1" dirty="0" smtClean="0">
                <a:solidFill>
                  <a:schemeClr val="tx1"/>
                </a:solidFill>
                <a:latin typeface="+mn-lt"/>
              </a:rPr>
              <a:t>La forma di governo semipresidenziale</a:t>
            </a:r>
          </a:p>
          <a:p>
            <a:pPr marL="0" indent="0" algn="ctr">
              <a:buNone/>
            </a:pPr>
            <a:endParaRPr lang="it-IT" sz="2800" dirty="0"/>
          </a:p>
          <a:p>
            <a:pPr marL="0" indent="0" algn="just">
              <a:buNone/>
            </a:pPr>
            <a:r>
              <a:rPr lang="it-IT" sz="2800" dirty="0" smtClean="0">
                <a:solidFill>
                  <a:schemeClr val="tx1"/>
                </a:solidFill>
                <a:latin typeface="+mn-lt"/>
              </a:rPr>
              <a:t>Si fonda sulla </a:t>
            </a:r>
            <a:r>
              <a:rPr lang="it-IT" sz="2800" b="1" dirty="0" smtClean="0">
                <a:solidFill>
                  <a:schemeClr val="tx1"/>
                </a:solidFill>
                <a:latin typeface="+mn-lt"/>
              </a:rPr>
              <a:t>compresenza</a:t>
            </a:r>
            <a:r>
              <a:rPr lang="it-IT" sz="2800" dirty="0" smtClean="0">
                <a:solidFill>
                  <a:schemeClr val="tx1"/>
                </a:solidFill>
                <a:latin typeface="+mn-lt"/>
              </a:rPr>
              <a:t> di due elementi:</a:t>
            </a:r>
          </a:p>
          <a:p>
            <a:pPr marL="514350" indent="-514350" algn="just">
              <a:buFont typeface="+mj-lt"/>
              <a:buAutoNum type="arabicPeriod"/>
            </a:pPr>
            <a:r>
              <a:rPr lang="it-IT" sz="2800" dirty="0" smtClean="0"/>
              <a:t>parlamentare, ossia la responsabilità politica del Governo nei confronti del Parlamento</a:t>
            </a:r>
          </a:p>
          <a:p>
            <a:pPr marL="514350" indent="-514350" algn="just">
              <a:buFont typeface="+mj-lt"/>
              <a:buAutoNum type="arabicPeriod"/>
            </a:pPr>
            <a:r>
              <a:rPr lang="it-IT" sz="2800" dirty="0" smtClean="0">
                <a:solidFill>
                  <a:schemeClr val="tx1"/>
                </a:solidFill>
                <a:latin typeface="+mn-lt"/>
              </a:rPr>
              <a:t>presidenziale, ossia l’elezione diretta di un Presidente titolare di importanti poteri</a:t>
            </a:r>
          </a:p>
          <a:p>
            <a:pPr marL="0" indent="0" algn="just">
              <a:buNone/>
            </a:pPr>
            <a:endParaRPr lang="it-IT" sz="2800" dirty="0" smtClean="0">
              <a:solidFill>
                <a:schemeClr val="tx1"/>
              </a:solidFill>
              <a:latin typeface="+mn-lt"/>
            </a:endParaRPr>
          </a:p>
          <a:p>
            <a:pPr marL="0" indent="0" algn="just">
              <a:buNone/>
            </a:pPr>
            <a:endParaRPr lang="it-IT" sz="2800" dirty="0"/>
          </a:p>
          <a:p>
            <a:pPr marL="0" indent="0" algn="ctr">
              <a:buNone/>
            </a:pPr>
            <a:r>
              <a:rPr lang="it-IT" sz="2800" b="1" dirty="0" smtClean="0">
                <a:solidFill>
                  <a:schemeClr val="tx1"/>
                </a:solidFill>
                <a:latin typeface="+mn-lt"/>
              </a:rPr>
              <a:t>esecutivo dualistico</a:t>
            </a:r>
            <a:endParaRPr lang="it-IT" sz="2800" b="1" dirty="0" smtClean="0">
              <a:solidFill>
                <a:schemeClr val="tx1"/>
              </a:solidFill>
              <a:latin typeface="+mn-lt"/>
            </a:endParaRP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sp>
        <p:nvSpPr>
          <p:cNvPr id="2" name="CasellaDiTesto 1"/>
          <p:cNvSpPr txBox="1"/>
          <p:nvPr/>
        </p:nvSpPr>
        <p:spPr>
          <a:xfrm>
            <a:off x="1860547" y="2894574"/>
            <a:ext cx="184666" cy="369332"/>
          </a:xfrm>
          <a:prstGeom prst="rect">
            <a:avLst/>
          </a:prstGeom>
          <a:noFill/>
        </p:spPr>
        <p:txBody>
          <a:bodyPr wrap="none" rtlCol="0">
            <a:spAutoFit/>
          </a:bodyPr>
          <a:lstStyle/>
          <a:p>
            <a:endParaRPr lang="it-IT" dirty="0"/>
          </a:p>
        </p:txBody>
      </p:sp>
      <p:sp>
        <p:nvSpPr>
          <p:cNvPr id="5" name="Freccia in giù 7"/>
          <p:cNvSpPr/>
          <p:nvPr/>
        </p:nvSpPr>
        <p:spPr>
          <a:xfrm>
            <a:off x="4071265" y="4238498"/>
            <a:ext cx="506186" cy="620487"/>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Tree>
    <p:extLst>
      <p:ext uri="{BB962C8B-B14F-4D97-AF65-F5344CB8AC3E}">
        <p14:creationId xmlns:p14="http://schemas.microsoft.com/office/powerpoint/2010/main" val="3207877344"/>
      </p:ext>
    </p:extLst>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11629"/>
            <a:ext cx="7782367" cy="5614534"/>
          </a:xfrm>
        </p:spPr>
        <p:txBody>
          <a:bodyPr>
            <a:normAutofit/>
          </a:bodyPr>
          <a:lstStyle/>
          <a:p>
            <a:pPr marL="0" indent="0" algn="just">
              <a:buNone/>
            </a:pPr>
            <a:r>
              <a:rPr lang="it-IT" sz="2800" dirty="0" smtClean="0">
                <a:solidFill>
                  <a:schemeClr val="tx1"/>
                </a:solidFill>
                <a:latin typeface="+mn-lt"/>
              </a:rPr>
              <a:t>Alcuni modelli sono caratterizzati dalla prevalenza della componente parlamentare e del Primo Ministro (Austria, Irlanda, Islanda): i poteri attribuiti al Presidente sono neutralizzati dal buon raccordo Parlamento-Governo.</a:t>
            </a:r>
          </a:p>
          <a:p>
            <a:pPr marL="0" indent="0" algn="just">
              <a:buNone/>
            </a:pPr>
            <a:endParaRPr lang="it-IT" sz="2800" dirty="0"/>
          </a:p>
          <a:p>
            <a:pPr marL="0" indent="0" algn="just">
              <a:buNone/>
            </a:pPr>
            <a:r>
              <a:rPr lang="it-IT" sz="2800" dirty="0" smtClean="0">
                <a:solidFill>
                  <a:schemeClr val="tx1"/>
                </a:solidFill>
                <a:latin typeface="+mn-lt"/>
              </a:rPr>
              <a:t>Altri modelli </a:t>
            </a:r>
            <a:r>
              <a:rPr lang="it-IT" sz="2800" dirty="0" smtClean="0"/>
              <a:t>vedono il rapporto tra componente presidenziale e componente parlamentare come variabile, assumendo così importanza il dualismo esistente all’interno del potere esecutivo (Finlandia, Portogallo).</a:t>
            </a:r>
            <a:endParaRPr lang="it-IT" sz="2800" dirty="0" smtClean="0">
              <a:solidFill>
                <a:schemeClr val="tx1"/>
              </a:solidFill>
              <a:latin typeface="+mn-lt"/>
            </a:endParaRP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sp>
        <p:nvSpPr>
          <p:cNvPr id="2" name="CasellaDiTesto 1"/>
          <p:cNvSpPr txBox="1"/>
          <p:nvPr/>
        </p:nvSpPr>
        <p:spPr>
          <a:xfrm>
            <a:off x="1860547" y="2894574"/>
            <a:ext cx="184666"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1409692957"/>
      </p:ext>
    </p:extLst>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11629"/>
            <a:ext cx="7782367" cy="5614534"/>
          </a:xfrm>
        </p:spPr>
        <p:txBody>
          <a:bodyPr>
            <a:normAutofit/>
          </a:bodyPr>
          <a:lstStyle/>
          <a:p>
            <a:pPr marL="0" indent="0" algn="just">
              <a:buNone/>
            </a:pPr>
            <a:r>
              <a:rPr lang="it-IT" sz="2800" dirty="0" smtClean="0">
                <a:solidFill>
                  <a:schemeClr val="tx1"/>
                </a:solidFill>
                <a:latin typeface="+mn-lt"/>
              </a:rPr>
              <a:t>Un terzo sottotipo vede la prevalenza del Presidente: anche qui assume rilievo il rapporto all’interno del potere esecutivo, ma in questo caso si tratta di un rapporto ineguale, posto che il Presidente ha il predominio grazie all’esistenza di una maggioranza politica dello stesso orientamento politico</a:t>
            </a:r>
          </a:p>
          <a:p>
            <a:pPr marL="0" indent="0" algn="just">
              <a:buNone/>
            </a:pPr>
            <a:endParaRPr lang="it-IT" sz="2800" dirty="0" smtClean="0">
              <a:solidFill>
                <a:schemeClr val="tx1"/>
              </a:solidFill>
              <a:latin typeface="+mn-lt"/>
            </a:endParaRPr>
          </a:p>
          <a:p>
            <a:pPr marL="0" indent="0" algn="just">
              <a:buNone/>
            </a:pPr>
            <a:endParaRPr lang="it-IT" sz="2800" dirty="0"/>
          </a:p>
          <a:p>
            <a:pPr marL="0" indent="0" algn="just">
              <a:buNone/>
            </a:pPr>
            <a:r>
              <a:rPr lang="it-IT" sz="2800" dirty="0" smtClean="0">
                <a:solidFill>
                  <a:schemeClr val="tx1"/>
                </a:solidFill>
                <a:latin typeface="+mn-lt"/>
              </a:rPr>
              <a:t>V Repubblica francese (caso della </a:t>
            </a:r>
            <a:r>
              <a:rPr lang="it-IT" sz="2800" b="1" dirty="0" smtClean="0">
                <a:solidFill>
                  <a:schemeClr val="tx1"/>
                </a:solidFill>
                <a:latin typeface="+mn-lt"/>
              </a:rPr>
              <a:t>coabitazione</a:t>
            </a:r>
            <a:r>
              <a:rPr lang="it-IT" sz="2800" dirty="0" smtClean="0">
                <a:solidFill>
                  <a:schemeClr val="tx1"/>
                </a:solidFill>
                <a:latin typeface="+mn-lt"/>
              </a:rPr>
              <a:t>!)</a:t>
            </a:r>
            <a:endParaRPr lang="it-IT" sz="2800" dirty="0" smtClean="0">
              <a:solidFill>
                <a:schemeClr val="tx1"/>
              </a:solidFill>
              <a:latin typeface="+mn-lt"/>
            </a:endParaRP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sp>
        <p:nvSpPr>
          <p:cNvPr id="2" name="CasellaDiTesto 1"/>
          <p:cNvSpPr txBox="1"/>
          <p:nvPr/>
        </p:nvSpPr>
        <p:spPr>
          <a:xfrm>
            <a:off x="1860547" y="2894574"/>
            <a:ext cx="184666" cy="369332"/>
          </a:xfrm>
          <a:prstGeom prst="rect">
            <a:avLst/>
          </a:prstGeom>
          <a:noFill/>
        </p:spPr>
        <p:txBody>
          <a:bodyPr wrap="none" rtlCol="0">
            <a:spAutoFit/>
          </a:bodyPr>
          <a:lstStyle/>
          <a:p>
            <a:endParaRPr lang="it-IT" dirty="0"/>
          </a:p>
        </p:txBody>
      </p:sp>
      <p:sp>
        <p:nvSpPr>
          <p:cNvPr id="5" name="Freccia in giù 7"/>
          <p:cNvSpPr/>
          <p:nvPr/>
        </p:nvSpPr>
        <p:spPr>
          <a:xfrm>
            <a:off x="809991" y="3810220"/>
            <a:ext cx="506186" cy="620487"/>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6" name="Immagine 5" descr="Unknown.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68358" y="5727509"/>
            <a:ext cx="871209" cy="579510"/>
          </a:xfrm>
          <a:prstGeom prst="rect">
            <a:avLst/>
          </a:prstGeom>
          <a:ln>
            <a:noFill/>
          </a:ln>
          <a:effectLst>
            <a:softEdge rad="112500"/>
          </a:effectLst>
        </p:spPr>
      </p:pic>
    </p:spTree>
    <p:extLst>
      <p:ext uri="{BB962C8B-B14F-4D97-AF65-F5344CB8AC3E}">
        <p14:creationId xmlns:p14="http://schemas.microsoft.com/office/powerpoint/2010/main" val="2948521492"/>
      </p:ext>
    </p:extLst>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11629"/>
            <a:ext cx="7782367" cy="5614534"/>
          </a:xfrm>
        </p:spPr>
        <p:txBody>
          <a:bodyPr>
            <a:normAutofit/>
          </a:bodyPr>
          <a:lstStyle/>
          <a:p>
            <a:pPr marL="457200" indent="-457200" algn="just">
              <a:buFont typeface="Arial"/>
              <a:buChar char="•"/>
            </a:pPr>
            <a:endParaRPr lang="it-IT" sz="2800" dirty="0" smtClean="0">
              <a:solidFill>
                <a:schemeClr val="tx1"/>
              </a:solidFill>
              <a:latin typeface="+mn-lt"/>
            </a:endParaRPr>
          </a:p>
          <a:p>
            <a:pPr marL="457200" indent="-457200" algn="just">
              <a:buFont typeface="Arial"/>
              <a:buChar char="•"/>
            </a:pPr>
            <a:r>
              <a:rPr lang="it-IT" sz="2800" dirty="0" smtClean="0">
                <a:solidFill>
                  <a:schemeClr val="tx1"/>
                </a:solidFill>
                <a:latin typeface="+mn-lt"/>
              </a:rPr>
              <a:t>potere esecutivo </a:t>
            </a:r>
            <a:r>
              <a:rPr lang="it-IT" sz="2800" b="1" dirty="0" smtClean="0">
                <a:solidFill>
                  <a:schemeClr val="tx1"/>
                </a:solidFill>
                <a:latin typeface="+mn-lt"/>
              </a:rPr>
              <a:t>dualistico</a:t>
            </a:r>
            <a:r>
              <a:rPr lang="it-IT" sz="2800" dirty="0" smtClean="0">
                <a:solidFill>
                  <a:schemeClr val="tx1"/>
                </a:solidFill>
                <a:latin typeface="+mn-lt"/>
              </a:rPr>
              <a:t>: Presidente; Governo e Primo Ministro</a:t>
            </a:r>
          </a:p>
          <a:p>
            <a:pPr marL="457200" indent="-457200" algn="just">
              <a:buFont typeface="Arial"/>
              <a:buChar char="•"/>
            </a:pPr>
            <a:r>
              <a:rPr lang="it-IT" sz="2800" dirty="0" smtClean="0"/>
              <a:t>irresponsabilità del Presidente</a:t>
            </a:r>
          </a:p>
          <a:p>
            <a:pPr marL="457200" indent="-457200" algn="just">
              <a:buFont typeface="Arial"/>
              <a:buChar char="•"/>
            </a:pPr>
            <a:r>
              <a:rPr lang="it-IT" sz="2800" dirty="0" smtClean="0">
                <a:solidFill>
                  <a:schemeClr val="tx1"/>
                </a:solidFill>
                <a:latin typeface="+mn-lt"/>
              </a:rPr>
              <a:t>composizione bicamerale del </a:t>
            </a:r>
            <a:r>
              <a:rPr lang="it-IT" sz="2800" dirty="0" smtClean="0"/>
              <a:t>Parlamento: Assemblea nazionale e Senato</a:t>
            </a:r>
          </a:p>
          <a:p>
            <a:pPr marL="457200" indent="-457200" algn="just">
              <a:buFont typeface="Wingdings" charset="2"/>
              <a:buChar char="§"/>
            </a:pPr>
            <a:r>
              <a:rPr lang="it-IT" sz="2800" dirty="0" smtClean="0">
                <a:solidFill>
                  <a:schemeClr val="tx1"/>
                </a:solidFill>
                <a:latin typeface="+mn-lt"/>
              </a:rPr>
              <a:t>il rapporto di fiducia è fortemente razionalizzato in modo da rafforzare il Governo</a:t>
            </a:r>
          </a:p>
          <a:p>
            <a:pPr marL="0" indent="0" algn="just">
              <a:buNone/>
            </a:pPr>
            <a:endParaRPr lang="it-IT" sz="2800" dirty="0" smtClean="0">
              <a:solidFill>
                <a:schemeClr val="tx1"/>
              </a:solidFill>
              <a:latin typeface="+mn-lt"/>
            </a:endParaRP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sp>
        <p:nvSpPr>
          <p:cNvPr id="2" name="CasellaDiTesto 1"/>
          <p:cNvSpPr txBox="1"/>
          <p:nvPr/>
        </p:nvSpPr>
        <p:spPr>
          <a:xfrm>
            <a:off x="1860547" y="2894574"/>
            <a:ext cx="184666" cy="369332"/>
          </a:xfrm>
          <a:prstGeom prst="rect">
            <a:avLst/>
          </a:prstGeom>
          <a:noFill/>
        </p:spPr>
        <p:txBody>
          <a:bodyPr wrap="none" rtlCol="0">
            <a:spAutoFit/>
          </a:bodyPr>
          <a:lstStyle/>
          <a:p>
            <a:endParaRPr lang="it-IT" dirty="0"/>
          </a:p>
        </p:txBody>
      </p:sp>
      <p:pic>
        <p:nvPicPr>
          <p:cNvPr id="5" name="Immagine 4" descr="Unknown.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68358" y="5727509"/>
            <a:ext cx="871209" cy="579510"/>
          </a:xfrm>
          <a:prstGeom prst="rect">
            <a:avLst/>
          </a:prstGeom>
          <a:ln>
            <a:noFill/>
          </a:ln>
          <a:effectLst>
            <a:softEdge rad="112500"/>
          </a:effectLst>
        </p:spPr>
      </p:pic>
    </p:spTree>
    <p:extLst>
      <p:ext uri="{BB962C8B-B14F-4D97-AF65-F5344CB8AC3E}">
        <p14:creationId xmlns:p14="http://schemas.microsoft.com/office/powerpoint/2010/main" val="382120149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900862"/>
            <a:ext cx="7620000" cy="5499938"/>
          </a:xfrm>
        </p:spPr>
        <p:txBody>
          <a:bodyPr>
            <a:normAutofit/>
          </a:bodyPr>
          <a:lstStyle/>
          <a:p>
            <a:pPr marL="0" indent="0">
              <a:buNone/>
            </a:pPr>
            <a:endParaRPr lang="it-IT" sz="2800" dirty="0" smtClean="0">
              <a:solidFill>
                <a:schemeClr val="tx1"/>
              </a:solidFill>
              <a:latin typeface="+mn-lt"/>
            </a:endParaRPr>
          </a:p>
          <a:p>
            <a:pPr marL="0" indent="0" algn="ctr">
              <a:buNone/>
            </a:pPr>
            <a:r>
              <a:rPr lang="it-IT" sz="2800" dirty="0" smtClean="0">
                <a:solidFill>
                  <a:schemeClr val="tx1"/>
                </a:solidFill>
                <a:latin typeface="+mn-lt"/>
              </a:rPr>
              <a:t>Classificare le forme di governo:</a:t>
            </a:r>
          </a:p>
          <a:p>
            <a:pPr marL="0" indent="0">
              <a:buNone/>
            </a:pPr>
            <a:endParaRPr lang="it-IT" sz="2800" dirty="0" smtClean="0">
              <a:solidFill>
                <a:schemeClr val="tx1"/>
              </a:solidFill>
              <a:latin typeface="+mn-lt"/>
            </a:endParaRPr>
          </a:p>
          <a:p>
            <a:pPr marL="0" indent="0">
              <a:buNone/>
            </a:pPr>
            <a:endParaRPr lang="it-IT" sz="2800" dirty="0" smtClean="0">
              <a:solidFill>
                <a:schemeClr val="tx1"/>
              </a:solidFill>
              <a:effectLst>
                <a:outerShdw blurRad="38100" dist="38100" dir="2700000" algn="tl">
                  <a:srgbClr val="000000">
                    <a:alpha val="43137"/>
                  </a:srgbClr>
                </a:outerShdw>
              </a:effectLst>
              <a:latin typeface="+mn-lt"/>
            </a:endParaRPr>
          </a:p>
          <a:p>
            <a:pPr marL="0" indent="0">
              <a:buNone/>
            </a:pPr>
            <a:r>
              <a:rPr lang="it-IT" sz="2800" b="1" dirty="0" smtClean="0">
                <a:solidFill>
                  <a:schemeClr val="tx1"/>
                </a:solidFill>
                <a:latin typeface="+mn-lt"/>
              </a:rPr>
              <a:t>il rapporto tra Parlamento e Governo</a:t>
            </a:r>
          </a:p>
          <a:p>
            <a:pPr marL="0" indent="0">
              <a:buNone/>
            </a:pPr>
            <a:endParaRPr lang="it-IT" sz="2800" dirty="0" smtClean="0">
              <a:solidFill>
                <a:schemeClr val="tx1"/>
              </a:solidFill>
              <a:latin typeface="+mn-lt"/>
            </a:endParaRPr>
          </a:p>
          <a:p>
            <a:pPr marL="0" indent="0">
              <a:buNone/>
            </a:pPr>
            <a:r>
              <a:rPr lang="it-IT" sz="2800" dirty="0" smtClean="0">
                <a:solidFill>
                  <a:schemeClr val="tx1"/>
                </a:solidFill>
                <a:latin typeface="+mn-lt"/>
              </a:rPr>
              <a:t>                                        </a:t>
            </a:r>
            <a:r>
              <a:rPr lang="it-IT" sz="2800" b="1" dirty="0" smtClean="0">
                <a:solidFill>
                  <a:schemeClr val="tx1"/>
                </a:solidFill>
                <a:latin typeface="+mn-lt"/>
              </a:rPr>
              <a:t>la derivazione del Governo</a:t>
            </a:r>
            <a:endParaRPr lang="it-IT" sz="2800" b="1" dirty="0">
              <a:solidFill>
                <a:schemeClr val="tx1"/>
              </a:solidFill>
              <a:latin typeface="+mn-lt"/>
            </a:endParaRP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sp>
        <p:nvSpPr>
          <p:cNvPr id="5" name="Freccia in giù 4"/>
          <p:cNvSpPr/>
          <p:nvPr/>
        </p:nvSpPr>
        <p:spPr>
          <a:xfrm>
            <a:off x="2270635" y="2185240"/>
            <a:ext cx="506186" cy="620487"/>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Freccia in giù 5"/>
          <p:cNvSpPr/>
          <p:nvPr/>
        </p:nvSpPr>
        <p:spPr>
          <a:xfrm>
            <a:off x="6240237" y="2264226"/>
            <a:ext cx="506186" cy="1567545"/>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07232825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74914"/>
            <a:ext cx="8229600" cy="5451249"/>
          </a:xfrm>
        </p:spPr>
        <p:txBody>
          <a:bodyPr>
            <a:normAutofit/>
          </a:bodyPr>
          <a:lstStyle/>
          <a:p>
            <a:pPr marL="0" indent="0" algn="ctr">
              <a:buNone/>
            </a:pPr>
            <a:endParaRPr lang="it-IT" sz="2800" u="sng" dirty="0" smtClean="0">
              <a:solidFill>
                <a:schemeClr val="tx1"/>
              </a:solidFill>
              <a:latin typeface="+mn-lt"/>
            </a:endParaRPr>
          </a:p>
          <a:p>
            <a:pPr marL="0" indent="0" algn="ctr">
              <a:buNone/>
            </a:pPr>
            <a:endParaRPr lang="it-IT" sz="2800" u="sng" dirty="0" smtClean="0">
              <a:solidFill>
                <a:schemeClr val="tx1"/>
              </a:solidFill>
              <a:latin typeface="+mn-lt"/>
            </a:endParaRPr>
          </a:p>
          <a:p>
            <a:pPr marL="0" indent="0" algn="ctr">
              <a:buNone/>
            </a:pPr>
            <a:endParaRPr lang="it-IT" sz="2800" u="sng" dirty="0">
              <a:solidFill>
                <a:schemeClr val="tx1"/>
              </a:solidFill>
              <a:latin typeface="+mn-lt"/>
            </a:endParaRPr>
          </a:p>
          <a:p>
            <a:pPr marL="0" indent="0" algn="ctr">
              <a:buNone/>
            </a:pPr>
            <a:r>
              <a:rPr lang="it-IT" sz="2800" dirty="0" smtClean="0">
                <a:solidFill>
                  <a:schemeClr val="tx1"/>
                </a:solidFill>
                <a:latin typeface="+mn-lt"/>
              </a:rPr>
              <a:t>Il rapporto tra Parlamento e Governo:</a:t>
            </a:r>
          </a:p>
          <a:p>
            <a:pPr marL="0" indent="0" algn="ctr">
              <a:buNone/>
            </a:pPr>
            <a:endParaRPr lang="it-IT" sz="2800" dirty="0" smtClean="0">
              <a:solidFill>
                <a:schemeClr val="tx1"/>
              </a:solidFill>
              <a:latin typeface="+mn-lt"/>
            </a:endParaRPr>
          </a:p>
          <a:p>
            <a:pPr marL="0" indent="0" algn="ctr">
              <a:buNone/>
            </a:pPr>
            <a:r>
              <a:rPr lang="it-IT" sz="2800" dirty="0" smtClean="0">
                <a:solidFill>
                  <a:schemeClr val="tx1"/>
                </a:solidFill>
                <a:latin typeface="+mn-lt"/>
              </a:rPr>
              <a:t>esiste un </a:t>
            </a:r>
            <a:r>
              <a:rPr lang="it-IT" sz="3200" b="1" dirty="0" smtClean="0">
                <a:solidFill>
                  <a:schemeClr val="tx1"/>
                </a:solidFill>
                <a:latin typeface="+mn-lt"/>
              </a:rPr>
              <a:t>rapporto di fiducia</a:t>
            </a:r>
            <a:r>
              <a:rPr lang="it-IT" sz="2800" dirty="0" smtClean="0">
                <a:solidFill>
                  <a:schemeClr val="tx1"/>
                </a:solidFill>
                <a:latin typeface="+mn-lt"/>
              </a:rPr>
              <a:t> tra i due organi?</a:t>
            </a: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spTree>
    <p:extLst>
      <p:ext uri="{BB962C8B-B14F-4D97-AF65-F5344CB8AC3E}">
        <p14:creationId xmlns:p14="http://schemas.microsoft.com/office/powerpoint/2010/main" val="161864222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74914"/>
            <a:ext cx="7752835" cy="5451249"/>
          </a:xfrm>
        </p:spPr>
        <p:txBody>
          <a:bodyPr>
            <a:normAutofit/>
          </a:bodyPr>
          <a:lstStyle/>
          <a:p>
            <a:pPr marL="0" indent="0" algn="ctr">
              <a:buNone/>
            </a:pPr>
            <a:endParaRPr lang="it-IT" sz="2800" u="sng" dirty="0" smtClean="0">
              <a:solidFill>
                <a:schemeClr val="tx1"/>
              </a:solidFill>
              <a:latin typeface="+mn-lt"/>
            </a:endParaRPr>
          </a:p>
          <a:p>
            <a:pPr marL="0" indent="0" algn="ctr">
              <a:buNone/>
            </a:pPr>
            <a:endParaRPr lang="it-IT" sz="2800" u="sng" dirty="0" smtClean="0">
              <a:solidFill>
                <a:schemeClr val="tx1"/>
              </a:solidFill>
              <a:latin typeface="+mn-lt"/>
            </a:endParaRPr>
          </a:p>
          <a:p>
            <a:pPr marL="0" indent="0" algn="ctr">
              <a:buNone/>
            </a:pPr>
            <a:endParaRPr lang="it-IT" sz="2800" u="sng" dirty="0">
              <a:solidFill>
                <a:schemeClr val="tx1"/>
              </a:solidFill>
              <a:latin typeface="+mn-lt"/>
            </a:endParaRPr>
          </a:p>
          <a:p>
            <a:pPr marL="0" indent="0" algn="ctr">
              <a:buNone/>
            </a:pPr>
            <a:r>
              <a:rPr lang="it-IT" sz="2800" dirty="0" smtClean="0">
                <a:solidFill>
                  <a:schemeClr val="tx1"/>
                </a:solidFill>
                <a:latin typeface="+mn-lt"/>
              </a:rPr>
              <a:t>La derivazione del Governo:</a:t>
            </a:r>
          </a:p>
          <a:p>
            <a:pPr marL="0" indent="0" algn="ctr">
              <a:buNone/>
            </a:pPr>
            <a:endParaRPr lang="it-IT" sz="2800" dirty="0" smtClean="0">
              <a:solidFill>
                <a:schemeClr val="tx1"/>
              </a:solidFill>
              <a:latin typeface="+mn-lt"/>
            </a:endParaRPr>
          </a:p>
          <a:p>
            <a:pPr marL="0" indent="0" algn="ctr">
              <a:buNone/>
            </a:pPr>
            <a:r>
              <a:rPr lang="it-IT" sz="2800" dirty="0" smtClean="0">
                <a:solidFill>
                  <a:schemeClr val="tx1"/>
                </a:solidFill>
                <a:latin typeface="+mn-lt"/>
              </a:rPr>
              <a:t>quale attore istituzionale ha il potere di </a:t>
            </a:r>
            <a:r>
              <a:rPr lang="it-IT" sz="3200" b="1" dirty="0" smtClean="0">
                <a:solidFill>
                  <a:schemeClr val="tx1"/>
                </a:solidFill>
                <a:latin typeface="+mn-lt"/>
              </a:rPr>
              <a:t>legittimare</a:t>
            </a:r>
            <a:r>
              <a:rPr lang="it-IT" sz="2800" dirty="0" smtClean="0">
                <a:solidFill>
                  <a:schemeClr val="tx1"/>
                </a:solidFill>
                <a:latin typeface="+mn-lt"/>
              </a:rPr>
              <a:t> il potere esecutivo?</a:t>
            </a: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spTree>
    <p:extLst>
      <p:ext uri="{BB962C8B-B14F-4D97-AF65-F5344CB8AC3E}">
        <p14:creationId xmlns:p14="http://schemas.microsoft.com/office/powerpoint/2010/main" val="339583693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74914"/>
            <a:ext cx="8229600" cy="5451249"/>
          </a:xfrm>
        </p:spPr>
        <p:txBody>
          <a:bodyPr>
            <a:normAutofit/>
          </a:bodyPr>
          <a:lstStyle/>
          <a:p>
            <a:pPr marL="0" indent="0" algn="just">
              <a:buNone/>
            </a:pPr>
            <a:endParaRPr lang="it-IT" sz="2800" dirty="0" smtClean="0">
              <a:solidFill>
                <a:schemeClr val="tx1"/>
              </a:solidFill>
              <a:latin typeface="+mn-lt"/>
            </a:endParaRPr>
          </a:p>
          <a:p>
            <a:pPr marL="0" indent="0" algn="just">
              <a:buNone/>
            </a:pPr>
            <a:endParaRPr lang="it-IT" sz="2800" dirty="0">
              <a:solidFill>
                <a:schemeClr val="tx1"/>
              </a:solidFill>
              <a:latin typeface="+mn-lt"/>
            </a:endParaRPr>
          </a:p>
          <a:p>
            <a:pPr algn="just"/>
            <a:r>
              <a:rPr lang="it-IT" sz="2800" dirty="0" smtClean="0">
                <a:solidFill>
                  <a:schemeClr val="tx1"/>
                </a:solidFill>
                <a:latin typeface="+mn-lt"/>
              </a:rPr>
              <a:t>Monarchia costituzionale </a:t>
            </a:r>
          </a:p>
          <a:p>
            <a:pPr algn="just"/>
            <a:r>
              <a:rPr lang="it-IT" sz="2800" dirty="0" smtClean="0">
                <a:solidFill>
                  <a:schemeClr val="tx1"/>
                </a:solidFill>
                <a:latin typeface="+mn-lt"/>
              </a:rPr>
              <a:t>Parlamentare</a:t>
            </a:r>
          </a:p>
          <a:p>
            <a:pPr algn="just"/>
            <a:r>
              <a:rPr lang="it-IT" sz="2800" dirty="0" smtClean="0">
                <a:solidFill>
                  <a:schemeClr val="tx1"/>
                </a:solidFill>
                <a:latin typeface="+mn-lt"/>
              </a:rPr>
              <a:t>Presidenziale</a:t>
            </a:r>
          </a:p>
          <a:p>
            <a:pPr algn="just"/>
            <a:r>
              <a:rPr lang="it-IT" sz="2800" dirty="0" smtClean="0">
                <a:solidFill>
                  <a:schemeClr val="tx1"/>
                </a:solidFill>
                <a:latin typeface="+mn-lt"/>
              </a:rPr>
              <a:t>Direttoriale</a:t>
            </a:r>
          </a:p>
          <a:p>
            <a:pPr algn="just"/>
            <a:r>
              <a:rPr lang="it-IT" sz="2800" dirty="0" smtClean="0">
                <a:solidFill>
                  <a:schemeClr val="tx1"/>
                </a:solidFill>
                <a:latin typeface="+mn-lt"/>
              </a:rPr>
              <a:t>Semipresidenziale</a:t>
            </a:r>
          </a:p>
          <a:p>
            <a:pPr algn="just"/>
            <a:r>
              <a:rPr lang="it-IT" sz="2800" dirty="0" err="1" smtClean="0">
                <a:solidFill>
                  <a:schemeClr val="tx1"/>
                </a:solidFill>
                <a:latin typeface="+mn-lt"/>
              </a:rPr>
              <a:t>Semiparlamentare</a:t>
            </a:r>
            <a:r>
              <a:rPr lang="it-IT" sz="2800" dirty="0" smtClean="0">
                <a:solidFill>
                  <a:schemeClr val="tx1"/>
                </a:solidFill>
                <a:latin typeface="+mn-lt"/>
              </a:rPr>
              <a:t> (</a:t>
            </a:r>
            <a:r>
              <a:rPr lang="it-IT" sz="2800" dirty="0" smtClean="0"/>
              <a:t>modello teorico)</a:t>
            </a:r>
            <a:endParaRPr lang="it-IT" sz="2800" dirty="0" smtClean="0">
              <a:solidFill>
                <a:schemeClr val="tx1"/>
              </a:solidFill>
              <a:latin typeface="+mn-lt"/>
            </a:endParaRPr>
          </a:p>
        </p:txBody>
      </p:sp>
      <p:sp>
        <p:nvSpPr>
          <p:cNvPr id="4" name="Segnaposto piè di pagina 3"/>
          <p:cNvSpPr>
            <a:spLocks noGrp="1"/>
          </p:cNvSpPr>
          <p:nvPr>
            <p:ph type="ftr" sz="quarter" idx="11"/>
          </p:nvPr>
        </p:nvSpPr>
        <p:spPr/>
        <p:txBody>
          <a:bodyPr/>
          <a:lstStyle/>
          <a:p>
            <a:r>
              <a:rPr lang="es-ES_tradnl" smtClean="0"/>
              <a:t>Enrico Andreoli enrico.andreoli@univr.it</a:t>
            </a:r>
            <a:endParaRPr lang="it-IT"/>
          </a:p>
        </p:txBody>
      </p:sp>
    </p:spTree>
    <p:extLst>
      <p:ext uri="{BB962C8B-B14F-4D97-AF65-F5344CB8AC3E}">
        <p14:creationId xmlns:p14="http://schemas.microsoft.com/office/powerpoint/2010/main" val="2530358144"/>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iacenza">
  <a:themeElements>
    <a:clrScheme name="Adiacenza">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iacenza">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iacenz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Adiacenza.thmx</Template>
  <TotalTime>772</TotalTime>
  <Words>2360</Words>
  <Application>Microsoft Macintosh PowerPoint</Application>
  <PresentationFormat>Presentazione su schermo (4:3)</PresentationFormat>
  <Paragraphs>392</Paragraphs>
  <Slides>57</Slides>
  <Notes>3</Notes>
  <HiddenSlides>0</HiddenSlides>
  <MMClips>0</MMClips>
  <ScaleCrop>false</ScaleCrop>
  <HeadingPairs>
    <vt:vector size="4" baseType="variant">
      <vt:variant>
        <vt:lpstr>Tema</vt:lpstr>
      </vt:variant>
      <vt:variant>
        <vt:i4>1</vt:i4>
      </vt:variant>
      <vt:variant>
        <vt:lpstr>Titoli diapositive</vt:lpstr>
      </vt:variant>
      <vt:variant>
        <vt:i4>57</vt:i4>
      </vt:variant>
    </vt:vector>
  </HeadingPairs>
  <TitlesOfParts>
    <vt:vector size="58" baseType="lpstr">
      <vt:lpstr>Adiacenza</vt:lpstr>
      <vt:lpstr>28 Novembre 2016 - Dott. Enrico Andreoli</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La monarchia costituzionale</vt:lpstr>
      <vt:lpstr>Presentazione di PowerPoint</vt:lpstr>
      <vt:lpstr>Presentazione di PowerPoint</vt:lpstr>
      <vt:lpstr>Presentazione di PowerPoint</vt:lpstr>
      <vt:lpstr>Presentazione di PowerPoint</vt:lpstr>
      <vt:lpstr>La forma di governo parlamentare</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La forma di governo parlamentare a prevalenza del Governo</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La forma di governo parlamentare a prevalenza del Parlamento</vt:lpstr>
      <vt:lpstr>Presentazione di PowerPoint</vt:lpstr>
      <vt:lpstr>Presentazione di PowerPoint</vt:lpstr>
      <vt:lpstr>Razionalizzare, parte prima: il primo dopoguerra</vt:lpstr>
      <vt:lpstr>Presentazione di PowerPoint</vt:lpstr>
      <vt:lpstr>Presentazione di PowerPoint</vt:lpstr>
      <vt:lpstr>Presentazione di PowerPoint</vt:lpstr>
      <vt:lpstr>Razionalizzare, parte seconda: il secondo dopoguerra</vt:lpstr>
      <vt:lpstr>Presentazione di PowerPoint</vt:lpstr>
      <vt:lpstr>Presentazione di PowerPoint</vt:lpstr>
      <vt:lpstr>Presentazione di PowerPoint</vt:lpstr>
      <vt:lpstr>Le tendenze del parlamentarismo contemporaneo</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Diritto Pubblico Comparato - a.a. 2015/2016 -</dc:title>
  <dc:creator>Enrico Andreoli</dc:creator>
  <cp:lastModifiedBy>Enrico Andreoli</cp:lastModifiedBy>
  <cp:revision>314</cp:revision>
  <dcterms:created xsi:type="dcterms:W3CDTF">2016-03-07T08:53:26Z</dcterms:created>
  <dcterms:modified xsi:type="dcterms:W3CDTF">2016-11-27T16:04:08Z</dcterms:modified>
</cp:coreProperties>
</file>