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70" r:id="rId10"/>
    <p:sldId id="263" r:id="rId11"/>
    <p:sldId id="264" r:id="rId12"/>
    <p:sldId id="265" r:id="rId13"/>
    <p:sldId id="266" r:id="rId14"/>
    <p:sldId id="267" r:id="rId15"/>
    <p:sldId id="268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3" autoAdjust="0"/>
    <p:restoredTop sz="94671" autoAdjust="0"/>
  </p:normalViewPr>
  <p:slideViewPr>
    <p:cSldViewPr>
      <p:cViewPr varScale="1">
        <p:scale>
          <a:sx n="77" d="100"/>
          <a:sy n="77" d="100"/>
        </p:scale>
        <p:origin x="-1124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it.wikipedia.org/wiki/Template: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COMUNICAZIONE ONLINE, RETI E VIRTUALITA’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GESTIONE DEI LINK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quando un link è diretto ad una pagina su </a:t>
            </a:r>
            <a:r>
              <a:rPr lang="it-IT" dirty="0" err="1" smtClean="0"/>
              <a:t>Wikipedia</a:t>
            </a:r>
            <a:r>
              <a:rPr lang="it-IT" dirty="0" smtClean="0"/>
              <a:t> in italiano viene generalmente denominato </a:t>
            </a:r>
            <a:r>
              <a:rPr lang="it-IT" b="1" dirty="0" err="1" smtClean="0"/>
              <a:t>wikilink</a:t>
            </a:r>
            <a:r>
              <a:rPr lang="it-IT" dirty="0" smtClean="0"/>
              <a:t> (abbreviazione di "</a:t>
            </a:r>
            <a:r>
              <a:rPr lang="it-IT" dirty="0" err="1" smtClean="0"/>
              <a:t>Wikipedia</a:t>
            </a:r>
            <a:r>
              <a:rPr lang="it-IT" dirty="0" smtClean="0"/>
              <a:t> link")</a:t>
            </a:r>
          </a:p>
          <a:p>
            <a:r>
              <a:rPr lang="it-IT" dirty="0" smtClean="0"/>
              <a:t>quando un link è diretto a voci su </a:t>
            </a:r>
            <a:r>
              <a:rPr lang="it-IT" dirty="0" err="1" smtClean="0"/>
              <a:t>Wikipedia</a:t>
            </a:r>
            <a:r>
              <a:rPr lang="it-IT" dirty="0" smtClean="0"/>
              <a:t> in altre lingue, è un </a:t>
            </a:r>
            <a:r>
              <a:rPr lang="it-IT" b="1" dirty="0" smtClean="0"/>
              <a:t>interlink</a:t>
            </a:r>
            <a:r>
              <a:rPr lang="it-IT" dirty="0" smtClean="0"/>
              <a:t> (abbreviazione di "</a:t>
            </a:r>
            <a:r>
              <a:rPr lang="it-IT" dirty="0" err="1" smtClean="0"/>
              <a:t>interlanguage</a:t>
            </a:r>
            <a:r>
              <a:rPr lang="it-IT" dirty="0" smtClean="0"/>
              <a:t> link")</a:t>
            </a:r>
          </a:p>
          <a:p>
            <a:r>
              <a:rPr lang="it-IT" dirty="0" smtClean="0"/>
              <a:t>quando un link è diretto a voci su altri progetti </a:t>
            </a:r>
            <a:r>
              <a:rPr lang="it-IT" dirty="0" err="1" smtClean="0"/>
              <a:t>Wikimedia</a:t>
            </a:r>
            <a:r>
              <a:rPr lang="it-IT" dirty="0" smtClean="0"/>
              <a:t>, è un </a:t>
            </a:r>
            <a:r>
              <a:rPr lang="it-IT" b="1" dirty="0" err="1" smtClean="0"/>
              <a:t>interwiki</a:t>
            </a:r>
            <a:endParaRPr lang="it-IT" dirty="0" smtClean="0"/>
          </a:p>
          <a:p>
            <a:r>
              <a:rPr lang="it-IT" dirty="0" smtClean="0"/>
              <a:t>quando infine il link è ad un sito esterno a qualunque progetto </a:t>
            </a:r>
            <a:r>
              <a:rPr lang="it-IT" dirty="0" err="1" smtClean="0"/>
              <a:t>Wikimedia</a:t>
            </a:r>
            <a:r>
              <a:rPr lang="it-IT" dirty="0" smtClean="0"/>
              <a:t>, si chiama semplicemente </a:t>
            </a:r>
            <a:r>
              <a:rPr lang="it-IT" b="1" dirty="0" smtClean="0"/>
              <a:t>link esterno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GESTIONE DEI LINK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Quando vuoi scrivere un </a:t>
            </a:r>
            <a:r>
              <a:rPr lang="it-IT" dirty="0" err="1" smtClean="0"/>
              <a:t>wikilink</a:t>
            </a:r>
            <a:r>
              <a:rPr lang="it-IT" dirty="0" smtClean="0"/>
              <a:t>, devi racchiudere il nome della pagina da linkare in due parentesi quadre, così:</a:t>
            </a:r>
          </a:p>
          <a:p>
            <a:pPr lvl="1"/>
            <a:r>
              <a:rPr lang="it-IT" dirty="0" smtClean="0"/>
              <a:t>[[Nome voce]] Ad esempio, un </a:t>
            </a:r>
            <a:r>
              <a:rPr lang="it-IT" dirty="0" err="1" smtClean="0"/>
              <a:t>wikilink</a:t>
            </a:r>
            <a:r>
              <a:rPr lang="it-IT" dirty="0" smtClean="0"/>
              <a:t> alla pagina </a:t>
            </a:r>
            <a:r>
              <a:rPr lang="it-IT" i="1" dirty="0" err="1" smtClean="0"/>
              <a:t>Wikipedia</a:t>
            </a:r>
            <a:r>
              <a:rPr lang="it-IT" i="1" dirty="0" smtClean="0"/>
              <a:t>:Portale Comunità</a:t>
            </a:r>
            <a:r>
              <a:rPr lang="it-IT" dirty="0" smtClean="0"/>
              <a:t> è questo:</a:t>
            </a:r>
          </a:p>
          <a:p>
            <a:pPr lvl="1"/>
            <a:r>
              <a:rPr lang="it-IT" dirty="0" smtClean="0"/>
              <a:t>[[Portale:Comunità]] </a:t>
            </a:r>
            <a:endParaRPr lang="it-IT" dirty="0" smtClean="0"/>
          </a:p>
          <a:p>
            <a:r>
              <a:rPr lang="it-IT" dirty="0" smtClean="0"/>
              <a:t>Per un interlink, ad esempio in </a:t>
            </a:r>
            <a:r>
              <a:rPr lang="it-IT" dirty="0" smtClean="0"/>
              <a:t>inglese </a:t>
            </a:r>
            <a:r>
              <a:rPr lang="it-IT" dirty="0" smtClean="0"/>
              <a:t>si scrive:</a:t>
            </a:r>
            <a:endParaRPr lang="it-IT" dirty="0" smtClean="0"/>
          </a:p>
          <a:p>
            <a:pPr lvl="1"/>
            <a:r>
              <a:rPr lang="it-IT" dirty="0" smtClean="0"/>
              <a:t>[[en:</a:t>
            </a:r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Page</a:t>
            </a:r>
            <a:r>
              <a:rPr lang="it-IT" dirty="0" smtClean="0"/>
              <a:t>]] 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INTERWIKI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Scrivendo su </a:t>
            </a:r>
            <a:r>
              <a:rPr lang="it-IT" dirty="0" err="1" smtClean="0"/>
              <a:t>Wikipedia</a:t>
            </a:r>
            <a:r>
              <a:rPr lang="it-IT" dirty="0" smtClean="0"/>
              <a:t>, potresti volere mettere un link ad una parola, il cui significato non è abbastanza esteso o interessante per risiedere su </a:t>
            </a:r>
            <a:r>
              <a:rPr lang="it-IT" dirty="0" err="1" smtClean="0"/>
              <a:t>Wikipedia</a:t>
            </a:r>
            <a:r>
              <a:rPr lang="it-IT" dirty="0" smtClean="0"/>
              <a:t> (ad esempio: "Dicembre"): il suo posto è quindi </a:t>
            </a:r>
            <a:r>
              <a:rPr lang="it-IT" dirty="0" err="1" smtClean="0"/>
              <a:t>Wiktionary</a:t>
            </a:r>
            <a:r>
              <a:rPr lang="it-IT" dirty="0" smtClean="0"/>
              <a:t> (se non c'è su </a:t>
            </a:r>
            <a:r>
              <a:rPr lang="it-IT" dirty="0" err="1" smtClean="0"/>
              <a:t>Wiktionary</a:t>
            </a:r>
            <a:r>
              <a:rPr lang="it-IT" dirty="0" smtClean="0"/>
              <a:t>...puoi aggiungerla tu!). Il link, dato che è un progetto </a:t>
            </a:r>
            <a:r>
              <a:rPr lang="it-IT" dirty="0" err="1" smtClean="0"/>
              <a:t>Wikimedia</a:t>
            </a:r>
            <a:r>
              <a:rPr lang="it-IT" dirty="0" smtClean="0"/>
              <a:t>, è molto semplice: invece del link completo puoi scrivere</a:t>
            </a:r>
          </a:p>
          <a:p>
            <a:pPr lvl="1"/>
            <a:r>
              <a:rPr lang="it-IT" dirty="0" smtClean="0"/>
              <a:t>[[</a:t>
            </a:r>
            <a:r>
              <a:rPr lang="it-IT" dirty="0" err="1" smtClean="0"/>
              <a:t>Wiktionary</a:t>
            </a:r>
            <a:r>
              <a:rPr lang="it-IT" dirty="0" smtClean="0"/>
              <a:t>:</a:t>
            </a:r>
            <a:r>
              <a:rPr lang="it-IT" dirty="0" err="1" smtClean="0"/>
              <a:t>it</a:t>
            </a:r>
            <a:r>
              <a:rPr lang="it-IT" dirty="0" smtClean="0"/>
              <a:t>:</a:t>
            </a:r>
            <a:r>
              <a:rPr lang="it-IT" dirty="0" err="1" smtClean="0"/>
              <a:t>dicembre|dicembre</a:t>
            </a:r>
            <a:r>
              <a:rPr lang="it-IT" dirty="0" smtClean="0"/>
              <a:t>]] </a:t>
            </a:r>
            <a:endParaRPr lang="it-IT" dirty="0" smtClean="0"/>
          </a:p>
          <a:p>
            <a:pPr lvl="1"/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LINK ESTERNI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modo più semplice per creare un collegamento esterno (ad esempio a Google) è scrivere solamente l'URL, in questo modo:</a:t>
            </a:r>
          </a:p>
          <a:p>
            <a:pPr lvl="1"/>
            <a:r>
              <a:rPr lang="it-IT" dirty="0" smtClean="0"/>
              <a:t>http://www.google.com/ </a:t>
            </a:r>
            <a:endParaRPr lang="it-IT" dirty="0" smtClean="0"/>
          </a:p>
          <a:p>
            <a:r>
              <a:rPr lang="it-IT" dirty="0" smtClean="0"/>
              <a:t>Il </a:t>
            </a:r>
            <a:r>
              <a:rPr lang="it-IT" dirty="0" smtClean="0"/>
              <a:t>software lo trasformerà direttamente in questo link: </a:t>
            </a:r>
            <a:r>
              <a:rPr lang="it-IT" dirty="0" smtClean="0"/>
              <a:t>	</a:t>
            </a:r>
            <a:r>
              <a:rPr lang="it-IT" dirty="0" smtClean="0">
                <a:hlinkClick r:id="rId2"/>
              </a:rPr>
              <a:t>http</a:t>
            </a:r>
            <a:r>
              <a:rPr lang="it-IT" dirty="0" smtClean="0">
                <a:hlinkClick r:id="rId2"/>
              </a:rPr>
              <a:t>://www.google.com/</a:t>
            </a:r>
            <a:endParaRPr lang="it-IT" dirty="0" smtClean="0"/>
          </a:p>
          <a:p>
            <a:r>
              <a:rPr lang="it-IT" dirty="0" smtClean="0"/>
              <a:t>Se invece vuoi visualizzare un testo a tuo piacimento nel link, racchiudi il link tra parentesi quadre e aggiungi il testo lasciando uno spazio tra testo e link (se non metti il testo, verrà visualizzato un numero). Ecco come:</a:t>
            </a:r>
          </a:p>
          <a:p>
            <a:pPr lvl="1"/>
            <a:r>
              <a:rPr lang="it-IT" dirty="0" smtClean="0"/>
              <a:t>[http://www.google.com/] diventa </a:t>
            </a:r>
            <a:r>
              <a:rPr lang="it-IT" dirty="0" smtClean="0">
                <a:hlinkClick r:id="rId2"/>
              </a:rPr>
              <a:t>[1]</a:t>
            </a:r>
            <a:r>
              <a:rPr lang="it-IT" dirty="0" smtClean="0"/>
              <a:t> </a:t>
            </a:r>
            <a:endParaRPr lang="it-IT" dirty="0" smtClean="0"/>
          </a:p>
          <a:p>
            <a:pPr lvl="1"/>
            <a:r>
              <a:rPr lang="it-IT" dirty="0" smtClean="0"/>
              <a:t>[</a:t>
            </a:r>
            <a:r>
              <a:rPr lang="it-IT" dirty="0" smtClean="0"/>
              <a:t>http://www.google.com/ il mio testo] diventa </a:t>
            </a:r>
            <a:r>
              <a:rPr lang="it-IT" dirty="0" smtClean="0">
                <a:hlinkClick r:id="rId2"/>
              </a:rPr>
              <a:t>il mio testo</a:t>
            </a: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DISCUSSIONI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Una funzionalità fondamentale di </a:t>
            </a:r>
            <a:r>
              <a:rPr lang="it-IT" dirty="0" err="1" smtClean="0"/>
              <a:t>Wikipedia</a:t>
            </a:r>
            <a:r>
              <a:rPr lang="it-IT" dirty="0" smtClean="0"/>
              <a:t> sono le </a:t>
            </a:r>
            <a:r>
              <a:rPr lang="it-IT" b="1" dirty="0" smtClean="0"/>
              <a:t>pagine di discussione</a:t>
            </a:r>
            <a:r>
              <a:rPr lang="it-IT" dirty="0" smtClean="0"/>
              <a:t>, che sono spazi dedicati appositamente al confronto e al dialogo su </a:t>
            </a:r>
            <a:r>
              <a:rPr lang="it-IT" dirty="0" err="1" smtClean="0"/>
              <a:t>Wiki</a:t>
            </a:r>
            <a:r>
              <a:rPr lang="it-IT" dirty="0" smtClean="0"/>
              <a:t>. Ogni voce, pagina utente o pagina di qualunque altro tipo (eccetto le </a:t>
            </a:r>
            <a:r>
              <a:rPr lang="it-IT" i="1" dirty="0" smtClean="0"/>
              <a:t>pagine speciali</a:t>
            </a:r>
            <a:r>
              <a:rPr lang="it-IT" dirty="0" smtClean="0"/>
              <a:t>) è affiancata da una pagina di discussione, che costituisce il luogo naturale per lo scambio di idee relative alla stesura della pagina in questione. È raggiungibile cliccando, in alto, sulla linguetta </a:t>
            </a:r>
            <a:r>
              <a:rPr lang="it-IT" i="1" dirty="0" smtClean="0"/>
              <a:t>discussione</a:t>
            </a:r>
            <a:r>
              <a:rPr lang="it-IT" dirty="0" smtClean="0"/>
              <a:t> (accanto a </a:t>
            </a:r>
            <a:r>
              <a:rPr lang="it-IT" i="1" dirty="0" smtClean="0"/>
              <a:t>modifica</a:t>
            </a:r>
            <a:r>
              <a:rPr lang="it-IT" dirty="0" smtClean="0"/>
              <a:t>).</a:t>
            </a: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DISCUSSIONI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Quando </a:t>
            </a:r>
            <a:r>
              <a:rPr lang="it-IT" dirty="0" smtClean="0"/>
              <a:t>inserisci un tuo intervento in una pagina discussione, scrivi sempre in fondo alla pagina, eccetto quando stai rispondendo a qualcuno (in questo caso scrivi immediatamente sotto il suo commento).</a:t>
            </a:r>
          </a:p>
          <a:p>
            <a:r>
              <a:rPr lang="it-IT" dirty="0" smtClean="0"/>
              <a:t>Dato che le pagine di discussione contengono contributi di molti utenti diversi, è indispensabile, affinché siano leggibili, adottare alcune abitudini: in particolare, ora vediamo come firmare i propri contributi, come </a:t>
            </a:r>
            <a:r>
              <a:rPr lang="it-IT" dirty="0" err="1" smtClean="0"/>
              <a:t>indentarli</a:t>
            </a:r>
            <a:r>
              <a:rPr lang="it-IT" dirty="0" smtClean="0"/>
              <a:t> e come inserire un elenco (puntato o numerato).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TEMPLATE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inserire facilmente del testo ripetuto su diverse pagine, scrivendolo una sola volta, come per i template di navigazione</a:t>
            </a:r>
          </a:p>
          <a:p>
            <a:r>
              <a:rPr lang="it-IT" dirty="0" smtClean="0"/>
              <a:t>inserire degli elementi standard, delle tabelle informative o degli avvisi</a:t>
            </a:r>
          </a:p>
          <a:p>
            <a:r>
              <a:rPr lang="it-IT" dirty="0" smtClean="0"/>
              <a:t>inserire elementi di cui sia possibile programmare il comportamento in funzione di alcune variabili.</a:t>
            </a:r>
          </a:p>
          <a:p>
            <a:r>
              <a:rPr lang="it-IT" dirty="0" smtClean="0"/>
              <a:t>I template sono contenuti nel </a:t>
            </a:r>
            <a:r>
              <a:rPr lang="it-IT" b="1" dirty="0" smtClean="0"/>
              <a:t>namespace template</a:t>
            </a:r>
            <a:r>
              <a:rPr lang="it-IT" dirty="0" smtClean="0"/>
              <a:t>, cioè il namespace le cui pagine hanno la forma "</a:t>
            </a:r>
            <a:r>
              <a:rPr lang="it-IT" b="1" dirty="0" err="1" smtClean="0"/>
              <a:t>Template</a:t>
            </a:r>
            <a:r>
              <a:rPr lang="it-IT" b="1" dirty="0" smtClean="0"/>
              <a:t>:NOME</a:t>
            </a:r>
            <a:r>
              <a:rPr lang="it-IT" dirty="0" smtClean="0"/>
              <a:t>" </a:t>
            </a:r>
            <a:endParaRPr lang="it-IT" dirty="0" smtClean="0"/>
          </a:p>
          <a:p>
            <a:pPr lvl="1"/>
            <a:r>
              <a:rPr lang="it-IT" dirty="0" smtClean="0"/>
              <a:t>(</a:t>
            </a:r>
            <a:r>
              <a:rPr lang="it-IT" dirty="0" smtClean="0"/>
              <a:t>ad esempio: </a:t>
            </a:r>
            <a:r>
              <a:rPr lang="it-IT" dirty="0" err="1" smtClean="0">
                <a:hlinkClick r:id="rId2" tooltip="Template:S"/>
              </a:rPr>
              <a:t>Template</a:t>
            </a:r>
            <a:r>
              <a:rPr lang="it-IT" dirty="0" smtClean="0">
                <a:hlinkClick r:id="rId2" tooltip="Template:S"/>
              </a:rPr>
              <a:t>:S</a:t>
            </a:r>
            <a:r>
              <a:rPr lang="it-IT" dirty="0" smtClean="0"/>
              <a:t>).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FORMA </a:t>
            </a:r>
            <a:r>
              <a:rPr lang="it-IT" dirty="0" err="1" smtClean="0"/>
              <a:t>DI</a:t>
            </a:r>
            <a:r>
              <a:rPr lang="it-IT" dirty="0" smtClean="0"/>
              <a:t> UN TEMPLATE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Esempio di </a:t>
            </a:r>
            <a:r>
              <a:rPr lang="it-IT" dirty="0" smtClean="0"/>
              <a:t>inclusione con parametri chiamati per nome:</a:t>
            </a:r>
          </a:p>
          <a:p>
            <a:pPr lvl="1"/>
            <a:r>
              <a:rPr lang="it-IT" dirty="0" smtClean="0"/>
              <a:t>{{nome template|nome=CICCIO</a:t>
            </a:r>
            <a:br>
              <a:rPr lang="it-IT" dirty="0" smtClean="0"/>
            </a:br>
            <a:r>
              <a:rPr lang="it-IT" dirty="0" smtClean="0"/>
              <a:t>|cognome=PIPPO|data=martedì</a:t>
            </a:r>
            <a:r>
              <a:rPr lang="it-IT" dirty="0" smtClean="0"/>
              <a:t>}} </a:t>
            </a:r>
            <a:endParaRPr lang="it-IT" dirty="0" smtClean="0"/>
          </a:p>
          <a:p>
            <a:r>
              <a:rPr lang="it-IT" dirty="0" smtClean="0"/>
              <a:t>Esempio </a:t>
            </a:r>
            <a:r>
              <a:rPr lang="it-IT" dirty="0" smtClean="0"/>
              <a:t>di inclusione con parametri in ordine progressivo:</a:t>
            </a:r>
          </a:p>
          <a:p>
            <a:pPr lvl="1"/>
            <a:r>
              <a:rPr lang="it-IT" dirty="0" smtClean="0"/>
              <a:t>{{nome template|CICCIO|PIPPO|martedì}} </a:t>
            </a: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 dirty="0" smtClean="0"/>
              <a:t>INSERIMENTO </a:t>
            </a:r>
            <a:r>
              <a:rPr lang="it-IT" sz="2400" dirty="0" err="1" smtClean="0"/>
              <a:t>DI</a:t>
            </a:r>
            <a:r>
              <a:rPr lang="it-IT" sz="2400" dirty="0" smtClean="0"/>
              <a:t> UNA VOCE CON TEMPLATE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 sintassi per esteso </a:t>
            </a:r>
            <a:r>
              <a:rPr lang="it-IT" dirty="0" smtClean="0"/>
              <a:t>è:</a:t>
            </a:r>
            <a:endParaRPr lang="it-IT" dirty="0" smtClean="0"/>
          </a:p>
          <a:p>
            <a:pPr lvl="1"/>
            <a:r>
              <a:rPr lang="it-IT" dirty="0" smtClean="0"/>
              <a:t>{{templatename|nomeparametro1=valoreparametro1|nomeparametro2=valoreparametro2</a:t>
            </a:r>
            <a:r>
              <a:rPr lang="it-IT" dirty="0" smtClean="0"/>
              <a:t>}} (con </a:t>
            </a:r>
            <a:r>
              <a:rPr lang="it-IT" dirty="0" smtClean="0"/>
              <a:t>i tag {{{</a:t>
            </a:r>
            <a:r>
              <a:rPr lang="it-IT" dirty="0" err="1" smtClean="0"/>
              <a:t>nomeparametro</a:t>
            </a:r>
            <a:r>
              <a:rPr lang="it-IT" dirty="0" smtClean="0"/>
              <a:t>}}} nel template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oppure </a:t>
            </a:r>
            <a:br>
              <a:rPr lang="it-IT" dirty="0" smtClean="0"/>
            </a:br>
            <a:endParaRPr lang="it-IT" dirty="0" smtClean="0"/>
          </a:p>
          <a:p>
            <a:pPr lvl="1"/>
            <a:r>
              <a:rPr lang="it-IT" dirty="0" smtClean="0"/>
              <a:t>{{</a:t>
            </a:r>
            <a:r>
              <a:rPr lang="it-IT" dirty="0" smtClean="0"/>
              <a:t>templatename|valoreparametro1|valoreparametro2}}</a:t>
            </a:r>
            <a:br>
              <a:rPr lang="it-IT" dirty="0" smtClean="0"/>
            </a:br>
            <a:r>
              <a:rPr lang="it-IT" dirty="0" smtClean="0"/>
              <a:t>con i tag {{{1}}}, {{{2}}}, ecc. nel template. </a:t>
            </a:r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SEGNALAZIONI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Le segnalazioni, o avvisi sono uno degli strumenti di collaborazione stile </a:t>
            </a:r>
            <a:r>
              <a:rPr lang="it-IT" dirty="0" err="1" smtClean="0"/>
              <a:t>wiki</a:t>
            </a:r>
            <a:r>
              <a:rPr lang="it-IT" dirty="0" smtClean="0"/>
              <a:t> base di </a:t>
            </a:r>
            <a:r>
              <a:rPr lang="it-IT" dirty="0" err="1" smtClean="0"/>
              <a:t>wikipedia</a:t>
            </a:r>
            <a:endParaRPr lang="it-IT" dirty="0" smtClean="0"/>
          </a:p>
          <a:p>
            <a:r>
              <a:rPr lang="it-IT" dirty="0" smtClean="0"/>
              <a:t>L’idea è di aiutare la community a migliorare una voce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55576" y="1988840"/>
          <a:ext cx="7704858" cy="39604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1320147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</a:p>
                    <a:p>
                      <a:r>
                        <a:rPr lang="it-IT" sz="1200" b="0" i="1" dirty="0" smtClean="0">
                          <a:solidFill>
                            <a:schemeClr val="tx1"/>
                          </a:solidFill>
                        </a:rPr>
                        <a:t>INTRODUZIONE</a:t>
                      </a:r>
                      <a:r>
                        <a:rPr lang="it-IT" sz="1200" b="0" i="1" baseline="0" dirty="0" smtClean="0">
                          <a:solidFill>
                            <a:schemeClr val="tx1"/>
                          </a:solidFill>
                        </a:rPr>
                        <a:t> AL CORSO</a:t>
                      </a:r>
                      <a:endParaRPr lang="it-IT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2	</a:t>
                      </a:r>
                    </a:p>
                    <a:p>
                      <a:r>
                        <a:rPr lang="it-IT" sz="1200" b="0" i="1" dirty="0" smtClean="0"/>
                        <a:t>LA</a:t>
                      </a:r>
                      <a:r>
                        <a:rPr lang="it-IT" sz="1200" b="0" i="1" baseline="0" dirty="0" smtClean="0"/>
                        <a:t> RETE INTERNET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3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IL WEB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4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POSTA ELETTRONICA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 RETI P2P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CLASSI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APPLICAZIONI WEB</a:t>
                      </a: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PORTALI E MOTORI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RICERCA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8</a:t>
                      </a:r>
                      <a:endParaRPr lang="it-IT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 SOCIAL NETWORKS</a:t>
                      </a:r>
                    </a:p>
                    <a:p>
                      <a:endParaRPr lang="it-I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CONCETTO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IPERTESTO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IPERTESTI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IL LINGUAGGIO HTML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SU HTML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13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PAGINE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14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PAGINE WEB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15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16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b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17</a:t>
                      </a:r>
                      <a:endParaRPr lang="it-IT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SVILUPPO </a:t>
                      </a:r>
                      <a:b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WEB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18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TIPI </a:t>
            </a:r>
            <a:r>
              <a:rPr lang="it-IT" dirty="0" err="1" smtClean="0"/>
              <a:t>DI</a:t>
            </a:r>
            <a:r>
              <a:rPr lang="it-IT" dirty="0" smtClean="0"/>
              <a:t> SEGNALAZIONE</a:t>
            </a:r>
            <a:endParaRPr lang="it-IT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683568" y="1412776"/>
          <a:ext cx="7920879" cy="4797702"/>
        </p:xfrm>
        <a:graphic>
          <a:graphicData uri="http://schemas.openxmlformats.org/drawingml/2006/table">
            <a:tbl>
              <a:tblPr/>
              <a:tblGrid>
                <a:gridCol w="2640293"/>
                <a:gridCol w="2640293"/>
                <a:gridCol w="2640293"/>
              </a:tblGrid>
              <a:tr h="21962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Situazione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Avviso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Definizione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24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Voce che non ha altre voci che puntano ad essa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{{O}}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voce orfana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24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Voce che contiene informazioni unificabili ad un'altra voce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{{U}}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 unire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24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Voce troppo grande da suddividere in più sottovoci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{{D}}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 dividere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24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Voce più adatta ad un altro progetto Wikimedia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{{Trasferimento}}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 trasferire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62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Voce con titolo errato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{{Spostare}}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 spostare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62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 voce priva di categorie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{{Categorizzare}}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 categorizzare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24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Categoria da rinominare o riversare in una esistente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{{Categoria da rinominare}}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categoria da spostare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24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Categoria troppo affollata da suddividere in sottocategorie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{{Categoria sovraffollata}}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categoria sovraffollata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24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Voce troppo scarna o incomprensibile, tale da essere infruibile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{{A}}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 aiutare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87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Pagina palesemente non enciclopedica, priva di senso o stupidaggine, anche nelle revisioni precedenti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{{Cancella subito}}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 cancellare subito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SEGNALAZIONI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611560" y="1124744"/>
          <a:ext cx="8064897" cy="5169720"/>
        </p:xfrm>
        <a:graphic>
          <a:graphicData uri="http://schemas.openxmlformats.org/drawingml/2006/table">
            <a:tbl>
              <a:tblPr/>
              <a:tblGrid>
                <a:gridCol w="2688299"/>
                <a:gridCol w="2688299"/>
                <a:gridCol w="2688299"/>
              </a:tblGrid>
              <a:tr h="21011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Situazione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Avviso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Definizione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33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Pagina che in parte della sua cronologia contiene insulti diffamatori, blasfemie, violazione della privacy.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{{RichiestaPulizia}}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cronologia da pulire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22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Pagina non idonea alla permanenza su Wikipedia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{{Cancellazione}}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 cancellare con procedura semplificata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22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Pagina che contiene solo versioni con certa e provabile violazione di copyright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{{Cancelcopy}}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 cancellare subito per violazione di copyright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22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Pagina che contiene alcune versioni con testo in violazione di copyright.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{{ViolazioneCopyright}}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cronologia da pulire da versioni in violazione di copyright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22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Voce probabilmente copiata, ma non si ha una fonte per provarlo con certezza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{{Controlcopy}}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 controllare per possibile violazione di copyright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11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Voce probabilmente non enciclopedica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{{E}}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dubbio di enciclopedicità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18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Voce senza alcuna fonte o fonti insufficienti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{{F}}, {{Senza fonte}}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senza fonti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336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Voce che presenta delle fonti non contestualizzate (note a piè di pagina necessarie)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{{NN}}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fonti non contestualizzate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22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Voce che non rispetta il punto di vista neutrale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{{P}}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non neutrale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SEGNALAZIONI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539552" y="1268760"/>
          <a:ext cx="8280921" cy="4965048"/>
        </p:xfrm>
        <a:graphic>
          <a:graphicData uri="http://schemas.openxmlformats.org/drawingml/2006/table">
            <a:tbl>
              <a:tblPr/>
              <a:tblGrid>
                <a:gridCol w="2760307"/>
                <a:gridCol w="2760307"/>
                <a:gridCol w="2760307"/>
              </a:tblGrid>
              <a:tr h="21602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Situazione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Avviso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Definizione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Voce che tratta un argomento generale principalmente da un punto di vista locale, ad esempio italiano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{{L}}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ottica geopolitica limitata (localismo)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Voce con informazioni inserite senza prospettiva storica di lungo termine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{{Recentismo}}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recentismo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Pagina con edit war per l'inserimento di collegamenti esterni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{{Linkwar}}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edit war sui collegamenti esterni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Voce su un mondo immaginario che tratta le caratteristiche di quel mondo come se fosse reale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{{Finzione}}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mondi immaginari con prospettiva dall'interno dell'opera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Voce che sembra essere completamente falsa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{{V}}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probabile bufala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Voce che contiene errori o imprecisioni di contenuto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{{C}}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 controllare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Voce o categoria con problemi di impianto, di organizzazione delle informazioni, di ridondanza o di mancanza di organicità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{{Organizzare}}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 riorganizzare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Voce che presenta errori ortografici e/o sintattici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{{Da correggere}}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 correggere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Voce non formattata secondo gli standard di Wikipedia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{{W}}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 </a:t>
                      </a:r>
                      <a:r>
                        <a:rPr lang="it-IT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wikificare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SEGNALAZIONI</a:t>
            </a:r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539552" y="1124744"/>
          <a:ext cx="8208912" cy="5311400"/>
        </p:xfrm>
        <a:graphic>
          <a:graphicData uri="http://schemas.openxmlformats.org/drawingml/2006/table">
            <a:tbl>
              <a:tblPr/>
              <a:tblGrid>
                <a:gridCol w="2736304"/>
                <a:gridCol w="2736304"/>
                <a:gridCol w="2736304"/>
              </a:tblGrid>
              <a:tr h="23279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Situazione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Avviso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Definizione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58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Voce che presenta "curiosità" integrabili nel testo o da eliminare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{{Curiosità}}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curiosità da integrare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67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Voce senza uno specifico template sinottico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{{Tmp}}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template sinottico mancante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Voce che deve o dovrà essere aggiornata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{{Da aggiornare}}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 aggiornare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58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Voce che riguarda un evento attualmente in corso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{{In corso}}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evento in corso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Voce che riguarda un evento futuro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{{In futuro}}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evento futuro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Sezione vuota ancora da scrivere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{{...}}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sezione da scrivere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558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Presenza di una "lista di cose da fare" nella pagina di discussione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{{Promemoria}}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cose da fare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Voce da finire di tradurre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{{T}}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 tradurre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383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 stanno apportando modifiche ad una pagina e si vogliono evitare conflitti di edizione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{{WIP}}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lavoro in corso di qualche ora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1179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Si stanno apportando modifiche sostanziali ad una pagina e si vuole avvertire gli altri utenti di questi futuri profondi cambiamenti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{{WIP open}}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lavoro in corso molto lungo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Voce creata da un bot e da sistemare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{{Voce bot}}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creata da un bot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794"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Voce incompleta, breve, da ampliare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{{S}}, {{S sezione}} </a:t>
                      </a: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abbozzo, </a:t>
                      </a:r>
                      <a:r>
                        <a:rPr lang="it-IT" sz="1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stub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4908" marR="4908" marT="490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CREAZIONE </a:t>
            </a:r>
            <a:r>
              <a:rPr lang="it-IT" dirty="0" err="1" smtClean="0"/>
              <a:t>DI</a:t>
            </a:r>
            <a:r>
              <a:rPr lang="it-IT" dirty="0" smtClean="0"/>
              <a:t> UNA VOCE IN WIKIPEDIA</a:t>
            </a:r>
          </a:p>
          <a:p>
            <a:pPr lvl="1"/>
            <a:r>
              <a:rPr lang="it-IT" dirty="0" smtClean="0"/>
              <a:t>Modificare una </a:t>
            </a:r>
            <a:r>
              <a:rPr lang="it-IT" dirty="0" smtClean="0"/>
              <a:t>pagina</a:t>
            </a:r>
          </a:p>
          <a:p>
            <a:pPr lvl="1"/>
            <a:r>
              <a:rPr lang="it-IT" dirty="0" smtClean="0"/>
              <a:t>Formattazione</a:t>
            </a:r>
          </a:p>
          <a:p>
            <a:pPr lvl="1"/>
            <a:r>
              <a:rPr lang="it-IT" dirty="0" smtClean="0"/>
              <a:t>Gestione </a:t>
            </a:r>
            <a:r>
              <a:rPr lang="it-IT" dirty="0" smtClean="0"/>
              <a:t>dei </a:t>
            </a:r>
            <a:r>
              <a:rPr lang="it-IT" dirty="0" smtClean="0"/>
              <a:t>link</a:t>
            </a:r>
          </a:p>
          <a:p>
            <a:pPr lvl="1"/>
            <a:r>
              <a:rPr lang="it-IT" dirty="0" smtClean="0"/>
              <a:t>Discussioni</a:t>
            </a:r>
          </a:p>
          <a:p>
            <a:r>
              <a:rPr lang="it-IT" dirty="0" smtClean="0"/>
              <a:t>TEMPLATE</a:t>
            </a:r>
          </a:p>
          <a:p>
            <a:r>
              <a:rPr lang="it-IT" dirty="0" smtClean="0"/>
              <a:t>SEGNALAZIONI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MODIFICARE UNA PAGINA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Ogni sistema </a:t>
            </a:r>
            <a:r>
              <a:rPr lang="it-IT" dirty="0" err="1" smtClean="0"/>
              <a:t>wiki</a:t>
            </a:r>
            <a:r>
              <a:rPr lang="it-IT" dirty="0" smtClean="0"/>
              <a:t> consente agli utenti di cambiare il testo</a:t>
            </a:r>
          </a:p>
          <a:p>
            <a:r>
              <a:rPr lang="it-IT" dirty="0" smtClean="0"/>
              <a:t>In </a:t>
            </a:r>
            <a:r>
              <a:rPr lang="it-IT" dirty="0" err="1" smtClean="0"/>
              <a:t>wikipedia</a:t>
            </a:r>
            <a:r>
              <a:rPr lang="it-IT" dirty="0" smtClean="0"/>
              <a:t>, ogni SEZIONE di una pagina è modificabile premendo il tasto modifica a fianco al titolo della sezione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FORMATTAZIONE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CARATTERE</a:t>
            </a:r>
          </a:p>
          <a:p>
            <a:r>
              <a:rPr lang="it-IT" dirty="0" smtClean="0"/>
              <a:t>PARAGRAFO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FORMATI </a:t>
            </a:r>
            <a:r>
              <a:rPr lang="it-IT" dirty="0" err="1" smtClean="0"/>
              <a:t>DI</a:t>
            </a:r>
            <a:r>
              <a:rPr lang="it-IT" dirty="0" smtClean="0"/>
              <a:t> CARATTERE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 tag più utilizzati sono </a:t>
            </a:r>
            <a:r>
              <a:rPr lang="it-IT" i="1" dirty="0" smtClean="0"/>
              <a:t>corsivo</a:t>
            </a:r>
            <a:r>
              <a:rPr lang="it-IT" dirty="0" smtClean="0"/>
              <a:t> e </a:t>
            </a:r>
            <a:r>
              <a:rPr lang="it-IT" b="1" dirty="0" smtClean="0"/>
              <a:t>grassetto</a:t>
            </a:r>
            <a:r>
              <a:rPr lang="it-IT" dirty="0" smtClean="0"/>
              <a:t>, realizzati racchiudendo il testo con più apostrofi singoli, in questo modo:</a:t>
            </a:r>
          </a:p>
          <a:p>
            <a:r>
              <a:rPr lang="it-IT" dirty="0" smtClean="0"/>
              <a:t>''corsivo'' è visualizzato come </a:t>
            </a:r>
            <a:r>
              <a:rPr lang="it-IT" i="1" dirty="0" smtClean="0"/>
              <a:t>corsivo</a:t>
            </a:r>
            <a:r>
              <a:rPr lang="it-IT" dirty="0" smtClean="0"/>
              <a:t>. (2 apostrofi)</a:t>
            </a:r>
          </a:p>
          <a:p>
            <a:r>
              <a:rPr lang="it-IT" dirty="0" smtClean="0"/>
              <a:t>'''grassetto''' è visualizzato come </a:t>
            </a:r>
            <a:r>
              <a:rPr lang="it-IT" b="1" dirty="0" smtClean="0"/>
              <a:t>grassetto</a:t>
            </a:r>
            <a:r>
              <a:rPr lang="it-IT" dirty="0" smtClean="0"/>
              <a:t>. (3 apostrofi)</a:t>
            </a:r>
          </a:p>
          <a:p>
            <a:r>
              <a:rPr lang="it-IT" dirty="0" smtClean="0"/>
              <a:t>'''''grassetto corsivo''''' è visualizzato come </a:t>
            </a:r>
            <a:r>
              <a:rPr lang="it-IT" b="1" i="1" dirty="0" smtClean="0"/>
              <a:t>grassetto corsivo</a:t>
            </a:r>
            <a:r>
              <a:rPr lang="it-IT" dirty="0" smtClean="0"/>
              <a:t>. (2 + 3 = 5 apostrofi)</a:t>
            </a:r>
          </a:p>
          <a:p>
            <a:r>
              <a:rPr lang="it-IT" dirty="0" smtClean="0"/>
              <a:t>È una convenzione di </a:t>
            </a:r>
            <a:r>
              <a:rPr lang="it-IT" dirty="0" err="1" smtClean="0"/>
              <a:t>Wikipedia</a:t>
            </a:r>
            <a:r>
              <a:rPr lang="it-IT" dirty="0" smtClean="0"/>
              <a:t> mettere in grassetto il titolo la prima volta che viene nominato all'interno della voce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FORMATI </a:t>
            </a:r>
            <a:r>
              <a:rPr lang="it-IT" dirty="0" err="1" smtClean="0"/>
              <a:t>DI</a:t>
            </a:r>
            <a:r>
              <a:rPr lang="it-IT" dirty="0" smtClean="0"/>
              <a:t> PARAGRAFO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Scegliere con cura il formato del titolo che serve, tra i vari possibili, è un modo efficace per aumentare la coerenza interna di una voce. </a:t>
            </a:r>
          </a:p>
          <a:p>
            <a:r>
              <a:rPr lang="it-IT" dirty="0" smtClean="0"/>
              <a:t>I titoli si creano in questo modo:</a:t>
            </a:r>
          </a:p>
          <a:p>
            <a:pPr lvl="1"/>
            <a:r>
              <a:rPr lang="it-IT" dirty="0" smtClean="0"/>
              <a:t>==Titolo di livello alto== (2 segni di uguaglianza) - disegna anche una riga di separazione</a:t>
            </a:r>
          </a:p>
          <a:p>
            <a:pPr lvl="1"/>
            <a:r>
              <a:rPr lang="it-IT" dirty="0" smtClean="0"/>
              <a:t>===Titolo di livello intermedio=== (3 segni di uguaglianza)</a:t>
            </a:r>
          </a:p>
          <a:p>
            <a:pPr lvl="1"/>
            <a:r>
              <a:rPr lang="it-IT" dirty="0" smtClean="0"/>
              <a:t>====Titolo minore==== (4 segni di uguaglianza)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ELENCHI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b="1" dirty="0" smtClean="0"/>
              <a:t>Elenco puntato</a:t>
            </a:r>
          </a:p>
          <a:p>
            <a:pPr lvl="1"/>
            <a:r>
              <a:rPr lang="it-IT" dirty="0" smtClean="0"/>
              <a:t>Per inserire una voce di un elenco puntato, basta utilizzare un asterisco (*);</a:t>
            </a:r>
          </a:p>
          <a:p>
            <a:r>
              <a:rPr lang="it-IT" dirty="0" smtClean="0"/>
              <a:t>Un esempio:</a:t>
            </a:r>
          </a:p>
          <a:p>
            <a:pPr lvl="1">
              <a:buNone/>
            </a:pPr>
            <a:r>
              <a:rPr lang="it-IT" dirty="0" err="1" smtClean="0"/>
              <a:t>*Prima</a:t>
            </a:r>
            <a:r>
              <a:rPr lang="it-IT" dirty="0" smtClean="0"/>
              <a:t> voce dell'elenco </a:t>
            </a:r>
            <a:endParaRPr lang="it-IT" dirty="0" smtClean="0"/>
          </a:p>
          <a:p>
            <a:pPr lvl="1">
              <a:buNone/>
            </a:pPr>
            <a:r>
              <a:rPr lang="it-IT" dirty="0" err="1" smtClean="0"/>
              <a:t>*</a:t>
            </a:r>
            <a:r>
              <a:rPr lang="it-IT" dirty="0" err="1" smtClean="0"/>
              <a:t>Seconda</a:t>
            </a:r>
            <a:r>
              <a:rPr lang="it-IT" dirty="0" smtClean="0"/>
              <a:t> voce dell'elenco </a:t>
            </a:r>
            <a:endParaRPr lang="it-IT" dirty="0" smtClean="0"/>
          </a:p>
          <a:p>
            <a:pPr lvl="1">
              <a:buNone/>
            </a:pPr>
            <a:r>
              <a:rPr lang="it-IT" dirty="0" smtClean="0"/>
              <a:t>	</a:t>
            </a:r>
            <a:r>
              <a:rPr lang="it-IT" dirty="0" smtClean="0"/>
              <a:t>**</a:t>
            </a:r>
            <a:r>
              <a:rPr lang="it-IT" dirty="0" smtClean="0"/>
              <a:t>Sotto-voce della seconda voce </a:t>
            </a:r>
            <a:endParaRPr lang="it-IT" dirty="0" smtClean="0"/>
          </a:p>
          <a:p>
            <a:pPr lvl="1">
              <a:buNone/>
            </a:pPr>
            <a:r>
              <a:rPr lang="it-IT" dirty="0" err="1" smtClean="0"/>
              <a:t>*</a:t>
            </a:r>
            <a:r>
              <a:rPr lang="it-IT" dirty="0" err="1" smtClean="0"/>
              <a:t>Terza</a:t>
            </a:r>
            <a:r>
              <a:rPr lang="it-IT" dirty="0" smtClean="0"/>
              <a:t> voce dell'elenco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ELENCO NUMERATO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b="1" dirty="0" smtClean="0"/>
              <a:t>Elenco numerato</a:t>
            </a:r>
          </a:p>
          <a:p>
            <a:r>
              <a:rPr lang="it-IT" dirty="0" smtClean="0"/>
              <a:t>Per creare una lista numerata automaticamente, basta inserire all'inizio di ogni riga il carattere #; valgono anche qui tutte le considerazioni precedenti sugli annidamenti, eccone un esempio:</a:t>
            </a:r>
          </a:p>
          <a:p>
            <a:pPr lvl="1">
              <a:buNone/>
            </a:pPr>
            <a:r>
              <a:rPr lang="it-IT" dirty="0" err="1" smtClean="0"/>
              <a:t>#Prima</a:t>
            </a:r>
            <a:r>
              <a:rPr lang="it-IT" dirty="0" smtClean="0"/>
              <a:t> voce dell'elenco </a:t>
            </a:r>
            <a:endParaRPr lang="it-IT" dirty="0" smtClean="0"/>
          </a:p>
          <a:p>
            <a:pPr lvl="1">
              <a:buNone/>
            </a:pPr>
            <a:r>
              <a:rPr lang="it-IT" dirty="0" err="1" smtClean="0"/>
              <a:t>#</a:t>
            </a:r>
            <a:r>
              <a:rPr lang="it-IT" dirty="0" err="1" smtClean="0"/>
              <a:t>Seconda</a:t>
            </a:r>
            <a:r>
              <a:rPr lang="it-IT" dirty="0" smtClean="0"/>
              <a:t> voce dell'elenco </a:t>
            </a:r>
            <a:endParaRPr lang="it-IT" dirty="0" smtClean="0"/>
          </a:p>
          <a:p>
            <a:pPr lvl="1">
              <a:buNone/>
            </a:pPr>
            <a:r>
              <a:rPr lang="it-IT" dirty="0" smtClean="0"/>
              <a:t>	</a:t>
            </a:r>
            <a:r>
              <a:rPr lang="it-IT" dirty="0" smtClean="0"/>
              <a:t>##</a:t>
            </a:r>
            <a:r>
              <a:rPr lang="it-IT" dirty="0" smtClean="0"/>
              <a:t>Sotto-voce della seconda voce </a:t>
            </a:r>
            <a:endParaRPr lang="it-IT" dirty="0" smtClean="0"/>
          </a:p>
          <a:p>
            <a:pPr lvl="1">
              <a:buNone/>
            </a:pPr>
            <a:r>
              <a:rPr lang="it-IT" dirty="0" err="1" smtClean="0"/>
              <a:t>#</a:t>
            </a:r>
            <a:r>
              <a:rPr lang="it-IT" dirty="0" err="1" smtClean="0"/>
              <a:t>Terza</a:t>
            </a:r>
            <a:r>
              <a:rPr lang="it-IT" dirty="0" smtClean="0"/>
              <a:t> voce dell'elenco </a:t>
            </a:r>
            <a:endParaRPr lang="it-IT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1627</Words>
  <Application>Microsoft Office PowerPoint</Application>
  <PresentationFormat>Presentazione su schermo (4:3)</PresentationFormat>
  <Paragraphs>263</Paragraphs>
  <Slides>23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Presentazione del lavoro del team</vt:lpstr>
      <vt:lpstr>COMUNICAZIONE ONLINE, RETI E VIRTUALITA’</vt:lpstr>
      <vt:lpstr>INDICE</vt:lpstr>
      <vt:lpstr>AGENDA</vt:lpstr>
      <vt:lpstr>MODIFICARE UNA PAGINA</vt:lpstr>
      <vt:lpstr>FORMATTAZIONE</vt:lpstr>
      <vt:lpstr>FORMATI DI CARATTERE</vt:lpstr>
      <vt:lpstr>FORMATI DI PARAGRAFO</vt:lpstr>
      <vt:lpstr>ELENCHI</vt:lpstr>
      <vt:lpstr>ELENCO NUMERATO</vt:lpstr>
      <vt:lpstr>GESTIONE DEI LINK</vt:lpstr>
      <vt:lpstr>GESTIONE DEI LINK</vt:lpstr>
      <vt:lpstr>INTERWIKI</vt:lpstr>
      <vt:lpstr>LINK ESTERNI</vt:lpstr>
      <vt:lpstr>DISCUSSIONI</vt:lpstr>
      <vt:lpstr>DISCUSSIONI</vt:lpstr>
      <vt:lpstr>TEMPLATE</vt:lpstr>
      <vt:lpstr>FORMA DI UN TEMPLATE</vt:lpstr>
      <vt:lpstr>INSERIMENTO DI UNA VOCE CON TEMPLATE</vt:lpstr>
      <vt:lpstr>SEGNALAZIONI</vt:lpstr>
      <vt:lpstr>TIPI DI SEGNALAZIONE</vt:lpstr>
      <vt:lpstr>SEGNALAZIONI</vt:lpstr>
      <vt:lpstr>SEGNALAZIONI</vt:lpstr>
      <vt:lpstr>SEGNALAZIONI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2011-08-23T06:19:58Z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