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7"/>
  </p:notesMasterIdLst>
  <p:sldIdLst>
    <p:sldId id="256" r:id="rId2"/>
    <p:sldId id="402" r:id="rId3"/>
    <p:sldId id="333" r:id="rId4"/>
    <p:sldId id="334" r:id="rId5"/>
    <p:sldId id="258" r:id="rId6"/>
    <p:sldId id="259" r:id="rId7"/>
    <p:sldId id="404" r:id="rId8"/>
    <p:sldId id="260" r:id="rId9"/>
    <p:sldId id="261" r:id="rId10"/>
    <p:sldId id="262" r:id="rId11"/>
    <p:sldId id="263" r:id="rId12"/>
    <p:sldId id="405" r:id="rId13"/>
    <p:sldId id="264" r:id="rId14"/>
    <p:sldId id="265" r:id="rId15"/>
    <p:sldId id="266" r:id="rId16"/>
    <p:sldId id="406" r:id="rId17"/>
    <p:sldId id="407" r:id="rId18"/>
    <p:sldId id="408" r:id="rId19"/>
    <p:sldId id="409" r:id="rId20"/>
    <p:sldId id="410" r:id="rId21"/>
    <p:sldId id="382" r:id="rId22"/>
    <p:sldId id="267" r:id="rId23"/>
    <p:sldId id="268" r:id="rId24"/>
    <p:sldId id="269" r:id="rId25"/>
    <p:sldId id="270" r:id="rId26"/>
    <p:sldId id="271" r:id="rId27"/>
    <p:sldId id="272" r:id="rId28"/>
    <p:sldId id="273" r:id="rId29"/>
    <p:sldId id="403" r:id="rId30"/>
    <p:sldId id="274" r:id="rId31"/>
    <p:sldId id="275" r:id="rId32"/>
    <p:sldId id="385" r:id="rId33"/>
    <p:sldId id="276" r:id="rId34"/>
    <p:sldId id="277" r:id="rId35"/>
    <p:sldId id="383" r:id="rId36"/>
    <p:sldId id="278" r:id="rId37"/>
    <p:sldId id="279" r:id="rId38"/>
    <p:sldId id="280" r:id="rId39"/>
    <p:sldId id="281" r:id="rId40"/>
    <p:sldId id="282" r:id="rId41"/>
    <p:sldId id="411" r:id="rId42"/>
    <p:sldId id="283" r:id="rId43"/>
    <p:sldId id="284" r:id="rId44"/>
    <p:sldId id="384" r:id="rId45"/>
    <p:sldId id="285" r:id="rId46"/>
    <p:sldId id="286" r:id="rId47"/>
    <p:sldId id="287" r:id="rId48"/>
    <p:sldId id="288" r:id="rId49"/>
    <p:sldId id="289" r:id="rId50"/>
    <p:sldId id="290" r:id="rId51"/>
    <p:sldId id="291" r:id="rId52"/>
    <p:sldId id="292" r:id="rId53"/>
    <p:sldId id="293" r:id="rId54"/>
    <p:sldId id="294" r:id="rId55"/>
    <p:sldId id="316" r:id="rId56"/>
    <p:sldId id="295" r:id="rId57"/>
    <p:sldId id="296" r:id="rId58"/>
    <p:sldId id="297" r:id="rId59"/>
    <p:sldId id="298" r:id="rId60"/>
    <p:sldId id="299" r:id="rId61"/>
    <p:sldId id="300" r:id="rId62"/>
    <p:sldId id="301" r:id="rId63"/>
    <p:sldId id="302" r:id="rId64"/>
    <p:sldId id="303" r:id="rId65"/>
    <p:sldId id="304" r:id="rId66"/>
    <p:sldId id="305" r:id="rId67"/>
    <p:sldId id="306" r:id="rId68"/>
    <p:sldId id="318" r:id="rId69"/>
    <p:sldId id="319" r:id="rId70"/>
    <p:sldId id="320" r:id="rId71"/>
    <p:sldId id="307" r:id="rId72"/>
    <p:sldId id="308" r:id="rId73"/>
    <p:sldId id="309" r:id="rId74"/>
    <p:sldId id="310" r:id="rId75"/>
    <p:sldId id="311" r:id="rId76"/>
    <p:sldId id="312" r:id="rId77"/>
    <p:sldId id="313" r:id="rId78"/>
    <p:sldId id="314" r:id="rId79"/>
    <p:sldId id="315" r:id="rId80"/>
    <p:sldId id="317" r:id="rId81"/>
    <p:sldId id="321" r:id="rId82"/>
    <p:sldId id="322" r:id="rId83"/>
    <p:sldId id="412" r:id="rId84"/>
    <p:sldId id="323" r:id="rId85"/>
    <p:sldId id="324" r:id="rId86"/>
    <p:sldId id="325" r:id="rId87"/>
    <p:sldId id="326" r:id="rId88"/>
    <p:sldId id="327" r:id="rId89"/>
    <p:sldId id="328" r:id="rId90"/>
    <p:sldId id="329" r:id="rId91"/>
    <p:sldId id="330" r:id="rId92"/>
    <p:sldId id="331" r:id="rId93"/>
    <p:sldId id="332" r:id="rId94"/>
    <p:sldId id="335" r:id="rId95"/>
    <p:sldId id="336" r:id="rId96"/>
    <p:sldId id="337" r:id="rId97"/>
    <p:sldId id="338" r:id="rId98"/>
    <p:sldId id="339" r:id="rId99"/>
    <p:sldId id="340" r:id="rId100"/>
    <p:sldId id="341" r:id="rId101"/>
    <p:sldId id="342" r:id="rId102"/>
    <p:sldId id="343" r:id="rId103"/>
    <p:sldId id="344" r:id="rId104"/>
    <p:sldId id="345" r:id="rId105"/>
    <p:sldId id="347" r:id="rId106"/>
    <p:sldId id="348" r:id="rId107"/>
    <p:sldId id="349" r:id="rId108"/>
    <p:sldId id="350" r:id="rId109"/>
    <p:sldId id="351" r:id="rId110"/>
    <p:sldId id="352" r:id="rId111"/>
    <p:sldId id="353" r:id="rId112"/>
    <p:sldId id="354" r:id="rId113"/>
    <p:sldId id="355" r:id="rId114"/>
    <p:sldId id="356" r:id="rId115"/>
    <p:sldId id="357" r:id="rId116"/>
    <p:sldId id="358" r:id="rId117"/>
    <p:sldId id="359" r:id="rId118"/>
    <p:sldId id="360" r:id="rId119"/>
    <p:sldId id="361" r:id="rId120"/>
    <p:sldId id="362" r:id="rId121"/>
    <p:sldId id="363" r:id="rId122"/>
    <p:sldId id="364" r:id="rId123"/>
    <p:sldId id="365" r:id="rId124"/>
    <p:sldId id="366" r:id="rId125"/>
    <p:sldId id="367" r:id="rId126"/>
    <p:sldId id="368" r:id="rId127"/>
    <p:sldId id="369" r:id="rId128"/>
    <p:sldId id="370" r:id="rId129"/>
    <p:sldId id="371" r:id="rId130"/>
    <p:sldId id="372" r:id="rId131"/>
    <p:sldId id="373" r:id="rId132"/>
    <p:sldId id="374" r:id="rId133"/>
    <p:sldId id="375" r:id="rId134"/>
    <p:sldId id="376" r:id="rId135"/>
    <p:sldId id="377" r:id="rId136"/>
    <p:sldId id="378" r:id="rId137"/>
    <p:sldId id="379" r:id="rId138"/>
    <p:sldId id="380" r:id="rId139"/>
    <p:sldId id="381" r:id="rId140"/>
    <p:sldId id="386" r:id="rId141"/>
    <p:sldId id="387" r:id="rId142"/>
    <p:sldId id="388" r:id="rId143"/>
    <p:sldId id="389" r:id="rId144"/>
    <p:sldId id="390" r:id="rId145"/>
    <p:sldId id="391" r:id="rId146"/>
    <p:sldId id="392" r:id="rId147"/>
    <p:sldId id="393" r:id="rId148"/>
    <p:sldId id="394" r:id="rId149"/>
    <p:sldId id="395" r:id="rId150"/>
    <p:sldId id="396" r:id="rId151"/>
    <p:sldId id="397" r:id="rId152"/>
    <p:sldId id="398" r:id="rId153"/>
    <p:sldId id="399" r:id="rId154"/>
    <p:sldId id="400" r:id="rId155"/>
    <p:sldId id="401" r:id="rId15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2FA8EE-85B8-47E5-8E1F-8A8778BCE667}" type="datetimeFigureOut">
              <a:rPr lang="it-IT" smtClean="0"/>
              <a:pPr/>
              <a:t>26/01/2017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8BA70-DB3A-4248-A55B-DF7691D48E3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F33B786-A550-424B-A2DA-4E1B5D46FBC0}" type="datetime1">
              <a:rPr lang="it-IT" smtClean="0"/>
              <a:pPr/>
              <a:t>26/01/2017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012C9D-3C86-4EDA-A43A-35A02C940993}" type="datetime1">
              <a:rPr lang="it-IT" smtClean="0"/>
              <a:pPr/>
              <a:t>26/01/2017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61B7E05-826E-4313-B9B0-16957FFC6256}" type="datetime1">
              <a:rPr lang="it-IT" smtClean="0"/>
              <a:pPr/>
              <a:t>26/01/2017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BEE317-051D-4CE7-8CE2-B3707E5890C9}" type="datetime1">
              <a:rPr lang="it-IT" smtClean="0"/>
              <a:pPr/>
              <a:t>26/01/2017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09951D9-C112-4D95-BAAA-C00F8EBE4CCA}" type="datetime1">
              <a:rPr lang="it-IT" smtClean="0"/>
              <a:pPr/>
              <a:t>26/01/2017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D402095-37A3-4C31-9DC7-B3237B175051}" type="datetime1">
              <a:rPr lang="it-IT" smtClean="0"/>
              <a:pPr/>
              <a:t>26/01/2017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4AB6B43-0580-46DB-BD7F-6C8FCF7D8ED9}" type="datetime1">
              <a:rPr lang="it-IT" smtClean="0"/>
              <a:pPr/>
              <a:t>26/01/2017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9B02C7-0989-498B-A90E-5C7AA1AABDAA}" type="datetime1">
              <a:rPr lang="it-IT" smtClean="0"/>
              <a:pPr/>
              <a:t>26/01/2017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CBCB69-C74D-4062-BEF3-04F4F0C57D8C}" type="datetime1">
              <a:rPr lang="it-IT" smtClean="0"/>
              <a:pPr/>
              <a:t>26/01/2017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A1B74F-21E2-4982-BF4F-66C5187300F8}" type="datetime1">
              <a:rPr lang="it-IT" smtClean="0"/>
              <a:pPr/>
              <a:t>26/01/2017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FF78DF5-BB46-4246-AD9F-49D21289F877}" type="datetime1">
              <a:rPr lang="it-IT" smtClean="0"/>
              <a:pPr/>
              <a:t>26/01/2017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639E1-F2C5-47D5-9826-2FBC41155434}" type="datetime1">
              <a:rPr lang="it-IT" smtClean="0"/>
              <a:pPr/>
              <a:t>26/01/2017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lyrics-youtube.com/lyrics/ogni-maledetta-domenica-discorso-al-pacino-X3kSC9aIefU" TargetMode="External"/><Relationship Id="rId2" Type="http://schemas.openxmlformats.org/officeDocument/2006/relationships/hyperlink" Target="https://www.youtube.com/watch?feature=player_detailpage&amp;v=X3kSC9aIef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youtube.com/watch?v=eb6yVgwAzZU"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SDHH6p-QsWk"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youtube.com/watch?v=Jupoa744BC4" TargetMode="External"/><Relationship Id="rId2" Type="http://schemas.openxmlformats.org/officeDocument/2006/relationships/hyperlink" Target="https://www.youtube.com/watch?v=_yZqhB3Yh0Q"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youtube.com/watch?v=gHApCpstuTw"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Sport e formazione</a:t>
            </a:r>
            <a:endParaRPr lang="it-IT" b="1" dirty="0"/>
          </a:p>
        </p:txBody>
      </p:sp>
      <p:sp>
        <p:nvSpPr>
          <p:cNvPr id="3" name="Sottotitolo 2"/>
          <p:cNvSpPr>
            <a:spLocks noGrp="1"/>
          </p:cNvSpPr>
          <p:nvPr>
            <p:ph type="subTitle"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Pedagogia dello sport è quella che non abbiamo visto, sta nell’altra faccia dello sport</a:t>
            </a:r>
          </a:p>
          <a:p>
            <a:pPr algn="just"/>
            <a:r>
              <a:rPr lang="it-IT" dirty="0" smtClean="0"/>
              <a:t>Educazione: nell’età dello sviluppo una valenza particolare ma corre lungo tutto l’arco della vita. E’ un agente di cambiamento ma anche di rafforzamento di abilità.</a:t>
            </a:r>
          </a:p>
          <a:p>
            <a:pPr algn="just"/>
            <a:r>
              <a:rPr lang="it-IT" b="1" dirty="0" smtClean="0"/>
              <a:t>Educazione sportiva: </a:t>
            </a:r>
            <a:r>
              <a:rPr lang="it-IT" u="sng" dirty="0" smtClean="0"/>
              <a:t>definire in modo non rigido i metodi, le tecniche più idonei a fare dello sport un dispositivo pedagogico che favorisce il dispiegarsi delle potenzialità formative nei soggetti  più giovani che iniziano a praticarlo </a:t>
            </a:r>
            <a:endParaRPr lang="it-IT" u="sng"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endParaRPr lang="it-IT" dirty="0" smtClean="0"/>
          </a:p>
          <a:p>
            <a:pPr algn="just"/>
            <a:r>
              <a:rPr lang="it-IT" b="1" dirty="0" smtClean="0"/>
              <a:t>Il </a:t>
            </a:r>
            <a:r>
              <a:rPr lang="it-IT" b="1" dirty="0" err="1" smtClean="0"/>
              <a:t>multisport</a:t>
            </a:r>
            <a:r>
              <a:rPr lang="it-IT" b="1" dirty="0" smtClean="0"/>
              <a:t> </a:t>
            </a:r>
            <a:r>
              <a:rPr lang="it-IT" dirty="0" smtClean="0"/>
              <a:t>costituirebbe una sorta di riproposizione di ciò che per le generazioni passate ha rappresentato ”il cortile”, cioè un contesto all’interno del quale il campo d’esperienza ludico fornisce delle acquisizioni da più punti di vista, motorio e sociale. Il modello </a:t>
            </a:r>
            <a:r>
              <a:rPr lang="it-IT" dirty="0" err="1" smtClean="0"/>
              <a:t>multisportivo</a:t>
            </a:r>
            <a:r>
              <a:rPr lang="it-IT" dirty="0" smtClean="0"/>
              <a:t> evita gli svantaggi della preparazione monotematica che causa abbandono precoce.</a:t>
            </a:r>
          </a:p>
          <a:p>
            <a:pPr algn="just"/>
            <a:r>
              <a:rPr lang="it-IT" dirty="0" smtClean="0"/>
              <a:t>Esperienze motorie di diversa natura diventano un bagaglio importante per affrontare situazioni impreviste, organizzarsi autonomamente.</a:t>
            </a:r>
          </a:p>
          <a:p>
            <a:pPr algn="just"/>
            <a:r>
              <a:rPr lang="it-IT" dirty="0" smtClean="0"/>
              <a:t>(leggere pag. 125 Sport e formazione)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L’allenatore mediatore di legalità</a:t>
            </a:r>
          </a:p>
          <a:p>
            <a:r>
              <a:rPr lang="it-IT" b="1" dirty="0" smtClean="0"/>
              <a:t>Il sistema delle regole</a:t>
            </a:r>
          </a:p>
          <a:p>
            <a:pPr algn="just">
              <a:buNone/>
            </a:pPr>
            <a:r>
              <a:rPr lang="it-IT" dirty="0" smtClean="0"/>
              <a:t>-Gruppo di atleti guidato da un allenatore può essere considerato un sistema, è costituito da un insieme di elementi in interazione; qualsiasi comportamento di uno di essi implica ripercussioni per tutti gli altri.</a:t>
            </a:r>
          </a:p>
          <a:p>
            <a:pPr algn="just">
              <a:buNone/>
            </a:pPr>
            <a:r>
              <a:rPr lang="it-IT" dirty="0" smtClean="0"/>
              <a:t>-Lettura del gioco: per sapere ciò che sta accadendo è necessario che ogni giocatore sappia leggere ciò che sta accadendo in campo.  </a:t>
            </a:r>
          </a:p>
          <a:p>
            <a:pPr algn="just">
              <a:buNone/>
            </a:pPr>
            <a:r>
              <a:rPr lang="it-IT" dirty="0" smtClean="0"/>
              <a:t>-Gli obiettivi devono essere riconosciuti dai componenti della squadra</a:t>
            </a:r>
            <a:r>
              <a:rPr lang="it-IT" b="1"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Per un lavoro di squadra</a:t>
            </a:r>
            <a:r>
              <a:rPr lang="it-IT" dirty="0" smtClean="0"/>
              <a:t>:</a:t>
            </a:r>
          </a:p>
          <a:p>
            <a:pPr algn="just"/>
            <a:r>
              <a:rPr lang="it-IT" dirty="0" smtClean="0"/>
              <a:t>Conoscere e condividere regole</a:t>
            </a:r>
          </a:p>
          <a:p>
            <a:pPr algn="just"/>
            <a:r>
              <a:rPr lang="it-IT" dirty="0" smtClean="0"/>
              <a:t>Definire un lessico condiviso, comune al gruppo, attraverso parole chiave, una sorta di codice appreso durante l’allenamento e le partite. Il linguaggio verbale e non verbale,  promuove la cognizione dei tempi, coadiuva l’apprendimento dei ritmi, lo sviluppo di azioni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Sport</a:t>
            </a:r>
          </a:p>
          <a:p>
            <a:pPr algn="just"/>
            <a:r>
              <a:rPr lang="it-IT" dirty="0" smtClean="0"/>
              <a:t>Fenomeno collocabile nella cultura della prestazione; misura il rito, la ripetizione, il risultato tecnico, l’impresa, il traguardo, secondo codici riconosciuti e condivisi ed è proprio questo aspetto che rende allo sport la riconoscibilità del suo linguaggio, in modo analogo al linguaggio musicale.</a:t>
            </a:r>
          </a:p>
          <a:p>
            <a:pPr algn="just"/>
            <a:r>
              <a:rPr lang="it-IT" dirty="0" smtClean="0"/>
              <a:t>Questa riconoscibilità e condivisione fa dello sport un elemento facilitante per l’acquisizione dei principi basilari del vivere civile.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Nella società</a:t>
            </a:r>
          </a:p>
          <a:p>
            <a:pPr algn="just"/>
            <a:r>
              <a:rPr lang="it-IT" dirty="0" smtClean="0"/>
              <a:t>Ci sono regole da riconoscere e rispettare per il bene e l’utilità comune, la condivisione va ricercata e perseguita</a:t>
            </a:r>
          </a:p>
          <a:p>
            <a:pPr algn="just"/>
            <a:r>
              <a:rPr lang="it-IT" b="1" dirty="0" smtClean="0"/>
              <a:t>Nello sport</a:t>
            </a:r>
          </a:p>
          <a:p>
            <a:pPr algn="just"/>
            <a:r>
              <a:rPr lang="it-IT" dirty="0" smtClean="0"/>
              <a:t>Le regole di gara, partita o le norme che regolano una disciplina specifica insegnano questo: l’atleta può giocare e competere nella misura in cui rispetta i codici prestabiliti. Al di fuori di essi le doti e i risultati non hanno senso.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I giochi sportivi rappresentano la realizzazione più alta, raffinata e colta dell’esperienza di gioco.</a:t>
            </a:r>
          </a:p>
          <a:p>
            <a:pPr algn="just"/>
            <a:r>
              <a:rPr lang="it-IT" b="1" dirty="0" smtClean="0"/>
              <a:t>Competizione</a:t>
            </a:r>
            <a:r>
              <a:rPr lang="it-IT" dirty="0" smtClean="0"/>
              <a:t> </a:t>
            </a:r>
            <a:r>
              <a:rPr lang="it-IT" dirty="0" err="1" smtClean="0"/>
              <a:t>cum</a:t>
            </a:r>
            <a:r>
              <a:rPr lang="it-IT" dirty="0" smtClean="0"/>
              <a:t> </a:t>
            </a:r>
            <a:r>
              <a:rPr lang="it-IT" dirty="0" err="1" smtClean="0"/>
              <a:t>petere</a:t>
            </a:r>
            <a:r>
              <a:rPr lang="it-IT" dirty="0" smtClean="0"/>
              <a:t> significa chiedere insieme, fare insieme, la competizione nasce allora da una volontà comune. L’elemento etico e lo sviluppo dell’educazione alla legalità nello sport riguarda non solo la competizione in sé ma anche le regole attraverso cui essa avviene.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Educare allo sport, educare alle regole</a:t>
            </a:r>
          </a:p>
          <a:p>
            <a:pPr algn="just">
              <a:buNone/>
            </a:pPr>
            <a:r>
              <a:rPr lang="it-IT" dirty="0" smtClean="0"/>
              <a:t>(leggere pag 135 Sport e formazione)</a:t>
            </a:r>
          </a:p>
          <a:p>
            <a:pPr algn="just">
              <a:buNone/>
            </a:pPr>
            <a:r>
              <a:rPr lang="it-IT" dirty="0" smtClean="0"/>
              <a:t>I bambini che giocano liberamente si organizzano, elaborano competizioni e mediazioni e stabiliscono </a:t>
            </a:r>
            <a:r>
              <a:rPr lang="it-IT" dirty="0" smtClean="0"/>
              <a:t>regole (pag. </a:t>
            </a:r>
            <a:r>
              <a:rPr lang="it-IT" smtClean="0"/>
              <a:t>17-34 </a:t>
            </a:r>
            <a:r>
              <a:rPr lang="it-IT" dirty="0" err="1" smtClean="0"/>
              <a:t>slides</a:t>
            </a:r>
            <a:r>
              <a:rPr lang="it-IT" dirty="0" smtClean="0"/>
              <a:t> Sport e Infanzia). </a:t>
            </a:r>
            <a:endParaRPr lang="it-IT" dirty="0" smtClean="0"/>
          </a:p>
          <a:p>
            <a:pPr algn="just">
              <a:buNone/>
            </a:pPr>
            <a:r>
              <a:rPr lang="it-IT" dirty="0" smtClean="0"/>
              <a:t>-Insegnare a rispettare le regole e adattarsi ad esse è il primo elemento educativo di cui un allenatore dispone.</a:t>
            </a:r>
          </a:p>
          <a:p>
            <a:pPr algn="just">
              <a:buNone/>
            </a:pPr>
            <a:r>
              <a:rPr lang="it-IT" dirty="0" smtClean="0"/>
              <a:t>-Lo sport è anche educazione alla legalità dal momento che prevede norme e codici da rispettare: non esiste attività sportiva senza arbitri, giudici, regolamenti.</a:t>
            </a:r>
          </a:p>
          <a:p>
            <a:pPr algn="just">
              <a:buNone/>
            </a:pP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Ogni atleta impara a dirigere il proprio comportamento entro confini stabiliti, acquisisce capacità di controllo, interiorizza il senso del limite. Questo processo facilita lo sviluppo morale ed è utile in particolare nel periodo adolescenziale quando il giovane è chiamato a completare la formazione della propria personalità e dimensione etica.</a:t>
            </a:r>
          </a:p>
          <a:p>
            <a:pPr algn="just"/>
            <a:r>
              <a:rPr lang="it-IT" dirty="0" smtClean="0"/>
              <a:t>La vittoria, il successo sono obiettivi da raggiungere in modo onesto, senza danneggiare l’avversario.</a:t>
            </a:r>
          </a:p>
          <a:p>
            <a:pPr algn="just"/>
            <a:r>
              <a:rPr lang="it-IT" dirty="0" smtClean="0"/>
              <a:t>La dimensione sportiva è connessa a quella sociale (conseguire con la squadra obiettivi comuni).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L’allenatore educatore</a:t>
            </a:r>
          </a:p>
          <a:p>
            <a:pPr algn="just"/>
            <a:r>
              <a:rPr lang="it-IT" dirty="0" smtClean="0"/>
              <a:t>Lo sport ha in sé potenzialità comunicative e formative:</a:t>
            </a:r>
          </a:p>
          <a:p>
            <a:pPr algn="just"/>
            <a:r>
              <a:rPr lang="it-IT" dirty="0" smtClean="0"/>
              <a:t>Rispetto dell’avversario, delle regole, di sé, tutela della salute, trasmissione di valori per vivere una cittadinanza attiva nella costruzione del bene comune inteso come condizione indispensabile perché a ciascun individuo vengano garantiti i diritti indispensabili per essere persona, i beni fondamentali che consegnano dignità al vivere.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Legalità</a:t>
            </a:r>
          </a:p>
          <a:p>
            <a:pPr algn="just"/>
            <a:r>
              <a:rPr lang="it-IT" dirty="0" smtClean="0"/>
              <a:t>Non solo come regole da osservare per convenzione sociale, ma assioma da condividere culturalmente: non si fa una cosa perché è vietata ma perché non è giusta.</a:t>
            </a:r>
          </a:p>
          <a:p>
            <a:pPr algn="just"/>
            <a:r>
              <a:rPr lang="it-IT" dirty="0" smtClean="0"/>
              <a:t>L’allenatore è riferimento, a lui spetta dirigere il processo di allenamento, trasmette conoscenze disciplinari sportive, stimola la formazione di comportamenti e atteggiamenti, organizza il processo di allenamento, costituisce un modello attraverso le sue azioni, deve possedere qualità morali tali da poter trasmettere sensazioni, emozioni, sicurezza, non deve aver paura di andare controcorrente.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“Quanto più è alto il livello tecnico e agonistico perseguito, tanto più si restringe lo spazio educativo a disposizione dell’educatore. Sono le piccole società sportive, a dimensione locale e magari con una forte presenza sul territorio, quelle che offrono il rapporto migliore tra istanze tecniche ed educative poiché sono in grado di coniugare livelli sportivi discreti con un </a:t>
            </a:r>
            <a:r>
              <a:rPr lang="it-IT" b="1" dirty="0" smtClean="0"/>
              <a:t>notevole impegno etico e sociale</a:t>
            </a:r>
            <a:r>
              <a:rPr lang="it-IT" dirty="0" smtClean="0"/>
              <a: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Prendere una direzione: educare alla legalità</a:t>
            </a:r>
          </a:p>
          <a:p>
            <a:pPr algn="just">
              <a:buNone/>
            </a:pPr>
            <a:r>
              <a:rPr lang="it-IT" dirty="0" smtClean="0"/>
              <a:t>-Essere controcorrente: educare i giovani ad aprirsi, a stare insieme, a sentire propri i problemi o la gioia degli altri, educare all’attesa e al rispetto dei tempi propri e altrui.</a:t>
            </a:r>
          </a:p>
          <a:p>
            <a:pPr algn="just">
              <a:buNone/>
            </a:pPr>
            <a:r>
              <a:rPr lang="it-IT" dirty="0" smtClean="0"/>
              <a:t>-Per essere allenatori è necessario puntare su una strategia di lavoro che privilegi lo strumento del piacere, della gioia di insegnare e di imparare.</a:t>
            </a:r>
          </a:p>
          <a:p>
            <a:pPr algn="just">
              <a:buNone/>
            </a:pPr>
            <a:r>
              <a:rPr lang="it-IT" dirty="0" smtClean="0"/>
              <a:t>-L’allenatore deve lavorare sul gruppo e con il gruppo ma senza dimenticare l’individuo. E’ fondamentale imparare il nome di ogni ragazzo, l’essere identificato con il nome è un diritto. Il nome permette di essere riconosciuti, ascoltati, valorizzati, rispettati nei propri diritti e dignità. Dietro al nome di ognuno vengono scoperti un volto, una storia, una persona.</a:t>
            </a:r>
          </a:p>
          <a:p>
            <a:pPr algn="just">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Fermarsi ad ascoltare, osservare, riconoscendo e scegliendo consapevolmente, per raggiungere l’obiettivo, non soltanto la strada più breve, ma anche quella più opportuna e paziente consente un consolidamento nel tempo dell’obiettivo, è uno stile metodologico vincente sul piano educativo. Per realizzare questo a volte non bastano gli strumenti che culturalmente si hanno a disposizione, anzi occorre prendere le distanze dal nostro conosciuto, fidarsi delle intuizioni e sperimentare sul terreno del possibile.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Ruolo educativo dell’allenatore:</a:t>
            </a:r>
          </a:p>
          <a:p>
            <a:pPr algn="just"/>
            <a:r>
              <a:rPr lang="it-IT" dirty="0" smtClean="0"/>
              <a:t>Atteggiamenti di attenzione, rispetto, valorizzazione, qualità come accessibilità (che dà all’atleta il senso di “trovare udienza” con facilità) e la comprensione, accompagnata da riservatezza (che dà all’atleta il senso di poter parlare delle cose che gli stanno a cuore senza il timore di essere giudicato o rimproverato, o di vedere resa pubblica una certa situazione personale)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La regola come valore</a:t>
            </a:r>
          </a:p>
          <a:p>
            <a:pPr algn="just"/>
            <a:r>
              <a:rPr lang="it-IT" b="1" dirty="0" smtClean="0"/>
              <a:t>Il rispetto </a:t>
            </a:r>
            <a:r>
              <a:rPr lang="it-IT" dirty="0" smtClean="0"/>
              <a:t>presuppone reciprocità, se l’allenatore non rispetta l’atleta, non si può aspettare di esserne rispettato.</a:t>
            </a:r>
          </a:p>
          <a:p>
            <a:pPr algn="just"/>
            <a:r>
              <a:rPr lang="it-IT" b="1" dirty="0" smtClean="0"/>
              <a:t>La responsabilità </a:t>
            </a:r>
            <a:r>
              <a:rPr lang="it-IT" dirty="0" smtClean="0"/>
              <a:t>presuppone un duplice atto, deve venire attribuita e assunta.</a:t>
            </a:r>
          </a:p>
          <a:p>
            <a:pPr algn="just"/>
            <a:r>
              <a:rPr lang="it-IT" b="1" dirty="0" smtClean="0"/>
              <a:t>Il comportamento, l’esempio, il modello </a:t>
            </a:r>
            <a:r>
              <a:rPr lang="it-IT" dirty="0" smtClean="0"/>
              <a:t>che l’allenatore deve rappresentare per i propri atleti sono fondamentali per trasmettere </a:t>
            </a:r>
            <a:r>
              <a:rPr lang="it-IT" b="1" dirty="0" smtClean="0"/>
              <a:t>valori</a:t>
            </a:r>
          </a:p>
          <a:p>
            <a:pPr algn="just"/>
            <a:r>
              <a:rPr lang="it-IT" b="1" dirty="0" smtClean="0"/>
              <a:t>La testimonianza di sé, </a:t>
            </a:r>
            <a:r>
              <a:rPr lang="it-IT" dirty="0" smtClean="0"/>
              <a:t>da parte dell’educatore, favorisce la formazione di un orizzonte esistenziale</a:t>
            </a:r>
          </a:p>
          <a:p>
            <a:pPr algn="just"/>
            <a:r>
              <a:rPr lang="it-IT" dirty="0" smtClean="0"/>
              <a:t>(Leggere pag 143)</a:t>
            </a:r>
          </a:p>
          <a:p>
            <a:pPr algn="r"/>
            <a:endParaRPr lang="it-IT" b="1" dirty="0" smtClean="0"/>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La pratica delle discipline sportive può diventare </a:t>
            </a:r>
            <a:r>
              <a:rPr lang="it-IT" b="1" dirty="0" smtClean="0"/>
              <a:t>scuola di vita</a:t>
            </a:r>
            <a:r>
              <a:rPr lang="it-IT" dirty="0" smtClean="0"/>
              <a:t>:</a:t>
            </a:r>
          </a:p>
          <a:p>
            <a:pPr algn="just"/>
            <a:r>
              <a:rPr lang="it-IT" dirty="0" smtClean="0"/>
              <a:t>allenarsi con i compagni, ascoltare i consigli dell’allenatore, vivere, percepire, conoscere e controllare le proprie emozioni, sentire le proprie paure, rispettare le regole</a:t>
            </a:r>
          </a:p>
          <a:p>
            <a:pPr algn="just"/>
            <a:r>
              <a:rPr lang="it-IT" dirty="0" smtClean="0"/>
              <a:t>La disciplina sportiva rafforza interiormente:</a:t>
            </a:r>
          </a:p>
          <a:p>
            <a:pPr algn="just">
              <a:buNone/>
            </a:pPr>
            <a:r>
              <a:rPr lang="it-IT" dirty="0" smtClean="0"/>
              <a:t>-nuotando in corsia in allenamento o in gara sei solo nel rumore/silenzio dell’acqua; nelle discipline orientali l’obiettivo non è quello di recare il maggior danno possibile all’avversario ma di evitare lo scontro attraverso il controllo delle proprie capacità</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Educazione alla legalità</a:t>
            </a:r>
          </a:p>
          <a:p>
            <a:pPr algn="just"/>
            <a:r>
              <a:rPr lang="it-IT" dirty="0" smtClean="0"/>
              <a:t>“Chi oserebbe dire qualcosa contro il valore educativo, formativo dello sport? Nessuno. Ma un’altra domanda si impone: di quale sport stiamo parlando?” Nel rispondere a questa domanda occorre indicare una direzione di senso, verso l’educazione alla legalità.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Padronanze trasversali nelle competenze dell’allenatore</a:t>
            </a:r>
          </a:p>
          <a:p>
            <a:pPr algn="just"/>
            <a:r>
              <a:rPr lang="it-IT" b="1" dirty="0" smtClean="0"/>
              <a:t>Allenatore: </a:t>
            </a:r>
          </a:p>
          <a:p>
            <a:pPr algn="just"/>
            <a:r>
              <a:rPr lang="it-IT" dirty="0" smtClean="0"/>
              <a:t>figura che si preoccupa di allenare cioè di produrre quel cambiamento di stato fisico, motorio, cognitivo, affettivo, emozionale</a:t>
            </a:r>
          </a:p>
          <a:p>
            <a:pPr algn="just"/>
            <a:r>
              <a:rPr lang="it-IT" dirty="0" smtClean="0"/>
              <a:t>Allenatore non solo chi consente all’atleta di raggiungere condizioni tali da permettergli di conseguire migliori prestazioni, ma anche chi si preoccupa dell’apprendimento (processo di acquisizione delle nozioni e delle esperienze necessarie a un individuo per conseguire o migliorare il proprio adattamento all’ambiente, anche l’apprendere produce cambiamento di stato fisico, motorio, cognitivo, emozionale).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Allenamento</a:t>
            </a:r>
            <a:r>
              <a:rPr lang="it-IT" dirty="0" smtClean="0"/>
              <a:t>:</a:t>
            </a:r>
          </a:p>
          <a:p>
            <a:pPr algn="just"/>
            <a:r>
              <a:rPr lang="it-IT" dirty="0" smtClean="0"/>
              <a:t>Processo di addestramento di specifiche abilità</a:t>
            </a:r>
          </a:p>
          <a:p>
            <a:pPr algn="just"/>
            <a:r>
              <a:rPr lang="it-IT" dirty="0" smtClean="0"/>
              <a:t>Processo di apprendimento dall’esperienza</a:t>
            </a:r>
          </a:p>
          <a:p>
            <a:pPr algn="just"/>
            <a:r>
              <a:rPr lang="it-IT" dirty="0" smtClean="0"/>
              <a:t>Apprendimento come allenamento (gioco allenante)</a:t>
            </a:r>
          </a:p>
          <a:p>
            <a:pPr algn="just"/>
            <a:r>
              <a:rPr lang="it-IT" dirty="0" smtClean="0"/>
              <a:t>Non sono sufficienti i saperi legati alla singola disciplina ma ampliare le competenze, facendo dialogare diversi saperi: obliquità, valore pedagogico e didattico, padronanze trasversali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Padronanze trasversali</a:t>
            </a:r>
          </a:p>
          <a:p>
            <a:pPr algn="just"/>
            <a:r>
              <a:rPr lang="it-IT" dirty="0" smtClean="0"/>
              <a:t>Saperi, conoscenze, competenze e appunto padronanze che, pur non essendo apparentemente indispensabili per allenare, consentono all’allenatore di essere un allenatore migliore.</a:t>
            </a:r>
          </a:p>
          <a:p>
            <a:pPr algn="just"/>
            <a:r>
              <a:rPr lang="it-IT" dirty="0" smtClean="0"/>
              <a:t>Consentono di ri-generare quella curiosità epistemica, intesa come la curiosità sul funzionamento delle cose tipica dell’infanzia, in grado di dar vita a un costante mutamento delle motivazioni, senza accontentarsi di possedere solo competenze di tipo tecnico, specifico, disciplinare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Competenze interconnesse</a:t>
            </a:r>
          </a:p>
          <a:p>
            <a:pPr algn="just">
              <a:buNone/>
            </a:pPr>
            <a:r>
              <a:rPr lang="it-IT" dirty="0" smtClean="0"/>
              <a:t>Considerando l’operato dell’allenatore diventa necessario:</a:t>
            </a:r>
          </a:p>
          <a:p>
            <a:pPr algn="just"/>
            <a:r>
              <a:rPr lang="it-IT" dirty="0" smtClean="0"/>
              <a:t> Sviluppare competenze di tipo pedagogico, comunicativo, relazionale</a:t>
            </a:r>
          </a:p>
          <a:p>
            <a:pPr algn="just"/>
            <a:r>
              <a:rPr lang="it-IT" dirty="0" smtClean="0"/>
              <a:t>Conoscere quali e quante possono essere le variabili cognitive e affettive che condizionano l’apprendimento e l’allenamento degli atleti</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E’ </a:t>
            </a:r>
            <a:r>
              <a:rPr lang="it-IT" b="1" dirty="0" smtClean="0"/>
              <a:t>ALLENATORE</a:t>
            </a:r>
            <a:r>
              <a:rPr lang="it-IT" dirty="0" smtClean="0"/>
              <a:t> chi si occupa dell’apprendimento e del miglioramento delle prestazioni, producendo un cambiamento fisico, motorio, cognitivo, </a:t>
            </a:r>
            <a:r>
              <a:rPr lang="it-IT" dirty="0" err="1" smtClean="0"/>
              <a:t>affettivo-emozionale</a:t>
            </a:r>
            <a:endParaRPr lang="it-IT" dirty="0" smtClean="0"/>
          </a:p>
          <a:p>
            <a:pPr algn="just"/>
            <a:r>
              <a:rPr lang="it-IT" dirty="0" smtClean="0"/>
              <a:t>Il modello del </a:t>
            </a:r>
            <a:r>
              <a:rPr lang="it-IT" b="1" dirty="0" err="1" smtClean="0"/>
              <a:t>multisport</a:t>
            </a:r>
            <a:r>
              <a:rPr lang="it-IT" b="1" dirty="0" smtClean="0"/>
              <a:t> </a:t>
            </a:r>
            <a:r>
              <a:rPr lang="it-IT" dirty="0" smtClean="0"/>
              <a:t>per l’infanzia:</a:t>
            </a:r>
          </a:p>
          <a:p>
            <a:pPr algn="just">
              <a:buNone/>
            </a:pPr>
            <a:r>
              <a:rPr lang="it-IT" dirty="0" smtClean="0"/>
              <a:t>È una proposta di avviamento sportivo sotto forma di  rinforzo schemi motori-base, proponendo attività tecniche assai diverse tra loro, </a:t>
            </a:r>
            <a:r>
              <a:rPr lang="it-IT" dirty="0" err="1" smtClean="0"/>
              <a:t>cosicchè</a:t>
            </a:r>
            <a:r>
              <a:rPr lang="it-IT" dirty="0" smtClean="0"/>
              <a:t> i giovani e futuri atleti potrebbero giocare e fare esperienze delle situazioni più diverse, in ogni tipologia di disciplina sportiva (es. centri ludico-motori l’attività non è indirizzata ma ampia)</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12</a:t>
            </a:fld>
            <a:endParaRPr lang="it-IT"/>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Competenze interconnesse</a:t>
            </a:r>
          </a:p>
          <a:p>
            <a:pPr algn="just"/>
            <a:r>
              <a:rPr lang="it-IT" dirty="0" smtClean="0"/>
              <a:t>Saper mixare padronanze trasversali e specifiche, tecniche, della disciplina sportiva </a:t>
            </a:r>
          </a:p>
          <a:p>
            <a:pPr algn="just"/>
            <a:r>
              <a:rPr lang="it-IT" dirty="0" smtClean="0"/>
              <a:t>Far dialogare diversi saperi: tecnica e didattica, pedagogia e biologia, biomeccanica e scienze della comunicazione, psicologia e neuroscienze, teoria e metodologia dell’allenamento</a:t>
            </a:r>
          </a:p>
          <a:p>
            <a:pPr algn="just"/>
            <a:r>
              <a:rPr lang="it-IT" dirty="0" smtClean="0"/>
              <a:t>Portare a sintesi un percorso finalizzato allo sport che trovi nei valori dell’educazione il punto in cui confluire perché un ALLENATORE è prima di tutto un EDUCATORE</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Fra comportamenti e buone pratiche:l’etica</a:t>
            </a:r>
          </a:p>
          <a:p>
            <a:pPr algn="just"/>
            <a:r>
              <a:rPr lang="it-IT" dirty="0" smtClean="0"/>
              <a:t>Lettera “Uomini nuovi per uno sport che educa” (</a:t>
            </a:r>
            <a:r>
              <a:rPr lang="it-IT" dirty="0" err="1" smtClean="0"/>
              <a:t>Farnè</a:t>
            </a:r>
            <a:r>
              <a:rPr lang="it-IT" dirty="0" smtClean="0"/>
              <a:t>, Sport e formazione, p. 184)</a:t>
            </a:r>
          </a:p>
          <a:p>
            <a:pPr algn="just"/>
            <a:r>
              <a:rPr lang="it-IT" dirty="0" smtClean="0"/>
              <a:t>Affrontare la questione etica significa affrontare: contenuti, comportamenti, valori educativi, valori relazionali, portare i temi del “come  si fa cosa” anche nei rapporti tra: genitori, atleti, dirigenti, allenatori, arbitri</a:t>
            </a:r>
          </a:p>
          <a:p>
            <a:pPr algn="just"/>
            <a:r>
              <a:rPr lang="it-IT" dirty="0" smtClean="0"/>
              <a:t>Etica come consapevolezza di trasmettere un modello di comportamento che esprime valori</a:t>
            </a:r>
          </a:p>
          <a:p>
            <a:pPr algn="just"/>
            <a:r>
              <a:rPr lang="it-IT" dirty="0" smtClean="0"/>
              <a:t>Trasparenza: saper mostrare l’etica che anima le decisioni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Competenze e capacità decisive nell’allenatore:</a:t>
            </a:r>
          </a:p>
          <a:p>
            <a:pPr algn="just"/>
            <a:r>
              <a:rPr lang="it-IT" dirty="0" smtClean="0"/>
              <a:t>Attenzione, osservazione, memoria, amore autentico, umiltà che si traduce in capacità di ascolto, coerenza, curiosità, etica </a:t>
            </a:r>
          </a:p>
          <a:p>
            <a:pPr algn="just"/>
            <a:r>
              <a:rPr lang="it-IT" dirty="0" smtClean="0"/>
              <a:t>Leggere situazioni, calibrare gli allenamenti individuali e/o collettivi</a:t>
            </a:r>
          </a:p>
          <a:p>
            <a:pPr algn="just"/>
            <a:r>
              <a:rPr lang="it-IT" dirty="0" smtClean="0"/>
              <a:t>Predisporre il contesto di svolgimento dell’azione avendo in mente il canovaccio su cui costruire relazioni, collaborazioni, situazioni, modelli di riferimento, progetti</a:t>
            </a:r>
          </a:p>
          <a:p>
            <a:pPr algn="just"/>
            <a:r>
              <a:rPr lang="it-IT" dirty="0" smtClean="0"/>
              <a:t>Allenatore come regista di scenari cognitivi/affettivi, creatore di contesti di apprendimento, elaboratore di situazioni allenanti, mediatore fra la specializzazione motoria e le qualità umane</a:t>
            </a:r>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Allenatore</a:t>
            </a:r>
          </a:p>
          <a:p>
            <a:pPr algn="just"/>
            <a:r>
              <a:rPr lang="it-IT" dirty="0" smtClean="0"/>
              <a:t>Figura che, pur utilizzando l’esperienza e le conoscenze professionali,  allarghi sempre più i confini del proprio apprendere, interpretando il proprio aggiornamento come un percorso di continua formazione.</a:t>
            </a:r>
          </a:p>
          <a:p>
            <a:pPr algn="just"/>
            <a:r>
              <a:rPr lang="it-IT" dirty="0" smtClean="0"/>
              <a:t>Diventa indispensabile ciò che egli conosce (conoscenze), ciò che costituisce abilità nel fare o nel comportarsi in un determinato modo (capacità), l’abilità di compiere una determinata abilità o di svolgere il ruolo dell’allenatore (competenze) nella sintesi del </a:t>
            </a:r>
            <a:r>
              <a:rPr lang="it-IT" smtClean="0"/>
              <a:t>libero arbitrio: la PADRONANZA.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Genitori e figli di una scuola calcio</a:t>
            </a:r>
          </a:p>
          <a:p>
            <a:r>
              <a:rPr lang="it-IT" b="1" dirty="0" smtClean="0"/>
              <a:t>Allenatore:</a:t>
            </a:r>
          </a:p>
          <a:p>
            <a:pPr algn="just"/>
            <a:r>
              <a:rPr lang="it-IT" dirty="0" smtClean="0"/>
              <a:t>Dà importanza agli aspetti tecnici prettamente legati allo sport (miglioramento delle qualità fisiche, organizzative della squadra)</a:t>
            </a:r>
          </a:p>
          <a:p>
            <a:pPr algn="just"/>
            <a:r>
              <a:rPr lang="it-IT" dirty="0" smtClean="0"/>
              <a:t>Cura gli aspetti sociali, affettivi ed educativi</a:t>
            </a:r>
          </a:p>
          <a:p>
            <a:pPr algn="just"/>
            <a:r>
              <a:rPr lang="it-IT" dirty="0" smtClean="0"/>
              <a:t>Deve sapere quanto più possibile dei ragazzi</a:t>
            </a:r>
          </a:p>
          <a:p>
            <a:pPr algn="just"/>
            <a:r>
              <a:rPr lang="it-IT" dirty="0" smtClean="0"/>
              <a:t>Deve configurarsi come ricercatore, cioè una persona curiosa di sapere e conoscere</a:t>
            </a:r>
          </a:p>
          <a:p>
            <a:pPr algn="just"/>
            <a:r>
              <a:rPr lang="it-IT" dirty="0" smtClean="0"/>
              <a:t>Deve condividere i progetti societari con i genitori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Distacco tra dirigenza e genitori</a:t>
            </a:r>
            <a:r>
              <a:rPr lang="it-IT" dirty="0" smtClean="0"/>
              <a:t>: scarsa conoscenza reciproca, che porta i dirigenti ad anticipare giudizi nei confronti dei genitori e i genitori a interpretare il modo di pensare e comportarsi all’interno di una società sportiva</a:t>
            </a:r>
          </a:p>
          <a:p>
            <a:pPr algn="just"/>
            <a:r>
              <a:rPr lang="it-IT" dirty="0" smtClean="0"/>
              <a:t>Cosa fare: </a:t>
            </a:r>
          </a:p>
          <a:p>
            <a:pPr algn="just">
              <a:buNone/>
            </a:pPr>
            <a:r>
              <a:rPr lang="it-IT" dirty="0" smtClean="0"/>
              <a:t>sarebbe opportuno trasmettere alla famiglia delle linee guida, comunicare i valori che la società persegue e le norme di comportamento</a:t>
            </a:r>
          </a:p>
          <a:p>
            <a:pPr algn="just">
              <a:buNone/>
            </a:pPr>
            <a:r>
              <a:rPr lang="it-IT" dirty="0" smtClean="0"/>
              <a:t>Far emergere un gioco di squadra dove tutti i protagonisti operino per raggiungere obiettivi comuni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buNone/>
            </a:pPr>
            <a:r>
              <a:rPr lang="it-IT" dirty="0" smtClean="0"/>
              <a:t>La </a:t>
            </a:r>
            <a:r>
              <a:rPr lang="it-IT" b="1" dirty="0" smtClean="0"/>
              <a:t>dirigenza</a:t>
            </a:r>
            <a:r>
              <a:rPr lang="it-IT" dirty="0" smtClean="0"/>
              <a:t> organizza:</a:t>
            </a:r>
          </a:p>
          <a:p>
            <a:pPr algn="just"/>
            <a:r>
              <a:rPr lang="it-IT" dirty="0" smtClean="0"/>
              <a:t>Incontri con i genitori per definire i campi, avere chiarezza circa gli obiettivi e le offerte formative che la società promuove</a:t>
            </a:r>
          </a:p>
          <a:p>
            <a:pPr algn="just"/>
            <a:r>
              <a:rPr lang="it-IT" dirty="0" smtClean="0"/>
              <a:t>Esige il rispetto dei propri punti di vista</a:t>
            </a:r>
          </a:p>
          <a:p>
            <a:pPr algn="just"/>
            <a:r>
              <a:rPr lang="it-IT" dirty="0" smtClean="0"/>
              <a:t>Chiede all’allenatore di essere portavoce dei messaggi della società e si metta in relazione con le famiglie dei bambini</a:t>
            </a:r>
          </a:p>
          <a:p>
            <a:pPr algn="just">
              <a:buNone/>
            </a:pPr>
            <a:r>
              <a:rPr lang="it-IT" dirty="0" smtClean="0"/>
              <a:t>L’</a:t>
            </a:r>
            <a:r>
              <a:rPr lang="it-IT" b="1" dirty="0" smtClean="0"/>
              <a:t>allenatore </a:t>
            </a:r>
            <a:r>
              <a:rPr lang="it-IT" dirty="0" smtClean="0"/>
              <a:t>è:</a:t>
            </a:r>
          </a:p>
          <a:p>
            <a:pPr algn="just">
              <a:buNone/>
            </a:pPr>
            <a:r>
              <a:rPr lang="it-IT" dirty="0" smtClean="0"/>
              <a:t>-Un punto di riferimento per i ragazzi </a:t>
            </a:r>
          </a:p>
          <a:p>
            <a:pPr algn="just">
              <a:buNone/>
            </a:pPr>
            <a:r>
              <a:rPr lang="it-IT" dirty="0" smtClean="0"/>
              <a:t>-Deve essere formato non solo nella tecnica specifica ma anche dal punto di vista psicopedagogico e didattico</a:t>
            </a:r>
          </a:p>
          <a:p>
            <a:pPr algn="just">
              <a:buNone/>
            </a:pPr>
            <a:r>
              <a:rPr lang="it-IT" dirty="0" smtClean="0"/>
              <a:t>-Educatore, deve credere nel valore formativo dello sport</a:t>
            </a:r>
          </a:p>
          <a:p>
            <a:pPr algn="just">
              <a:buNone/>
            </a:pPr>
            <a:r>
              <a:rPr lang="it-IT" dirty="0" smtClean="0"/>
              <a:t>-Modello di riferimento</a:t>
            </a:r>
          </a:p>
          <a:p>
            <a:pPr algn="just">
              <a:buNone/>
            </a:pPr>
            <a:r>
              <a:rPr lang="it-IT" dirty="0" smtClean="0"/>
              <a:t>-Deve trasmettere messaggi coerenti e rispettosi della crescita dei suoi atleti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L’attività motoria come dispositivo pedagogico di cambiamento</a:t>
            </a:r>
          </a:p>
          <a:p>
            <a:pPr algn="just"/>
            <a:r>
              <a:rPr lang="it-IT" b="1" dirty="0" err="1" smtClean="0"/>
              <a:t>J.Dewey</a:t>
            </a:r>
            <a:r>
              <a:rPr lang="it-IT" b="1" dirty="0" smtClean="0"/>
              <a:t> </a:t>
            </a:r>
            <a:r>
              <a:rPr lang="it-IT" dirty="0" smtClean="0"/>
              <a:t>“Il grande problema è che mente e corpo rimandano alla divisione. I mali di cui soffriamo nell’educazione, nella religione, nel materialismo degli affari […]tutto testimonia la necessità di vedere la mente e il corpo come un tutto integrale”. </a:t>
            </a:r>
          </a:p>
          <a:p>
            <a:pPr algn="just"/>
            <a:r>
              <a:rPr lang="it-IT" dirty="0" smtClean="0"/>
              <a:t>I sistemi scolastici non hanno ancora riconosciuto il principio di unità di mente e corpo e l’importanza del movimento come obiettivo educativo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Sul movimento</a:t>
            </a:r>
          </a:p>
          <a:p>
            <a:pPr algn="just"/>
            <a:r>
              <a:rPr lang="it-IT" dirty="0" smtClean="0"/>
              <a:t>Movimento come un campo o un corpo teorico di conoscenza che aiuta a comprendere in modo analitico, critico e valutativo il significato dell’educazione motoria.</a:t>
            </a:r>
          </a:p>
          <a:p>
            <a:r>
              <a:rPr lang="it-IT" b="1" dirty="0" smtClean="0"/>
              <a:t>Attraverso il movimento</a:t>
            </a:r>
          </a:p>
          <a:p>
            <a:pPr algn="just"/>
            <a:r>
              <a:rPr lang="it-IT" dirty="0" smtClean="0"/>
              <a:t>Riguarda l’utilizzo strumentale delle attività motorie per il raggiungimento di obiettivi di apprendimento non immediatamente intrinseci alle attività stesse, ovvero l’utilizzo del corpo come un prolungamento del laboratorio nell’apprendimento o nell’acquisizione di valori (responsabilità, rispetto delle regole, senso di giustizia, tenacia, sacrificio), collegati al concetto di sportività e fair play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Nel movimento</a:t>
            </a:r>
          </a:p>
          <a:p>
            <a:pPr algn="just"/>
            <a:r>
              <a:rPr lang="it-IT" dirty="0" smtClean="0"/>
              <a:t>Riguarda i valori che costituiscono le componenti inerenti alle attività stesse, ovvero che il soggetto ama svolgere per il piacere che gli procurano.</a:t>
            </a:r>
          </a:p>
          <a:p>
            <a:pPr algn="just"/>
            <a:r>
              <a:rPr lang="it-IT" dirty="0" smtClean="0"/>
              <a:t>L’espressione corporea, il movimento possono assumere un ruolo centrale nel recupero di bambini e ragazzi svantaggiati, diventando le chiavi di volta per l’</a:t>
            </a:r>
            <a:r>
              <a:rPr lang="it-IT" dirty="0" err="1" smtClean="0"/>
              <a:t>empowerment</a:t>
            </a:r>
            <a:r>
              <a:rPr lang="it-IT" dirty="0" smtClean="0"/>
              <a:t> dei soggetti coinvolti.</a:t>
            </a:r>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Allenare al gioco</a:t>
            </a:r>
          </a:p>
          <a:p>
            <a:pPr algn="just">
              <a:buNone/>
            </a:pPr>
            <a:r>
              <a:rPr lang="it-IT" dirty="0" smtClean="0"/>
              <a:t>Lasciano il segno: le esperienze con un carico significativo di memoria affettiva e di vissuti del corpo→il gioco e lo sport li hanno entrambi</a:t>
            </a:r>
          </a:p>
          <a:p>
            <a:pPr algn="just">
              <a:buNone/>
            </a:pPr>
            <a:r>
              <a:rPr lang="it-IT" dirty="0" smtClean="0"/>
              <a:t>Ripartire dai bambini, dai loro bisogni: recuperare il rapporto corpo/spazio, le piccole cose, il modo in cui i bambini stanno al gioco, le forme libere. </a:t>
            </a:r>
            <a:r>
              <a:rPr lang="it-IT" dirty="0" err="1" smtClean="0"/>
              <a:t>Es</a:t>
            </a:r>
            <a:r>
              <a:rPr lang="it-IT" dirty="0" smtClean="0"/>
              <a:t> chi insegna calcio dovrebbe imparare osservando i bambini che giocano a calcio.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Apprendimento e società della conoscenza</a:t>
            </a:r>
          </a:p>
          <a:p>
            <a:pPr algn="just"/>
            <a:r>
              <a:rPr lang="it-IT" dirty="0" smtClean="0"/>
              <a:t>Nel Libro bianco </a:t>
            </a:r>
            <a:r>
              <a:rPr lang="it-IT" b="1" i="1" dirty="0" smtClean="0"/>
              <a:t>“Insegnare e apprendere. Verso la società conoscitiva” </a:t>
            </a:r>
            <a:r>
              <a:rPr lang="it-IT" b="1" dirty="0" smtClean="0"/>
              <a:t>del 1995, </a:t>
            </a:r>
            <a:r>
              <a:rPr lang="it-IT" dirty="0" smtClean="0"/>
              <a:t>pubblicato dalla Commissione Europea si afferma: </a:t>
            </a:r>
          </a:p>
          <a:p>
            <a:pPr algn="just">
              <a:buNone/>
            </a:pPr>
            <a:r>
              <a:rPr lang="it-IT" dirty="0" smtClean="0"/>
              <a:t>“E’ evidente che le nuove opportunità offerte alle persone richiedono uno sforzo di adattamento da parte dei singoli, in modo particolare nel raccogliere le proprie </a:t>
            </a:r>
            <a:r>
              <a:rPr lang="it-IT" b="1" dirty="0" smtClean="0"/>
              <a:t>competenze </a:t>
            </a:r>
            <a:r>
              <a:rPr lang="it-IT" dirty="0" smtClean="0"/>
              <a:t>sulla base di tasselli di conoscenze acquisiti in periodi differenti e in situazioni diverse”.</a:t>
            </a:r>
          </a:p>
          <a:p>
            <a:pPr algn="just"/>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La società del futuro è destinata a diventare una società dell’apprendimento in cui:</a:t>
            </a:r>
          </a:p>
          <a:p>
            <a:pPr algn="just"/>
            <a:r>
              <a:rPr lang="it-IT" dirty="0" smtClean="0"/>
              <a:t>“L’istruzione e la formazione diventeranno i principali veicoli di autoconoscenza, senso di appartenenza, progresso, autorealizzazione”.</a:t>
            </a:r>
          </a:p>
          <a:p>
            <a:pPr algn="just"/>
            <a:r>
              <a:rPr lang="it-IT" dirty="0" smtClean="0"/>
              <a:t>“L’istruzione e la formazione, sia se acquisite nel sistema di istruzione formale, nel mondo del lavoro o in situazioni più informali, costituiranno l’elemento per controllare il proprio futuro e sviluppo personale”→</a:t>
            </a:r>
            <a:r>
              <a:rPr lang="it-IT" dirty="0" err="1" smtClean="0"/>
              <a:t>lifelong</a:t>
            </a:r>
            <a:r>
              <a:rPr lang="it-IT" dirty="0" smtClean="0"/>
              <a:t> </a:t>
            </a:r>
            <a:r>
              <a:rPr lang="it-IT" dirty="0" err="1" smtClean="0"/>
              <a:t>learning</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Apprendimento formale</a:t>
            </a:r>
          </a:p>
          <a:p>
            <a:pPr algn="just"/>
            <a:r>
              <a:rPr lang="it-IT" dirty="0" smtClean="0"/>
              <a:t>Si riferisce a quelle situazioni circoscritte in un contesto prescrittivo (scuola, università, formazione professionale istituzionale); è organizzato attorno a eventi o contenuti di apprendimento; implica la presenza di un formatore; conferisce una qualifica o un credito formativo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Apprendimento informale</a:t>
            </a:r>
          </a:p>
          <a:p>
            <a:pPr algn="just"/>
            <a:r>
              <a:rPr lang="it-IT" dirty="0" smtClean="0"/>
              <a:t>Commissione Europea “L’apprendimento informale avviene in tutti i contesti della vita quotidiana di una persona. Esso è non organizzato, non sistematico a volte perfino non intenzionale”. </a:t>
            </a:r>
          </a:p>
          <a:p>
            <a:pPr algn="just">
              <a:buNone/>
            </a:pPr>
            <a:r>
              <a:rPr lang="it-IT" dirty="0" smtClean="0"/>
              <a:t>Per questo motivo si suppone che sia più aderente ai bisogni individuali rispetto all’apprendimento 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Apprendimento non formale</a:t>
            </a:r>
          </a:p>
          <a:p>
            <a:pPr algn="just"/>
            <a:r>
              <a:rPr lang="it-IT" sz="3400" dirty="0" smtClean="0"/>
              <a:t>Si riferisce a quei contesti organizzati in modo tale da facilitare e rendere possibili determinati processi di apprendimento informale. Il </a:t>
            </a:r>
            <a:r>
              <a:rPr lang="it-IT" sz="3400" dirty="0" err="1" smtClean="0"/>
              <a:t>setting</a:t>
            </a:r>
            <a:r>
              <a:rPr lang="it-IT" sz="3400" dirty="0" smtClean="0"/>
              <a:t> più diffuso di </a:t>
            </a:r>
            <a:r>
              <a:rPr lang="it-IT" sz="3400" b="1" dirty="0" smtClean="0"/>
              <a:t>apprendimento non-formale </a:t>
            </a:r>
            <a:r>
              <a:rPr lang="it-IT" sz="3400" dirty="0" smtClean="0"/>
              <a:t>è quello del lavoro con i giovani che riguarda attività culturali e del </a:t>
            </a:r>
            <a:r>
              <a:rPr lang="it-IT" sz="3400" b="1" dirty="0" smtClean="0"/>
              <a:t>tempo libero</a:t>
            </a:r>
            <a:r>
              <a:rPr lang="it-IT" sz="3400" dirty="0" smtClean="0"/>
              <a:t>, durante le quali i giovani sono stimolati a prendere iniziative, fare esperienze di creatività, stringere relazioni sociali e rendersi attivi nel contesto della loro comunità di riferimento.</a:t>
            </a:r>
          </a:p>
          <a:p>
            <a:pPr algn="just"/>
            <a:r>
              <a:rPr lang="it-IT" sz="3400" dirty="0" smtClean="0"/>
              <a:t>L’apprendimento non – formale, come compromesso tra gli obiettivi prefissati nel sistema formale e i vantaggi motivazionali presenti nell’apprendimento informale, rappresenta una sorta di </a:t>
            </a:r>
            <a:r>
              <a:rPr lang="it-IT" sz="3400" b="1" dirty="0" smtClean="0"/>
              <a:t>educazione inclusiva </a:t>
            </a:r>
            <a:r>
              <a:rPr lang="it-IT" sz="3400" dirty="0" smtClean="0"/>
              <a:t>per i giovani svantaggiati.</a:t>
            </a:r>
            <a:endParaRPr lang="it-IT" sz="34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Apprendimento</a:t>
            </a:r>
            <a:r>
              <a:rPr lang="it-IT" dirty="0" smtClean="0"/>
              <a:t>→costituisce l’attività chiave attraverso cui i soggetti possono acquisire il controllo della propria esistenza e del mondo naturale e sociale in cui vivono.</a:t>
            </a:r>
          </a:p>
          <a:p>
            <a:pPr algn="just"/>
            <a:r>
              <a:rPr lang="it-IT" b="1" dirty="0" smtClean="0"/>
              <a:t>Motivazione e apprendimento</a:t>
            </a:r>
          </a:p>
          <a:p>
            <a:pPr algn="just"/>
            <a:r>
              <a:rPr lang="it-IT" dirty="0" smtClean="0"/>
              <a:t>Motivazione come la risultante di due fattori: </a:t>
            </a:r>
          </a:p>
          <a:p>
            <a:pPr algn="just"/>
            <a:r>
              <a:rPr lang="it-IT" dirty="0" smtClean="0"/>
              <a:t>1. i bisogni e gli interessi soggettivi</a:t>
            </a:r>
          </a:p>
          <a:p>
            <a:pPr algn="just"/>
            <a:r>
              <a:rPr lang="it-IT" dirty="0" smtClean="0"/>
              <a:t>2. l’aspettativa di raggiungere un obiettivo</a:t>
            </a:r>
          </a:p>
          <a:p>
            <a:pPr algn="just">
              <a:buNone/>
            </a:pPr>
            <a:r>
              <a:rPr lang="it-IT" dirty="0" smtClean="0"/>
              <a:t>La motivazione costituisce uno dei principali prerequisiti dell’apprendimento.</a:t>
            </a:r>
          </a:p>
          <a:p>
            <a:pPr algn="just">
              <a:buNone/>
            </a:pPr>
            <a:r>
              <a:rPr lang="it-IT" dirty="0" smtClean="0"/>
              <a:t>A fronte di insuccessi demotivanti, la </a:t>
            </a:r>
            <a:r>
              <a:rPr lang="it-IT" dirty="0" err="1" smtClean="0"/>
              <a:t>rimotivazione</a:t>
            </a:r>
            <a:r>
              <a:rPr lang="it-IT" dirty="0" smtClean="0"/>
              <a:t> è possibile solo in progetti che sappiano mettere in gioco il senso di autoefficacia percepito dei partecipanti, rispetto a interessi e bisogni soggettivi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Pedagogia del desiderio</a:t>
            </a:r>
          </a:p>
          <a:p>
            <a:pPr algn="just"/>
            <a:r>
              <a:rPr lang="it-IT" dirty="0" smtClean="0"/>
              <a:t>Obiettivo: offrire ai giovani un modello di progetto esistenziale diverso da quello di una carriera criminale o di un lavoro nero e sottopagato verso cui sembrerebbero destinati.</a:t>
            </a:r>
          </a:p>
          <a:p>
            <a:pPr algn="just"/>
            <a:r>
              <a:rPr lang="it-IT" dirty="0" smtClean="0"/>
              <a:t>Pedagogia del desiderio: una teoria che trova i suoi riferimenti in </a:t>
            </a:r>
            <a:r>
              <a:rPr lang="it-IT" dirty="0" err="1" smtClean="0"/>
              <a:t>Piaget</a:t>
            </a:r>
            <a:r>
              <a:rPr lang="it-IT" dirty="0" smtClean="0"/>
              <a:t>, Freud, </a:t>
            </a:r>
            <a:r>
              <a:rPr lang="it-IT" dirty="0" err="1" smtClean="0"/>
              <a:t>Lacan</a:t>
            </a:r>
            <a:r>
              <a:rPr lang="it-IT" dirty="0" smtClean="0"/>
              <a:t>, </a:t>
            </a:r>
            <a:r>
              <a:rPr lang="it-IT" dirty="0" err="1" smtClean="0"/>
              <a:t>Freire</a:t>
            </a:r>
            <a:r>
              <a:rPr lang="it-IT" dirty="0" smtClean="0"/>
              <a:t>.</a:t>
            </a:r>
          </a:p>
          <a:p>
            <a:pPr algn="just">
              <a:buNone/>
            </a:pPr>
            <a:r>
              <a:rPr lang="it-IT" dirty="0" smtClean="0"/>
              <a:t>La sfida consiste nel convincere che non tutto è perduto, che è ancora possibile sognare e desiderare qualcosa per migliorare la propria esistenza.</a:t>
            </a:r>
          </a:p>
          <a:p>
            <a:pPr algn="just">
              <a:buNone/>
            </a:pPr>
            <a:r>
              <a:rPr lang="it-IT" dirty="0" smtClean="0"/>
              <a:t>Il modello è quello del progetto brasiliano </a:t>
            </a:r>
            <a:r>
              <a:rPr lang="it-IT" dirty="0" err="1" smtClean="0"/>
              <a:t>Axé</a:t>
            </a:r>
            <a:r>
              <a:rPr lang="it-IT" dirty="0" smtClean="0"/>
              <a:t> (significa principio vitale) e rimanda al fatto che i bambini costituiscono l’energia più preziosa di un Paese (progetto del 1990 di Cesare De </a:t>
            </a:r>
            <a:r>
              <a:rPr lang="it-IT" dirty="0" err="1" smtClean="0"/>
              <a:t>Florio</a:t>
            </a:r>
            <a:r>
              <a:rPr lang="it-IT" dirty="0" smtClean="0"/>
              <a:t> La Rocca)→progetto che costituisce un modello per il reinserimento dei bambini di strada e la tutela dei loro diritti.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Desiderio umano: il modo migliore per stimolarlo è mettere l’esperienza </a:t>
            </a:r>
            <a:r>
              <a:rPr lang="it-IT" dirty="0" err="1" smtClean="0"/>
              <a:t>artistico-espressiva</a:t>
            </a:r>
            <a:r>
              <a:rPr lang="it-IT" dirty="0" smtClean="0"/>
              <a:t> al servizio dell’educazione perché è impossibile educare senza estetica, senza bellezza e senza arte</a:t>
            </a:r>
          </a:p>
          <a:p>
            <a:pPr algn="just"/>
            <a:r>
              <a:rPr lang="it-IT" dirty="0" smtClean="0"/>
              <a:t>Per i ragazzi di strada il primo strumento di espressione è il corpo, da qui la grande attenzione per la danza</a:t>
            </a:r>
          </a:p>
          <a:p>
            <a:pPr algn="just"/>
            <a:r>
              <a:rPr lang="it-IT" dirty="0" err="1" smtClean="0"/>
              <a:t>Freire</a:t>
            </a:r>
            <a:r>
              <a:rPr lang="it-IT" dirty="0" smtClean="0"/>
              <a:t> Pedagogia degli oppressi, pedagogista brasiliano il cui concetto cardine risiede nella dimensione politica dell’educazione che rappresenta un atto di emancipazione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Integrazione sociale e attività motorie</a:t>
            </a:r>
          </a:p>
          <a:p>
            <a:pPr algn="just"/>
            <a:r>
              <a:rPr lang="it-IT" b="1" dirty="0" smtClean="0"/>
              <a:t>Arte, sport e attività del tempo libero: </a:t>
            </a:r>
            <a:r>
              <a:rPr lang="it-IT" dirty="0" smtClean="0"/>
              <a:t>svolgono un ruolo nel contrastare l’esclusione sociale. Aiutano a incrementare l’autostima degli individui; a creare spirito di comunità; a migliorare la salute e la fitness, a creare impiego e a dare ai giovani un’attività significativa che riduce la tentazione di comportamenti anti-sociali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Il </a:t>
            </a:r>
            <a:r>
              <a:rPr lang="it-IT" b="1" dirty="0" err="1" smtClean="0"/>
              <a:t>Batoto</a:t>
            </a:r>
            <a:r>
              <a:rPr lang="it-IT" b="1" dirty="0" smtClean="0"/>
              <a:t> </a:t>
            </a:r>
            <a:r>
              <a:rPr lang="it-IT" b="1" dirty="0" err="1" smtClean="0"/>
              <a:t>Yeto</a:t>
            </a:r>
            <a:r>
              <a:rPr lang="it-IT" b="1" dirty="0" smtClean="0"/>
              <a:t> (i nostri figli in swahili): coordinate di riferimento</a:t>
            </a:r>
          </a:p>
          <a:p>
            <a:pPr algn="just"/>
            <a:r>
              <a:rPr lang="it-IT" dirty="0" smtClean="0"/>
              <a:t>E’ un’associazione senza scopo di lucro, fondata in Portogallo nel 1996. Il progetto era stato avviato a New York da Julio </a:t>
            </a:r>
            <a:r>
              <a:rPr lang="it-IT" dirty="0" err="1" smtClean="0"/>
              <a:t>Leitao</a:t>
            </a:r>
            <a:r>
              <a:rPr lang="it-IT" dirty="0" smtClean="0"/>
              <a:t>, un danzatore e coreografo nato in Angola che ha vissuto a Lisbona prima di emigrare negli Usa.</a:t>
            </a:r>
          </a:p>
          <a:p>
            <a:pPr algn="just"/>
            <a:r>
              <a:rPr lang="it-IT" dirty="0" smtClean="0"/>
              <a:t>Coinvolge bambini e ragazzi fino a 28 anni, hanno diverse origini (la maggior parte proviene da Capo Verde, anche se tra i ragazzi si riscontrano diverse origini, Angola, Guinea, Timor est, </a:t>
            </a:r>
            <a:r>
              <a:rPr lang="it-IT" dirty="0" err="1" smtClean="0"/>
              <a:t>Sao</a:t>
            </a:r>
            <a:r>
              <a:rPr lang="it-IT" dirty="0" smtClean="0"/>
              <a:t> </a:t>
            </a:r>
            <a:r>
              <a:rPr lang="it-IT" dirty="0" err="1" smtClean="0"/>
              <a:t>Tomè</a:t>
            </a:r>
            <a:r>
              <a:rPr lang="it-IT" dirty="0" smtClean="0"/>
              <a:t> e Principe)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“Quando cammino sui campi erbosi rallento sempre il passo, perché so di camminare sui sogni di molti ragazzi” (lasciateli giocare, dribblare, correre, sorridere)</a:t>
            </a:r>
          </a:p>
          <a:p>
            <a:pPr algn="just"/>
            <a:r>
              <a:rPr lang="it-IT" dirty="0" smtClean="0"/>
              <a:t>L’allenatore - maestro mette semplicemente i bambini nelle condizioni di giocare. L’insegnamento formale è successivo ed è un “abbigliamento leggero”, non rigido. L’identità dell’allenatore consiste nell’essere un allenatore del gioco</a:t>
            </a:r>
          </a:p>
          <a:p>
            <a:pPr algn="just"/>
            <a:r>
              <a:rPr lang="it-IT" dirty="0" smtClean="0"/>
              <a:t>Il calcio ridotto allo schema dei grandi è un orrore pedagogico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In Portogallo è presente una vasta comunità di immigrati dalle ex colonie portoghesi, occupati nel settore delle costruzioni e in altri settori non qualificati dell’economia. I ragazzi della seconda generazione hanno difficoltà ad adattarsi al sistema scolastico formale: alto tasso di abbandoni scolastici. Per questi ragazzi mancano alternative all’educazione 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Batoto</a:t>
            </a:r>
            <a:r>
              <a:rPr lang="it-IT" b="1" dirty="0" smtClean="0"/>
              <a:t> </a:t>
            </a:r>
            <a:r>
              <a:rPr lang="it-IT" b="1" dirty="0" err="1" smtClean="0"/>
              <a:t>Yetu</a:t>
            </a:r>
            <a:r>
              <a:rPr lang="it-IT" b="1" dirty="0" smtClean="0"/>
              <a:t> </a:t>
            </a:r>
            <a:r>
              <a:rPr lang="it-IT" dirty="0" smtClean="0"/>
              <a:t>cerca di promuovere un contatto con le loro origini e la cultura africana, nella consapevolezza che una loro migliore integrazione passi per l’acquisizione di autostima e consapevolezza </a:t>
            </a:r>
            <a:r>
              <a:rPr lang="it-IT" dirty="0" err="1" smtClean="0"/>
              <a:t>identitaria</a:t>
            </a:r>
            <a:r>
              <a:rPr lang="it-IT" dirty="0" smtClean="0"/>
              <a:t>.</a:t>
            </a:r>
          </a:p>
          <a:p>
            <a:pPr algn="just"/>
            <a:r>
              <a:rPr lang="it-IT" b="1" dirty="0" smtClean="0"/>
              <a:t>Finalità</a:t>
            </a:r>
            <a:r>
              <a:rPr lang="it-IT" dirty="0" smtClean="0"/>
              <a:t>: creare una cornice in cui le radici culturali africane acquistino significato nella realtà quotidiana dei ragazzi, li incoraggino a studiare e ad aspirare a una positiva evoluzione del loro percorso formativo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Su cosa si basa l’intervento</a:t>
            </a:r>
            <a:r>
              <a:rPr lang="it-IT" dirty="0" smtClean="0"/>
              <a:t>: sull’idea che “attraverso la bellezza e il coinvolgimento nella </a:t>
            </a:r>
            <a:r>
              <a:rPr lang="it-IT" b="1" dirty="0" smtClean="0"/>
              <a:t>danza, musica e leggende </a:t>
            </a:r>
            <a:r>
              <a:rPr lang="it-IT" dirty="0" smtClean="0"/>
              <a:t>i membri della “famiglia” </a:t>
            </a:r>
            <a:r>
              <a:rPr lang="it-IT" dirty="0" err="1" smtClean="0"/>
              <a:t>Batoto</a:t>
            </a:r>
            <a:r>
              <a:rPr lang="it-IT" dirty="0" smtClean="0"/>
              <a:t> </a:t>
            </a:r>
            <a:r>
              <a:rPr lang="it-IT" dirty="0" err="1" smtClean="0"/>
              <a:t>Yetu</a:t>
            </a:r>
            <a:r>
              <a:rPr lang="it-IT" dirty="0" smtClean="0"/>
              <a:t> rientreranno in contatto con le loro </a:t>
            </a:r>
            <a:r>
              <a:rPr lang="it-IT" b="1" dirty="0" smtClean="0"/>
              <a:t>radici </a:t>
            </a:r>
            <a:r>
              <a:rPr lang="it-IT" dirty="0" smtClean="0"/>
              <a:t>e  al tempo stesso svilupperanno </a:t>
            </a:r>
            <a:r>
              <a:rPr lang="it-IT" b="1" dirty="0" smtClean="0"/>
              <a:t>autostima, perseveranza, disciplina</a:t>
            </a:r>
            <a:r>
              <a:rPr lang="it-IT" dirty="0" smtClean="0"/>
              <a:t>.</a:t>
            </a:r>
          </a:p>
          <a:p>
            <a:pPr algn="just"/>
            <a:r>
              <a:rPr lang="it-IT" dirty="0" smtClean="0"/>
              <a:t>Nel corso del progetto, i giovani apprendono danze e canzoni e si allenano per provare esibizioni che avranno luogo nell’ambito di eventi artistici e culturali locali, nazionali, internazionali.</a:t>
            </a:r>
          </a:p>
          <a:p>
            <a:pPr algn="just"/>
            <a:r>
              <a:rPr lang="it-IT" dirty="0" smtClean="0"/>
              <a:t>I </a:t>
            </a:r>
            <a:r>
              <a:rPr lang="it-IT" b="1" dirty="0" smtClean="0"/>
              <a:t>locali dell’associazione </a:t>
            </a:r>
            <a:r>
              <a:rPr lang="it-IT" dirty="0" smtClean="0"/>
              <a:t>costituiscono un </a:t>
            </a:r>
            <a:r>
              <a:rPr lang="it-IT" b="1" dirty="0" smtClean="0"/>
              <a:t>punto di incontro </a:t>
            </a:r>
            <a:r>
              <a:rPr lang="it-IT" dirty="0" smtClean="0"/>
              <a:t>dove i ragazzi possono trovare spazi per studiare, fare i compiti, svolgere attività ricreative, un sostegno nella rielaborazione dei loro problemi o nei piccoli trionfi quotidiani.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 giovani abbracciano il mondo della danza e alcuni si propongono di procedere nella carriera artistica</a:t>
            </a:r>
          </a:p>
          <a:p>
            <a:pPr algn="just"/>
            <a:r>
              <a:rPr lang="it-IT" b="1" dirty="0" smtClean="0"/>
              <a:t>Danza</a:t>
            </a:r>
            <a:r>
              <a:rPr lang="it-IT" dirty="0" smtClean="0"/>
              <a:t> non è solo uno strumento per educare ma </a:t>
            </a:r>
            <a:r>
              <a:rPr lang="it-IT" b="1" dirty="0" smtClean="0"/>
              <a:t>educazione</a:t>
            </a:r>
            <a:r>
              <a:rPr lang="it-IT" dirty="0" smtClean="0"/>
              <a:t> essa stessa perché acuisce la sensibilità, fa emergere il gusto estetico individuale, amplia la dimensione sensoriale e richiede razionalità e precisione tecnica.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Nelle parole dei giovani e degli educatori: il modello pedagogico del progetto</a:t>
            </a:r>
          </a:p>
          <a:p>
            <a:pPr algn="just"/>
            <a:r>
              <a:rPr lang="it-IT" dirty="0" smtClean="0"/>
              <a:t>Tra i ragazzi portoghesi di ascendenza africana, il tasso di insuccesso scolastico è molto alto. I partecipanti del </a:t>
            </a:r>
            <a:r>
              <a:rPr lang="it-IT" dirty="0" err="1" smtClean="0"/>
              <a:t>Batoto</a:t>
            </a:r>
            <a:r>
              <a:rPr lang="it-IT" dirty="0" smtClean="0"/>
              <a:t> </a:t>
            </a:r>
            <a:r>
              <a:rPr lang="it-IT" dirty="0" err="1" smtClean="0"/>
              <a:t>Yetu</a:t>
            </a:r>
            <a:r>
              <a:rPr lang="it-IT" dirty="0" smtClean="0"/>
              <a:t> evidenziano una possibile inversione di tendenza: la </a:t>
            </a:r>
            <a:r>
              <a:rPr lang="it-IT" b="1" dirty="0" smtClean="0"/>
              <a:t>passione </a:t>
            </a:r>
            <a:r>
              <a:rPr lang="it-IT" dirty="0" smtClean="0"/>
              <a:t>per la danza e la musica accende la loro motivazione a studiare e a fronteggiare le difficoltà quotidiane con spirito propositivo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Nel </a:t>
            </a:r>
            <a:r>
              <a:rPr lang="it-IT" b="1" dirty="0" err="1" smtClean="0"/>
              <a:t>Batoto</a:t>
            </a:r>
            <a:r>
              <a:rPr lang="it-IT" b="1" dirty="0" smtClean="0"/>
              <a:t> </a:t>
            </a:r>
            <a:r>
              <a:rPr lang="it-IT" b="1" dirty="0" err="1" smtClean="0"/>
              <a:t>Yetu</a:t>
            </a:r>
            <a:r>
              <a:rPr lang="it-IT" dirty="0" smtClean="0"/>
              <a:t>: l’acquisizione di </a:t>
            </a:r>
            <a:r>
              <a:rPr lang="it-IT" b="1" dirty="0" smtClean="0"/>
              <a:t>conoscenze informali </a:t>
            </a:r>
            <a:r>
              <a:rPr lang="it-IT" dirty="0" smtClean="0"/>
              <a:t>e l’apprendimento tra pari costituiscono il fulcro del progetto. Se da un lato è importante </a:t>
            </a:r>
            <a:r>
              <a:rPr lang="it-IT" b="1" dirty="0" smtClean="0"/>
              <a:t>l’approccio riflessivo </a:t>
            </a:r>
            <a:r>
              <a:rPr lang="it-IT" dirty="0" smtClean="0"/>
              <a:t>che spinge i giovani a interrogarsi fino a diventare protagonisti coscienti dei fattori che li hanno portati al fallimento scolastico e alla emarginazione, dall’altro è importante che </a:t>
            </a:r>
            <a:r>
              <a:rPr lang="it-IT" b="1" dirty="0" smtClean="0"/>
              <a:t>l’apprendimento avvenga in modo inconsapevole. </a:t>
            </a:r>
          </a:p>
          <a:p>
            <a:pPr algn="just"/>
            <a:r>
              <a:rPr lang="it-IT" dirty="0" smtClean="0"/>
              <a:t>I ragazzi imparano senza barriere tra loro e gli oggetti di apprendimento; senza sapere che stanno imparando: </a:t>
            </a:r>
            <a:r>
              <a:rPr lang="it-IT" b="1" dirty="0" smtClean="0"/>
              <a:t>apprendere diventa naturale </a:t>
            </a:r>
            <a:r>
              <a:rPr lang="it-IT" dirty="0" smtClean="0"/>
              <a:t>e si integra nella loro esperienza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L’apprendimento informale si snoda come un processo sottile e continuo, che si presta a tante variazioni quanti sono i ritmi e i passi creati e trasmessi dai partecipanti. E’ un percorso progressivo che avviene in modo sotterraneo, nel corso del tempo e accompagna la loro crescita.</a:t>
            </a:r>
          </a:p>
          <a:p>
            <a:pPr algn="just"/>
            <a:r>
              <a:rPr lang="it-IT" dirty="0" smtClean="0"/>
              <a:t>Obiettivi trasversali quali RESPONSABILITA’, AUTONOMIA, COSTANZA, LAVORO </a:t>
            </a:r>
            <a:r>
              <a:rPr lang="it-IT" dirty="0" err="1" smtClean="0"/>
              <a:t>DI</a:t>
            </a:r>
            <a:r>
              <a:rPr lang="it-IT" dirty="0" smtClean="0"/>
              <a:t> GRUPPO, DETERMINAZIONE, ASSUNZIONE </a:t>
            </a:r>
            <a:r>
              <a:rPr lang="it-IT" dirty="0" err="1" smtClean="0"/>
              <a:t>DI</a:t>
            </a:r>
            <a:r>
              <a:rPr lang="it-IT" dirty="0" smtClean="0"/>
              <a:t> LEADERSHIP, vengono acquisiti tramite lo scambio di esperienze→acquisiscono </a:t>
            </a:r>
            <a:r>
              <a:rPr lang="it-IT" b="1" dirty="0" smtClean="0"/>
              <a:t>competenze PROSOCIALI</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Il TEAM WORK, la capacità di organizzare eventi e persone sono competenze trasversali molto apprezzate sul mercato del lavoro e al </a:t>
            </a:r>
            <a:r>
              <a:rPr lang="it-IT" dirty="0" err="1" smtClean="0"/>
              <a:t>Batoto</a:t>
            </a:r>
            <a:r>
              <a:rPr lang="it-IT" dirty="0" smtClean="0"/>
              <a:t> </a:t>
            </a:r>
            <a:r>
              <a:rPr lang="it-IT" dirty="0" err="1" smtClean="0"/>
              <a:t>Yetu</a:t>
            </a:r>
            <a:r>
              <a:rPr lang="it-IT" dirty="0" smtClean="0"/>
              <a:t> fanno parte della routine quotidiana: durante le prove i ballerini si alternano a turno nella direzione degli altri e hanno bisogno di lavorare in reciproca armonia</a:t>
            </a:r>
          </a:p>
          <a:p>
            <a:pPr algn="just"/>
            <a:r>
              <a:rPr lang="it-IT" dirty="0" smtClean="0"/>
              <a:t>“Dopo un po’ diventa automatico fare il leader”.  I ragazzi sono riconoscenti alla famiglia “</a:t>
            </a:r>
            <a:r>
              <a:rPr lang="it-IT" dirty="0" err="1" smtClean="0"/>
              <a:t>Batoto</a:t>
            </a:r>
            <a:r>
              <a:rPr lang="it-IT" dirty="0" smtClean="0"/>
              <a:t>” perché è un contesto che permette loro una crescita </a:t>
            </a:r>
            <a:r>
              <a:rPr lang="it-IT" dirty="0" err="1" smtClean="0"/>
              <a:t>esperenziale</a:t>
            </a:r>
            <a:r>
              <a:rPr lang="it-IT" dirty="0" smtClean="0"/>
              <a:t>, vengono portati ad avere fiducia in loro stessi, a voler vivere in una società altra in cui esistono barriere, ostacoli che però devono e possono essere superate</a:t>
            </a:r>
          </a:p>
          <a:p>
            <a:pPr algn="just"/>
            <a:r>
              <a:rPr lang="it-IT" i="1" dirty="0" smtClean="0"/>
              <a:t>“Adesso ho una prospettiva diversa delle cose, so dare una lettura differente dei fatti, so pensare come un adulto.”</a:t>
            </a:r>
            <a:endParaRPr lang="it-IT" i="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L’elemento umano: l’importanza della relazione</a:t>
            </a:r>
          </a:p>
          <a:p>
            <a:pPr algn="just"/>
            <a:r>
              <a:rPr lang="it-IT" dirty="0" smtClean="0"/>
              <a:t>Gli educatori del </a:t>
            </a:r>
            <a:r>
              <a:rPr lang="it-IT" dirty="0" err="1" smtClean="0"/>
              <a:t>BatotoYetu</a:t>
            </a:r>
            <a:r>
              <a:rPr lang="it-IT" dirty="0" smtClean="0"/>
              <a:t> spesso sono entrati nel progetto da bambini o ragazzi come utenti e poi in forza delle loro qualità e del loro impegno hanno potuto rimanervi come operatori e supervisori della danza→formazione </a:t>
            </a:r>
            <a:r>
              <a:rPr lang="it-IT" dirty="0" err="1" smtClean="0"/>
              <a:t>autogenerativa</a:t>
            </a:r>
            <a:r>
              <a:rPr lang="it-IT" dirty="0" smtClean="0"/>
              <a:t> (la pratica di intervento sociale che esso si propone richiede identità professionali innovative rispetto alle realtà istituzionali e comunitarie del territorio)</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smtClean="0"/>
              <a:t>Ragazzi e ragazze che hanno vissuto in prima persona il progetto vengono </a:t>
            </a:r>
            <a:r>
              <a:rPr lang="it-IT" b="1" dirty="0" smtClean="0"/>
              <a:t>formati all’interno </a:t>
            </a:r>
            <a:r>
              <a:rPr lang="it-IT" dirty="0" smtClean="0"/>
              <a:t>dello stesso per continuarlo perché:</a:t>
            </a:r>
          </a:p>
          <a:p>
            <a:pPr algn="just"/>
            <a:r>
              <a:rPr lang="it-IT" dirty="0" smtClean="0"/>
              <a:t>1. hanno </a:t>
            </a:r>
            <a:r>
              <a:rPr lang="it-IT" b="1" dirty="0" smtClean="0"/>
              <a:t>vissuto sulla propria pelle </a:t>
            </a:r>
            <a:r>
              <a:rPr lang="it-IT" dirty="0" smtClean="0"/>
              <a:t>i problemi che incontrano gli attuali partecipanti</a:t>
            </a:r>
          </a:p>
          <a:p>
            <a:pPr algn="just"/>
            <a:r>
              <a:rPr lang="it-IT" dirty="0" smtClean="0"/>
              <a:t>2. sono riusciti a raggiungere quel ruolo, partendo dalle </a:t>
            </a:r>
            <a:r>
              <a:rPr lang="it-IT" b="1" dirty="0" smtClean="0"/>
              <a:t>medesime condizioni di partenza</a:t>
            </a:r>
            <a:r>
              <a:rPr lang="it-IT" dirty="0" smtClean="0"/>
              <a:t> dei partecipanti e riescono a porsi come </a:t>
            </a:r>
            <a:r>
              <a:rPr lang="it-IT" b="1" dirty="0" smtClean="0"/>
              <a:t>modelli positivi e autorevoli</a:t>
            </a:r>
            <a:r>
              <a:rPr lang="it-IT" dirty="0" smtClean="0"/>
              <a:t> e ad essi possono ispirarsi nei momenti di difficoltà e sconforto</a:t>
            </a:r>
          </a:p>
          <a:p>
            <a:pPr algn="just"/>
            <a:r>
              <a:rPr lang="it-IT" dirty="0" smtClean="0"/>
              <a:t>3. comune a educatori e partecipanti è </a:t>
            </a:r>
            <a:r>
              <a:rPr lang="it-IT" b="1" dirty="0" smtClean="0"/>
              <a:t>l’amore per la danza e per le origini comuni</a:t>
            </a:r>
            <a:r>
              <a:rPr lang="it-IT" dirty="0" smtClean="0"/>
              <a:t> che diventano il vero motore di una comunicazione in cui l’esperienza della strada è accettata come luogo di relazione e situazioni a forte valenza educativa.</a:t>
            </a:r>
          </a:p>
          <a:p>
            <a:pPr algn="just"/>
            <a:r>
              <a:rPr lang="it-IT" b="1" dirty="0" smtClean="0"/>
              <a:t>Obiettivo degli educatori</a:t>
            </a:r>
            <a:r>
              <a:rPr lang="it-IT" dirty="0" smtClean="0"/>
              <a:t>: fornire una cornice cognitiva ed emozionale diversa, che permetta loro di </a:t>
            </a:r>
            <a:r>
              <a:rPr lang="it-IT" b="1" dirty="0" smtClean="0"/>
              <a:t>affrontare</a:t>
            </a:r>
            <a:r>
              <a:rPr lang="it-IT" dirty="0" smtClean="0"/>
              <a:t> i pregiudizi sociali; danza e musica offrono la possibilità di </a:t>
            </a:r>
            <a:r>
              <a:rPr lang="it-IT" b="1" dirty="0" smtClean="0"/>
              <a:t>ampliare</a:t>
            </a:r>
            <a:r>
              <a:rPr lang="it-IT" dirty="0" smtClean="0"/>
              <a:t> le loro prospettive→</a:t>
            </a:r>
            <a:r>
              <a:rPr lang="it-IT" b="1" dirty="0" smtClean="0"/>
              <a:t>immaginazione creativa e improvvisazione </a:t>
            </a:r>
            <a:r>
              <a:rPr lang="it-IT" b="1" dirty="0" err="1" smtClean="0"/>
              <a:t>motorio-espressiva</a:t>
            </a:r>
            <a:endParaRPr lang="it-IT" b="1" dirty="0" smtClean="0"/>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Compito dell’allenatore: osservare i bambini giocare e imparare da loro</a:t>
            </a:r>
          </a:p>
          <a:p>
            <a:pPr algn="just"/>
            <a:r>
              <a:rPr lang="it-IT" dirty="0" smtClean="0"/>
              <a:t>Tutti gli sport sono importanti nella crescita: educare tramite lo sport (non solo calcio)</a:t>
            </a:r>
          </a:p>
          <a:p>
            <a:pPr algn="just"/>
            <a:r>
              <a:rPr lang="it-IT" dirty="0" smtClean="0"/>
              <a:t>Un </a:t>
            </a:r>
            <a:r>
              <a:rPr lang="it-IT" b="1" dirty="0" smtClean="0"/>
              <a:t>allenatore con intenzionalità educativa </a:t>
            </a:r>
            <a:r>
              <a:rPr lang="it-IT" dirty="0" smtClean="0"/>
              <a:t>ha uno sguardo diverso, aperto e critico, libero: essere allenatore del gioco come esperienza formativa originaria.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PEDAGOGIA DEL DESIDERIO </a:t>
            </a:r>
            <a:r>
              <a:rPr lang="it-IT" dirty="0" smtClean="0"/>
              <a:t>secondo cui i giovani compiono la trasformazione da desiderati in desideranti attraverso l’assunzione del doppio ruolo di soggetti e attori: la sensazione di </a:t>
            </a:r>
            <a:r>
              <a:rPr lang="it-IT" b="1" dirty="0" smtClean="0"/>
              <a:t>essere desiderati </a:t>
            </a:r>
            <a:r>
              <a:rPr lang="it-IT" dirty="0" smtClean="0"/>
              <a:t>(ammirati sul palcoscenico) trasferirà loro la voglia di </a:t>
            </a:r>
            <a:r>
              <a:rPr lang="it-IT" b="1" dirty="0" smtClean="0"/>
              <a:t>riuscire a desiderare </a:t>
            </a:r>
            <a:r>
              <a:rPr lang="it-IT" dirty="0" smtClean="0"/>
              <a:t>(porsi obiettivi) qualche cosa per sé.</a:t>
            </a:r>
          </a:p>
          <a:p>
            <a:pPr algn="just"/>
            <a:r>
              <a:rPr lang="it-IT" b="1" dirty="0" smtClean="0"/>
              <a:t>Compito dell’educatore</a:t>
            </a:r>
            <a:r>
              <a:rPr lang="it-IT" dirty="0" smtClean="0"/>
              <a:t>: </a:t>
            </a:r>
            <a:r>
              <a:rPr lang="it-IT" b="1" dirty="0" smtClean="0"/>
              <a:t>sostenere</a:t>
            </a:r>
            <a:r>
              <a:rPr lang="it-IT" dirty="0" smtClean="0"/>
              <a:t> il giovane nell’acquisizione delle capacità di riscatto dei suoi diritti, ma anche nella sua capacità di sognare e desiderare; suggerisce ai partecipanti di costruire progetti di vita sempre nuovo in cui possano riconoscersi come soggetti di desiderio.</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Nel progetto i partecipanti sono investiti come soggetti (ballerini) e poi come attori (insegnanti). I più anziani si assumono la responsabilità della socializzazione dei nuovi membri alle dinamiche di gruppo. Insegnano i passi di danza, fanno eseguire gli esercizi preparatori, propongono i canti e la musica. A volte ai più giovani non viene impartito un insegnamento diretto, </a:t>
            </a:r>
            <a:r>
              <a:rPr lang="it-IT" b="1" dirty="0" smtClean="0"/>
              <a:t>imparano osservando e partecipando.</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buNone/>
            </a:pPr>
            <a:r>
              <a:rPr lang="it-IT" b="1" dirty="0" smtClean="0"/>
              <a:t>PEDAGOGIA CREATIVA</a:t>
            </a:r>
          </a:p>
          <a:p>
            <a:pPr algn="just"/>
            <a:r>
              <a:rPr lang="it-IT" dirty="0" smtClean="0"/>
              <a:t>Permette ai giovani di usare le loro competenze, di diventare attori del loro processo di crescita, in opposizione al ruolo di meri ricettori che </a:t>
            </a:r>
            <a:r>
              <a:rPr lang="it-IT" dirty="0" err="1" smtClean="0"/>
              <a:t>riservono</a:t>
            </a:r>
            <a:r>
              <a:rPr lang="it-IT" dirty="0" smtClean="0"/>
              <a:t> loro i progetti di </a:t>
            </a:r>
            <a:r>
              <a:rPr lang="it-IT" b="1" dirty="0" smtClean="0"/>
              <a:t>integrazione e recupero del disagio </a:t>
            </a:r>
            <a:r>
              <a:rPr lang="it-IT" dirty="0" smtClean="0"/>
              <a:t>impostati in termini tradizionali. </a:t>
            </a:r>
          </a:p>
          <a:p>
            <a:pPr algn="just"/>
            <a:r>
              <a:rPr lang="it-IT" dirty="0" smtClean="0"/>
              <a:t>La sensazione di riconoscimento e apprezzamento ottenuta negli spettacoli è importante per la loro autostima (sull’onda di questo successo riescono a sperimentare qualcosa di mai provato a scuola, dove le loro difficoltà di apprendimento erano associate allo stigma del diverso).</a:t>
            </a:r>
          </a:p>
          <a:p>
            <a:pPr algn="just"/>
            <a:r>
              <a:rPr lang="it-IT" dirty="0" smtClean="0"/>
              <a:t>Al crescere dell’autostima crescono anche le capacità di apprendimento dei giovani che imparano ad operare scelte autonome  e responsabili</a:t>
            </a:r>
          </a:p>
          <a:p>
            <a:pPr algn="just"/>
            <a:r>
              <a:rPr lang="it-IT" dirty="0" smtClean="0"/>
              <a:t>“Ho cominciato ad avere un obiettivo nella mia vita qualcosa a cui non avevo pensato prima. Quando sono entrata nel </a:t>
            </a:r>
            <a:r>
              <a:rPr lang="it-IT" dirty="0" err="1" smtClean="0"/>
              <a:t>Batoto</a:t>
            </a:r>
            <a:r>
              <a:rPr lang="it-IT" dirty="0" smtClean="0"/>
              <a:t> </a:t>
            </a:r>
            <a:r>
              <a:rPr lang="it-IT" dirty="0" err="1" smtClean="0"/>
              <a:t>Yetu</a:t>
            </a:r>
            <a:r>
              <a:rPr lang="it-IT" dirty="0" smtClean="0"/>
              <a:t> ho scoperto che mi piaceva ballare e improvvisamente ho realizzato che la vocazione è qualcosa di reale. Ho scoperto che la mia vita è danza.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Per far rinascere AUTOSTIMA e MOTIVAZIONE, il clima del contesto socio-spaziale in cui ha luogo l’apprendimento deve essere vissuto come familiare e protettivo, in questo senso la FIDUCIA nell’educatore svolge un ruolo essenziale nella riuscita del progetto.</a:t>
            </a:r>
          </a:p>
          <a:p>
            <a:pPr algn="just"/>
            <a:r>
              <a:rPr lang="it-IT" dirty="0" smtClean="0"/>
              <a:t>Gli educatori incoraggiamo i comportamenti propositivi e sostengono l’AUTONOMIA e l’AUTOSTIMA, valutando in termini positivi le qualità che emergono dai partecipanti</a:t>
            </a:r>
          </a:p>
          <a:p>
            <a:pPr algn="just"/>
            <a:r>
              <a:rPr lang="it-IT" dirty="0" smtClean="0"/>
              <a:t>I ragazzi sentono che qualcuno sta ponendo le proprie aspettative in loro e che sono responsabili del loro poter divenire</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buNone/>
            </a:pPr>
            <a:r>
              <a:rPr lang="it-IT" dirty="0" smtClean="0"/>
              <a:t>Nella PEDAGOGIA DEL DESIDERIO</a:t>
            </a:r>
          </a:p>
          <a:p>
            <a:pPr algn="just"/>
            <a:r>
              <a:rPr lang="it-IT" dirty="0" smtClean="0"/>
              <a:t>La relazione tra due persone può essere equiparata a </a:t>
            </a:r>
            <a:r>
              <a:rPr lang="it-IT" b="1" dirty="0" smtClean="0"/>
              <a:t>un’alleanza terapeutica </a:t>
            </a:r>
            <a:r>
              <a:rPr lang="it-IT" dirty="0" smtClean="0"/>
              <a:t>in cui </a:t>
            </a:r>
            <a:r>
              <a:rPr lang="it-IT" b="1" dirty="0" smtClean="0"/>
              <a:t>l’ascolto empatico </a:t>
            </a:r>
            <a:r>
              <a:rPr lang="it-IT" dirty="0" smtClean="0"/>
              <a:t>e </a:t>
            </a:r>
            <a:r>
              <a:rPr lang="it-IT" b="1" dirty="0" smtClean="0"/>
              <a:t>l’atteggiamento non giudicante</a:t>
            </a:r>
            <a:r>
              <a:rPr lang="it-IT" dirty="0" smtClean="0"/>
              <a:t> diventano compiti prioritari dell’educatore e al tempo stesso suoi prioritari strumenti di lavoro. Questo tipo di </a:t>
            </a:r>
            <a:r>
              <a:rPr lang="it-IT" b="1" dirty="0" smtClean="0"/>
              <a:t>supporto incondizionato </a:t>
            </a:r>
            <a:r>
              <a:rPr lang="it-IT" dirty="0" smtClean="0"/>
              <a:t>costituisce il fondamento di un rapporto basato sulla </a:t>
            </a:r>
            <a:r>
              <a:rPr lang="it-IT" b="1" dirty="0" smtClean="0"/>
              <a:t>FIDUCIA.</a:t>
            </a:r>
          </a:p>
          <a:p>
            <a:pPr algn="just"/>
            <a:r>
              <a:rPr lang="it-IT" dirty="0" smtClean="0"/>
              <a:t>Ristabilire con l’altro un rapporto basato sull’autostima, sulla consapevolezza del proprio essere e sulla comprensione: un rapporto umano che sortisce l’effetto di antidoto nel contrastare le disuguaglianze sociali e le esperienze negative con le istituzioni.</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err="1" smtClean="0"/>
              <a:t>Batoto</a:t>
            </a:r>
            <a:r>
              <a:rPr lang="it-IT" dirty="0" smtClean="0"/>
              <a:t> </a:t>
            </a:r>
            <a:r>
              <a:rPr lang="it-IT" dirty="0" err="1" smtClean="0"/>
              <a:t>Yetu</a:t>
            </a:r>
            <a:r>
              <a:rPr lang="it-IT" dirty="0" smtClean="0"/>
              <a:t> chiavi del successo </a:t>
            </a:r>
            <a:r>
              <a:rPr lang="it-IT" smtClean="0"/>
              <a:t>del progetto:</a:t>
            </a:r>
            <a:endParaRPr lang="it-IT" dirty="0" smtClean="0"/>
          </a:p>
          <a:p>
            <a:pPr algn="just"/>
            <a:r>
              <a:rPr lang="it-IT" dirty="0" smtClean="0"/>
              <a:t>Presentare l’apprendimento come un’attività piacevole che segue il ritmo delle esperienze quotidiane. Il riconoscimento informale che i ragazzi ottengono, li spingono a investire nei percorsi di apprendimento formale. In questo modo, la certificazione definitiva è il successo che essi ottengono nella loro carriera e nei risultati scolastici di uscita, che li condurranno ad una progressiva integrazione lavorativa e sociale.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Progettare per creare condizioni temporali adeguate: </a:t>
            </a:r>
          </a:p>
          <a:p>
            <a:pPr>
              <a:buNone/>
            </a:pPr>
            <a:r>
              <a:rPr lang="it-IT" dirty="0" smtClean="0"/>
              <a:t>Implica il non riempire troppo, lasciando spazi per costruirsi autonomie che consentono vantaggi per i giovani atleti </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Lo stile metodologico vincente sul piano educativo richiede di:</a:t>
            </a:r>
          </a:p>
          <a:p>
            <a:endParaRPr lang="it-IT" dirty="0" smtClean="0"/>
          </a:p>
          <a:p>
            <a:pPr>
              <a:buNone/>
            </a:pPr>
            <a:r>
              <a:rPr lang="it-IT" dirty="0" smtClean="0"/>
              <a:t>Fermarsi ad ascoltare, osservare, riconoscendo e scegliendo consapevolmente percorsi possibili per raggiungere obiettivi che pur è necessario prefissarsi</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Per un allenatore e per ogni educatore è importante imparare il NOME di ogni ragazzo perché:</a:t>
            </a:r>
          </a:p>
          <a:p>
            <a:pPr algn="just"/>
            <a:endParaRPr lang="it-IT" dirty="0" smtClean="0"/>
          </a:p>
          <a:p>
            <a:pPr algn="just">
              <a:buNone/>
            </a:pPr>
            <a:r>
              <a:rPr lang="it-IT" dirty="0" smtClean="0"/>
              <a:t>Il NOME permette ad ogni individuo di essere riconosciuto come persona, di essere ascoltato, valorizzato e rispettato</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18</a:t>
            </a:fld>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Un percorso sportivo pedagogicamente corretto :</a:t>
            </a:r>
          </a:p>
          <a:p>
            <a:pPr algn="just">
              <a:buNone/>
            </a:pPr>
            <a:r>
              <a:rPr lang="it-IT" dirty="0" smtClean="0"/>
              <a:t>dovrebbe puntare alla </a:t>
            </a:r>
            <a:r>
              <a:rPr lang="it-IT" b="1" dirty="0" smtClean="0"/>
              <a:t>partecipazione attiva</a:t>
            </a:r>
            <a:r>
              <a:rPr lang="it-IT" dirty="0" smtClean="0"/>
              <a:t>, capacità di dare senso alla disciplina sulla base degli obiettivi che si perseguono</a:t>
            </a:r>
          </a:p>
          <a:p>
            <a:pPr algn="just">
              <a:buNone/>
            </a:pPr>
            <a:r>
              <a:rPr lang="it-IT" dirty="0" smtClean="0"/>
              <a:t>CUM PETERE:</a:t>
            </a:r>
          </a:p>
          <a:p>
            <a:pPr algn="just">
              <a:buNone/>
            </a:pPr>
            <a:r>
              <a:rPr lang="it-IT" dirty="0" smtClean="0"/>
              <a:t>La competizione nasce da una volontà comune di fare insieme  e di perseguire identici obiettivi </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19</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Sport</a:t>
            </a:r>
            <a:endParaRPr lang="it-IT" dirty="0"/>
          </a:p>
        </p:txBody>
      </p:sp>
      <p:sp>
        <p:nvSpPr>
          <p:cNvPr id="3" name="Segnaposto contenuto 2"/>
          <p:cNvSpPr>
            <a:spLocks noGrp="1"/>
          </p:cNvSpPr>
          <p:nvPr>
            <p:ph idx="1"/>
          </p:nvPr>
        </p:nvSpPr>
        <p:spPr/>
        <p:txBody>
          <a:bodyPr/>
          <a:lstStyle/>
          <a:p>
            <a:r>
              <a:rPr lang="it-IT" dirty="0" smtClean="0"/>
              <a:t>Corpo</a:t>
            </a:r>
          </a:p>
          <a:p>
            <a:r>
              <a:rPr lang="it-IT" dirty="0" smtClean="0"/>
              <a:t>Movimento</a:t>
            </a:r>
          </a:p>
          <a:p>
            <a:r>
              <a:rPr lang="it-IT" dirty="0" smtClean="0"/>
              <a:t>Gioco</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Pierre </a:t>
            </a:r>
            <a:r>
              <a:rPr lang="it-IT" dirty="0" err="1" smtClean="0"/>
              <a:t>Parlebas</a:t>
            </a:r>
            <a:r>
              <a:rPr lang="it-IT" dirty="0" smtClean="0"/>
              <a:t> definisce l’educazione fisica come:</a:t>
            </a:r>
          </a:p>
          <a:p>
            <a:pPr algn="just"/>
            <a:r>
              <a:rPr lang="it-IT" b="1" dirty="0" smtClean="0"/>
              <a:t>Educazione delle condotte motorie della decisione </a:t>
            </a:r>
            <a:r>
              <a:rPr lang="it-IT" dirty="0" smtClean="0"/>
              <a:t>perché consisterebbe nel costringere l’atleta a decidere le modalità concrete in base alle quali affrontare le situazioni (anche di correre rischi)</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2800" dirty="0" smtClean="0"/>
              <a:t>“Ogni maledetta domenica” discorso alla squadra Al Pacino</a:t>
            </a:r>
            <a:endParaRPr lang="it-IT" sz="2800" dirty="0"/>
          </a:p>
        </p:txBody>
      </p:sp>
      <p:sp>
        <p:nvSpPr>
          <p:cNvPr id="3" name="Segnaposto contenuto 2"/>
          <p:cNvSpPr>
            <a:spLocks noGrp="1"/>
          </p:cNvSpPr>
          <p:nvPr>
            <p:ph idx="1"/>
          </p:nvPr>
        </p:nvSpPr>
        <p:spPr/>
        <p:txBody>
          <a:bodyPr/>
          <a:lstStyle/>
          <a:p>
            <a:pPr>
              <a:buNone/>
            </a:pPr>
            <a:endParaRPr lang="it-IT" dirty="0" smtClean="0">
              <a:hlinkClick r:id="rId2"/>
            </a:endParaRPr>
          </a:p>
          <a:p>
            <a:r>
              <a:rPr lang="it-IT" dirty="0" smtClean="0">
                <a:hlinkClick r:id="rId3"/>
              </a:rPr>
              <a:t>http://www.lyrics-youtube.com/</a:t>
            </a:r>
            <a:r>
              <a:rPr lang="it-IT" dirty="0" err="1" smtClean="0">
                <a:hlinkClick r:id="rId3"/>
              </a:rPr>
              <a:t>lyrics</a:t>
            </a:r>
            <a:r>
              <a:rPr lang="it-IT" dirty="0" smtClean="0">
                <a:hlinkClick r:id="rId3"/>
              </a:rPr>
              <a:t>/ogni-maledetta-domenica-discorso-al-pacino-X3kSC9aIefU</a:t>
            </a:r>
            <a:endParaRPr lang="it-IT" dirty="0" smtClean="0"/>
          </a:p>
          <a:p>
            <a:endParaRPr lang="it-IT" dirty="0" smtClean="0"/>
          </a:p>
          <a:p>
            <a:r>
              <a:rPr lang="it-IT" dirty="0" smtClean="0"/>
              <a:t>Essere una squadra</a:t>
            </a:r>
          </a:p>
          <a:p>
            <a:endParaRPr lang="it-IT" dirty="0" smtClean="0"/>
          </a:p>
          <a:p>
            <a:endParaRPr lang="it-IT" dirty="0" smtClean="0"/>
          </a:p>
          <a:p>
            <a:pPr>
              <a:buNone/>
            </a:pPr>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21</a:t>
            </a:fld>
            <a:endParaRPr lang="it-IT"/>
          </a:p>
        </p:txBody>
      </p:sp>
      <p:sp>
        <p:nvSpPr>
          <p:cNvPr id="6" name="Segnaposto piè di pagina 5"/>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Coaching</a:t>
            </a:r>
            <a:r>
              <a:rPr lang="it-IT" dirty="0" smtClean="0"/>
              <a:t>: educazione basata sul contatto diretto; il coach accompagna nel percorso formativo, non dà solo dei compiti, la sua azione è fondata su un rapporto di  fiducia. </a:t>
            </a:r>
            <a:r>
              <a:rPr lang="it-IT" dirty="0" err="1" smtClean="0"/>
              <a:t>Coaching</a:t>
            </a:r>
            <a:r>
              <a:rPr lang="it-IT" dirty="0" smtClean="0"/>
              <a:t> è prendersi cura.</a:t>
            </a:r>
          </a:p>
          <a:p>
            <a:pPr algn="just"/>
            <a:r>
              <a:rPr lang="it-IT" b="1" u="sng" dirty="0" smtClean="0"/>
              <a:t>Coach è un leader che sostiene</a:t>
            </a:r>
            <a:r>
              <a:rPr lang="it-IT" dirty="0" smtClean="0"/>
              <a:t>, tra lui e i suoi ragazzi si crea una fiducia reciproca per cui lo riconoscono e lo seguono e lui li sostiene e li </a:t>
            </a:r>
            <a:r>
              <a:rPr lang="it-IT" b="1" u="sng" dirty="0" smtClean="0"/>
              <a:t>aiuta</a:t>
            </a:r>
            <a:r>
              <a:rPr lang="it-IT" dirty="0" smtClean="0"/>
              <a:t>, soprattutto nei momenti di crisi per </a:t>
            </a:r>
            <a:r>
              <a:rPr lang="it-IT" b="1" u="sng" dirty="0" smtClean="0"/>
              <a:t>raggiungere gli obiettivi </a:t>
            </a:r>
            <a:r>
              <a:rPr lang="it-IT" dirty="0" smtClean="0"/>
              <a:t>dando il meglio delle proprie capacità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22</a:t>
            </a:fld>
            <a:endParaRPr lang="it-IT"/>
          </a:p>
        </p:txBody>
      </p:sp>
      <p:sp>
        <p:nvSpPr>
          <p:cNvPr id="5" name="Segnaposto piè di pagina 4"/>
          <p:cNvSpPr>
            <a:spLocks noGrp="1"/>
          </p:cNvSpPr>
          <p:nvPr>
            <p:ph type="ftr" sz="quarter" idx="11"/>
          </p:nvPr>
        </p:nvSpPr>
        <p:spPr/>
        <p:txBody>
          <a:bodyPr/>
          <a:lstStyle/>
          <a:p>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Il coach si assume responsabilità formative e i ragazzi si impegnano a dare il meglio di sé</a:t>
            </a:r>
          </a:p>
          <a:p>
            <a:pPr algn="just"/>
            <a:r>
              <a:rPr lang="it-IT" b="1" dirty="0" err="1" smtClean="0"/>
              <a:t>Coaching</a:t>
            </a:r>
            <a:r>
              <a:rPr lang="it-IT" dirty="0" smtClean="0"/>
              <a:t> è prendersi cura, creare una rete di sicurezza e di sostegno che consente ai ragazzi di mettersi in gioco, di rischiare, correndo dei rischi.</a:t>
            </a:r>
          </a:p>
          <a:p>
            <a:pPr algn="just"/>
            <a:r>
              <a:rPr lang="it-IT" dirty="0" smtClean="0"/>
              <a:t>Scoutismo: esprime il </a:t>
            </a:r>
            <a:r>
              <a:rPr lang="it-IT" dirty="0" err="1" smtClean="0"/>
              <a:t>coaching</a:t>
            </a:r>
            <a:r>
              <a:rPr lang="it-IT" dirty="0" smtClean="0"/>
              <a:t> come metodo educativo (</a:t>
            </a:r>
            <a:r>
              <a:rPr lang="it-IT" dirty="0" err="1" smtClean="0"/>
              <a:t>Baden</a:t>
            </a:r>
            <a:r>
              <a:rPr lang="it-IT" dirty="0" smtClean="0"/>
              <a:t> Powell, I suggerimenti per l’educatore scout, 1920)→”nessun insegnamento vale quanto l’esempio”, principi di </a:t>
            </a:r>
            <a:r>
              <a:rPr lang="it-IT" dirty="0" err="1" smtClean="0"/>
              <a:t>coaching</a:t>
            </a:r>
            <a:r>
              <a:rPr lang="it-IT" dirty="0" smtClean="0"/>
              <a:t> nei giochi di squadra, impegno per la vittoria e il gioco leale fair play. Il saper fare e il saper essere del capo-scout definibili nei termini del </a:t>
            </a:r>
            <a:r>
              <a:rPr lang="it-IT" dirty="0" err="1" smtClean="0"/>
              <a:t>coaching</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Valori</a:t>
            </a:r>
            <a:r>
              <a:rPr lang="it-IT" dirty="0" smtClean="0"/>
              <a:t>: padronanza di sé, altruismo, rispetto, solidarietà, determinazione, resilienza, fiducia, impegno, responsabilità individuale e collettiva, amicizia</a:t>
            </a:r>
          </a:p>
          <a:p>
            <a:pPr algn="just"/>
            <a:r>
              <a:rPr lang="it-IT" b="1" dirty="0" smtClean="0"/>
              <a:t>Etica</a:t>
            </a:r>
            <a:r>
              <a:rPr lang="it-IT" dirty="0" smtClean="0"/>
              <a:t> del lavorare duro: l’unico in grado di formare una persona al ruolo di leader→ciò che fa la differenza tra un </a:t>
            </a:r>
            <a:r>
              <a:rPr lang="it-IT" b="1" dirty="0" smtClean="0"/>
              <a:t>coach</a:t>
            </a:r>
            <a:r>
              <a:rPr lang="it-IT" dirty="0" smtClean="0"/>
              <a:t> e un normale allenatore</a:t>
            </a:r>
          </a:p>
          <a:p>
            <a:pPr algn="just"/>
            <a:r>
              <a:rPr lang="it-IT" b="1" dirty="0" smtClean="0"/>
              <a:t>Storie di vita </a:t>
            </a:r>
            <a:r>
              <a:rPr lang="it-IT" dirty="0" smtClean="0"/>
              <a:t>degli sportivi diventano materiale didattico su cui costruire letture di senso,  consigli pratici e imperativi etici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Il coach sa che gli obiettivi devono essere condivisi dalla squadra, si trova in una posizione di equilibrio tra tensione verso il livello più alto e l’attenzione al dato di realtà.</a:t>
            </a:r>
          </a:p>
          <a:p>
            <a:pPr algn="just"/>
            <a:r>
              <a:rPr lang="it-IT" dirty="0" smtClean="0"/>
              <a:t>Previsione di medio e lungo termine che richiede una </a:t>
            </a:r>
            <a:r>
              <a:rPr lang="it-IT" b="1" dirty="0" smtClean="0"/>
              <a:t>preparazione</a:t>
            </a:r>
            <a:r>
              <a:rPr lang="it-IT" dirty="0" smtClean="0"/>
              <a:t> in vista di obiettivi futuri con una programmazione fatta di tempi e azioni da compiere per arrivare </a:t>
            </a:r>
            <a:r>
              <a:rPr lang="it-IT" dirty="0" err="1" smtClean="0"/>
              <a:t>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t>Il coach opera attraverso allenamenti, preparazioni tecniche, conoscenza diretta dei suoi atleti</a:t>
            </a:r>
          </a:p>
          <a:p>
            <a:pPr algn="just"/>
            <a:r>
              <a:rPr lang="it-IT" b="1" dirty="0" smtClean="0"/>
              <a:t>Modello continuo</a:t>
            </a:r>
            <a:r>
              <a:rPr lang="it-IT" dirty="0" smtClean="0"/>
              <a:t>: azione che accompagna (ai bordi campo, negli spogliatoi, durante gli allenamenti, nel corso delle partire: legge le azioni nel suo succedersi, porta correttivi, cambi di tattica, schemi di gioco)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t>Formare una squadra: formazione (educazione un processo nel quale si dà forma)</a:t>
            </a:r>
          </a:p>
          <a:p>
            <a:r>
              <a:rPr lang="it-IT" b="1" dirty="0" smtClean="0"/>
              <a:t>Lavoro di gruppo</a:t>
            </a:r>
          </a:p>
          <a:p>
            <a:pPr algn="just">
              <a:buNone/>
            </a:pPr>
            <a:r>
              <a:rPr lang="it-IT" dirty="0" smtClean="0"/>
              <a:t>- Impegno di ciascuno a esprimere il meglio delle proprie capacità, gestire risorse, condividere obiettivi, ricorrere all’aiuto reciproco. Il gruppo funziona come una squadra in cui ciascuno ha un ruolo e un compito da portare avanti</a:t>
            </a:r>
          </a:p>
          <a:p>
            <a:pPr algn="just">
              <a:buNone/>
            </a:pPr>
            <a:r>
              <a:rPr lang="it-IT" dirty="0" smtClean="0"/>
              <a:t>- </a:t>
            </a:r>
            <a:r>
              <a:rPr lang="it-IT" dirty="0" err="1" smtClean="0"/>
              <a:t>Coaching</a:t>
            </a:r>
            <a:r>
              <a:rPr lang="it-IT" dirty="0" smtClean="0"/>
              <a:t> deve saper formare un gruppo, animarlo, sostenerlo, valutandone il risultato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Lo sport nella scuola non ha guadagnato la dignità culturale che è riconosciuta ad altre discipline</a:t>
            </a:r>
          </a:p>
          <a:p>
            <a:pPr algn="just"/>
            <a:r>
              <a:rPr lang="it-IT" b="1" dirty="0" smtClean="0"/>
              <a:t>DISCIPLINA</a:t>
            </a:r>
            <a:r>
              <a:rPr lang="it-IT" dirty="0" smtClean="0"/>
              <a:t> dal latino disco </a:t>
            </a:r>
            <a:r>
              <a:rPr lang="it-IT" dirty="0" err="1" smtClean="0"/>
              <a:t>discere</a:t>
            </a:r>
            <a:r>
              <a:rPr lang="it-IT" dirty="0" smtClean="0"/>
              <a:t> verbo che significa imparare attiene anche alle discipline sportive</a:t>
            </a:r>
          </a:p>
          <a:p>
            <a:pPr algn="just"/>
            <a:r>
              <a:rPr lang="it-IT" dirty="0" smtClean="0"/>
              <a:t>Nella scuola il concetto di lavoro di gruppo deve essere considerato come quello di gioco di squadra (lavoro condiviso)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P.43 leggere un passo dal libro di Mike </a:t>
            </a:r>
            <a:r>
              <a:rPr lang="it-IT" dirty="0" err="1" smtClean="0"/>
              <a:t>Krzyewski</a:t>
            </a:r>
            <a:r>
              <a:rPr lang="it-IT" dirty="0" smtClean="0"/>
              <a:t>  che mette in evidenza il nocciolo di una pedagogia dello sport che ha nella figura dell’insegnante-educatore il punto di riferimento: </a:t>
            </a:r>
          </a:p>
          <a:p>
            <a:pPr algn="just"/>
            <a:r>
              <a:rPr lang="it-IT" dirty="0" smtClean="0"/>
              <a:t>“Io sono un insegnante e un allenatore. Per me hanno immenso valore lo sviluppo  delle relazioni personali e l’impatto che io riesco ad avere sui ragazzi nella loro crescita  come esseri umani. Come insegnanti e allenatori dobbiamo ricordarci che se la mera vittoria è il nostro unico obiettivo, noi siamo destinati a delusioni e insuccessi. Quando il nostro obiettivo è cercare di fare del nostro meglio, quando ci focalizzeremo sulla preparazione, sui sacrifici, sugli sforzi, allora non perderemo mai”.   </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Lo </a:t>
            </a:r>
            <a:r>
              <a:rPr lang="it-IT" b="1" dirty="0" smtClean="0"/>
              <a:t>sport</a:t>
            </a:r>
            <a:r>
              <a:rPr lang="it-IT" dirty="0" smtClean="0"/>
              <a:t> può essere rivolto al perseguimento di </a:t>
            </a:r>
            <a:r>
              <a:rPr lang="it-IT" b="1" dirty="0" smtClean="0"/>
              <a:t>finalità molto oneste </a:t>
            </a:r>
            <a:r>
              <a:rPr lang="it-IT" dirty="0" smtClean="0"/>
              <a:t>(tolleranza, promozione di fair play, rispetto delle regole, condivisione dell’impegno, subordinazione degli interessi personali a quelli collettivi)</a:t>
            </a:r>
          </a:p>
          <a:p>
            <a:pPr algn="just"/>
            <a:r>
              <a:rPr lang="it-IT" dirty="0" smtClean="0"/>
              <a:t>Per </a:t>
            </a:r>
            <a:r>
              <a:rPr lang="it-IT" dirty="0" err="1" smtClean="0"/>
              <a:t>Dewey</a:t>
            </a:r>
            <a:r>
              <a:rPr lang="it-IT" dirty="0" smtClean="0"/>
              <a:t> l’</a:t>
            </a:r>
            <a:r>
              <a:rPr lang="it-IT" b="1" dirty="0" smtClean="0"/>
              <a:t>educazione </a:t>
            </a:r>
            <a:r>
              <a:rPr lang="it-IT" dirty="0" smtClean="0"/>
              <a:t>è collegata alla </a:t>
            </a:r>
            <a:r>
              <a:rPr lang="it-IT" b="1" dirty="0" smtClean="0"/>
              <a:t>ricostruzione dell’esperienza </a:t>
            </a:r>
            <a:r>
              <a:rPr lang="it-IT" dirty="0" smtClean="0"/>
              <a:t>che aggiunge significato all’esperienza e accresce le abilità per guidare il corso dell’esperienza successiva.</a:t>
            </a:r>
          </a:p>
          <a:p>
            <a:pPr algn="just"/>
            <a:r>
              <a:rPr lang="it-IT" dirty="0" smtClean="0"/>
              <a:t>La </a:t>
            </a:r>
            <a:r>
              <a:rPr lang="it-IT" b="1" dirty="0" smtClean="0"/>
              <a:t>funzione degli obiettivi </a:t>
            </a:r>
            <a:r>
              <a:rPr lang="it-IT" dirty="0" smtClean="0"/>
              <a:t>è guidare le scelte curricolari, cosa trattare, cosa esaltare, quale contenuto realizzare, quali esperienze di apprendimento privilegiare.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Musica</a:t>
            </a:r>
            <a:r>
              <a:rPr lang="it-IT" dirty="0" smtClean="0"/>
              <a:t> assimilabile allo </a:t>
            </a:r>
            <a:r>
              <a:rPr lang="it-IT" b="1" dirty="0" smtClean="0"/>
              <a:t>sport</a:t>
            </a:r>
            <a:r>
              <a:rPr lang="it-IT" dirty="0" smtClean="0"/>
              <a:t>: la disciplina e il piacere che portano un bambino a imparare a suonare uno strumento trovano nel fare musica insieme, nel concerto o nel complesso, il luogo di una performance collettiva che è gioco di squadra. Nella scuola la pedagogia della musica e dello sport sono pressoché inesistenti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err="1" smtClean="0"/>
              <a:t>Coaching</a:t>
            </a:r>
            <a:r>
              <a:rPr lang="it-IT" b="1" dirty="0" smtClean="0"/>
              <a:t> </a:t>
            </a:r>
            <a:r>
              <a:rPr lang="it-IT" dirty="0" smtClean="0"/>
              <a:t>presuppone un insegnante che sappia coinvolgere gli allievi in un progetto con obiettivi da raggiungere esplicitati e condivisi, così come i criteri di valutazione, le regole e le sanzioni per chi non rispetta.</a:t>
            </a:r>
          </a:p>
          <a:p>
            <a:pPr algn="just"/>
            <a:r>
              <a:rPr lang="it-IT" dirty="0" smtClean="0"/>
              <a:t>Nel </a:t>
            </a:r>
            <a:r>
              <a:rPr lang="it-IT" dirty="0" err="1" smtClean="0"/>
              <a:t>coaching</a:t>
            </a:r>
            <a:r>
              <a:rPr lang="it-IT" dirty="0" smtClean="0"/>
              <a:t> esiste un patto formativo esplicito e fiduciario. Al massimo impegno da parte del coach deve corrispondere massimo impegno da parte dei ragazzi</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mio amico Eric” dialogo sul calcio</a:t>
            </a:r>
            <a:endParaRPr lang="it-IT" dirty="0"/>
          </a:p>
        </p:txBody>
      </p:sp>
      <p:sp>
        <p:nvSpPr>
          <p:cNvPr id="3" name="Segnaposto contenuto 2"/>
          <p:cNvSpPr>
            <a:spLocks noGrp="1"/>
          </p:cNvSpPr>
          <p:nvPr>
            <p:ph idx="1"/>
          </p:nvPr>
        </p:nvSpPr>
        <p:spPr/>
        <p:txBody>
          <a:bodyPr/>
          <a:lstStyle/>
          <a:p>
            <a:r>
              <a:rPr lang="it-IT" dirty="0" smtClean="0">
                <a:hlinkClick r:id="rId2"/>
              </a:rPr>
              <a:t>https://www.youtube.com/watch?v=eb6yVgwAzZU</a:t>
            </a:r>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Correre il rischio</a:t>
            </a:r>
          </a:p>
          <a:p>
            <a:pPr algn="just"/>
            <a:r>
              <a:rPr lang="it-IT" dirty="0" err="1" smtClean="0"/>
              <a:t>Coaching</a:t>
            </a:r>
            <a:r>
              <a:rPr lang="it-IT" dirty="0" smtClean="0"/>
              <a:t> come metodologia nella formazione aziendale, obiettivo migliorare la performance (risultato di specifiche azioni prese dai singoli per attuare strategie aziendali, perseguire obiettivi)</a:t>
            </a:r>
          </a:p>
          <a:p>
            <a:pPr algn="just"/>
            <a:r>
              <a:rPr lang="it-IT" dirty="0" err="1" smtClean="0"/>
              <a:t>Coaching</a:t>
            </a:r>
            <a:r>
              <a:rPr lang="it-IT" dirty="0" smtClean="0"/>
              <a:t> è una strategia che insegna a prendere decisioni liberamente in vista di obiettivi finali. Si assume il principio che se il soggetto è motivato a sentirsi responsabile di decisioni e ad azioni conseguenti, la performance migliora.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L’educazione al rischio è uno dei principi fondamentali del </a:t>
            </a:r>
            <a:r>
              <a:rPr lang="it-IT" dirty="0" err="1" smtClean="0"/>
              <a:t>coaching</a:t>
            </a:r>
            <a:endParaRPr lang="it-IT" dirty="0" smtClean="0"/>
          </a:p>
          <a:p>
            <a:pPr algn="just"/>
            <a:r>
              <a:rPr lang="it-IT" dirty="0" smtClean="0"/>
              <a:t>Correre un rischio, il verbo correre esprime l’idea di qualcosa che si affronta direttamente, con un’azione che richiede rapidità: per correre serve presa di decisione, sapere dove dirigere la propria direzione, resistenza</a:t>
            </a:r>
          </a:p>
          <a:p>
            <a:pPr algn="just"/>
            <a:r>
              <a:rPr lang="it-IT" dirty="0" err="1" smtClean="0"/>
              <a:t>Coaching</a:t>
            </a:r>
            <a:r>
              <a:rPr lang="it-IT" dirty="0" smtClean="0"/>
              <a:t> non spinge all’amore del rischio in quanto tale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a:t>
            </a:r>
            <a:r>
              <a:rPr lang="it-IT" sz="3200" dirty="0" err="1" smtClean="0"/>
              <a:t>Miracle</a:t>
            </a:r>
            <a:r>
              <a:rPr lang="it-IT" sz="3200" dirty="0" smtClean="0"/>
              <a:t>” discorso alla squadra </a:t>
            </a:r>
            <a:r>
              <a:rPr lang="it-IT" sz="3200" dirty="0" err="1" smtClean="0"/>
              <a:t>Herb</a:t>
            </a:r>
            <a:r>
              <a:rPr lang="it-IT" sz="3200" dirty="0" smtClean="0"/>
              <a:t> Brooks</a:t>
            </a:r>
            <a:endParaRPr lang="it-IT" sz="3200" dirty="0"/>
          </a:p>
        </p:txBody>
      </p:sp>
      <p:sp>
        <p:nvSpPr>
          <p:cNvPr id="3" name="Segnaposto contenuto 2"/>
          <p:cNvSpPr>
            <a:spLocks noGrp="1"/>
          </p:cNvSpPr>
          <p:nvPr>
            <p:ph idx="1"/>
          </p:nvPr>
        </p:nvSpPr>
        <p:spPr/>
        <p:txBody>
          <a:bodyPr/>
          <a:lstStyle/>
          <a:p>
            <a:r>
              <a:rPr lang="it-IT" dirty="0" smtClean="0">
                <a:hlinkClick r:id="rId2"/>
              </a:rPr>
              <a:t>https://www.youtube.com/watch?v=SDHH6p-QsWk</a:t>
            </a:r>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Nella formazione il coach chiarisce:</a:t>
            </a:r>
          </a:p>
          <a:p>
            <a:pPr algn="just">
              <a:buNone/>
            </a:pPr>
            <a:r>
              <a:rPr lang="it-IT" dirty="0" smtClean="0"/>
              <a:t>obiettivi da raggiungere,</a:t>
            </a:r>
          </a:p>
          <a:p>
            <a:pPr algn="just">
              <a:buNone/>
            </a:pPr>
            <a:r>
              <a:rPr lang="it-IT" dirty="0" smtClean="0"/>
              <a:t>il percorso con alternative possibili.</a:t>
            </a:r>
          </a:p>
          <a:p>
            <a:pPr algn="just">
              <a:buNone/>
            </a:pPr>
            <a:r>
              <a:rPr lang="it-IT" dirty="0" err="1" smtClean="0"/>
              <a:t>•Il</a:t>
            </a:r>
            <a:r>
              <a:rPr lang="it-IT" dirty="0" smtClean="0"/>
              <a:t> lavoro formativo è finalizzato a dare al soggetto competenze e sicurezze necessarie a prendere decisioni, ad assumersi responsabilità.</a:t>
            </a:r>
          </a:p>
          <a:p>
            <a:pPr algn="just">
              <a:buNone/>
            </a:pPr>
            <a:r>
              <a:rPr lang="it-IT" dirty="0" smtClean="0"/>
              <a:t>Dispositivi di cui il coach dispone: allenamenti, simulazioni, giochi “far finta di” </a:t>
            </a:r>
            <a:r>
              <a:rPr lang="it-IT" b="1" dirty="0" smtClean="0"/>
              <a:t>briefing</a:t>
            </a:r>
            <a:r>
              <a:rPr lang="it-IT" dirty="0" smtClean="0"/>
              <a:t> e </a:t>
            </a:r>
            <a:r>
              <a:rPr lang="it-IT" b="1" dirty="0" err="1" smtClean="0"/>
              <a:t>debriefing</a:t>
            </a:r>
            <a:r>
              <a:rPr lang="it-IT" b="1" dirty="0" smtClean="0"/>
              <a:t> </a:t>
            </a:r>
            <a:r>
              <a:rPr lang="it-IT" dirty="0" smtClean="0"/>
              <a:t>(riflessione sul risultato conseguito)</a:t>
            </a:r>
          </a:p>
          <a:p>
            <a:pPr algn="just">
              <a:buNone/>
            </a:pPr>
            <a:endParaRPr lang="it-IT" dirty="0" smtClean="0"/>
          </a:p>
          <a:p>
            <a:pPr>
              <a:buNone/>
            </a:pPr>
            <a:endParaRPr lang="it-IT" dirty="0" smtClean="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Coaching</a:t>
            </a:r>
            <a:r>
              <a:rPr lang="it-IT" b="1" dirty="0" smtClean="0"/>
              <a:t> didattico in classe</a:t>
            </a:r>
            <a:r>
              <a:rPr lang="it-IT" dirty="0" smtClean="0"/>
              <a:t>:</a:t>
            </a:r>
          </a:p>
          <a:p>
            <a:pPr algn="just"/>
            <a:r>
              <a:rPr lang="it-IT" dirty="0" smtClean="0"/>
              <a:t>1 competenza dell’insegnante sulla materia e efficacia del linguaggio didattico</a:t>
            </a:r>
          </a:p>
          <a:p>
            <a:pPr algn="just"/>
            <a:r>
              <a:rPr lang="it-IT" dirty="0" smtClean="0"/>
              <a:t>2 competenza dell’insegnante nel seguire il lavoro degli allievi, assegnare compiti, esercizi, correggere. Il </a:t>
            </a:r>
            <a:r>
              <a:rPr lang="it-IT" dirty="0" err="1" smtClean="0"/>
              <a:t>coaching</a:t>
            </a:r>
            <a:r>
              <a:rPr lang="it-IT" dirty="0" smtClean="0"/>
              <a:t> didattico è un prendersi cura degli allievi e del loro procedere nell’apprendimento</a:t>
            </a:r>
          </a:p>
          <a:p>
            <a:pPr algn="just"/>
            <a:r>
              <a:rPr lang="it-IT" dirty="0" smtClean="0"/>
              <a:t>3 competenza dell’insegnante di verificare e valutare l’allievo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Fra essere e dover essere</a:t>
            </a:r>
          </a:p>
          <a:p>
            <a:pPr algn="just"/>
            <a:r>
              <a:rPr lang="it-IT" dirty="0" smtClean="0"/>
              <a:t>Dover essere e essere: nello sport trovano espressione autentici valori come impegno, rispetto, competizione, cooperazione, pace, uguaglianza, fondamentali nella formazione di ogni soggetto e nella vita sociale.</a:t>
            </a:r>
          </a:p>
          <a:p>
            <a:pPr algn="just"/>
            <a:r>
              <a:rPr lang="it-IT" dirty="0" smtClean="0"/>
              <a:t>Sulla base di questo dover essere nello sport, alimentiamo un essere possibile, anche quando riconosciamo le negatività. Il riconoscimento spinge ad un oltre possibile nel nostro essere nel mondo.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Lo sport (la sua cultura, i suoi ideali, le sue pratiche, i miti e riti) è parte della nostra identità e civiltà, costituisce una legge nel nostro pensiero che spinge ad agire come </a:t>
            </a:r>
            <a:r>
              <a:rPr lang="it-IT" dirty="0" err="1" smtClean="0"/>
              <a:t>se…</a:t>
            </a:r>
            <a:endParaRPr lang="it-IT" dirty="0" smtClean="0"/>
          </a:p>
          <a:p>
            <a:pPr algn="just"/>
            <a:r>
              <a:rPr lang="it-IT" b="1" dirty="0" smtClean="0"/>
              <a:t>Educatore, allenatore, mentore</a:t>
            </a:r>
          </a:p>
          <a:p>
            <a:pPr algn="just"/>
            <a:r>
              <a:rPr lang="it-IT" u="sng" dirty="0" smtClean="0"/>
              <a:t>Mentore è più di allenatore. Si fa mentore colui che, agli occhi dell’educando, prefigura luoghi ed esperienze, sia in termini concreti sia a livello interiore e di vissuto spirituale, che lo portano verso un altrove che lo farà diverso. Nel mentore il giovane coglie l’apertura al possibile</a:t>
            </a:r>
            <a:r>
              <a:rPr lang="it-IT" dirty="0" smtClean="0"/>
              <a: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3000" dirty="0" err="1" smtClean="0"/>
              <a:t>Peters</a:t>
            </a:r>
            <a:r>
              <a:rPr lang="it-IT" sz="3000" dirty="0" smtClean="0"/>
              <a:t> (1981) “La finalità globale dell’educazione è </a:t>
            </a:r>
            <a:r>
              <a:rPr lang="it-IT" sz="3000" b="1" dirty="0" smtClean="0"/>
              <a:t>portare i bambini dentro l’attività</a:t>
            </a:r>
            <a:r>
              <a:rPr lang="it-IT" sz="3000" dirty="0" smtClean="0"/>
              <a:t>, nella piena consapevolezza delle forme di vita civile.”</a:t>
            </a:r>
          </a:p>
          <a:p>
            <a:pPr algn="just"/>
            <a:r>
              <a:rPr lang="it-IT" sz="3000" dirty="0" smtClean="0"/>
              <a:t>Le attività motorie sono manifestazioni di una cultura della vita pratica e dovrebbero costituire una parte importante del percorso educativo. L’apprendimento di determinate abilità ha un posto importante nello sviluppo della persona</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Il mentore viene scelto dall’educando come riferimento. Nessun vincolo istituzionale, obbligo definisce la relazione educativa del mentore</a:t>
            </a:r>
          </a:p>
          <a:p>
            <a:pPr algn="just"/>
            <a:r>
              <a:rPr lang="it-IT" b="1" dirty="0" err="1" smtClean="0"/>
              <a:t>Mentor</a:t>
            </a:r>
            <a:r>
              <a:rPr lang="it-IT" dirty="0" smtClean="0"/>
              <a:t> è una guida sicura. Lo sport è il dispositivo pedagogico con cui innescare un cambiamento profondo nei soggetti coinvolti. Una sfida che all’inizio sembra una missione impossibile.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Nel film Rocky, l’anziano e scontroso Mickey che vuole dare a Rocky la sua esperienza perché non faccia gli stessi errori </a:t>
            </a:r>
            <a:r>
              <a:rPr lang="it-IT" dirty="0" smtClean="0">
                <a:hlinkClick r:id="rId2"/>
              </a:rPr>
              <a:t>https://www.youtube.com/watch?v=_yZqhB3Yh0Q</a:t>
            </a:r>
            <a:r>
              <a:rPr lang="it-IT" dirty="0" smtClean="0"/>
              <a:t> </a:t>
            </a:r>
          </a:p>
          <a:p>
            <a:pPr algn="just"/>
            <a:r>
              <a:rPr lang="it-IT" dirty="0" smtClean="0"/>
              <a:t>Nel film Karate </a:t>
            </a:r>
            <a:r>
              <a:rPr lang="it-IT" dirty="0" err="1" smtClean="0"/>
              <a:t>Kid</a:t>
            </a:r>
            <a:r>
              <a:rPr lang="it-IT" dirty="0" smtClean="0"/>
              <a:t>, </a:t>
            </a:r>
            <a:r>
              <a:rPr lang="it-IT" dirty="0" err="1" smtClean="0"/>
              <a:t>Miyagi</a:t>
            </a:r>
            <a:r>
              <a:rPr lang="it-IT" dirty="0" smtClean="0"/>
              <a:t>, l’anziano giapponese che si rivela un maestro di arti marziali e di vita </a:t>
            </a:r>
            <a:r>
              <a:rPr lang="it-IT" dirty="0" smtClean="0">
                <a:hlinkClick r:id="rId3"/>
              </a:rPr>
              <a:t>https://www.youtube.com/watch?v=Jupoa744BC4</a:t>
            </a:r>
            <a:r>
              <a:rPr lang="it-IT" dirty="0" smtClean="0"/>
              <a:t> </a:t>
            </a:r>
          </a:p>
          <a:p>
            <a:pPr algn="just"/>
            <a:r>
              <a:rPr lang="it-IT" dirty="0" smtClean="0"/>
              <a:t>Nel film Coach Carter, Ken Carter accetta di allenare la squadra ingestibile di un liceo di un quartiere povero e violento</a:t>
            </a:r>
          </a:p>
          <a:p>
            <a:pPr algn="just"/>
            <a:r>
              <a:rPr lang="it-IT" dirty="0" smtClean="0"/>
              <a:t>Nel film Hard Ball, </a:t>
            </a:r>
            <a:r>
              <a:rPr lang="it-IT" dirty="0" err="1" smtClean="0"/>
              <a:t>Connor</a:t>
            </a:r>
            <a:r>
              <a:rPr lang="it-IT" dirty="0" smtClean="0"/>
              <a:t> O’</a:t>
            </a:r>
            <a:r>
              <a:rPr lang="it-IT" dirty="0" err="1" smtClean="0"/>
              <a:t>Neall</a:t>
            </a:r>
            <a:r>
              <a:rPr lang="it-IT" dirty="0" smtClean="0"/>
              <a:t> per sopravvivere accetta di allenare una squadra di baseball fatta di ragazzi poveri e sbandati (percorso di pedagogia dello sport) </a:t>
            </a:r>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41</a:t>
            </a:fld>
            <a:endParaRPr lang="it-IT"/>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Lo </a:t>
            </a:r>
            <a:r>
              <a:rPr lang="it-IT" b="1" dirty="0" smtClean="0"/>
              <a:t>sport </a:t>
            </a:r>
            <a:r>
              <a:rPr lang="it-IT" dirty="0" smtClean="0"/>
              <a:t>attraverso il </a:t>
            </a:r>
            <a:r>
              <a:rPr lang="it-IT" b="1" dirty="0" smtClean="0"/>
              <a:t>cinema</a:t>
            </a:r>
            <a:r>
              <a:rPr lang="it-IT" dirty="0" smtClean="0"/>
              <a:t> si mostra come un processo trasformativo: maestro e mentore in una relazione che porta al cambiamento, in una sfida che inizialmente ha i caratteri di una </a:t>
            </a:r>
            <a:r>
              <a:rPr lang="it-IT" dirty="0" err="1" smtClean="0"/>
              <a:t>mission</a:t>
            </a:r>
            <a:r>
              <a:rPr lang="it-IT" dirty="0" smtClean="0"/>
              <a:t> </a:t>
            </a:r>
            <a:r>
              <a:rPr lang="it-IT" dirty="0" err="1" smtClean="0"/>
              <a:t>impossible</a:t>
            </a:r>
            <a:r>
              <a:rPr lang="it-IT" dirty="0" smtClean="0"/>
              <a:t>.</a:t>
            </a:r>
          </a:p>
          <a:p>
            <a:r>
              <a:rPr lang="it-IT" dirty="0" smtClean="0"/>
              <a:t>Il coach produce un </a:t>
            </a:r>
            <a:r>
              <a:rPr lang="it-IT" b="1" dirty="0" smtClean="0"/>
              <a:t>cambiamento</a:t>
            </a:r>
            <a:r>
              <a:rPr lang="it-IT" dirty="0" smtClean="0"/>
              <a:t> negli altri e deve effettuarlo in se stesso per raggiungere lo scopo del suo lavoro.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Disciplina</a:t>
            </a:r>
          </a:p>
          <a:p>
            <a:pPr algn="just"/>
            <a:r>
              <a:rPr lang="it-IT" b="1" dirty="0" err="1" smtClean="0"/>
              <a:t>Agòn</a:t>
            </a:r>
            <a:r>
              <a:rPr lang="it-IT" dirty="0" smtClean="0"/>
              <a:t> (lotta, competizione, spirito combattivo), identifica anche la lotta che il soggetto deve fare con se stesso per migliorarsi: agonismo pedagogico (disponibilità al sacrificio, alla lotta interiore).</a:t>
            </a:r>
          </a:p>
          <a:p>
            <a:pPr algn="just"/>
            <a:r>
              <a:rPr lang="it-IT" u="sng" dirty="0" smtClean="0"/>
              <a:t>Pedagogia dello sport (Pierluigi </a:t>
            </a:r>
            <a:r>
              <a:rPr lang="it-IT" u="sng" dirty="0" err="1" smtClean="0"/>
              <a:t>Malavasi</a:t>
            </a:r>
            <a:r>
              <a:rPr lang="it-IT" u="sng" dirty="0" smtClean="0"/>
              <a:t>): opera sul soggetto una continua trasformazione: intensificazione della dedizione e dell’allenamento, purificazione spirituale (catarsi)</a:t>
            </a:r>
          </a:p>
          <a:p>
            <a:pPr algn="just"/>
            <a:r>
              <a:rPr lang="it-IT" dirty="0" smtClean="0"/>
              <a:t>Preparazione alla disciplina di sé: pazienza, disponibilità al sacrificio, sopportazione dello sforzo e della fatica e del dolore fisico, riconoscimento dei propri limiti e fragilità, capacità di autocontrollo e concentrazione.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t>
            </a:r>
            <a:r>
              <a:rPr lang="it-IT" dirty="0" err="1" smtClean="0"/>
              <a:t>Frankestein</a:t>
            </a:r>
            <a:r>
              <a:rPr lang="it-IT" dirty="0" smtClean="0"/>
              <a:t> Junior” incontro con Igor</a:t>
            </a:r>
            <a:endParaRPr lang="it-IT" dirty="0"/>
          </a:p>
        </p:txBody>
      </p:sp>
      <p:sp>
        <p:nvSpPr>
          <p:cNvPr id="3" name="Segnaposto contenuto 2"/>
          <p:cNvSpPr>
            <a:spLocks noGrp="1"/>
          </p:cNvSpPr>
          <p:nvPr>
            <p:ph idx="1"/>
          </p:nvPr>
        </p:nvSpPr>
        <p:spPr/>
        <p:txBody>
          <a:bodyPr/>
          <a:lstStyle/>
          <a:p>
            <a:r>
              <a:rPr lang="it-IT" dirty="0" smtClean="0">
                <a:hlinkClick r:id="rId2"/>
              </a:rPr>
              <a:t>https://www.youtube.com/watch?v=gHApCpstuTw</a:t>
            </a:r>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Allenatore conduce all’</a:t>
            </a:r>
            <a:r>
              <a:rPr lang="it-IT" b="1" dirty="0" smtClean="0"/>
              <a:t>autoeducazione</a:t>
            </a:r>
            <a:r>
              <a:rPr lang="it-IT" dirty="0" smtClean="0"/>
              <a:t> nell’atleta: provoca, aiuta, incoraggia, si contrappone, sostiene, dà feedback, gioco di asimmetria educativa.</a:t>
            </a:r>
          </a:p>
          <a:p>
            <a:pPr algn="just"/>
            <a:r>
              <a:rPr lang="it-IT" dirty="0" smtClean="0"/>
              <a:t>Banco di prova: capacità di gestire la sconfitta</a:t>
            </a:r>
          </a:p>
          <a:p>
            <a:pPr algn="just"/>
            <a:r>
              <a:rPr lang="it-IT" dirty="0" smtClean="0"/>
              <a:t>Enzo Bearzot allenatore Italia che vinse i mondiali nel  1982”Bisogna perdere qualche partita per scoprire la vera personalità dei giocatori. Le sofferenze aiutano a formare le persone. Le cose belle ti accarezzano mentre le ferite rimangono.”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dirty="0" smtClean="0"/>
              <a:t>Storia di Bearzot </a:t>
            </a:r>
            <a:r>
              <a:rPr lang="it-IT" dirty="0" err="1" smtClean="0"/>
              <a:t>pg</a:t>
            </a:r>
            <a:r>
              <a:rPr lang="it-IT" dirty="0" smtClean="0"/>
              <a:t>. 55 libro (leggere)</a:t>
            </a:r>
          </a:p>
          <a:p>
            <a:pPr algn="just"/>
            <a:r>
              <a:rPr lang="it-IT" b="1" dirty="0" smtClean="0"/>
              <a:t>Metafora tra musica e sport </a:t>
            </a:r>
            <a:r>
              <a:rPr lang="it-IT" dirty="0" smtClean="0"/>
              <a:t>“Mi piace il jazz perché ci stanno dentro tutti” (Bearzot)”Nel jazz c’è una componente di improvviso molto forte. Una cosa simile accade nello sport: una grande squadra non gioca sempre allo stesso modo perché non esiste una partita uguale all’altra”</a:t>
            </a:r>
          </a:p>
          <a:p>
            <a:pPr algn="just"/>
            <a:r>
              <a:rPr lang="it-IT" dirty="0" smtClean="0"/>
              <a:t>Il direttore d’orchestra nel jazz è un </a:t>
            </a:r>
            <a:r>
              <a:rPr lang="it-IT" dirty="0" err="1" smtClean="0"/>
              <a:t>primus</a:t>
            </a:r>
            <a:r>
              <a:rPr lang="it-IT" dirty="0" smtClean="0"/>
              <a:t> </a:t>
            </a:r>
            <a:r>
              <a:rPr lang="it-IT" dirty="0" err="1" smtClean="0"/>
              <a:t>inter</a:t>
            </a:r>
            <a:r>
              <a:rPr lang="it-IT" dirty="0" smtClean="0"/>
              <a:t> </a:t>
            </a:r>
            <a:r>
              <a:rPr lang="it-IT" dirty="0" err="1" smtClean="0"/>
              <a:t>pares</a:t>
            </a:r>
            <a:r>
              <a:rPr lang="it-IT" dirty="0" smtClean="0"/>
              <a:t>, figura di riferimento che non comanda a bacchetta ma guida, chi dirige deve favorire le singole individualità ad entrare e uscire</a:t>
            </a:r>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Disciplina</a:t>
            </a:r>
            <a:r>
              <a:rPr lang="it-IT" dirty="0" smtClean="0"/>
              <a:t>: </a:t>
            </a:r>
          </a:p>
          <a:p>
            <a:r>
              <a:rPr lang="it-IT" dirty="0" smtClean="0"/>
              <a:t>1° livello istituzionale riguarda il complesso di norme che reggono un a collettività</a:t>
            </a:r>
          </a:p>
          <a:p>
            <a:r>
              <a:rPr lang="it-IT" dirty="0" smtClean="0"/>
              <a:t>2° livello attiene al soggetto e al controllo dei propri impulsi e comportamenti come atto volontario</a:t>
            </a:r>
          </a:p>
          <a:p>
            <a:r>
              <a:rPr lang="it-IT" dirty="0" smtClean="0"/>
              <a:t>3° livello identifica degli oggetti di studio, delle materie che richiedono rigore metodico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Percorso pedagogicamente corretto</a:t>
            </a:r>
            <a:r>
              <a:rPr lang="it-IT" dirty="0" smtClean="0"/>
              <a:t>:</a:t>
            </a:r>
          </a:p>
          <a:p>
            <a:pPr algn="just"/>
            <a:r>
              <a:rPr lang="it-IT" u="sng" dirty="0" smtClean="0"/>
              <a:t>non deve accontentarsi di ottenere un mero atteggiamento passivo del soggetto alla disciplina, ma puntare alla sua </a:t>
            </a:r>
            <a:r>
              <a:rPr lang="it-IT" b="1" u="sng" dirty="0" smtClean="0"/>
              <a:t>partecipazione attiva</a:t>
            </a:r>
            <a:r>
              <a:rPr lang="it-IT" u="sng" dirty="0" smtClean="0"/>
              <a:t> che significa capacità di dare senso alla disciplina sulla base di un obiettivo che si persegue</a:t>
            </a:r>
            <a:r>
              <a:rPr lang="it-IT" dirty="0" smtClean="0"/>
              <a:t>. La disciplina non è un fine ma un mezzo e, nell’assumerla, il soggetto non si limita a obbedire alla disciplina ma la fa propria e la interpreta, il che può comportare anche disobbedienza, superamento della disciplina..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Nel gioco</a:t>
            </a:r>
            <a:r>
              <a:rPr lang="it-IT" dirty="0" smtClean="0"/>
              <a:t>: i bambini imparano a riconoscere vincoli e libertà, possibilità di superarli.</a:t>
            </a:r>
          </a:p>
          <a:p>
            <a:pPr algn="just"/>
            <a:r>
              <a:rPr lang="it-IT" dirty="0" smtClean="0"/>
              <a:t>Palestra, campo sportivo, spogliatoio: luoghi che definiscono i caratteri di una relazione pedagogica fatta di disciplina e di lavoro faticoso, di aggressività e affettività da esprimere e contenere, di aiuto.</a:t>
            </a:r>
          </a:p>
          <a:p>
            <a:pPr algn="just"/>
            <a:r>
              <a:rPr lang="it-IT" dirty="0" smtClean="0"/>
              <a:t>Il rapporto educativo dell’allenatore-mentore è esclusivo, ha i tratti di una solitudine che non ammette interferenze.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Per una pedagogia dello sport</a:t>
            </a:r>
            <a:endParaRPr lang="it-IT" sz="3600" b="1" dirty="0"/>
          </a:p>
        </p:txBody>
      </p:sp>
      <p:sp>
        <p:nvSpPr>
          <p:cNvPr id="3" name="Segnaposto contenuto 2"/>
          <p:cNvSpPr>
            <a:spLocks noGrp="1"/>
          </p:cNvSpPr>
          <p:nvPr>
            <p:ph idx="1"/>
          </p:nvPr>
        </p:nvSpPr>
        <p:spPr/>
        <p:txBody>
          <a:bodyPr/>
          <a:lstStyle/>
          <a:p>
            <a:pPr algn="just"/>
            <a:r>
              <a:rPr lang="it-IT" dirty="0" smtClean="0"/>
              <a:t>Lo sport, la musica, l’arte, il gioco, il viaggio, i musei </a:t>
            </a:r>
            <a:r>
              <a:rPr lang="it-IT" b="1" dirty="0" smtClean="0"/>
              <a:t>non </a:t>
            </a:r>
            <a:r>
              <a:rPr lang="it-IT" dirty="0" smtClean="0"/>
              <a:t>hanno come loro </a:t>
            </a:r>
            <a:r>
              <a:rPr lang="it-IT" b="1" dirty="0" smtClean="0"/>
              <a:t>fine esplicito l’educazione</a:t>
            </a:r>
            <a:r>
              <a:rPr lang="it-IT" dirty="0" smtClean="0"/>
              <a:t> del soggetto che vi partecipa</a:t>
            </a:r>
          </a:p>
          <a:p>
            <a:pPr algn="just"/>
            <a:r>
              <a:rPr lang="it-IT" dirty="0" err="1" smtClean="0"/>
              <a:t>Eppure…campi</a:t>
            </a:r>
            <a:r>
              <a:rPr lang="it-IT" dirty="0" smtClean="0"/>
              <a:t> di esperienze educative che lasciano il segno: valore aggiuntivo</a:t>
            </a:r>
          </a:p>
          <a:p>
            <a:pPr algn="just"/>
            <a:r>
              <a:rPr lang="it-IT" dirty="0" smtClean="0"/>
              <a:t>Musei hanno sezioni didattiche, biblioteche hanno sezioni di educazione alla </a:t>
            </a:r>
            <a:r>
              <a:rPr lang="it-IT" dirty="0" err="1" smtClean="0"/>
              <a:t>lettura…</a:t>
            </a:r>
            <a:endParaRPr lang="it-IT" dirty="0" smtClean="0"/>
          </a:p>
          <a:p>
            <a:pPr algn="just"/>
            <a:r>
              <a:rPr lang="it-IT" dirty="0" smtClean="0"/>
              <a:t>Giocare significa imparare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Emanuela </a:t>
            </a:r>
            <a:r>
              <a:rPr lang="it-IT" dirty="0" err="1" smtClean="0"/>
              <a:t>Maccarani</a:t>
            </a:r>
            <a:r>
              <a:rPr lang="it-IT" dirty="0" smtClean="0"/>
              <a:t>, allenatrice della nazionale italiana di ritmica</a:t>
            </a:r>
          </a:p>
          <a:p>
            <a:pPr algn="just"/>
            <a:r>
              <a:rPr lang="it-IT" dirty="0" smtClean="0"/>
              <a:t>“Qui a Desio, cintura di Milano, non torna a casa nessuno. Casa per le ragazze della ritmica azzurra […]è, un mese e mezzo all’anno. Per il resto del tempo la vita quotidiana sono il </a:t>
            </a:r>
            <a:r>
              <a:rPr lang="it-IT" dirty="0" err="1" smtClean="0"/>
              <a:t>Paladesio</a:t>
            </a:r>
            <a:r>
              <a:rPr lang="it-IT" dirty="0" smtClean="0"/>
              <a:t> per allenarsi e un albergo per mangiare e dormire: Il cielo in una stanza: un pupazzo, qualche libro, cd, vestiti, un telefono come cordone ombelicale, il massimo consentito alle ragazze che stanno consacrando un pezzo di adolescenza a un gioco di palle e di cerchi tremendamente serio, da giocare per 12 mesi all’anno, sempre insieme. Allenare così è un lavoro senza orari, impossibile chiudere la responsabilità in palestra.”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628800"/>
            <a:ext cx="8229600" cy="4525963"/>
          </a:xfrm>
        </p:spPr>
        <p:txBody>
          <a:bodyPr>
            <a:normAutofit fontScale="92500"/>
          </a:bodyPr>
          <a:lstStyle/>
          <a:p>
            <a:pPr algn="just">
              <a:buNone/>
            </a:pPr>
            <a:r>
              <a:rPr lang="it-IT" b="1" dirty="0" err="1" smtClean="0"/>
              <a:t>Coaching</a:t>
            </a:r>
            <a:r>
              <a:rPr lang="it-IT" b="1" dirty="0" smtClean="0"/>
              <a:t> sportivo - educativo</a:t>
            </a:r>
          </a:p>
          <a:p>
            <a:pPr algn="just">
              <a:buNone/>
            </a:pPr>
            <a:r>
              <a:rPr lang="it-IT" dirty="0" err="1" smtClean="0"/>
              <a:t>Coaching</a:t>
            </a:r>
            <a:r>
              <a:rPr lang="it-IT" dirty="0" smtClean="0"/>
              <a:t>: attività educativa con elementi di ambiguità e incertezza, gli eventi non si ripetono allo stesso modo e le azioni non definibili secondo schemi fissi. La complessità è insita nel lavoro di </a:t>
            </a:r>
            <a:r>
              <a:rPr lang="it-IT" dirty="0" err="1" smtClean="0"/>
              <a:t>coaching</a:t>
            </a:r>
            <a:r>
              <a:rPr lang="it-IT" dirty="0" smtClean="0"/>
              <a:t> che diviene educativo. </a:t>
            </a:r>
          </a:p>
          <a:p>
            <a:pPr algn="just">
              <a:buNone/>
            </a:pPr>
            <a:r>
              <a:rPr lang="it-IT" dirty="0" smtClean="0"/>
              <a:t>     Le conoscenze tecniche non bastano a garantire risultati: lavoro non esclusivamente razionale né emotivo.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err="1" smtClean="0"/>
              <a:t>Coaching</a:t>
            </a:r>
            <a:r>
              <a:rPr lang="it-IT" b="1" dirty="0" smtClean="0"/>
              <a:t> con </a:t>
            </a:r>
            <a:r>
              <a:rPr lang="it-IT" b="1" dirty="0" err="1" smtClean="0"/>
              <a:t>setting</a:t>
            </a:r>
            <a:r>
              <a:rPr lang="it-IT" b="1" dirty="0" smtClean="0"/>
              <a:t> educativo</a:t>
            </a:r>
            <a:r>
              <a:rPr lang="it-IT" dirty="0" smtClean="0"/>
              <a:t>:</a:t>
            </a:r>
          </a:p>
          <a:p>
            <a:pPr algn="just">
              <a:buNone/>
            </a:pPr>
            <a:r>
              <a:rPr lang="it-IT" dirty="0" smtClean="0"/>
              <a:t>     -asimmetria della relazione, </a:t>
            </a:r>
          </a:p>
          <a:p>
            <a:pPr algn="just">
              <a:buNone/>
            </a:pPr>
            <a:r>
              <a:rPr lang="it-IT" dirty="0" smtClean="0"/>
              <a:t>     -apprendimento e consolidamento di conoscenze, abilità, competenze, </a:t>
            </a:r>
          </a:p>
          <a:p>
            <a:pPr algn="just">
              <a:buNone/>
            </a:pPr>
            <a:r>
              <a:rPr lang="it-IT" dirty="0" smtClean="0"/>
              <a:t>      -progettazione di un piano di lavoro con obiettivi da raggiungere, </a:t>
            </a:r>
          </a:p>
          <a:p>
            <a:pPr algn="just">
              <a:buNone/>
            </a:pPr>
            <a:r>
              <a:rPr lang="it-IT" dirty="0" smtClean="0"/>
              <a:t>     -presenza di fattori emotivi, </a:t>
            </a:r>
          </a:p>
          <a:p>
            <a:pPr algn="just">
              <a:buNone/>
            </a:pPr>
            <a:r>
              <a:rPr lang="it-IT" dirty="0" smtClean="0"/>
              <a:t>    -soggettività diverse, </a:t>
            </a:r>
          </a:p>
          <a:p>
            <a:pPr algn="just">
              <a:buNone/>
            </a:pPr>
            <a:r>
              <a:rPr lang="it-IT" dirty="0" smtClean="0"/>
              <a:t>     -varietà di elementi imprevisti e non programmabili, </a:t>
            </a:r>
          </a:p>
          <a:p>
            <a:pPr algn="just">
              <a:buNone/>
            </a:pPr>
            <a:r>
              <a:rPr lang="it-IT" dirty="0" smtClean="0"/>
              <a:t>     sistema complesso.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buNone/>
            </a:pPr>
            <a:r>
              <a:rPr lang="it-IT" b="1" dirty="0" err="1" smtClean="0"/>
              <a:t>Coaching</a:t>
            </a:r>
            <a:r>
              <a:rPr lang="it-IT" b="1" dirty="0" smtClean="0"/>
              <a:t> richiede</a:t>
            </a:r>
            <a:r>
              <a:rPr lang="it-IT" dirty="0" smtClean="0"/>
              <a:t>:</a:t>
            </a:r>
          </a:p>
          <a:p>
            <a:r>
              <a:rPr lang="it-IT" dirty="0" smtClean="0"/>
              <a:t>Capacità di improvvisazione di fronte all’imprevisto</a:t>
            </a:r>
          </a:p>
          <a:p>
            <a:r>
              <a:rPr lang="it-IT" dirty="0" smtClean="0"/>
              <a:t>Valutazione delle situazioni</a:t>
            </a:r>
          </a:p>
          <a:p>
            <a:r>
              <a:rPr lang="it-IT" dirty="0" smtClean="0"/>
              <a:t>Presa di decisioni</a:t>
            </a:r>
          </a:p>
          <a:p>
            <a:r>
              <a:rPr lang="it-IT" dirty="0" smtClean="0"/>
              <a:t>Progettualità non programma rigido</a:t>
            </a:r>
          </a:p>
          <a:p>
            <a:r>
              <a:rPr lang="it-IT" dirty="0" smtClean="0"/>
              <a:t>Coinvolgimento emotivo e capacità di distacco</a:t>
            </a:r>
          </a:p>
          <a:p>
            <a:r>
              <a:rPr lang="it-IT" dirty="0" smtClean="0"/>
              <a:t>Equilibrio impossibile da definire nei suoi dosaggi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476672"/>
            <a:ext cx="8229600" cy="6120680"/>
          </a:xfrm>
        </p:spPr>
        <p:txBody>
          <a:bodyPr>
            <a:noAutofit/>
          </a:bodyPr>
          <a:lstStyle/>
          <a:p>
            <a:pPr algn="just">
              <a:buNone/>
            </a:pPr>
            <a:r>
              <a:rPr lang="it-IT" sz="2800" b="1" dirty="0" err="1" smtClean="0"/>
              <a:t>Orchestration</a:t>
            </a:r>
            <a:endParaRPr lang="it-IT" sz="2800" b="1" dirty="0" smtClean="0"/>
          </a:p>
          <a:p>
            <a:pPr algn="just">
              <a:buNone/>
            </a:pPr>
            <a:r>
              <a:rPr lang="it-IT" sz="2800" dirty="0" smtClean="0"/>
              <a:t>(Risorsa metaforica significativa nel linguaggio dello sport)</a:t>
            </a:r>
          </a:p>
          <a:p>
            <a:pPr algn="just"/>
            <a:r>
              <a:rPr lang="it-IT" sz="2800" dirty="0" smtClean="0"/>
              <a:t>Atteggiamento del coach, egli deve saper:</a:t>
            </a:r>
          </a:p>
          <a:p>
            <a:pPr algn="just"/>
            <a:r>
              <a:rPr lang="it-IT" sz="2800" dirty="0" smtClean="0"/>
              <a:t>cogliere segnali e indicatori che richiedono risposte diverse</a:t>
            </a:r>
          </a:p>
          <a:p>
            <a:pPr algn="just"/>
            <a:r>
              <a:rPr lang="it-IT" sz="2800" dirty="0" smtClean="0"/>
              <a:t>gestire realtà complesse come una squadra, un gruppo, nell’ambito dell’organizzazione sportiva</a:t>
            </a:r>
          </a:p>
          <a:p>
            <a:pPr algn="just"/>
            <a:r>
              <a:rPr lang="it-IT" sz="2800" dirty="0" smtClean="0"/>
              <a:t>proiettare verso il futuro l’allenamento sportivo</a:t>
            </a:r>
          </a:p>
          <a:p>
            <a:pPr algn="just"/>
            <a:r>
              <a:rPr lang="it-IT" sz="2800" u="sng" dirty="0" smtClean="0"/>
              <a:t>gestire un processo di cambiamento </a:t>
            </a:r>
            <a:r>
              <a:rPr lang="it-IT" sz="2800" i="1" u="sng" dirty="0" err="1" smtClean="0"/>
              <a:t>through</a:t>
            </a:r>
            <a:r>
              <a:rPr lang="it-IT" sz="2800" i="1" u="sng" dirty="0" smtClean="0"/>
              <a:t> </a:t>
            </a:r>
            <a:r>
              <a:rPr lang="it-IT" sz="2800" i="1" u="sng" dirty="0" err="1" smtClean="0"/>
              <a:t>orchestration</a:t>
            </a:r>
            <a:r>
              <a:rPr lang="it-IT" sz="2800" i="1" u="sng" dirty="0" smtClean="0"/>
              <a:t> </a:t>
            </a:r>
            <a:r>
              <a:rPr lang="it-IT" sz="2800" u="sng" dirty="0" smtClean="0"/>
              <a:t>(cura del particolare, inclusione). Ha un carattere evolutivo, non è appariscente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96752"/>
            <a:ext cx="8229600" cy="4929411"/>
          </a:xfrm>
        </p:spPr>
        <p:txBody>
          <a:bodyPr>
            <a:normAutofit/>
          </a:bodyPr>
          <a:lstStyle/>
          <a:p>
            <a:pPr>
              <a:buNone/>
            </a:pPr>
            <a:r>
              <a:rPr lang="it-IT" sz="2400" b="1" dirty="0" err="1" smtClean="0"/>
              <a:t>Orchestration</a:t>
            </a:r>
            <a:endParaRPr lang="it-IT" sz="2400" b="1" dirty="0" smtClean="0"/>
          </a:p>
          <a:p>
            <a:pPr algn="just"/>
            <a:r>
              <a:rPr lang="it-IT" sz="2400" dirty="0" smtClean="0"/>
              <a:t>Assumere una progettazione flessibile e soggetta a cambiamenti</a:t>
            </a:r>
          </a:p>
          <a:p>
            <a:pPr algn="just"/>
            <a:r>
              <a:rPr lang="it-IT" sz="2400" dirty="0" smtClean="0"/>
              <a:t>Assumere una strategia sistemica e complessa</a:t>
            </a:r>
          </a:p>
          <a:p>
            <a:pPr algn="just"/>
            <a:r>
              <a:rPr lang="it-IT" sz="2400" dirty="0" smtClean="0"/>
              <a:t>E’ protagonista diretto  all’interno dell’azione di allenamento e formazione ma anche osservatore esterno che si decentra per intervenire su sfumature, dettagli</a:t>
            </a:r>
          </a:p>
          <a:p>
            <a:pPr algn="just"/>
            <a:r>
              <a:rPr lang="it-IT" sz="2400" dirty="0" smtClean="0"/>
              <a:t>Assume atteggiamenti flessibili (comprendere la realtà)</a:t>
            </a:r>
          </a:p>
          <a:p>
            <a:pPr algn="just"/>
            <a:r>
              <a:rPr lang="it-IT" sz="2400" dirty="0" smtClean="0"/>
              <a:t>Legge e tiene sotto controllo molteplici elementi</a:t>
            </a:r>
          </a:p>
          <a:p>
            <a:pPr algn="just"/>
            <a:r>
              <a:rPr lang="it-IT" sz="2400" dirty="0" smtClean="0"/>
              <a:t>Mettersi in disparte (silenzio atteggiamento frequente)</a:t>
            </a:r>
          </a:p>
          <a:p>
            <a:endParaRPr lang="it-IT" sz="24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Pedagogia negativa di Rousseau</a:t>
            </a:r>
          </a:p>
          <a:p>
            <a:pPr algn="just"/>
            <a:r>
              <a:rPr lang="it-IT" u="sng" dirty="0" smtClean="0"/>
              <a:t>Strategia formativa: sottrarre all’agire educativo interventi diretti, assumendo che l’inter-azione del soggetto e la situazione, nel suo concreto svolgersi, sia “maestra”, cioè in grado di suggerire scelte e decisioni</a:t>
            </a:r>
          </a:p>
          <a:p>
            <a:pPr algn="just"/>
            <a:r>
              <a:rPr lang="it-IT" b="1" dirty="0" smtClean="0"/>
              <a:t>Educatore non intrusivo</a:t>
            </a:r>
            <a:r>
              <a:rPr lang="it-IT" dirty="0" smtClean="0"/>
              <a:t>:</a:t>
            </a:r>
          </a:p>
          <a:p>
            <a:pPr algn="just">
              <a:buNone/>
            </a:pPr>
            <a:r>
              <a:rPr lang="it-IT" dirty="0" smtClean="0"/>
              <a:t>-prepara i soggetti e li mette in campo (osserva, suggerisce, interviene solo quando necessario)</a:t>
            </a:r>
          </a:p>
          <a:p>
            <a:pPr algn="just">
              <a:buNone/>
            </a:pPr>
            <a:r>
              <a:rPr lang="it-IT" dirty="0" smtClean="0"/>
              <a:t>-struttura l’attività in modo chiaro, negli obiettivi e nell’organizzazione</a:t>
            </a:r>
          </a:p>
          <a:p>
            <a:pPr algn="just">
              <a:buNone/>
            </a:pPr>
            <a:r>
              <a:rPr lang="it-IT" dirty="0" smtClean="0"/>
              <a:t>-coglie quando è il momento di fermare l’azione</a:t>
            </a:r>
          </a:p>
          <a:p>
            <a:pPr algn="just">
              <a:buNone/>
            </a:pPr>
            <a:r>
              <a:rPr lang="it-IT" dirty="0" smtClean="0"/>
              <a:t>-corregge</a:t>
            </a:r>
          </a:p>
          <a:p>
            <a:pPr algn="just">
              <a:buNone/>
            </a:pPr>
            <a:r>
              <a:rPr lang="it-IT" dirty="0" smtClean="0"/>
              <a:t>-rimette a fuoco i compiti dei giocatori</a:t>
            </a:r>
          </a:p>
          <a:p>
            <a:pPr algn="just">
              <a:buNone/>
            </a:pPr>
            <a:r>
              <a:rPr lang="it-IT" dirty="0" smtClean="0"/>
              <a:t>-lascia che </a:t>
            </a:r>
            <a:r>
              <a:rPr lang="it-IT" b="1" u="sng" dirty="0" smtClean="0"/>
              <a:t>l’apprendimento dall’esperienza </a:t>
            </a:r>
            <a:r>
              <a:rPr lang="it-IT" dirty="0" smtClean="0"/>
              <a:t>faccia il suo corso</a:t>
            </a:r>
          </a:p>
          <a:p>
            <a:pPr algn="just">
              <a:buFontTx/>
              <a:buChar char="-"/>
            </a:pPr>
            <a:endParaRPr lang="it-IT" dirty="0" smtClean="0"/>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Briefing e </a:t>
            </a:r>
            <a:r>
              <a:rPr lang="it-IT" b="1" dirty="0" err="1" smtClean="0"/>
              <a:t>debriefing</a:t>
            </a:r>
            <a:endParaRPr lang="it-IT" b="1" dirty="0" smtClean="0"/>
          </a:p>
          <a:p>
            <a:pPr algn="just"/>
            <a:r>
              <a:rPr lang="it-IT" b="1" dirty="0" smtClean="0"/>
              <a:t>Briefing</a:t>
            </a:r>
            <a:r>
              <a:rPr lang="it-IT" dirty="0" smtClean="0"/>
              <a:t>: spiegazioni essenziali delle regole e dei meccanismi relativi allo svolgimento dell’attività; consente di entrare nel gioco</a:t>
            </a:r>
          </a:p>
          <a:p>
            <a:pPr algn="just"/>
            <a:r>
              <a:rPr lang="it-IT" b="1" dirty="0" err="1" smtClean="0"/>
              <a:t>Debriefing</a:t>
            </a:r>
            <a:r>
              <a:rPr lang="it-IT" dirty="0" smtClean="0"/>
              <a:t>: momenti di riflessione del dopo-gioco: analisi, critica, condivisione dell’esperienza, considerazioni di cui tener conto per il futuro, si evidenziano le difficoltà e si aprono nuovi percorsi (</a:t>
            </a:r>
            <a:r>
              <a:rPr lang="it-IT" dirty="0" err="1" smtClean="0"/>
              <a:t>gaming</a:t>
            </a:r>
            <a:r>
              <a:rPr lang="it-IT" dirty="0" smtClean="0"/>
              <a:t> </a:t>
            </a:r>
            <a:r>
              <a:rPr lang="it-IT" dirty="0" err="1" smtClean="0"/>
              <a:t>simulation</a:t>
            </a:r>
            <a:r>
              <a:rPr lang="it-IT" dirty="0" smtClean="0"/>
              <a:t>, </a:t>
            </a:r>
            <a:r>
              <a:rPr lang="it-IT" dirty="0" err="1" smtClean="0"/>
              <a:t>role</a:t>
            </a:r>
            <a:r>
              <a:rPr lang="it-IT" dirty="0" smtClean="0"/>
              <a:t> </a:t>
            </a:r>
            <a:r>
              <a:rPr lang="it-IT" dirty="0" err="1" smtClean="0"/>
              <a:t>playing</a:t>
            </a:r>
            <a:r>
              <a:rPr lang="it-IT" dirty="0" smtClean="0"/>
              <a:t>, giochi didattici); consente di uscire dal gioco per rientrarci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L’esperienza e il suo sapere</a:t>
            </a:r>
          </a:p>
          <a:p>
            <a:pPr algn="just"/>
            <a:r>
              <a:rPr lang="it-IT" dirty="0" err="1" smtClean="0"/>
              <a:t>Coaching</a:t>
            </a:r>
            <a:r>
              <a:rPr lang="it-IT" dirty="0" smtClean="0"/>
              <a:t> sconfessa il paradigma tecnicista-razionalista, acquista spessore l’ESPERIENZA del soggetto che vede nel </a:t>
            </a:r>
            <a:r>
              <a:rPr lang="it-IT" i="1" dirty="0" smtClean="0"/>
              <a:t>life story </a:t>
            </a:r>
            <a:r>
              <a:rPr lang="it-IT" i="1" dirty="0" err="1" smtClean="0"/>
              <a:t>approach</a:t>
            </a:r>
            <a:r>
              <a:rPr lang="it-IT" dirty="0" smtClean="0"/>
              <a:t>, nel </a:t>
            </a:r>
            <a:r>
              <a:rPr lang="it-IT" i="1" dirty="0" smtClean="0"/>
              <a:t>case </a:t>
            </a:r>
            <a:r>
              <a:rPr lang="it-IT" i="1" dirty="0" err="1" smtClean="0"/>
              <a:t>study</a:t>
            </a:r>
            <a:r>
              <a:rPr lang="it-IT" dirty="0" smtClean="0"/>
              <a:t>, un metodo di ricerca teso a evidenziare nel percorso biografico di ciascuno gli elementi a cui il soggetto attribuisce una specifica intenzionalità formativa.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L’importanza del </a:t>
            </a:r>
            <a:r>
              <a:rPr lang="it-IT" b="1" i="1" dirty="0" err="1" smtClean="0"/>
              <a:t>mentoring</a:t>
            </a:r>
            <a:r>
              <a:rPr lang="it-IT" b="1" dirty="0" smtClean="0"/>
              <a:t> (maestro di vita)</a:t>
            </a:r>
          </a:p>
          <a:p>
            <a:pPr algn="just">
              <a:buNone/>
            </a:pPr>
            <a:r>
              <a:rPr lang="it-IT" dirty="0" smtClean="0"/>
              <a:t>Nello sviluppo formativo del coach vi è sempre un allenatore-maestro che ha influenzato il divenire del coach, il suo sviluppo formativo.</a:t>
            </a:r>
          </a:p>
          <a:p>
            <a:pPr algn="just">
              <a:buNone/>
            </a:pPr>
            <a:r>
              <a:rPr lang="it-IT" b="1" u="sng" dirty="0" smtClean="0"/>
              <a:t>Quando il coach viene chiamato MAESTRO si valorizza il sapere dell’esperienza</a:t>
            </a:r>
          </a:p>
          <a:p>
            <a:pPr algn="just">
              <a:buNone/>
            </a:pPr>
            <a:r>
              <a:rPr lang="it-IT" dirty="0" smtClean="0"/>
              <a:t>Il modello di allenatore incontrato:</a:t>
            </a:r>
          </a:p>
          <a:p>
            <a:pPr algn="just">
              <a:buNone/>
            </a:pPr>
            <a:r>
              <a:rPr lang="it-IT" dirty="0" smtClean="0"/>
              <a:t>- influenza, </a:t>
            </a:r>
          </a:p>
          <a:p>
            <a:pPr algn="just">
              <a:buNone/>
            </a:pPr>
            <a:r>
              <a:rPr lang="it-IT" dirty="0" smtClean="0"/>
              <a:t>- apre la strada, </a:t>
            </a:r>
          </a:p>
          <a:p>
            <a:pPr algn="just">
              <a:buNone/>
            </a:pPr>
            <a:r>
              <a:rPr lang="it-IT" dirty="0" smtClean="0"/>
              <a:t>- fa intravedere possibilità, </a:t>
            </a:r>
          </a:p>
          <a:p>
            <a:pPr algn="just">
              <a:buNone/>
            </a:pPr>
            <a:r>
              <a:rPr lang="it-IT" dirty="0" smtClean="0"/>
              <a:t>- non offre solo insegnamenti tecnici-sportivi, </a:t>
            </a:r>
          </a:p>
          <a:p>
            <a:pPr algn="just">
              <a:buFontTx/>
              <a:buChar char="-"/>
            </a:pPr>
            <a:r>
              <a:rPr lang="it-IT" dirty="0" smtClean="0"/>
              <a:t>mostra atteggiamenti, valori,</a:t>
            </a:r>
          </a:p>
          <a:p>
            <a:pPr algn="just">
              <a:buFontTx/>
              <a:buChar char="-"/>
            </a:pPr>
            <a:r>
              <a:rPr lang="it-IT" dirty="0" smtClean="0"/>
              <a:t>delinea una filosofia di vita,</a:t>
            </a:r>
          </a:p>
          <a:p>
            <a:pPr algn="just">
              <a:buFontTx/>
              <a:buChar char="-"/>
            </a:pPr>
            <a:r>
              <a:rPr lang="it-IT" dirty="0" smtClean="0"/>
              <a:t>mostra un essere, un poter essere, un dover essere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Rilevanza pedagogica dello sport</a:t>
            </a:r>
            <a:r>
              <a:rPr lang="it-IT" dirty="0" smtClean="0"/>
              <a:t>:  riguarda lo sport che coinvolge i giovani a partire dal momento in cui un bambino entra in un’organizzazione sportiva per praticare uno sport (nuoto, calcio, danza, </a:t>
            </a:r>
            <a:r>
              <a:rPr lang="it-IT" dirty="0" err="1" smtClean="0"/>
              <a:t>minibasket…</a:t>
            </a:r>
            <a:r>
              <a:rPr lang="it-IT" dirty="0" smtClean="0"/>
              <a:t>)</a:t>
            </a:r>
          </a:p>
          <a:p>
            <a:pPr algn="just"/>
            <a:r>
              <a:rPr lang="it-IT" dirty="0" smtClean="0"/>
              <a:t>Fattori che caratterizzano il </a:t>
            </a:r>
            <a:r>
              <a:rPr lang="it-IT" b="1" dirty="0" err="1" smtClean="0"/>
              <a:t>setting</a:t>
            </a:r>
            <a:r>
              <a:rPr lang="it-IT" b="1" dirty="0" smtClean="0"/>
              <a:t> sportivo</a:t>
            </a:r>
            <a:r>
              <a:rPr lang="it-IT" dirty="0" smtClean="0"/>
              <a:t>:</a:t>
            </a:r>
          </a:p>
          <a:p>
            <a:pPr algn="just">
              <a:buNone/>
            </a:pPr>
            <a:r>
              <a:rPr lang="it-IT" dirty="0" smtClean="0"/>
              <a:t>- rapporto continuativo con un adulto di riferimento</a:t>
            </a:r>
          </a:p>
          <a:p>
            <a:pPr algn="just">
              <a:buNone/>
            </a:pPr>
            <a:r>
              <a:rPr lang="it-IT" dirty="0" smtClean="0"/>
              <a:t>- ordine e disciplina, rispetto per le regole</a:t>
            </a:r>
          </a:p>
          <a:p>
            <a:pPr algn="just">
              <a:buNone/>
            </a:pPr>
            <a:r>
              <a:rPr lang="it-IT" dirty="0" smtClean="0"/>
              <a:t>- insegnamento e apprendimento dello sport</a:t>
            </a:r>
          </a:p>
          <a:p>
            <a:pPr algn="just">
              <a:buNone/>
            </a:pPr>
            <a:r>
              <a:rPr lang="it-IT" dirty="0" smtClean="0"/>
              <a:t>- verifica/selezione(torneo, partita, gare)</a:t>
            </a:r>
          </a:p>
          <a:p>
            <a:pPr algn="just">
              <a:buNone/>
            </a:pPr>
            <a:r>
              <a:rPr lang="it-IT" dirty="0" smtClean="0"/>
              <a:t>- vittoria/sconfitta (come dispositivo di consapevolezza di sé)</a:t>
            </a:r>
          </a:p>
          <a:p>
            <a:pPr algn="just">
              <a:buFontTx/>
              <a:buChar char="-"/>
            </a:pPr>
            <a:r>
              <a:rPr lang="it-IT" dirty="0" smtClean="0"/>
              <a:t>volontà di migliorare, trovare motivazione e impegno</a:t>
            </a:r>
          </a:p>
          <a:p>
            <a:pPr algn="just">
              <a:buNone/>
            </a:pPr>
            <a:r>
              <a:rPr lang="it-IT" dirty="0" smtClean="0"/>
              <a:t>- l’apprendimento anche come sentire il corpo nell’azione: percepirsi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Coach</a:t>
            </a:r>
          </a:p>
          <a:p>
            <a:pPr algn="just"/>
            <a:r>
              <a:rPr lang="it-IT" dirty="0" smtClean="0"/>
              <a:t>In ambito sportivo non si è coach in base a un titolo di studio che abilita alla professione, determinanti sono le esperienze vissute, storie di vita</a:t>
            </a:r>
          </a:p>
          <a:p>
            <a:pPr algn="just"/>
            <a:r>
              <a:rPr lang="it-IT" dirty="0" smtClean="0"/>
              <a:t>Es. Maurizio Allevi, allenatore di Igor </a:t>
            </a:r>
            <a:r>
              <a:rPr lang="it-IT" dirty="0" err="1" smtClean="0"/>
              <a:t>Cassina</a:t>
            </a:r>
            <a:r>
              <a:rPr lang="it-IT" dirty="0" smtClean="0"/>
              <a:t>, si è spezzato un braccio quando si preparava per le Olimpiadi di Mosca “Avevo 18 anni, mi è crollato il mondo addosso. Ho ricominciato quasi subito dall’altra parte della pedana</a:t>
            </a:r>
          </a:p>
          <a:p>
            <a:pPr algn="just"/>
            <a:r>
              <a:rPr lang="it-IT" dirty="0" smtClean="0"/>
              <a:t>Spesso nella carriera sportiva di un atleta vi è un elemento traumatico che apre diverse possibilità, come la prospettiva di diventare allenatore.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Il trauma dal punto di vista formativo</a:t>
            </a:r>
          </a:p>
          <a:p>
            <a:pPr algn="just">
              <a:buNone/>
            </a:pPr>
            <a:r>
              <a:rPr lang="it-IT" dirty="0" smtClean="0"/>
              <a:t>La formazione nello sport avviene per iniziazione:</a:t>
            </a:r>
          </a:p>
          <a:p>
            <a:pPr algn="just">
              <a:buNone/>
            </a:pPr>
            <a:r>
              <a:rPr lang="it-IT" dirty="0" smtClean="0"/>
              <a:t>    chi allena è legittimato a farlo perché a sua volta è stato in campo, non si è limitato ad osservare quello sport da fuori ma lo ha vissuto come atleta, giocatore, allenato egli stesso da un coach. Ha fatto </a:t>
            </a:r>
            <a:r>
              <a:rPr lang="it-IT" b="1" dirty="0" smtClean="0"/>
              <a:t>esperienza</a:t>
            </a:r>
            <a:r>
              <a:rPr lang="it-IT" dirty="0" smtClean="0"/>
              <a:t>.</a:t>
            </a:r>
          </a:p>
          <a:p>
            <a:pPr>
              <a:buNone/>
            </a:pPr>
            <a:endParaRPr lang="it-IT" b="1" dirty="0" smtClean="0"/>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L’esperienza propria e altrui: materia di studio </a:t>
            </a:r>
          </a:p>
          <a:p>
            <a:pPr algn="just">
              <a:buNone/>
            </a:pPr>
            <a:r>
              <a:rPr lang="it-IT" dirty="0" smtClean="0"/>
              <a:t>L’osservazione del lavoro di altri coach è la base su cui costruire la propria conoscenza personale di allenatore. Lo sguardo diventa competente perché chi osserva sa cosa vuol dire “</a:t>
            </a:r>
            <a:r>
              <a:rPr lang="it-IT" dirty="0" err="1" smtClean="0"/>
              <a:t>essere-in-situazione</a:t>
            </a:r>
            <a:r>
              <a:rPr lang="it-IT" dirty="0" smtClean="0"/>
              <a:t>”, si sforza di vedere se stesso in quel ruolo, mettendo in atto un processo di </a:t>
            </a:r>
            <a:r>
              <a:rPr lang="it-IT" b="1" u="sng" dirty="0" err="1" smtClean="0"/>
              <a:t>entropatia</a:t>
            </a:r>
            <a:r>
              <a:rPr lang="it-IT" u="sng" dirty="0" smtClean="0"/>
              <a:t> </a:t>
            </a:r>
            <a:r>
              <a:rPr lang="it-IT" dirty="0" smtClean="0"/>
              <a:t>(</a:t>
            </a:r>
            <a:r>
              <a:rPr lang="it-IT" i="1" u="sng" dirty="0" smtClean="0"/>
              <a:t>capacità di un’autentica comprensione dell’altro, priva di pregiudizi</a:t>
            </a:r>
            <a:r>
              <a:rPr lang="it-IT" dirty="0" smtClean="0"/>
              <a:t>) </a:t>
            </a:r>
            <a:r>
              <a:rPr lang="it-IT" b="1" dirty="0" smtClean="0"/>
              <a:t>(Bertolini P., 1996)</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Il sapere dell’esperienza</a:t>
            </a:r>
          </a:p>
          <a:p>
            <a:pPr algn="just"/>
            <a:r>
              <a:rPr lang="it-IT" dirty="0" smtClean="0"/>
              <a:t>Si acquisisce sapere in presa diretta con la realtà in cui si impara facendo, osservando, “rubando” dall’esperienza altrui</a:t>
            </a:r>
          </a:p>
          <a:p>
            <a:pPr algn="just"/>
            <a:r>
              <a:rPr lang="it-IT" dirty="0" smtClean="0"/>
              <a:t>Si impara attraverso l’imitazione dei modelli da cui ci si sente rassicurati. L’imitazione punto di partenza su cui il soggetto opera variazioni e aggiustamenti, rielabora e personalizza conoscenze e competenze acquisite, facendole proprie</a:t>
            </a:r>
          </a:p>
          <a:p>
            <a:pPr algn="just"/>
            <a:r>
              <a:rPr lang="it-IT" dirty="0" smtClean="0"/>
              <a:t>Allude alla vita del soggetto: avere esperienza significa il possesso di una dote preziosa, l’orientamento dell’uomo nella vita (</a:t>
            </a:r>
            <a:r>
              <a:rPr lang="it-IT" dirty="0" err="1" smtClean="0"/>
              <a:t>Jedlowski</a:t>
            </a:r>
            <a:r>
              <a:rPr lang="it-IT" dirty="0" smtClean="0"/>
              <a:t>, 1994)</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Sport</a:t>
            </a:r>
          </a:p>
          <a:p>
            <a:pPr algn="just"/>
            <a:r>
              <a:rPr lang="it-IT" dirty="0" smtClean="0"/>
              <a:t>Attraversa la vita dei soggetti e contribuisce alla loro educazione (psico-motoria, estetica, sociale, etica) </a:t>
            </a:r>
          </a:p>
          <a:p>
            <a:pPr algn="just"/>
            <a:r>
              <a:rPr lang="it-IT" dirty="0" smtClean="0"/>
              <a:t>E’ multidisciplinare e complesso</a:t>
            </a:r>
          </a:p>
          <a:p>
            <a:pPr algn="just"/>
            <a:r>
              <a:rPr lang="it-IT" dirty="0" smtClean="0"/>
              <a:t>E’ fatto di teoria e pratica</a:t>
            </a:r>
          </a:p>
          <a:p>
            <a:pPr algn="just"/>
            <a:r>
              <a:rPr lang="it-IT" dirty="0" err="1" smtClean="0"/>
              <a:t>Paideia</a:t>
            </a:r>
            <a:r>
              <a:rPr lang="it-IT" dirty="0" smtClean="0"/>
              <a:t> che sviluppa le sue potenzialità formative lungo tutto l’arco della vita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L’identità pedagogica del maestro</a:t>
            </a:r>
          </a:p>
          <a:p>
            <a:pPr algn="just">
              <a:buNone/>
            </a:pPr>
            <a:r>
              <a:rPr lang="it-IT" dirty="0" smtClean="0"/>
              <a:t>In tutti gli sport, raggiunto un certo grado di prestazioni, Il coach non è più bravo dei ragazzi che allena, né essi gli chiedono questo.</a:t>
            </a:r>
          </a:p>
          <a:p>
            <a:pPr algn="just">
              <a:buNone/>
            </a:pPr>
            <a:r>
              <a:rPr lang="it-IT" dirty="0" smtClean="0"/>
              <a:t>Il maestro-coach possiede un </a:t>
            </a:r>
            <a:r>
              <a:rPr lang="it-IT" b="1" dirty="0" smtClean="0"/>
              <a:t>sapere dell’esperienza </a:t>
            </a:r>
            <a:r>
              <a:rPr lang="it-IT" dirty="0" smtClean="0"/>
              <a:t>e lo utilizza nel suo </a:t>
            </a:r>
            <a:r>
              <a:rPr lang="it-IT" b="1" dirty="0" smtClean="0"/>
              <a:t>essere in didattica </a:t>
            </a:r>
            <a:r>
              <a:rPr lang="it-IT" dirty="0" smtClean="0"/>
              <a:t>con gli allievi.</a:t>
            </a:r>
          </a:p>
          <a:p>
            <a:pPr algn="just">
              <a:buNone/>
            </a:pPr>
            <a:r>
              <a:rPr lang="it-IT" dirty="0" smtClean="0"/>
              <a:t>E’ la capacità suggestiva e soggettiva di saper elaborare esperienze e conoscenze che si declina in un progetto: allenamento, preparazione atletica, </a:t>
            </a:r>
            <a:r>
              <a:rPr lang="it-IT" dirty="0" err="1" smtClean="0"/>
              <a:t>coaching</a:t>
            </a:r>
            <a:endParaRPr lang="it-IT" dirty="0" smtClean="0"/>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Pedagogia del </a:t>
            </a:r>
            <a:r>
              <a:rPr lang="it-IT" b="1" dirty="0" err="1" smtClean="0"/>
              <a:t>coaching</a:t>
            </a:r>
            <a:endParaRPr lang="it-IT" b="1" dirty="0" smtClean="0"/>
          </a:p>
          <a:p>
            <a:pPr algn="just">
              <a:buNone/>
            </a:pPr>
            <a:r>
              <a:rPr lang="it-IT" dirty="0" smtClean="0"/>
              <a:t>Il coach cerca di “</a:t>
            </a:r>
            <a:r>
              <a:rPr lang="it-IT" b="1" dirty="0" smtClean="0"/>
              <a:t>tirar fuori</a:t>
            </a:r>
            <a:r>
              <a:rPr lang="it-IT" dirty="0" smtClean="0"/>
              <a:t>” dai suoi allievi il meglio delle loro capacità, intuendo quali siano tali capacità attraverso un lavoro scrupoloso di osservazione e di conoscenza dei soggetti, del loro mettersi in  gioco.</a:t>
            </a:r>
          </a:p>
          <a:p>
            <a:pPr algn="just">
              <a:buNone/>
            </a:pPr>
            <a:r>
              <a:rPr lang="it-IT" u="sng" dirty="0" smtClean="0"/>
              <a:t>La pedagogia del </a:t>
            </a:r>
            <a:r>
              <a:rPr lang="it-IT" u="sng" dirty="0" err="1" smtClean="0"/>
              <a:t>coaching</a:t>
            </a:r>
            <a:r>
              <a:rPr lang="it-IT" u="sng" dirty="0" smtClean="0"/>
              <a:t> nello sport è una vera </a:t>
            </a:r>
            <a:r>
              <a:rPr lang="it-IT" b="1" u="sng" dirty="0" smtClean="0"/>
              <a:t>maieutica del corpo.</a:t>
            </a:r>
            <a:endParaRPr lang="it-IT" b="1" u="sng"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selezione come dispositivo pedagogico</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     </a:t>
            </a:r>
            <a:r>
              <a:rPr lang="it-IT" b="1" dirty="0" smtClean="0"/>
              <a:t>Finalità dello sport</a:t>
            </a:r>
            <a:r>
              <a:rPr lang="it-IT" dirty="0" smtClean="0"/>
              <a:t>: </a:t>
            </a:r>
          </a:p>
          <a:p>
            <a:pPr algn="just"/>
            <a:r>
              <a:rPr lang="it-IT" dirty="0" smtClean="0"/>
              <a:t>educazione-formazione di ogni individuo attraverso l’acquisizione di comportamenti di competenza, lealtà, impegno, dedizione, fair play;</a:t>
            </a:r>
          </a:p>
          <a:p>
            <a:pPr algn="just"/>
            <a:r>
              <a:rPr lang="it-IT" dirty="0" smtClean="0"/>
              <a:t>trasferire ciò che si è appreso negli altri ambiti della vita sociale (</a:t>
            </a:r>
            <a:r>
              <a:rPr lang="it-IT" dirty="0" err="1" smtClean="0"/>
              <a:t>metacognizione</a:t>
            </a:r>
            <a:r>
              <a:rPr lang="it-IT" dirty="0" smtClean="0"/>
              <a:t>), sport opportunità di sviluppo in vista di compiti e ruoli diversi nella società</a:t>
            </a:r>
          </a:p>
          <a:p>
            <a:pPr algn="just">
              <a:buNone/>
            </a:pPr>
            <a:r>
              <a:rPr lang="it-IT" dirty="0" smtClean="0"/>
              <a:t>                                                             ↓</a:t>
            </a:r>
          </a:p>
          <a:p>
            <a:pPr algn="just">
              <a:buNone/>
            </a:pPr>
            <a:r>
              <a:rPr lang="it-IT" dirty="0" smtClean="0"/>
              <a:t>     Sport: non un fine ma si ricolloca nell’insieme dei mezzi educativi che il processo formativo ha a disposizione </a:t>
            </a:r>
          </a:p>
          <a:p>
            <a:pPr algn="just"/>
            <a:endParaRPr lang="it-IT" dirty="0" smtClean="0"/>
          </a:p>
          <a:p>
            <a:pPr algn="just"/>
            <a:endParaRPr lang="it-IT" dirty="0" smtClean="0"/>
          </a:p>
          <a:p>
            <a:pPr algn="just">
              <a:buNone/>
            </a:pPr>
            <a:r>
              <a:rPr lang="it-IT" dirty="0" smtClean="0"/>
              <a:t>     Ambito sportivo: agenzia educativa informale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b="1" dirty="0" smtClean="0"/>
              <a:t>La lealtà sportiva come forma di collaborazione sociale (Fair play)</a:t>
            </a:r>
          </a:p>
          <a:p>
            <a:pPr algn="just"/>
            <a:r>
              <a:rPr lang="it-IT" dirty="0" smtClean="0"/>
              <a:t>L’idea dello sport come collaborazione sociale va oltre un accordo per giocare rispettando le regole. </a:t>
            </a:r>
          </a:p>
          <a:p>
            <a:pPr algn="just"/>
            <a:r>
              <a:rPr lang="it-IT" dirty="0" smtClean="0"/>
              <a:t>Riguarda uno stile di vita in cui gli sportivi  ritrovino valori, cooperazione, soddisfazione</a:t>
            </a:r>
          </a:p>
          <a:p>
            <a:pPr algn="just"/>
            <a:r>
              <a:rPr lang="it-IT" dirty="0" smtClean="0"/>
              <a:t>Si tratta di avere un impegno sincero verso i valori di amicizia, fratellanza</a:t>
            </a:r>
          </a:p>
          <a:p>
            <a:pPr algn="just"/>
            <a:r>
              <a:rPr lang="it-IT" dirty="0" smtClean="0"/>
              <a:t>Si tratta di promuovere relazioni sociali nella partecipazione sportiva</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La lealtà sportiva come forma di collaborazione sociale</a:t>
            </a:r>
          </a:p>
          <a:p>
            <a:pPr algn="just"/>
            <a:r>
              <a:rPr lang="it-IT" dirty="0" smtClean="0"/>
              <a:t>Rafforza una comunità unita da una attività sportiva</a:t>
            </a:r>
          </a:p>
          <a:p>
            <a:pPr algn="just"/>
            <a:r>
              <a:rPr lang="it-IT" dirty="0" smtClean="0"/>
              <a:t>Pone aspettative alte su qualità e comportamenti che contribuiscono alla giovialità, al rispetto, alla cortesia</a:t>
            </a:r>
          </a:p>
          <a:p>
            <a:pPr algn="just"/>
            <a:r>
              <a:rPr lang="it-IT" dirty="0" smtClean="0"/>
              <a:t>Rappresenta un aspetto del sistema sociale in cui giocatori e tecnici contribuiscono a condividere una comune e significativa attività</a:t>
            </a:r>
          </a:p>
          <a:p>
            <a:endParaRPr lang="it-IT" b="1"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Il </a:t>
            </a:r>
            <a:r>
              <a:rPr lang="it-IT" b="1" dirty="0" err="1" smtClean="0"/>
              <a:t>setting</a:t>
            </a:r>
            <a:r>
              <a:rPr lang="it-IT" b="1" dirty="0" smtClean="0"/>
              <a:t> scolastico e sportivo </a:t>
            </a:r>
            <a:r>
              <a:rPr lang="it-IT" dirty="0" smtClean="0"/>
              <a:t>nella loro struttura pedagogica rispondono al comune obiettivo di una organizzazione finalizzata a trasmettere conoscenze, abilità, competenze da maestri ad allievi, accompagnando gli alunni nel loro </a:t>
            </a:r>
            <a:r>
              <a:rPr lang="it-IT" b="1" dirty="0" smtClean="0"/>
              <a:t>percorso formativo </a:t>
            </a:r>
            <a:endParaRPr lang="it-IT" b="1"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7</a:t>
            </a:fld>
            <a:endParaRPr lang="it-IT"/>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t>Lealtà sportiva</a:t>
            </a:r>
          </a:p>
          <a:p>
            <a:pPr algn="just"/>
            <a:r>
              <a:rPr lang="it-IT" dirty="0" smtClean="0"/>
              <a:t>Un esempio: campionati mondiali di atletica del 1983 quando </a:t>
            </a:r>
            <a:r>
              <a:rPr lang="it-IT" dirty="0" err="1" smtClean="0"/>
              <a:t>Banks</a:t>
            </a:r>
            <a:r>
              <a:rPr lang="it-IT" dirty="0" smtClean="0"/>
              <a:t>, atleta americano detentore del record mondiale del salto triplo, fu sconfitto nell’ultimo tentativo da Pole Hoffman. Invece di essere afflitto e rifiutare il verdetto, </a:t>
            </a:r>
            <a:r>
              <a:rPr lang="it-IT" dirty="0" err="1" smtClean="0"/>
              <a:t>Banks</a:t>
            </a:r>
            <a:r>
              <a:rPr lang="it-IT" dirty="0" smtClean="0"/>
              <a:t> mostrò a Hoffman la gioia per il suo successo facendo il giro d’onore insieme a lui</a:t>
            </a:r>
          </a:p>
          <a:p>
            <a:pPr algn="just"/>
            <a:r>
              <a:rPr lang="it-IT" dirty="0" smtClean="0"/>
              <a:t>→spirito dello sport come unione sociale, condivisione di valori</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Lo sport per tutti</a:t>
            </a:r>
          </a:p>
          <a:p>
            <a:pPr algn="just">
              <a:buNone/>
            </a:pPr>
            <a:r>
              <a:rPr lang="it-IT" dirty="0" smtClean="0"/>
              <a:t>Inclusione, anziché esclusione selettiva finalizzata al risultato tecnico.</a:t>
            </a:r>
          </a:p>
          <a:p>
            <a:pPr algn="just">
              <a:buNone/>
            </a:pPr>
            <a:r>
              <a:rPr lang="it-IT" dirty="0" smtClean="0"/>
              <a:t>Il fine sociale della pratica sportiva è prevalente su quello della performance.</a:t>
            </a:r>
          </a:p>
          <a:p>
            <a:pPr algn="just">
              <a:buNone/>
            </a:pPr>
            <a:r>
              <a:rPr lang="it-IT" dirty="0" smtClean="0"/>
              <a:t>La selezione non viene compresa dal bambino se non a partire dagli 11-12 anni, quando inizia a realizzare che </a:t>
            </a:r>
            <a:r>
              <a:rPr lang="it-IT" b="1" dirty="0" smtClean="0"/>
              <a:t>capacità e allenamento </a:t>
            </a:r>
            <a:r>
              <a:rPr lang="it-IT" dirty="0" smtClean="0"/>
              <a:t>sono i </a:t>
            </a:r>
            <a:r>
              <a:rPr lang="it-IT" b="1" dirty="0" smtClean="0"/>
              <a:t>presupposti</a:t>
            </a:r>
            <a:r>
              <a:rPr lang="it-IT" dirty="0" smtClean="0"/>
              <a:t> per una prestazione sportiva elevata e non considera più il risultato come frutto del solo impegno→selezione educativa (esposizione a esperienze competitive)</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Selezione precoce</a:t>
            </a:r>
          </a:p>
          <a:p>
            <a:pPr algn="just"/>
            <a:r>
              <a:rPr lang="it-IT" dirty="0" smtClean="0"/>
              <a:t>“L’esasperazione del sistema concorrenziale fra i giovani allievi non risponde al principio di promozione umana. L’inumanità di una situazione del genere è palese, e là dove resta in vigore fa insorgere negli interessati il sospetto che il non essere bravi sia equiparato a colpa”. </a:t>
            </a:r>
          </a:p>
          <a:p>
            <a:pPr algn="just">
              <a:buNone/>
            </a:pPr>
            <a:r>
              <a:rPr lang="it-IT" dirty="0" smtClean="0"/>
              <a:t>(Paolo </a:t>
            </a:r>
            <a:r>
              <a:rPr lang="it-IT" dirty="0" err="1" smtClean="0"/>
              <a:t>Sotgiu</a:t>
            </a:r>
            <a:r>
              <a:rPr lang="it-IT" dirty="0" smtClean="0"/>
              <a:t>, 1995 educatore degli educatori in ambito sportivo)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Sport per bambini o bambini per lo sport?</a:t>
            </a:r>
          </a:p>
          <a:p>
            <a:r>
              <a:rPr lang="it-IT" dirty="0" smtClean="0"/>
              <a:t>La pratica sportiva è da promuovere nell’età evolutiva per i vantaggi che può portare alla formazione integrale della persona</a:t>
            </a:r>
          </a:p>
          <a:p>
            <a:pPr algn="just"/>
            <a:r>
              <a:rPr lang="it-IT" dirty="0" smtClean="0"/>
              <a:t>La pratica sportiva ad alto impegno e prestazione non nasce per ragioni educative, il suo interesse risiede nella ricerca di un continuo miglioramento della performance.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La pratica sportiva ad alto livello, con il suo allenamento particolare, con le sue esigenze di gara, quando è spostata al periodo dell’infanzia è per esigenze dell’adulto (i bambini per lo sport).</a:t>
            </a:r>
          </a:p>
          <a:p>
            <a:pPr algn="just"/>
            <a:r>
              <a:rPr lang="it-IT" dirty="0" smtClean="0"/>
              <a:t>L’unica motivazione a sostegno della </a:t>
            </a:r>
            <a:r>
              <a:rPr lang="it-IT" b="1" dirty="0" smtClean="0"/>
              <a:t>pratica sportiva selettiva</a:t>
            </a:r>
            <a:r>
              <a:rPr lang="it-IT" dirty="0" smtClean="0"/>
              <a:t> è raggiungere la prestazione da campione, vincere dimostrando di essere migliore degli altri. Tale motivazione è debole e rischiosa, può divenire un boomerang negativo per le età successive. “I record e le medaglie sono valori di breve durata, la sofferenza precoce di un bambino è un destino fatalmente duraturo.” (</a:t>
            </a:r>
            <a:r>
              <a:rPr lang="it-IT" dirty="0" err="1" smtClean="0"/>
              <a:t>Funke</a:t>
            </a:r>
            <a:r>
              <a:rPr lang="it-IT" dirty="0" smtClean="0"/>
              <a:t>, 1983)</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La selezione come dispositivo pedagogico</a:t>
            </a:r>
          </a:p>
          <a:p>
            <a:pPr algn="just"/>
            <a:r>
              <a:rPr lang="it-IT" dirty="0" smtClean="0"/>
              <a:t>Dovrebbe avvenire in medio e lungo periodo, rispettando tempi e prestazioni che progressivamente sono raggiunti dai giovani atleti, riducendo il fenomeno di </a:t>
            </a:r>
            <a:r>
              <a:rPr lang="it-IT" dirty="0" err="1" smtClean="0"/>
              <a:t>drop</a:t>
            </a:r>
            <a:r>
              <a:rPr lang="it-IT" dirty="0" smtClean="0"/>
              <a:t> out ed eliminando il </a:t>
            </a:r>
            <a:r>
              <a:rPr lang="it-IT" dirty="0" err="1" smtClean="0"/>
              <a:t>burn</a:t>
            </a:r>
            <a:r>
              <a:rPr lang="it-IT" dirty="0" smtClean="0"/>
              <a:t> out.</a:t>
            </a:r>
          </a:p>
          <a:p>
            <a:pPr algn="just"/>
            <a:r>
              <a:rPr lang="it-IT" dirty="0" err="1" smtClean="0"/>
              <a:t>Bulhmann</a:t>
            </a:r>
            <a:r>
              <a:rPr lang="it-IT" dirty="0" smtClean="0"/>
              <a:t> (1988) le cause che producono l’abbandono sportivo sono legate alla selezione rapida e precoce dei bambini. Sovraccarico e stimoli elevati creano situazioni di insuccesso e ansia.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Il dispositivo di selezione</a:t>
            </a:r>
          </a:p>
          <a:p>
            <a:pPr algn="just">
              <a:buNone/>
            </a:pPr>
            <a:r>
              <a:rPr lang="it-IT" b="1" dirty="0" smtClean="0"/>
              <a:t>Criteri da considerare per la selezione del talento: </a:t>
            </a:r>
          </a:p>
          <a:p>
            <a:pPr algn="just">
              <a:buNone/>
            </a:pPr>
            <a:r>
              <a:rPr lang="it-IT" b="1" dirty="0" smtClean="0"/>
              <a:t>- </a:t>
            </a:r>
            <a:r>
              <a:rPr lang="it-IT" dirty="0" smtClean="0"/>
              <a:t>presupposti antropometrici (altezza, peso, costituzione)</a:t>
            </a:r>
          </a:p>
          <a:p>
            <a:pPr algn="just">
              <a:buNone/>
            </a:pPr>
            <a:r>
              <a:rPr lang="it-IT" dirty="0" smtClean="0"/>
              <a:t>- disposizioni o capacità </a:t>
            </a:r>
            <a:r>
              <a:rPr lang="it-IT" dirty="0" err="1" smtClean="0"/>
              <a:t>fisico-motorie</a:t>
            </a:r>
            <a:r>
              <a:rPr lang="it-IT" dirty="0" smtClean="0"/>
              <a:t> (destrezza, agilità, capacità di utilizzare le varie espressioni di forza)</a:t>
            </a:r>
          </a:p>
          <a:p>
            <a:pPr algn="just">
              <a:buNone/>
            </a:pPr>
            <a:r>
              <a:rPr lang="it-IT" dirty="0" smtClean="0"/>
              <a:t>- disponibilità o volontà (motivazione, costanza, determinazione)</a:t>
            </a:r>
          </a:p>
          <a:p>
            <a:pPr algn="just">
              <a:buNone/>
            </a:pPr>
            <a:r>
              <a:rPr lang="it-IT" dirty="0" smtClean="0"/>
              <a:t>- ambiente sociale e opportunità</a:t>
            </a:r>
          </a:p>
          <a:p>
            <a:pPr algn="just">
              <a:buNone/>
            </a:pPr>
            <a:r>
              <a:rPr lang="it-IT" dirty="0" smtClean="0"/>
              <a:t>- risultati o prestazione</a:t>
            </a:r>
          </a:p>
          <a:p>
            <a:pPr algn="just">
              <a:buNone/>
            </a:pPr>
            <a:r>
              <a:rPr lang="it-IT" dirty="0" smtClean="0"/>
              <a:t>- stabilità affettiva (sostegno della famiglia, dell’ambito sportivo, dell’allenatore)</a:t>
            </a:r>
          </a:p>
          <a:p>
            <a:pPr algn="just">
              <a:buFontTx/>
              <a:buChar char="-"/>
            </a:pPr>
            <a:r>
              <a:rPr lang="it-IT" dirty="0" smtClean="0"/>
              <a:t>stabilità sociale (giusto riconoscimento)</a:t>
            </a:r>
          </a:p>
          <a:p>
            <a:pPr algn="just">
              <a:buFontTx/>
              <a:buChar char="-"/>
            </a:pPr>
            <a:r>
              <a:rPr lang="it-IT" dirty="0" smtClean="0"/>
              <a:t>capacità di sopportare i carichi</a:t>
            </a:r>
          </a:p>
          <a:p>
            <a:pPr algn="just">
              <a:buFontTx/>
              <a:buChar char="-"/>
            </a:pPr>
            <a:r>
              <a:rPr lang="it-IT" dirty="0" smtClean="0"/>
              <a:t>prestazione al di sopra della media nella propria fascia d’età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Selezione del talento</a:t>
            </a:r>
            <a:r>
              <a:rPr lang="it-IT" dirty="0" smtClean="0"/>
              <a:t>:</a:t>
            </a:r>
          </a:p>
          <a:p>
            <a:pPr algn="just"/>
            <a:r>
              <a:rPr lang="it-IT" dirty="0" smtClean="0"/>
              <a:t>Valutare per conoscere e per educare, non selezionare per scartare</a:t>
            </a:r>
          </a:p>
          <a:p>
            <a:pPr algn="just"/>
            <a:r>
              <a:rPr lang="it-IT" dirty="0" smtClean="0"/>
              <a:t>La selezione del talento investe il processo evolutivo globale della persona, cioè un cambiamento dinamico che attraverso la motricità coinvolge le diverse aree della personalità, gli interessi, le inclinazioni, le motivazioni, gli atteggiamenti. </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Selezione precoce dei talenti</a:t>
            </a:r>
          </a:p>
          <a:p>
            <a:r>
              <a:rPr lang="it-IT" dirty="0" err="1" smtClean="0"/>
              <a:t>Hohmann</a:t>
            </a:r>
            <a:r>
              <a:rPr lang="it-IT" dirty="0" smtClean="0"/>
              <a:t>, 2001: il rischio per qualsiasi allenatore che non abbia una preparazione psico-pedagogica è quello di cadere nell’ingranaggio economico della selezione dei talenti</a:t>
            </a:r>
          </a:p>
          <a:p>
            <a:pPr algn="just">
              <a:buNone/>
            </a:pPr>
            <a:r>
              <a:rPr lang="it-IT" dirty="0" smtClean="0"/>
              <a:t>“Per ragioni economiche per qualsiasi organizzazione sportiva nazionale e per le federazioni che ne dipendono, è importante individuare quali sono coloro che hanno talento per determinati sport”</a:t>
            </a:r>
          </a:p>
          <a:p>
            <a:pPr algn="just">
              <a:buNone/>
            </a:pPr>
            <a:r>
              <a:rPr lang="it-IT" dirty="0" smtClean="0"/>
              <a:t>• Il dispositivo della selezione precoce del talento deve essere rivisto alla luce di indicazioni psico-pedagogiche che garantiscano il DIRITTO ALLO SPORT PER TUTTI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Selezione e dispositivo pedagogico</a:t>
            </a:r>
          </a:p>
          <a:p>
            <a:pPr algn="just">
              <a:buNone/>
            </a:pPr>
            <a:r>
              <a:rPr lang="it-IT" dirty="0" smtClean="0"/>
              <a:t>Bisogni dei bambini rispetto all’attività motoria:</a:t>
            </a:r>
          </a:p>
          <a:p>
            <a:pPr algn="just"/>
            <a:r>
              <a:rPr lang="it-IT" dirty="0" smtClean="0"/>
              <a:t>-a 5-6 anni sono fondamentali il </a:t>
            </a:r>
            <a:r>
              <a:rPr lang="it-IT" u="sng" dirty="0" smtClean="0"/>
              <a:t>piacere e il divertimento nello scoprire, conoscere, sperimentare </a:t>
            </a:r>
            <a:r>
              <a:rPr lang="it-IT" dirty="0" smtClean="0"/>
              <a:t>se stessi nel confronto con l’ambiente</a:t>
            </a:r>
          </a:p>
          <a:p>
            <a:pPr algn="just"/>
            <a:r>
              <a:rPr lang="it-IT" dirty="0" smtClean="0"/>
              <a:t>-a 7-8 anni il bambino </a:t>
            </a:r>
            <a:r>
              <a:rPr lang="it-IT" u="sng" dirty="0" smtClean="0"/>
              <a:t>si stima attraverso il giudizio dell’adulto e considera che basta impegnarsi</a:t>
            </a:r>
            <a:r>
              <a:rPr lang="it-IT" dirty="0" smtClean="0"/>
              <a:t> per raggiungere gli obiettivi indipendentemente dalle capacità oggettive</a:t>
            </a:r>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Sport: </a:t>
            </a:r>
            <a:r>
              <a:rPr lang="it-IT" b="1" dirty="0" smtClean="0"/>
              <a:t>dispositivo di crescita </a:t>
            </a:r>
            <a:r>
              <a:rPr lang="it-IT" dirty="0" smtClean="0"/>
              <a:t>con potenzialità </a:t>
            </a:r>
            <a:r>
              <a:rPr lang="it-IT" b="1" dirty="0" smtClean="0"/>
              <a:t>educativa</a:t>
            </a:r>
            <a:r>
              <a:rPr lang="it-IT" dirty="0" smtClean="0"/>
              <a:t>; permette di contenere emozioni (paura, gioia, amore, odio, altruismo e protagonismo).</a:t>
            </a:r>
          </a:p>
          <a:p>
            <a:pPr algn="just"/>
            <a:r>
              <a:rPr lang="it-IT" dirty="0" smtClean="0"/>
              <a:t> Insieme al corpo si addestrano le emozioni</a:t>
            </a:r>
          </a:p>
          <a:p>
            <a:pPr algn="just"/>
            <a:r>
              <a:rPr lang="it-IT" dirty="0" smtClean="0"/>
              <a:t>Sport: </a:t>
            </a:r>
          </a:p>
          <a:p>
            <a:pPr algn="just">
              <a:buFontTx/>
              <a:buChar char="-"/>
            </a:pPr>
            <a:r>
              <a:rPr lang="it-IT" b="1" dirty="0" smtClean="0"/>
              <a:t>dispositivo pedagogico antiretorico </a:t>
            </a:r>
            <a:r>
              <a:rPr lang="it-IT" dirty="0" smtClean="0"/>
              <a:t>perché poggia sulla pratica e sull’</a:t>
            </a:r>
            <a:r>
              <a:rPr lang="it-IT" b="1" dirty="0" smtClean="0"/>
              <a:t>esperienza: </a:t>
            </a:r>
            <a:r>
              <a:rPr lang="it-IT" dirty="0" smtClean="0"/>
              <a:t>le regole del gioco valgono non perché scritte ma perché praticate in campo</a:t>
            </a:r>
          </a:p>
          <a:p>
            <a:pPr algn="just">
              <a:buNone/>
            </a:pPr>
            <a:r>
              <a:rPr lang="it-IT" dirty="0" smtClean="0"/>
              <a:t>-   dispositivi comunicativi propri (linguaggi, simboli, riti)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endParaRPr lang="it-IT" dirty="0" smtClean="0"/>
          </a:p>
          <a:p>
            <a:pPr algn="just"/>
            <a:r>
              <a:rPr lang="it-IT" dirty="0" smtClean="0"/>
              <a:t>-a 9-10 anni la stima giunge attraverso il giudizio dei compagni, </a:t>
            </a:r>
            <a:r>
              <a:rPr lang="it-IT" u="sng" dirty="0" smtClean="0"/>
              <a:t>inizia il confronto con gli altri </a:t>
            </a:r>
            <a:r>
              <a:rPr lang="it-IT" dirty="0" smtClean="0"/>
              <a:t>e la prima considerazione delle </a:t>
            </a:r>
            <a:r>
              <a:rPr lang="it-IT" u="sng" dirty="0" smtClean="0"/>
              <a:t>capacità</a:t>
            </a:r>
            <a:r>
              <a:rPr lang="it-IT" dirty="0" smtClean="0"/>
              <a:t> come elementi importanti per raggiungere un risultato</a:t>
            </a:r>
          </a:p>
          <a:p>
            <a:pPr algn="just"/>
            <a:r>
              <a:rPr lang="it-IT" dirty="0" smtClean="0"/>
              <a:t>- a 11-12 anni i ragazzi sono in grado di valutare realisticamente l’apporto di diversi fattori che realizzano la prestazione. Tale età è ritenuta da </a:t>
            </a:r>
            <a:r>
              <a:rPr lang="it-IT" dirty="0" err="1" smtClean="0"/>
              <a:t>Brustad</a:t>
            </a:r>
            <a:r>
              <a:rPr lang="it-IT" dirty="0" smtClean="0"/>
              <a:t> (1993) quella psicologicamente </a:t>
            </a:r>
            <a:r>
              <a:rPr lang="it-IT" u="sng" dirty="0" smtClean="0"/>
              <a:t>più favorevole per iniziare attività competitive</a:t>
            </a:r>
            <a:r>
              <a:rPr lang="it-IT" dirty="0" smtClean="0"/>
              <a:t>: a essa è riferibile lo sviluppo di aspetti razionali di pensiero che consentono di </a:t>
            </a:r>
            <a:r>
              <a:rPr lang="it-IT" u="sng" dirty="0" smtClean="0"/>
              <a:t>valutare oggettivamente le capacità personali </a:t>
            </a:r>
            <a:r>
              <a:rPr lang="it-IT" dirty="0" smtClean="0"/>
              <a:t>in confronto con quelle di altri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Orientamento sul compito</a:t>
            </a:r>
          </a:p>
          <a:p>
            <a:pPr algn="just"/>
            <a:r>
              <a:rPr lang="it-IT" dirty="0" smtClean="0"/>
              <a:t>Volontà di acquisire nuove competenze </a:t>
            </a:r>
            <a:r>
              <a:rPr lang="it-IT" dirty="0" err="1" smtClean="0"/>
              <a:t>autoriferite</a:t>
            </a:r>
            <a:r>
              <a:rPr lang="it-IT" dirty="0" smtClean="0"/>
              <a:t> che identificano il successo attraverso l’esperienza personale soggettiva di miglioramento. Si realizza quando </a:t>
            </a:r>
            <a:r>
              <a:rPr lang="it-IT" u="sng" dirty="0" smtClean="0"/>
              <a:t>il soggetto si impegna per migliorarsi indipendentemente dal confronto con gli altri</a:t>
            </a:r>
            <a:r>
              <a:rPr lang="it-IT" dirty="0" smtClean="0"/>
              <a:t> e trae gratificazione da quanto ha appreso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Orientamento sull’Io</a:t>
            </a:r>
          </a:p>
          <a:p>
            <a:pPr algn="just"/>
            <a:r>
              <a:rPr lang="it-IT" u="sng" dirty="0" smtClean="0"/>
              <a:t>Volontà di superare gli altri</a:t>
            </a:r>
            <a:r>
              <a:rPr lang="it-IT" dirty="0" smtClean="0"/>
              <a:t>, di vincere, di identificare il successo attraverso la percezione del confronto con gli altri. </a:t>
            </a:r>
            <a:r>
              <a:rPr lang="it-IT" u="sng" dirty="0" smtClean="0"/>
              <a:t>L’orientamento sul compito e sull’Io non si escludono a vicenda </a:t>
            </a:r>
            <a:r>
              <a:rPr lang="it-IT" dirty="0" smtClean="0"/>
              <a:t>ma sono presenti entrambi in ciascun individuo. Si stimola il confronto selettivo con gli altri.</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Con i giovani, nel primo approccio allo sport, è bene stimolare </a:t>
            </a:r>
            <a:r>
              <a:rPr lang="it-IT" u="sng" dirty="0" smtClean="0"/>
              <a:t>l’orientamento sul compito</a:t>
            </a:r>
            <a:r>
              <a:rPr lang="it-IT" dirty="0" smtClean="0"/>
              <a:t>; solo in seguito diviene importante l’orientamento sull’io. </a:t>
            </a:r>
          </a:p>
          <a:p>
            <a:pPr algn="just"/>
            <a:endParaRPr lang="it-IT" dirty="0" smtClean="0"/>
          </a:p>
          <a:p>
            <a:pPr algn="just"/>
            <a:r>
              <a:rPr lang="it-IT" dirty="0" smtClean="0"/>
              <a:t>La </a:t>
            </a:r>
            <a:r>
              <a:rPr lang="it-IT" u="sng" dirty="0" smtClean="0"/>
              <a:t>selezione precoce </a:t>
            </a:r>
            <a:r>
              <a:rPr lang="it-IT" dirty="0" smtClean="0"/>
              <a:t>non considera l’orientamento sul compito per privilegiare </a:t>
            </a:r>
            <a:r>
              <a:rPr lang="it-IT" u="sng" dirty="0" smtClean="0"/>
              <a:t>l’orientamento sull’Io</a:t>
            </a:r>
            <a:r>
              <a:rPr lang="it-IT" dirty="0" smtClean="0"/>
              <a:t>.</a:t>
            </a:r>
          </a:p>
          <a:p>
            <a:pPr algn="just"/>
            <a:endParaRPr lang="it-IT" dirty="0" smtClean="0"/>
          </a:p>
          <a:p>
            <a:pPr algn="just"/>
            <a:r>
              <a:rPr lang="it-IT" dirty="0" smtClean="0"/>
              <a:t>Se l’agire dell’educatore si basa sulla selezione precoce del talento, significa che l’obiettivo è privilegiare i bambini molto abili, la gratificazione coinvolgerà solo i vincitori e demotiverà i perdenti.  </a:t>
            </a:r>
          </a:p>
          <a:p>
            <a:pPr algn="just"/>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83</a:t>
            </a:fld>
            <a:endParaRPr lang="it-IT"/>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Atteggiamento dell’allenatore che promuove la selezione precoce, l’orientamento sull’Io</a:t>
            </a:r>
            <a:r>
              <a:rPr lang="it-IT" dirty="0" smtClean="0"/>
              <a:t>:</a:t>
            </a:r>
          </a:p>
          <a:p>
            <a:pPr algn="just">
              <a:buFontTx/>
              <a:buChar char="-"/>
            </a:pPr>
            <a:r>
              <a:rPr lang="it-IT" dirty="0" smtClean="0"/>
              <a:t>Clima motivazionale orientato sull’Io, il tecnico segue gli atleti migliori a scapito degli altri, esprime valutazioni sulle prestazioni, stimola la competizione tra i suoi atleti.</a:t>
            </a:r>
          </a:p>
          <a:p>
            <a:pPr algn="just">
              <a:buFontTx/>
              <a:buChar char="-"/>
            </a:pPr>
            <a:r>
              <a:rPr lang="it-IT" dirty="0" smtClean="0"/>
              <a:t>L’allenatore si propone di sviluppare il senso di confronto con l’avversario e basa la sua azione sulla selezione dei migliori.</a:t>
            </a:r>
          </a:p>
          <a:p>
            <a:pPr algn="just">
              <a:buFontTx/>
              <a:buChar char="-"/>
            </a:pPr>
            <a:r>
              <a:rPr lang="it-IT" dirty="0" smtClean="0"/>
              <a:t>I bambini solo verso i 12 anni maturano l’orientamento sull’Io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Atteggiamento dell’allenatore che promuove l’orientamento sul compito</a:t>
            </a:r>
          </a:p>
          <a:p>
            <a:pPr algn="just">
              <a:buFontTx/>
              <a:buChar char="-"/>
            </a:pPr>
            <a:r>
              <a:rPr lang="it-IT" dirty="0" smtClean="0"/>
              <a:t>Assume comportamenti più consoni ai bambini in età precoce, riconosce l’impegno, </a:t>
            </a:r>
            <a:r>
              <a:rPr lang="it-IT" u="sng" dirty="0" smtClean="0"/>
              <a:t>considera i progressi compiuti</a:t>
            </a:r>
            <a:r>
              <a:rPr lang="it-IT" dirty="0" smtClean="0"/>
              <a:t>, non enfatizza le vittorie o le sconfitte, fa giocare tutti e non solo i migliori, si preoccupa più del divertimento che non della vittoria. </a:t>
            </a:r>
          </a:p>
          <a:p>
            <a:pPr algn="just">
              <a:buFontTx/>
              <a:buChar char="-"/>
            </a:pPr>
            <a:r>
              <a:rPr lang="it-IT" dirty="0" smtClean="0"/>
              <a:t>L’educatore si propone di sviluppare le potenzialità di ogni singolo allievo e basa la propria azione educativa sul divertimento, sulla serenità emozionale, sul confronto con se stessi.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Vincere e perdere sono entrambi aspetti formativi di una stessa esperienza, cioè quella della partecipazione al confronto con gli altri.</a:t>
            </a:r>
          </a:p>
          <a:p>
            <a:pPr algn="just"/>
            <a:r>
              <a:rPr lang="it-IT" dirty="0" smtClean="0"/>
              <a:t>L’educatore deve formare i giovani atleti a vivere correttamente la vittoria e la sconfitta</a:t>
            </a:r>
          </a:p>
          <a:p>
            <a:pPr algn="just"/>
            <a:r>
              <a:rPr lang="it-IT" dirty="0" smtClean="0"/>
              <a:t>Il ruolo dello sport non è quello di procurare futuri talenti alle società sportive, ma dare formazione e cultura sportiva, in una sana concezione dello sport.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Autonomia e dipendenza nel rapporto fra allenatore e atleta</a:t>
            </a:r>
          </a:p>
          <a:p>
            <a:pPr algn="just"/>
            <a:r>
              <a:rPr lang="it-IT" dirty="0" smtClean="0"/>
              <a:t>L’operato dell’allenatore è denso di elementi che sollecitano gli aspetti educativi:</a:t>
            </a:r>
          </a:p>
          <a:p>
            <a:pPr algn="just">
              <a:buNone/>
            </a:pPr>
            <a:r>
              <a:rPr lang="it-IT" dirty="0" smtClean="0"/>
              <a:t>-trasferimento di conoscenza di natura motoria, tecnica, tattica, strategica</a:t>
            </a:r>
          </a:p>
          <a:p>
            <a:pPr algn="just">
              <a:buNone/>
            </a:pPr>
            <a:r>
              <a:rPr lang="it-IT" dirty="0" smtClean="0"/>
              <a:t>-conduzione di atleti al raggiungimento di risultati per cui occorre dare il meglio di sé</a:t>
            </a:r>
          </a:p>
          <a:p>
            <a:pPr algn="just">
              <a:buNone/>
            </a:pPr>
            <a:r>
              <a:rPr lang="it-IT" dirty="0" smtClean="0"/>
              <a:t>-riconoscergli la presenza di alcune delle autonomie indispensabili per affrontare le difficoltà della competizione</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Autonomia</a:t>
            </a:r>
            <a:r>
              <a:rPr lang="it-IT" dirty="0" smtClean="0"/>
              <a:t>: l’atleta può e deve potersi affidare solo e unicamente a se stesso e alle proprie abilità.</a:t>
            </a:r>
          </a:p>
          <a:p>
            <a:pPr algn="just"/>
            <a:r>
              <a:rPr lang="it-IT" dirty="0" smtClean="0"/>
              <a:t>Pierre </a:t>
            </a:r>
            <a:r>
              <a:rPr lang="it-IT" dirty="0" err="1" smtClean="0"/>
              <a:t>Parlebas</a:t>
            </a:r>
            <a:r>
              <a:rPr lang="it-IT" dirty="0" smtClean="0"/>
              <a:t> (uno dei massimi esponenti delle Scienze motorie): educazione fisica come “educazione delle condotte motorie della </a:t>
            </a:r>
            <a:r>
              <a:rPr lang="it-IT" b="1" dirty="0" smtClean="0"/>
              <a:t>decisione</a:t>
            </a:r>
            <a:r>
              <a:rPr lang="it-IT" dirty="0" smtClean="0"/>
              <a:t>”→ </a:t>
            </a:r>
            <a:r>
              <a:rPr lang="it-IT" u="sng" dirty="0" smtClean="0"/>
              <a:t>costringere a decidere </a:t>
            </a:r>
            <a:r>
              <a:rPr lang="it-IT" dirty="0" smtClean="0"/>
              <a:t>le modalità concrete in base alle quali affrontare le situazioni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Funzione di guida dell’allenatore</a:t>
            </a:r>
          </a:p>
          <a:p>
            <a:pPr algn="just"/>
            <a:r>
              <a:rPr lang="it-IT" dirty="0" smtClean="0"/>
              <a:t>Relazione educativa si contraddistingue da asimmetria, condizione che si instaura tra educatore ed educando.</a:t>
            </a:r>
          </a:p>
          <a:p>
            <a:pPr algn="just"/>
            <a:r>
              <a:rPr lang="it-IT" dirty="0" smtClean="0"/>
              <a:t>La natura asimmetrica del rapporto educativo è identificabile nella parola maestro (istruttore, educatore, guida..), è più dotato dell’allievo per conoscenze, competenze, potere, età, esperienza; ma ciò fa parte di quello che un rapporto pedagogicamente fondato ha il compito di elaborare perché la trasmissione educativa risulti adeguata, né </a:t>
            </a:r>
            <a:r>
              <a:rPr lang="it-IT" dirty="0" err="1" smtClean="0"/>
              <a:t>passivizzante</a:t>
            </a:r>
            <a:r>
              <a:rPr lang="it-IT" dirty="0" smtClean="0"/>
              <a:t> né autoritaria, ma nemmeno contraddistinta da permissivismo (Bertolini, 1988)</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Lo sport non è educativo in sé, può essere anche diseducativo. </a:t>
            </a:r>
          </a:p>
          <a:p>
            <a:pPr algn="just"/>
            <a:r>
              <a:rPr lang="it-IT" dirty="0" smtClean="0"/>
              <a:t>Lo sport può mostrare un’identità positiva sul</a:t>
            </a:r>
          </a:p>
          <a:p>
            <a:pPr algn="just">
              <a:buNone/>
            </a:pPr>
            <a:r>
              <a:rPr lang="it-IT" dirty="0" smtClean="0"/>
              <a:t>    piano dei “</a:t>
            </a:r>
            <a:r>
              <a:rPr lang="it-IT" b="1" dirty="0" smtClean="0"/>
              <a:t>valori alti</a:t>
            </a:r>
            <a:r>
              <a:rPr lang="it-IT" dirty="0" smtClean="0"/>
              <a:t>” attraverso le testimonianze da parte di sportivi e delle loro scelte di vita: sport ad alto profilo etico e critico verso lo sport mediatico, del profitto</a:t>
            </a:r>
          </a:p>
          <a:p>
            <a:pPr algn="just">
              <a:buNone/>
            </a:pPr>
            <a:r>
              <a:rPr lang="it-IT" dirty="0" smtClean="0"/>
              <a:t>Sport come teatro di vita i cui protagonisti rappresentano azioni umili o eroiche, gioiscono o piangono, sacrificano se stessi per un obiettivo più alto, a volte vengono delusi o traditi.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err="1" smtClean="0"/>
              <a:t>Allenatore-burattinaio</a:t>
            </a:r>
            <a:endParaRPr lang="it-IT" b="1" dirty="0" smtClean="0"/>
          </a:p>
          <a:p>
            <a:pPr algn="just">
              <a:buNone/>
            </a:pPr>
            <a:r>
              <a:rPr lang="it-IT" dirty="0" smtClean="0"/>
              <a:t>Sceglie le mosse per l’atleta, prende le decisioni, non sviluppa l’autonomia degli atleti per ridurre tutto al mero risultato.</a:t>
            </a:r>
          </a:p>
          <a:p>
            <a:pPr algn="just">
              <a:buNone/>
            </a:pPr>
            <a:r>
              <a:rPr lang="it-IT" dirty="0" smtClean="0"/>
              <a:t> </a:t>
            </a:r>
            <a:r>
              <a:rPr lang="it-IT" b="1" dirty="0" smtClean="0"/>
              <a:t>Allenatore che bara</a:t>
            </a:r>
          </a:p>
          <a:p>
            <a:pPr algn="just">
              <a:buNone/>
            </a:pPr>
            <a:r>
              <a:rPr lang="it-IT" dirty="0" smtClean="0"/>
              <a:t>Per stimolare gli atleti a dare il massimo, bara sui tempi di percorrenza, mostrandosi deluso per la scarsa qualità delle loro prove, spronandoli  a dare di più durante gli allenamenti. </a:t>
            </a:r>
          </a:p>
          <a:p>
            <a:pPr algn="just">
              <a:buNone/>
            </a:pPr>
            <a:r>
              <a:rPr lang="it-IT" dirty="0" smtClean="0"/>
              <a:t>L’atleta si basa sulle proprie sensazioni per sentire la propria andatura di corsa nelle varie distanze, il tecnico restituisce sotto la forma di riscontro cronometrico la prova dell’atleta: se questi fornisce un risultato non veritiero, l’atleta può cadere in confusione</a:t>
            </a:r>
          </a:p>
          <a:p>
            <a:pPr algn="just">
              <a:buNone/>
            </a:pPr>
            <a:endParaRPr lang="it-IT" dirty="0" smtClean="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Diverse attività motorie con differenti condotte motorie</a:t>
            </a:r>
          </a:p>
          <a:p>
            <a:pPr algn="just"/>
            <a:r>
              <a:rPr lang="it-IT" dirty="0" smtClean="0"/>
              <a:t>Negli </a:t>
            </a:r>
            <a:r>
              <a:rPr lang="it-IT" b="1" dirty="0" smtClean="0"/>
              <a:t>sport di situazione </a:t>
            </a:r>
            <a:r>
              <a:rPr lang="it-IT" dirty="0" smtClean="0"/>
              <a:t>(duelli individuali, sport di squadra:calcio, basket, pallavolo, pallamano, pallanuoto)</a:t>
            </a:r>
          </a:p>
          <a:p>
            <a:pPr algn="just">
              <a:buNone/>
            </a:pPr>
            <a:r>
              <a:rPr lang="it-IT" dirty="0" smtClean="0"/>
              <a:t>In questi casi la decisione dell’atleta e l’intervento del tecnico è rivolta ad affinare il controllo esterno, tattico, strategico</a:t>
            </a:r>
          </a:p>
          <a:p>
            <a:pPr algn="just"/>
            <a:r>
              <a:rPr lang="it-IT" dirty="0" smtClean="0"/>
              <a:t>Negli </a:t>
            </a:r>
            <a:r>
              <a:rPr lang="it-IT" b="1" dirty="0" smtClean="0"/>
              <a:t>sport con interazione motoria indiretta </a:t>
            </a:r>
            <a:r>
              <a:rPr lang="it-IT" dirty="0" smtClean="0"/>
              <a:t>(gare in corsia), specialità individuali (pattinaggio artistico, tuffi, salti e lanci dell’atletica leggera; specialità collettive (nuoto sincronizzato, prova a cronometro di ciclismo).</a:t>
            </a:r>
          </a:p>
          <a:p>
            <a:pPr algn="just">
              <a:buNone/>
            </a:pPr>
            <a:r>
              <a:rPr lang="it-IT" dirty="0" smtClean="0"/>
              <a:t>In questi casi la decisione dell’atleta e l’intervento del tecnico è rivolta ad affinare il controllo sulla lettura delle sensazioni interne, percezioni che informano passo dopo passo sullo stato delle proprie potenzialità</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1800" dirty="0" smtClean="0"/>
              <a:t>Negli </a:t>
            </a:r>
            <a:r>
              <a:rPr lang="it-IT" sz="1800" b="1" dirty="0" smtClean="0"/>
              <a:t>sport con attività mista </a:t>
            </a:r>
            <a:r>
              <a:rPr lang="it-IT" sz="1800" dirty="0" smtClean="0"/>
              <a:t>entrano in gioco sia il controllo esterno, tattico e strategico, sia quello interno. Si tratta di un allenamento di sopportazione delle fatica (marcia, maratona, podismo, sci di fondo)</a:t>
            </a:r>
          </a:p>
          <a:p>
            <a:pPr algn="just">
              <a:buNone/>
            </a:pPr>
            <a:r>
              <a:rPr lang="it-IT" sz="1800" dirty="0" smtClean="0"/>
              <a:t>La metodica di allenamento in questione è rivolta a riscontri interni ovvero alla definizione dei rapporti spazio-temporali e ritmici di corsa, finalizzati a un confronto tra velocità di percorrenza e sensazioni </a:t>
            </a:r>
            <a:r>
              <a:rPr lang="it-IT" sz="1800" dirty="0" err="1" smtClean="0"/>
              <a:t>pro-prio-cettive</a:t>
            </a:r>
            <a:r>
              <a:rPr lang="it-IT" sz="1800" dirty="0" smtClean="0"/>
              <a:t>  che le diverse andature forniscono agli atleti con il passare del tempo e della distanza percorsa.</a:t>
            </a:r>
          </a:p>
          <a:p>
            <a:pPr algn="just">
              <a:buNone/>
            </a:pPr>
            <a:r>
              <a:rPr lang="it-IT" sz="1800" dirty="0" smtClean="0"/>
              <a:t>La funzione di rispecchiamento del tecnico qui assume un fondamentale ruolo di guida in quanto valuta e restituisce informazioni complete, sia qualitative sulla bontà della corsa (frequenza del passo, tecnica e stile, atteggiamento tonico rilassato o contratto), sia quantitative (i tempi ottenuti in forma frazionata e complessiva: nelle piste di atletica, i tecnici comunicano agli atleti i tempi di percorrenza, detti passaggi, sia a ogni giro, sia il totale all’arrivo)</a:t>
            </a:r>
          </a:p>
          <a:p>
            <a:pPr algn="just"/>
            <a:endParaRPr lang="it-IT" sz="18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L’importante ruolo del rischio educativo</a:t>
            </a:r>
          </a:p>
          <a:p>
            <a:pPr algn="just"/>
            <a:r>
              <a:rPr lang="it-IT" dirty="0" smtClean="0"/>
              <a:t>Consentire all’atleta di rischiare è fondamentale perché significa dare spazio alla libertà del soggetto, richiamando al senso di responsabilità nell’assumere decisioni. Per crescere e affermarsi nello sport occorre “alzare il tiro”, “puntare in alto”, “giocare al limite”: rischiare, sapendo di farlo. </a:t>
            </a:r>
          </a:p>
          <a:p>
            <a:pPr algn="just"/>
            <a:r>
              <a:rPr lang="it-IT" dirty="0" smtClean="0"/>
              <a:t>L’autonomia implica essere in relazione ossia solo in quanto e perché faccio parte di un contesto più ampio o di un sistema complesso con il quale devo fare i conti, agisco in modo autonomo, prendendo decisioni e assumendo responsabilità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La </a:t>
            </a:r>
            <a:r>
              <a:rPr lang="it-IT" b="1" dirty="0" smtClean="0"/>
              <a:t>selezione</a:t>
            </a:r>
            <a:r>
              <a:rPr lang="it-IT" dirty="0" smtClean="0"/>
              <a:t> come dispositivo naturale nell’ambito delle discipline sportive, deve emergere progressivamente e sulla base di evidenze riconosciute e condivise. I primi a rendersi conto che qualcuno è più bravo di altri sono i ragazzi stessi, all’interno del gruppo.</a:t>
            </a:r>
          </a:p>
          <a:p>
            <a:pPr algn="just"/>
            <a:r>
              <a:rPr lang="it-IT" dirty="0" smtClean="0"/>
              <a:t>Un buon educatore, che sa educare al principio della relazione, distingue senza nascondersi dietro all’egualitarismo, valorizzando ciascuno.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Fiducia</a:t>
            </a:r>
            <a:r>
              <a:rPr lang="it-IT" dirty="0" smtClean="0"/>
              <a:t>: </a:t>
            </a:r>
          </a:p>
          <a:p>
            <a:pPr algn="just"/>
            <a:r>
              <a:rPr lang="it-IT" dirty="0" smtClean="0"/>
              <a:t>elemento fondamentale per i giovani che si impegnano nello sport, aiuta nello sperimentare nuove soluzioni; aiuta nel giocare al limite, rischiare; sapere che il tecnico di base è sempre pronto ad accogliere, capire, giustificare</a:t>
            </a:r>
          </a:p>
          <a:p>
            <a:pPr algn="just"/>
            <a:r>
              <a:rPr lang="it-IT" dirty="0" smtClean="0"/>
              <a:t>Un rapporto di buona dipendenza con l’allenatore è in grado nel tempo di creare indipendenza e autonomia</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Situazione – problema</a:t>
            </a:r>
            <a:r>
              <a:rPr lang="it-IT" dirty="0" smtClean="0"/>
              <a:t>: costituisce un </a:t>
            </a:r>
            <a:r>
              <a:rPr lang="it-IT" dirty="0" err="1" smtClean="0"/>
              <a:t>setting</a:t>
            </a:r>
            <a:r>
              <a:rPr lang="it-IT" dirty="0" smtClean="0"/>
              <a:t>  didattico approntato al fine di far vivere l’esperienza motoria in forma significativa dal punto di vista </a:t>
            </a:r>
            <a:r>
              <a:rPr lang="it-IT" dirty="0" err="1" smtClean="0"/>
              <a:t>psico-affettivo</a:t>
            </a:r>
            <a:r>
              <a:rPr lang="it-IT" dirty="0" smtClean="0"/>
              <a:t>, all’interno del quale il ruolo dell’educatore si configura sotto forma di mediatore tra soggetto che apprende e situazione. Lo sportivo, mediante il processo di interiorizzazione,  che si sostiene nelle esperienze vissute, può accrescere le proprie capacità tecniche e percettive di lettura del contesto.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a:t>
            </a:r>
            <a:r>
              <a:rPr lang="it-IT" b="1" dirty="0" smtClean="0"/>
              <a:t>distacco tra atleta e allenatore</a:t>
            </a:r>
          </a:p>
          <a:p>
            <a:pPr algn="just"/>
            <a:r>
              <a:rPr lang="it-IT" dirty="0" smtClean="0"/>
              <a:t>Il fatto di trovare all’interno di un’esperienza esempi positivi, testimonianze di correttezza, giudizi equilibrati, condizioni in cui verificare le capacità di autogestione, facilita il cammino verso l’emancipazione di sé. Questa serie di condizioni può condurre anche ad aumentare il senso di autoefficacia (forme adattive).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err="1" smtClean="0"/>
              <a:t>Multisport</a:t>
            </a:r>
            <a:r>
              <a:rPr lang="it-IT" b="1" dirty="0" smtClean="0"/>
              <a:t> e progetto di vita</a:t>
            </a:r>
          </a:p>
          <a:p>
            <a:pPr algn="just"/>
            <a:r>
              <a:rPr lang="it-IT" dirty="0" smtClean="0"/>
              <a:t>Per il tecnico allenare risulta essere un’attività che esige doti educative. A livello sociale contribuisce alla formazione di soggetti attivi e responsabili, fornisce </a:t>
            </a:r>
            <a:r>
              <a:rPr lang="it-IT" b="1" u="sng" dirty="0" smtClean="0"/>
              <a:t>anticorpi educativi ai rischi della marginalità e dell’anomia</a:t>
            </a:r>
            <a:r>
              <a:rPr lang="it-IT" b="1" dirty="0" smtClean="0"/>
              <a:t> </a:t>
            </a:r>
            <a:r>
              <a:rPr lang="it-IT" dirty="0" smtClean="0"/>
              <a:t>a cui molti ragazzi sono esposti.</a:t>
            </a:r>
          </a:p>
          <a:p>
            <a:pPr algn="just"/>
            <a:r>
              <a:rPr lang="it-IT" dirty="0" smtClean="0"/>
              <a:t>Il rapporto che si instaura col proprio tecnico è fondamentale, risulta decisivo nel ridurre l’abbandono precoce dello sport.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err="1" smtClean="0"/>
              <a:t>Multisport</a:t>
            </a:r>
            <a:r>
              <a:rPr lang="it-IT" b="1" dirty="0" smtClean="0"/>
              <a:t>:</a:t>
            </a:r>
            <a:r>
              <a:rPr lang="it-IT" dirty="0" smtClean="0"/>
              <a:t> proposta di avviamento che si basa sul medesimo principio di tipo ecologico oltre che pedagogico, secondo cui prevenire è meglio che curare. Nasce con l’idea di sviluppare quegli anticorpi indispensabili a fronteggiare le responsabilità future. </a:t>
            </a:r>
          </a:p>
          <a:p>
            <a:pPr algn="just"/>
            <a:r>
              <a:rPr lang="it-IT" dirty="0" smtClean="0"/>
              <a:t>Adottare il modello </a:t>
            </a:r>
            <a:r>
              <a:rPr lang="it-IT" dirty="0" err="1" smtClean="0"/>
              <a:t>multisportivo</a:t>
            </a:r>
            <a:r>
              <a:rPr lang="it-IT" dirty="0" smtClean="0"/>
              <a:t> da parte dei club che si occupano di educazione motoria e sportiva, corrisponderebbe a una rivoluzione: </a:t>
            </a:r>
            <a:r>
              <a:rPr lang="it-IT" u="sng" dirty="0" smtClean="0"/>
              <a:t>proposta di avviamento da realizzarsi secondo diverse attività tecniche</a:t>
            </a:r>
            <a:r>
              <a:rPr lang="it-IT" dirty="0" smtClean="0"/>
              <a:t>, fare esperienza di </a:t>
            </a:r>
            <a:r>
              <a:rPr lang="it-IT" u="sng" dirty="0" smtClean="0"/>
              <a:t>diverse situazioni, diverse condotte </a:t>
            </a:r>
            <a:r>
              <a:rPr lang="it-IT" dirty="0" smtClean="0"/>
              <a:t>motorie. I giovani atleti potrebbero  provare diverse tipologie sportive: individuale e di squadra, a scontro indiretto e di combattimento, con attrezzi e a corpo libero, di forza, resistenza e velocità.</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11463</Words>
  <Application>Microsoft Office PowerPoint</Application>
  <PresentationFormat>Presentazione su schermo (4:3)</PresentationFormat>
  <Paragraphs>700</Paragraphs>
  <Slides>155</Slides>
  <Notes>0</Notes>
  <HiddenSlides>0</HiddenSlides>
  <MMClips>0</MMClips>
  <ScaleCrop>false</ScaleCrop>
  <HeadingPairs>
    <vt:vector size="4" baseType="variant">
      <vt:variant>
        <vt:lpstr>Tema</vt:lpstr>
      </vt:variant>
      <vt:variant>
        <vt:i4>1</vt:i4>
      </vt:variant>
      <vt:variant>
        <vt:lpstr>Titoli diapositive</vt:lpstr>
      </vt:variant>
      <vt:variant>
        <vt:i4>155</vt:i4>
      </vt:variant>
    </vt:vector>
  </HeadingPairs>
  <TitlesOfParts>
    <vt:vector size="156" baseType="lpstr">
      <vt:lpstr>Tema di Office</vt:lpstr>
      <vt:lpstr>Sport e formazione</vt:lpstr>
      <vt:lpstr>Sport</vt:lpstr>
      <vt:lpstr>Diapositiva 3</vt:lpstr>
      <vt:lpstr>Diapositiva 4</vt:lpstr>
      <vt:lpstr>Per una pedagogia dello sport</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“Ogni maledetta domenica” discorso alla squadra Al Pacino</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“Il mio amico Eric” dialogo sul calcio</vt:lpstr>
      <vt:lpstr>Diapositiva 33</vt:lpstr>
      <vt:lpstr>Diapositiva 34</vt:lpstr>
      <vt:lpstr>“Miracle” discorso alla squadra Herb Brooks</vt:lpstr>
      <vt:lpstr>Diapositiva 36</vt:lpstr>
      <vt:lpstr>Diapositiva 37</vt:lpstr>
      <vt:lpstr>Diapositiva 38</vt:lpstr>
      <vt:lpstr>Diapositiva 39</vt:lpstr>
      <vt:lpstr>Diapositiva 40</vt:lpstr>
      <vt:lpstr>Diapositiva 41</vt:lpstr>
      <vt:lpstr>Diapositiva 42</vt:lpstr>
      <vt:lpstr>Diapositiva 43</vt:lpstr>
      <vt:lpstr>“Frankestein Junior” incontro con Igor</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La selezione come dispositivo pedagogico</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lpstr>Diapositiva 103</vt:lpstr>
      <vt:lpstr>Diapositiva 104</vt:lpstr>
      <vt:lpstr>Diapositiva 105</vt:lpstr>
      <vt:lpstr>Diapositiva 106</vt:lpstr>
      <vt:lpstr>Diapositiva 107</vt:lpstr>
      <vt:lpstr>Diapositiva 108</vt:lpstr>
      <vt:lpstr>Diapositiva 109</vt:lpstr>
      <vt:lpstr>Diapositiva 110</vt:lpstr>
      <vt:lpstr>Diapositiva 111</vt:lpstr>
      <vt:lpstr>Diapositiva 112</vt:lpstr>
      <vt:lpstr>Diapositiva 113</vt:lpstr>
      <vt:lpstr>Diapositiva 114</vt:lpstr>
      <vt:lpstr>Diapositiva 115</vt:lpstr>
      <vt:lpstr>Diapositiva 116</vt:lpstr>
      <vt:lpstr>Diapositiva 117</vt:lpstr>
      <vt:lpstr>Diapositiva 118</vt:lpstr>
      <vt:lpstr>Diapositiva 119</vt:lpstr>
      <vt:lpstr>Diapositiva 120</vt:lpstr>
      <vt:lpstr>Diapositiva 121</vt:lpstr>
      <vt:lpstr>Diapositiva 122</vt:lpstr>
      <vt:lpstr>Diapositiva 123</vt:lpstr>
      <vt:lpstr>Diapositiva 124</vt:lpstr>
      <vt:lpstr>Diapositiva 125</vt:lpstr>
      <vt:lpstr>Diapositiva 126</vt:lpstr>
      <vt:lpstr>Diapositiva 127</vt:lpstr>
      <vt:lpstr>Diapositiva 128</vt:lpstr>
      <vt:lpstr>Diapositiva 129</vt:lpstr>
      <vt:lpstr>Diapositiva 130</vt:lpstr>
      <vt:lpstr>Diapositiva 131</vt:lpstr>
      <vt:lpstr>Diapositiva 132</vt:lpstr>
      <vt:lpstr>Diapositiva 133</vt:lpstr>
      <vt:lpstr>Diapositiva 134</vt:lpstr>
      <vt:lpstr>Diapositiva 135</vt:lpstr>
      <vt:lpstr>Diapositiva 136</vt:lpstr>
      <vt:lpstr>Diapositiva 137</vt:lpstr>
      <vt:lpstr>Diapositiva 138</vt:lpstr>
      <vt:lpstr>Diapositiva 139</vt:lpstr>
      <vt:lpstr>Diapositiva 140</vt:lpstr>
      <vt:lpstr>Diapositiva 141</vt:lpstr>
      <vt:lpstr>Diapositiva 142</vt:lpstr>
      <vt:lpstr>Diapositiva 143</vt:lpstr>
      <vt:lpstr>Diapositiva 144</vt:lpstr>
      <vt:lpstr>Diapositiva 145</vt:lpstr>
      <vt:lpstr>Diapositiva 146</vt:lpstr>
      <vt:lpstr>Diapositiva 147</vt:lpstr>
      <vt:lpstr>Diapositiva 148</vt:lpstr>
      <vt:lpstr>Diapositiva 149</vt:lpstr>
      <vt:lpstr>Diapositiva 150</vt:lpstr>
      <vt:lpstr>Diapositiva 151</vt:lpstr>
      <vt:lpstr>Diapositiva 152</vt:lpstr>
      <vt:lpstr>Diapositiva 153</vt:lpstr>
      <vt:lpstr>Diapositiva 154</vt:lpstr>
      <vt:lpstr>Diapositiva 155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e formazione</dc:title>
  <dc:creator>user</dc:creator>
  <cp:lastModifiedBy>user</cp:lastModifiedBy>
  <cp:revision>356</cp:revision>
  <dcterms:created xsi:type="dcterms:W3CDTF">2016-09-17T14:21:32Z</dcterms:created>
  <dcterms:modified xsi:type="dcterms:W3CDTF">2017-01-26T10:28:11Z</dcterms:modified>
</cp:coreProperties>
</file>