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69ECE-937D-483C-8ACD-343877825FBA}" type="datetimeFigureOut">
              <a:rPr lang="it-IT" smtClean="0"/>
              <a:pPr/>
              <a:t>19/10/2014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F116B-FA64-4133-9957-B9ADD4FD1F5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 smtClean="0"/>
              <a:t>Promozione, informazione e accoglienza turistica = compiti amministrativi in materie in cui per le Regioni speciali la competenza legislativa è primaria o esclusiva e per le Regioni ordinarie è ora di tipo esclusivo con la riforma costituzionale del titolo V.</a:t>
            </a:r>
          </a:p>
          <a:p>
            <a:pPr algn="just"/>
            <a:r>
              <a:rPr lang="it-IT" sz="2400" dirty="0" smtClean="0"/>
              <a:t>Prima della riforma costituzionale del titolo V il turismo era materia di competenza legislativa concorrente e le funzioni amministrative spettavano alle Regioni che le esercitavano delegandole agli enti locali o valendosi dei loro uffici. </a:t>
            </a:r>
          </a:p>
          <a:p>
            <a:pPr algn="just"/>
            <a:r>
              <a:rPr lang="it-IT" sz="2400" dirty="0" smtClean="0"/>
              <a:t>Dopo la riforma costituzionale del titolo V lo spazio per l’amministrazione statale in tema di promozione, informazione e accoglienza turistica o non dovrebbe esistere o dovrebbe concernere solo compiti che non possono essere adeguatamente gestiti nell’ambito delle autonomie territoriali regionali e locali.</a:t>
            </a:r>
            <a:endParaRPr lang="it-IT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Compiti statali di promozione del turismo:</a:t>
            </a:r>
          </a:p>
          <a:p>
            <a:r>
              <a:rPr lang="it-IT" sz="2400" dirty="0" err="1" smtClean="0"/>
              <a:t>Enit</a:t>
            </a:r>
            <a:r>
              <a:rPr lang="it-IT" sz="2400" dirty="0" smtClean="0"/>
              <a:t>;</a:t>
            </a:r>
          </a:p>
          <a:p>
            <a:r>
              <a:rPr lang="it-IT" sz="2400" dirty="0" smtClean="0"/>
              <a:t>Conferimento di attestazioni annuali con decreto del Presidente del Consiglio dei ministri (Capo del Governo) come il Maestro della cucina italiana, Maestro dell’ospitalità italiana, ecc.;</a:t>
            </a:r>
          </a:p>
          <a:p>
            <a:r>
              <a:rPr lang="it-IT" sz="2400" dirty="0" smtClean="0"/>
              <a:t>Circuiti nazionali di eccellenza;</a:t>
            </a:r>
          </a:p>
          <a:p>
            <a:r>
              <a:rPr lang="it-IT" sz="2400" dirty="0" smtClean="0"/>
              <a:t>Comitato permanente di promozione del turismo in Italia.</a:t>
            </a:r>
          </a:p>
          <a:p>
            <a:endParaRPr lang="it-IT" sz="2400" dirty="0"/>
          </a:p>
          <a:p>
            <a:r>
              <a:rPr lang="it-IT" sz="2400" dirty="0" smtClean="0"/>
              <a:t>Politiche regionali e locali: finanziamenti, certificazioni di qualità e marchi turistici regionali.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7862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Promozione del turismo sostenibile:</a:t>
            </a:r>
          </a:p>
          <a:p>
            <a:pPr algn="just"/>
            <a:r>
              <a:rPr lang="it-IT" dirty="0" smtClean="0"/>
              <a:t>Organizzazione mondiale del turismo «le attività turistiche sono sostenibili quando si sviluppano in modo tale da mantenersi vitali in un’area turistica per un tempo illimitato, non alterano l’ambiente naturale, sociale e artistico e non ostacolano lo sviluppo di altre attività sociali ed economiche»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033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 smtClean="0"/>
              <a:t>Prime norme di trasferimento delle funzioni amministrative alle Regioni ordinarie (decreto legislativo n. 6 del 1972) le Regioni ereditano quelle strutture statali decentrate per la promozione e l’informazione turistica (enti provinciali per il turismo nati nel 1935 e costituiti presso ogni capoluogo di provincia  come enti che dipendevano dallo Stato) = diventano enti dipendenti dalle Regioni.</a:t>
            </a:r>
          </a:p>
          <a:p>
            <a:pPr algn="just"/>
            <a:r>
              <a:rPr lang="it-IT" sz="2400" dirty="0" smtClean="0"/>
              <a:t>Anche le aziende di cura, soggiorno e turismo (nate nel 1926) diventano enti dipendenti dalle Regioni. </a:t>
            </a:r>
          </a:p>
          <a:p>
            <a:pPr algn="just"/>
            <a:r>
              <a:rPr lang="it-IT" sz="2400" dirty="0" smtClean="0"/>
              <a:t>Legge cornice n. 217 del 1983 = scioglimento degli enti provinciali del turismo e delle aziende autonome di cura, soggiorno e turismo = prefigura quali nuovi enti funzionali dipendenti dalle Regioni le aziende di promozione turistica da istituire con legge regionale.</a:t>
            </a:r>
          </a:p>
          <a:p>
            <a:pPr algn="just"/>
            <a:r>
              <a:rPr lang="it-IT" sz="2400" dirty="0" smtClean="0"/>
              <a:t>Aziende di promozione turistica dovevano individuare gli ambiti territoriali turisticamente rilevanti.</a:t>
            </a:r>
            <a:endParaRPr lang="it-IT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sz="2400" dirty="0" smtClean="0"/>
              <a:t>Principio di sussidiarietà = art. 118 Cost.</a:t>
            </a:r>
          </a:p>
          <a:p>
            <a:pPr algn="just"/>
            <a:r>
              <a:rPr lang="it-IT" sz="2400" dirty="0" smtClean="0"/>
              <a:t>Regione Veneto = legge regionale n. 11 del 2011 trasferisce alle province l’attività di promozione, informazione, accoglienza e assistenza turistica (soppressione delle aziende di promozione turistica dal 1° gennaio 2002).</a:t>
            </a:r>
          </a:p>
          <a:p>
            <a:pPr algn="just"/>
            <a:r>
              <a:rPr lang="it-IT" sz="2400" dirty="0" smtClean="0"/>
              <a:t>Regione Puglia = legge n. 24 del 2000 = l’accoglienza turistica è in capo ai Comuni.</a:t>
            </a:r>
          </a:p>
          <a:p>
            <a:pPr algn="just"/>
            <a:r>
              <a:rPr lang="it-IT" sz="2400" dirty="0" smtClean="0"/>
              <a:t>Regione Toscana = legge regionale n.87 del 1998: le province hanno le funzioni amministrative di accoglienza, promozione e informazione turistica locale; i comuni hanno le funzioni di accoglienza, informazione e promozione della conoscenza sulle caratteristiche dell’offerta turistica del territorio comunale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Non vi è un unico modello organizzativo per la promozione, l’accoglienza e l’informazione turistica valevole per tutte le Regioni.</a:t>
            </a:r>
          </a:p>
          <a:p>
            <a:pPr algn="just"/>
            <a:r>
              <a:rPr lang="it-IT" sz="2400" dirty="0" smtClean="0"/>
              <a:t>La Regione mantiene un ruolo di indirizzo e coordinamento mediante la Giunta (assessorati regionali al turismo e relativi uffici amministrativi).</a:t>
            </a:r>
          </a:p>
          <a:p>
            <a:pPr algn="just"/>
            <a:r>
              <a:rPr lang="it-IT" sz="2400" dirty="0" smtClean="0"/>
              <a:t>Agenzie regionali per il turismo.</a:t>
            </a:r>
          </a:p>
          <a:p>
            <a:pPr algn="just"/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 smtClean="0"/>
              <a:t>Le funzioni amministrative quando vengono conferite agli enti locali senza vincoli di natura organizzativa possono essere eserciate nelle forme decise dagli enti locali in piena autonomia. </a:t>
            </a:r>
          </a:p>
          <a:p>
            <a:pPr algn="just"/>
            <a:r>
              <a:rPr lang="it-IT" sz="2400" dirty="0" smtClean="0"/>
              <a:t>Decreto legislativo n. 267 del 2000 (testo unico sugli enti locali) = individua le forme organizzative con le quali possono essere esercitate le funzioni amministrative in tema di turismo da parte degli enti locali (istituzione, azienda speciale, società a capitale misto pubblico-privato o interamente pubblico, </a:t>
            </a:r>
            <a:r>
              <a:rPr lang="it-IT" sz="2400" dirty="0" smtClean="0"/>
              <a:t>consorzio).</a:t>
            </a:r>
            <a:endParaRPr lang="it-IT" sz="2400" dirty="0" smtClean="0"/>
          </a:p>
          <a:p>
            <a:pPr algn="just"/>
            <a:r>
              <a:rPr lang="it-IT" sz="2400" dirty="0" smtClean="0"/>
              <a:t>Le forme di gestione per l’esercizio dei compiti di promozione, accoglienza, informazione turistica sono diverse: 1) possono essere lasciate all’autonoma decisione degli enti locali (comuni e province); 2) possono essere già stabilite dalla legge regionale che trasferisce le funzioni agli enti locali; 3) la Regione può trattenere la competenza.</a:t>
            </a:r>
            <a:endParaRPr lang="it-IT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1500" dirty="0" smtClean="0"/>
              <a:t>Legge n. 135 del 2001 e decreto legislativo n. 79 del 2011= stimola il dialogo fra enti locali, enti funzionali, soggetti privati e singoli con lo scopo dell’aggregazione e del coordinamento dell’offerta nella promozione e nell’informazione turistica = sistema turistico locale.</a:t>
            </a:r>
          </a:p>
          <a:p>
            <a:pPr algn="just"/>
            <a:r>
              <a:rPr lang="it-IT" sz="1500" dirty="0" smtClean="0"/>
              <a:t>Sistema turistico locale = i contesti turistici omogenei o integrati che comprendono ambiti territoriali che possono appartenere anche a Regioni diversi caratterizzati dall’offerta integrata di beni culturali, ambientali e di attrazioni turistiche inclusi i prodotti agricoli tipici, dell’artigianato locale , e dalla presenza diffusa di imprese turistiche.</a:t>
            </a:r>
          </a:p>
          <a:p>
            <a:pPr algn="just"/>
            <a:r>
              <a:rPr lang="it-IT" sz="1500" dirty="0" smtClean="0"/>
              <a:t>I sistemi turistici locali devono essere fissati dalle Regioni = materia di competenza legislativa esclusiva.</a:t>
            </a:r>
          </a:p>
          <a:p>
            <a:pPr algn="just"/>
            <a:r>
              <a:rPr lang="it-IT" sz="1500" dirty="0" smtClean="0"/>
              <a:t>Il sistema turistico locale è elemento di promozione turistica.</a:t>
            </a:r>
          </a:p>
          <a:p>
            <a:pPr algn="just"/>
            <a:r>
              <a:rPr lang="it-IT" sz="1500" dirty="0" smtClean="0"/>
              <a:t>Regione Veneto  = legge regionale n. 33 del 2002: area turistica o tema turisticamente rilevante.</a:t>
            </a:r>
          </a:p>
          <a:p>
            <a:pPr algn="just"/>
            <a:r>
              <a:rPr lang="it-IT" sz="1500" dirty="0" smtClean="0"/>
              <a:t>Legge regionale Veneto n. 11 del 2013: I sistemi turistici locali sono sostituiti dai sistemi turistici tematici che dovranno promuoversi in modo unitario e organico sui mercati nazionali e internazionali attraverso i consorzi di imprese. </a:t>
            </a:r>
          </a:p>
          <a:p>
            <a:pPr algn="just"/>
            <a:r>
              <a:rPr lang="it-IT" sz="1500" dirty="0" smtClean="0"/>
              <a:t>Lombardia = sistemi turistici locali sono l’insieme dei programmi, progetti e servizi orientati allo sviluppo turistico del territorio e all’offerta integrata di beni culturali, ambientali e di attrazioni turistiche compresi i prodotti tipici della produzione e dell’enogastronomia.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000" dirty="0" smtClean="0"/>
              <a:t>Liguria = il sistema turistico locale è il soggetto che realizza la collaborazione fra pubblico e privato nella formazione di un  prodotto turistico a livello territoriale sulla base di un piano di sviluppo complessivo e di progetti specifici (legge regionale n. 14 del 2004).</a:t>
            </a:r>
          </a:p>
          <a:p>
            <a:pPr algn="just"/>
            <a:r>
              <a:rPr lang="it-IT" sz="2000" dirty="0" smtClean="0"/>
              <a:t>Legge regionale Puglia  n. 1 del 2002 = i sistemi turistici locali hanno lo scopo di favorire l’integrazione armonica e compatibile tra le politiche del turismo, quelle del governo per il territorio e quelle dello sviluppo economico.</a:t>
            </a:r>
          </a:p>
          <a:p>
            <a:pPr algn="just"/>
            <a:r>
              <a:rPr lang="it-IT" sz="2000" dirty="0" smtClean="0"/>
              <a:t>Provincia autonoma di Bolzano = Consorzi turistici locali.</a:t>
            </a:r>
          </a:p>
          <a:p>
            <a:pPr algn="just"/>
            <a:r>
              <a:rPr lang="it-IT" sz="2000" dirty="0" smtClean="0"/>
              <a:t>Sicilia = distretti turistici = contesti omogenei o integrati comprendenti ambiti territoriali appartenenti anche a più province e caratterizzati da offerte qualificate di attrazioni turistiche e di beni culturali, ambientali, ivi compresi i prodotti tipici dell’agricoltura e dell’artigianato locale.</a:t>
            </a:r>
          </a:p>
          <a:p>
            <a:pPr algn="just"/>
            <a:r>
              <a:rPr lang="it-IT" sz="2000" dirty="0" smtClean="0"/>
              <a:t>Per perseguire tale scopo si prevede la costituzione di organizzazioni promosse enti pubblici, enti territoriali e soggetti privati che intendono concorrere allo sviluppo turistico del proprio territorio o di più territori appartenenti anche a province diverse, mediante la predisposizione e l’attuazione di specifici progetti.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1800" dirty="0" smtClean="0"/>
              <a:t>L’attività di promozione turistica è svolta da soggetti privati:</a:t>
            </a:r>
          </a:p>
          <a:p>
            <a:pPr algn="just"/>
            <a:r>
              <a:rPr lang="it-IT" sz="1800" dirty="0" smtClean="0"/>
              <a:t>Associazioni pro loco;</a:t>
            </a:r>
          </a:p>
          <a:p>
            <a:pPr algn="just"/>
            <a:r>
              <a:rPr lang="it-IT" sz="1800" dirty="0" smtClean="0"/>
              <a:t>Touring Club Italiano;</a:t>
            </a:r>
          </a:p>
          <a:p>
            <a:pPr algn="just"/>
            <a:r>
              <a:rPr lang="it-IT" sz="1800" dirty="0" smtClean="0"/>
              <a:t>Centro turistico studentesco e giovanile;</a:t>
            </a:r>
          </a:p>
          <a:p>
            <a:pPr algn="just"/>
            <a:r>
              <a:rPr lang="it-IT" sz="1800" dirty="0" smtClean="0"/>
              <a:t>Fondo Ambiente Italiano;</a:t>
            </a:r>
          </a:p>
          <a:p>
            <a:pPr algn="just"/>
            <a:r>
              <a:rPr lang="it-IT" sz="1800" dirty="0" smtClean="0"/>
              <a:t>Club Alpino Italiano.</a:t>
            </a:r>
          </a:p>
          <a:p>
            <a:pPr algn="just"/>
            <a:r>
              <a:rPr lang="it-IT" sz="1800" dirty="0" smtClean="0"/>
              <a:t>Decreto legge n. 70 del 2011 convertito in legge n. 106 del 2011 = costituzione di distretti turistici nei territori costieri con gli obiettivi di riqualificare e rilanciare l’offerta turistica a livello nazionale e internazionale, di migliorare l’efficienza nell’organizzazione e nella produzione dei servizi, di assicurare garanzie giuridiche alle imprese che vi operano con particolare riferimento alle opportunità di investimento, di accesso al credito, di semplificazione e celerità nei rapporti con le pubbliche amministrazioni. </a:t>
            </a:r>
          </a:p>
          <a:p>
            <a:pPr algn="just"/>
            <a:r>
              <a:rPr lang="it-IT" sz="1800" dirty="0" smtClean="0"/>
              <a:t>Distretti sono creati nei territori costieri su richiesta delle imprese.</a:t>
            </a:r>
          </a:p>
          <a:p>
            <a:pPr algn="just"/>
            <a:endParaRPr lang="it-IT" sz="1800" dirty="0" smtClean="0"/>
          </a:p>
          <a:p>
            <a:endParaRPr lang="it-IT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dirty="0" smtClean="0"/>
              <a:t>Delimitazione dei territori è effettuata dalle Regioni d’intesa con il Ministero dell’economia e delle finanze e con i Comuni interessati.</a:t>
            </a:r>
          </a:p>
          <a:p>
            <a:pPr algn="just"/>
            <a:r>
              <a:rPr lang="it-IT" sz="2000" dirty="0" smtClean="0"/>
              <a:t>Agevolazioni dei distretti = zone a burocrazia zero (legge n. 122 del 2010).</a:t>
            </a:r>
          </a:p>
          <a:p>
            <a:pPr algn="just"/>
            <a:r>
              <a:rPr lang="it-IT" sz="2000" dirty="0" smtClean="0"/>
              <a:t>I distretti turistici costieri sono liberi raggruppamenti di imprese insediate nei territori costieri per accrescere lo sviluppo delle aree e dei settori di riferimento, di migliorare l’efficienza nell’organizzazione e nella produzione secondo il principio di sussidiarietà verticale e orizzontale.</a:t>
            </a:r>
          </a:p>
          <a:p>
            <a:pPr algn="just"/>
            <a:r>
              <a:rPr lang="it-IT" sz="2000" dirty="0" smtClean="0"/>
              <a:t>Sussidiarietà verticale art. 118 comma 1 	Cost.: “Le funzioni amministrative sono attribuite ai Comuni salvo che, per l’esercizio unitario, siano conferite a Province, Città metropolitane, Regioni e Stato, sulla base dei principi di sussidiarietà, differenziazione ed adeguatezza”.</a:t>
            </a:r>
          </a:p>
          <a:p>
            <a:pPr algn="just"/>
            <a:r>
              <a:rPr lang="it-IT" sz="2000" dirty="0" smtClean="0"/>
              <a:t>Sussidiarietà orizzontale art. 118 comma 4 Cost.: “Stato, Regioni, Province e Comuni favoriscono l’autonoma iniziativa dei cittadini, singoli e associati, per lo svolgimento di attività di interesse generale, sulla base del principio di sussidiarietà”.</a:t>
            </a:r>
            <a:endParaRPr lang="it-IT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dirty="0" smtClean="0"/>
              <a:t>Artt. 117 comma 9 Cost.: le Regioni nelle materie di propria competenza possono concludere accordi con Stati o intese con enti territoriali interni ad altro Stato = azione regionale per la promozione all’estero del proprio territorio ai fini turistici. Il potere estero delle Regioni può essere esercitato nei casi e con le forme disciplinati da leggi dello Stato. </a:t>
            </a:r>
          </a:p>
          <a:p>
            <a:pPr algn="just"/>
            <a:r>
              <a:rPr lang="it-IT" sz="2000" dirty="0" smtClean="0"/>
              <a:t>Legge n. 131 del 2003 = le Regioni e le Province autonome di Trento e Bolzano nelle materie di loro competenza legislativa possono concludere con altri Stati accordi di natura tecnico-economica o di natura programmatica finalizzati a favorire il loro sviluppo economico, sociale e culturale previa comunicazione al Ministero degli affari esteri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 smtClean="0"/>
              <a:t>Attività promozionali all’estero delle Regioni = mette in crisi il ruolo dell’ENIT.</a:t>
            </a:r>
          </a:p>
          <a:p>
            <a:pPr algn="just"/>
            <a:r>
              <a:rPr lang="it-IT" sz="2000" dirty="0" smtClean="0"/>
              <a:t>Le Regioni infatti potrebbero mediante i sistemi turistici interregionali costituire forme di promozione turistica all’estero relative all’immagine complessiva del Paese.</a:t>
            </a:r>
            <a:endParaRPr lang="it-IT" sz="2000" dirty="0" smtClean="0"/>
          </a:p>
          <a:p>
            <a:endParaRPr lang="it-IT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mozione turist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Promozione turistica</Template>
  <TotalTime>419</TotalTime>
  <Words>1440</Words>
  <Application>Microsoft Office PowerPoint</Application>
  <PresentationFormat>Presentazione su schermo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Promozione turistica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Daniele</dc:creator>
  <cp:lastModifiedBy>Bruno</cp:lastModifiedBy>
  <cp:revision>13</cp:revision>
  <cp:lastPrinted>2014-10-19T13:13:44Z</cp:lastPrinted>
  <dcterms:created xsi:type="dcterms:W3CDTF">2014-10-19T08:46:04Z</dcterms:created>
  <dcterms:modified xsi:type="dcterms:W3CDTF">2014-10-19T18:50:46Z</dcterms:modified>
</cp:coreProperties>
</file>