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2"/>
  </p:notesMasterIdLst>
  <p:handoutMasterIdLst>
    <p:handoutMasterId r:id="rId43"/>
  </p:handoutMasterIdLst>
  <p:sldIdLst>
    <p:sldId id="256" r:id="rId2"/>
    <p:sldId id="259" r:id="rId3"/>
    <p:sldId id="260" r:id="rId4"/>
    <p:sldId id="261" r:id="rId5"/>
    <p:sldId id="262" r:id="rId6"/>
    <p:sldId id="263" r:id="rId7"/>
    <p:sldId id="265" r:id="rId8"/>
    <p:sldId id="266" r:id="rId9"/>
    <p:sldId id="268" r:id="rId10"/>
    <p:sldId id="269" r:id="rId11"/>
    <p:sldId id="271" r:id="rId12"/>
    <p:sldId id="273" r:id="rId13"/>
    <p:sldId id="275" r:id="rId14"/>
    <p:sldId id="279" r:id="rId15"/>
    <p:sldId id="281" r:id="rId16"/>
    <p:sldId id="282" r:id="rId17"/>
    <p:sldId id="283" r:id="rId18"/>
    <p:sldId id="284" r:id="rId19"/>
    <p:sldId id="286" r:id="rId20"/>
    <p:sldId id="287" r:id="rId21"/>
    <p:sldId id="288" r:id="rId22"/>
    <p:sldId id="285" r:id="rId23"/>
    <p:sldId id="289" r:id="rId24"/>
    <p:sldId id="290" r:id="rId25"/>
    <p:sldId id="278" r:id="rId26"/>
    <p:sldId id="264" r:id="rId27"/>
    <p:sldId id="293" r:id="rId28"/>
    <p:sldId id="294" r:id="rId29"/>
    <p:sldId id="295" r:id="rId30"/>
    <p:sldId id="296" r:id="rId31"/>
    <p:sldId id="297" r:id="rId32"/>
    <p:sldId id="298" r:id="rId33"/>
    <p:sldId id="299" r:id="rId34"/>
    <p:sldId id="300" r:id="rId35"/>
    <p:sldId id="301" r:id="rId36"/>
    <p:sldId id="303" r:id="rId37"/>
    <p:sldId id="304" r:id="rId38"/>
    <p:sldId id="302" r:id="rId39"/>
    <p:sldId id="305" r:id="rId40"/>
    <p:sldId id="306" r:id="rId41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5" d="100"/>
          <a:sy n="85" d="100"/>
        </p:scale>
        <p:origin x="138" y="3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9" d="100"/>
          <a:sy n="49" d="100"/>
        </p:scale>
        <p:origin x="-1398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688AF4AF-1C5F-44FD-AE35-B4ABB9C717B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337511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F8D369-90BD-4B57-BAA7-831EC62A38F0}" type="datetimeFigureOut">
              <a:rPr lang="it-IT" smtClean="0"/>
              <a:t>05/11/2012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D9C70C-13A8-4E4E-A4E0-D39BCF6CB32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13188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D9C70C-13A8-4E4E-A4E0-D39BCF6CB325}" type="slidenum">
              <a:rPr lang="it-IT" smtClean="0"/>
              <a:t>8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776 h 1906"/>
                <a:gd name="T4" fmla="*/ 5758 w 5740"/>
                <a:gd name="T5" fmla="*/ 1776 h 1906"/>
                <a:gd name="T6" fmla="*/ 5758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</p:grpSp>
      <p:sp>
        <p:nvSpPr>
          <p:cNvPr id="7179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7180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E68E48-2C5C-4D32-87CA-3749A8F455B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50266C-E7F4-43B7-90F1-F8810B09AAA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A94A7E-7B24-4F21-8EDD-41312AF2AA6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15DF30-9C25-4965-B9BE-C5F616421DC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C953B6-787D-48EB-9992-5DDAF37F488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E6DFE5-EB98-48D2-B826-542A70F17DF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7C0EB8-58E8-4C02-86A5-65F99E87D96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ECFB32-7DA4-4650-9798-3F79D51A55D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ACB6BC-CF29-4132-BE99-B10E0597EA2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F51C93-72CD-4752-9C7E-37D92F74BF1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97D340-B2D8-46B4-BDEE-2E427DDB5AF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1CC5F593-8B4A-459A-B897-B1C48AF4D90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32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6150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6151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6152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1038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6154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</p:grpSp>
        <p:sp>
          <p:nvSpPr>
            <p:cNvPr id="6155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1034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776 h 1906"/>
                <a:gd name="T4" fmla="*/ 5758 w 5740"/>
                <a:gd name="T5" fmla="*/ 1776 h 1906"/>
                <a:gd name="T6" fmla="*/ 5758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</p:grpSp>
      <p:sp>
        <p:nvSpPr>
          <p:cNvPr id="6157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6158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159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16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260350"/>
            <a:ext cx="7772400" cy="1470025"/>
          </a:xfrm>
        </p:spPr>
        <p:txBody>
          <a:bodyPr/>
          <a:lstStyle/>
          <a:p>
            <a:pPr eaLnBrk="1" hangingPunct="1">
              <a:defRPr/>
            </a:pPr>
            <a:r>
              <a:rPr lang="it-IT" sz="4000" dirty="0" smtClean="0">
                <a:solidFill>
                  <a:schemeClr val="tx1"/>
                </a:solidFill>
              </a:rPr>
              <a:t/>
            </a:r>
            <a:br>
              <a:rPr lang="it-IT" sz="4000" dirty="0" smtClean="0">
                <a:solidFill>
                  <a:schemeClr val="tx1"/>
                </a:solidFill>
              </a:rPr>
            </a:br>
            <a:r>
              <a:rPr lang="it-IT" sz="3200" dirty="0" smtClean="0">
                <a:solidFill>
                  <a:schemeClr val="tx1"/>
                </a:solidFill>
                <a:latin typeface="Calibri" pitchFamily="34" charset="0"/>
              </a:rPr>
              <a:t>LA TUTELA MULTILIVELLO DEI DIRITTI FONDAMENTALI  (31 ottobre 2012)</a:t>
            </a:r>
            <a:r>
              <a:rPr lang="it-IT" sz="40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lang="it-IT" sz="4000" dirty="0" smtClean="0">
                <a:solidFill>
                  <a:schemeClr val="tx1"/>
                </a:solidFill>
                <a:latin typeface="Calibri" pitchFamily="34" charset="0"/>
              </a:rPr>
            </a:br>
            <a:endParaRPr lang="it-IT" sz="4000" dirty="0" smtClean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00113" y="2420938"/>
            <a:ext cx="7777162" cy="3673475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Char char="-"/>
              <a:defRPr/>
            </a:pPr>
            <a:r>
              <a:rPr lang="it-IT" sz="2400" b="1" dirty="0" smtClean="0">
                <a:latin typeface="Calibri" pitchFamily="34" charset="0"/>
              </a:rPr>
              <a:t>- ESISTONO DIVERSI SISTEMI GIURIDICI </a:t>
            </a:r>
            <a:r>
              <a:rPr lang="it-IT" sz="2400" b="1" dirty="0" err="1" smtClean="0">
                <a:latin typeface="Calibri" pitchFamily="34" charset="0"/>
              </a:rPr>
              <a:t>DI</a:t>
            </a:r>
            <a:r>
              <a:rPr lang="it-IT" sz="2400" b="1" dirty="0" smtClean="0">
                <a:latin typeface="Calibri" pitchFamily="34" charset="0"/>
              </a:rPr>
              <a:t> PROTEZIONE DEI DIRITTI FONDAMENTALI:</a:t>
            </a:r>
          </a:p>
          <a:p>
            <a:pPr marL="609600" indent="-609600" eaLnBrk="1" hangingPunct="1">
              <a:lnSpc>
                <a:spcPct val="80000"/>
              </a:lnSpc>
              <a:buFontTx/>
              <a:buChar char="-"/>
              <a:defRPr/>
            </a:pPr>
            <a:endParaRPr lang="it-IT" sz="2400" b="1" dirty="0" smtClean="0">
              <a:latin typeface="Calibri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Char char="-"/>
              <a:defRPr/>
            </a:pPr>
            <a:r>
              <a:rPr lang="it-IT" sz="2400" b="1" dirty="0" smtClean="0">
                <a:latin typeface="Calibri" pitchFamily="34" charset="0"/>
              </a:rPr>
              <a:t>I DIRITTI FONDAMENTALI CONTEMPLATI DALLE COSTITUZIONI NAZIONALI, DALL’ORDINAMENTO EUROPEO (UE) E DALLA CEDU.</a:t>
            </a:r>
          </a:p>
          <a:p>
            <a:pPr marL="609600" indent="-609600" eaLnBrk="1" hangingPunct="1">
              <a:lnSpc>
                <a:spcPct val="80000"/>
              </a:lnSpc>
              <a:buFontTx/>
              <a:buChar char="-"/>
              <a:defRPr/>
            </a:pPr>
            <a:endParaRPr lang="it-IT" sz="2400" b="1" dirty="0" smtClean="0">
              <a:latin typeface="Calibri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Char char="-"/>
              <a:defRPr/>
            </a:pPr>
            <a:r>
              <a:rPr lang="it-IT" sz="2400" b="1" dirty="0" smtClean="0">
                <a:latin typeface="Calibri" pitchFamily="34" charset="0"/>
              </a:rPr>
              <a:t>DIVERSI GIUDICI PREPOSTI A TUTELARE I DIRITTI: GIUDICI COMUNI, CORTI COSTITUZIONALI DEGLI STATI, CORTE </a:t>
            </a:r>
            <a:r>
              <a:rPr lang="it-IT" sz="2400" b="1" dirty="0" err="1" smtClean="0">
                <a:latin typeface="Calibri" pitchFamily="34" charset="0"/>
              </a:rPr>
              <a:t>DI</a:t>
            </a:r>
            <a:r>
              <a:rPr lang="it-IT" sz="2400" b="1" dirty="0" smtClean="0">
                <a:latin typeface="Calibri" pitchFamily="34" charset="0"/>
              </a:rPr>
              <a:t> GIUSTIZIA DELL’UNIONE EUROPEA E CORTE EUROPEA DEI DIRITTI DELL’UOMO</a:t>
            </a:r>
          </a:p>
          <a:p>
            <a:pPr marL="609600" indent="-609600" eaLnBrk="1" hangingPunct="1">
              <a:lnSpc>
                <a:spcPct val="80000"/>
              </a:lnSpc>
              <a:buFontTx/>
              <a:buChar char="-"/>
              <a:defRPr/>
            </a:pPr>
            <a:endParaRPr lang="it-IT" sz="2400" b="1" dirty="0" smtClean="0">
              <a:latin typeface="Calibri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Char char="-"/>
              <a:defRPr/>
            </a:pPr>
            <a:endParaRPr lang="it-IT" sz="2000" dirty="0" smtClean="0"/>
          </a:p>
          <a:p>
            <a:pPr marL="609600" indent="-609600" eaLnBrk="1" hangingPunct="1">
              <a:lnSpc>
                <a:spcPct val="80000"/>
              </a:lnSpc>
              <a:buFontTx/>
              <a:buChar char="-"/>
              <a:defRPr/>
            </a:pPr>
            <a:endParaRPr lang="it-IT" sz="2000" dirty="0" smtClean="0"/>
          </a:p>
          <a:p>
            <a:pPr marL="609600" indent="-609600" eaLnBrk="1" hangingPunct="1">
              <a:lnSpc>
                <a:spcPct val="80000"/>
              </a:lnSpc>
              <a:buFontTx/>
              <a:buChar char="-"/>
              <a:defRPr/>
            </a:pPr>
            <a:endParaRPr lang="it-IT" sz="2000" dirty="0" smtClean="0"/>
          </a:p>
          <a:p>
            <a:pPr marL="609600" indent="-609600" eaLnBrk="1" hangingPunct="1">
              <a:lnSpc>
                <a:spcPct val="80000"/>
              </a:lnSpc>
              <a:buFontTx/>
              <a:buChar char="-"/>
              <a:defRPr/>
            </a:pPr>
            <a:endParaRPr lang="it-IT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it-IT" dirty="0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it-IT" sz="2800" b="1" dirty="0" smtClean="0">
                <a:latin typeface="Calibri" pitchFamily="34" charset="0"/>
              </a:rPr>
              <a:t>Corte di giustizia 1970 (sentenza </a:t>
            </a:r>
            <a:r>
              <a:rPr lang="it-IT" sz="2800" b="1" dirty="0" err="1" smtClean="0">
                <a:latin typeface="Calibri" pitchFamily="34" charset="0"/>
              </a:rPr>
              <a:t>Internationale</a:t>
            </a:r>
            <a:r>
              <a:rPr lang="it-IT" sz="2800" b="1" dirty="0" smtClean="0">
                <a:latin typeface="Calibri" pitchFamily="34" charset="0"/>
              </a:rPr>
              <a:t> </a:t>
            </a:r>
            <a:r>
              <a:rPr lang="it-IT" sz="2800" b="1" dirty="0" err="1" smtClean="0">
                <a:latin typeface="Calibri" pitchFamily="34" charset="0"/>
              </a:rPr>
              <a:t>Handelsgesellschaft</a:t>
            </a:r>
            <a:r>
              <a:rPr lang="it-IT" sz="2800" b="1" dirty="0" smtClean="0">
                <a:latin typeface="Calibri" pitchFamily="34" charset="0"/>
              </a:rPr>
              <a:t>)</a:t>
            </a:r>
          </a:p>
          <a:p>
            <a:pPr eaLnBrk="1" hangingPunct="1">
              <a:lnSpc>
                <a:spcPct val="90000"/>
              </a:lnSpc>
              <a:defRPr/>
            </a:pPr>
            <a:endParaRPr lang="it-IT" sz="2800" b="1" dirty="0" smtClean="0">
              <a:latin typeface="Calibri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it-IT" sz="2800" b="1" dirty="0" smtClean="0">
                <a:latin typeface="Calibri" pitchFamily="34" charset="0"/>
              </a:rPr>
              <a:t>- I diritti fondamentali riconosciuti dalla </a:t>
            </a:r>
            <a:r>
              <a:rPr lang="it-IT" sz="2800" b="1" dirty="0" err="1" smtClean="0">
                <a:latin typeface="Calibri" pitchFamily="34" charset="0"/>
              </a:rPr>
              <a:t>comunita’</a:t>
            </a:r>
            <a:r>
              <a:rPr lang="it-IT" sz="2800" b="1" dirty="0" smtClean="0">
                <a:latin typeface="Calibri" pitchFamily="34" charset="0"/>
              </a:rPr>
              <a:t> europea che natura hanno?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2800" b="1" dirty="0" smtClean="0">
                <a:latin typeface="Calibri" pitchFamily="34" charset="0"/>
              </a:rPr>
              <a:t>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2800" b="1" dirty="0" smtClean="0">
                <a:latin typeface="Calibri" pitchFamily="34" charset="0"/>
              </a:rPr>
              <a:t>- Non sono i diritti riconosciuti dalle Costituzioni degli Stati</a:t>
            </a:r>
          </a:p>
          <a:p>
            <a:pPr eaLnBrk="1" hangingPunct="1">
              <a:lnSpc>
                <a:spcPct val="90000"/>
              </a:lnSpc>
              <a:defRPr/>
            </a:pPr>
            <a:endParaRPr lang="it-IT" b="1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it-IT" dirty="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z="2400" b="1" dirty="0" smtClean="0">
                <a:latin typeface="Calibri" pitchFamily="34" charset="0"/>
              </a:rPr>
              <a:t>- È sempre necessario preservare l’autonomia dell’ordinamento europeo</a:t>
            </a:r>
          </a:p>
          <a:p>
            <a:pPr eaLnBrk="1" hangingPunct="1">
              <a:defRPr/>
            </a:pPr>
            <a:endParaRPr lang="it-IT" sz="2400" b="1" dirty="0" smtClean="0">
              <a:latin typeface="Calibri" pitchFamily="34" charset="0"/>
            </a:endParaRPr>
          </a:p>
          <a:p>
            <a:pPr eaLnBrk="1" hangingPunct="1">
              <a:defRPr/>
            </a:pPr>
            <a:r>
              <a:rPr lang="it-IT" sz="2400" b="1" dirty="0" smtClean="0">
                <a:latin typeface="Calibri" pitchFamily="34" charset="0"/>
              </a:rPr>
              <a:t>- sono diritti che traggono ispirazione dalle </a:t>
            </a:r>
            <a:r>
              <a:rPr lang="it-IT" sz="2400" b="1" u="sng" dirty="0" smtClean="0">
                <a:effectLst/>
                <a:latin typeface="Calibri" pitchFamily="34" charset="0"/>
              </a:rPr>
              <a:t>tradizioni costituzionali comuni</a:t>
            </a:r>
            <a:r>
              <a:rPr lang="it-IT" sz="2400" b="1" dirty="0" smtClean="0">
                <a:latin typeface="Calibri" pitchFamily="34" charset="0"/>
              </a:rPr>
              <a:t> ovvero i principi costituzionali degli stati e dalla </a:t>
            </a:r>
            <a:r>
              <a:rPr lang="it-IT" sz="2400" b="1" dirty="0" err="1" smtClean="0">
                <a:latin typeface="Calibri" pitchFamily="34" charset="0"/>
              </a:rPr>
              <a:t>cedu</a:t>
            </a:r>
            <a:endParaRPr lang="it-IT" sz="2400" b="1" dirty="0" smtClean="0">
              <a:latin typeface="Calibri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it-IT" sz="2400" b="1" dirty="0" smtClean="0">
                <a:latin typeface="Calibri" pitchFamily="34" charset="0"/>
              </a:rPr>
              <a:t>- il modello di tutela e’ funzionale: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2400" b="1" dirty="0" smtClean="0">
                <a:latin typeface="Calibri" pitchFamily="34" charset="0"/>
              </a:rPr>
              <a:t>si trae ispirazione dalle tradizioni costituzionali comuni ma il diritto deve essere strumento di realizzazione degli scopi indicati dai trattati.</a:t>
            </a:r>
          </a:p>
          <a:p>
            <a:pPr eaLnBrk="1" hangingPunct="1">
              <a:defRPr/>
            </a:pPr>
            <a:endParaRPr lang="it-IT" sz="2400" b="1" dirty="0" smtClean="0">
              <a:latin typeface="Calibri" pitchFamily="34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it-IT" sz="2800" b="1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it-IT" dirty="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it-IT" sz="2800" dirty="0" smtClean="0">
                <a:latin typeface="Calibri" pitchFamily="34" charset="0"/>
              </a:rPr>
              <a:t>CONSEGUENZA:</a:t>
            </a:r>
          </a:p>
          <a:p>
            <a:pPr eaLnBrk="1" hangingPunct="1">
              <a:lnSpc>
                <a:spcPct val="90000"/>
              </a:lnSpc>
              <a:defRPr/>
            </a:pPr>
            <a:endParaRPr lang="it-IT" sz="2800" dirty="0" smtClean="0">
              <a:latin typeface="Calibri" pitchFamily="34" charset="0"/>
            </a:endParaRPr>
          </a:p>
          <a:p>
            <a:pPr eaLnBrk="1" hangingPunct="1">
              <a:lnSpc>
                <a:spcPct val="90000"/>
              </a:lnSpc>
              <a:buFontTx/>
              <a:buChar char="-"/>
              <a:defRPr/>
            </a:pPr>
            <a:r>
              <a:rPr lang="it-IT" sz="2800" dirty="0" smtClean="0">
                <a:latin typeface="Calibri" pitchFamily="34" charset="0"/>
              </a:rPr>
              <a:t>BILANCIAMENTO INEGUALE = le </a:t>
            </a:r>
            <a:r>
              <a:rPr lang="it-IT" sz="2800" dirty="0" err="1" smtClean="0">
                <a:latin typeface="Calibri" pitchFamily="34" charset="0"/>
              </a:rPr>
              <a:t>finalita’</a:t>
            </a:r>
            <a:r>
              <a:rPr lang="it-IT" sz="2800" dirty="0" smtClean="0">
                <a:latin typeface="Calibri" pitchFamily="34" charset="0"/>
              </a:rPr>
              <a:t> economiche sono sempre prevalenti.</a:t>
            </a:r>
          </a:p>
          <a:p>
            <a:pPr eaLnBrk="1" hangingPunct="1">
              <a:lnSpc>
                <a:spcPct val="90000"/>
              </a:lnSpc>
              <a:buFontTx/>
              <a:buChar char="-"/>
              <a:defRPr/>
            </a:pPr>
            <a:endParaRPr lang="it-IT" sz="2800" dirty="0" smtClean="0">
              <a:latin typeface="Calibri" pitchFamily="34" charset="0"/>
            </a:endParaRPr>
          </a:p>
          <a:p>
            <a:pPr eaLnBrk="1" hangingPunct="1">
              <a:lnSpc>
                <a:spcPct val="90000"/>
              </a:lnSpc>
              <a:buFontTx/>
              <a:buChar char="-"/>
              <a:defRPr/>
            </a:pPr>
            <a:r>
              <a:rPr lang="it-IT" sz="2800" dirty="0" smtClean="0">
                <a:latin typeface="Calibri" pitchFamily="34" charset="0"/>
              </a:rPr>
              <a:t>la </a:t>
            </a:r>
            <a:r>
              <a:rPr lang="it-IT" sz="2800" dirty="0" err="1" smtClean="0">
                <a:latin typeface="Calibri" pitchFamily="34" charset="0"/>
              </a:rPr>
              <a:t>Comunita’</a:t>
            </a:r>
            <a:r>
              <a:rPr lang="it-IT" sz="2800" dirty="0" smtClean="0">
                <a:latin typeface="Calibri" pitchFamily="34" charset="0"/>
              </a:rPr>
              <a:t> riconosce i diritti fondamentali nella misura in cui siano strumentali alla realizzazione delle </a:t>
            </a:r>
            <a:r>
              <a:rPr lang="it-IT" sz="2800" dirty="0" err="1" smtClean="0">
                <a:latin typeface="Calibri" pitchFamily="34" charset="0"/>
              </a:rPr>
              <a:t>liberta’</a:t>
            </a:r>
            <a:r>
              <a:rPr lang="it-IT" sz="2800" dirty="0" smtClean="0">
                <a:latin typeface="Calibri" pitchFamily="34" charset="0"/>
              </a:rPr>
              <a:t> economiche.</a:t>
            </a:r>
          </a:p>
          <a:p>
            <a:pPr eaLnBrk="1" hangingPunct="1">
              <a:lnSpc>
                <a:spcPct val="90000"/>
              </a:lnSpc>
              <a:defRPr/>
            </a:pPr>
            <a:endParaRPr lang="it-IT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it-IT" dirty="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z="2800" b="1" dirty="0" smtClean="0">
                <a:latin typeface="Calibri" pitchFamily="34" charset="0"/>
              </a:rPr>
              <a:t>DIFFERENZA STRUTTURALE RISPETTO ALLE COSTITUZIONI STATALI </a:t>
            </a:r>
          </a:p>
          <a:p>
            <a:pPr eaLnBrk="1" hangingPunct="1">
              <a:defRPr/>
            </a:pPr>
            <a:endParaRPr lang="it-IT" sz="2800" b="1" dirty="0" smtClean="0">
              <a:latin typeface="Calibri" pitchFamily="34" charset="0"/>
            </a:endParaRPr>
          </a:p>
          <a:p>
            <a:pPr eaLnBrk="1" hangingPunct="1">
              <a:defRPr/>
            </a:pPr>
            <a:r>
              <a:rPr lang="it-IT" sz="2800" b="1" dirty="0" smtClean="0">
                <a:latin typeface="Calibri" pitchFamily="34" charset="0"/>
              </a:rPr>
              <a:t>Costituzioni statali = i diritti politici e della personalità non sono subordinati ai diritti economici.</a:t>
            </a:r>
          </a:p>
          <a:p>
            <a:pPr eaLnBrk="1" hangingPunct="1">
              <a:defRPr/>
            </a:pPr>
            <a:endParaRPr lang="it-IT" sz="2800" b="1" dirty="0" smtClean="0">
              <a:latin typeface="Calibri" pitchFamily="34" charset="0"/>
            </a:endParaRPr>
          </a:p>
          <a:p>
            <a:pPr eaLnBrk="1" hangingPunct="1">
              <a:defRPr/>
            </a:pPr>
            <a:r>
              <a:rPr lang="it-IT" sz="2800" b="1" dirty="0" smtClean="0">
                <a:latin typeface="Calibri" pitchFamily="34" charset="0"/>
              </a:rPr>
              <a:t>Modello europeo = economico-funzionale.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it-IT" dirty="0" smtClean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z="2800" b="1" dirty="0" smtClean="0">
                <a:latin typeface="Calibri" pitchFamily="34" charset="0"/>
              </a:rPr>
              <a:t>NOVITA’ NEL MODO </a:t>
            </a:r>
            <a:r>
              <a:rPr lang="it-IT" sz="2800" b="1" dirty="0" err="1" smtClean="0">
                <a:latin typeface="Calibri" pitchFamily="34" charset="0"/>
              </a:rPr>
              <a:t>DI</a:t>
            </a:r>
            <a:r>
              <a:rPr lang="it-IT" sz="2800" b="1" dirty="0" smtClean="0">
                <a:latin typeface="Calibri" pitchFamily="34" charset="0"/>
              </a:rPr>
              <a:t> BILANCIARE I DIRITTI</a:t>
            </a:r>
            <a:endParaRPr lang="it-IT" b="1" dirty="0" smtClean="0">
              <a:latin typeface="Calibri" pitchFamily="34" charset="0"/>
            </a:endParaRPr>
          </a:p>
          <a:p>
            <a:pPr eaLnBrk="1" hangingPunct="1">
              <a:defRPr/>
            </a:pPr>
            <a:r>
              <a:rPr lang="it-IT" sz="2400" b="1" dirty="0" smtClean="0">
                <a:latin typeface="Calibri" pitchFamily="34" charset="0"/>
              </a:rPr>
              <a:t>- Due sentenze: </a:t>
            </a:r>
            <a:r>
              <a:rPr lang="it-IT" sz="2400" b="1" dirty="0" err="1" smtClean="0">
                <a:latin typeface="Calibri" pitchFamily="34" charset="0"/>
              </a:rPr>
              <a:t>Schmidberger</a:t>
            </a:r>
            <a:r>
              <a:rPr lang="it-IT" sz="2400" b="1" dirty="0" smtClean="0">
                <a:latin typeface="Calibri" pitchFamily="34" charset="0"/>
              </a:rPr>
              <a:t> (2003) e Omega (2004).</a:t>
            </a:r>
          </a:p>
          <a:p>
            <a:pPr eaLnBrk="1" hangingPunct="1">
              <a:defRPr/>
            </a:pPr>
            <a:endParaRPr lang="it-IT" sz="2400" b="1" dirty="0" smtClean="0">
              <a:latin typeface="Calibri" pitchFamily="34" charset="0"/>
            </a:endParaRPr>
          </a:p>
          <a:p>
            <a:pPr eaLnBrk="1" hangingPunct="1">
              <a:defRPr/>
            </a:pPr>
            <a:r>
              <a:rPr lang="it-IT" sz="2400" b="1" dirty="0" smtClean="0">
                <a:latin typeface="Calibri" pitchFamily="34" charset="0"/>
              </a:rPr>
              <a:t>- </a:t>
            </a:r>
            <a:r>
              <a:rPr lang="it-IT" sz="2400" b="1" dirty="0" err="1" smtClean="0">
                <a:latin typeface="Calibri" pitchFamily="34" charset="0"/>
              </a:rPr>
              <a:t>Schmidberger</a:t>
            </a:r>
            <a:r>
              <a:rPr lang="it-IT" sz="2400" b="1" dirty="0" smtClean="0">
                <a:latin typeface="Calibri" pitchFamily="34" charset="0"/>
              </a:rPr>
              <a:t>: rapporto tra diritto di riunione (corteo ambientalista) e </a:t>
            </a:r>
            <a:r>
              <a:rPr lang="it-IT" sz="2400" b="1" dirty="0" err="1" smtClean="0">
                <a:latin typeface="Calibri" pitchFamily="34" charset="0"/>
              </a:rPr>
              <a:t>liberta’</a:t>
            </a:r>
            <a:r>
              <a:rPr lang="it-IT" sz="2400" b="1" dirty="0" smtClean="0">
                <a:latin typeface="Calibri" pitchFamily="34" charset="0"/>
              </a:rPr>
              <a:t> di circolazione delle merci</a:t>
            </a:r>
          </a:p>
          <a:p>
            <a:pPr eaLnBrk="1" hangingPunct="1">
              <a:defRPr/>
            </a:pPr>
            <a:r>
              <a:rPr lang="it-IT" sz="2400" b="1" dirty="0" smtClean="0">
                <a:latin typeface="Calibri" pitchFamily="34" charset="0"/>
              </a:rPr>
              <a:t>- La </a:t>
            </a:r>
            <a:r>
              <a:rPr lang="it-IT" sz="2400" b="1" dirty="0" err="1" smtClean="0">
                <a:latin typeface="Calibri" pitchFamily="34" charset="0"/>
              </a:rPr>
              <a:t>liberta’</a:t>
            </a:r>
            <a:r>
              <a:rPr lang="it-IT" sz="2400" b="1" dirty="0" smtClean="0">
                <a:latin typeface="Calibri" pitchFamily="34" charset="0"/>
              </a:rPr>
              <a:t> di riunione deve avere come limite i principi economici del diritto europeo?</a:t>
            </a:r>
          </a:p>
          <a:p>
            <a:pPr eaLnBrk="1" hangingPunct="1">
              <a:defRPr/>
            </a:pPr>
            <a:endParaRPr lang="it-IT" sz="2400" b="1" dirty="0" smtClean="0">
              <a:latin typeface="Calibri" pitchFamily="34" charset="0"/>
            </a:endParaRPr>
          </a:p>
          <a:p>
            <a:pPr eaLnBrk="1" hangingPunct="1">
              <a:defRPr/>
            </a:pPr>
            <a:r>
              <a:rPr lang="it-IT" sz="2400" b="1" dirty="0" smtClean="0">
                <a:latin typeface="Calibri" pitchFamily="34" charset="0"/>
              </a:rPr>
              <a:t>- La </a:t>
            </a:r>
            <a:r>
              <a:rPr lang="it-IT" sz="2400" b="1" dirty="0" err="1" smtClean="0">
                <a:latin typeface="Calibri" pitchFamily="34" charset="0"/>
              </a:rPr>
              <a:t>liberta’</a:t>
            </a:r>
            <a:r>
              <a:rPr lang="it-IT" sz="2400" b="1" dirty="0" smtClean="0">
                <a:latin typeface="Calibri" pitchFamily="34" charset="0"/>
              </a:rPr>
              <a:t> di corteo, di riunione, di manifestazione nel caso concreto ha un fine politico.</a:t>
            </a:r>
          </a:p>
          <a:p>
            <a:pPr eaLnBrk="1" hangingPunct="1">
              <a:lnSpc>
                <a:spcPct val="90000"/>
              </a:lnSpc>
              <a:defRPr/>
            </a:pPr>
            <a:endParaRPr lang="it-IT" sz="2400" b="1" dirty="0" smtClean="0">
              <a:latin typeface="Calibri" pitchFamily="34" charset="0"/>
            </a:endParaRPr>
          </a:p>
          <a:p>
            <a:pPr eaLnBrk="1" hangingPunct="1">
              <a:defRPr/>
            </a:pPr>
            <a:endParaRPr lang="it-IT" sz="2400" dirty="0" smtClean="0">
              <a:latin typeface="Calibri" pitchFamily="34" charset="0"/>
            </a:endParaRPr>
          </a:p>
          <a:p>
            <a:pPr eaLnBrk="1" hangingPunct="1">
              <a:defRPr/>
            </a:pPr>
            <a:endParaRPr lang="it-IT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it-IT" dirty="0" smtClean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it-IT" sz="2400" b="1" dirty="0" smtClean="0">
              <a:latin typeface="Calibri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it-IT" sz="2400" b="1" dirty="0" smtClean="0">
                <a:latin typeface="Calibri" pitchFamily="34" charset="0"/>
              </a:rPr>
              <a:t>IL CONTROLLO SULLA LIBERTA’ </a:t>
            </a:r>
            <a:r>
              <a:rPr lang="it-IT" sz="2400" b="1" dirty="0" err="1" smtClean="0">
                <a:latin typeface="Calibri" pitchFamily="34" charset="0"/>
              </a:rPr>
              <a:t>DI</a:t>
            </a:r>
            <a:r>
              <a:rPr lang="it-IT" sz="2400" b="1" dirty="0" smtClean="0">
                <a:latin typeface="Calibri" pitchFamily="34" charset="0"/>
              </a:rPr>
              <a:t> RIUNIONE NON E’ IN RELAZIONE AD UN FINE ECONOMICO MA POLITICO.</a:t>
            </a:r>
          </a:p>
          <a:p>
            <a:pPr eaLnBrk="1" hangingPunct="1">
              <a:lnSpc>
                <a:spcPct val="90000"/>
              </a:lnSpc>
              <a:defRPr/>
            </a:pPr>
            <a:endParaRPr lang="it-IT" sz="2400" b="1" dirty="0" smtClean="0">
              <a:latin typeface="Calibri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it-IT" sz="2400" b="1" dirty="0" smtClean="0">
                <a:latin typeface="Calibri" pitchFamily="34" charset="0"/>
              </a:rPr>
              <a:t>LA LIBERTA’ POLITICA ENTRA NEI CONTENUTI DELL’INTEGRAZIONE EUROPEA. </a:t>
            </a:r>
          </a:p>
          <a:p>
            <a:pPr eaLnBrk="1" hangingPunct="1">
              <a:lnSpc>
                <a:spcPct val="90000"/>
              </a:lnSpc>
              <a:defRPr/>
            </a:pPr>
            <a:endParaRPr lang="it-IT" sz="2400" b="1" dirty="0" smtClean="0">
              <a:latin typeface="Calibri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it-IT" sz="2400" b="1" dirty="0" smtClean="0">
                <a:latin typeface="Calibri" pitchFamily="34" charset="0"/>
              </a:rPr>
              <a:t>SVOLTA DAL PUNTO </a:t>
            </a:r>
            <a:r>
              <a:rPr lang="it-IT" sz="2400" b="1" dirty="0" err="1" smtClean="0">
                <a:latin typeface="Calibri" pitchFamily="34" charset="0"/>
              </a:rPr>
              <a:t>DI</a:t>
            </a:r>
            <a:r>
              <a:rPr lang="it-IT" sz="2400" b="1" dirty="0" smtClean="0">
                <a:latin typeface="Calibri" pitchFamily="34" charset="0"/>
              </a:rPr>
              <a:t> VISTA DEL BILANCIAMENTO</a:t>
            </a:r>
          </a:p>
          <a:p>
            <a:pPr eaLnBrk="1" hangingPunct="1">
              <a:lnSpc>
                <a:spcPct val="90000"/>
              </a:lnSpc>
              <a:defRPr/>
            </a:pPr>
            <a:endParaRPr lang="it-IT" sz="2400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it-IT" dirty="0" smtClean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z="2800" dirty="0" smtClean="0">
                <a:latin typeface="Calibri" pitchFamily="34" charset="0"/>
              </a:rPr>
              <a:t>Sentenza Omega</a:t>
            </a:r>
          </a:p>
          <a:p>
            <a:pPr eaLnBrk="1" hangingPunct="1">
              <a:defRPr/>
            </a:pPr>
            <a:endParaRPr lang="it-IT" sz="2800" dirty="0" smtClean="0">
              <a:latin typeface="Calibri" pitchFamily="34" charset="0"/>
            </a:endParaRPr>
          </a:p>
          <a:p>
            <a:pPr eaLnBrk="1" hangingPunct="1">
              <a:defRPr/>
            </a:pPr>
            <a:r>
              <a:rPr lang="it-IT" sz="2800" dirty="0" smtClean="0">
                <a:latin typeface="Calibri" pitchFamily="34" charset="0"/>
              </a:rPr>
              <a:t>tutela della </a:t>
            </a:r>
            <a:r>
              <a:rPr lang="it-IT" sz="2800" dirty="0" err="1" smtClean="0">
                <a:latin typeface="Calibri" pitchFamily="34" charset="0"/>
              </a:rPr>
              <a:t>dignita’</a:t>
            </a:r>
            <a:r>
              <a:rPr lang="it-IT" sz="2800" dirty="0" smtClean="0">
                <a:latin typeface="Calibri" pitchFamily="34" charset="0"/>
              </a:rPr>
              <a:t> umana = tradizione costituzionale statale (</a:t>
            </a:r>
            <a:r>
              <a:rPr lang="it-IT" sz="2800" dirty="0" err="1" smtClean="0">
                <a:latin typeface="Calibri" pitchFamily="34" charset="0"/>
              </a:rPr>
              <a:t>Grundgesetz</a:t>
            </a:r>
            <a:r>
              <a:rPr lang="it-IT" sz="2800" dirty="0" smtClean="0">
                <a:latin typeface="Calibri" pitchFamily="34" charset="0"/>
              </a:rPr>
              <a:t>).</a:t>
            </a:r>
          </a:p>
          <a:p>
            <a:pPr eaLnBrk="1" hangingPunct="1">
              <a:defRPr/>
            </a:pPr>
            <a:endParaRPr lang="it-IT" sz="2800" dirty="0" smtClean="0">
              <a:latin typeface="Calibri" pitchFamily="34" charset="0"/>
            </a:endParaRPr>
          </a:p>
          <a:p>
            <a:pPr eaLnBrk="1" hangingPunct="1">
              <a:defRPr/>
            </a:pPr>
            <a:r>
              <a:rPr lang="it-IT" sz="2800" u="sng" dirty="0" smtClean="0">
                <a:latin typeface="Calibri" pitchFamily="34" charset="0"/>
              </a:rPr>
              <a:t>la </a:t>
            </a:r>
            <a:r>
              <a:rPr lang="it-IT" sz="2800" u="sng" dirty="0" err="1" smtClean="0">
                <a:latin typeface="Calibri" pitchFamily="34" charset="0"/>
              </a:rPr>
              <a:t>dignita’</a:t>
            </a:r>
            <a:r>
              <a:rPr lang="it-IT" sz="2800" u="sng" dirty="0" smtClean="0">
                <a:latin typeface="Calibri" pitchFamily="34" charset="0"/>
              </a:rPr>
              <a:t> umana non e’ ridotta a mezzo di realizzazione delle </a:t>
            </a:r>
            <a:r>
              <a:rPr lang="it-IT" sz="2800" u="sng" dirty="0" err="1" smtClean="0">
                <a:latin typeface="Calibri" pitchFamily="34" charset="0"/>
              </a:rPr>
              <a:t>liberta’</a:t>
            </a:r>
            <a:r>
              <a:rPr lang="it-IT" sz="2800" u="sng" dirty="0" smtClean="0">
                <a:latin typeface="Calibri" pitchFamily="34" charset="0"/>
              </a:rPr>
              <a:t> economiche, ma entra nel concetto europeo di ordine pubblico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it-IT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it-IT" dirty="0" smtClean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it-IT" b="1" dirty="0" smtClean="0">
              <a:latin typeface="Calibri" pitchFamily="34" charset="0"/>
            </a:endParaRPr>
          </a:p>
          <a:p>
            <a:pPr eaLnBrk="1" hangingPunct="1">
              <a:defRPr/>
            </a:pPr>
            <a:endParaRPr lang="it-IT" sz="2800" b="1" dirty="0" smtClean="0">
              <a:latin typeface="Calibri" pitchFamily="34" charset="0"/>
            </a:endParaRPr>
          </a:p>
          <a:p>
            <a:pPr eaLnBrk="1" hangingPunct="1">
              <a:defRPr/>
            </a:pPr>
            <a:r>
              <a:rPr lang="it-IT" sz="2800" b="1" dirty="0" smtClean="0">
                <a:latin typeface="Calibri" pitchFamily="34" charset="0"/>
              </a:rPr>
              <a:t>- LIMITAZIONE PROPORZIONATA DELLA LIBERTA’ ECONOMICA IN RAGIONE DELLA TUTELA DELLA DIGNITA’ UMANA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it-IT" dirty="0" smtClean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it-IT" sz="2800" b="1" dirty="0" smtClean="0">
                <a:latin typeface="Calibri" pitchFamily="34" charset="0"/>
              </a:rPr>
              <a:t>TERZA FASE RAPPRESENTATA DALLA FORMALIZZAZIONE DEL METODO PRETORIO.</a:t>
            </a:r>
          </a:p>
          <a:p>
            <a:pPr eaLnBrk="1" hangingPunct="1">
              <a:lnSpc>
                <a:spcPct val="80000"/>
              </a:lnSpc>
              <a:defRPr/>
            </a:pPr>
            <a:endParaRPr lang="it-IT" sz="2800" b="1" dirty="0" smtClean="0">
              <a:latin typeface="Calibri" pitchFamily="34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it-IT" sz="2800" b="1" dirty="0" smtClean="0">
                <a:latin typeface="Calibri" pitchFamily="34" charset="0"/>
              </a:rPr>
              <a:t>ART. 6, PAR. 2, TRATTATO </a:t>
            </a:r>
            <a:r>
              <a:rPr lang="it-IT" sz="2800" b="1" dirty="0" err="1" smtClean="0">
                <a:latin typeface="Calibri" pitchFamily="34" charset="0"/>
              </a:rPr>
              <a:t>DI</a:t>
            </a:r>
            <a:r>
              <a:rPr lang="it-IT" sz="2800" b="1" dirty="0" smtClean="0">
                <a:latin typeface="Calibri" pitchFamily="34" charset="0"/>
              </a:rPr>
              <a:t> AMSTERDAM 1996: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it-IT" sz="2800" b="1" dirty="0" smtClean="0">
                <a:latin typeface="Calibri" pitchFamily="34" charset="0"/>
              </a:rPr>
              <a:t>“l’Unione europea rispetta i diritti fondamentali quali sono garantiti dalla convenzione europea per la salvaguardia dei diritti dell’uomo e delle </a:t>
            </a:r>
            <a:r>
              <a:rPr lang="it-IT" sz="2800" b="1" dirty="0" err="1" smtClean="0">
                <a:latin typeface="Calibri" pitchFamily="34" charset="0"/>
              </a:rPr>
              <a:t>liberta’</a:t>
            </a:r>
            <a:r>
              <a:rPr lang="it-IT" sz="2800" b="1" dirty="0" smtClean="0">
                <a:latin typeface="Calibri" pitchFamily="34" charset="0"/>
              </a:rPr>
              <a:t> fondamentali … e quali risultano dalle tradizioni costituzionali comuni degli Stati membri, in quanto principi generali del diritto comunitario”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it-IT" dirty="0" smtClean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z="2800" dirty="0" smtClean="0">
                <a:latin typeface="Calibri" pitchFamily="34" charset="0"/>
              </a:rPr>
              <a:t>QUARTA FASE: </a:t>
            </a:r>
            <a:r>
              <a:rPr lang="it-IT" sz="2800" b="1" u="sng" dirty="0" smtClean="0">
                <a:effectLst/>
                <a:latin typeface="Calibri" pitchFamily="34" charset="0"/>
              </a:rPr>
              <a:t>CARTA DEI DIRITTI FONDAMENTALI DELL’UNIONE EUROPEA</a:t>
            </a:r>
            <a:r>
              <a:rPr lang="it-IT" sz="2800" dirty="0" smtClean="0">
                <a:latin typeface="Calibri" pitchFamily="34" charset="0"/>
              </a:rPr>
              <a:t> = METODO SCRITTO</a:t>
            </a:r>
          </a:p>
          <a:p>
            <a:pPr eaLnBrk="1" hangingPunct="1">
              <a:defRPr/>
            </a:pPr>
            <a:endParaRPr lang="it-IT" sz="2800" dirty="0" smtClean="0">
              <a:latin typeface="Calibri" pitchFamily="34" charset="0"/>
            </a:endParaRPr>
          </a:p>
          <a:p>
            <a:pPr eaLnBrk="1" hangingPunct="1">
              <a:defRPr/>
            </a:pPr>
            <a:r>
              <a:rPr lang="it-IT" sz="2800" dirty="0" smtClean="0">
                <a:latin typeface="Calibri" pitchFamily="34" charset="0"/>
              </a:rPr>
              <a:t>- adozione della Carta (2000)</a:t>
            </a:r>
          </a:p>
          <a:p>
            <a:pPr eaLnBrk="1" hangingPunct="1">
              <a:defRPr/>
            </a:pPr>
            <a:r>
              <a:rPr lang="it-IT" sz="2800" dirty="0" smtClean="0">
                <a:latin typeface="Calibri" pitchFamily="34" charset="0"/>
              </a:rPr>
              <a:t>- Carta inizialmente priva di effetti giuridici</a:t>
            </a:r>
          </a:p>
          <a:p>
            <a:pPr eaLnBrk="1" hangingPunct="1">
              <a:defRPr/>
            </a:pPr>
            <a:r>
              <a:rPr lang="it-IT" sz="2800" dirty="0" smtClean="0">
                <a:latin typeface="Calibri" pitchFamily="34" charset="0"/>
              </a:rPr>
              <a:t>- Carta = valore ricognitivo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it-IT" dirty="0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it-IT" sz="3600" dirty="0" smtClean="0">
                <a:latin typeface="Calibri" pitchFamily="34" charset="0"/>
              </a:rPr>
              <a:t>PRIMA FASE STORICA:</a:t>
            </a:r>
            <a:r>
              <a:rPr lang="it-IT" dirty="0" smtClean="0">
                <a:latin typeface="Calibri" pitchFamily="34" charset="0"/>
              </a:rPr>
              <a:t>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u="sng" dirty="0" smtClean="0">
                <a:effectLst/>
                <a:latin typeface="Calibri" pitchFamily="34" charset="0"/>
              </a:rPr>
              <a:t>L’INIZIALE INDIFFERENZA COMUNITARIA NEI CONFRONTI DEI DIRITTI FONDAMENTALI.</a:t>
            </a:r>
          </a:p>
          <a:p>
            <a:pPr eaLnBrk="1" hangingPunct="1">
              <a:lnSpc>
                <a:spcPct val="90000"/>
              </a:lnSpc>
              <a:defRPr/>
            </a:pPr>
            <a:endParaRPr lang="it-IT" u="sng" dirty="0" smtClean="0">
              <a:effectLst/>
              <a:latin typeface="Calibri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it-IT" sz="2800" dirty="0" smtClean="0">
                <a:latin typeface="Calibri" pitchFamily="34" charset="0"/>
              </a:rPr>
              <a:t>I primi trattati europei (CEE 1957) contemplavano esclusivamente le </a:t>
            </a:r>
            <a:r>
              <a:rPr lang="it-IT" sz="2800" dirty="0" err="1" smtClean="0">
                <a:latin typeface="Calibri" pitchFamily="34" charset="0"/>
              </a:rPr>
              <a:t>liberta’</a:t>
            </a:r>
            <a:r>
              <a:rPr lang="it-IT" sz="2800" dirty="0" smtClean="0">
                <a:latin typeface="Calibri" pitchFamily="34" charset="0"/>
              </a:rPr>
              <a:t> economiche (di circolazione delle merci, dei capitali, dei lavoratori, dei servizi e di concorrenza) </a:t>
            </a:r>
          </a:p>
          <a:p>
            <a:pPr eaLnBrk="1" hangingPunct="1">
              <a:lnSpc>
                <a:spcPct val="90000"/>
              </a:lnSpc>
              <a:defRPr/>
            </a:pPr>
            <a:endParaRPr lang="it-IT" dirty="0" smtClean="0">
              <a:latin typeface="Calibri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it-IT" dirty="0" smtClean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it-IT" sz="2800" b="1" dirty="0" smtClean="0">
                <a:latin typeface="Calibri" pitchFamily="34" charset="0"/>
              </a:rPr>
              <a:t>CARATTERISTICHE DELLA CARTA DEI DIRITTI FONDAMENTALI DELL’UNIONE EUROPEA:</a:t>
            </a:r>
          </a:p>
          <a:p>
            <a:pPr eaLnBrk="1" hangingPunct="1">
              <a:lnSpc>
                <a:spcPct val="90000"/>
              </a:lnSpc>
              <a:defRPr/>
            </a:pPr>
            <a:endParaRPr lang="it-IT" sz="2800" dirty="0" smtClean="0">
              <a:latin typeface="Calibri" pitchFamily="34" charset="0"/>
            </a:endParaRPr>
          </a:p>
          <a:p>
            <a:pPr algn="just" eaLnBrk="1" hangingPunct="1">
              <a:lnSpc>
                <a:spcPct val="90000"/>
              </a:lnSpc>
              <a:defRPr/>
            </a:pPr>
            <a:r>
              <a:rPr lang="it-IT" sz="2800" dirty="0" smtClean="0">
                <a:latin typeface="Calibri" pitchFamily="34" charset="0"/>
              </a:rPr>
              <a:t>1) catalogo nel contenuto completo (diritti di </a:t>
            </a:r>
            <a:r>
              <a:rPr lang="it-IT" sz="2800" dirty="0" err="1" smtClean="0">
                <a:latin typeface="Calibri" pitchFamily="34" charset="0"/>
              </a:rPr>
              <a:t>liberta’</a:t>
            </a:r>
            <a:r>
              <a:rPr lang="it-IT" sz="2800" dirty="0" smtClean="0">
                <a:latin typeface="Calibri" pitchFamily="34" charset="0"/>
              </a:rPr>
              <a:t> classica, diritti sociali, diritti frutto dell’evoluzione tecnologica come divieto di fare del corpo umano fonte di lucro, divieto di clonazione degli esseri umani a fini riproduttivi, </a:t>
            </a:r>
            <a:r>
              <a:rPr lang="it-IT" sz="2800" dirty="0" err="1" smtClean="0">
                <a:latin typeface="Calibri" pitchFamily="34" charset="0"/>
              </a:rPr>
              <a:t>attivita’</a:t>
            </a:r>
            <a:r>
              <a:rPr lang="it-IT" sz="2800" dirty="0" smtClean="0">
                <a:latin typeface="Calibri" pitchFamily="34" charset="0"/>
              </a:rPr>
              <a:t> medica subordinata al consenso libero e informato della persona)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it-IT" sz="2800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it-IT" dirty="0" smtClean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z="2800" b="1" dirty="0" smtClean="0">
                <a:latin typeface="Calibri" pitchFamily="34" charset="0"/>
              </a:rPr>
              <a:t>2) contiene regole riguardanti i rapporti con le Costituzioni e con la </a:t>
            </a:r>
            <a:r>
              <a:rPr lang="it-IT" sz="2800" b="1" dirty="0" err="1" smtClean="0">
                <a:latin typeface="Calibri" pitchFamily="34" charset="0"/>
              </a:rPr>
              <a:t>Cedu</a:t>
            </a:r>
            <a:r>
              <a:rPr lang="it-IT" sz="2800" b="1" dirty="0" smtClean="0">
                <a:latin typeface="Calibri" pitchFamily="34" charset="0"/>
              </a:rPr>
              <a:t>;</a:t>
            </a:r>
          </a:p>
          <a:p>
            <a:pPr eaLnBrk="1" hangingPunct="1">
              <a:defRPr/>
            </a:pPr>
            <a:endParaRPr lang="it-IT" sz="2800" b="1" dirty="0" smtClean="0">
              <a:latin typeface="Calibri" pitchFamily="34" charset="0"/>
            </a:endParaRPr>
          </a:p>
          <a:p>
            <a:pPr eaLnBrk="1" hangingPunct="1">
              <a:defRPr/>
            </a:pPr>
            <a:r>
              <a:rPr lang="it-IT" sz="2800" b="1" dirty="0" smtClean="0">
                <a:latin typeface="Calibri" pitchFamily="34" charset="0"/>
              </a:rPr>
              <a:t>3) </a:t>
            </a:r>
            <a:r>
              <a:rPr lang="it-IT" sz="2800" b="1" u="sng" dirty="0" smtClean="0">
                <a:latin typeface="Calibri" pitchFamily="34" charset="0"/>
              </a:rPr>
              <a:t>PRINCIPIO </a:t>
            </a:r>
            <a:r>
              <a:rPr lang="it-IT" sz="2800" b="1" u="sng" dirty="0" err="1" smtClean="0">
                <a:latin typeface="Calibri" pitchFamily="34" charset="0"/>
              </a:rPr>
              <a:t>DI</a:t>
            </a:r>
            <a:r>
              <a:rPr lang="it-IT" sz="2800" b="1" u="sng" dirty="0" smtClean="0">
                <a:latin typeface="Calibri" pitchFamily="34" charset="0"/>
              </a:rPr>
              <a:t> INDIVISIBILITA’ DEI DIRITTI </a:t>
            </a:r>
            <a:r>
              <a:rPr lang="it-IT" sz="2800" b="1" dirty="0" smtClean="0">
                <a:latin typeface="Calibri" pitchFamily="34" charset="0"/>
              </a:rPr>
              <a:t>= NON </a:t>
            </a:r>
            <a:r>
              <a:rPr lang="it-IT" sz="2800" b="1" dirty="0" err="1" smtClean="0">
                <a:latin typeface="Calibri" pitchFamily="34" charset="0"/>
              </a:rPr>
              <a:t>VI</a:t>
            </a:r>
            <a:r>
              <a:rPr lang="it-IT" sz="2800" b="1" dirty="0" smtClean="0">
                <a:latin typeface="Calibri" pitchFamily="34" charset="0"/>
              </a:rPr>
              <a:t> SONO GERARCHIE FRA DIRITTI.</a:t>
            </a:r>
          </a:p>
          <a:p>
            <a:pPr eaLnBrk="1" hangingPunct="1">
              <a:defRPr/>
            </a:pPr>
            <a:endParaRPr lang="it-IT" sz="2800" b="1" dirty="0" smtClean="0">
              <a:latin typeface="Calibri" pitchFamily="34" charset="0"/>
            </a:endParaRPr>
          </a:p>
          <a:p>
            <a:pPr eaLnBrk="1" hangingPunct="1">
              <a:defRPr/>
            </a:pPr>
            <a:r>
              <a:rPr lang="it-IT" sz="2800" dirty="0" smtClean="0">
                <a:latin typeface="Calibri" pitchFamily="34" charset="0"/>
              </a:rPr>
              <a:t>I diritti vengono collocati in capi che fanno riferimento a valori (</a:t>
            </a:r>
            <a:r>
              <a:rPr lang="it-IT" sz="2800" dirty="0" err="1" smtClean="0">
                <a:latin typeface="Calibri" pitchFamily="34" charset="0"/>
              </a:rPr>
              <a:t>dignita’</a:t>
            </a:r>
            <a:r>
              <a:rPr lang="it-IT" sz="2800" dirty="0" smtClean="0">
                <a:latin typeface="Calibri" pitchFamily="34" charset="0"/>
              </a:rPr>
              <a:t>, </a:t>
            </a:r>
            <a:r>
              <a:rPr lang="it-IT" sz="2800" dirty="0" err="1" smtClean="0">
                <a:latin typeface="Calibri" pitchFamily="34" charset="0"/>
              </a:rPr>
              <a:t>liberta’</a:t>
            </a:r>
            <a:r>
              <a:rPr lang="it-IT" sz="2800" dirty="0" smtClean="0">
                <a:latin typeface="Calibri" pitchFamily="34" charset="0"/>
              </a:rPr>
              <a:t>, uguaglianza, </a:t>
            </a:r>
            <a:r>
              <a:rPr lang="it-IT" sz="2800" dirty="0" err="1" smtClean="0">
                <a:latin typeface="Calibri" pitchFamily="34" charset="0"/>
              </a:rPr>
              <a:t>solidarieta’</a:t>
            </a:r>
            <a:r>
              <a:rPr lang="it-IT" sz="2800" dirty="0" smtClean="0">
                <a:latin typeface="Calibri" pitchFamily="34" charset="0"/>
              </a:rPr>
              <a:t>, cittadinanza e giustizia).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z="2800" dirty="0" smtClean="0">
                <a:latin typeface="Calibri" pitchFamily="34" charset="0"/>
              </a:rPr>
              <a:t>BILANCIAMENTO COME OPERA?</a:t>
            </a:r>
            <a:endParaRPr lang="it-IT" sz="2800" dirty="0" smtClean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052513"/>
            <a:ext cx="8229600" cy="4525962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it-IT" sz="2400" b="1" dirty="0" smtClean="0">
                <a:latin typeface="Calibri" pitchFamily="34" charset="0"/>
              </a:rPr>
              <a:t>:</a:t>
            </a:r>
          </a:p>
          <a:p>
            <a:pPr eaLnBrk="1" hangingPunct="1">
              <a:lnSpc>
                <a:spcPct val="90000"/>
              </a:lnSpc>
              <a:defRPr/>
            </a:pPr>
            <a:endParaRPr lang="it-IT" sz="2400" b="1" dirty="0" smtClean="0">
              <a:latin typeface="Calibri" pitchFamily="34" charset="0"/>
            </a:endParaRPr>
          </a:p>
          <a:p>
            <a:pPr algn="just" eaLnBrk="1" hangingPunct="1">
              <a:lnSpc>
                <a:spcPct val="90000"/>
              </a:lnSpc>
              <a:defRPr/>
            </a:pPr>
            <a:r>
              <a:rPr lang="it-IT" sz="2400" b="1" dirty="0" smtClean="0">
                <a:latin typeface="Calibri" pitchFamily="34" charset="0"/>
              </a:rPr>
              <a:t>L’art. 52, § 1, della Carta, così dispone: «eventuali limitazioni all’esercizio dei diritti e delle libertà riconosciuti dalla presente Carta devono essere previste dalla legge e rispettare il contenuto essenziale di detti diritti e libertà. Nel rispetto del principio di proporzionalità, possono essere apportate limitazioni solo laddove siano necessarie e rispondano effettivamente a finalità di interesse generale riconosciute dall’Unione o all’esigenza di proteggere i diritti e le libertà altrui»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z="3200" dirty="0" smtClean="0">
                <a:latin typeface="Calibri" pitchFamily="34" charset="0"/>
              </a:rPr>
              <a:t>IL GIUDICE DETERMINA:</a:t>
            </a:r>
            <a:r>
              <a:rPr lang="it-IT" dirty="0" smtClean="0">
                <a:latin typeface="Calibri" pitchFamily="34" charset="0"/>
              </a:rPr>
              <a:t/>
            </a:r>
            <a:br>
              <a:rPr lang="it-IT" dirty="0" smtClean="0">
                <a:latin typeface="Calibri" pitchFamily="34" charset="0"/>
              </a:rPr>
            </a:br>
            <a:endParaRPr lang="it-IT" dirty="0" smtClean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052513"/>
            <a:ext cx="8229600" cy="4525962"/>
          </a:xfrm>
        </p:spPr>
        <p:txBody>
          <a:bodyPr/>
          <a:lstStyle/>
          <a:p>
            <a:pPr eaLnBrk="1" hangingPunct="1">
              <a:defRPr/>
            </a:pPr>
            <a:endParaRPr lang="it-IT" dirty="0" smtClean="0">
              <a:latin typeface="Calibri" pitchFamily="34" charset="0"/>
            </a:endParaRPr>
          </a:p>
          <a:p>
            <a:pPr eaLnBrk="1" hangingPunct="1">
              <a:defRPr/>
            </a:pPr>
            <a:r>
              <a:rPr lang="it-IT" sz="2800" dirty="0" smtClean="0">
                <a:latin typeface="Calibri" pitchFamily="34" charset="0"/>
              </a:rPr>
              <a:t>1) LE CONDIZIONI </a:t>
            </a:r>
            <a:r>
              <a:rPr lang="it-IT" sz="2800" dirty="0" err="1" smtClean="0">
                <a:latin typeface="Calibri" pitchFamily="34" charset="0"/>
              </a:rPr>
              <a:t>DI</a:t>
            </a:r>
            <a:r>
              <a:rPr lang="it-IT" sz="2800" dirty="0" smtClean="0">
                <a:latin typeface="Calibri" pitchFamily="34" charset="0"/>
              </a:rPr>
              <a:t> ESERCIZIO DEL DIRITTO;</a:t>
            </a:r>
          </a:p>
          <a:p>
            <a:pPr eaLnBrk="1" hangingPunct="1">
              <a:defRPr/>
            </a:pPr>
            <a:endParaRPr lang="it-IT" sz="2800" dirty="0" smtClean="0">
              <a:latin typeface="Calibri" pitchFamily="34" charset="0"/>
            </a:endParaRPr>
          </a:p>
          <a:p>
            <a:pPr eaLnBrk="1" hangingPunct="1">
              <a:defRPr/>
            </a:pPr>
            <a:r>
              <a:rPr lang="it-IT" sz="2800" dirty="0" smtClean="0">
                <a:latin typeface="Calibri" pitchFamily="34" charset="0"/>
              </a:rPr>
              <a:t>2) I LIMITI APPONIBILI AL DIRITTO;</a:t>
            </a:r>
          </a:p>
          <a:p>
            <a:pPr eaLnBrk="1" hangingPunct="1">
              <a:defRPr/>
            </a:pPr>
            <a:endParaRPr lang="it-IT" sz="2800" dirty="0" smtClean="0">
              <a:latin typeface="Calibri" pitchFamily="34" charset="0"/>
            </a:endParaRPr>
          </a:p>
          <a:p>
            <a:pPr eaLnBrk="1" hangingPunct="1">
              <a:defRPr/>
            </a:pPr>
            <a:r>
              <a:rPr lang="it-IT" sz="2800" dirty="0" smtClean="0">
                <a:latin typeface="Calibri" pitchFamily="34" charset="0"/>
              </a:rPr>
              <a:t>3) IL CONTENUTO ESSENZIALE DEL DIRITTO.</a:t>
            </a:r>
          </a:p>
          <a:p>
            <a:pPr eaLnBrk="1" hangingPunct="1">
              <a:defRPr/>
            </a:pPr>
            <a:endParaRPr lang="it-IT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it-IT" dirty="0" smtClean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it-IT" dirty="0" smtClean="0">
                <a:latin typeface="Calibri" pitchFamily="34" charset="0"/>
              </a:rPr>
              <a:t>bilanciamento “libero”: </a:t>
            </a:r>
          </a:p>
          <a:p>
            <a:pPr eaLnBrk="1" hangingPunct="1">
              <a:buFontTx/>
              <a:buChar char="-"/>
              <a:defRPr/>
            </a:pPr>
            <a:endParaRPr lang="it-IT" sz="2400" dirty="0" smtClean="0">
              <a:latin typeface="Calibri" pitchFamily="34" charset="0"/>
            </a:endParaRPr>
          </a:p>
          <a:p>
            <a:pPr eaLnBrk="1" hangingPunct="1">
              <a:buFontTx/>
              <a:buChar char="-"/>
              <a:defRPr/>
            </a:pPr>
            <a:r>
              <a:rPr lang="it-IT" sz="2400" dirty="0" smtClean="0">
                <a:latin typeface="Calibri" pitchFamily="34" charset="0"/>
              </a:rPr>
              <a:t>Nella carta non sono indicati limiti specifici per ciascun diritto (non vi sono riserve rinforzate nel contenuto).</a:t>
            </a:r>
          </a:p>
          <a:p>
            <a:pPr eaLnBrk="1" hangingPunct="1">
              <a:buFontTx/>
              <a:buChar char="-"/>
              <a:defRPr/>
            </a:pPr>
            <a:endParaRPr lang="it-IT" sz="2400" dirty="0" smtClean="0">
              <a:latin typeface="Calibri" pitchFamily="34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it-IT" sz="2400" dirty="0" smtClean="0">
                <a:latin typeface="Calibri" pitchFamily="34" charset="0"/>
              </a:rPr>
              <a:t>-   Si assegna al legislatore europeo e soprattutto al giudice il compito di determinare i diritti in base al criterio di </a:t>
            </a:r>
            <a:r>
              <a:rPr lang="it-IT" sz="2400" dirty="0" err="1" smtClean="0">
                <a:latin typeface="Calibri" pitchFamily="34" charset="0"/>
              </a:rPr>
              <a:t>proporzionalita’</a:t>
            </a:r>
            <a:r>
              <a:rPr lang="it-IT" sz="2400" dirty="0" smtClean="0">
                <a:latin typeface="Calibri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it-IT" dirty="0" smtClean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z="2800" dirty="0" smtClean="0">
                <a:latin typeface="Calibri" pitchFamily="34" charset="0"/>
              </a:rPr>
              <a:t>ART. 6 DEL TRATTATO </a:t>
            </a:r>
            <a:r>
              <a:rPr lang="it-IT" sz="2800" dirty="0" err="1" smtClean="0">
                <a:latin typeface="Calibri" pitchFamily="34" charset="0"/>
              </a:rPr>
              <a:t>DI</a:t>
            </a:r>
            <a:r>
              <a:rPr lang="it-IT" sz="2800" dirty="0" smtClean="0">
                <a:latin typeface="Calibri" pitchFamily="34" charset="0"/>
              </a:rPr>
              <a:t> LISBONA (2009):</a:t>
            </a:r>
          </a:p>
          <a:p>
            <a:pPr eaLnBrk="1" hangingPunct="1">
              <a:defRPr/>
            </a:pPr>
            <a:endParaRPr lang="it-IT" sz="2800" dirty="0" smtClean="0">
              <a:latin typeface="Calibri" pitchFamily="34" charset="0"/>
            </a:endParaRPr>
          </a:p>
          <a:p>
            <a:pPr eaLnBrk="1" hangingPunct="1">
              <a:defRPr/>
            </a:pPr>
            <a:r>
              <a:rPr lang="it-IT" sz="2800" dirty="0" smtClean="0">
                <a:latin typeface="Calibri" pitchFamily="34" charset="0"/>
              </a:rPr>
              <a:t>La Carta assume lo stesso valore giuridico dei trattati europei.</a:t>
            </a:r>
          </a:p>
          <a:p>
            <a:pPr eaLnBrk="1" hangingPunct="1">
              <a:defRPr/>
            </a:pPr>
            <a:endParaRPr lang="it-IT" sz="2800" dirty="0" smtClean="0">
              <a:latin typeface="Calibri" pitchFamily="34" charset="0"/>
            </a:endParaRPr>
          </a:p>
          <a:p>
            <a:pPr eaLnBrk="1" hangingPunct="1">
              <a:defRPr/>
            </a:pPr>
            <a:r>
              <a:rPr lang="it-IT" sz="2800" dirty="0" smtClean="0">
                <a:latin typeface="Calibri" pitchFamily="34" charset="0"/>
              </a:rPr>
              <a:t>la Carta quindi e’ parificata alla legge di esecuzione dei trattati europei = rango costituzionale (fondamento costituzionale è l’autolimitazione di sovranità di cui all’art. 11 Cost.).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it-IT" dirty="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z="2800" dirty="0" smtClean="0">
                <a:latin typeface="Calibri" pitchFamily="34" charset="0"/>
              </a:rPr>
              <a:t>DIFFERENZA TRA CARTA E METODO PRETORIO:</a:t>
            </a:r>
          </a:p>
          <a:p>
            <a:pPr eaLnBrk="1" hangingPunct="1">
              <a:defRPr/>
            </a:pPr>
            <a:endParaRPr lang="it-IT" sz="2800" dirty="0" smtClean="0">
              <a:latin typeface="Calibri" pitchFamily="34" charset="0"/>
            </a:endParaRPr>
          </a:p>
          <a:p>
            <a:pPr eaLnBrk="1" hangingPunct="1">
              <a:defRPr/>
            </a:pPr>
            <a:r>
              <a:rPr lang="it-IT" sz="2800" dirty="0" smtClean="0">
                <a:latin typeface="Calibri" pitchFamily="34" charset="0"/>
              </a:rPr>
              <a:t>Carta dei diritti = obiettivo di stabilizzare la tutela dei diritti fondamentali nell’ordinamento europeo.</a:t>
            </a:r>
          </a:p>
          <a:p>
            <a:pPr eaLnBrk="1" hangingPunct="1">
              <a:defRPr/>
            </a:pPr>
            <a:endParaRPr lang="it-IT" sz="2800" dirty="0" smtClean="0">
              <a:latin typeface="Calibri" pitchFamily="34" charset="0"/>
            </a:endParaRPr>
          </a:p>
          <a:p>
            <a:pPr eaLnBrk="1" hangingPunct="1">
              <a:defRPr/>
            </a:pPr>
            <a:r>
              <a:rPr lang="it-IT" sz="2800" dirty="0" smtClean="0">
                <a:latin typeface="Calibri" pitchFamily="34" charset="0"/>
              </a:rPr>
              <a:t>Metodo pretorio = modello di tutela dei diritti di tipo casistico, selettivo e funzionale.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it-IT" sz="2400" dirty="0" smtClean="0">
                <a:latin typeface="Calibri" pitchFamily="34" charset="0"/>
              </a:rPr>
              <a:t>COME SI COORDINANO I DIFFERENTI MODELLI </a:t>
            </a:r>
            <a:r>
              <a:rPr lang="it-IT" sz="2400" dirty="0" err="1" smtClean="0">
                <a:latin typeface="Calibri" pitchFamily="34" charset="0"/>
              </a:rPr>
              <a:t>DI</a:t>
            </a:r>
            <a:r>
              <a:rPr lang="it-IT" sz="2400" dirty="0" smtClean="0">
                <a:latin typeface="Calibri" pitchFamily="34" charset="0"/>
              </a:rPr>
              <a:t> TUTELA DEI DIRITTI </a:t>
            </a:r>
          </a:p>
          <a:p>
            <a:pPr>
              <a:buFont typeface="Wingdings" pitchFamily="2" charset="2"/>
              <a:buNone/>
              <a:defRPr/>
            </a:pPr>
            <a:endParaRPr lang="it-IT" sz="2400" dirty="0" smtClean="0">
              <a:latin typeface="Calibri" pitchFamily="34" charset="0"/>
            </a:endParaRPr>
          </a:p>
          <a:p>
            <a:pPr>
              <a:buFont typeface="Wingdings" pitchFamily="2" charset="2"/>
              <a:buNone/>
              <a:defRPr/>
            </a:pPr>
            <a:r>
              <a:rPr lang="it-IT" sz="2400" dirty="0" smtClean="0">
                <a:latin typeface="Calibri" pitchFamily="34" charset="0"/>
              </a:rPr>
              <a:t>-DEFINIZIONE </a:t>
            </a:r>
            <a:r>
              <a:rPr lang="it-IT" sz="2400" dirty="0" err="1" smtClean="0">
                <a:latin typeface="Calibri" pitchFamily="34" charset="0"/>
              </a:rPr>
              <a:t>DI</a:t>
            </a:r>
            <a:r>
              <a:rPr lang="it-IT" sz="2400" dirty="0" smtClean="0">
                <a:latin typeface="Calibri" pitchFamily="34" charset="0"/>
              </a:rPr>
              <a:t> TUTELA MULTILIVELLO DEI DIRITTI:</a:t>
            </a:r>
          </a:p>
          <a:p>
            <a:pPr>
              <a:buFontTx/>
              <a:buChar char="-"/>
              <a:defRPr/>
            </a:pPr>
            <a:endParaRPr lang="it-IT" sz="2400" dirty="0" smtClean="0">
              <a:latin typeface="Calibri" pitchFamily="34" charset="0"/>
            </a:endParaRPr>
          </a:p>
          <a:p>
            <a:pPr>
              <a:buFontTx/>
              <a:buChar char="-"/>
              <a:defRPr/>
            </a:pPr>
            <a:r>
              <a:rPr lang="it-IT" sz="2400" dirty="0" smtClean="0">
                <a:latin typeface="Calibri" pitchFamily="34" charset="0"/>
              </a:rPr>
              <a:t>1) ad una stessa situazione giuridica  corrispondono diverse forme di tutela </a:t>
            </a:r>
            <a:r>
              <a:rPr lang="it-IT" sz="2400" dirty="0" err="1" smtClean="0">
                <a:latin typeface="Calibri" pitchFamily="34" charset="0"/>
              </a:rPr>
              <a:t>perche’</a:t>
            </a:r>
            <a:r>
              <a:rPr lang="it-IT" sz="2400" dirty="0" smtClean="0">
                <a:latin typeface="Calibri" pitchFamily="34" charset="0"/>
              </a:rPr>
              <a:t> diversi sono i sistemi giuridici</a:t>
            </a:r>
          </a:p>
          <a:p>
            <a:pPr>
              <a:buFontTx/>
              <a:buChar char="-"/>
              <a:defRPr/>
            </a:pPr>
            <a:endParaRPr lang="it-IT" sz="2400" dirty="0" smtClean="0">
              <a:latin typeface="Calibri" pitchFamily="34" charset="0"/>
            </a:endParaRPr>
          </a:p>
          <a:p>
            <a:pPr>
              <a:buFontTx/>
              <a:buChar char="-"/>
              <a:defRPr/>
            </a:pPr>
            <a:r>
              <a:rPr lang="it-IT" sz="2400" dirty="0" smtClean="0">
                <a:latin typeface="Calibri" pitchFamily="34" charset="0"/>
              </a:rPr>
              <a:t>2) ogni sistema giuridico e’ autonomo nel determinare il diritto</a:t>
            </a:r>
          </a:p>
          <a:p>
            <a:pPr>
              <a:buFontTx/>
              <a:buChar char="-"/>
              <a:defRPr/>
            </a:pPr>
            <a:endParaRPr lang="it-IT" sz="2800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it-IT" sz="2400" dirty="0" smtClean="0">
                <a:latin typeface="Calibri" pitchFamily="34" charset="0"/>
              </a:rPr>
              <a:t>SOCIETA’ GLOBALIZZATE.</a:t>
            </a:r>
            <a:endParaRPr lang="it-IT" sz="2400" dirty="0" smtClean="0"/>
          </a:p>
          <a:p>
            <a:pPr>
              <a:defRPr/>
            </a:pPr>
            <a:r>
              <a:rPr lang="it-IT" sz="2400" dirty="0" smtClean="0">
                <a:latin typeface="Calibri" pitchFamily="34" charset="0"/>
              </a:rPr>
              <a:t>- INTEGRAZIONE NORMATIVA, ISTITUZIONALE E GIURISDIZIONALE FRA STATI</a:t>
            </a:r>
          </a:p>
          <a:p>
            <a:pPr>
              <a:defRPr/>
            </a:pPr>
            <a:endParaRPr lang="it-IT" sz="2400" dirty="0" smtClean="0">
              <a:latin typeface="Calibri" pitchFamily="34" charset="0"/>
            </a:endParaRPr>
          </a:p>
          <a:p>
            <a:pPr>
              <a:defRPr/>
            </a:pPr>
            <a:r>
              <a:rPr lang="it-IT" sz="2400" dirty="0" smtClean="0">
                <a:latin typeface="Calibri" pitchFamily="34" charset="0"/>
              </a:rPr>
              <a:t>- SI TRATTA </a:t>
            </a:r>
            <a:r>
              <a:rPr lang="it-IT" sz="2400" dirty="0" err="1" smtClean="0">
                <a:latin typeface="Calibri" pitchFamily="34" charset="0"/>
              </a:rPr>
              <a:t>DI</a:t>
            </a:r>
            <a:r>
              <a:rPr lang="it-IT" sz="2400" dirty="0" smtClean="0">
                <a:latin typeface="Calibri" pitchFamily="34" charset="0"/>
              </a:rPr>
              <a:t> ATTIVARE UNA SINERGIA OPERATIVA FRA DIVERSI SISTEMI E DIVERSE CORTI.</a:t>
            </a:r>
          </a:p>
          <a:p>
            <a:pPr>
              <a:defRPr/>
            </a:pPr>
            <a:endParaRPr lang="it-IT" sz="2400" dirty="0" smtClean="0"/>
          </a:p>
          <a:p>
            <a:pPr>
              <a:defRPr/>
            </a:pPr>
            <a:r>
              <a:rPr lang="it-IT" sz="2400" dirty="0" smtClean="0"/>
              <a:t>- </a:t>
            </a:r>
            <a:r>
              <a:rPr lang="it-IT" sz="2400" dirty="0" smtClean="0">
                <a:latin typeface="Calibri" pitchFamily="34" charset="0"/>
              </a:rPr>
              <a:t>I DIRITTI GODONO COSI’ </a:t>
            </a:r>
            <a:r>
              <a:rPr lang="it-IT" sz="2400" dirty="0" err="1" smtClean="0">
                <a:latin typeface="Calibri" pitchFamily="34" charset="0"/>
              </a:rPr>
              <a:t>DI</a:t>
            </a:r>
            <a:r>
              <a:rPr lang="it-IT" sz="2400" dirty="0" smtClean="0">
                <a:latin typeface="Calibri" pitchFamily="34" charset="0"/>
              </a:rPr>
              <a:t> UNA CONTINUA FERTILIZZAZIONE. </a:t>
            </a:r>
            <a:r>
              <a:rPr lang="it-IT" sz="2400" u="sng" dirty="0" smtClean="0">
                <a:latin typeface="Calibri" pitchFamily="34" charset="0"/>
              </a:rPr>
              <a:t>LA SFIDA E’ METTERE INSIEME UNIVERSALISMO E PLURALISMO = RAPPORTO CIRCOLARE E NON GERARCHICO</a:t>
            </a:r>
            <a:endParaRPr lang="it-IT" sz="2400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it-IT" sz="2800" dirty="0" smtClean="0">
                <a:latin typeface="Calibri" pitchFamily="34" charset="0"/>
              </a:rPr>
              <a:t>  COME AVVIENE L’INTEGRAZIONE?</a:t>
            </a:r>
          </a:p>
          <a:p>
            <a:pPr algn="ctr">
              <a:defRPr/>
            </a:pPr>
            <a:r>
              <a:rPr lang="it-IT" sz="2800" dirty="0" smtClean="0">
                <a:latin typeface="Calibri" pitchFamily="34" charset="0"/>
              </a:rPr>
              <a:t>I DIRITTI INTEGRATI</a:t>
            </a:r>
          </a:p>
          <a:p>
            <a:pPr>
              <a:defRPr/>
            </a:pPr>
            <a:r>
              <a:rPr lang="it-IT" sz="2400" dirty="0" smtClean="0">
                <a:latin typeface="Calibri" pitchFamily="34" charset="0"/>
              </a:rPr>
              <a:t>1) PERCORSO TRIANGOLARE.</a:t>
            </a:r>
          </a:p>
          <a:p>
            <a:pPr>
              <a:defRPr/>
            </a:pPr>
            <a:endParaRPr lang="it-IT" sz="2400" dirty="0" smtClean="0">
              <a:latin typeface="Calibri" pitchFamily="34" charset="0"/>
            </a:endParaRPr>
          </a:p>
          <a:p>
            <a:pPr>
              <a:defRPr/>
            </a:pPr>
            <a:r>
              <a:rPr lang="it-IT" sz="2400" dirty="0" smtClean="0">
                <a:latin typeface="Calibri" pitchFamily="34" charset="0"/>
              </a:rPr>
              <a:t>ES. PRIVACY</a:t>
            </a:r>
          </a:p>
          <a:p>
            <a:pPr>
              <a:buFont typeface="Wingdings" pitchFamily="2" charset="2"/>
              <a:buNone/>
              <a:defRPr/>
            </a:pPr>
            <a:endParaRPr lang="it-IT" sz="2400" dirty="0" smtClean="0">
              <a:latin typeface="Calibri" pitchFamily="34" charset="0"/>
            </a:endParaRPr>
          </a:p>
          <a:p>
            <a:pPr>
              <a:buFont typeface="Wingdings" pitchFamily="2" charset="2"/>
              <a:buNone/>
              <a:defRPr/>
            </a:pPr>
            <a:r>
              <a:rPr lang="it-IT" sz="2400" dirty="0" smtClean="0">
                <a:latin typeface="Calibri" pitchFamily="34" charset="0"/>
              </a:rPr>
              <a:t> - GARANZIA NAZIONALE (USA) </a:t>
            </a:r>
          </a:p>
          <a:p>
            <a:pPr>
              <a:buFont typeface="Wingdings" pitchFamily="2" charset="2"/>
              <a:buNone/>
              <a:defRPr/>
            </a:pPr>
            <a:r>
              <a:rPr lang="it-IT" sz="2400" dirty="0" smtClean="0">
                <a:latin typeface="Calibri" pitchFamily="34" charset="0"/>
              </a:rPr>
              <a:t> - DIVENTA  INTERNAZIONALE (DUDU o CEDU)</a:t>
            </a:r>
          </a:p>
          <a:p>
            <a:pPr>
              <a:buFont typeface="Wingdings" pitchFamily="2" charset="2"/>
              <a:buNone/>
              <a:defRPr/>
            </a:pPr>
            <a:r>
              <a:rPr lang="it-IT" sz="2400" dirty="0" smtClean="0">
                <a:latin typeface="Calibri" pitchFamily="34" charset="0"/>
              </a:rPr>
              <a:t> - POI SI DIFFONDE NEGLI ALTRI ORDINAMENTI NAZIONALI .</a:t>
            </a:r>
          </a:p>
          <a:p>
            <a:pPr>
              <a:defRPr/>
            </a:pPr>
            <a:endParaRPr lang="it-IT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it-IT" dirty="0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it-IT" sz="2800" b="1" dirty="0" smtClean="0">
                <a:latin typeface="Calibri" pitchFamily="34" charset="0"/>
              </a:rPr>
              <a:t>L’ORDINAMENTO EUROPEO PERSEGUIVA UN SOLO FINE: L’UNIFICAZIONE ECONOMICA DEGLI STATI.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it-IT" sz="2800" b="1" dirty="0" smtClean="0">
              <a:latin typeface="Calibri" pitchFamily="34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it-IT" sz="2800" b="1" dirty="0" smtClean="0">
                <a:latin typeface="Calibri" pitchFamily="34" charset="0"/>
              </a:rPr>
              <a:t>LA TUTELA DEI DIRITTI FONDAMENTALI ERA FUORI DALLE COMPETENZE DELLA COMUNITA’ ECONOMICA EUROPEA.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it-IT" b="1" dirty="0" smtClean="0">
              <a:latin typeface="Calibri" pitchFamily="34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it-IT" b="1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it-IT" sz="2400" dirty="0" smtClean="0">
                <a:latin typeface="Calibri" pitchFamily="34" charset="0"/>
              </a:rPr>
              <a:t>2) QUANDO LA GARANZIA INTERNAZIONALE DIVENTA</a:t>
            </a:r>
          </a:p>
          <a:p>
            <a:pPr>
              <a:defRPr/>
            </a:pPr>
            <a:endParaRPr lang="it-IT" sz="2400" dirty="0" smtClean="0">
              <a:latin typeface="Calibri" pitchFamily="34" charset="0"/>
            </a:endParaRPr>
          </a:p>
          <a:p>
            <a:pPr>
              <a:defRPr/>
            </a:pPr>
            <a:r>
              <a:rPr lang="it-IT" sz="2400" dirty="0" smtClean="0">
                <a:latin typeface="Calibri" pitchFamily="34" charset="0"/>
              </a:rPr>
              <a:t>fattore che condiziona lo sviluppo dei diritti riconosciuti negli ordinamenti nazionali</a:t>
            </a:r>
          </a:p>
          <a:p>
            <a:pPr>
              <a:defRPr/>
            </a:pPr>
            <a:endParaRPr lang="it-IT" sz="2400" dirty="0" smtClean="0">
              <a:latin typeface="Calibri" pitchFamily="34" charset="0"/>
            </a:endParaRPr>
          </a:p>
          <a:p>
            <a:pPr>
              <a:defRPr/>
            </a:pPr>
            <a:r>
              <a:rPr lang="it-IT" sz="2400" dirty="0" smtClean="0">
                <a:latin typeface="Calibri" pitchFamily="34" charset="0"/>
              </a:rPr>
              <a:t>I diritti fondamentali degli Stati ricevono un rafforzamento da parte dell’ordinamento sovranazionale (europeo) o internazionale (CEDU)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it-IT" sz="2800" dirty="0" smtClean="0">
                <a:latin typeface="Calibri" pitchFamily="34" charset="0"/>
              </a:rPr>
              <a:t>DUE ESEMPI SIGNIFICATIVI:</a:t>
            </a:r>
          </a:p>
          <a:p>
            <a:pPr>
              <a:defRPr/>
            </a:pPr>
            <a:endParaRPr lang="it-IT" sz="2800" dirty="0" smtClean="0">
              <a:latin typeface="Calibri" pitchFamily="34" charset="0"/>
            </a:endParaRPr>
          </a:p>
          <a:p>
            <a:pPr>
              <a:defRPr/>
            </a:pPr>
            <a:r>
              <a:rPr lang="it-IT" sz="2800" dirty="0" smtClean="0">
                <a:latin typeface="Calibri" pitchFamily="34" charset="0"/>
              </a:rPr>
              <a:t>1) - Sentenza n. 161/1985 della Corte costituzionale.</a:t>
            </a:r>
          </a:p>
          <a:p>
            <a:pPr>
              <a:defRPr/>
            </a:pPr>
            <a:endParaRPr lang="it-IT" sz="2800" dirty="0" smtClean="0">
              <a:latin typeface="Calibri" pitchFamily="34" charset="0"/>
            </a:endParaRPr>
          </a:p>
          <a:p>
            <a:pPr>
              <a:defRPr/>
            </a:pPr>
            <a:r>
              <a:rPr lang="it-IT" sz="2800" dirty="0" smtClean="0">
                <a:latin typeface="Calibri" pitchFamily="34" charset="0"/>
              </a:rPr>
              <a:t>- In materia di transessualismo</a:t>
            </a:r>
          </a:p>
          <a:p>
            <a:pPr>
              <a:defRPr/>
            </a:pPr>
            <a:endParaRPr lang="it-IT" sz="2800" dirty="0" smtClean="0">
              <a:latin typeface="Calibri" pitchFamily="34" charset="0"/>
            </a:endParaRPr>
          </a:p>
          <a:p>
            <a:pPr>
              <a:defRPr/>
            </a:pPr>
            <a:r>
              <a:rPr lang="it-IT" sz="2800" dirty="0" smtClean="0">
                <a:latin typeface="Calibri" pitchFamily="34" charset="0"/>
              </a:rPr>
              <a:t>- Identità sessuale = diritto della personalità = diritto a ricomporre l’equilibrio tra soma e psiche.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it-IT" sz="2800" dirty="0" smtClean="0">
                <a:latin typeface="Calibri" pitchFamily="34" charset="0"/>
              </a:rPr>
              <a:t>-Nuovo diritto della </a:t>
            </a:r>
            <a:r>
              <a:rPr lang="it-IT" sz="2800" dirty="0" err="1" smtClean="0">
                <a:latin typeface="Calibri" pitchFamily="34" charset="0"/>
              </a:rPr>
              <a:t>personalita’</a:t>
            </a:r>
            <a:r>
              <a:rPr lang="it-IT" sz="2800" dirty="0" smtClean="0">
                <a:latin typeface="Calibri" pitchFamily="34" charset="0"/>
              </a:rPr>
              <a:t>  che la Corte costituzionale elabora partendo dalle decisioni della commissione europea diritti umani (CEDU) ed anche di corti costituzionali di altri Stati.</a:t>
            </a:r>
          </a:p>
          <a:p>
            <a:pPr>
              <a:defRPr/>
            </a:pPr>
            <a:endParaRPr lang="it-IT" sz="2800" dirty="0" smtClean="0">
              <a:latin typeface="Calibri" pitchFamily="34" charset="0"/>
            </a:endParaRPr>
          </a:p>
          <a:p>
            <a:pPr>
              <a:defRPr/>
            </a:pPr>
            <a:r>
              <a:rPr lang="it-IT" sz="2800" dirty="0" smtClean="0">
                <a:latin typeface="Calibri" pitchFamily="34" charset="0"/>
              </a:rPr>
              <a:t>-Evoluzione della civiltà giuridica mediante la mutua alimentazione fra diversi sistemi giuridici di tutela dei diritti.</a:t>
            </a:r>
            <a:endParaRPr lang="it-IT" sz="28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it-IT" dirty="0" smtClean="0"/>
              <a:t>Art. 2 Costituzione “La Repubblica riconosce e garantisce </a:t>
            </a:r>
            <a:r>
              <a:rPr lang="it-IT" u="sng" dirty="0" smtClean="0"/>
              <a:t>i diritti inviolabili dell’uomo</a:t>
            </a:r>
            <a:r>
              <a:rPr lang="it-IT" dirty="0" smtClean="0"/>
              <a:t>” = formula generica.</a:t>
            </a:r>
          </a:p>
          <a:p>
            <a:pPr>
              <a:defRPr/>
            </a:pPr>
            <a:endParaRPr lang="it-IT" dirty="0" smtClean="0"/>
          </a:p>
          <a:p>
            <a:pPr>
              <a:defRPr/>
            </a:pPr>
            <a:r>
              <a:rPr lang="it-IT" dirty="0" smtClean="0"/>
              <a:t>- Con la tutela multilivello l’art. 2 riceve concretezza.</a:t>
            </a:r>
          </a:p>
          <a:p>
            <a:pPr>
              <a:buFont typeface="Wingdings" pitchFamily="2" charset="2"/>
              <a:buNone/>
              <a:defRPr/>
            </a:pPr>
            <a:r>
              <a:rPr lang="it-IT" dirty="0" smtClean="0"/>
              <a:t>    - Superamento della diatriba sulla clausola aperta o sul numero chiuso.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it-IT" sz="2800" dirty="0" smtClean="0">
                <a:latin typeface="Calibri" pitchFamily="34" charset="0"/>
              </a:rPr>
              <a:t>2) Sentenze n. 348 e 349/2007 della Corte costituzionale</a:t>
            </a:r>
          </a:p>
          <a:p>
            <a:pPr>
              <a:defRPr/>
            </a:pPr>
            <a:r>
              <a:rPr lang="it-IT" sz="2800" dirty="0" err="1" smtClean="0">
                <a:latin typeface="Calibri" pitchFamily="34" charset="0"/>
              </a:rPr>
              <a:t>-Art</a:t>
            </a:r>
            <a:r>
              <a:rPr lang="it-IT" sz="2800" dirty="0" smtClean="0">
                <a:latin typeface="Calibri" pitchFamily="34" charset="0"/>
              </a:rPr>
              <a:t>. 117, c. 1, Cost. = rispetto degli obblighi internazionali.</a:t>
            </a:r>
          </a:p>
          <a:p>
            <a:pPr>
              <a:defRPr/>
            </a:pPr>
            <a:r>
              <a:rPr lang="it-IT" sz="2800" dirty="0" smtClean="0">
                <a:latin typeface="Calibri" pitchFamily="34" charset="0"/>
              </a:rPr>
              <a:t>-CEDU esercita:</a:t>
            </a:r>
          </a:p>
          <a:p>
            <a:pPr>
              <a:defRPr/>
            </a:pPr>
            <a:r>
              <a:rPr lang="it-IT" sz="2800" dirty="0" smtClean="0">
                <a:latin typeface="Calibri" pitchFamily="34" charset="0"/>
              </a:rPr>
              <a:t>a) forza invalidante di leggi nazionali;</a:t>
            </a:r>
          </a:p>
          <a:p>
            <a:pPr>
              <a:defRPr/>
            </a:pPr>
            <a:r>
              <a:rPr lang="it-IT" sz="2800" dirty="0" smtClean="0">
                <a:latin typeface="Calibri" pitchFamily="34" charset="0"/>
              </a:rPr>
              <a:t>b) introduce nuovi diritti e nuovi valori nell’ordinamento nazionale.</a:t>
            </a:r>
          </a:p>
          <a:p>
            <a:pPr>
              <a:defRPr/>
            </a:pPr>
            <a:endParaRPr lang="it-IT" sz="2800" dirty="0" smtClean="0">
              <a:latin typeface="Calibri" pitchFamily="34" charset="0"/>
            </a:endParaRPr>
          </a:p>
          <a:p>
            <a:pPr>
              <a:defRPr/>
            </a:pPr>
            <a:endParaRPr lang="it-IT" dirty="0" smtClean="0"/>
          </a:p>
          <a:p>
            <a:pPr>
              <a:defRPr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it-IT" sz="2800" dirty="0" smtClean="0">
                <a:latin typeface="Calibri" pitchFamily="34" charset="0"/>
              </a:rPr>
              <a:t>SULLA RADICE PROFONDA DELLA COSTITUZIONE.</a:t>
            </a:r>
          </a:p>
          <a:p>
            <a:pPr>
              <a:defRPr/>
            </a:pPr>
            <a:r>
              <a:rPr lang="it-IT" dirty="0" smtClean="0"/>
              <a:t> </a:t>
            </a:r>
          </a:p>
          <a:p>
            <a:pPr>
              <a:defRPr/>
            </a:pPr>
            <a:r>
              <a:rPr lang="it-IT" sz="2800" dirty="0" smtClean="0">
                <a:latin typeface="Calibri" pitchFamily="34" charset="0"/>
              </a:rPr>
              <a:t>GIUSEPPE DOSSETTI </a:t>
            </a:r>
          </a:p>
          <a:p>
            <a:pPr>
              <a:defRPr/>
            </a:pPr>
            <a:endParaRPr lang="it-IT" sz="2800" dirty="0" smtClean="0">
              <a:latin typeface="Calibri" pitchFamily="34" charset="0"/>
            </a:endParaRPr>
          </a:p>
          <a:p>
            <a:pPr>
              <a:defRPr/>
            </a:pPr>
            <a:r>
              <a:rPr lang="it-IT" sz="2800" dirty="0" smtClean="0">
                <a:latin typeface="Calibri" pitchFamily="34" charset="0"/>
              </a:rPr>
              <a:t>L’IMPRONTA UNIVERSALISTICA E’ LA VERA RADICE UMANISTICA DELLA COSTITUZIONE (</a:t>
            </a:r>
            <a:r>
              <a:rPr lang="it-IT" sz="2800" dirty="0" err="1" smtClean="0">
                <a:latin typeface="Calibri" pitchFamily="34" charset="0"/>
              </a:rPr>
              <a:t>ARTT</a:t>
            </a:r>
            <a:r>
              <a:rPr lang="it-IT" sz="2800" dirty="0" smtClean="0">
                <a:latin typeface="Calibri" pitchFamily="34" charset="0"/>
              </a:rPr>
              <a:t>. 2, 10, 11 E 117, C. 1, </a:t>
            </a:r>
            <a:r>
              <a:rPr lang="it-IT" sz="2800" dirty="0" err="1" smtClean="0">
                <a:latin typeface="Calibri" pitchFamily="34" charset="0"/>
              </a:rPr>
              <a:t>COST</a:t>
            </a:r>
            <a:r>
              <a:rPr lang="it-IT" sz="2800" dirty="0" smtClean="0">
                <a:latin typeface="Calibri" pitchFamily="34" charset="0"/>
              </a:rPr>
              <a:t>. )</a:t>
            </a:r>
          </a:p>
          <a:p>
            <a:pPr>
              <a:defRPr/>
            </a:pPr>
            <a:endParaRPr lang="it-IT" sz="2800" dirty="0" smtClean="0">
              <a:latin typeface="Calibri" pitchFamily="34" charset="0"/>
            </a:endParaRPr>
          </a:p>
          <a:p>
            <a:pPr>
              <a:defRPr/>
            </a:pPr>
            <a:endParaRPr lang="it-IT" sz="2800" dirty="0" smtClean="0">
              <a:latin typeface="Calibri" pitchFamily="34" charset="0"/>
            </a:endParaRPr>
          </a:p>
          <a:p>
            <a:pPr>
              <a:defRPr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it-IT" sz="2800" dirty="0" smtClean="0">
                <a:latin typeface="Calibri" pitchFamily="34" charset="0"/>
              </a:rPr>
              <a:t>SULLA RADICE PROFONDA DELLA COSTITUZIONE</a:t>
            </a:r>
          </a:p>
          <a:p>
            <a:pPr algn="ctr">
              <a:defRPr/>
            </a:pPr>
            <a:r>
              <a:rPr lang="it-IT" sz="2800" dirty="0" smtClean="0">
                <a:latin typeface="Calibri" pitchFamily="34" charset="0"/>
              </a:rPr>
              <a:t>GIUSEPPE DOSSETTI</a:t>
            </a:r>
          </a:p>
          <a:p>
            <a:pPr>
              <a:defRPr/>
            </a:pPr>
            <a:r>
              <a:rPr lang="it-IT" sz="2800" dirty="0" smtClean="0">
                <a:latin typeface="Calibri" pitchFamily="34" charset="0"/>
              </a:rPr>
              <a:t>“</a:t>
            </a:r>
            <a:r>
              <a:rPr lang="it-IT" sz="2800" dirty="0" smtClean="0"/>
              <a:t>Alcuni pensano che la Costituzione sia un fiore pungente nato quasi per caso da un arido terreno di sbandamenti postbellici e da risentimenti faziosi volti al passato. Altri pensano che essa nasca da una ideologia antifascista di fatto coltivata da certe minoranze, che avevano vissuto soprattutto da esuli gli anni del fascismo</a:t>
            </a:r>
            <a:endParaRPr lang="it-IT" sz="2800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it-IT" dirty="0" smtClean="0"/>
              <a:t>altri ancora – come non pochi dei suoi attuali sostenitori – si richiamano alla resistenza, con cui l’Italia può avere ritrovato il suo onore e in certo modo si è omologata a una certa cultura internazionale … La Costituzione italiana è nata ed è stata ispirata – come e più di altre pochissime costituzioni – da un grande fatto globale,</a:t>
            </a:r>
          </a:p>
          <a:p>
            <a:pPr>
              <a:defRPr/>
            </a:pPr>
            <a:endParaRPr lang="it-IT" dirty="0" smtClean="0"/>
          </a:p>
          <a:p>
            <a:pPr>
              <a:defRPr/>
            </a:pPr>
            <a:endParaRPr lang="it-IT" dirty="0" smtClean="0"/>
          </a:p>
          <a:p>
            <a:pPr>
              <a:defRPr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it-IT" dirty="0" smtClean="0"/>
              <a:t>cioè i sei anni della seconda guerra mondiale (questo) evento enorme che nessun uomo che oggi vive o anche solo che nasca oggi, </a:t>
            </a:r>
            <a:r>
              <a:rPr lang="it-IT" dirty="0" err="1" smtClean="0"/>
              <a:t>puo’</a:t>
            </a:r>
            <a:r>
              <a:rPr lang="it-IT" dirty="0" smtClean="0"/>
              <a:t> e </a:t>
            </a:r>
            <a:r>
              <a:rPr lang="it-IT" dirty="0" err="1" smtClean="0"/>
              <a:t>potra’</a:t>
            </a:r>
            <a:r>
              <a:rPr lang="it-IT" dirty="0" smtClean="0"/>
              <a:t> accantonare o </a:t>
            </a:r>
            <a:r>
              <a:rPr lang="it-IT" dirty="0" err="1" smtClean="0"/>
              <a:t>potra’</a:t>
            </a:r>
            <a:r>
              <a:rPr lang="it-IT" dirty="0" smtClean="0"/>
              <a:t> attenuarne le dimensione, qualunque idea se ne faccia e con qualunque animo lo scruti …</a:t>
            </a:r>
          </a:p>
          <a:p>
            <a:pPr>
              <a:defRPr/>
            </a:pPr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it-IT" dirty="0" smtClean="0"/>
              <a:t>la Costituzione italiana del 1948 si </a:t>
            </a:r>
            <a:r>
              <a:rPr lang="it-IT" dirty="0" err="1" smtClean="0"/>
              <a:t>puo’</a:t>
            </a:r>
            <a:r>
              <a:rPr lang="it-IT" dirty="0" smtClean="0"/>
              <a:t> ben dire nata da questo crogiolo ardente e universale, </a:t>
            </a:r>
            <a:r>
              <a:rPr lang="it-IT" dirty="0" err="1" smtClean="0"/>
              <a:t>piu’</a:t>
            </a:r>
            <a:r>
              <a:rPr lang="it-IT" dirty="0" smtClean="0"/>
              <a:t> che dalle stesse vicende italiane del fascismo e del </a:t>
            </a:r>
            <a:r>
              <a:rPr lang="it-IT" dirty="0" err="1" smtClean="0"/>
              <a:t>postfascismo</a:t>
            </a:r>
            <a:r>
              <a:rPr lang="it-IT" dirty="0" smtClean="0"/>
              <a:t>: </a:t>
            </a:r>
            <a:r>
              <a:rPr lang="it-IT" dirty="0" err="1" smtClean="0"/>
              <a:t>piu’</a:t>
            </a:r>
            <a:r>
              <a:rPr lang="it-IT" dirty="0" smtClean="0"/>
              <a:t> che dal confronto-scontro di tre ideologie datate, essa </a:t>
            </a:r>
            <a:r>
              <a:rPr lang="it-IT" u="sng" dirty="0" smtClean="0"/>
              <a:t>porta l’impronta di uno spirito universale e </a:t>
            </a:r>
            <a:r>
              <a:rPr lang="it-IT" u="sng" dirty="0" err="1" smtClean="0"/>
              <a:t>transtemporale</a:t>
            </a:r>
            <a:r>
              <a:rPr lang="it-IT" dirty="0" smtClean="0"/>
              <a:t>”.</a:t>
            </a:r>
          </a:p>
          <a:p>
            <a:pPr>
              <a:defRPr/>
            </a:pPr>
            <a:r>
              <a:rPr lang="it-IT" dirty="0" smtClean="0"/>
              <a:t>(“Le radici della Costituzione, relazione tenuta da Dossetti all’abbazia di </a:t>
            </a:r>
            <a:r>
              <a:rPr lang="it-IT" dirty="0" err="1" smtClean="0"/>
              <a:t>Monteveglio</a:t>
            </a:r>
            <a:r>
              <a:rPr lang="it-IT" dirty="0" smtClean="0"/>
              <a:t> il 16/09/1994”)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it-IT" dirty="0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z="2800" b="1" dirty="0" smtClean="0">
                <a:latin typeface="Calibri" pitchFamily="34" charset="0"/>
              </a:rPr>
              <a:t>CARATTERI DELL’ORDINAMENTO EUROPEO:</a:t>
            </a:r>
          </a:p>
          <a:p>
            <a:pPr eaLnBrk="1" hangingPunct="1">
              <a:defRPr/>
            </a:pPr>
            <a:endParaRPr lang="it-IT" sz="2800" b="1" dirty="0" smtClean="0">
              <a:latin typeface="Calibri" pitchFamily="34" charset="0"/>
            </a:endParaRPr>
          </a:p>
          <a:p>
            <a:pPr eaLnBrk="1" hangingPunct="1">
              <a:defRPr/>
            </a:pPr>
            <a:r>
              <a:rPr lang="it-IT" sz="2800" b="1" dirty="0" smtClean="0">
                <a:latin typeface="Calibri" pitchFamily="34" charset="0"/>
              </a:rPr>
              <a:t>- AUTONOMIA;</a:t>
            </a:r>
          </a:p>
          <a:p>
            <a:pPr eaLnBrk="1" hangingPunct="1">
              <a:defRPr/>
            </a:pPr>
            <a:r>
              <a:rPr lang="it-IT" sz="2800" b="1" dirty="0" smtClean="0">
                <a:latin typeface="Calibri" pitchFamily="34" charset="0"/>
              </a:rPr>
              <a:t>- UNITA’;</a:t>
            </a:r>
          </a:p>
          <a:p>
            <a:pPr eaLnBrk="1" hangingPunct="1">
              <a:defRPr/>
            </a:pPr>
            <a:r>
              <a:rPr lang="it-IT" sz="2800" b="1" dirty="0" smtClean="0">
                <a:latin typeface="Calibri" pitchFamily="34" charset="0"/>
              </a:rPr>
              <a:t>- COMPETENZE IN MATERIA </a:t>
            </a:r>
            <a:r>
              <a:rPr lang="it-IT" sz="2800" b="1" dirty="0" err="1" smtClean="0">
                <a:latin typeface="Calibri" pitchFamily="34" charset="0"/>
              </a:rPr>
              <a:t>DI</a:t>
            </a:r>
            <a:r>
              <a:rPr lang="it-IT" sz="2800" b="1" dirty="0" smtClean="0">
                <a:latin typeface="Calibri" pitchFamily="34" charset="0"/>
              </a:rPr>
              <a:t> ECONOMIA.</a:t>
            </a:r>
          </a:p>
          <a:p>
            <a:pPr eaLnBrk="1" hangingPunct="1">
              <a:defRPr/>
            </a:pPr>
            <a:endParaRPr lang="it-IT" sz="2800" b="1" dirty="0" smtClean="0">
              <a:latin typeface="Calibri" pitchFamily="34" charset="0"/>
            </a:endParaRPr>
          </a:p>
          <a:p>
            <a:pPr eaLnBrk="1" hangingPunct="1">
              <a:defRPr/>
            </a:pPr>
            <a:r>
              <a:rPr lang="it-IT" sz="2800" b="1" dirty="0" smtClean="0">
                <a:latin typeface="Calibri" pitchFamily="34" charset="0"/>
              </a:rPr>
              <a:t>In tale ottica la protezione  da parte della </a:t>
            </a:r>
            <a:r>
              <a:rPr lang="it-IT" sz="2800" b="1" dirty="0" err="1" smtClean="0">
                <a:latin typeface="Calibri" pitchFamily="34" charset="0"/>
              </a:rPr>
              <a:t>Comunita’</a:t>
            </a:r>
            <a:r>
              <a:rPr lang="it-IT" sz="2800" b="1" dirty="0" smtClean="0">
                <a:latin typeface="Calibri" pitchFamily="34" charset="0"/>
              </a:rPr>
              <a:t> dei diritti fondamentali previsti dalle costituzioni statali cosa avrebbe comportato?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defRPr/>
            </a:pPr>
            <a:r>
              <a:rPr lang="it-IT" dirty="0" smtClean="0">
                <a:latin typeface="Calibri" pitchFamily="34" charset="0"/>
              </a:rPr>
              <a:t>COSTITUZIONE </a:t>
            </a:r>
          </a:p>
          <a:p>
            <a:pPr>
              <a:defRPr/>
            </a:pPr>
            <a:r>
              <a:rPr lang="it-IT" sz="2800" dirty="0" smtClean="0">
                <a:latin typeface="Calibri" pitchFamily="34" charset="0"/>
              </a:rPr>
              <a:t>-non solo come patto politico fra determinate forze;</a:t>
            </a:r>
          </a:p>
          <a:p>
            <a:pPr>
              <a:defRPr/>
            </a:pPr>
            <a:endParaRPr lang="it-IT" sz="2800" dirty="0" smtClean="0">
              <a:latin typeface="Calibri" pitchFamily="34" charset="0"/>
            </a:endParaRPr>
          </a:p>
          <a:p>
            <a:pPr>
              <a:defRPr/>
            </a:pPr>
            <a:r>
              <a:rPr lang="it-IT" sz="2800" dirty="0" smtClean="0">
                <a:latin typeface="Calibri" pitchFamily="34" charset="0"/>
              </a:rPr>
              <a:t>- non solo come oggetto e strumento di garanzia;</a:t>
            </a:r>
          </a:p>
          <a:p>
            <a:pPr>
              <a:defRPr/>
            </a:pPr>
            <a:endParaRPr lang="it-IT" sz="2800" dirty="0" smtClean="0">
              <a:latin typeface="Calibri" pitchFamily="34" charset="0"/>
            </a:endParaRPr>
          </a:p>
          <a:p>
            <a:pPr>
              <a:defRPr/>
            </a:pPr>
            <a:r>
              <a:rPr lang="it-IT" sz="2800" dirty="0" smtClean="0">
                <a:latin typeface="Calibri" pitchFamily="34" charset="0"/>
              </a:rPr>
              <a:t>- </a:t>
            </a:r>
            <a:r>
              <a:rPr lang="it-IT" sz="2800" u="sng" dirty="0" smtClean="0">
                <a:latin typeface="Calibri" pitchFamily="34" charset="0"/>
              </a:rPr>
              <a:t>ma soprattutto come atto che partecipa di un patrimonio universale = internazionalizzazione del diritto costituzionale (artt. 2, 10, 11 e 117, c. 1 </a:t>
            </a:r>
            <a:r>
              <a:rPr lang="it-IT" sz="2800" u="sng" dirty="0" err="1" smtClean="0">
                <a:latin typeface="Calibri" pitchFamily="34" charset="0"/>
              </a:rPr>
              <a:t>Cost</a:t>
            </a:r>
            <a:r>
              <a:rPr lang="it-IT" sz="2800" u="sng" dirty="0" smtClean="0">
                <a:latin typeface="Calibri" pitchFamily="34" charset="0"/>
              </a:rPr>
              <a:t>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it-IT" dirty="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it-IT" sz="2800" dirty="0" smtClean="0">
                <a:latin typeface="Calibri" pitchFamily="34" charset="0"/>
              </a:rPr>
              <a:t>LE NORME COSTITUZIONALI DEGLI STATI IN MATERIA </a:t>
            </a:r>
            <a:r>
              <a:rPr lang="it-IT" sz="2800" dirty="0" err="1" smtClean="0">
                <a:latin typeface="Calibri" pitchFamily="34" charset="0"/>
              </a:rPr>
              <a:t>DI</a:t>
            </a:r>
            <a:r>
              <a:rPr lang="it-IT" sz="2800" dirty="0" smtClean="0">
                <a:latin typeface="Calibri" pitchFamily="34" charset="0"/>
              </a:rPr>
              <a:t> DIRITTI ERANO CONSIDERATE NORME ESTERNE ALLA COMUNITA’ ECONOMICA EUROPEA.</a:t>
            </a:r>
          </a:p>
          <a:p>
            <a:pPr eaLnBrk="1" hangingPunct="1">
              <a:lnSpc>
                <a:spcPct val="90000"/>
              </a:lnSpc>
              <a:defRPr/>
            </a:pPr>
            <a:endParaRPr lang="it-IT" sz="2800" dirty="0" smtClean="0">
              <a:latin typeface="Calibri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it-IT" sz="2800" dirty="0" smtClean="0">
                <a:latin typeface="Calibri" pitchFamily="34" charset="0"/>
              </a:rPr>
              <a:t>LA COMUNITA’ ECONOMICA EUROPEA NON SI RITIENE OBBLIGATA A TUTELARE I DIRITTI FONDAMENTALI DEGLI STATI IN NOME DELLA PROPRIA UNITA’ E AUTONOMIA.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it-IT" dirty="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z="2800" dirty="0" smtClean="0">
                <a:latin typeface="Calibri" pitchFamily="34" charset="0"/>
              </a:rPr>
              <a:t>CONCEZIONE MOLTO RIGIDA:</a:t>
            </a:r>
          </a:p>
          <a:p>
            <a:pPr eaLnBrk="1" hangingPunct="1">
              <a:defRPr/>
            </a:pPr>
            <a:endParaRPr lang="it-IT" sz="2800" dirty="0" smtClean="0">
              <a:latin typeface="Calibri" pitchFamily="34" charset="0"/>
            </a:endParaRPr>
          </a:p>
          <a:p>
            <a:pPr eaLnBrk="1" hangingPunct="1">
              <a:defRPr/>
            </a:pPr>
            <a:r>
              <a:rPr lang="it-IT" sz="2800" dirty="0" smtClean="0">
                <a:latin typeface="Calibri" pitchFamily="34" charset="0"/>
              </a:rPr>
              <a:t>I RAPPORTI TRA COMUNITA’ E STATI SONO CARATTERIZZATI DA SEPARAZIONE DELLE COMPETENZE.</a:t>
            </a:r>
          </a:p>
          <a:p>
            <a:pPr eaLnBrk="1" hangingPunct="1">
              <a:defRPr/>
            </a:pPr>
            <a:endParaRPr lang="it-IT" sz="2800" dirty="0" smtClean="0">
              <a:latin typeface="Calibri" pitchFamily="34" charset="0"/>
            </a:endParaRPr>
          </a:p>
          <a:p>
            <a:pPr eaLnBrk="1" hangingPunct="1">
              <a:defRPr/>
            </a:pPr>
            <a:r>
              <a:rPr lang="it-IT" sz="2800" dirty="0" smtClean="0">
                <a:latin typeface="Calibri" pitchFamily="34" charset="0"/>
              </a:rPr>
              <a:t>CORTE </a:t>
            </a:r>
            <a:r>
              <a:rPr lang="it-IT" sz="2800" dirty="0" err="1" smtClean="0">
                <a:latin typeface="Calibri" pitchFamily="34" charset="0"/>
              </a:rPr>
              <a:t>DI</a:t>
            </a:r>
            <a:r>
              <a:rPr lang="it-IT" sz="2800" dirty="0" smtClean="0">
                <a:latin typeface="Calibri" pitchFamily="34" charset="0"/>
              </a:rPr>
              <a:t> GIUSTIZIA: SENTENZE STORK, GEITLING E SGARLATA (1958, 1960, 1965)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it-IT" dirty="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844675"/>
            <a:ext cx="8229600" cy="4525963"/>
          </a:xfrm>
        </p:spPr>
        <p:txBody>
          <a:bodyPr/>
          <a:lstStyle/>
          <a:p>
            <a:pPr eaLnBrk="1" hangingPunct="1">
              <a:defRPr/>
            </a:pPr>
            <a:r>
              <a:rPr lang="it-IT" b="1" u="sng" dirty="0" smtClean="0">
                <a:effectLst/>
                <a:latin typeface="Calibri" pitchFamily="34" charset="0"/>
              </a:rPr>
              <a:t>SECONDA FASE CHE CHIAMEREMO “DELL’ELABORAZIONE PRETORIA DEI DIRITTI FONDAMENTALI”</a:t>
            </a:r>
          </a:p>
          <a:p>
            <a:pPr eaLnBrk="1" hangingPunct="1">
              <a:defRPr/>
            </a:pPr>
            <a:endParaRPr lang="it-IT" b="1" u="sng" dirty="0" smtClean="0">
              <a:effectLst/>
              <a:latin typeface="Calibri" pitchFamily="34" charset="0"/>
            </a:endParaRPr>
          </a:p>
          <a:p>
            <a:pPr eaLnBrk="1" hangingPunct="1">
              <a:defRPr/>
            </a:pPr>
            <a:r>
              <a:rPr lang="it-IT" b="1" dirty="0" smtClean="0">
                <a:latin typeface="Calibri" pitchFamily="34" charset="0"/>
              </a:rPr>
              <a:t>CORTE </a:t>
            </a:r>
            <a:r>
              <a:rPr lang="it-IT" b="1" dirty="0" err="1" smtClean="0">
                <a:latin typeface="Calibri" pitchFamily="34" charset="0"/>
              </a:rPr>
              <a:t>DI</a:t>
            </a:r>
            <a:r>
              <a:rPr lang="it-IT" b="1" dirty="0" smtClean="0">
                <a:latin typeface="Calibri" pitchFamily="34" charset="0"/>
              </a:rPr>
              <a:t> GIUSTIZIA: SENTENZA STAUDER DEL 1969: “I diritti fondamentali sono principi generali del diritto di cui la </a:t>
            </a:r>
            <a:r>
              <a:rPr lang="it-IT" b="1" dirty="0" err="1" smtClean="0">
                <a:latin typeface="Calibri" pitchFamily="34" charset="0"/>
              </a:rPr>
              <a:t>Comunita’</a:t>
            </a:r>
            <a:r>
              <a:rPr lang="it-IT" b="1" dirty="0" smtClean="0">
                <a:latin typeface="Calibri" pitchFamily="34" charset="0"/>
              </a:rPr>
              <a:t> garantisce l’osservanza”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it-IT" dirty="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z="2800" b="1" dirty="0" smtClean="0">
                <a:latin typeface="Calibri" pitchFamily="34" charset="0"/>
              </a:rPr>
              <a:t>QUALI SONO I MOTIVI </a:t>
            </a:r>
            <a:r>
              <a:rPr lang="it-IT" sz="2800" b="1" dirty="0" err="1" smtClean="0">
                <a:latin typeface="Calibri" pitchFamily="34" charset="0"/>
              </a:rPr>
              <a:t>DI</a:t>
            </a:r>
            <a:r>
              <a:rPr lang="it-IT" sz="2800" b="1" dirty="0" smtClean="0">
                <a:latin typeface="Calibri" pitchFamily="34" charset="0"/>
              </a:rPr>
              <a:t> TALE SVOLTA?</a:t>
            </a:r>
          </a:p>
          <a:p>
            <a:pPr eaLnBrk="1" hangingPunct="1">
              <a:defRPr/>
            </a:pPr>
            <a:endParaRPr lang="it-IT" sz="2800" b="1" dirty="0" smtClean="0">
              <a:latin typeface="Calibri" pitchFamily="34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it-IT" sz="2800" b="1" dirty="0" smtClean="0">
                <a:latin typeface="Calibri" pitchFamily="34" charset="0"/>
              </a:rPr>
              <a:t>1) Gli effetti diretti delle norme europee nei confronti degli Stati;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it-IT" sz="2800" b="1" dirty="0" smtClean="0">
              <a:latin typeface="Calibri" pitchFamily="34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it-IT" sz="2800" b="1" dirty="0" smtClean="0">
                <a:latin typeface="Calibri" pitchFamily="34" charset="0"/>
              </a:rPr>
              <a:t>2) La supremazia del diritto prodotto dalla </a:t>
            </a:r>
            <a:r>
              <a:rPr lang="it-IT" sz="2800" b="1" dirty="0" err="1" smtClean="0">
                <a:latin typeface="Calibri" pitchFamily="34" charset="0"/>
              </a:rPr>
              <a:t>comunita’</a:t>
            </a:r>
            <a:r>
              <a:rPr lang="it-IT" sz="2800" b="1" dirty="0" smtClean="0">
                <a:latin typeface="Calibri" pitchFamily="34" charset="0"/>
              </a:rPr>
              <a:t> europea sugli ordinamenti nazionali.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it-IT" b="1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it-IT" dirty="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412875"/>
            <a:ext cx="8229600" cy="4525963"/>
          </a:xfrm>
        </p:spPr>
        <p:txBody>
          <a:bodyPr/>
          <a:lstStyle/>
          <a:p>
            <a:pPr eaLnBrk="1" hangingPunct="1">
              <a:defRPr/>
            </a:pPr>
            <a:r>
              <a:rPr lang="it-IT" sz="3600" b="1" dirty="0" smtClean="0">
                <a:latin typeface="Calibri" pitchFamily="34" charset="0"/>
              </a:rPr>
              <a:t>PROBLEMI:</a:t>
            </a:r>
          </a:p>
          <a:p>
            <a:pPr eaLnBrk="1" hangingPunct="1">
              <a:defRPr/>
            </a:pPr>
            <a:endParaRPr lang="it-IT" sz="3600" b="1" dirty="0" smtClean="0">
              <a:latin typeface="Calibri" pitchFamily="34" charset="0"/>
            </a:endParaRPr>
          </a:p>
          <a:p>
            <a:pPr eaLnBrk="1" hangingPunct="1">
              <a:defRPr/>
            </a:pPr>
            <a:r>
              <a:rPr lang="it-IT" sz="2800" b="1" dirty="0" smtClean="0">
                <a:latin typeface="Calibri" pitchFamily="34" charset="0"/>
              </a:rPr>
              <a:t>-La </a:t>
            </a:r>
            <a:r>
              <a:rPr lang="it-IT" sz="2800" b="1" dirty="0" err="1" smtClean="0">
                <a:latin typeface="Calibri" pitchFamily="34" charset="0"/>
              </a:rPr>
              <a:t>Comunita’</a:t>
            </a:r>
            <a:r>
              <a:rPr lang="it-IT" sz="2800" b="1" dirty="0" smtClean="0">
                <a:latin typeface="Calibri" pitchFamily="34" charset="0"/>
              </a:rPr>
              <a:t> non ha ancora un catalogo scritto dei diritti. </a:t>
            </a:r>
          </a:p>
          <a:p>
            <a:pPr eaLnBrk="1" hangingPunct="1">
              <a:defRPr/>
            </a:pPr>
            <a:r>
              <a:rPr lang="it-IT" sz="2800" b="1" dirty="0" smtClean="0">
                <a:latin typeface="Calibri" pitchFamily="34" charset="0"/>
              </a:rPr>
              <a:t>- Il riconoscimento dell’obbligo di tutela dei diritti avviene mediante la giurisprudenza.</a:t>
            </a:r>
          </a:p>
          <a:p>
            <a:pPr eaLnBrk="1" hangingPunct="1">
              <a:defRPr/>
            </a:pPr>
            <a:r>
              <a:rPr lang="it-IT" sz="2800" b="1" dirty="0" smtClean="0">
                <a:latin typeface="Calibri" pitchFamily="34" charset="0"/>
              </a:rPr>
              <a:t>- I giudici elaborano i diritti = creazione casistica dei diritti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lusso">
  <a:themeElements>
    <a:clrScheme name="Flusso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Flusso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lusso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lusso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lusso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lusso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lusso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lusso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lusso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lusso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lusso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276</TotalTime>
  <Words>1799</Words>
  <Application>Microsoft Office PowerPoint</Application>
  <PresentationFormat>Presentazione su schermo (4:3)</PresentationFormat>
  <Paragraphs>197</Paragraphs>
  <Slides>40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40</vt:i4>
      </vt:variant>
    </vt:vector>
  </HeadingPairs>
  <TitlesOfParts>
    <vt:vector size="41" baseType="lpstr">
      <vt:lpstr>Flusso</vt:lpstr>
      <vt:lpstr> LA TUTELA MULTILIVELLO DEI DIRITTI FONDAMENTALI  (31 ottobre 2012)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BILANCIAMENTO COME OPERA?</vt:lpstr>
      <vt:lpstr>IL GIUDICE DETERMINA: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CORSO TUTELA DEI DIRITTI FONDAMENTALI LM-LISSS</dc:title>
  <dc:creator>oem</dc:creator>
  <cp:lastModifiedBy>Chiara Bertoni</cp:lastModifiedBy>
  <cp:revision>42</cp:revision>
  <dcterms:created xsi:type="dcterms:W3CDTF">2011-11-14T23:32:57Z</dcterms:created>
  <dcterms:modified xsi:type="dcterms:W3CDTF">2012-11-05T09:54:45Z</dcterms:modified>
</cp:coreProperties>
</file>