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79" r:id="rId13"/>
    <p:sldId id="267" r:id="rId14"/>
    <p:sldId id="268" r:id="rId15"/>
    <p:sldId id="269" r:id="rId16"/>
    <p:sldId id="270" r:id="rId17"/>
    <p:sldId id="271" r:id="rId18"/>
    <p:sldId id="272" r:id="rId19"/>
    <p:sldId id="273" r:id="rId20"/>
    <p:sldId id="280" r:id="rId21"/>
    <p:sldId id="274" r:id="rId22"/>
    <p:sldId id="275" r:id="rId23"/>
    <p:sldId id="276" r:id="rId24"/>
    <p:sldId id="277" r:id="rId25"/>
    <p:sldId id="278" r:id="rId26"/>
    <p:sldId id="281" r:id="rId27"/>
    <p:sldId id="282" r:id="rId28"/>
    <p:sldId id="283" r:id="rId29"/>
    <p:sldId id="285" r:id="rId30"/>
    <p:sldId id="286" r:id="rId31"/>
    <p:sldId id="284" r:id="rId32"/>
    <p:sldId id="287" r:id="rId33"/>
    <p:sldId id="288" r:id="rId34"/>
    <p:sldId id="289" r:id="rId35"/>
    <p:sldId id="290" r:id="rId36"/>
    <p:sldId id="291" r:id="rId3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808"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1EC98F-EDDE-4514-A30C-89BFFAD43F7C}" type="datetimeFigureOut">
              <a:rPr lang="it-IT" smtClean="0"/>
              <a:t>18/10/16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522BCF-938F-4995-ABA1-C8DE55D647A6}" type="slidenum">
              <a:rPr lang="it-IT" smtClean="0"/>
              <a:t>‹n.›</a:t>
            </a:fld>
            <a:endParaRPr lang="it-IT"/>
          </a:p>
        </p:txBody>
      </p:sp>
    </p:spTree>
    <p:extLst>
      <p:ext uri="{BB962C8B-B14F-4D97-AF65-F5344CB8AC3E}">
        <p14:creationId xmlns:p14="http://schemas.microsoft.com/office/powerpoint/2010/main" val="3353232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9522BCF-938F-4995-ABA1-C8DE55D647A6}" type="slidenum">
              <a:rPr lang="it-IT" smtClean="0"/>
              <a:t>21</a:t>
            </a:fld>
            <a:endParaRPr lang="it-IT"/>
          </a:p>
        </p:txBody>
      </p:sp>
    </p:spTree>
    <p:extLst>
      <p:ext uri="{BB962C8B-B14F-4D97-AF65-F5344CB8AC3E}">
        <p14:creationId xmlns:p14="http://schemas.microsoft.com/office/powerpoint/2010/main" val="61045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DAD09C-8F7F-458F-BCEC-60284C09629B}" type="slidenum">
              <a:rPr lang="it-IT" smtClean="0"/>
              <a:t>‹n.›</a:t>
            </a:fld>
            <a:endParaRPr lang="it-IT"/>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ottotitolo 2"/>
          <p:cNvSpPr txBox="1">
            <a:spLocks/>
          </p:cNvSpPr>
          <p:nvPr userDrawn="1"/>
        </p:nvSpPr>
        <p:spPr>
          <a:xfrm>
            <a:off x="4788024" y="6237312"/>
            <a:ext cx="4136504" cy="620688"/>
          </a:xfrm>
          <a:prstGeom prst="rect">
            <a:avLst/>
          </a:prstGeom>
        </p:spPr>
        <p:txBody>
          <a:bodyPr vert="horz" lIns="91440" tIns="45720" rIns="91440" bIns="45720" rtlCol="0" anchor="ctr" anchorCtr="0">
            <a:normAutofit fontScale="47500" lnSpcReduction="20000"/>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marL="0" indent="0" algn="r">
              <a:buNone/>
            </a:pPr>
            <a:r>
              <a:rPr lang="it-IT" b="1" i="1" dirty="0" smtClean="0">
                <a:solidFill>
                  <a:srgbClr val="FF0000"/>
                </a:solidFill>
              </a:rPr>
              <a:t>Elisa Bertolini</a:t>
            </a:r>
          </a:p>
          <a:p>
            <a:pPr marL="0" indent="0" algn="r">
              <a:buNone/>
            </a:pPr>
            <a:r>
              <a:rPr lang="it-IT" b="1" i="1" dirty="0" smtClean="0">
                <a:solidFill>
                  <a:srgbClr val="FF0000"/>
                </a:solidFill>
              </a:rPr>
              <a:t>Università degli studi di Verona</a:t>
            </a:r>
          </a:p>
          <a:p>
            <a:pPr marL="0" indent="0" algn="r">
              <a:buNone/>
            </a:pPr>
            <a:r>
              <a:rPr lang="it-IT" b="1" i="1" dirty="0" smtClean="0">
                <a:solidFill>
                  <a:srgbClr val="FF0000"/>
                </a:solidFill>
              </a:rPr>
              <a:t>19 ottobre 2016</a:t>
            </a:r>
            <a:endParaRPr lang="it-IT" b="1" i="1" dirty="0">
              <a:solidFill>
                <a:srgbClr val="FF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a:xfrm>
            <a:off x="6248400" y="6208776"/>
            <a:ext cx="2133600" cy="365125"/>
          </a:xfrm>
          <a:prstGeom prst="rect">
            <a:avLst/>
          </a:prstGeom>
        </p:spPr>
        <p:txBody>
          <a:bodyPr/>
          <a:lstStyle/>
          <a:p>
            <a:fld id="{C5712528-29D8-48D5-8F7E-BD83F873F51B}" type="datetimeFigureOut">
              <a:rPr lang="it-IT" smtClean="0"/>
              <a:t>18/10/16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DAD09C-8F7F-458F-BCEC-60284C09629B}"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a:xfrm>
            <a:off x="6248400" y="6208776"/>
            <a:ext cx="2133600" cy="365125"/>
          </a:xfrm>
          <a:prstGeom prst="rect">
            <a:avLst/>
          </a:prstGeom>
        </p:spPr>
        <p:txBody>
          <a:bodyPr/>
          <a:lstStyle/>
          <a:p>
            <a:fld id="{C5712528-29D8-48D5-8F7E-BD83F873F51B}" type="datetimeFigureOut">
              <a:rPr lang="it-IT" smtClean="0"/>
              <a:t>18/10/16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DAD09C-8F7F-458F-BCEC-60284C09629B}"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a:xfrm>
            <a:off x="6248400" y="6208776"/>
            <a:ext cx="2133600" cy="365125"/>
          </a:xfrm>
          <a:prstGeom prst="rect">
            <a:avLst/>
          </a:prstGeom>
        </p:spPr>
        <p:txBody>
          <a:bodyPr/>
          <a:lstStyle/>
          <a:p>
            <a:fld id="{C5712528-29D8-48D5-8F7E-BD83F873F51B}" type="datetimeFigureOut">
              <a:rPr lang="it-IT" smtClean="0"/>
              <a:t>18/10/16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DAD09C-8F7F-458F-BCEC-60284C09629B}"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a:xfrm>
            <a:off x="6248400" y="6208776"/>
            <a:ext cx="2133600" cy="365125"/>
          </a:xfrm>
          <a:prstGeom prst="rect">
            <a:avLst/>
          </a:prstGeom>
        </p:spPr>
        <p:txBody>
          <a:bodyPr/>
          <a:lstStyle/>
          <a:p>
            <a:fld id="{C5712528-29D8-48D5-8F7E-BD83F873F51B}" type="datetimeFigureOut">
              <a:rPr lang="it-IT" smtClean="0"/>
              <a:t>18/10/16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DAD09C-8F7F-458F-BCEC-60284C09629B}" type="slidenum">
              <a:rPr lang="it-IT" smtClean="0"/>
              <a:t>‹n.›</a:t>
            </a:fld>
            <a:endParaRPr lang="it-IT"/>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4"/>
          <p:cNvSpPr>
            <a:spLocks noGrp="1"/>
          </p:cNvSpPr>
          <p:nvPr>
            <p:ph type="dt" sz="half" idx="10"/>
          </p:nvPr>
        </p:nvSpPr>
        <p:spPr>
          <a:xfrm>
            <a:off x="6248400" y="6208776"/>
            <a:ext cx="2133600" cy="365125"/>
          </a:xfrm>
          <a:prstGeom prst="rect">
            <a:avLst/>
          </a:prstGeom>
        </p:spPr>
        <p:txBody>
          <a:bodyPr/>
          <a:lstStyle/>
          <a:p>
            <a:fld id="{C5712528-29D8-48D5-8F7E-BD83F873F51B}" type="datetimeFigureOut">
              <a:rPr lang="it-IT" smtClean="0"/>
              <a:t>18/10/16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DAD09C-8F7F-458F-BCEC-60284C09629B}"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a:xfrm>
            <a:off x="6248400" y="6208776"/>
            <a:ext cx="2133600" cy="365125"/>
          </a:xfrm>
          <a:prstGeom prst="rect">
            <a:avLst/>
          </a:prstGeom>
        </p:spPr>
        <p:txBody>
          <a:bodyPr/>
          <a:lstStyle/>
          <a:p>
            <a:fld id="{C5712528-29D8-48D5-8F7E-BD83F873F51B}" type="datetimeFigureOut">
              <a:rPr lang="it-IT" smtClean="0"/>
              <a:t>18/10/16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EDAD09C-8F7F-458F-BCEC-60284C09629B}" type="slidenum">
              <a:rPr lang="it-IT" smtClean="0"/>
              <a:t>‹n.›</a:t>
            </a:fld>
            <a:endParaRPr lang="it-IT"/>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a:xfrm>
            <a:off x="6248400" y="6208776"/>
            <a:ext cx="2133600" cy="365125"/>
          </a:xfrm>
          <a:prstGeom prst="rect">
            <a:avLst/>
          </a:prstGeom>
        </p:spPr>
        <p:txBody>
          <a:bodyPr/>
          <a:lstStyle/>
          <a:p>
            <a:fld id="{C5712528-29D8-48D5-8F7E-BD83F873F51B}" type="datetimeFigureOut">
              <a:rPr lang="it-IT" smtClean="0"/>
              <a:t>18/10/16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EDAD09C-8F7F-458F-BCEC-60284C09629B}"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48400" y="6208776"/>
            <a:ext cx="2133600" cy="365125"/>
          </a:xfrm>
          <a:prstGeom prst="rect">
            <a:avLst/>
          </a:prstGeom>
        </p:spPr>
        <p:txBody>
          <a:bodyPr/>
          <a:lstStyle/>
          <a:p>
            <a:fld id="{C5712528-29D8-48D5-8F7E-BD83F873F51B}" type="datetimeFigureOut">
              <a:rPr lang="it-IT" smtClean="0"/>
              <a:t>18/10/16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EDAD09C-8F7F-458F-BCEC-60284C09629B}"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it-IT" smtClean="0"/>
              <a:t>Fare clic per modificare lo stile del titolo</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6248400" y="6208776"/>
            <a:ext cx="2133600" cy="365125"/>
          </a:xfrm>
          <a:prstGeom prst="rect">
            <a:avLst/>
          </a:prstGeom>
        </p:spPr>
        <p:txBody>
          <a:bodyPr/>
          <a:lstStyle/>
          <a:p>
            <a:fld id="{C5712528-29D8-48D5-8F7E-BD83F873F51B}" type="datetimeFigureOut">
              <a:rPr lang="it-IT" smtClean="0"/>
              <a:t>18/10/16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DAD09C-8F7F-458F-BCEC-60284C09629B}" type="slidenum">
              <a:rPr lang="it-IT" smtClean="0"/>
              <a:t>‹n.›</a:t>
            </a:fld>
            <a:endParaRPr lang="it-IT"/>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6248400" y="6208776"/>
            <a:ext cx="2133600" cy="365125"/>
          </a:xfrm>
          <a:prstGeom prst="rect">
            <a:avLst/>
          </a:prstGeom>
        </p:spPr>
        <p:txBody>
          <a:bodyPr/>
          <a:lstStyle/>
          <a:p>
            <a:fld id="{C5712528-29D8-48D5-8F7E-BD83F873F51B}" type="datetimeFigureOut">
              <a:rPr lang="it-IT" smtClean="0"/>
              <a:t>18/10/16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DAD09C-8F7F-458F-BCEC-60284C09629B}"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it-IT"/>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7EDAD09C-8F7F-458F-BCEC-60284C09629B}" type="slidenum">
              <a:rPr lang="it-IT" smtClean="0"/>
              <a:t>‹n.›</a:t>
            </a:fld>
            <a:endParaRPr lang="it-IT"/>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10" descr="stemma"/>
          <p:cNvPicPr>
            <a:picLocks noChangeAspect="1" noChangeArrowheads="1"/>
          </p:cNvPicPr>
          <p:nvPr userDrawn="1"/>
        </p:nvPicPr>
        <p:blipFill>
          <a:blip r:embed="rId13" cstate="print"/>
          <a:srcRect/>
          <a:stretch>
            <a:fillRect/>
          </a:stretch>
        </p:blipFill>
        <p:spPr bwMode="auto">
          <a:xfrm>
            <a:off x="8658225" y="116632"/>
            <a:ext cx="485775" cy="400050"/>
          </a:xfrm>
          <a:prstGeom prst="rect">
            <a:avLst/>
          </a:prstGeom>
          <a:noFill/>
          <a:ln w="9525">
            <a:noFill/>
            <a:miter lim="800000"/>
            <a:headEnd/>
            <a:tailEnd/>
          </a:ln>
        </p:spPr>
      </p:pic>
      <p:sp>
        <p:nvSpPr>
          <p:cNvPr id="11" name="Sottotitolo 2"/>
          <p:cNvSpPr txBox="1">
            <a:spLocks/>
          </p:cNvSpPr>
          <p:nvPr userDrawn="1"/>
        </p:nvSpPr>
        <p:spPr>
          <a:xfrm>
            <a:off x="4788024" y="6237312"/>
            <a:ext cx="4136504" cy="620688"/>
          </a:xfrm>
          <a:prstGeom prst="rect">
            <a:avLst/>
          </a:prstGeom>
        </p:spPr>
        <p:txBody>
          <a:bodyPr vert="horz" lIns="91440" tIns="45720" rIns="91440" bIns="45720" rtlCol="0" anchor="ctr" anchorCtr="0">
            <a:normAutofit fontScale="47500" lnSpcReduction="20000"/>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marL="0" indent="0" algn="r">
              <a:buNone/>
            </a:pPr>
            <a:r>
              <a:rPr lang="it-IT" b="1" i="1" dirty="0" smtClean="0">
                <a:solidFill>
                  <a:srgbClr val="FF0000"/>
                </a:solidFill>
              </a:rPr>
              <a:t>Elisa Bertolini</a:t>
            </a:r>
          </a:p>
          <a:p>
            <a:pPr marL="0" indent="0" algn="r">
              <a:buNone/>
            </a:pPr>
            <a:r>
              <a:rPr lang="it-IT" b="1" i="1" dirty="0" smtClean="0">
                <a:solidFill>
                  <a:srgbClr val="FF0000"/>
                </a:solidFill>
              </a:rPr>
              <a:t>Università degli studi di Verona</a:t>
            </a:r>
          </a:p>
          <a:p>
            <a:pPr marL="0" indent="0" algn="r">
              <a:buNone/>
            </a:pPr>
            <a:r>
              <a:rPr lang="it-IT" b="1" i="1" dirty="0" smtClean="0">
                <a:solidFill>
                  <a:srgbClr val="FF0000"/>
                </a:solidFill>
              </a:rPr>
              <a:t>19 ottobre 2016</a:t>
            </a:r>
            <a:endParaRPr lang="it-IT" b="1" i="1" dirty="0">
              <a:solidFill>
                <a:srgbClr val="FF0000"/>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476672"/>
            <a:ext cx="7772400" cy="2448272"/>
          </a:xfrm>
        </p:spPr>
        <p:txBody>
          <a:bodyPr/>
          <a:lstStyle/>
          <a:p>
            <a:pPr algn="ctr"/>
            <a:r>
              <a:rPr lang="it-IT" sz="5000" b="1" dirty="0" err="1" smtClean="0">
                <a:latin typeface="Britannic Bold" panose="020B0903060703020204" pitchFamily="34" charset="0"/>
              </a:rPr>
              <a:t>Sistemologia</a:t>
            </a:r>
            <a:r>
              <a:rPr lang="it-IT" sz="5000" b="1" dirty="0" smtClean="0">
                <a:latin typeface="Britannic Bold" panose="020B0903060703020204" pitchFamily="34" charset="0"/>
              </a:rPr>
              <a:t> dei sistemi giuridici dell’Estremo Oriente e </a:t>
            </a:r>
            <a:r>
              <a:rPr lang="it-IT" sz="5000" b="1" i="1" dirty="0" err="1" smtClean="0">
                <a:latin typeface="Britannic Bold" panose="020B0903060703020204" pitchFamily="34" charset="0"/>
              </a:rPr>
              <a:t>legal</a:t>
            </a:r>
            <a:r>
              <a:rPr lang="it-IT" sz="5000" b="1" i="1" dirty="0" smtClean="0">
                <a:latin typeface="Britannic Bold" panose="020B0903060703020204" pitchFamily="34" charset="0"/>
              </a:rPr>
              <a:t> </a:t>
            </a:r>
            <a:r>
              <a:rPr lang="it-IT" sz="5000" b="1" i="1" dirty="0" err="1" smtClean="0">
                <a:latin typeface="Britannic Bold" panose="020B0903060703020204" pitchFamily="34" charset="0"/>
              </a:rPr>
              <a:t>transplant</a:t>
            </a:r>
            <a:r>
              <a:rPr lang="it-IT" sz="5000" b="1" dirty="0" smtClean="0">
                <a:latin typeface="Britannic Bold" panose="020B0903060703020204" pitchFamily="34" charset="0"/>
              </a:rPr>
              <a:t>:</a:t>
            </a:r>
            <a:endParaRPr lang="it-IT" sz="5000" b="1" dirty="0">
              <a:latin typeface="Britannic Bold" panose="020B0903060703020204" pitchFamily="34" charset="0"/>
            </a:endParaRPr>
          </a:p>
        </p:txBody>
      </p:sp>
      <p:sp>
        <p:nvSpPr>
          <p:cNvPr id="4" name="Sottotitolo 3"/>
          <p:cNvSpPr>
            <a:spLocks noGrp="1"/>
          </p:cNvSpPr>
          <p:nvPr>
            <p:ph type="subTitle" idx="1"/>
          </p:nvPr>
        </p:nvSpPr>
        <p:spPr>
          <a:xfrm>
            <a:off x="755576" y="5085184"/>
            <a:ext cx="6858000" cy="990600"/>
          </a:xfrm>
        </p:spPr>
        <p:txBody>
          <a:bodyPr/>
          <a:lstStyle/>
          <a:p>
            <a:pPr algn="ctr"/>
            <a:r>
              <a:rPr lang="it-IT" dirty="0"/>
              <a:t> </a:t>
            </a:r>
            <a:r>
              <a:rPr lang="it-IT" sz="5000" b="1" dirty="0">
                <a:solidFill>
                  <a:schemeClr val="tx1">
                    <a:lumMod val="85000"/>
                    <a:lumOff val="15000"/>
                  </a:schemeClr>
                </a:solidFill>
                <a:latin typeface="Britannic Bold" panose="020B0903060703020204" pitchFamily="34" charset="0"/>
                <a:ea typeface="+mj-ea"/>
                <a:cs typeface="+mj-cs"/>
              </a:rPr>
              <a:t>il caso nipponico</a:t>
            </a:r>
          </a:p>
        </p:txBody>
      </p:sp>
    </p:spTree>
    <p:extLst>
      <p:ext uri="{BB962C8B-B14F-4D97-AF65-F5344CB8AC3E}">
        <p14:creationId xmlns:p14="http://schemas.microsoft.com/office/powerpoint/2010/main" val="2440749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2000" y="685800"/>
            <a:ext cx="7543800" cy="4399384"/>
          </a:xfrm>
        </p:spPr>
        <p:txBody>
          <a:bodyPr>
            <a:normAutofit fontScale="92500" lnSpcReduction="10000"/>
          </a:bodyPr>
          <a:lstStyle/>
          <a:p>
            <a:pPr algn="just"/>
            <a:r>
              <a:rPr lang="it-IT" dirty="0">
                <a:latin typeface="Book Antiqua" panose="02040602050305030304" pitchFamily="18" charset="0"/>
              </a:rPr>
              <a:t>Sul fattore </a:t>
            </a:r>
            <a:r>
              <a:rPr lang="it-IT" dirty="0" smtClean="0">
                <a:latin typeface="Book Antiqua" panose="02040602050305030304" pitchFamily="18" charset="0"/>
              </a:rPr>
              <a:t>razziale </a:t>
            </a:r>
            <a:r>
              <a:rPr lang="it-IT" dirty="0">
                <a:latin typeface="Book Antiqua" panose="02040602050305030304" pitchFamily="18" charset="0"/>
              </a:rPr>
              <a:t>si </a:t>
            </a:r>
            <a:r>
              <a:rPr lang="it-IT" dirty="0" smtClean="0">
                <a:latin typeface="Book Antiqua" panose="02040602050305030304" pitchFamily="18" charset="0"/>
              </a:rPr>
              <a:t>basa </a:t>
            </a:r>
            <a:r>
              <a:rPr lang="it-IT" dirty="0">
                <a:latin typeface="Book Antiqua" panose="02040602050305030304" pitchFamily="18" charset="0"/>
              </a:rPr>
              <a:t>la classificazione </a:t>
            </a:r>
            <a:r>
              <a:rPr lang="it-IT" u="sng" dirty="0">
                <a:latin typeface="Book Antiqua" panose="02040602050305030304" pitchFamily="18" charset="0"/>
              </a:rPr>
              <a:t>di </a:t>
            </a:r>
            <a:r>
              <a:rPr lang="it-IT" u="sng" dirty="0" err="1">
                <a:latin typeface="Book Antiqua" panose="02040602050305030304" pitchFamily="18" charset="0"/>
              </a:rPr>
              <a:t>Sauser</a:t>
            </a:r>
            <a:r>
              <a:rPr lang="it-IT" u="sng" dirty="0">
                <a:latin typeface="Book Antiqua" panose="02040602050305030304" pitchFamily="18" charset="0"/>
              </a:rPr>
              <a:t>-Hall</a:t>
            </a:r>
            <a:r>
              <a:rPr lang="it-IT" dirty="0">
                <a:latin typeface="Book Antiqua" panose="02040602050305030304" pitchFamily="18" charset="0"/>
              </a:rPr>
              <a:t> </a:t>
            </a:r>
            <a:r>
              <a:rPr lang="it-IT" dirty="0" smtClean="0">
                <a:latin typeface="Book Antiqua" panose="02040602050305030304" pitchFamily="18" charset="0"/>
              </a:rPr>
              <a:t>(1913) che individua </a:t>
            </a:r>
            <a:r>
              <a:rPr lang="it-IT" dirty="0">
                <a:latin typeface="Book Antiqua" panose="02040602050305030304" pitchFamily="18" charset="0"/>
              </a:rPr>
              <a:t>un complesso sistema di famiglie e sotto-famiglie: </a:t>
            </a:r>
            <a:endParaRPr lang="it-IT" dirty="0" smtClean="0">
              <a:latin typeface="Book Antiqua" panose="02040602050305030304" pitchFamily="18" charset="0"/>
            </a:endParaRPr>
          </a:p>
          <a:p>
            <a:pPr marL="893763" algn="just">
              <a:buFont typeface="Wingdings" panose="05000000000000000000" pitchFamily="2" charset="2"/>
              <a:buChar char="ü"/>
            </a:pPr>
            <a:r>
              <a:rPr lang="it-IT" dirty="0" smtClean="0">
                <a:latin typeface="Book Antiqua" panose="02040602050305030304" pitchFamily="18" charset="0"/>
              </a:rPr>
              <a:t>il </a:t>
            </a:r>
            <a:r>
              <a:rPr lang="it-IT" dirty="0">
                <a:latin typeface="Book Antiqua" panose="02040602050305030304" pitchFamily="18" charset="0"/>
              </a:rPr>
              <a:t>diritto dei popoli ariani o </a:t>
            </a:r>
            <a:r>
              <a:rPr lang="it-IT" dirty="0" smtClean="0">
                <a:latin typeface="Book Antiqua" panose="02040602050305030304" pitchFamily="18" charset="0"/>
              </a:rPr>
              <a:t>indoeuropei:</a:t>
            </a:r>
          </a:p>
          <a:p>
            <a:pPr marL="1343025" indent="-342900" algn="just">
              <a:buFont typeface="Wingdings" panose="05000000000000000000" pitchFamily="2" charset="2"/>
              <a:buChar char="Ø"/>
            </a:pPr>
            <a:r>
              <a:rPr lang="it-IT" dirty="0" err="1" smtClean="0">
                <a:latin typeface="Book Antiqua" panose="02040602050305030304" pitchFamily="18" charset="0"/>
              </a:rPr>
              <a:t>hindù</a:t>
            </a:r>
            <a:r>
              <a:rPr lang="it-IT" dirty="0">
                <a:latin typeface="Book Antiqua" panose="02040602050305030304" pitchFamily="18" charset="0"/>
              </a:rPr>
              <a:t>, iraniano, greco-latino, germanico, anglosassone, letto-slavo; </a:t>
            </a:r>
            <a:endParaRPr lang="it-IT" dirty="0" smtClean="0">
              <a:latin typeface="Book Antiqua" panose="02040602050305030304" pitchFamily="18" charset="0"/>
            </a:endParaRPr>
          </a:p>
          <a:p>
            <a:pPr marL="893763" algn="just">
              <a:buFont typeface="Wingdings" panose="05000000000000000000" pitchFamily="2" charset="2"/>
              <a:buChar char="ü"/>
            </a:pPr>
            <a:r>
              <a:rPr lang="it-IT" dirty="0" smtClean="0">
                <a:latin typeface="Book Antiqua" panose="02040602050305030304" pitchFamily="18" charset="0"/>
              </a:rPr>
              <a:t>il </a:t>
            </a:r>
            <a:r>
              <a:rPr lang="it-IT" dirty="0">
                <a:latin typeface="Book Antiqua" panose="02040602050305030304" pitchFamily="18" charset="0"/>
              </a:rPr>
              <a:t>diritto delle razze </a:t>
            </a:r>
            <a:r>
              <a:rPr lang="it-IT" dirty="0" smtClean="0">
                <a:latin typeface="Book Antiqua" panose="02040602050305030304" pitchFamily="18" charset="0"/>
              </a:rPr>
              <a:t>semitiche:</a:t>
            </a:r>
          </a:p>
          <a:p>
            <a:pPr marL="1343025" indent="-342900" algn="just">
              <a:buFont typeface="Wingdings" panose="05000000000000000000" pitchFamily="2" charset="2"/>
              <a:buChar char="Ø"/>
            </a:pPr>
            <a:r>
              <a:rPr lang="it-IT" dirty="0" smtClean="0">
                <a:latin typeface="Book Antiqua" panose="02040602050305030304" pitchFamily="18" charset="0"/>
              </a:rPr>
              <a:t>assiro</a:t>
            </a:r>
            <a:r>
              <a:rPr lang="it-IT" dirty="0">
                <a:latin typeface="Book Antiqua" panose="02040602050305030304" pitchFamily="18" charset="0"/>
              </a:rPr>
              <a:t>, egiziano, ebraico e islamico; </a:t>
            </a:r>
            <a:endParaRPr lang="it-IT" dirty="0" smtClean="0">
              <a:latin typeface="Book Antiqua" panose="02040602050305030304" pitchFamily="18" charset="0"/>
            </a:endParaRPr>
          </a:p>
          <a:p>
            <a:pPr marL="893763" algn="just">
              <a:buFont typeface="Wingdings" panose="05000000000000000000" pitchFamily="2" charset="2"/>
              <a:buChar char="ü"/>
            </a:pPr>
            <a:r>
              <a:rPr lang="it-IT" dirty="0" smtClean="0">
                <a:latin typeface="Book Antiqua" panose="02040602050305030304" pitchFamily="18" charset="0"/>
              </a:rPr>
              <a:t>il </a:t>
            </a:r>
            <a:r>
              <a:rPr lang="it-IT" dirty="0">
                <a:latin typeface="Book Antiqua" panose="02040602050305030304" pitchFamily="18" charset="0"/>
              </a:rPr>
              <a:t>diritto delle razze </a:t>
            </a:r>
            <a:r>
              <a:rPr lang="it-IT" dirty="0" smtClean="0">
                <a:latin typeface="Book Antiqua" panose="02040602050305030304" pitchFamily="18" charset="0"/>
              </a:rPr>
              <a:t>mongole:</a:t>
            </a:r>
          </a:p>
          <a:p>
            <a:pPr marL="1343025" indent="-342900" algn="just">
              <a:buFont typeface="Wingdings" panose="05000000000000000000" pitchFamily="2" charset="2"/>
              <a:buChar char="Ø"/>
            </a:pPr>
            <a:r>
              <a:rPr lang="it-IT" dirty="0" smtClean="0">
                <a:latin typeface="Book Antiqua" panose="02040602050305030304" pitchFamily="18" charset="0"/>
              </a:rPr>
              <a:t>cinese </a:t>
            </a:r>
            <a:r>
              <a:rPr lang="it-IT" dirty="0">
                <a:latin typeface="Book Antiqua" panose="02040602050305030304" pitchFamily="18" charset="0"/>
              </a:rPr>
              <a:t>e giapponese; </a:t>
            </a:r>
            <a:endParaRPr lang="it-IT" dirty="0" smtClean="0">
              <a:latin typeface="Book Antiqua" panose="02040602050305030304" pitchFamily="18" charset="0"/>
            </a:endParaRPr>
          </a:p>
          <a:p>
            <a:pPr marL="893763" algn="just">
              <a:buFont typeface="Wingdings" panose="05000000000000000000" pitchFamily="2" charset="2"/>
              <a:buChar char="ü"/>
            </a:pPr>
            <a:r>
              <a:rPr lang="it-IT" dirty="0" smtClean="0">
                <a:latin typeface="Book Antiqua" panose="02040602050305030304" pitchFamily="18" charset="0"/>
              </a:rPr>
              <a:t>i </a:t>
            </a:r>
            <a:r>
              <a:rPr lang="it-IT" dirty="0">
                <a:latin typeface="Book Antiqua" panose="02040602050305030304" pitchFamily="18" charset="0"/>
              </a:rPr>
              <a:t>diritti dei popoli barbari, di sostanziale matrice </a:t>
            </a:r>
            <a:r>
              <a:rPr lang="it-IT" dirty="0" smtClean="0">
                <a:latin typeface="Book Antiqua" panose="02040602050305030304" pitchFamily="18" charset="0"/>
              </a:rPr>
              <a:t>consuetudinaria.</a:t>
            </a:r>
            <a:endParaRPr lang="it-IT" dirty="0">
              <a:latin typeface="Book Antiqua" panose="02040602050305030304" pitchFamily="18" charset="0"/>
            </a:endParaRPr>
          </a:p>
        </p:txBody>
      </p:sp>
      <p:sp>
        <p:nvSpPr>
          <p:cNvPr id="4" name="Titolo 1"/>
          <p:cNvSpPr>
            <a:spLocks noGrp="1"/>
          </p:cNvSpPr>
          <p:nvPr>
            <p:ph type="title"/>
          </p:nvPr>
        </p:nvSpPr>
        <p:spPr>
          <a:xfrm>
            <a:off x="762000" y="4572000"/>
            <a:ext cx="7554416" cy="1600200"/>
          </a:xfrm>
        </p:spPr>
        <p:txBody>
          <a:bodyPr>
            <a:normAutofit/>
          </a:bodyPr>
          <a:lstStyle/>
          <a:p>
            <a:pPr algn="ctr"/>
            <a:r>
              <a:rPr lang="it-IT" b="1" dirty="0" smtClean="0">
                <a:latin typeface="Britannic Bold" panose="020B0903060703020204" pitchFamily="34" charset="0"/>
              </a:rPr>
              <a:t>Le prime classificazioni</a:t>
            </a:r>
            <a:endParaRPr lang="it-IT" b="1" dirty="0">
              <a:latin typeface="Britannic Bold" panose="020B0903060703020204" pitchFamily="34" charset="0"/>
            </a:endParaRPr>
          </a:p>
        </p:txBody>
      </p:sp>
    </p:spTree>
    <p:extLst>
      <p:ext uri="{BB962C8B-B14F-4D97-AF65-F5344CB8AC3E}">
        <p14:creationId xmlns:p14="http://schemas.microsoft.com/office/powerpoint/2010/main" val="454916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332656"/>
            <a:ext cx="8229600" cy="4997152"/>
          </a:xfrm>
        </p:spPr>
        <p:txBody>
          <a:bodyPr numCol="2">
            <a:normAutofit/>
          </a:bodyPr>
          <a:lstStyle/>
          <a:p>
            <a:pPr algn="just"/>
            <a:r>
              <a:rPr lang="it-IT" u="sng" dirty="0">
                <a:latin typeface="Book Antiqua" panose="02040602050305030304" pitchFamily="18" charset="0"/>
              </a:rPr>
              <a:t>John Henry </a:t>
            </a:r>
            <a:r>
              <a:rPr lang="it-IT" u="sng" dirty="0" err="1" smtClean="0">
                <a:latin typeface="Book Antiqua" panose="02040602050305030304" pitchFamily="18" charset="0"/>
              </a:rPr>
              <a:t>Wigmore</a:t>
            </a:r>
            <a:r>
              <a:rPr lang="it-IT" u="sng" dirty="0" smtClean="0">
                <a:latin typeface="Book Antiqua" panose="02040602050305030304" pitchFamily="18" charset="0"/>
              </a:rPr>
              <a:t> </a:t>
            </a:r>
            <a:r>
              <a:rPr lang="it-IT" dirty="0" smtClean="0">
                <a:latin typeface="Book Antiqua" panose="02040602050305030304" pitchFamily="18" charset="0"/>
              </a:rPr>
              <a:t>(1928) esamina il </a:t>
            </a:r>
            <a:r>
              <a:rPr lang="it-IT" dirty="0">
                <a:latin typeface="Book Antiqua" panose="02040602050305030304" pitchFamily="18" charset="0"/>
              </a:rPr>
              <a:t>diritto </a:t>
            </a:r>
            <a:r>
              <a:rPr lang="it-IT" dirty="0" smtClean="0">
                <a:latin typeface="Book Antiqua" panose="02040602050305030304" pitchFamily="18" charset="0"/>
              </a:rPr>
              <a:t>:</a:t>
            </a:r>
          </a:p>
          <a:p>
            <a:pPr marL="717550" indent="-273050" algn="just">
              <a:buFont typeface="Wingdings" panose="05000000000000000000" pitchFamily="2" charset="2"/>
              <a:buChar char="ü"/>
            </a:pPr>
            <a:r>
              <a:rPr lang="it-IT" dirty="0" smtClean="0">
                <a:latin typeface="Book Antiqua" panose="02040602050305030304" pitchFamily="18" charset="0"/>
              </a:rPr>
              <a:t>egiziano</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mesopotamico</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ebraico</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cinese</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indiano</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greco</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romano</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giapponese</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musulmano</a:t>
            </a:r>
            <a:r>
              <a:rPr lang="it-IT" dirty="0">
                <a:latin typeface="Book Antiqua" panose="02040602050305030304" pitchFamily="18" charset="0"/>
              </a:rPr>
              <a:t>, </a:t>
            </a:r>
            <a:endParaRPr lang="it-IT" dirty="0" smtClean="0">
              <a:latin typeface="Book Antiqua" panose="02040602050305030304" pitchFamily="18" charset="0"/>
            </a:endParaRPr>
          </a:p>
          <a:p>
            <a:pPr marL="3319463" indent="0" algn="just">
              <a:buNone/>
            </a:pPr>
            <a:endParaRPr lang="it-IT" dirty="0" smtClean="0">
              <a:latin typeface="Book Antiqua" panose="02040602050305030304" pitchFamily="18" charset="0"/>
            </a:endParaRPr>
          </a:p>
          <a:p>
            <a:pPr marL="444500" indent="0" algn="just">
              <a:buNone/>
            </a:pPr>
            <a:endParaRPr lang="it-IT" dirty="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celtico</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slavo</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germanico</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marittimo</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ecclesiastico</a:t>
            </a:r>
            <a:r>
              <a:rPr lang="it-IT" dirty="0">
                <a:latin typeface="Book Antiqua" panose="02040602050305030304" pitchFamily="18" charset="0"/>
              </a:rPr>
              <a:t>,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Romanistico,</a:t>
            </a:r>
          </a:p>
          <a:p>
            <a:pPr marL="717550" indent="-273050" algn="just">
              <a:buFont typeface="Wingdings" panose="05000000000000000000" pitchFamily="2" charset="2"/>
              <a:buChar char="ü"/>
            </a:pPr>
            <a:r>
              <a:rPr lang="it-IT" dirty="0" smtClean="0">
                <a:latin typeface="Book Antiqua" panose="02040602050305030304" pitchFamily="18" charset="0"/>
              </a:rPr>
              <a:t>anglosassone.</a:t>
            </a:r>
          </a:p>
        </p:txBody>
      </p:sp>
      <p:sp>
        <p:nvSpPr>
          <p:cNvPr id="4" name="Titolo 1"/>
          <p:cNvSpPr>
            <a:spLocks noGrp="1"/>
          </p:cNvSpPr>
          <p:nvPr>
            <p:ph type="title"/>
          </p:nvPr>
        </p:nvSpPr>
        <p:spPr>
          <a:xfrm>
            <a:off x="762000" y="5301208"/>
            <a:ext cx="7554416" cy="870992"/>
          </a:xfrm>
        </p:spPr>
        <p:txBody>
          <a:bodyPr>
            <a:normAutofit fontScale="90000"/>
          </a:bodyPr>
          <a:lstStyle/>
          <a:p>
            <a:pPr algn="ctr"/>
            <a:r>
              <a:rPr lang="it-IT" b="1" dirty="0" smtClean="0">
                <a:latin typeface="Britannic Bold" panose="020B0903060703020204" pitchFamily="34" charset="0"/>
              </a:rPr>
              <a:t>Le prime classificazioni</a:t>
            </a:r>
            <a:endParaRPr lang="it-IT" b="1" dirty="0">
              <a:latin typeface="Britannic Bold" panose="020B0903060703020204" pitchFamily="34" charset="0"/>
            </a:endParaRPr>
          </a:p>
        </p:txBody>
      </p:sp>
    </p:spTree>
    <p:extLst>
      <p:ext uri="{BB962C8B-B14F-4D97-AF65-F5344CB8AC3E}">
        <p14:creationId xmlns:p14="http://schemas.microsoft.com/office/powerpoint/2010/main" val="298829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2000" y="685800"/>
            <a:ext cx="7543800" cy="4759424"/>
          </a:xfrm>
        </p:spPr>
        <p:txBody>
          <a:bodyPr>
            <a:normAutofit lnSpcReduction="10000"/>
          </a:bodyPr>
          <a:lstStyle/>
          <a:p>
            <a:pPr algn="just"/>
            <a:r>
              <a:rPr lang="it-IT" dirty="0" smtClean="0">
                <a:latin typeface="Book Antiqua" panose="02040602050305030304" pitchFamily="18" charset="0"/>
              </a:rPr>
              <a:t>All’interno ne individua </a:t>
            </a:r>
            <a:r>
              <a:rPr lang="it-IT" dirty="0">
                <a:latin typeface="Book Antiqua" panose="02040602050305030304" pitchFamily="18" charset="0"/>
              </a:rPr>
              <a:t>cinque sviluppatisi non su </a:t>
            </a:r>
            <a:r>
              <a:rPr lang="it-IT" dirty="0" smtClean="0">
                <a:latin typeface="Book Antiqua" panose="02040602050305030304" pitchFamily="18" charset="0"/>
              </a:rPr>
              <a:t>princìpi </a:t>
            </a:r>
            <a:r>
              <a:rPr lang="it-IT" dirty="0">
                <a:latin typeface="Book Antiqua" panose="02040602050305030304" pitchFamily="18" charset="0"/>
              </a:rPr>
              <a:t>astratti e codificati, ma sui </a:t>
            </a:r>
            <a:r>
              <a:rPr lang="it-IT" i="1" dirty="0">
                <a:latin typeface="Book Antiqua" panose="02040602050305030304" pitchFamily="18" charset="0"/>
              </a:rPr>
              <a:t>case law</a:t>
            </a:r>
            <a:r>
              <a:rPr lang="it-IT" dirty="0">
                <a:latin typeface="Book Antiqua" panose="02040602050305030304" pitchFamily="18" charset="0"/>
              </a:rPr>
              <a:t>: </a:t>
            </a:r>
            <a:endParaRPr lang="it-IT" dirty="0" smtClean="0">
              <a:latin typeface="Book Antiqua" panose="02040602050305030304" pitchFamily="18" charset="0"/>
            </a:endParaRPr>
          </a:p>
          <a:p>
            <a:pPr marL="806450" indent="-273050" algn="just">
              <a:buFont typeface="Wingdings" panose="05000000000000000000" pitchFamily="2" charset="2"/>
              <a:buChar char="ü"/>
            </a:pPr>
            <a:r>
              <a:rPr lang="it-IT" dirty="0" smtClean="0">
                <a:latin typeface="Book Antiqua" panose="02040602050305030304" pitchFamily="18" charset="0"/>
              </a:rPr>
              <a:t>tre </a:t>
            </a:r>
            <a:r>
              <a:rPr lang="it-IT" dirty="0">
                <a:latin typeface="Book Antiqua" panose="02040602050305030304" pitchFamily="18" charset="0"/>
              </a:rPr>
              <a:t>di questi </a:t>
            </a:r>
            <a:r>
              <a:rPr lang="it-IT" i="1" dirty="0">
                <a:latin typeface="Book Antiqua" panose="02040602050305030304" pitchFamily="18" charset="0"/>
              </a:rPr>
              <a:t>case law</a:t>
            </a:r>
            <a:r>
              <a:rPr lang="it-IT" dirty="0">
                <a:latin typeface="Book Antiqua" panose="02040602050305030304" pitchFamily="18" charset="0"/>
              </a:rPr>
              <a:t> si originarono da giudici non ufficiali, </a:t>
            </a:r>
            <a:endParaRPr lang="it-IT" dirty="0" smtClean="0">
              <a:latin typeface="Book Antiqua" panose="02040602050305030304" pitchFamily="18" charset="0"/>
            </a:endParaRPr>
          </a:p>
          <a:p>
            <a:pPr marL="806450" indent="-273050" algn="just">
              <a:buFont typeface="Wingdings" panose="05000000000000000000" pitchFamily="2" charset="2"/>
              <a:buChar char="ü"/>
            </a:pPr>
            <a:r>
              <a:rPr lang="it-IT" dirty="0" smtClean="0">
                <a:latin typeface="Book Antiqua" panose="02040602050305030304" pitchFamily="18" charset="0"/>
              </a:rPr>
              <a:t>mentre </a:t>
            </a:r>
            <a:r>
              <a:rPr lang="it-IT" dirty="0">
                <a:latin typeface="Book Antiqua" panose="02040602050305030304" pitchFamily="18" charset="0"/>
              </a:rPr>
              <a:t>negli altri due, quello anglosassone e quello giapponese, da giudici ufficiali. </a:t>
            </a:r>
            <a:endParaRPr lang="it-IT" dirty="0" smtClean="0">
              <a:latin typeface="Book Antiqua" panose="02040602050305030304" pitchFamily="18" charset="0"/>
            </a:endParaRPr>
          </a:p>
          <a:p>
            <a:pPr algn="just"/>
            <a:r>
              <a:rPr lang="it-IT" dirty="0"/>
              <a:t>È </a:t>
            </a:r>
            <a:r>
              <a:rPr lang="it-IT" dirty="0" smtClean="0">
                <a:latin typeface="Book Antiqua" panose="02040602050305030304" pitchFamily="18" charset="0"/>
              </a:rPr>
              <a:t>il primo a rilevare tale </a:t>
            </a:r>
            <a:r>
              <a:rPr lang="it-IT" dirty="0">
                <a:latin typeface="Book Antiqua" panose="02040602050305030304" pitchFamily="18" charset="0"/>
              </a:rPr>
              <a:t>affinità tra l’esperienza giuridica inglese e quella </a:t>
            </a:r>
            <a:r>
              <a:rPr lang="it-IT" dirty="0" smtClean="0">
                <a:latin typeface="Book Antiqua" panose="02040602050305030304" pitchFamily="18" charset="0"/>
              </a:rPr>
              <a:t>nipponica.</a:t>
            </a:r>
          </a:p>
          <a:p>
            <a:pPr algn="just"/>
            <a:r>
              <a:rPr lang="it-IT" u="sng" dirty="0">
                <a:latin typeface="Book Antiqua" panose="02040602050305030304" pitchFamily="18" charset="0"/>
              </a:rPr>
              <a:t>Mario </a:t>
            </a:r>
            <a:r>
              <a:rPr lang="it-IT" u="sng" dirty="0" err="1">
                <a:latin typeface="Book Antiqua" panose="02040602050305030304" pitchFamily="18" charset="0"/>
              </a:rPr>
              <a:t>Sarfatti</a:t>
            </a:r>
            <a:r>
              <a:rPr lang="it-IT" u="sng" dirty="0">
                <a:latin typeface="Book Antiqua" panose="02040602050305030304" pitchFamily="18" charset="0"/>
              </a:rPr>
              <a:t> </a:t>
            </a:r>
            <a:r>
              <a:rPr lang="it-IT" dirty="0">
                <a:latin typeface="Book Antiqua" panose="02040602050305030304" pitchFamily="18" charset="0"/>
              </a:rPr>
              <a:t>(1933) limita la propria classificazione a due famiglie, romana e di diritto comune, di cui la prima si divide in quattro sottogruppi, latina, germanica, mista e dell’Estremo Oriente</a:t>
            </a:r>
            <a:r>
              <a:rPr lang="it-IT" dirty="0" smtClean="0">
                <a:latin typeface="Book Antiqua" panose="02040602050305030304" pitchFamily="18" charset="0"/>
              </a:rPr>
              <a:t>.</a:t>
            </a:r>
            <a:endParaRPr lang="it-IT" dirty="0">
              <a:latin typeface="Book Antiqua" panose="02040602050305030304" pitchFamily="18" charset="0"/>
            </a:endParaRPr>
          </a:p>
          <a:p>
            <a:endParaRPr lang="it-IT" dirty="0"/>
          </a:p>
        </p:txBody>
      </p:sp>
      <p:sp>
        <p:nvSpPr>
          <p:cNvPr id="4" name="Titolo 1"/>
          <p:cNvSpPr>
            <a:spLocks noGrp="1"/>
          </p:cNvSpPr>
          <p:nvPr>
            <p:ph type="title"/>
          </p:nvPr>
        </p:nvSpPr>
        <p:spPr>
          <a:xfrm>
            <a:off x="762000" y="5301208"/>
            <a:ext cx="7554416" cy="870992"/>
          </a:xfrm>
        </p:spPr>
        <p:txBody>
          <a:bodyPr>
            <a:normAutofit fontScale="90000"/>
          </a:bodyPr>
          <a:lstStyle/>
          <a:p>
            <a:pPr algn="ctr"/>
            <a:r>
              <a:rPr lang="it-IT" b="1" dirty="0" smtClean="0">
                <a:latin typeface="Britannic Bold" panose="020B0903060703020204" pitchFamily="34" charset="0"/>
              </a:rPr>
              <a:t>Le prime classificazioni</a:t>
            </a:r>
            <a:endParaRPr lang="it-IT" b="1" dirty="0">
              <a:latin typeface="Britannic Bold" panose="020B0903060703020204" pitchFamily="34" charset="0"/>
            </a:endParaRPr>
          </a:p>
        </p:txBody>
      </p:sp>
    </p:spTree>
    <p:extLst>
      <p:ext uri="{BB962C8B-B14F-4D97-AF65-F5344CB8AC3E}">
        <p14:creationId xmlns:p14="http://schemas.microsoft.com/office/powerpoint/2010/main" val="2756719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2000" y="476672"/>
            <a:ext cx="7543800" cy="4824536"/>
          </a:xfrm>
        </p:spPr>
        <p:txBody>
          <a:bodyPr>
            <a:normAutofit/>
          </a:bodyPr>
          <a:lstStyle/>
          <a:p>
            <a:pPr algn="just"/>
            <a:r>
              <a:rPr lang="it-IT" dirty="0" smtClean="0">
                <a:latin typeface="Book Antiqua" panose="02040602050305030304" pitchFamily="18" charset="0"/>
              </a:rPr>
              <a:t>Nel </a:t>
            </a:r>
            <a:r>
              <a:rPr lang="it-IT" dirty="0">
                <a:latin typeface="Book Antiqua" panose="02040602050305030304" pitchFamily="18" charset="0"/>
              </a:rPr>
              <a:t>secondo dopoguerra che la dottrina sviluppa le classificazioni più interessanti. </a:t>
            </a:r>
            <a:endParaRPr lang="it-IT" dirty="0" smtClean="0">
              <a:latin typeface="Book Antiqua" panose="02040602050305030304" pitchFamily="18" charset="0"/>
            </a:endParaRPr>
          </a:p>
          <a:p>
            <a:pPr algn="just"/>
            <a:r>
              <a:rPr lang="it-IT" dirty="0" smtClean="0">
                <a:latin typeface="Book Antiqua" panose="02040602050305030304" pitchFamily="18" charset="0"/>
              </a:rPr>
              <a:t>Una </a:t>
            </a:r>
            <a:r>
              <a:rPr lang="it-IT" dirty="0">
                <a:latin typeface="Book Antiqua" panose="02040602050305030304" pitchFamily="18" charset="0"/>
              </a:rPr>
              <a:t>delle prime opere del periodo ad aprire alla cultura giuridica orientale è la </a:t>
            </a:r>
            <a:r>
              <a:rPr lang="it-IT" i="1" dirty="0" err="1">
                <a:latin typeface="Book Antiqua" panose="02040602050305030304" pitchFamily="18" charset="0"/>
              </a:rPr>
              <a:t>Vergleichende</a:t>
            </a:r>
            <a:r>
              <a:rPr lang="it-IT" i="1" dirty="0">
                <a:latin typeface="Book Antiqua" panose="02040602050305030304" pitchFamily="18" charset="0"/>
              </a:rPr>
              <a:t> </a:t>
            </a:r>
            <a:r>
              <a:rPr lang="it-IT" i="1" dirty="0" err="1">
                <a:latin typeface="Book Antiqua" panose="02040602050305030304" pitchFamily="18" charset="0"/>
              </a:rPr>
              <a:t>Rechtslehre</a:t>
            </a:r>
            <a:r>
              <a:rPr lang="it-IT" dirty="0">
                <a:latin typeface="Book Antiqua" panose="02040602050305030304" pitchFamily="18" charset="0"/>
              </a:rPr>
              <a:t> di </a:t>
            </a:r>
            <a:r>
              <a:rPr lang="it-IT" dirty="0" err="1" smtClean="0">
                <a:latin typeface="Book Antiqua" panose="02040602050305030304" pitchFamily="18" charset="0"/>
              </a:rPr>
              <a:t>Schnitzer</a:t>
            </a:r>
            <a:r>
              <a:rPr lang="it-IT" dirty="0" smtClean="0">
                <a:latin typeface="Book Antiqua" panose="02040602050305030304" pitchFamily="18" charset="0"/>
              </a:rPr>
              <a:t> (1945) </a:t>
            </a:r>
            <a:r>
              <a:rPr lang="it-IT" dirty="0">
                <a:latin typeface="Book Antiqua" panose="02040602050305030304" pitchFamily="18" charset="0"/>
              </a:rPr>
              <a:t>che introduce la categoria dei diritti delle nazioni asiatiche. </a:t>
            </a:r>
            <a:endParaRPr lang="it-IT" dirty="0" smtClean="0">
              <a:latin typeface="Book Antiqua" panose="02040602050305030304" pitchFamily="18" charset="0"/>
            </a:endParaRPr>
          </a:p>
          <a:p>
            <a:pPr algn="just"/>
            <a:r>
              <a:rPr lang="it-IT" dirty="0" smtClean="0">
                <a:latin typeface="Book Antiqua" panose="02040602050305030304" pitchFamily="18" charset="0"/>
              </a:rPr>
              <a:t>Proprio </a:t>
            </a:r>
            <a:r>
              <a:rPr lang="it-IT" dirty="0">
                <a:latin typeface="Book Antiqua" panose="02040602050305030304" pitchFamily="18" charset="0"/>
              </a:rPr>
              <a:t>in essa l’Autore colloca il diritto nipponico accanto a quello turco, persiano, indù, mongolo e afgano, rilevando come la componente religiosa fosse dominante e identificandolo quindi come un diritto di tipo </a:t>
            </a:r>
            <a:r>
              <a:rPr lang="it-IT" dirty="0" smtClean="0">
                <a:latin typeface="Book Antiqua" panose="02040602050305030304" pitchFamily="18" charset="0"/>
              </a:rPr>
              <a:t>religioso.</a:t>
            </a:r>
            <a:endParaRPr lang="it-IT" dirty="0">
              <a:latin typeface="Book Antiqua" panose="02040602050305030304" pitchFamily="18" charset="0"/>
            </a:endParaRPr>
          </a:p>
        </p:txBody>
      </p:sp>
      <p:sp>
        <p:nvSpPr>
          <p:cNvPr id="4" name="Titolo 1"/>
          <p:cNvSpPr>
            <a:spLocks noGrp="1"/>
          </p:cNvSpPr>
          <p:nvPr>
            <p:ph type="title"/>
          </p:nvPr>
        </p:nvSpPr>
        <p:spPr>
          <a:xfrm>
            <a:off x="762000" y="5301208"/>
            <a:ext cx="7554416" cy="870992"/>
          </a:xfrm>
        </p:spPr>
        <p:txBody>
          <a:bodyPr>
            <a:normAutofit fontScale="90000"/>
          </a:bodyPr>
          <a:lstStyle/>
          <a:p>
            <a:pPr algn="ctr"/>
            <a:r>
              <a:rPr lang="it-IT" b="1" dirty="0" smtClean="0">
                <a:latin typeface="Britannic Bold" panose="020B0903060703020204" pitchFamily="34" charset="0"/>
              </a:rPr>
              <a:t>Il secondo dopoguerra</a:t>
            </a:r>
            <a:endParaRPr lang="it-IT" b="1" dirty="0">
              <a:latin typeface="Britannic Bold" panose="020B0903060703020204" pitchFamily="34" charset="0"/>
            </a:endParaRPr>
          </a:p>
        </p:txBody>
      </p:sp>
    </p:spTree>
    <p:extLst>
      <p:ext uri="{BB962C8B-B14F-4D97-AF65-F5344CB8AC3E}">
        <p14:creationId xmlns:p14="http://schemas.microsoft.com/office/powerpoint/2010/main" val="1791703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548680"/>
            <a:ext cx="8229600" cy="4925144"/>
          </a:xfrm>
        </p:spPr>
        <p:txBody>
          <a:bodyPr>
            <a:normAutofit/>
          </a:bodyPr>
          <a:lstStyle/>
          <a:p>
            <a:pPr algn="just"/>
            <a:r>
              <a:rPr lang="it-IT" u="sng" dirty="0" err="1">
                <a:latin typeface="Book Antiqua" panose="02040602050305030304" pitchFamily="18" charset="0"/>
              </a:rPr>
              <a:t>Arminjon</a:t>
            </a:r>
            <a:r>
              <a:rPr lang="it-IT" u="sng" dirty="0">
                <a:latin typeface="Book Antiqua" panose="02040602050305030304" pitchFamily="18" charset="0"/>
              </a:rPr>
              <a:t>, </a:t>
            </a:r>
            <a:r>
              <a:rPr lang="it-IT" u="sng" dirty="0" err="1">
                <a:latin typeface="Book Antiqua" panose="02040602050305030304" pitchFamily="18" charset="0"/>
              </a:rPr>
              <a:t>Nolde</a:t>
            </a:r>
            <a:r>
              <a:rPr lang="it-IT" u="sng" dirty="0">
                <a:latin typeface="Book Antiqua" panose="02040602050305030304" pitchFamily="18" charset="0"/>
              </a:rPr>
              <a:t> e Wolff </a:t>
            </a:r>
            <a:r>
              <a:rPr lang="it-IT" dirty="0" smtClean="0">
                <a:latin typeface="Book Antiqua" panose="02040602050305030304" pitchFamily="18" charset="0"/>
              </a:rPr>
              <a:t>(1950) fondano la </a:t>
            </a:r>
            <a:r>
              <a:rPr lang="it-IT" dirty="0">
                <a:latin typeface="Book Antiqua" panose="02040602050305030304" pitchFamily="18" charset="0"/>
              </a:rPr>
              <a:t>suddivisione dei sistemi giuridici moderni in base al loro carattere intrinseco e quindi alla loro qualità di «</a:t>
            </a:r>
            <a:r>
              <a:rPr lang="it-IT" dirty="0" err="1">
                <a:latin typeface="Book Antiqua" panose="02040602050305030304" pitchFamily="18" charset="0"/>
              </a:rPr>
              <a:t>systèmes</a:t>
            </a:r>
            <a:r>
              <a:rPr lang="it-IT" dirty="0">
                <a:latin typeface="Book Antiqua" panose="02040602050305030304" pitchFamily="18" charset="0"/>
              </a:rPr>
              <a:t> </a:t>
            </a:r>
            <a:r>
              <a:rPr lang="it-IT" dirty="0" err="1">
                <a:latin typeface="Book Antiqua" panose="02040602050305030304" pitchFamily="18" charset="0"/>
              </a:rPr>
              <a:t>souches</a:t>
            </a:r>
            <a:r>
              <a:rPr lang="it-IT" dirty="0">
                <a:latin typeface="Book Antiqua" panose="02040602050305030304" pitchFamily="18" charset="0"/>
              </a:rPr>
              <a:t> et </a:t>
            </a:r>
            <a:r>
              <a:rPr lang="it-IT" dirty="0" err="1" smtClean="0">
                <a:latin typeface="Book Antiqua" panose="02040602050305030304" pitchFamily="18" charset="0"/>
              </a:rPr>
              <a:t>systèmes</a:t>
            </a:r>
            <a:r>
              <a:rPr lang="it-IT" dirty="0" smtClean="0">
                <a:latin typeface="Book Antiqua" panose="02040602050305030304" pitchFamily="18" charset="0"/>
              </a:rPr>
              <a:t> </a:t>
            </a:r>
            <a:r>
              <a:rPr lang="it-IT" dirty="0" err="1">
                <a:latin typeface="Book Antiqua" panose="02040602050305030304" pitchFamily="18" charset="0"/>
              </a:rPr>
              <a:t>dérivés</a:t>
            </a:r>
            <a:r>
              <a:rPr lang="it-IT" dirty="0">
                <a:latin typeface="Book Antiqua" panose="02040602050305030304" pitchFamily="18" charset="0"/>
              </a:rPr>
              <a:t>», cioè originari o </a:t>
            </a:r>
            <a:r>
              <a:rPr lang="it-IT" dirty="0" smtClean="0">
                <a:latin typeface="Book Antiqua" panose="02040602050305030304" pitchFamily="18" charset="0"/>
              </a:rPr>
              <a:t>derivati, </a:t>
            </a:r>
            <a:r>
              <a:rPr lang="it-IT" dirty="0">
                <a:latin typeface="Book Antiqua" panose="02040602050305030304" pitchFamily="18" charset="0"/>
              </a:rPr>
              <a:t>pur individuando ben sette famiglie (francese, germanica, scandinava, inglese, islamica, indù e sovietica</a:t>
            </a:r>
            <a:r>
              <a:rPr lang="it-IT" dirty="0" smtClean="0">
                <a:latin typeface="Book Antiqua" panose="02040602050305030304" pitchFamily="18" charset="0"/>
              </a:rPr>
              <a:t>). </a:t>
            </a:r>
          </a:p>
          <a:p>
            <a:pPr algn="just"/>
            <a:r>
              <a:rPr lang="it-IT" dirty="0" smtClean="0">
                <a:latin typeface="Book Antiqua" panose="02040602050305030304" pitchFamily="18" charset="0"/>
              </a:rPr>
              <a:t>Tuttavia </a:t>
            </a:r>
            <a:r>
              <a:rPr lang="it-IT" dirty="0">
                <a:latin typeface="Book Antiqua" panose="02040602050305030304" pitchFamily="18" charset="0"/>
              </a:rPr>
              <a:t>la loro classificazione finisce per tralasciare gli ordinamenti dell’Estremo </a:t>
            </a:r>
            <a:r>
              <a:rPr lang="it-IT" dirty="0" smtClean="0">
                <a:latin typeface="Book Antiqua" panose="02040602050305030304" pitchFamily="18" charset="0"/>
              </a:rPr>
              <a:t>Oriente.</a:t>
            </a:r>
          </a:p>
          <a:p>
            <a:pPr algn="just"/>
            <a:r>
              <a:rPr lang="it-IT" dirty="0" smtClean="0">
                <a:latin typeface="Book Antiqua" panose="02040602050305030304" pitchFamily="18" charset="0"/>
              </a:rPr>
              <a:t>Il </a:t>
            </a:r>
            <a:r>
              <a:rPr lang="it-IT" dirty="0">
                <a:latin typeface="Book Antiqua" panose="02040602050305030304" pitchFamily="18" charset="0"/>
              </a:rPr>
              <a:t>diritto giapponese è infatti inglobato nella famiglia </a:t>
            </a:r>
            <a:r>
              <a:rPr lang="it-IT" dirty="0" smtClean="0">
                <a:latin typeface="Book Antiqua" panose="02040602050305030304" pitchFamily="18" charset="0"/>
              </a:rPr>
              <a:t>germanica.</a:t>
            </a:r>
            <a:endParaRPr lang="it-IT" dirty="0">
              <a:latin typeface="Book Antiqua" panose="02040602050305030304" pitchFamily="18" charset="0"/>
            </a:endParaRPr>
          </a:p>
        </p:txBody>
      </p:sp>
      <p:sp>
        <p:nvSpPr>
          <p:cNvPr id="4" name="Titolo 1"/>
          <p:cNvSpPr>
            <a:spLocks noGrp="1"/>
          </p:cNvSpPr>
          <p:nvPr>
            <p:ph type="title"/>
          </p:nvPr>
        </p:nvSpPr>
        <p:spPr>
          <a:xfrm>
            <a:off x="762000" y="5301208"/>
            <a:ext cx="7554416" cy="870992"/>
          </a:xfrm>
        </p:spPr>
        <p:txBody>
          <a:bodyPr>
            <a:normAutofit fontScale="90000"/>
          </a:bodyPr>
          <a:lstStyle/>
          <a:p>
            <a:pPr algn="ctr"/>
            <a:r>
              <a:rPr lang="it-IT" b="1" dirty="0" smtClean="0">
                <a:latin typeface="Britannic Bold" panose="020B0903060703020204" pitchFamily="34" charset="0"/>
              </a:rPr>
              <a:t>Il secondo dopoguerra</a:t>
            </a:r>
            <a:endParaRPr lang="it-IT" b="1" dirty="0">
              <a:latin typeface="Britannic Bold" panose="020B0903060703020204" pitchFamily="34" charset="0"/>
            </a:endParaRPr>
          </a:p>
        </p:txBody>
      </p:sp>
    </p:spTree>
    <p:extLst>
      <p:ext uri="{BB962C8B-B14F-4D97-AF65-F5344CB8AC3E}">
        <p14:creationId xmlns:p14="http://schemas.microsoft.com/office/powerpoint/2010/main" val="2632960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548680"/>
            <a:ext cx="8229600" cy="4997152"/>
          </a:xfrm>
        </p:spPr>
        <p:txBody>
          <a:bodyPr>
            <a:normAutofit lnSpcReduction="10000"/>
          </a:bodyPr>
          <a:lstStyle/>
          <a:p>
            <a:pPr algn="just"/>
            <a:r>
              <a:rPr lang="it-IT" u="sng" dirty="0">
                <a:latin typeface="Book Antiqua" panose="02040602050305030304" pitchFamily="18" charset="0"/>
              </a:rPr>
              <a:t>David</a:t>
            </a:r>
            <a:r>
              <a:rPr lang="it-IT" dirty="0">
                <a:latin typeface="Book Antiqua" panose="02040602050305030304" pitchFamily="18" charset="0"/>
              </a:rPr>
              <a:t> </a:t>
            </a:r>
            <a:r>
              <a:rPr lang="it-IT" dirty="0" smtClean="0">
                <a:latin typeface="Book Antiqua" panose="02040602050305030304" pitchFamily="18" charset="0"/>
              </a:rPr>
              <a:t>(1964) </a:t>
            </a:r>
            <a:r>
              <a:rPr lang="it-IT" dirty="0">
                <a:latin typeface="Book Antiqua" panose="02040602050305030304" pitchFamily="18" charset="0"/>
              </a:rPr>
              <a:t>colma questa </a:t>
            </a:r>
            <a:r>
              <a:rPr lang="it-IT" dirty="0" smtClean="0">
                <a:latin typeface="Book Antiqua" panose="02040602050305030304" pitchFamily="18" charset="0"/>
              </a:rPr>
              <a:t>lacuna </a:t>
            </a:r>
            <a:r>
              <a:rPr lang="it-IT" dirty="0">
                <a:latin typeface="Book Antiqua" panose="02040602050305030304" pitchFamily="18" charset="0"/>
              </a:rPr>
              <a:t>nel suo </a:t>
            </a:r>
            <a:r>
              <a:rPr lang="it-IT" i="1" dirty="0" err="1" smtClean="0">
                <a:latin typeface="Book Antiqua" panose="02040602050305030304" pitchFamily="18" charset="0"/>
              </a:rPr>
              <a:t>Les</a:t>
            </a:r>
            <a:r>
              <a:rPr lang="it-IT" i="1" dirty="0" smtClean="0">
                <a:latin typeface="Book Antiqua" panose="02040602050305030304" pitchFamily="18" charset="0"/>
              </a:rPr>
              <a:t> </a:t>
            </a:r>
            <a:r>
              <a:rPr lang="it-IT" i="1" dirty="0" err="1">
                <a:latin typeface="Book Antiqua" panose="02040602050305030304" pitchFamily="18" charset="0"/>
              </a:rPr>
              <a:t>grands</a:t>
            </a:r>
            <a:r>
              <a:rPr lang="it-IT" i="1" dirty="0">
                <a:latin typeface="Book Antiqua" panose="02040602050305030304" pitchFamily="18" charset="0"/>
              </a:rPr>
              <a:t> </a:t>
            </a:r>
            <a:r>
              <a:rPr lang="it-IT" i="1" dirty="0" err="1">
                <a:latin typeface="Book Antiqua" panose="02040602050305030304" pitchFamily="18" charset="0"/>
              </a:rPr>
              <a:t>systèmes</a:t>
            </a:r>
            <a:r>
              <a:rPr lang="it-IT" i="1" dirty="0">
                <a:latin typeface="Book Antiqua" panose="02040602050305030304" pitchFamily="18" charset="0"/>
              </a:rPr>
              <a:t> de </a:t>
            </a:r>
            <a:r>
              <a:rPr lang="it-IT" i="1" dirty="0" err="1">
                <a:latin typeface="Book Antiqua" panose="02040602050305030304" pitchFamily="18" charset="0"/>
              </a:rPr>
              <a:t>droit</a:t>
            </a:r>
            <a:r>
              <a:rPr lang="it-IT" i="1" dirty="0">
                <a:latin typeface="Book Antiqua" panose="02040602050305030304" pitchFamily="18" charset="0"/>
              </a:rPr>
              <a:t> </a:t>
            </a:r>
            <a:r>
              <a:rPr lang="it-IT" i="1" dirty="0" err="1" smtClean="0">
                <a:latin typeface="Book Antiqua" panose="02040602050305030304" pitchFamily="18" charset="0"/>
              </a:rPr>
              <a:t>contemporains</a:t>
            </a:r>
            <a:r>
              <a:rPr lang="it-IT" i="1" dirty="0" smtClean="0">
                <a:latin typeface="Book Antiqua" panose="02040602050305030304" pitchFamily="18" charset="0"/>
              </a:rPr>
              <a:t>.</a:t>
            </a:r>
          </a:p>
          <a:p>
            <a:pPr algn="just"/>
            <a:r>
              <a:rPr lang="it-IT" dirty="0" smtClean="0">
                <a:latin typeface="Book Antiqua" panose="02040602050305030304" pitchFamily="18" charset="0"/>
              </a:rPr>
              <a:t>David opera una </a:t>
            </a:r>
            <a:r>
              <a:rPr lang="it-IT" dirty="0">
                <a:latin typeface="Book Antiqua" panose="02040602050305030304" pitchFamily="18" charset="0"/>
              </a:rPr>
              <a:t>suddivisione in tre famiglie giuridiche principali (quella romano-germanica, quella di </a:t>
            </a:r>
            <a:r>
              <a:rPr lang="it-IT" i="1" dirty="0">
                <a:latin typeface="Book Antiqua" panose="02040602050305030304" pitchFamily="18" charset="0"/>
              </a:rPr>
              <a:t>common law</a:t>
            </a:r>
            <a:r>
              <a:rPr lang="it-IT" dirty="0">
                <a:latin typeface="Book Antiqua" panose="02040602050305030304" pitchFamily="18" charset="0"/>
              </a:rPr>
              <a:t> e quella socialista) cui però aggiunge altri sistemi, non occidentali, come categoria residuale. </a:t>
            </a:r>
            <a:endParaRPr lang="it-IT" dirty="0" smtClean="0">
              <a:latin typeface="Book Antiqua" panose="02040602050305030304" pitchFamily="18" charset="0"/>
            </a:endParaRPr>
          </a:p>
          <a:p>
            <a:pPr algn="just"/>
            <a:r>
              <a:rPr lang="it-IT" dirty="0" smtClean="0">
                <a:latin typeface="Book Antiqua" panose="02040602050305030304" pitchFamily="18" charset="0"/>
              </a:rPr>
              <a:t>David </a:t>
            </a:r>
            <a:r>
              <a:rPr lang="it-IT" dirty="0">
                <a:latin typeface="Book Antiqua" panose="02040602050305030304" pitchFamily="18" charset="0"/>
              </a:rPr>
              <a:t>divide questi ultimi in due categorie di sistemi: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quelli </a:t>
            </a:r>
            <a:r>
              <a:rPr lang="it-IT" dirty="0">
                <a:latin typeface="Book Antiqua" panose="02040602050305030304" pitchFamily="18" charset="0"/>
              </a:rPr>
              <a:t>che riconoscono un valore eminente al diritto ma lo concepiscono diversamente rispetto all’Occidente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quelli </a:t>
            </a:r>
            <a:r>
              <a:rPr lang="it-IT" dirty="0">
                <a:latin typeface="Book Antiqua" panose="02040602050305030304" pitchFamily="18" charset="0"/>
              </a:rPr>
              <a:t>in cui la nozione stessa di diritto viene respinta, intendendo regolare i rapporti sociali al di fuori di </a:t>
            </a:r>
            <a:r>
              <a:rPr lang="it-IT" dirty="0" smtClean="0">
                <a:latin typeface="Book Antiqua" panose="02040602050305030304" pitchFamily="18" charset="0"/>
              </a:rPr>
              <a:t>esso (sistemi dell’Estremo Oriente).</a:t>
            </a:r>
          </a:p>
        </p:txBody>
      </p:sp>
      <p:sp>
        <p:nvSpPr>
          <p:cNvPr id="4" name="Titolo 1"/>
          <p:cNvSpPr>
            <a:spLocks noGrp="1"/>
          </p:cNvSpPr>
          <p:nvPr>
            <p:ph type="title"/>
          </p:nvPr>
        </p:nvSpPr>
        <p:spPr>
          <a:xfrm>
            <a:off x="762000" y="5301208"/>
            <a:ext cx="7554416" cy="870992"/>
          </a:xfrm>
        </p:spPr>
        <p:txBody>
          <a:bodyPr>
            <a:normAutofit fontScale="90000"/>
          </a:bodyPr>
          <a:lstStyle/>
          <a:p>
            <a:pPr algn="ctr"/>
            <a:r>
              <a:rPr lang="it-IT" b="1" dirty="0" smtClean="0">
                <a:latin typeface="Britannic Bold" panose="020B0903060703020204" pitchFamily="34" charset="0"/>
              </a:rPr>
              <a:t>Il secondo dopoguerra</a:t>
            </a:r>
            <a:endParaRPr lang="it-IT" b="1" dirty="0">
              <a:latin typeface="Britannic Bold" panose="020B0903060703020204" pitchFamily="34" charset="0"/>
            </a:endParaRPr>
          </a:p>
        </p:txBody>
      </p:sp>
    </p:spTree>
    <p:extLst>
      <p:ext uri="{BB962C8B-B14F-4D97-AF65-F5344CB8AC3E}">
        <p14:creationId xmlns:p14="http://schemas.microsoft.com/office/powerpoint/2010/main" val="1045490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04664"/>
            <a:ext cx="8229600" cy="4997152"/>
          </a:xfrm>
        </p:spPr>
        <p:txBody>
          <a:bodyPr>
            <a:normAutofit fontScale="92500" lnSpcReduction="10000"/>
          </a:bodyPr>
          <a:lstStyle/>
          <a:p>
            <a:pPr algn="just"/>
            <a:r>
              <a:rPr lang="it-IT" u="sng" dirty="0" err="1" smtClean="0">
                <a:latin typeface="Book Antiqua" panose="02040602050305030304" pitchFamily="18" charset="0"/>
              </a:rPr>
              <a:t>Zweigert</a:t>
            </a:r>
            <a:r>
              <a:rPr lang="it-IT" u="sng" dirty="0" smtClean="0">
                <a:latin typeface="Book Antiqua" panose="02040602050305030304" pitchFamily="18" charset="0"/>
              </a:rPr>
              <a:t> e </a:t>
            </a:r>
            <a:r>
              <a:rPr lang="it-IT" u="sng" dirty="0" err="1" smtClean="0">
                <a:latin typeface="Book Antiqua" panose="02040602050305030304" pitchFamily="18" charset="0"/>
              </a:rPr>
              <a:t>Kötz</a:t>
            </a:r>
            <a:r>
              <a:rPr lang="it-IT" u="sng" dirty="0" smtClean="0">
                <a:latin typeface="Book Antiqua" panose="02040602050305030304" pitchFamily="18" charset="0"/>
              </a:rPr>
              <a:t> </a:t>
            </a:r>
            <a:r>
              <a:rPr lang="it-IT" dirty="0" smtClean="0">
                <a:latin typeface="Book Antiqua" panose="02040602050305030304" pitchFamily="18" charset="0"/>
              </a:rPr>
              <a:t>(1984) nell’opera </a:t>
            </a:r>
            <a:r>
              <a:rPr lang="it-IT" i="1" dirty="0" err="1">
                <a:latin typeface="Book Antiqua" panose="02040602050305030304" pitchFamily="18" charset="0"/>
              </a:rPr>
              <a:t>Einführung</a:t>
            </a:r>
            <a:r>
              <a:rPr lang="it-IT" i="1" dirty="0">
                <a:latin typeface="Book Antiqua" panose="02040602050305030304" pitchFamily="18" charset="0"/>
              </a:rPr>
              <a:t> in die </a:t>
            </a:r>
            <a:r>
              <a:rPr lang="it-IT" i="1" dirty="0" err="1">
                <a:latin typeface="Book Antiqua" panose="02040602050305030304" pitchFamily="18" charset="0"/>
              </a:rPr>
              <a:t>Rechtsvergleichung</a:t>
            </a:r>
            <a:r>
              <a:rPr lang="it-IT" i="1" dirty="0">
                <a:latin typeface="Book Antiqua" panose="02040602050305030304" pitchFamily="18" charset="0"/>
              </a:rPr>
              <a:t> </a:t>
            </a:r>
            <a:r>
              <a:rPr lang="it-IT" i="1" dirty="0" err="1">
                <a:latin typeface="Book Antiqua" panose="02040602050305030304" pitchFamily="18" charset="0"/>
              </a:rPr>
              <a:t>auf</a:t>
            </a:r>
            <a:r>
              <a:rPr lang="it-IT" i="1" dirty="0">
                <a:latin typeface="Book Antiqua" panose="02040602050305030304" pitchFamily="18" charset="0"/>
              </a:rPr>
              <a:t> </a:t>
            </a:r>
            <a:r>
              <a:rPr lang="it-IT" i="1" dirty="0" err="1">
                <a:latin typeface="Book Antiqua" panose="02040602050305030304" pitchFamily="18" charset="0"/>
              </a:rPr>
              <a:t>dem</a:t>
            </a:r>
            <a:r>
              <a:rPr lang="it-IT" i="1" dirty="0">
                <a:latin typeface="Book Antiqua" panose="02040602050305030304" pitchFamily="18" charset="0"/>
              </a:rPr>
              <a:t> </a:t>
            </a:r>
            <a:r>
              <a:rPr lang="it-IT" i="1" dirty="0" err="1">
                <a:latin typeface="Book Antiqua" panose="02040602050305030304" pitchFamily="18" charset="0"/>
              </a:rPr>
              <a:t>Gebiete</a:t>
            </a:r>
            <a:r>
              <a:rPr lang="it-IT" i="1" dirty="0">
                <a:latin typeface="Book Antiqua" panose="02040602050305030304" pitchFamily="18" charset="0"/>
              </a:rPr>
              <a:t> </a:t>
            </a:r>
            <a:r>
              <a:rPr lang="it-IT" i="1" dirty="0" err="1">
                <a:latin typeface="Book Antiqua" panose="02040602050305030304" pitchFamily="18" charset="0"/>
              </a:rPr>
              <a:t>des</a:t>
            </a:r>
            <a:r>
              <a:rPr lang="it-IT" i="1" dirty="0">
                <a:latin typeface="Book Antiqua" panose="02040602050305030304" pitchFamily="18" charset="0"/>
              </a:rPr>
              <a:t> </a:t>
            </a:r>
            <a:r>
              <a:rPr lang="it-IT" i="1" dirty="0" err="1">
                <a:latin typeface="Book Antiqua" panose="02040602050305030304" pitchFamily="18" charset="0"/>
              </a:rPr>
              <a:t>Privatrechts</a:t>
            </a:r>
            <a:r>
              <a:rPr lang="it-IT" dirty="0">
                <a:latin typeface="Book Antiqua" panose="02040602050305030304" pitchFamily="18" charset="0"/>
              </a:rPr>
              <a:t> </a:t>
            </a:r>
            <a:r>
              <a:rPr lang="it-IT" dirty="0" smtClean="0">
                <a:latin typeface="Book Antiqua" panose="02040602050305030304" pitchFamily="18" charset="0"/>
              </a:rPr>
              <a:t>integrano </a:t>
            </a:r>
            <a:r>
              <a:rPr lang="it-IT" dirty="0">
                <a:latin typeface="Book Antiqua" panose="02040602050305030304" pitchFamily="18" charset="0"/>
              </a:rPr>
              <a:t>le sette famiglie aggiungendovene una ottava, quella dell’Estremo Oriente </a:t>
            </a:r>
            <a:r>
              <a:rPr lang="it-IT" dirty="0" smtClean="0">
                <a:latin typeface="Book Antiqua" panose="02040602050305030304" pitchFamily="18" charset="0"/>
              </a:rPr>
              <a:t>asiatico (Cina</a:t>
            </a:r>
            <a:r>
              <a:rPr lang="it-IT" dirty="0">
                <a:latin typeface="Book Antiqua" panose="02040602050305030304" pitchFamily="18" charset="0"/>
              </a:rPr>
              <a:t>, Giappone, Indocina e </a:t>
            </a:r>
            <a:r>
              <a:rPr lang="it-IT" dirty="0" smtClean="0">
                <a:latin typeface="Book Antiqua" panose="02040602050305030304" pitchFamily="18" charset="0"/>
              </a:rPr>
              <a:t>Indonesia). </a:t>
            </a:r>
          </a:p>
          <a:p>
            <a:pPr algn="just"/>
            <a:r>
              <a:rPr lang="it-IT" dirty="0" smtClean="0">
                <a:latin typeface="Book Antiqua" panose="02040602050305030304" pitchFamily="18" charset="0"/>
              </a:rPr>
              <a:t>La </a:t>
            </a:r>
            <a:r>
              <a:rPr lang="it-IT" dirty="0">
                <a:latin typeface="Book Antiqua" panose="02040602050305030304" pitchFamily="18" charset="0"/>
              </a:rPr>
              <a:t>loro classificazione di fonda sull’idea di stile giuridico, definito come il criterio distintivo delle varie famiglie. </a:t>
            </a:r>
            <a:endParaRPr lang="it-IT" dirty="0" smtClean="0">
              <a:latin typeface="Book Antiqua" panose="02040602050305030304" pitchFamily="18" charset="0"/>
            </a:endParaRPr>
          </a:p>
          <a:p>
            <a:pPr algn="just"/>
            <a:r>
              <a:rPr lang="it-IT" dirty="0" smtClean="0">
                <a:latin typeface="Book Antiqua" panose="02040602050305030304" pitchFamily="18" charset="0"/>
              </a:rPr>
              <a:t>Esso </a:t>
            </a:r>
            <a:r>
              <a:rPr lang="it-IT" dirty="0">
                <a:latin typeface="Book Antiqua" panose="02040602050305030304" pitchFamily="18" charset="0"/>
              </a:rPr>
              <a:t>racchiude al suo interno cinque elementi: </a:t>
            </a:r>
            <a:endParaRPr lang="it-IT" dirty="0" smtClean="0">
              <a:latin typeface="Book Antiqua" panose="02040602050305030304" pitchFamily="18" charset="0"/>
            </a:endParaRPr>
          </a:p>
          <a:p>
            <a:pPr marL="893763" algn="just">
              <a:buFont typeface="Wingdings" panose="05000000000000000000" pitchFamily="2" charset="2"/>
              <a:buChar char="ü"/>
            </a:pPr>
            <a:r>
              <a:rPr lang="it-IT" dirty="0" smtClean="0">
                <a:latin typeface="Book Antiqua" panose="02040602050305030304" pitchFamily="18" charset="0"/>
              </a:rPr>
              <a:t>l’evoluzione </a:t>
            </a:r>
            <a:r>
              <a:rPr lang="it-IT" dirty="0">
                <a:latin typeface="Book Antiqua" panose="02040602050305030304" pitchFamily="18" charset="0"/>
              </a:rPr>
              <a:t>storica dei sistemi giuridici; </a:t>
            </a:r>
            <a:endParaRPr lang="it-IT" dirty="0" smtClean="0">
              <a:latin typeface="Book Antiqua" panose="02040602050305030304" pitchFamily="18" charset="0"/>
            </a:endParaRPr>
          </a:p>
          <a:p>
            <a:pPr marL="893763" algn="just">
              <a:buFont typeface="Wingdings" panose="05000000000000000000" pitchFamily="2" charset="2"/>
              <a:buChar char="ü"/>
            </a:pPr>
            <a:r>
              <a:rPr lang="it-IT" dirty="0" smtClean="0">
                <a:latin typeface="Book Antiqua" panose="02040602050305030304" pitchFamily="18" charset="0"/>
              </a:rPr>
              <a:t>il </a:t>
            </a:r>
            <a:r>
              <a:rPr lang="it-IT" dirty="0">
                <a:latin typeface="Book Antiqua" panose="02040602050305030304" pitchFamily="18" charset="0"/>
              </a:rPr>
              <a:t>pensiero e la mentalità giuridica</a:t>
            </a:r>
            <a:r>
              <a:rPr lang="it-IT" dirty="0" smtClean="0">
                <a:latin typeface="Book Antiqua" panose="02040602050305030304" pitchFamily="18" charset="0"/>
              </a:rPr>
              <a:t>;</a:t>
            </a:r>
          </a:p>
          <a:p>
            <a:pPr marL="893763" algn="just">
              <a:buFont typeface="Wingdings" panose="05000000000000000000" pitchFamily="2" charset="2"/>
              <a:buChar char="ü"/>
            </a:pPr>
            <a:r>
              <a:rPr lang="it-IT" dirty="0" smtClean="0">
                <a:latin typeface="Book Antiqua" panose="02040602050305030304" pitchFamily="18" charset="0"/>
              </a:rPr>
              <a:t> </a:t>
            </a:r>
            <a:r>
              <a:rPr lang="it-IT" dirty="0">
                <a:latin typeface="Book Antiqua" panose="02040602050305030304" pitchFamily="18" charset="0"/>
              </a:rPr>
              <a:t>gli istituti giuridici particolari, caratterizzanti (elemento strutturale); </a:t>
            </a:r>
            <a:endParaRPr lang="it-IT" dirty="0" smtClean="0">
              <a:latin typeface="Book Antiqua" panose="02040602050305030304" pitchFamily="18" charset="0"/>
            </a:endParaRPr>
          </a:p>
          <a:p>
            <a:pPr marL="893763" algn="just">
              <a:buFont typeface="Wingdings" panose="05000000000000000000" pitchFamily="2" charset="2"/>
              <a:buChar char="ü"/>
            </a:pPr>
            <a:r>
              <a:rPr lang="it-IT" dirty="0" smtClean="0">
                <a:latin typeface="Book Antiqua" panose="02040602050305030304" pitchFamily="18" charset="0"/>
              </a:rPr>
              <a:t>le </a:t>
            </a:r>
            <a:r>
              <a:rPr lang="it-IT" dirty="0">
                <a:latin typeface="Book Antiqua" panose="02040602050305030304" pitchFamily="18" charset="0"/>
              </a:rPr>
              <a:t>fonti del diritto e i metodi per la loro interpretazione</a:t>
            </a:r>
            <a:r>
              <a:rPr lang="it-IT" dirty="0" smtClean="0">
                <a:latin typeface="Book Antiqua" panose="02040602050305030304" pitchFamily="18" charset="0"/>
              </a:rPr>
              <a:t>;</a:t>
            </a:r>
          </a:p>
          <a:p>
            <a:pPr marL="893763" algn="just">
              <a:buFont typeface="Wingdings" panose="05000000000000000000" pitchFamily="2" charset="2"/>
              <a:buChar char="ü"/>
            </a:pPr>
            <a:r>
              <a:rPr lang="it-IT" dirty="0" smtClean="0">
                <a:latin typeface="Book Antiqua" panose="02040602050305030304" pitchFamily="18" charset="0"/>
              </a:rPr>
              <a:t> l’ideologia.</a:t>
            </a:r>
            <a:endParaRPr lang="it-IT" dirty="0">
              <a:latin typeface="Book Antiqua" panose="02040602050305030304" pitchFamily="18" charset="0"/>
            </a:endParaRPr>
          </a:p>
        </p:txBody>
      </p:sp>
      <p:sp>
        <p:nvSpPr>
          <p:cNvPr id="4" name="Titolo 1"/>
          <p:cNvSpPr>
            <a:spLocks noGrp="1"/>
          </p:cNvSpPr>
          <p:nvPr>
            <p:ph type="title"/>
          </p:nvPr>
        </p:nvSpPr>
        <p:spPr>
          <a:xfrm>
            <a:off x="762000" y="5301208"/>
            <a:ext cx="7554416" cy="870992"/>
          </a:xfrm>
        </p:spPr>
        <p:txBody>
          <a:bodyPr>
            <a:normAutofit fontScale="90000"/>
          </a:bodyPr>
          <a:lstStyle/>
          <a:p>
            <a:pPr algn="ctr"/>
            <a:r>
              <a:rPr lang="it-IT" b="1" dirty="0" smtClean="0">
                <a:latin typeface="Britannic Bold" panose="020B0903060703020204" pitchFamily="34" charset="0"/>
              </a:rPr>
              <a:t>Il secondo dopoguerra</a:t>
            </a:r>
            <a:endParaRPr lang="it-IT" b="1" dirty="0">
              <a:latin typeface="Britannic Bold" panose="020B0903060703020204" pitchFamily="34" charset="0"/>
            </a:endParaRPr>
          </a:p>
        </p:txBody>
      </p:sp>
    </p:spTree>
    <p:extLst>
      <p:ext uri="{BB962C8B-B14F-4D97-AF65-F5344CB8AC3E}">
        <p14:creationId xmlns:p14="http://schemas.microsoft.com/office/powerpoint/2010/main" val="1252788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latin typeface="Book Antiqua" panose="02040602050305030304" pitchFamily="18" charset="0"/>
              </a:rPr>
              <a:t>Anche in questa classificazione, come già in quella di David, la famiglia che incorpora i sistemi dell’Estremo Oriente si rivela essere una categoria residuale. Ad ogni modo, gli Autori vedono nella prassi di risoluzione dei conflitti in maniera </a:t>
            </a:r>
            <a:r>
              <a:rPr lang="it-IT" i="1" dirty="0" smtClean="0">
                <a:latin typeface="Book Antiqua" panose="02040602050305030304" pitchFamily="18" charset="0"/>
              </a:rPr>
              <a:t>extra</a:t>
            </a:r>
            <a:r>
              <a:rPr lang="it-IT" dirty="0" smtClean="0">
                <a:latin typeface="Book Antiqua" panose="02040602050305030304" pitchFamily="18" charset="0"/>
              </a:rPr>
              <a:t>-giudiziale l’elemento davvero unificante di questa ottava famiglia.</a:t>
            </a:r>
          </a:p>
        </p:txBody>
      </p:sp>
      <p:sp>
        <p:nvSpPr>
          <p:cNvPr id="5" name="Titolo 1"/>
          <p:cNvSpPr>
            <a:spLocks noGrp="1"/>
          </p:cNvSpPr>
          <p:nvPr>
            <p:ph type="title"/>
          </p:nvPr>
        </p:nvSpPr>
        <p:spPr>
          <a:xfrm>
            <a:off x="762000" y="5301208"/>
            <a:ext cx="7554416" cy="870992"/>
          </a:xfrm>
        </p:spPr>
        <p:txBody>
          <a:bodyPr>
            <a:normAutofit fontScale="90000"/>
          </a:bodyPr>
          <a:lstStyle/>
          <a:p>
            <a:pPr algn="ctr"/>
            <a:r>
              <a:rPr lang="it-IT" b="1" dirty="0" smtClean="0">
                <a:latin typeface="Britannic Bold" panose="020B0903060703020204" pitchFamily="34" charset="0"/>
              </a:rPr>
              <a:t>Il secondo dopoguerra</a:t>
            </a:r>
            <a:endParaRPr lang="it-IT" b="1" dirty="0">
              <a:latin typeface="Britannic Bold" panose="020B0903060703020204" pitchFamily="34" charset="0"/>
            </a:endParaRPr>
          </a:p>
        </p:txBody>
      </p:sp>
    </p:spTree>
    <p:extLst>
      <p:ext uri="{BB962C8B-B14F-4D97-AF65-F5344CB8AC3E}">
        <p14:creationId xmlns:p14="http://schemas.microsoft.com/office/powerpoint/2010/main" val="4147261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770440" cy="1600200"/>
          </a:xfrm>
        </p:spPr>
        <p:txBody>
          <a:bodyPr>
            <a:normAutofit fontScale="90000"/>
          </a:bodyPr>
          <a:lstStyle/>
          <a:p>
            <a:pPr algn="ctr"/>
            <a:r>
              <a:rPr lang="it-IT" b="1" dirty="0" smtClean="0">
                <a:latin typeface="Britannic Bold" panose="020B0903060703020204" pitchFamily="34" charset="0"/>
              </a:rPr>
              <a:t>Le famiglie contemporanee</a:t>
            </a:r>
            <a:endParaRPr lang="it-IT" b="1" dirty="0">
              <a:latin typeface="Britannic Bold" panose="020B0903060703020204" pitchFamily="34" charset="0"/>
            </a:endParaRPr>
          </a:p>
        </p:txBody>
      </p:sp>
      <p:sp>
        <p:nvSpPr>
          <p:cNvPr id="3" name="Segnaposto contenuto 2"/>
          <p:cNvSpPr>
            <a:spLocks noGrp="1"/>
          </p:cNvSpPr>
          <p:nvPr>
            <p:ph idx="1"/>
          </p:nvPr>
        </p:nvSpPr>
        <p:spPr>
          <a:xfrm>
            <a:off x="762000" y="685800"/>
            <a:ext cx="7543800" cy="4615408"/>
          </a:xfrm>
        </p:spPr>
        <p:txBody>
          <a:bodyPr>
            <a:normAutofit/>
          </a:bodyPr>
          <a:lstStyle/>
          <a:p>
            <a:pPr algn="just"/>
            <a:r>
              <a:rPr lang="it-IT" u="sng" dirty="0">
                <a:latin typeface="Book Antiqua" panose="02040602050305030304" pitchFamily="18" charset="0"/>
              </a:rPr>
              <a:t>Gambaro e Sacco </a:t>
            </a:r>
            <a:r>
              <a:rPr lang="it-IT" dirty="0" smtClean="0">
                <a:latin typeface="Book Antiqua" panose="02040602050305030304" pitchFamily="18" charset="0"/>
              </a:rPr>
              <a:t>(2002) nella </a:t>
            </a:r>
            <a:r>
              <a:rPr lang="it-IT" dirty="0">
                <a:latin typeface="Book Antiqua" panose="02040602050305030304" pitchFamily="18" charset="0"/>
              </a:rPr>
              <a:t>loro classificazione hanno abbandonato la schematizzazione riduttiva precedente per utilizzarne una più ampia che tenesse in maggior considerazione le specificità delle singole realtà </a:t>
            </a:r>
            <a:r>
              <a:rPr lang="it-IT" dirty="0" smtClean="0">
                <a:latin typeface="Book Antiqua" panose="02040602050305030304" pitchFamily="18" charset="0"/>
              </a:rPr>
              <a:t>storico-giuridiche.</a:t>
            </a:r>
          </a:p>
          <a:p>
            <a:pPr algn="just"/>
            <a:r>
              <a:rPr lang="it-IT" dirty="0" smtClean="0">
                <a:latin typeface="Book Antiqua" panose="02040602050305030304" pitchFamily="18" charset="0"/>
              </a:rPr>
              <a:t>Accanto </a:t>
            </a:r>
            <a:r>
              <a:rPr lang="it-IT" dirty="0">
                <a:latin typeface="Book Antiqua" panose="02040602050305030304" pitchFamily="18" charset="0"/>
              </a:rPr>
              <a:t>alla </a:t>
            </a:r>
            <a:r>
              <a:rPr lang="it-IT" i="1" dirty="0">
                <a:latin typeface="Book Antiqua" panose="02040602050305030304" pitchFamily="18" charset="0"/>
              </a:rPr>
              <a:t>western </a:t>
            </a:r>
            <a:r>
              <a:rPr lang="it-IT" i="1" dirty="0" err="1">
                <a:latin typeface="Book Antiqua" panose="02040602050305030304" pitchFamily="18" charset="0"/>
              </a:rPr>
              <a:t>legal</a:t>
            </a:r>
            <a:r>
              <a:rPr lang="it-IT" i="1" dirty="0">
                <a:latin typeface="Book Antiqua" panose="02040602050305030304" pitchFamily="18" charset="0"/>
              </a:rPr>
              <a:t> </a:t>
            </a:r>
            <a:r>
              <a:rPr lang="it-IT" i="1" dirty="0" err="1">
                <a:latin typeface="Book Antiqua" panose="02040602050305030304" pitchFamily="18" charset="0"/>
              </a:rPr>
              <a:t>tradition</a:t>
            </a:r>
            <a:r>
              <a:rPr lang="it-IT" dirty="0">
                <a:latin typeface="Book Antiqua" panose="02040602050305030304" pitchFamily="18" charset="0"/>
              </a:rPr>
              <a:t> individuano quattro famiglie: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diritto </a:t>
            </a:r>
            <a:r>
              <a:rPr lang="it-IT" dirty="0">
                <a:latin typeface="Book Antiqua" panose="02040602050305030304" pitchFamily="18" charset="0"/>
              </a:rPr>
              <a:t>dei Paesi islamici,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diritto </a:t>
            </a:r>
            <a:r>
              <a:rPr lang="it-IT" dirty="0">
                <a:latin typeface="Book Antiqua" panose="02040602050305030304" pitchFamily="18" charset="0"/>
              </a:rPr>
              <a:t>indiano, </a:t>
            </a:r>
            <a:endParaRPr lang="it-IT" dirty="0" smtClean="0">
              <a:latin typeface="Book Antiqua" panose="02040602050305030304" pitchFamily="18" charset="0"/>
            </a:endParaRPr>
          </a:p>
          <a:p>
            <a:pPr marL="717550" indent="-273050" algn="just">
              <a:buFont typeface="Wingdings" panose="05000000000000000000" pitchFamily="2" charset="2"/>
              <a:buChar char="ü"/>
            </a:pPr>
            <a:r>
              <a:rPr lang="it-IT" dirty="0" smtClean="0">
                <a:latin typeface="Book Antiqua" panose="02040602050305030304" pitchFamily="18" charset="0"/>
              </a:rPr>
              <a:t>diritto </a:t>
            </a:r>
            <a:r>
              <a:rPr lang="it-IT" dirty="0">
                <a:latin typeface="Book Antiqua" panose="02040602050305030304" pitchFamily="18" charset="0"/>
              </a:rPr>
              <a:t>dell’Estremo </a:t>
            </a:r>
            <a:r>
              <a:rPr lang="it-IT" dirty="0" smtClean="0">
                <a:latin typeface="Book Antiqua" panose="02040602050305030304" pitchFamily="18" charset="0"/>
              </a:rPr>
              <a:t>Oriente,</a:t>
            </a:r>
          </a:p>
          <a:p>
            <a:pPr marL="717550" indent="-273050" algn="just">
              <a:buFont typeface="Wingdings" panose="05000000000000000000" pitchFamily="2" charset="2"/>
              <a:buChar char="ü"/>
            </a:pPr>
            <a:r>
              <a:rPr lang="it-IT" dirty="0" smtClean="0">
                <a:latin typeface="Book Antiqua" panose="02040602050305030304" pitchFamily="18" charset="0"/>
              </a:rPr>
              <a:t>diritto </a:t>
            </a:r>
            <a:r>
              <a:rPr lang="it-IT" dirty="0">
                <a:latin typeface="Book Antiqua" panose="02040602050305030304" pitchFamily="18" charset="0"/>
              </a:rPr>
              <a:t>dell’Africa </a:t>
            </a:r>
            <a:r>
              <a:rPr lang="it-IT" dirty="0" smtClean="0">
                <a:latin typeface="Book Antiqua" panose="02040602050305030304" pitchFamily="18" charset="0"/>
              </a:rPr>
              <a:t>sub-sahariana.</a:t>
            </a:r>
            <a:endParaRPr lang="it-IT" dirty="0">
              <a:latin typeface="Book Antiqua" panose="02040602050305030304" pitchFamily="18" charset="0"/>
            </a:endParaRPr>
          </a:p>
        </p:txBody>
      </p:sp>
    </p:spTree>
    <p:extLst>
      <p:ext uri="{BB962C8B-B14F-4D97-AF65-F5344CB8AC3E}">
        <p14:creationId xmlns:p14="http://schemas.microsoft.com/office/powerpoint/2010/main" val="3492983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16632"/>
            <a:ext cx="8229600" cy="5257800"/>
          </a:xfrm>
        </p:spPr>
        <p:txBody>
          <a:bodyPr>
            <a:normAutofit/>
          </a:bodyPr>
          <a:lstStyle/>
          <a:p>
            <a:pPr algn="just"/>
            <a:r>
              <a:rPr lang="it-IT" u="sng" dirty="0">
                <a:latin typeface="Book Antiqua" panose="02040602050305030304" pitchFamily="18" charset="0"/>
              </a:rPr>
              <a:t>Mattei e </a:t>
            </a:r>
            <a:r>
              <a:rPr lang="it-IT" u="sng" dirty="0" err="1" smtClean="0">
                <a:latin typeface="Book Antiqua" panose="02040602050305030304" pitchFamily="18" charset="0"/>
              </a:rPr>
              <a:t>Monateri</a:t>
            </a:r>
            <a:r>
              <a:rPr lang="it-IT" u="sng" dirty="0" smtClean="0">
                <a:latin typeface="Book Antiqua" panose="02040602050305030304" pitchFamily="18" charset="0"/>
              </a:rPr>
              <a:t> </a:t>
            </a:r>
            <a:r>
              <a:rPr lang="it-IT" dirty="0" smtClean="0">
                <a:latin typeface="Book Antiqua" panose="02040602050305030304" pitchFamily="18" charset="0"/>
              </a:rPr>
              <a:t>(1997) elaborano una nuova classificazione in cui </a:t>
            </a:r>
            <a:r>
              <a:rPr lang="it-IT" dirty="0">
                <a:latin typeface="Book Antiqua" panose="02040602050305030304" pitchFamily="18" charset="0"/>
              </a:rPr>
              <a:t>viene prestata una notevole attenzione al dato antropologico, sociale e culturale dei vari sistemi giuridici. </a:t>
            </a:r>
            <a:endParaRPr lang="it-IT" dirty="0" smtClean="0">
              <a:latin typeface="Book Antiqua" panose="02040602050305030304" pitchFamily="18" charset="0"/>
            </a:endParaRPr>
          </a:p>
          <a:p>
            <a:pPr algn="just"/>
            <a:r>
              <a:rPr lang="it-IT" dirty="0" smtClean="0">
                <a:latin typeface="Book Antiqua" panose="02040602050305030304" pitchFamily="18" charset="0"/>
              </a:rPr>
              <a:t>Gli </a:t>
            </a:r>
            <a:r>
              <a:rPr lang="it-IT" dirty="0">
                <a:latin typeface="Book Antiqua" panose="02040602050305030304" pitchFamily="18" charset="0"/>
              </a:rPr>
              <a:t>Autori </a:t>
            </a:r>
            <a:r>
              <a:rPr lang="it-IT" dirty="0" smtClean="0">
                <a:latin typeface="Book Antiqua" panose="02040602050305030304" pitchFamily="18" charset="0"/>
              </a:rPr>
              <a:t>superano </a:t>
            </a:r>
            <a:r>
              <a:rPr lang="it-IT" dirty="0">
                <a:latin typeface="Book Antiqua" panose="02040602050305030304" pitchFamily="18" charset="0"/>
              </a:rPr>
              <a:t>la tradizionale classificazione in sistemi di </a:t>
            </a:r>
            <a:r>
              <a:rPr lang="it-IT" i="1" dirty="0" err="1">
                <a:latin typeface="Book Antiqua" panose="02040602050305030304" pitchFamily="18" charset="0"/>
              </a:rPr>
              <a:t>civil</a:t>
            </a:r>
            <a:r>
              <a:rPr lang="it-IT" i="1" dirty="0">
                <a:latin typeface="Book Antiqua" panose="02040602050305030304" pitchFamily="18" charset="0"/>
              </a:rPr>
              <a:t> law</a:t>
            </a:r>
            <a:r>
              <a:rPr lang="it-IT" dirty="0">
                <a:latin typeface="Book Antiqua" panose="02040602050305030304" pitchFamily="18" charset="0"/>
              </a:rPr>
              <a:t>, di </a:t>
            </a:r>
            <a:r>
              <a:rPr lang="it-IT" i="1" dirty="0">
                <a:latin typeface="Book Antiqua" panose="02040602050305030304" pitchFamily="18" charset="0"/>
              </a:rPr>
              <a:t>common law</a:t>
            </a:r>
            <a:r>
              <a:rPr lang="it-IT" dirty="0">
                <a:latin typeface="Book Antiqua" panose="02040602050305030304" pitchFamily="18" charset="0"/>
              </a:rPr>
              <a:t>, socialisti e categoria residuale, per affiancarla, se non sostituirla, con una nuova partizione: </a:t>
            </a:r>
            <a:endParaRPr lang="it-IT" dirty="0" smtClean="0">
              <a:latin typeface="Book Antiqua" panose="02040602050305030304" pitchFamily="18" charset="0"/>
            </a:endParaRPr>
          </a:p>
          <a:p>
            <a:pPr marL="627063" algn="just">
              <a:buFont typeface="Wingdings" panose="05000000000000000000" pitchFamily="2" charset="2"/>
              <a:buChar char="ü"/>
            </a:pPr>
            <a:r>
              <a:rPr lang="it-IT" i="1" dirty="0" err="1" smtClean="0">
                <a:latin typeface="Book Antiqua" panose="02040602050305030304" pitchFamily="18" charset="0"/>
              </a:rPr>
              <a:t>rule</a:t>
            </a:r>
            <a:r>
              <a:rPr lang="it-IT" i="1" dirty="0" smtClean="0">
                <a:latin typeface="Book Antiqua" panose="02040602050305030304" pitchFamily="18" charset="0"/>
              </a:rPr>
              <a:t> </a:t>
            </a:r>
            <a:r>
              <a:rPr lang="it-IT" i="1" dirty="0">
                <a:latin typeface="Book Antiqua" panose="02040602050305030304" pitchFamily="18" charset="0"/>
              </a:rPr>
              <a:t>of </a:t>
            </a:r>
            <a:r>
              <a:rPr lang="it-IT" i="1" dirty="0" err="1">
                <a:latin typeface="Book Antiqua" panose="02040602050305030304" pitchFamily="18" charset="0"/>
              </a:rPr>
              <a:t>professional</a:t>
            </a:r>
            <a:r>
              <a:rPr lang="it-IT" i="1" dirty="0">
                <a:latin typeface="Book Antiqua" panose="02040602050305030304" pitchFamily="18" charset="0"/>
              </a:rPr>
              <a:t> law </a:t>
            </a:r>
            <a:r>
              <a:rPr lang="it-IT" dirty="0">
                <a:latin typeface="Book Antiqua" panose="02040602050305030304" pitchFamily="18" charset="0"/>
              </a:rPr>
              <a:t>in cui il diritto è il modello di organizzazione sociale (in cui troviamo i sistemi di </a:t>
            </a:r>
            <a:r>
              <a:rPr lang="it-IT" i="1" dirty="0">
                <a:latin typeface="Book Antiqua" panose="02040602050305030304" pitchFamily="18" charset="0"/>
              </a:rPr>
              <a:t>common law</a:t>
            </a:r>
            <a:r>
              <a:rPr lang="it-IT" dirty="0">
                <a:latin typeface="Book Antiqua" panose="02040602050305030304" pitchFamily="18" charset="0"/>
              </a:rPr>
              <a:t>, di </a:t>
            </a:r>
            <a:r>
              <a:rPr lang="it-IT" i="1" dirty="0" err="1">
                <a:latin typeface="Book Antiqua" panose="02040602050305030304" pitchFamily="18" charset="0"/>
              </a:rPr>
              <a:t>civil</a:t>
            </a:r>
            <a:r>
              <a:rPr lang="it-IT" i="1" dirty="0">
                <a:latin typeface="Book Antiqua" panose="02040602050305030304" pitchFamily="18" charset="0"/>
              </a:rPr>
              <a:t> law</a:t>
            </a:r>
            <a:r>
              <a:rPr lang="it-IT" dirty="0">
                <a:latin typeface="Book Antiqua" panose="02040602050305030304" pitchFamily="18" charset="0"/>
              </a:rPr>
              <a:t> e infine i c.d. sistemi misti</a:t>
            </a:r>
            <a:r>
              <a:rPr lang="it-IT" dirty="0" smtClean="0">
                <a:latin typeface="Book Antiqua" panose="02040602050305030304" pitchFamily="18" charset="0"/>
              </a:rPr>
              <a:t>),</a:t>
            </a:r>
            <a:r>
              <a:rPr lang="it-IT" i="1" dirty="0" smtClean="0">
                <a:latin typeface="Book Antiqua" panose="02040602050305030304" pitchFamily="18" charset="0"/>
              </a:rPr>
              <a:t> </a:t>
            </a:r>
          </a:p>
        </p:txBody>
      </p:sp>
      <p:sp>
        <p:nvSpPr>
          <p:cNvPr id="4" name="Titolo 1"/>
          <p:cNvSpPr>
            <a:spLocks noGrp="1"/>
          </p:cNvSpPr>
          <p:nvPr>
            <p:ph type="title"/>
          </p:nvPr>
        </p:nvSpPr>
        <p:spPr>
          <a:xfrm>
            <a:off x="762000" y="4572000"/>
            <a:ext cx="7770440" cy="1600200"/>
          </a:xfrm>
        </p:spPr>
        <p:txBody>
          <a:bodyPr>
            <a:normAutofit fontScale="90000"/>
          </a:bodyPr>
          <a:lstStyle/>
          <a:p>
            <a:pPr algn="ctr"/>
            <a:r>
              <a:rPr lang="it-IT" b="1" dirty="0" smtClean="0">
                <a:latin typeface="Britannic Bold" panose="020B0903060703020204" pitchFamily="34" charset="0"/>
              </a:rPr>
              <a:t>Le famiglie contemporanee</a:t>
            </a:r>
            <a:endParaRPr lang="it-IT" b="1" dirty="0">
              <a:latin typeface="Britannic Bold" panose="020B0903060703020204" pitchFamily="34" charset="0"/>
            </a:endParaRPr>
          </a:p>
        </p:txBody>
      </p:sp>
    </p:spTree>
    <p:extLst>
      <p:ext uri="{BB962C8B-B14F-4D97-AF65-F5344CB8AC3E}">
        <p14:creationId xmlns:p14="http://schemas.microsoft.com/office/powerpoint/2010/main" val="3951259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554416" cy="1600200"/>
          </a:xfrm>
        </p:spPr>
        <p:txBody>
          <a:bodyPr>
            <a:normAutofit fontScale="90000"/>
          </a:bodyPr>
          <a:lstStyle/>
          <a:p>
            <a:pPr algn="ctr"/>
            <a:r>
              <a:rPr lang="it-IT" b="1" dirty="0" smtClean="0">
                <a:latin typeface="Britannic Bold" panose="020B0903060703020204" pitchFamily="34" charset="0"/>
              </a:rPr>
              <a:t>Estremo Oriente e diritto</a:t>
            </a:r>
            <a:endParaRPr lang="it-IT" b="1" dirty="0">
              <a:latin typeface="Britannic Bold" panose="020B0903060703020204" pitchFamily="34" charset="0"/>
            </a:endParaRPr>
          </a:p>
        </p:txBody>
      </p:sp>
      <p:sp>
        <p:nvSpPr>
          <p:cNvPr id="3" name="Segnaposto contenuto 2"/>
          <p:cNvSpPr>
            <a:spLocks noGrp="1"/>
          </p:cNvSpPr>
          <p:nvPr>
            <p:ph idx="1"/>
          </p:nvPr>
        </p:nvSpPr>
        <p:spPr/>
        <p:txBody>
          <a:bodyPr>
            <a:normAutofit/>
          </a:bodyPr>
          <a:lstStyle/>
          <a:p>
            <a:pPr algn="just"/>
            <a:r>
              <a:rPr lang="it-IT" dirty="0" err="1" smtClean="0">
                <a:latin typeface="Book Antiqua" panose="02040602050305030304" pitchFamily="18" charset="0"/>
              </a:rPr>
              <a:t>Ubi</a:t>
            </a:r>
            <a:r>
              <a:rPr lang="it-IT" dirty="0" smtClean="0">
                <a:latin typeface="Book Antiqua" panose="02040602050305030304" pitchFamily="18" charset="0"/>
              </a:rPr>
              <a:t> </a:t>
            </a:r>
            <a:r>
              <a:rPr lang="it-IT" dirty="0" err="1" smtClean="0">
                <a:latin typeface="Book Antiqua" panose="02040602050305030304" pitchFamily="18" charset="0"/>
              </a:rPr>
              <a:t>societas</a:t>
            </a:r>
            <a:r>
              <a:rPr lang="it-IT" dirty="0" smtClean="0">
                <a:latin typeface="Book Antiqua" panose="02040602050305030304" pitchFamily="18" charset="0"/>
              </a:rPr>
              <a:t>, </a:t>
            </a:r>
            <a:r>
              <a:rPr lang="it-IT" dirty="0" err="1" smtClean="0">
                <a:latin typeface="Book Antiqua" panose="02040602050305030304" pitchFamily="18" charset="0"/>
              </a:rPr>
              <a:t>ibi</a:t>
            </a:r>
            <a:r>
              <a:rPr lang="it-IT" dirty="0" smtClean="0">
                <a:latin typeface="Book Antiqua" panose="02040602050305030304" pitchFamily="18" charset="0"/>
              </a:rPr>
              <a:t> </a:t>
            </a:r>
            <a:r>
              <a:rPr lang="it-IT" dirty="0" err="1" smtClean="0">
                <a:latin typeface="Book Antiqua" panose="02040602050305030304" pitchFamily="18" charset="0"/>
              </a:rPr>
              <a:t>ius</a:t>
            </a:r>
            <a:r>
              <a:rPr lang="it-IT" dirty="0" smtClean="0">
                <a:latin typeface="Book Antiqua" panose="02040602050305030304" pitchFamily="18" charset="0"/>
              </a:rPr>
              <a:t>?</a:t>
            </a:r>
          </a:p>
          <a:p>
            <a:pPr algn="just"/>
            <a:r>
              <a:rPr lang="it-IT" dirty="0">
                <a:latin typeface="Book Antiqua" panose="02040602050305030304" pitchFamily="18" charset="0"/>
              </a:rPr>
              <a:t>Le influenze culturali sono </a:t>
            </a:r>
            <a:r>
              <a:rPr lang="it-IT" dirty="0" smtClean="0">
                <a:latin typeface="Book Antiqua" panose="02040602050305030304" pitchFamily="18" charset="0"/>
              </a:rPr>
              <a:t>assolutamente </a:t>
            </a:r>
            <a:r>
              <a:rPr lang="it-IT" dirty="0">
                <a:latin typeface="Book Antiqua" panose="02040602050305030304" pitchFamily="18" charset="0"/>
              </a:rPr>
              <a:t>determinanti ai fini della creazione e del successivo sviluppo di un sistema </a:t>
            </a:r>
            <a:r>
              <a:rPr lang="it-IT" dirty="0" smtClean="0">
                <a:latin typeface="Book Antiqua" panose="02040602050305030304" pitchFamily="18" charset="0"/>
              </a:rPr>
              <a:t>giuridico.</a:t>
            </a:r>
          </a:p>
          <a:p>
            <a:pPr algn="just"/>
            <a:r>
              <a:rPr lang="it-IT" dirty="0" smtClean="0">
                <a:latin typeface="Book Antiqua" panose="02040602050305030304" pitchFamily="18" charset="0"/>
              </a:rPr>
              <a:t>La </a:t>
            </a:r>
            <a:r>
              <a:rPr lang="it-IT" dirty="0">
                <a:latin typeface="Book Antiqua" panose="02040602050305030304" pitchFamily="18" charset="0"/>
              </a:rPr>
              <a:t>portata del ruolo </a:t>
            </a:r>
            <a:r>
              <a:rPr lang="it-IT" dirty="0" smtClean="0">
                <a:latin typeface="Book Antiqua" panose="02040602050305030304" pitchFamily="18" charset="0"/>
              </a:rPr>
              <a:t>svolto dal diritto nel </a:t>
            </a:r>
            <a:r>
              <a:rPr lang="it-IT" dirty="0">
                <a:latin typeface="Book Antiqua" panose="02040602050305030304" pitchFamily="18" charset="0"/>
              </a:rPr>
              <a:t>contesto </a:t>
            </a:r>
            <a:r>
              <a:rPr lang="it-IT" dirty="0" smtClean="0">
                <a:latin typeface="Book Antiqua" panose="02040602050305030304" pitchFamily="18" charset="0"/>
              </a:rPr>
              <a:t>sociale orientale </a:t>
            </a:r>
            <a:r>
              <a:rPr lang="it-IT" dirty="0">
                <a:latin typeface="Book Antiqua" panose="02040602050305030304" pitchFamily="18" charset="0"/>
              </a:rPr>
              <a:t>è stata decisamente ridotta e risulta secondaria, o </a:t>
            </a:r>
            <a:r>
              <a:rPr lang="it-IT" dirty="0" smtClean="0">
                <a:latin typeface="Book Antiqua" panose="02040602050305030304" pitchFamily="18" charset="0"/>
              </a:rPr>
              <a:t>comunque </a:t>
            </a:r>
            <a:r>
              <a:rPr lang="it-IT" dirty="0">
                <a:latin typeface="Book Antiqua" panose="02040602050305030304" pitchFamily="18" charset="0"/>
              </a:rPr>
              <a:t>relegata esclusivamente a determinati ambiti di </a:t>
            </a:r>
            <a:r>
              <a:rPr lang="it-IT" dirty="0" smtClean="0">
                <a:latin typeface="Book Antiqua" panose="02040602050305030304" pitchFamily="18" charset="0"/>
              </a:rPr>
              <a:t>applicazione. </a:t>
            </a:r>
          </a:p>
          <a:p>
            <a:pPr algn="just"/>
            <a:r>
              <a:rPr lang="it-IT" dirty="0" smtClean="0">
                <a:latin typeface="Book Antiqua" panose="02040602050305030304" pitchFamily="18" charset="0"/>
              </a:rPr>
              <a:t>Il diritto è buono per i «barbari».</a:t>
            </a:r>
            <a:endParaRPr lang="it-IT" dirty="0">
              <a:latin typeface="Book Antiqua" panose="02040602050305030304" pitchFamily="18" charset="0"/>
            </a:endParaRPr>
          </a:p>
        </p:txBody>
      </p:sp>
    </p:spTree>
    <p:extLst>
      <p:ext uri="{BB962C8B-B14F-4D97-AF65-F5344CB8AC3E}">
        <p14:creationId xmlns:p14="http://schemas.microsoft.com/office/powerpoint/2010/main" val="1219598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2000" y="685800"/>
            <a:ext cx="7543800" cy="4399384"/>
          </a:xfrm>
        </p:spPr>
        <p:txBody>
          <a:bodyPr>
            <a:normAutofit fontScale="92500"/>
          </a:bodyPr>
          <a:lstStyle/>
          <a:p>
            <a:pPr marL="627063" algn="just">
              <a:buFont typeface="Wingdings" panose="05000000000000000000" pitchFamily="2" charset="2"/>
              <a:buChar char="ü"/>
            </a:pPr>
            <a:r>
              <a:rPr lang="it-IT" i="1" dirty="0" err="1">
                <a:latin typeface="Book Antiqua" panose="02040602050305030304" pitchFamily="18" charset="0"/>
              </a:rPr>
              <a:t>rule</a:t>
            </a:r>
            <a:r>
              <a:rPr lang="it-IT" i="1" dirty="0">
                <a:latin typeface="Book Antiqua" panose="02040602050305030304" pitchFamily="18" charset="0"/>
              </a:rPr>
              <a:t> of </a:t>
            </a:r>
            <a:r>
              <a:rPr lang="it-IT" i="1" dirty="0" err="1">
                <a:latin typeface="Book Antiqua" panose="02040602050305030304" pitchFamily="18" charset="0"/>
              </a:rPr>
              <a:t>political</a:t>
            </a:r>
            <a:r>
              <a:rPr lang="it-IT" i="1" dirty="0">
                <a:latin typeface="Book Antiqua" panose="02040602050305030304" pitchFamily="18" charset="0"/>
              </a:rPr>
              <a:t> law </a:t>
            </a:r>
            <a:r>
              <a:rPr lang="it-IT" dirty="0">
                <a:latin typeface="Book Antiqua" panose="02040602050305030304" pitchFamily="18" charset="0"/>
              </a:rPr>
              <a:t>dove è egemone la politica ed è essa il modello di organizzazione sociale (Paesi ex socialisti dell’Europa orientale e Paesi in via di sviluppo del continente africano e iberoamericano, tutti attraversanti una fase di transitorietà</a:t>
            </a:r>
            <a:r>
              <a:rPr lang="it-IT" dirty="0" smtClean="0">
                <a:latin typeface="Book Antiqua" panose="02040602050305030304" pitchFamily="18" charset="0"/>
              </a:rPr>
              <a:t>),</a:t>
            </a:r>
            <a:endParaRPr lang="it-IT" dirty="0">
              <a:latin typeface="Book Antiqua" panose="02040602050305030304" pitchFamily="18" charset="0"/>
            </a:endParaRPr>
          </a:p>
          <a:p>
            <a:pPr marL="627063" algn="just">
              <a:buFont typeface="Wingdings" panose="05000000000000000000" pitchFamily="2" charset="2"/>
              <a:buChar char="ü"/>
            </a:pPr>
            <a:r>
              <a:rPr lang="it-IT" dirty="0">
                <a:latin typeface="Book Antiqua" panose="02040602050305030304" pitchFamily="18" charset="0"/>
              </a:rPr>
              <a:t> </a:t>
            </a:r>
            <a:r>
              <a:rPr lang="it-IT" i="1" dirty="0" err="1">
                <a:latin typeface="Book Antiqua" panose="02040602050305030304" pitchFamily="18" charset="0"/>
              </a:rPr>
              <a:t>rule</a:t>
            </a:r>
            <a:r>
              <a:rPr lang="it-IT" i="1" dirty="0">
                <a:latin typeface="Book Antiqua" panose="02040602050305030304" pitchFamily="18" charset="0"/>
              </a:rPr>
              <a:t> of </a:t>
            </a:r>
            <a:r>
              <a:rPr lang="it-IT" i="1" dirty="0" err="1">
                <a:latin typeface="Book Antiqua" panose="02040602050305030304" pitchFamily="18" charset="0"/>
              </a:rPr>
              <a:t>traditional</a:t>
            </a:r>
            <a:r>
              <a:rPr lang="it-IT" i="1" dirty="0">
                <a:latin typeface="Book Antiqua" panose="02040602050305030304" pitchFamily="18" charset="0"/>
              </a:rPr>
              <a:t> law</a:t>
            </a:r>
            <a:r>
              <a:rPr lang="it-IT" dirty="0">
                <a:latin typeface="Book Antiqua" panose="02040602050305030304" pitchFamily="18" charset="0"/>
              </a:rPr>
              <a:t>,</a:t>
            </a:r>
            <a:r>
              <a:rPr lang="it-IT" i="1" dirty="0">
                <a:latin typeface="Book Antiqua" panose="02040602050305030304" pitchFamily="18" charset="0"/>
              </a:rPr>
              <a:t> </a:t>
            </a:r>
            <a:r>
              <a:rPr lang="it-IT" dirty="0">
                <a:latin typeface="Book Antiqua" panose="02040602050305030304" pitchFamily="18" charset="0"/>
              </a:rPr>
              <a:t>caratterizzato dall’egemonia della tradizione religiosa o filosofica come modello di organizzazione sociale (ovviamente, quindi, vi vanno ricompresi i Paesi islamici, quelli </a:t>
            </a:r>
            <a:r>
              <a:rPr lang="it-IT" dirty="0" err="1">
                <a:latin typeface="Book Antiqua" panose="02040602050305030304" pitchFamily="18" charset="0"/>
              </a:rPr>
              <a:t>hindù</a:t>
            </a:r>
            <a:r>
              <a:rPr lang="it-IT" dirty="0">
                <a:latin typeface="Book Antiqua" panose="02040602050305030304" pitchFamily="18" charset="0"/>
              </a:rPr>
              <a:t> e i Paesi dell’Estremo Oriente di tradizione confuciana, buddista, taoista, dove prevalgono il principio gerarchico e i doveri). </a:t>
            </a:r>
          </a:p>
          <a:p>
            <a:endParaRPr lang="it-IT" dirty="0"/>
          </a:p>
        </p:txBody>
      </p:sp>
      <p:sp>
        <p:nvSpPr>
          <p:cNvPr id="4" name="Titolo 1"/>
          <p:cNvSpPr>
            <a:spLocks noGrp="1"/>
          </p:cNvSpPr>
          <p:nvPr>
            <p:ph type="title"/>
          </p:nvPr>
        </p:nvSpPr>
        <p:spPr>
          <a:xfrm>
            <a:off x="762000" y="4572000"/>
            <a:ext cx="7770440" cy="1600200"/>
          </a:xfrm>
        </p:spPr>
        <p:txBody>
          <a:bodyPr>
            <a:normAutofit fontScale="90000"/>
          </a:bodyPr>
          <a:lstStyle/>
          <a:p>
            <a:pPr algn="ctr"/>
            <a:r>
              <a:rPr lang="it-IT" b="1" dirty="0" smtClean="0">
                <a:latin typeface="Britannic Bold" panose="020B0903060703020204" pitchFamily="34" charset="0"/>
              </a:rPr>
              <a:t>Le famiglie contemporanee</a:t>
            </a:r>
            <a:endParaRPr lang="it-IT" b="1" dirty="0">
              <a:latin typeface="Britannic Bold" panose="020B0903060703020204" pitchFamily="34" charset="0"/>
            </a:endParaRPr>
          </a:p>
        </p:txBody>
      </p:sp>
    </p:spTree>
    <p:extLst>
      <p:ext uri="{BB962C8B-B14F-4D97-AF65-F5344CB8AC3E}">
        <p14:creationId xmlns:p14="http://schemas.microsoft.com/office/powerpoint/2010/main" val="2889994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Un primo bilancio</a:t>
            </a:r>
            <a:endParaRPr lang="it-IT" b="1" dirty="0">
              <a:latin typeface="Britannic Bold" panose="020B0903060703020204" pitchFamily="34" charset="0"/>
            </a:endParaRPr>
          </a:p>
        </p:txBody>
      </p:sp>
      <p:sp>
        <p:nvSpPr>
          <p:cNvPr id="3" name="Segnaposto contenuto 2"/>
          <p:cNvSpPr>
            <a:spLocks noGrp="1"/>
          </p:cNvSpPr>
          <p:nvPr>
            <p:ph idx="1"/>
          </p:nvPr>
        </p:nvSpPr>
        <p:spPr/>
        <p:txBody>
          <a:bodyPr>
            <a:normAutofit/>
          </a:bodyPr>
          <a:lstStyle/>
          <a:p>
            <a:pPr algn="just"/>
            <a:r>
              <a:rPr lang="it-IT" dirty="0">
                <a:latin typeface="Book Antiqua" panose="02040602050305030304" pitchFamily="18" charset="0"/>
              </a:rPr>
              <a:t>In sostanza, in tutte le classificazioni che prendono in considerazione il sistema giuridico nipponico, questo viene collocato o nella famiglia di diritto cinese oppure nella famiglia dei diritti di matrice religiosa e tradizionale, accanto al diritto cinese. </a:t>
            </a:r>
            <a:endParaRPr lang="it-IT" dirty="0" smtClean="0">
              <a:latin typeface="Book Antiqua" panose="02040602050305030304" pitchFamily="18" charset="0"/>
            </a:endParaRPr>
          </a:p>
          <a:p>
            <a:pPr algn="just"/>
            <a:r>
              <a:rPr lang="it-IT" dirty="0" smtClean="0">
                <a:latin typeface="Book Antiqua" panose="02040602050305030304" pitchFamily="18" charset="0"/>
              </a:rPr>
              <a:t>Gli </a:t>
            </a:r>
            <a:r>
              <a:rPr lang="it-IT" dirty="0">
                <a:latin typeface="Book Antiqua" panose="02040602050305030304" pitchFamily="18" charset="0"/>
              </a:rPr>
              <a:t>studiosi nipponici non si trovano concordi con questo tipo di partizione dei sistemi giuridici. </a:t>
            </a:r>
          </a:p>
        </p:txBody>
      </p:sp>
    </p:spTree>
    <p:extLst>
      <p:ext uri="{BB962C8B-B14F-4D97-AF65-F5344CB8AC3E}">
        <p14:creationId xmlns:p14="http://schemas.microsoft.com/office/powerpoint/2010/main" val="2742626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E i giapponesi?</a:t>
            </a:r>
            <a:endParaRPr lang="it-IT" b="1" dirty="0">
              <a:latin typeface="Britannic Bold" panose="020B0903060703020204" pitchFamily="34" charset="0"/>
            </a:endParaRPr>
          </a:p>
        </p:txBody>
      </p:sp>
      <p:sp>
        <p:nvSpPr>
          <p:cNvPr id="3" name="Segnaposto contenuto 2"/>
          <p:cNvSpPr>
            <a:spLocks noGrp="1"/>
          </p:cNvSpPr>
          <p:nvPr>
            <p:ph idx="1"/>
          </p:nvPr>
        </p:nvSpPr>
        <p:spPr/>
        <p:txBody>
          <a:bodyPr>
            <a:normAutofit/>
          </a:bodyPr>
          <a:lstStyle/>
          <a:p>
            <a:pPr algn="just"/>
            <a:r>
              <a:rPr lang="it-IT" dirty="0" err="1" smtClean="0">
                <a:latin typeface="Book Antiqua" panose="02040602050305030304" pitchFamily="18" charset="0"/>
              </a:rPr>
              <a:t>Hozumi</a:t>
            </a:r>
            <a:r>
              <a:rPr lang="it-IT" dirty="0" smtClean="0">
                <a:latin typeface="Book Antiqua" panose="02040602050305030304" pitchFamily="18" charset="0"/>
              </a:rPr>
              <a:t> </a:t>
            </a:r>
            <a:r>
              <a:rPr lang="it-IT" dirty="0" err="1" smtClean="0">
                <a:latin typeface="Book Antiqua" panose="02040602050305030304" pitchFamily="18" charset="0"/>
              </a:rPr>
              <a:t>Nobushige</a:t>
            </a:r>
            <a:r>
              <a:rPr lang="it-IT" dirty="0" smtClean="0">
                <a:latin typeface="Book Antiqua" panose="02040602050305030304" pitchFamily="18" charset="0"/>
              </a:rPr>
              <a:t> </a:t>
            </a:r>
            <a:r>
              <a:rPr lang="it-IT" dirty="0">
                <a:latin typeface="Book Antiqua" panose="02040602050305030304" pitchFamily="18" charset="0"/>
              </a:rPr>
              <a:t>dubitava che il diritto nipponico potesse essere ancora considerato cinese dopo essere stato rimodellato sul modello di </a:t>
            </a:r>
            <a:r>
              <a:rPr lang="it-IT" i="1" dirty="0" err="1">
                <a:latin typeface="Book Antiqua" panose="02040602050305030304" pitchFamily="18" charset="0"/>
              </a:rPr>
              <a:t>civil</a:t>
            </a:r>
            <a:r>
              <a:rPr lang="it-IT" i="1" dirty="0">
                <a:latin typeface="Book Antiqua" panose="02040602050305030304" pitchFamily="18" charset="0"/>
              </a:rPr>
              <a:t> law</a:t>
            </a:r>
            <a:r>
              <a:rPr lang="it-IT" dirty="0">
                <a:latin typeface="Book Antiqua" panose="02040602050305030304" pitchFamily="18" charset="0"/>
              </a:rPr>
              <a:t> nella seconda metà del XIX secolo. </a:t>
            </a:r>
            <a:endParaRPr lang="it-IT" dirty="0" smtClean="0">
              <a:latin typeface="Book Antiqua" panose="02040602050305030304" pitchFamily="18" charset="0"/>
            </a:endParaRPr>
          </a:p>
          <a:p>
            <a:pPr algn="just"/>
            <a:r>
              <a:rPr lang="it-IT" dirty="0" smtClean="0">
                <a:latin typeface="Book Antiqua" panose="02040602050305030304" pitchFamily="18" charset="0"/>
              </a:rPr>
              <a:t>Oda Hiroshi sostiene </a:t>
            </a:r>
            <a:r>
              <a:rPr lang="it-IT" dirty="0">
                <a:latin typeface="Book Antiqua" panose="02040602050305030304" pitchFamily="18" charset="0"/>
              </a:rPr>
              <a:t>che il diritto nipponico è a tutti gli effetti parte della famiglia romano-germanica, pur non disconoscendone gli elementi di </a:t>
            </a:r>
            <a:r>
              <a:rPr lang="it-IT" i="1" dirty="0">
                <a:latin typeface="Book Antiqua" panose="02040602050305030304" pitchFamily="18" charset="0"/>
              </a:rPr>
              <a:t>common law</a:t>
            </a:r>
            <a:r>
              <a:rPr lang="it-IT" dirty="0">
                <a:latin typeface="Book Antiqua" panose="02040602050305030304" pitchFamily="18" charset="0"/>
              </a:rPr>
              <a:t> di derivazione </a:t>
            </a:r>
            <a:r>
              <a:rPr lang="it-IT" dirty="0" smtClean="0">
                <a:latin typeface="Book Antiqua" panose="02040602050305030304" pitchFamily="18" charset="0"/>
              </a:rPr>
              <a:t>statunitense.</a:t>
            </a:r>
          </a:p>
          <a:p>
            <a:endParaRPr lang="it-IT" dirty="0"/>
          </a:p>
        </p:txBody>
      </p:sp>
    </p:spTree>
    <p:extLst>
      <p:ext uri="{BB962C8B-B14F-4D97-AF65-F5344CB8AC3E}">
        <p14:creationId xmlns:p14="http://schemas.microsoft.com/office/powerpoint/2010/main" val="3806318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Un secondo bilancio</a:t>
            </a:r>
            <a:endParaRPr lang="it-IT" b="1" dirty="0">
              <a:latin typeface="Britannic Bold" panose="020B0903060703020204" pitchFamily="34" charset="0"/>
            </a:endParaRPr>
          </a:p>
        </p:txBody>
      </p:sp>
      <p:sp>
        <p:nvSpPr>
          <p:cNvPr id="3" name="Segnaposto contenuto 2"/>
          <p:cNvSpPr>
            <a:spLocks noGrp="1"/>
          </p:cNvSpPr>
          <p:nvPr>
            <p:ph idx="1"/>
          </p:nvPr>
        </p:nvSpPr>
        <p:spPr/>
        <p:txBody>
          <a:bodyPr>
            <a:normAutofit/>
          </a:bodyPr>
          <a:lstStyle/>
          <a:p>
            <a:pPr algn="just"/>
            <a:r>
              <a:rPr lang="it-IT" dirty="0">
                <a:latin typeface="Book Antiqua" panose="02040602050305030304" pitchFamily="18" charset="0"/>
              </a:rPr>
              <a:t>Una parte considerevole degli studiosi occidentali nelle loro opere classificatorie ha probabilmente sovrastimato l’importanza dei fattori tradizionali, culturali e religiosi, non dando invece la giusta importanza al processo di ammodernamento e di “occidentalizzazione” che ha caratterizzato il sistema giuridico nipponico negli ultimi </a:t>
            </a:r>
            <a:r>
              <a:rPr lang="it-IT" dirty="0" smtClean="0">
                <a:latin typeface="Book Antiqua" panose="02040602050305030304" pitchFamily="18" charset="0"/>
              </a:rPr>
              <a:t>centocinquant’anni.</a:t>
            </a:r>
            <a:endParaRPr lang="it-IT" dirty="0">
              <a:latin typeface="Book Antiqua" panose="02040602050305030304" pitchFamily="18" charset="0"/>
            </a:endParaRPr>
          </a:p>
        </p:txBody>
      </p:sp>
    </p:spTree>
    <p:extLst>
      <p:ext uri="{BB962C8B-B14F-4D97-AF65-F5344CB8AC3E}">
        <p14:creationId xmlns:p14="http://schemas.microsoft.com/office/powerpoint/2010/main" val="4600473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2000" y="685800"/>
            <a:ext cx="7543800" cy="4327376"/>
          </a:xfrm>
        </p:spPr>
        <p:txBody>
          <a:bodyPr>
            <a:normAutofit fontScale="92500" lnSpcReduction="20000"/>
          </a:bodyPr>
          <a:lstStyle/>
          <a:p>
            <a:pPr algn="just"/>
            <a:r>
              <a:rPr lang="it-IT" dirty="0">
                <a:latin typeface="Book Antiqua" panose="02040602050305030304" pitchFamily="18" charset="0"/>
              </a:rPr>
              <a:t>È</a:t>
            </a:r>
            <a:r>
              <a:rPr lang="it-IT" dirty="0" smtClean="0">
                <a:latin typeface="Book Antiqua" panose="02040602050305030304" pitchFamily="18" charset="0"/>
              </a:rPr>
              <a:t> </a:t>
            </a:r>
            <a:r>
              <a:rPr lang="it-IT" dirty="0">
                <a:latin typeface="Book Antiqua" panose="02040602050305030304" pitchFamily="18" charset="0"/>
              </a:rPr>
              <a:t>fuor di </a:t>
            </a:r>
            <a:r>
              <a:rPr lang="it-IT" dirty="0" smtClean="0">
                <a:latin typeface="Book Antiqua" panose="02040602050305030304" pitchFamily="18" charset="0"/>
              </a:rPr>
              <a:t>dubbio </a:t>
            </a:r>
            <a:r>
              <a:rPr lang="it-IT" dirty="0">
                <a:latin typeface="Book Antiqua" panose="02040602050305030304" pitchFamily="18" charset="0"/>
              </a:rPr>
              <a:t>che il diritto giapponese sia stato una filiazione di quello </a:t>
            </a:r>
            <a:r>
              <a:rPr lang="it-IT" dirty="0" smtClean="0">
                <a:latin typeface="Book Antiqua" panose="02040602050305030304" pitchFamily="18" charset="0"/>
              </a:rPr>
              <a:t>cinese.</a:t>
            </a:r>
          </a:p>
          <a:p>
            <a:pPr algn="just"/>
            <a:r>
              <a:rPr lang="it-IT" dirty="0" smtClean="0">
                <a:latin typeface="Book Antiqua" panose="02040602050305030304" pitchFamily="18" charset="0"/>
              </a:rPr>
              <a:t>È del </a:t>
            </a:r>
            <a:r>
              <a:rPr lang="it-IT" dirty="0">
                <a:latin typeface="Book Antiqua" panose="02040602050305030304" pitchFamily="18" charset="0"/>
              </a:rPr>
              <a:t>pari pacifico che per secoli, e fino al 1868, sia stato un diritto tradizionale, dove l’importanza della legge era secondaria e prevalevano i riti. </a:t>
            </a:r>
            <a:endParaRPr lang="it-IT" dirty="0" smtClean="0">
              <a:latin typeface="Book Antiqua" panose="02040602050305030304" pitchFamily="18" charset="0"/>
            </a:endParaRPr>
          </a:p>
          <a:p>
            <a:pPr algn="just"/>
            <a:r>
              <a:rPr lang="it-IT" dirty="0" smtClean="0">
                <a:latin typeface="Book Antiqua" panose="02040602050305030304" pitchFamily="18" charset="0"/>
              </a:rPr>
              <a:t>La </a:t>
            </a:r>
            <a:r>
              <a:rPr lang="it-IT" dirty="0">
                <a:latin typeface="Book Antiqua" panose="02040602050305030304" pitchFamily="18" charset="0"/>
              </a:rPr>
              <a:t>circolazione dei modelli giuridici occidentali in Asia, cominciata con l’instaurarsi degli imperi coloniali, ha infatti coinvolto anche un Paese, il Giappone, che non è stato oggetto di colonizzazione e quindi da questa data – 1868 – il diritto nipponico ha iniziato progressivamente a uscire dalla famiglia di matrice cinese e tradizionale per entrare in quella di </a:t>
            </a:r>
            <a:r>
              <a:rPr lang="it-IT" i="1" dirty="0" err="1">
                <a:latin typeface="Book Antiqua" panose="02040602050305030304" pitchFamily="18" charset="0"/>
              </a:rPr>
              <a:t>civil</a:t>
            </a:r>
            <a:r>
              <a:rPr lang="it-IT" i="1" dirty="0">
                <a:latin typeface="Book Antiqua" panose="02040602050305030304" pitchFamily="18" charset="0"/>
              </a:rPr>
              <a:t> law</a:t>
            </a:r>
            <a:r>
              <a:rPr lang="it-IT" dirty="0">
                <a:latin typeface="Book Antiqua" panose="02040602050305030304" pitchFamily="18" charset="0"/>
              </a:rPr>
              <a:t>, su cui si sono poi innestate le influenze americane del secondo dopoguerra (interpretate però secondo i metodi di </a:t>
            </a:r>
            <a:r>
              <a:rPr lang="it-IT" i="1" dirty="0" err="1">
                <a:latin typeface="Book Antiqua" panose="02040602050305030304" pitchFamily="18" charset="0"/>
              </a:rPr>
              <a:t>civil</a:t>
            </a:r>
            <a:r>
              <a:rPr lang="it-IT" i="1" dirty="0">
                <a:latin typeface="Book Antiqua" panose="02040602050305030304" pitchFamily="18" charset="0"/>
              </a:rPr>
              <a:t> law</a:t>
            </a:r>
            <a:r>
              <a:rPr lang="it-IT" dirty="0" smtClean="0">
                <a:latin typeface="Book Antiqua" panose="02040602050305030304" pitchFamily="18" charset="0"/>
              </a:rPr>
              <a:t>)</a:t>
            </a:r>
            <a:r>
              <a:rPr lang="it-IT" dirty="0">
                <a:latin typeface="Book Antiqua" panose="02040602050305030304" pitchFamily="18" charset="0"/>
              </a:rPr>
              <a:t>.</a:t>
            </a:r>
          </a:p>
        </p:txBody>
      </p:sp>
      <p:sp>
        <p:nvSpPr>
          <p:cNvPr id="4"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Un secondo bilancio</a:t>
            </a:r>
            <a:endParaRPr lang="it-IT" b="1" dirty="0">
              <a:latin typeface="Britannic Bold" panose="020B0903060703020204" pitchFamily="34" charset="0"/>
            </a:endParaRPr>
          </a:p>
        </p:txBody>
      </p:sp>
    </p:spTree>
    <p:extLst>
      <p:ext uri="{BB962C8B-B14F-4D97-AF65-F5344CB8AC3E}">
        <p14:creationId xmlns:p14="http://schemas.microsoft.com/office/powerpoint/2010/main" val="1744039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2000" y="685800"/>
            <a:ext cx="7543800" cy="4255368"/>
          </a:xfrm>
        </p:spPr>
        <p:txBody>
          <a:bodyPr>
            <a:normAutofit lnSpcReduction="10000"/>
          </a:bodyPr>
          <a:lstStyle/>
          <a:p>
            <a:pPr algn="just"/>
            <a:r>
              <a:rPr lang="it-IT" dirty="0" smtClean="0">
                <a:latin typeface="Book Antiqua" panose="02040602050305030304" pitchFamily="18" charset="0"/>
              </a:rPr>
              <a:t>Ritornando a Mattei, </a:t>
            </a:r>
            <a:r>
              <a:rPr lang="it-IT" dirty="0"/>
              <a:t>non è </a:t>
            </a:r>
            <a:r>
              <a:rPr lang="it-IT" dirty="0" smtClean="0"/>
              <a:t>errato </a:t>
            </a:r>
            <a:r>
              <a:rPr lang="it-IT" dirty="0"/>
              <a:t>sostenere che il Giappone sia un sistema di </a:t>
            </a:r>
            <a:r>
              <a:rPr lang="it-IT" i="1" dirty="0" err="1"/>
              <a:t>rule</a:t>
            </a:r>
            <a:r>
              <a:rPr lang="it-IT" i="1" dirty="0"/>
              <a:t> of </a:t>
            </a:r>
            <a:r>
              <a:rPr lang="it-IT" i="1" dirty="0" err="1"/>
              <a:t>traditional</a:t>
            </a:r>
            <a:r>
              <a:rPr lang="it-IT" i="1" dirty="0"/>
              <a:t> law</a:t>
            </a:r>
            <a:r>
              <a:rPr lang="it-IT" dirty="0"/>
              <a:t> che tende però sempre più verso un sistema di </a:t>
            </a:r>
            <a:r>
              <a:rPr lang="it-IT" i="1" dirty="0" err="1"/>
              <a:t>rule</a:t>
            </a:r>
            <a:r>
              <a:rPr lang="it-IT" i="1" dirty="0"/>
              <a:t> of </a:t>
            </a:r>
            <a:r>
              <a:rPr lang="it-IT" i="1" dirty="0" err="1"/>
              <a:t>professional</a:t>
            </a:r>
            <a:r>
              <a:rPr lang="it-IT" i="1" dirty="0"/>
              <a:t> </a:t>
            </a:r>
            <a:r>
              <a:rPr lang="it-IT" i="1" dirty="0" smtClean="0"/>
              <a:t>law.</a:t>
            </a:r>
            <a:endParaRPr lang="it-IT" dirty="0" smtClean="0">
              <a:latin typeface="Book Antiqua" panose="02040602050305030304" pitchFamily="18" charset="0"/>
            </a:endParaRPr>
          </a:p>
          <a:p>
            <a:pPr algn="just"/>
            <a:r>
              <a:rPr lang="it-IT" dirty="0" smtClean="0">
                <a:latin typeface="Book Antiqua" panose="02040602050305030304" pitchFamily="18" charset="0"/>
              </a:rPr>
              <a:t>È </a:t>
            </a:r>
            <a:r>
              <a:rPr lang="it-IT" dirty="0">
                <a:latin typeface="Book Antiqua" panose="02040602050305030304" pitchFamily="18" charset="0"/>
              </a:rPr>
              <a:t>opportuno riflettere come tali modelli abbiano poi interagito con il substrato giuridico </a:t>
            </a:r>
            <a:r>
              <a:rPr lang="it-IT" dirty="0" smtClean="0">
                <a:latin typeface="Book Antiqua" panose="02040602050305030304" pitchFamily="18" charset="0"/>
              </a:rPr>
              <a:t>tradizionale.</a:t>
            </a:r>
          </a:p>
          <a:p>
            <a:pPr algn="just"/>
            <a:r>
              <a:rPr lang="it-IT" dirty="0" smtClean="0">
                <a:latin typeface="Book Antiqua" panose="02040602050305030304" pitchFamily="18" charset="0"/>
              </a:rPr>
              <a:t>Chiba </a:t>
            </a:r>
            <a:r>
              <a:rPr lang="it-IT" dirty="0" err="1" smtClean="0">
                <a:latin typeface="Book Antiqua" panose="02040602050305030304" pitchFamily="18" charset="0"/>
              </a:rPr>
              <a:t>Masaji</a:t>
            </a:r>
            <a:r>
              <a:rPr lang="it-IT" dirty="0" smtClean="0">
                <a:latin typeface="Book Antiqua" panose="02040602050305030304" pitchFamily="18" charset="0"/>
              </a:rPr>
              <a:t> afferma che </a:t>
            </a:r>
            <a:r>
              <a:rPr lang="it-IT" dirty="0">
                <a:latin typeface="Book Antiqua" panose="02040602050305030304" pitchFamily="18" charset="0"/>
              </a:rPr>
              <a:t>in Giappone convivono </a:t>
            </a:r>
            <a:r>
              <a:rPr lang="it-IT" dirty="0" smtClean="0">
                <a:latin typeface="Book Antiqua" panose="02040602050305030304" pitchFamily="18" charset="0"/>
              </a:rPr>
              <a:t>l’ordinamento </a:t>
            </a:r>
            <a:r>
              <a:rPr lang="it-IT" dirty="0">
                <a:latin typeface="Book Antiqua" panose="02040602050305030304" pitchFamily="18" charset="0"/>
              </a:rPr>
              <a:t>giuridico ufficiale, sanzionato dall’autorità </a:t>
            </a:r>
            <a:r>
              <a:rPr lang="it-IT" dirty="0" smtClean="0">
                <a:latin typeface="Book Antiqua" panose="02040602050305030304" pitchFamily="18" charset="0"/>
              </a:rPr>
              <a:t>legittima </a:t>
            </a:r>
            <a:r>
              <a:rPr lang="it-IT" dirty="0">
                <a:latin typeface="Book Antiqua" panose="02040602050305030304" pitchFamily="18" charset="0"/>
              </a:rPr>
              <a:t>e </a:t>
            </a:r>
            <a:r>
              <a:rPr lang="it-IT" dirty="0" smtClean="0">
                <a:latin typeface="Book Antiqua" panose="02040602050305030304" pitchFamily="18" charset="0"/>
              </a:rPr>
              <a:t>l’ordinamento </a:t>
            </a:r>
            <a:r>
              <a:rPr lang="it-IT" dirty="0">
                <a:latin typeface="Book Antiqua" panose="02040602050305030304" pitchFamily="18" charset="0"/>
              </a:rPr>
              <a:t>non ufficiale né legittimamente sanzionato, che purtuttavia viene applicato nella </a:t>
            </a:r>
            <a:r>
              <a:rPr lang="it-IT" dirty="0" smtClean="0">
                <a:latin typeface="Book Antiqua" panose="02040602050305030304" pitchFamily="18" charset="0"/>
              </a:rPr>
              <a:t>quotidianità</a:t>
            </a:r>
            <a:r>
              <a:rPr lang="en-GB" dirty="0" smtClean="0">
                <a:latin typeface="Book Antiqua" panose="02040602050305030304" pitchFamily="18" charset="0"/>
              </a:rPr>
              <a:t>.</a:t>
            </a:r>
            <a:endParaRPr lang="it-IT" dirty="0">
              <a:latin typeface="Book Antiqua" panose="02040602050305030304" pitchFamily="18" charset="0"/>
            </a:endParaRPr>
          </a:p>
        </p:txBody>
      </p:sp>
      <p:sp>
        <p:nvSpPr>
          <p:cNvPr id="4"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Un secondo bilancio</a:t>
            </a:r>
            <a:endParaRPr lang="it-IT" b="1" dirty="0">
              <a:latin typeface="Britannic Bold" panose="020B0903060703020204" pitchFamily="34" charset="0"/>
            </a:endParaRPr>
          </a:p>
        </p:txBody>
      </p:sp>
    </p:spTree>
    <p:extLst>
      <p:ext uri="{BB962C8B-B14F-4D97-AF65-F5344CB8AC3E}">
        <p14:creationId xmlns:p14="http://schemas.microsoft.com/office/powerpoint/2010/main" val="1567751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572000"/>
            <a:ext cx="8208912" cy="1600200"/>
          </a:xfrm>
        </p:spPr>
        <p:txBody>
          <a:bodyPr>
            <a:normAutofit fontScale="90000"/>
          </a:bodyPr>
          <a:lstStyle/>
          <a:p>
            <a:pPr algn="ctr"/>
            <a:r>
              <a:rPr lang="it-IT" b="1" dirty="0" smtClean="0">
                <a:latin typeface="Britannic Bold" panose="020B0903060703020204" pitchFamily="34" charset="0"/>
              </a:rPr>
              <a:t>La Restaurazione Meiji-1868</a:t>
            </a:r>
            <a:endParaRPr lang="it-IT" b="1" dirty="0">
              <a:latin typeface="Britannic Bold" panose="020B0903060703020204" pitchFamily="34" charset="0"/>
            </a:endParaRPr>
          </a:p>
        </p:txBody>
      </p:sp>
      <p:sp>
        <p:nvSpPr>
          <p:cNvPr id="3" name="Segnaposto contenuto 2"/>
          <p:cNvSpPr>
            <a:spLocks noGrp="1"/>
          </p:cNvSpPr>
          <p:nvPr>
            <p:ph idx="1"/>
          </p:nvPr>
        </p:nvSpPr>
        <p:spPr>
          <a:xfrm>
            <a:off x="762000" y="548680"/>
            <a:ext cx="7543800" cy="4608512"/>
          </a:xfrm>
        </p:spPr>
        <p:txBody>
          <a:bodyPr>
            <a:normAutofit lnSpcReduction="10000"/>
          </a:bodyPr>
          <a:lstStyle/>
          <a:p>
            <a:pPr algn="just"/>
            <a:r>
              <a:rPr lang="it-IT" dirty="0">
                <a:latin typeface="Book Antiqua" panose="02040602050305030304" pitchFamily="18" charset="0"/>
              </a:rPr>
              <a:t>L</a:t>
            </a:r>
            <a:r>
              <a:rPr lang="it-IT" dirty="0" smtClean="0">
                <a:latin typeface="Book Antiqua" panose="02040602050305030304" pitchFamily="18" charset="0"/>
              </a:rPr>
              <a:t>a </a:t>
            </a:r>
            <a:r>
              <a:rPr lang="it-IT" dirty="0">
                <a:latin typeface="Book Antiqua" panose="02040602050305030304" pitchFamily="18" charset="0"/>
              </a:rPr>
              <a:t>necessità di una modernizzazione del diritto </a:t>
            </a:r>
            <a:r>
              <a:rPr lang="it-IT" dirty="0" smtClean="0">
                <a:latin typeface="Book Antiqua" panose="02040602050305030304" pitchFamily="18" charset="0"/>
              </a:rPr>
              <a:t>nipponico è </a:t>
            </a:r>
            <a:r>
              <a:rPr lang="it-IT" dirty="0">
                <a:latin typeface="Book Antiqua" panose="02040602050305030304" pitchFamily="18" charset="0"/>
              </a:rPr>
              <a:t>scaturita da una serie di eventi storici </a:t>
            </a:r>
            <a:r>
              <a:rPr lang="it-IT" dirty="0" smtClean="0">
                <a:latin typeface="Book Antiqua" panose="02040602050305030304" pitchFamily="18" charset="0"/>
              </a:rPr>
              <a:t>contingenti.</a:t>
            </a:r>
          </a:p>
          <a:p>
            <a:pPr algn="just"/>
            <a:r>
              <a:rPr lang="it-IT" dirty="0">
                <a:latin typeface="Book Antiqua" panose="02040602050305030304" pitchFamily="18" charset="0"/>
              </a:rPr>
              <a:t>La Restaurazione </a:t>
            </a:r>
            <a:r>
              <a:rPr lang="it-IT" dirty="0" err="1">
                <a:latin typeface="Book Antiqua" panose="02040602050305030304" pitchFamily="18" charset="0"/>
              </a:rPr>
              <a:t>Meiji</a:t>
            </a:r>
            <a:r>
              <a:rPr lang="it-IT" dirty="0">
                <a:latin typeface="Book Antiqua" panose="02040602050305030304" pitchFamily="18" charset="0"/>
              </a:rPr>
              <a:t> è stato sicuramente uno degli avvenimenti epocali nella storia del Giappone, il momento della svolta e dell’acquisizione della consapevolezza che modernizzare il Paese era l’unica via praticabile per non soccombere di fronte allo </a:t>
            </a:r>
            <a:r>
              <a:rPr lang="it-IT" dirty="0" smtClean="0">
                <a:latin typeface="Book Antiqua" panose="02040602050305030304" pitchFamily="18" charset="0"/>
              </a:rPr>
              <a:t>straniero.</a:t>
            </a:r>
          </a:p>
          <a:p>
            <a:pPr algn="just"/>
            <a:r>
              <a:rPr lang="it-IT" dirty="0">
                <a:latin typeface="Book Antiqua" panose="02040602050305030304" pitchFamily="18" charset="0"/>
              </a:rPr>
              <a:t>Si è rivelato necessario per il Paese accogliere un vero e proprio flusso giuridico dall’Occidente. E quando il flusso giuridico nasce da un bisogno oggettivo dà luogo al </a:t>
            </a:r>
            <a:r>
              <a:rPr lang="it-IT" i="1" dirty="0" err="1">
                <a:latin typeface="Book Antiqua" panose="02040602050305030304" pitchFamily="18" charset="0"/>
              </a:rPr>
              <a:t>legal</a:t>
            </a:r>
            <a:r>
              <a:rPr lang="it-IT" i="1" dirty="0">
                <a:latin typeface="Book Antiqua" panose="02040602050305030304" pitchFamily="18" charset="0"/>
              </a:rPr>
              <a:t> </a:t>
            </a:r>
            <a:r>
              <a:rPr lang="it-IT" i="1" dirty="0" err="1">
                <a:latin typeface="Book Antiqua" panose="02040602050305030304" pitchFamily="18" charset="0"/>
              </a:rPr>
              <a:t>transplant</a:t>
            </a:r>
            <a:r>
              <a:rPr lang="it-IT" dirty="0">
                <a:latin typeface="Book Antiqua" panose="02040602050305030304" pitchFamily="18" charset="0"/>
              </a:rPr>
              <a:t>. </a:t>
            </a:r>
          </a:p>
        </p:txBody>
      </p:sp>
    </p:spTree>
    <p:extLst>
      <p:ext uri="{BB962C8B-B14F-4D97-AF65-F5344CB8AC3E}">
        <p14:creationId xmlns:p14="http://schemas.microsoft.com/office/powerpoint/2010/main" val="3839233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en-GB" dirty="0">
                <a:latin typeface="Book Antiqua" panose="02040602050305030304" pitchFamily="18" charset="0"/>
              </a:rPr>
              <a:t>Noda Yoshiyuki: «Although Japan succeeded in faithfully and skilfully imitating the French and German legal systems, its own culture could not help but give an original character to the system that was received. The rapid Europeanization was limited to the field of state law, which dealt with only a very small section of Japanese </a:t>
            </a:r>
            <a:r>
              <a:rPr lang="en-GB" dirty="0" smtClean="0">
                <a:latin typeface="Book Antiqua" panose="02040602050305030304" pitchFamily="18" charset="0"/>
              </a:rPr>
              <a:t>society».</a:t>
            </a:r>
            <a:endParaRPr lang="it-IT" dirty="0">
              <a:latin typeface="Book Antiqua" panose="02040602050305030304" pitchFamily="18" charset="0"/>
            </a:endParaRPr>
          </a:p>
        </p:txBody>
      </p:sp>
      <p:sp>
        <p:nvSpPr>
          <p:cNvPr id="4" name="Titolo 1"/>
          <p:cNvSpPr>
            <a:spLocks noGrp="1"/>
          </p:cNvSpPr>
          <p:nvPr>
            <p:ph type="title"/>
          </p:nvPr>
        </p:nvSpPr>
        <p:spPr>
          <a:xfrm>
            <a:off x="467544" y="4572000"/>
            <a:ext cx="8208912" cy="1600200"/>
          </a:xfrm>
        </p:spPr>
        <p:txBody>
          <a:bodyPr>
            <a:normAutofit fontScale="90000"/>
          </a:bodyPr>
          <a:lstStyle/>
          <a:p>
            <a:pPr algn="ctr"/>
            <a:r>
              <a:rPr lang="it-IT" b="1" dirty="0" smtClean="0">
                <a:latin typeface="Britannic Bold" panose="020B0903060703020204" pitchFamily="34" charset="0"/>
              </a:rPr>
              <a:t>La Restaurazione Meiji-1868</a:t>
            </a:r>
            <a:endParaRPr lang="it-IT" b="1" dirty="0">
              <a:latin typeface="Britannic Bold" panose="020B0903060703020204" pitchFamily="34" charset="0"/>
            </a:endParaRPr>
          </a:p>
        </p:txBody>
      </p:sp>
    </p:spTree>
    <p:extLst>
      <p:ext uri="{BB962C8B-B14F-4D97-AF65-F5344CB8AC3E}">
        <p14:creationId xmlns:p14="http://schemas.microsoft.com/office/powerpoint/2010/main" val="1723684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Legal </a:t>
            </a:r>
            <a:r>
              <a:rPr lang="it-IT" b="1" dirty="0" err="1" smtClean="0">
                <a:latin typeface="Britannic Bold" panose="020B0903060703020204" pitchFamily="34" charset="0"/>
              </a:rPr>
              <a:t>Transplant</a:t>
            </a:r>
            <a:endParaRPr lang="it-IT" b="1" dirty="0">
              <a:latin typeface="Britannic Bold" panose="020B0903060703020204" pitchFamily="34" charset="0"/>
            </a:endParaRPr>
          </a:p>
        </p:txBody>
      </p:sp>
      <p:sp>
        <p:nvSpPr>
          <p:cNvPr id="3" name="Segnaposto contenuto 2"/>
          <p:cNvSpPr>
            <a:spLocks noGrp="1"/>
          </p:cNvSpPr>
          <p:nvPr>
            <p:ph idx="1"/>
          </p:nvPr>
        </p:nvSpPr>
        <p:spPr>
          <a:xfrm>
            <a:off x="762000" y="685800"/>
            <a:ext cx="7543800" cy="4327376"/>
          </a:xfrm>
        </p:spPr>
        <p:txBody>
          <a:bodyPr>
            <a:normAutofit fontScale="92500" lnSpcReduction="10000"/>
          </a:bodyPr>
          <a:lstStyle/>
          <a:p>
            <a:pPr algn="just"/>
            <a:r>
              <a:rPr lang="it-IT" dirty="0">
                <a:latin typeface="Book Antiqua" panose="02040602050305030304" pitchFamily="18" charset="0"/>
              </a:rPr>
              <a:t>L’argomento riveste tuttora un grande interesse per la dottrina che è schierata su due fronti, «</a:t>
            </a:r>
            <a:r>
              <a:rPr lang="it-IT" dirty="0" err="1">
                <a:latin typeface="Book Antiqua" panose="02040602050305030304" pitchFamily="18" charset="0"/>
              </a:rPr>
              <a:t>culturalists</a:t>
            </a:r>
            <a:r>
              <a:rPr lang="it-IT" dirty="0">
                <a:latin typeface="Book Antiqua" panose="02040602050305030304" pitchFamily="18" charset="0"/>
              </a:rPr>
              <a:t>» e «</a:t>
            </a:r>
            <a:r>
              <a:rPr lang="it-IT" dirty="0" err="1">
                <a:latin typeface="Book Antiqua" panose="02040602050305030304" pitchFamily="18" charset="0"/>
              </a:rPr>
              <a:t>transferists</a:t>
            </a:r>
            <a:r>
              <a:rPr lang="it-IT" dirty="0">
                <a:latin typeface="Book Antiqua" panose="02040602050305030304" pitchFamily="18" charset="0"/>
              </a:rPr>
              <a:t>», dove i primi sostengono la sostanziale impossibilità del trapianto del </a:t>
            </a:r>
            <a:r>
              <a:rPr lang="it-IT" i="1" dirty="0" err="1">
                <a:latin typeface="Book Antiqua" panose="02040602050305030304" pitchFamily="18" charset="0"/>
              </a:rPr>
              <a:t>rule</a:t>
            </a:r>
            <a:r>
              <a:rPr lang="it-IT" i="1" dirty="0">
                <a:latin typeface="Book Antiqua" panose="02040602050305030304" pitchFamily="18" charset="0"/>
              </a:rPr>
              <a:t> of law</a:t>
            </a:r>
            <a:r>
              <a:rPr lang="it-IT" dirty="0">
                <a:latin typeface="Book Antiqua" panose="02040602050305030304" pitchFamily="18" charset="0"/>
              </a:rPr>
              <a:t>, mentre i secondi invece la concreta possibilità. </a:t>
            </a:r>
            <a:endParaRPr lang="it-IT" dirty="0" smtClean="0">
              <a:latin typeface="Book Antiqua" panose="02040602050305030304" pitchFamily="18" charset="0"/>
            </a:endParaRPr>
          </a:p>
          <a:p>
            <a:pPr algn="just"/>
            <a:r>
              <a:rPr lang="it-IT" dirty="0" smtClean="0">
                <a:latin typeface="Book Antiqua" panose="02040602050305030304" pitchFamily="18" charset="0"/>
              </a:rPr>
              <a:t>Secondo </a:t>
            </a:r>
            <a:r>
              <a:rPr lang="it-IT" dirty="0" err="1">
                <a:latin typeface="Book Antiqua" panose="02040602050305030304" pitchFamily="18" charset="0"/>
              </a:rPr>
              <a:t>Rouland</a:t>
            </a:r>
            <a:r>
              <a:rPr lang="it-IT" dirty="0">
                <a:latin typeface="Book Antiqua" panose="02040602050305030304" pitchFamily="18" charset="0"/>
              </a:rPr>
              <a:t> il trapianto è possibile solo se il sistema di origine e quello di destinazione sono affini, mentre </a:t>
            </a:r>
            <a:r>
              <a:rPr lang="it-IT" dirty="0" err="1">
                <a:latin typeface="Book Antiqua" panose="02040602050305030304" pitchFamily="18" charset="0"/>
              </a:rPr>
              <a:t>Legrand</a:t>
            </a:r>
            <a:r>
              <a:rPr lang="it-IT" dirty="0">
                <a:latin typeface="Book Antiqua" panose="02040602050305030304" pitchFamily="18" charset="0"/>
              </a:rPr>
              <a:t> e </a:t>
            </a:r>
            <a:r>
              <a:rPr lang="it-IT" dirty="0" err="1">
                <a:latin typeface="Book Antiqua" panose="02040602050305030304" pitchFamily="18" charset="0"/>
              </a:rPr>
              <a:t>Seidman</a:t>
            </a:r>
            <a:r>
              <a:rPr lang="it-IT" dirty="0">
                <a:latin typeface="Book Antiqua" panose="02040602050305030304" pitchFamily="18" charset="0"/>
              </a:rPr>
              <a:t> e </a:t>
            </a:r>
            <a:r>
              <a:rPr lang="it-IT" dirty="0" err="1">
                <a:latin typeface="Book Antiqua" panose="02040602050305030304" pitchFamily="18" charset="0"/>
              </a:rPr>
              <a:t>Seidman</a:t>
            </a:r>
            <a:r>
              <a:rPr lang="it-IT" dirty="0">
                <a:latin typeface="Book Antiqua" panose="02040602050305030304" pitchFamily="18" charset="0"/>
              </a:rPr>
              <a:t> ne sostengono la totale impossibilità; Kahn-</a:t>
            </a:r>
            <a:r>
              <a:rPr lang="it-IT" dirty="0" err="1">
                <a:latin typeface="Book Antiqua" panose="02040602050305030304" pitchFamily="18" charset="0"/>
              </a:rPr>
              <a:t>Freund</a:t>
            </a:r>
            <a:r>
              <a:rPr lang="it-IT" dirty="0">
                <a:latin typeface="Book Antiqua" panose="02040602050305030304" pitchFamily="18" charset="0"/>
              </a:rPr>
              <a:t>, invece, ne fa dipendere il grado di successo dall’</a:t>
            </a:r>
            <a:r>
              <a:rPr lang="it-IT" i="1" dirty="0">
                <a:latin typeface="Book Antiqua" panose="02040602050305030304" pitchFamily="18" charset="0"/>
              </a:rPr>
              <a:t>establishment</a:t>
            </a:r>
            <a:r>
              <a:rPr lang="it-IT" dirty="0">
                <a:latin typeface="Book Antiqua" panose="02040602050305030304" pitchFamily="18" charset="0"/>
              </a:rPr>
              <a:t> politico. </a:t>
            </a:r>
            <a:endParaRPr lang="it-IT" dirty="0" smtClean="0">
              <a:latin typeface="Book Antiqua" panose="02040602050305030304" pitchFamily="18" charset="0"/>
            </a:endParaRPr>
          </a:p>
          <a:p>
            <a:pPr algn="just"/>
            <a:r>
              <a:rPr lang="it-IT" dirty="0" smtClean="0">
                <a:latin typeface="Book Antiqua" panose="02040602050305030304" pitchFamily="18" charset="0"/>
              </a:rPr>
              <a:t>Nel </a:t>
            </a:r>
            <a:r>
              <a:rPr lang="it-IT" dirty="0">
                <a:latin typeface="Book Antiqua" panose="02040602050305030304" pitchFamily="18" charset="0"/>
              </a:rPr>
              <a:t>caso giapponese è stato fondamentale il ruolo giocato dell’</a:t>
            </a:r>
            <a:r>
              <a:rPr lang="it-IT" i="1" dirty="0">
                <a:latin typeface="Book Antiqua" panose="02040602050305030304" pitchFamily="18" charset="0"/>
              </a:rPr>
              <a:t>élite</a:t>
            </a:r>
            <a:r>
              <a:rPr lang="it-IT" dirty="0">
                <a:latin typeface="Book Antiqua" panose="02040602050305030304" pitchFamily="18" charset="0"/>
              </a:rPr>
              <a:t> politica per la riuscita del trapianto, pur con difficoltà e resistenze del substrato tradizionale. </a:t>
            </a:r>
          </a:p>
        </p:txBody>
      </p:sp>
    </p:spTree>
    <p:extLst>
      <p:ext uri="{BB962C8B-B14F-4D97-AF65-F5344CB8AC3E}">
        <p14:creationId xmlns:p14="http://schemas.microsoft.com/office/powerpoint/2010/main" val="1182300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Il trapianto linguistico</a:t>
            </a:r>
            <a:endParaRPr lang="it-IT" b="1" dirty="0">
              <a:latin typeface="Britannic Bold" panose="020B0903060703020204" pitchFamily="34" charset="0"/>
            </a:endParaRPr>
          </a:p>
        </p:txBody>
      </p:sp>
      <p:sp>
        <p:nvSpPr>
          <p:cNvPr id="3" name="Segnaposto contenuto 2"/>
          <p:cNvSpPr>
            <a:spLocks noGrp="1"/>
          </p:cNvSpPr>
          <p:nvPr>
            <p:ph idx="1"/>
          </p:nvPr>
        </p:nvSpPr>
        <p:spPr>
          <a:xfrm>
            <a:off x="762000" y="685800"/>
            <a:ext cx="7543800" cy="4543400"/>
          </a:xfrm>
        </p:spPr>
        <p:txBody>
          <a:bodyPr>
            <a:normAutofit fontScale="92500" lnSpcReduction="20000"/>
          </a:bodyPr>
          <a:lstStyle/>
          <a:p>
            <a:pPr algn="just"/>
            <a:r>
              <a:rPr lang="it-IT" dirty="0">
                <a:latin typeface="Book Antiqua" panose="02040602050305030304" pitchFamily="18" charset="0"/>
              </a:rPr>
              <a:t>N</a:t>
            </a:r>
            <a:r>
              <a:rPr lang="it-IT" dirty="0" smtClean="0">
                <a:latin typeface="Book Antiqua" panose="02040602050305030304" pitchFamily="18" charset="0"/>
              </a:rPr>
              <a:t>el </a:t>
            </a:r>
            <a:r>
              <a:rPr lang="it-IT" dirty="0">
                <a:latin typeface="Book Antiqua" panose="02040602050305030304" pitchFamily="18" charset="0"/>
              </a:rPr>
              <a:t>momento della Restaurazione, il sistema giuridico nipponico differiva sostanzialmente da quelli occidentali e non deve quindi stupire che la lingua giapponese mancasse di termini tecnici equivalenti a quelli occidentali. </a:t>
            </a:r>
            <a:endParaRPr lang="it-IT" dirty="0" smtClean="0">
              <a:latin typeface="Book Antiqua" panose="02040602050305030304" pitchFamily="18" charset="0"/>
            </a:endParaRPr>
          </a:p>
          <a:p>
            <a:pPr algn="just"/>
            <a:r>
              <a:rPr lang="it-IT" dirty="0" smtClean="0">
                <a:latin typeface="Book Antiqua" panose="02040602050305030304" pitchFamily="18" charset="0"/>
              </a:rPr>
              <a:t>La quasi totalità di termini specialistici e basilari del linguaggio giuridico sono veri e propri calchi dei termini originali (recentemente ‘</a:t>
            </a:r>
            <a:r>
              <a:rPr lang="it-IT" i="1" dirty="0" err="1" smtClean="0">
                <a:latin typeface="Book Antiqua" panose="02040602050305030304" pitchFamily="18" charset="0"/>
              </a:rPr>
              <a:t>puraibashii</a:t>
            </a:r>
            <a:r>
              <a:rPr lang="it-IT" i="1" dirty="0" smtClean="0">
                <a:latin typeface="Book Antiqua" panose="02040602050305030304" pitchFamily="18" charset="0"/>
              </a:rPr>
              <a:t>’-</a:t>
            </a:r>
            <a:r>
              <a:rPr lang="ja-JP" altLang="it-IT" dirty="0">
                <a:latin typeface="Book Antiqua" panose="02040602050305030304" pitchFamily="18" charset="0"/>
              </a:rPr>
              <a:t>プライバシ</a:t>
            </a:r>
            <a:r>
              <a:rPr lang="ja-JP" altLang="it-IT" dirty="0" smtClean="0">
                <a:latin typeface="Book Antiqua" panose="02040602050305030304" pitchFamily="18" charset="0"/>
              </a:rPr>
              <a:t>ー</a:t>
            </a:r>
            <a:r>
              <a:rPr lang="it-IT" dirty="0" smtClean="0">
                <a:latin typeface="Book Antiqua" panose="02040602050305030304" pitchFamily="18" charset="0"/>
              </a:rPr>
              <a:t>, dall’inglese </a:t>
            </a:r>
            <a:r>
              <a:rPr lang="it-IT" i="1" dirty="0" smtClean="0">
                <a:latin typeface="Book Antiqua" panose="02040602050305030304" pitchFamily="18" charset="0"/>
              </a:rPr>
              <a:t>privacy</a:t>
            </a:r>
            <a:r>
              <a:rPr lang="it-IT" dirty="0" smtClean="0">
                <a:latin typeface="Book Antiqua" panose="02040602050305030304" pitchFamily="18" charset="0"/>
              </a:rPr>
              <a:t>) oppure sono creati </a:t>
            </a:r>
            <a:r>
              <a:rPr lang="it-IT" i="1" dirty="0" smtClean="0">
                <a:latin typeface="Book Antiqua" panose="02040602050305030304" pitchFamily="18" charset="0"/>
              </a:rPr>
              <a:t>ex novo</a:t>
            </a:r>
            <a:r>
              <a:rPr lang="it-IT" dirty="0" smtClean="0">
                <a:latin typeface="Book Antiqua" panose="02040602050305030304" pitchFamily="18" charset="0"/>
              </a:rPr>
              <a:t>, caso questo, ad esempio, della parola ‘</a:t>
            </a:r>
            <a:r>
              <a:rPr lang="it-IT" i="1" dirty="0" err="1" smtClean="0">
                <a:latin typeface="Book Antiqua" panose="02040602050305030304" pitchFamily="18" charset="0"/>
              </a:rPr>
              <a:t>kenri</a:t>
            </a:r>
            <a:r>
              <a:rPr lang="it-IT" dirty="0" smtClean="0">
                <a:latin typeface="Book Antiqua" panose="02040602050305030304" pitchFamily="18" charset="0"/>
              </a:rPr>
              <a:t>’. </a:t>
            </a:r>
          </a:p>
          <a:p>
            <a:pPr algn="just"/>
            <a:r>
              <a:rPr lang="it-IT" dirty="0" smtClean="0">
                <a:latin typeface="Book Antiqua" panose="02040602050305030304" pitchFamily="18" charset="0"/>
              </a:rPr>
              <a:t>La </a:t>
            </a:r>
            <a:r>
              <a:rPr lang="it-IT" dirty="0">
                <a:latin typeface="Book Antiqua" panose="02040602050305030304" pitchFamily="18" charset="0"/>
              </a:rPr>
              <a:t>creazione, piuttosto agevole, </a:t>
            </a:r>
            <a:r>
              <a:rPr lang="it-IT" i="1" dirty="0">
                <a:latin typeface="Book Antiqua" panose="02040602050305030304" pitchFamily="18" charset="0"/>
              </a:rPr>
              <a:t>ex nihilo</a:t>
            </a:r>
            <a:r>
              <a:rPr lang="it-IT" dirty="0">
                <a:latin typeface="Book Antiqua" panose="02040602050305030304" pitchFamily="18" charset="0"/>
              </a:rPr>
              <a:t> di nuove parole è stata favorita dalla particolare natura della lingua giapponese, la scrittura tramite </a:t>
            </a:r>
            <a:r>
              <a:rPr lang="it-IT" i="1" dirty="0" err="1" smtClean="0">
                <a:latin typeface="Book Antiqua" panose="02040602050305030304" pitchFamily="18" charset="0"/>
              </a:rPr>
              <a:t>kanji</a:t>
            </a:r>
            <a:r>
              <a:rPr lang="it-IT" i="1" dirty="0" smtClean="0">
                <a:latin typeface="Book Antiqua" panose="02040602050305030304" pitchFamily="18" charset="0"/>
              </a:rPr>
              <a:t>. </a:t>
            </a:r>
            <a:r>
              <a:rPr lang="it-IT" dirty="0" smtClean="0">
                <a:latin typeface="Book Antiqua" panose="02040602050305030304" pitchFamily="18" charset="0"/>
              </a:rPr>
              <a:t>Ne consegue che la lingua giapponese è piena di omofoni che però non sono omografi.</a:t>
            </a:r>
            <a:endParaRPr lang="it-IT" dirty="0">
              <a:latin typeface="Book Antiqua" panose="02040602050305030304" pitchFamily="18" charset="0"/>
            </a:endParaRPr>
          </a:p>
        </p:txBody>
      </p:sp>
    </p:spTree>
    <p:extLst>
      <p:ext uri="{BB962C8B-B14F-4D97-AF65-F5344CB8AC3E}">
        <p14:creationId xmlns:p14="http://schemas.microsoft.com/office/powerpoint/2010/main" val="2655483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latin typeface="Book Antiqua" panose="02040602050305030304" pitchFamily="18" charset="0"/>
              </a:rPr>
              <a:t>Nell’Estremo Oriente, i rapporti </a:t>
            </a:r>
            <a:r>
              <a:rPr lang="it-IT" dirty="0">
                <a:latin typeface="Book Antiqua" panose="02040602050305030304" pitchFamily="18" charset="0"/>
              </a:rPr>
              <a:t>tra privati non erano </a:t>
            </a:r>
            <a:r>
              <a:rPr lang="it-IT" dirty="0" smtClean="0">
                <a:latin typeface="Book Antiqua" panose="02040602050305030304" pitchFamily="18" charset="0"/>
              </a:rPr>
              <a:t>regolati </a:t>
            </a:r>
            <a:r>
              <a:rPr lang="it-IT" dirty="0">
                <a:latin typeface="Book Antiqua" panose="02040602050305030304" pitchFamily="18" charset="0"/>
              </a:rPr>
              <a:t>dal diritto, o meglio, erano regolati da una sorta di diritto popolare, basato su consuetudini e convenzioni che regolavano i meccanismi sociali e che erano accettati dai membri della comunità, che non necessitava quindi di nessun’altra legittimazione se non del consenso degli </a:t>
            </a:r>
            <a:r>
              <a:rPr lang="it-IT" dirty="0" smtClean="0">
                <a:latin typeface="Book Antiqua" panose="02040602050305030304" pitchFamily="18" charset="0"/>
              </a:rPr>
              <a:t>interessati.</a:t>
            </a:r>
            <a:endParaRPr lang="it-IT" dirty="0">
              <a:latin typeface="Book Antiqua" panose="02040602050305030304" pitchFamily="18" charset="0"/>
            </a:endParaRPr>
          </a:p>
        </p:txBody>
      </p:sp>
      <p:sp>
        <p:nvSpPr>
          <p:cNvPr id="4" name="Titolo 1"/>
          <p:cNvSpPr>
            <a:spLocks noGrp="1"/>
          </p:cNvSpPr>
          <p:nvPr>
            <p:ph type="title"/>
          </p:nvPr>
        </p:nvSpPr>
        <p:spPr>
          <a:xfrm>
            <a:off x="762000" y="4572000"/>
            <a:ext cx="7554416" cy="1600200"/>
          </a:xfrm>
        </p:spPr>
        <p:txBody>
          <a:bodyPr>
            <a:normAutofit fontScale="90000"/>
          </a:bodyPr>
          <a:lstStyle/>
          <a:p>
            <a:pPr algn="ctr"/>
            <a:r>
              <a:rPr lang="it-IT" b="1" dirty="0" smtClean="0">
                <a:latin typeface="Britannic Bold" panose="020B0903060703020204" pitchFamily="34" charset="0"/>
              </a:rPr>
              <a:t>Estremo Oriente e diritto</a:t>
            </a:r>
            <a:endParaRPr lang="it-IT" b="1" dirty="0">
              <a:latin typeface="Britannic Bold" panose="020B0903060703020204" pitchFamily="34" charset="0"/>
            </a:endParaRPr>
          </a:p>
        </p:txBody>
      </p:sp>
    </p:spTree>
    <p:extLst>
      <p:ext uri="{BB962C8B-B14F-4D97-AF65-F5344CB8AC3E}">
        <p14:creationId xmlns:p14="http://schemas.microsoft.com/office/powerpoint/2010/main" val="1924309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2000" y="685800"/>
            <a:ext cx="7543800" cy="4255368"/>
          </a:xfrm>
        </p:spPr>
        <p:txBody>
          <a:bodyPr>
            <a:normAutofit fontScale="92500"/>
          </a:bodyPr>
          <a:lstStyle/>
          <a:p>
            <a:pPr algn="just"/>
            <a:r>
              <a:rPr lang="it-IT" dirty="0">
                <a:latin typeface="Book Antiqua" panose="02040602050305030304" pitchFamily="18" charset="0"/>
              </a:rPr>
              <a:t>L’opera di traduzione operata dai traduttori del primo periodo </a:t>
            </a:r>
            <a:r>
              <a:rPr lang="it-IT" dirty="0" err="1">
                <a:latin typeface="Book Antiqua" panose="02040602050305030304" pitchFamily="18" charset="0"/>
              </a:rPr>
              <a:t>Meiji</a:t>
            </a:r>
            <a:r>
              <a:rPr lang="it-IT" dirty="0">
                <a:latin typeface="Book Antiqua" panose="02040602050305030304" pitchFamily="18" charset="0"/>
              </a:rPr>
              <a:t> fu titanica e molto </a:t>
            </a:r>
            <a:r>
              <a:rPr lang="it-IT" dirty="0" smtClean="0">
                <a:latin typeface="Book Antiqua" panose="02040602050305030304" pitchFamily="18" charset="0"/>
              </a:rPr>
              <a:t>complessa. </a:t>
            </a:r>
          </a:p>
          <a:p>
            <a:pPr algn="just"/>
            <a:r>
              <a:rPr lang="it-IT" dirty="0" smtClean="0">
                <a:latin typeface="Book Antiqua" panose="02040602050305030304" pitchFamily="18" charset="0"/>
              </a:rPr>
              <a:t>Accanto ad </a:t>
            </a:r>
            <a:r>
              <a:rPr lang="it-IT" dirty="0">
                <a:latin typeface="Book Antiqua" panose="02040602050305030304" pitchFamily="18" charset="0"/>
              </a:rPr>
              <a:t>un primo livello di traduzione che consiste nel comprendere le parole straniere, ve ne è un secondo, di carattere meno lessicale e più scientifico che corrisponde alla comprensione degli aspetti tecnici e scientifici che sono propri di questi termini. </a:t>
            </a:r>
            <a:endParaRPr lang="it-IT" dirty="0" smtClean="0">
              <a:latin typeface="Book Antiqua" panose="02040602050305030304" pitchFamily="18" charset="0"/>
            </a:endParaRPr>
          </a:p>
          <a:p>
            <a:pPr algn="just"/>
            <a:r>
              <a:rPr lang="it-IT" dirty="0" smtClean="0">
                <a:latin typeface="Book Antiqua" panose="02040602050305030304" pitchFamily="18" charset="0"/>
              </a:rPr>
              <a:t>Il </a:t>
            </a:r>
            <a:r>
              <a:rPr lang="it-IT" dirty="0">
                <a:latin typeface="Book Antiqua" panose="02040602050305030304" pitchFamily="18" charset="0"/>
              </a:rPr>
              <a:t>traduttore nipponico non solo doveva trovare un termine nella sua lingua che potesse rendere un termine occidentale oppure coniarlo </a:t>
            </a:r>
            <a:r>
              <a:rPr lang="it-IT" i="1" dirty="0">
                <a:latin typeface="Book Antiqua" panose="02040602050305030304" pitchFamily="18" charset="0"/>
              </a:rPr>
              <a:t>ex novo</a:t>
            </a:r>
            <a:r>
              <a:rPr lang="it-IT" dirty="0">
                <a:latin typeface="Book Antiqua" panose="02040602050305030304" pitchFamily="18" charset="0"/>
              </a:rPr>
              <a:t>, ma doveva soprattutto badare a riversare nel nuovo termine il significato </a:t>
            </a:r>
            <a:r>
              <a:rPr lang="it-IT" dirty="0" smtClean="0">
                <a:latin typeface="Book Antiqua" panose="02040602050305030304" pitchFamily="18" charset="0"/>
              </a:rPr>
              <a:t>dell’originale.</a:t>
            </a:r>
            <a:endParaRPr lang="it-IT" dirty="0">
              <a:latin typeface="Book Antiqua" panose="02040602050305030304" pitchFamily="18" charset="0"/>
            </a:endParaRPr>
          </a:p>
        </p:txBody>
      </p:sp>
      <p:sp>
        <p:nvSpPr>
          <p:cNvPr id="4"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Il trapianto linguistico</a:t>
            </a:r>
            <a:endParaRPr lang="it-IT" b="1" dirty="0">
              <a:latin typeface="Britannic Bold" panose="020B0903060703020204" pitchFamily="34" charset="0"/>
            </a:endParaRPr>
          </a:p>
        </p:txBody>
      </p:sp>
    </p:spTree>
    <p:extLst>
      <p:ext uri="{BB962C8B-B14F-4D97-AF65-F5344CB8AC3E}">
        <p14:creationId xmlns:p14="http://schemas.microsoft.com/office/powerpoint/2010/main" val="31990202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2000" y="685800"/>
            <a:ext cx="7543800" cy="4471392"/>
          </a:xfrm>
        </p:spPr>
        <p:txBody>
          <a:bodyPr>
            <a:normAutofit fontScale="92500" lnSpcReduction="10000"/>
          </a:bodyPr>
          <a:lstStyle/>
          <a:p>
            <a:pPr algn="just"/>
            <a:r>
              <a:rPr lang="it-IT" dirty="0" smtClean="0">
                <a:latin typeface="Book Antiqua" panose="02040602050305030304" pitchFamily="18" charset="0"/>
              </a:rPr>
              <a:t>Prima </a:t>
            </a:r>
            <a:r>
              <a:rPr lang="it-IT" dirty="0">
                <a:latin typeface="Book Antiqua" panose="02040602050305030304" pitchFamily="18" charset="0"/>
              </a:rPr>
              <a:t>della Restaurazione </a:t>
            </a:r>
            <a:r>
              <a:rPr lang="it-IT" dirty="0" err="1">
                <a:latin typeface="Book Antiqua" panose="02040602050305030304" pitchFamily="18" charset="0"/>
              </a:rPr>
              <a:t>Meiji</a:t>
            </a:r>
            <a:r>
              <a:rPr lang="it-IT" dirty="0">
                <a:latin typeface="Book Antiqua" panose="02040602050305030304" pitchFamily="18" charset="0"/>
              </a:rPr>
              <a:t> </a:t>
            </a:r>
            <a:r>
              <a:rPr lang="it-IT" dirty="0" smtClean="0">
                <a:latin typeface="Book Antiqua" panose="02040602050305030304" pitchFamily="18" charset="0"/>
              </a:rPr>
              <a:t>non </a:t>
            </a:r>
            <a:r>
              <a:rPr lang="it-IT" dirty="0">
                <a:latin typeface="Book Antiqua" panose="02040602050305030304" pitchFamily="18" charset="0"/>
              </a:rPr>
              <a:t>esisteva nella lingua giapponese alcun vocabolo idoneo a tradurre direttamente il termine ‘diritti’. </a:t>
            </a:r>
            <a:endParaRPr lang="it-IT" dirty="0" smtClean="0">
              <a:latin typeface="Book Antiqua" panose="02040602050305030304" pitchFamily="18" charset="0"/>
            </a:endParaRPr>
          </a:p>
          <a:p>
            <a:pPr algn="just"/>
            <a:r>
              <a:rPr lang="it-IT" dirty="0" smtClean="0">
                <a:latin typeface="Book Antiqua" panose="02040602050305030304" pitchFamily="18" charset="0"/>
              </a:rPr>
              <a:t>In </a:t>
            </a:r>
            <a:r>
              <a:rPr lang="it-IT" dirty="0">
                <a:latin typeface="Book Antiqua" panose="02040602050305030304" pitchFamily="18" charset="0"/>
              </a:rPr>
              <a:t>una società come quella nipponica, infatti, basata principalmente sull’adempimento di obbligazioni reciproche, era del tutto superfluo. </a:t>
            </a:r>
            <a:endParaRPr lang="it-IT" dirty="0" smtClean="0">
              <a:latin typeface="Book Antiqua" panose="02040602050305030304" pitchFamily="18" charset="0"/>
            </a:endParaRPr>
          </a:p>
          <a:p>
            <a:pPr algn="just"/>
            <a:r>
              <a:rPr lang="it-IT" dirty="0" smtClean="0">
                <a:latin typeface="Book Antiqua" panose="02040602050305030304" pitchFamily="18" charset="0"/>
              </a:rPr>
              <a:t>Ad </a:t>
            </a:r>
            <a:r>
              <a:rPr lang="it-IT" dirty="0">
                <a:latin typeface="Book Antiqua" panose="02040602050305030304" pitchFamily="18" charset="0"/>
              </a:rPr>
              <a:t>ogni modo, quand’anche fossero esistiti termini in grado di esprimere correttamente i concetti di matrice occidentale, questi erano utilizzati in un’accezione confuciana che conferiva loro un differente significato. </a:t>
            </a:r>
            <a:endParaRPr lang="it-IT" dirty="0" smtClean="0">
              <a:latin typeface="Book Antiqua" panose="02040602050305030304" pitchFamily="18" charset="0"/>
            </a:endParaRPr>
          </a:p>
          <a:p>
            <a:pPr algn="just"/>
            <a:r>
              <a:rPr lang="it-IT" dirty="0">
                <a:latin typeface="Book Antiqua" panose="02040602050305030304" pitchFamily="18" charset="0"/>
              </a:rPr>
              <a:t>La traduzione del termine ‘diritti’ scatenò un vivacissimo dibattito intellettuale cui presero parte uomini politici, intellettuali e riformatori</a:t>
            </a:r>
          </a:p>
        </p:txBody>
      </p:sp>
      <p:sp>
        <p:nvSpPr>
          <p:cNvPr id="7"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Il termine ‘diritti’</a:t>
            </a:r>
            <a:endParaRPr lang="it-IT" b="1" dirty="0">
              <a:latin typeface="Britannic Bold" panose="020B0903060703020204" pitchFamily="34" charset="0"/>
            </a:endParaRPr>
          </a:p>
        </p:txBody>
      </p:sp>
    </p:spTree>
    <p:extLst>
      <p:ext uri="{BB962C8B-B14F-4D97-AF65-F5344CB8AC3E}">
        <p14:creationId xmlns:p14="http://schemas.microsoft.com/office/powerpoint/2010/main" val="26310783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Il termine ‘diritti’</a:t>
            </a:r>
            <a:endParaRPr lang="it-IT" b="1" dirty="0">
              <a:latin typeface="Britannic Bold" panose="020B0903060703020204" pitchFamily="34" charset="0"/>
            </a:endParaRPr>
          </a:p>
        </p:txBody>
      </p:sp>
      <p:sp>
        <p:nvSpPr>
          <p:cNvPr id="3" name="Segnaposto contenuto 2"/>
          <p:cNvSpPr>
            <a:spLocks noGrp="1"/>
          </p:cNvSpPr>
          <p:nvPr>
            <p:ph idx="1"/>
          </p:nvPr>
        </p:nvSpPr>
        <p:spPr>
          <a:xfrm>
            <a:off x="762000" y="685800"/>
            <a:ext cx="7543800" cy="4471392"/>
          </a:xfrm>
        </p:spPr>
        <p:txBody>
          <a:bodyPr>
            <a:normAutofit fontScale="85000" lnSpcReduction="20000"/>
          </a:bodyPr>
          <a:lstStyle/>
          <a:p>
            <a:pPr algn="just"/>
            <a:r>
              <a:rPr lang="it-IT" dirty="0">
                <a:latin typeface="Book Antiqua" panose="02040602050305030304" pitchFamily="18" charset="0"/>
              </a:rPr>
              <a:t>Uno dei maggiori </a:t>
            </a:r>
            <a:r>
              <a:rPr lang="it-IT" dirty="0" smtClean="0">
                <a:latin typeface="Book Antiqua" panose="02040602050305030304" pitchFamily="18" charset="0"/>
              </a:rPr>
              <a:t>traduttori è </a:t>
            </a:r>
            <a:r>
              <a:rPr lang="it-IT" dirty="0" err="1">
                <a:latin typeface="Book Antiqua" panose="02040602050305030304" pitchFamily="18" charset="0"/>
              </a:rPr>
              <a:t>Mitsukuri</a:t>
            </a:r>
            <a:r>
              <a:rPr lang="it-IT" dirty="0">
                <a:latin typeface="Book Antiqua" panose="02040602050305030304" pitchFamily="18" charset="0"/>
              </a:rPr>
              <a:t> </a:t>
            </a:r>
            <a:r>
              <a:rPr lang="it-IT" dirty="0" err="1">
                <a:latin typeface="Book Antiqua" panose="02040602050305030304" pitchFamily="18" charset="0"/>
              </a:rPr>
              <a:t>Rinshō</a:t>
            </a:r>
            <a:r>
              <a:rPr lang="it-IT" dirty="0">
                <a:latin typeface="Book Antiqua" panose="02040602050305030304" pitchFamily="18" charset="0"/>
              </a:rPr>
              <a:t>, nipote </a:t>
            </a:r>
            <a:r>
              <a:rPr lang="it-IT" dirty="0" smtClean="0">
                <a:latin typeface="Book Antiqua" panose="02040602050305030304" pitchFamily="18" charset="0"/>
              </a:rPr>
              <a:t>del traduttore </a:t>
            </a:r>
            <a:r>
              <a:rPr lang="it-IT" dirty="0" err="1">
                <a:latin typeface="Book Antiqua" panose="02040602050305030304" pitchFamily="18" charset="0"/>
              </a:rPr>
              <a:t>Mitsukuri</a:t>
            </a:r>
            <a:r>
              <a:rPr lang="it-IT" dirty="0">
                <a:latin typeface="Book Antiqua" panose="02040602050305030304" pitchFamily="18" charset="0"/>
              </a:rPr>
              <a:t> </a:t>
            </a:r>
            <a:r>
              <a:rPr lang="it-IT" dirty="0" err="1" smtClean="0">
                <a:latin typeface="Book Antiqua" panose="02040602050305030304" pitchFamily="18" charset="0"/>
              </a:rPr>
              <a:t>Genpō</a:t>
            </a:r>
            <a:r>
              <a:rPr lang="it-IT" dirty="0" smtClean="0">
                <a:latin typeface="Book Antiqua" panose="02040602050305030304" pitchFamily="18" charset="0"/>
              </a:rPr>
              <a:t>.</a:t>
            </a:r>
          </a:p>
          <a:p>
            <a:pPr algn="just"/>
            <a:r>
              <a:rPr lang="it-IT" dirty="0" smtClean="0">
                <a:latin typeface="Book Antiqua" panose="02040602050305030304" pitchFamily="18" charset="0"/>
              </a:rPr>
              <a:t> </a:t>
            </a:r>
            <a:r>
              <a:rPr lang="it-IT" dirty="0">
                <a:latin typeface="Book Antiqua" panose="02040602050305030304" pitchFamily="18" charset="0"/>
              </a:rPr>
              <a:t>Nonno e nipote, </a:t>
            </a:r>
            <a:r>
              <a:rPr lang="it-IT" dirty="0" smtClean="0">
                <a:latin typeface="Book Antiqua" panose="02040602050305030304" pitchFamily="18" charset="0"/>
              </a:rPr>
              <a:t>ottimi </a:t>
            </a:r>
            <a:r>
              <a:rPr lang="it-IT" dirty="0">
                <a:latin typeface="Book Antiqua" panose="02040602050305030304" pitchFamily="18" charset="0"/>
              </a:rPr>
              <a:t>conoscitori della lingua olandese, adottarono due traduzioni differenti per il termine olandese ‘</a:t>
            </a:r>
            <a:r>
              <a:rPr lang="it-IT" i="1" dirty="0" err="1">
                <a:latin typeface="Book Antiqua" panose="02040602050305030304" pitchFamily="18" charset="0"/>
              </a:rPr>
              <a:t>regt</a:t>
            </a:r>
            <a:r>
              <a:rPr lang="it-IT" i="1" dirty="0">
                <a:latin typeface="Book Antiqua" panose="02040602050305030304" pitchFamily="18" charset="0"/>
              </a:rPr>
              <a:t>’</a:t>
            </a:r>
            <a:r>
              <a:rPr lang="it-IT" dirty="0">
                <a:latin typeface="Book Antiqua" panose="02040602050305030304" pitchFamily="18" charset="0"/>
              </a:rPr>
              <a:t>. ‘</a:t>
            </a:r>
            <a:r>
              <a:rPr lang="it-IT" i="1" dirty="0" err="1">
                <a:latin typeface="Book Antiqua" panose="02040602050305030304" pitchFamily="18" charset="0"/>
              </a:rPr>
              <a:t>Regt</a:t>
            </a:r>
            <a:r>
              <a:rPr lang="it-IT" i="1" dirty="0">
                <a:latin typeface="Book Antiqua" panose="02040602050305030304" pitchFamily="18" charset="0"/>
              </a:rPr>
              <a:t>’</a:t>
            </a:r>
            <a:r>
              <a:rPr lang="it-IT" dirty="0">
                <a:latin typeface="Book Antiqua" panose="02040602050305030304" pitchFamily="18" charset="0"/>
              </a:rPr>
              <a:t>, come il tedesco ‘</a:t>
            </a:r>
            <a:r>
              <a:rPr lang="it-IT" i="1" dirty="0" err="1">
                <a:latin typeface="Book Antiqua" panose="02040602050305030304" pitchFamily="18" charset="0"/>
              </a:rPr>
              <a:t>recht</a:t>
            </a:r>
            <a:r>
              <a:rPr lang="it-IT" i="1" dirty="0">
                <a:latin typeface="Book Antiqua" panose="02040602050305030304" pitchFamily="18" charset="0"/>
              </a:rPr>
              <a:t>’</a:t>
            </a:r>
            <a:r>
              <a:rPr lang="it-IT" dirty="0">
                <a:latin typeface="Book Antiqua" panose="02040602050305030304" pitchFamily="18" charset="0"/>
              </a:rPr>
              <a:t>, riassume in sé un duplice significato, quello di ‘legge’ e quello di ‘diritto’ (è stata invece pacifica la traduzione di ‘</a:t>
            </a:r>
            <a:r>
              <a:rPr lang="it-IT" i="1" dirty="0" err="1">
                <a:latin typeface="Book Antiqua" panose="02040602050305030304" pitchFamily="18" charset="0"/>
              </a:rPr>
              <a:t>regt</a:t>
            </a:r>
            <a:r>
              <a:rPr lang="it-IT" i="1" dirty="0">
                <a:latin typeface="Book Antiqua" panose="02040602050305030304" pitchFamily="18" charset="0"/>
              </a:rPr>
              <a:t>’</a:t>
            </a:r>
            <a:r>
              <a:rPr lang="it-IT" dirty="0">
                <a:latin typeface="Book Antiqua" panose="02040602050305030304" pitchFamily="18" charset="0"/>
              </a:rPr>
              <a:t> nel senso di ‘legge’ con </a:t>
            </a:r>
            <a:r>
              <a:rPr lang="it-IT" i="1" dirty="0" err="1" smtClean="0">
                <a:latin typeface="Book Antiqua" panose="02040602050305030304" pitchFamily="18" charset="0"/>
              </a:rPr>
              <a:t>hō</a:t>
            </a:r>
            <a:r>
              <a:rPr lang="it-IT" i="1" dirty="0" smtClean="0">
                <a:latin typeface="Book Antiqua" panose="02040602050305030304" pitchFamily="18" charset="0"/>
              </a:rPr>
              <a:t>-</a:t>
            </a:r>
            <a:r>
              <a:rPr lang="ja-JP" altLang="it-IT" dirty="0">
                <a:latin typeface="Book Antiqua" panose="02040602050305030304" pitchFamily="18" charset="0"/>
              </a:rPr>
              <a:t>法</a:t>
            </a:r>
            <a:r>
              <a:rPr lang="it-IT" dirty="0" smtClean="0">
                <a:latin typeface="Book Antiqua" panose="02040602050305030304" pitchFamily="18" charset="0"/>
              </a:rPr>
              <a:t>). </a:t>
            </a:r>
          </a:p>
          <a:p>
            <a:pPr algn="just"/>
            <a:r>
              <a:rPr lang="it-IT" dirty="0" smtClean="0">
                <a:latin typeface="Book Antiqua" panose="02040602050305030304" pitchFamily="18" charset="0"/>
              </a:rPr>
              <a:t>In </a:t>
            </a:r>
            <a:r>
              <a:rPr lang="it-IT" dirty="0">
                <a:latin typeface="Book Antiqua" panose="02040602050305030304" pitchFamily="18" charset="0"/>
              </a:rPr>
              <a:t>considerazione di questa doppia valenza di ‘</a:t>
            </a:r>
            <a:r>
              <a:rPr lang="it-IT" i="1" dirty="0" err="1">
                <a:latin typeface="Book Antiqua" panose="02040602050305030304" pitchFamily="18" charset="0"/>
              </a:rPr>
              <a:t>regt</a:t>
            </a:r>
            <a:r>
              <a:rPr lang="it-IT" i="1" dirty="0">
                <a:latin typeface="Book Antiqua" panose="02040602050305030304" pitchFamily="18" charset="0"/>
              </a:rPr>
              <a:t>’</a:t>
            </a:r>
            <a:r>
              <a:rPr lang="it-IT" dirty="0">
                <a:latin typeface="Book Antiqua" panose="02040602050305030304" pitchFamily="18" charset="0"/>
              </a:rPr>
              <a:t>, </a:t>
            </a:r>
            <a:r>
              <a:rPr lang="it-IT" dirty="0" err="1">
                <a:latin typeface="Book Antiqua" panose="02040602050305030304" pitchFamily="18" charset="0"/>
              </a:rPr>
              <a:t>Genpō</a:t>
            </a:r>
            <a:r>
              <a:rPr lang="it-IT" dirty="0">
                <a:latin typeface="Book Antiqua" panose="02040602050305030304" pitchFamily="18" charset="0"/>
              </a:rPr>
              <a:t> lo tradusse coniando il termine </a:t>
            </a:r>
            <a:r>
              <a:rPr lang="it-IT" i="1" dirty="0" err="1" smtClean="0">
                <a:latin typeface="Book Antiqua" panose="02040602050305030304" pitchFamily="18" charset="0"/>
              </a:rPr>
              <a:t>seiritsu</a:t>
            </a:r>
            <a:r>
              <a:rPr lang="it-IT" i="1" dirty="0" smtClean="0">
                <a:latin typeface="Book Antiqua" panose="02040602050305030304" pitchFamily="18" charset="0"/>
              </a:rPr>
              <a:t>-</a:t>
            </a:r>
            <a:r>
              <a:rPr lang="ja-JP" altLang="it-IT" dirty="0" smtClean="0"/>
              <a:t>正</a:t>
            </a:r>
            <a:r>
              <a:rPr lang="ja-JP" altLang="it-IT" dirty="0"/>
              <a:t>律</a:t>
            </a:r>
            <a:r>
              <a:rPr lang="it-IT" dirty="0" smtClean="0">
                <a:latin typeface="Book Antiqua" panose="02040602050305030304" pitchFamily="18" charset="0"/>
              </a:rPr>
              <a:t>, </a:t>
            </a:r>
            <a:r>
              <a:rPr lang="it-IT" dirty="0">
                <a:latin typeface="Book Antiqua" panose="02040602050305030304" pitchFamily="18" charset="0"/>
              </a:rPr>
              <a:t>combinando il </a:t>
            </a:r>
            <a:r>
              <a:rPr lang="it-IT" i="1" dirty="0" err="1">
                <a:latin typeface="Book Antiqua" panose="02040602050305030304" pitchFamily="18" charset="0"/>
              </a:rPr>
              <a:t>kanji</a:t>
            </a:r>
            <a:r>
              <a:rPr lang="it-IT" dirty="0">
                <a:latin typeface="Book Antiqua" panose="02040602050305030304" pitchFamily="18" charset="0"/>
              </a:rPr>
              <a:t> di giustizia e correttezza </a:t>
            </a:r>
            <a:r>
              <a:rPr lang="it-IT" dirty="0" smtClean="0">
                <a:latin typeface="Book Antiqua" panose="02040602050305030304" pitchFamily="18" charset="0"/>
              </a:rPr>
              <a:t>(</a:t>
            </a:r>
            <a:r>
              <a:rPr lang="ja-JP" altLang="it-IT" dirty="0" smtClean="0"/>
              <a:t>正</a:t>
            </a:r>
            <a:r>
              <a:rPr lang="it-IT" dirty="0" smtClean="0">
                <a:latin typeface="Book Antiqua" panose="02040602050305030304" pitchFamily="18" charset="0"/>
              </a:rPr>
              <a:t>) </a:t>
            </a:r>
            <a:r>
              <a:rPr lang="it-IT" dirty="0">
                <a:latin typeface="Book Antiqua" panose="02040602050305030304" pitchFamily="18" charset="0"/>
              </a:rPr>
              <a:t>con quello di legge e regolamento </a:t>
            </a:r>
            <a:r>
              <a:rPr lang="it-IT" dirty="0" smtClean="0">
                <a:latin typeface="Book Antiqua" panose="02040602050305030304" pitchFamily="18" charset="0"/>
              </a:rPr>
              <a:t>(</a:t>
            </a:r>
            <a:r>
              <a:rPr lang="ja-JP" altLang="it-IT" dirty="0" smtClean="0"/>
              <a:t>律</a:t>
            </a:r>
            <a:r>
              <a:rPr lang="it-IT" dirty="0" smtClean="0">
                <a:latin typeface="Book Antiqua" panose="02040602050305030304" pitchFamily="18" charset="0"/>
              </a:rPr>
              <a:t>). </a:t>
            </a:r>
          </a:p>
          <a:p>
            <a:pPr algn="just"/>
            <a:r>
              <a:rPr lang="it-IT" dirty="0" err="1" smtClean="0">
                <a:latin typeface="Book Antiqua" panose="02040602050305030304" pitchFamily="18" charset="0"/>
              </a:rPr>
              <a:t>Rinshō</a:t>
            </a:r>
            <a:r>
              <a:rPr lang="it-IT" dirty="0" smtClean="0">
                <a:latin typeface="Book Antiqua" panose="02040602050305030304" pitchFamily="18" charset="0"/>
              </a:rPr>
              <a:t> </a:t>
            </a:r>
            <a:r>
              <a:rPr lang="it-IT" dirty="0">
                <a:latin typeface="Book Antiqua" panose="02040602050305030304" pitchFamily="18" charset="0"/>
              </a:rPr>
              <a:t>introdusse invece il termine ‘</a:t>
            </a:r>
            <a:r>
              <a:rPr lang="it-IT" i="1" dirty="0" err="1">
                <a:latin typeface="Book Antiqua" panose="02040602050305030304" pitchFamily="18" charset="0"/>
              </a:rPr>
              <a:t>kenri</a:t>
            </a:r>
            <a:r>
              <a:rPr lang="it-IT" i="1" dirty="0">
                <a:latin typeface="Book Antiqua" panose="02040602050305030304" pitchFamily="18" charset="0"/>
              </a:rPr>
              <a:t>’</a:t>
            </a:r>
            <a:r>
              <a:rPr lang="it-IT" dirty="0">
                <a:latin typeface="Book Antiqua" panose="02040602050305030304" pitchFamily="18" charset="0"/>
              </a:rPr>
              <a:t>, </a:t>
            </a:r>
            <a:r>
              <a:rPr lang="it-IT" i="1" dirty="0" err="1" smtClean="0">
                <a:latin typeface="Book Antiqua" panose="02040602050305030304" pitchFamily="18" charset="0"/>
              </a:rPr>
              <a:t>ken</a:t>
            </a:r>
            <a:r>
              <a:rPr lang="it-IT" i="1" dirty="0" smtClean="0">
                <a:latin typeface="Book Antiqua" panose="02040602050305030304" pitchFamily="18" charset="0"/>
              </a:rPr>
              <a:t>-</a:t>
            </a:r>
            <a:r>
              <a:rPr lang="ja-JP" altLang="it-IT" dirty="0" smtClean="0">
                <a:latin typeface="Book Antiqua" panose="02040602050305030304" pitchFamily="18" charset="0"/>
              </a:rPr>
              <a:t>権</a:t>
            </a:r>
            <a:r>
              <a:rPr lang="it-IT" altLang="ja-JP" dirty="0">
                <a:latin typeface="Book Antiqua" panose="02040602050305030304" pitchFamily="18" charset="0"/>
              </a:rPr>
              <a:t> </a:t>
            </a:r>
            <a:r>
              <a:rPr lang="it-IT" dirty="0" smtClean="0">
                <a:latin typeface="Book Antiqua" panose="02040602050305030304" pitchFamily="18" charset="0"/>
              </a:rPr>
              <a:t>è </a:t>
            </a:r>
            <a:r>
              <a:rPr lang="it-IT" dirty="0">
                <a:latin typeface="Book Antiqua" panose="02040602050305030304" pitchFamily="18" charset="0"/>
              </a:rPr>
              <a:t>il carattere che indica quantità, volume e per esteso anche misura</a:t>
            </a:r>
            <a:r>
              <a:rPr lang="it-IT" dirty="0" smtClean="0">
                <a:latin typeface="Book Antiqua" panose="02040602050305030304" pitchFamily="18" charset="0"/>
              </a:rPr>
              <a:t>; </a:t>
            </a:r>
            <a:r>
              <a:rPr lang="it-IT" dirty="0">
                <a:latin typeface="Book Antiqua" panose="02040602050305030304" pitchFamily="18" charset="0"/>
              </a:rPr>
              <a:t>in sostanza, quindi, il termine ‘</a:t>
            </a:r>
            <a:r>
              <a:rPr lang="it-IT" i="1" dirty="0" err="1">
                <a:latin typeface="Book Antiqua" panose="02040602050305030304" pitchFamily="18" charset="0"/>
              </a:rPr>
              <a:t>ken</a:t>
            </a:r>
            <a:r>
              <a:rPr lang="it-IT" dirty="0">
                <a:latin typeface="Book Antiqua" panose="02040602050305030304" pitchFamily="18" charset="0"/>
              </a:rPr>
              <a:t>’ </a:t>
            </a:r>
            <a:r>
              <a:rPr lang="it-IT" dirty="0" smtClean="0">
                <a:latin typeface="Book Antiqua" panose="02040602050305030304" pitchFamily="18" charset="0"/>
              </a:rPr>
              <a:t>è associabile all’idea </a:t>
            </a:r>
            <a:r>
              <a:rPr lang="it-IT" dirty="0">
                <a:latin typeface="Book Antiqua" panose="02040602050305030304" pitchFamily="18" charset="0"/>
              </a:rPr>
              <a:t>di autorità e potere. Il secondo </a:t>
            </a:r>
            <a:r>
              <a:rPr lang="it-IT" dirty="0" smtClean="0">
                <a:latin typeface="Book Antiqua" panose="02040602050305030304" pitchFamily="18" charset="0"/>
              </a:rPr>
              <a:t>ideogramma, </a:t>
            </a:r>
            <a:r>
              <a:rPr lang="it-IT" i="1" dirty="0" err="1" smtClean="0">
                <a:latin typeface="Book Antiqua" panose="02040602050305030304" pitchFamily="18" charset="0"/>
              </a:rPr>
              <a:t>ri</a:t>
            </a:r>
            <a:r>
              <a:rPr lang="it-IT" i="1" dirty="0" smtClean="0">
                <a:latin typeface="Book Antiqua" panose="02040602050305030304" pitchFamily="18" charset="0"/>
              </a:rPr>
              <a:t>-</a:t>
            </a:r>
            <a:r>
              <a:rPr lang="ja-JP" altLang="it-IT" dirty="0" smtClean="0">
                <a:latin typeface="Book Antiqua" panose="02040602050305030304" pitchFamily="18" charset="0"/>
              </a:rPr>
              <a:t>利</a:t>
            </a:r>
            <a:r>
              <a:rPr lang="it-IT" dirty="0">
                <a:latin typeface="Book Antiqua" panose="02040602050305030304" pitchFamily="18" charset="0"/>
              </a:rPr>
              <a:t>), significava originariamente ‘buona sorte’ e più tardi ‘profitto, beneficio, </a:t>
            </a:r>
            <a:r>
              <a:rPr lang="it-IT" dirty="0" err="1">
                <a:latin typeface="Book Antiqua" panose="02040602050305030304" pitchFamily="18" charset="0"/>
              </a:rPr>
              <a:t>guadagno</a:t>
            </a:r>
            <a:r>
              <a:rPr lang="it-IT" dirty="0" err="1" smtClean="0">
                <a:latin typeface="Book Antiqua" panose="02040602050305030304" pitchFamily="18" charset="0"/>
              </a:rPr>
              <a:t>’</a:t>
            </a:r>
            <a:r>
              <a:rPr lang="it-IT" dirty="0" smtClean="0">
                <a:latin typeface="Book Antiqua" panose="02040602050305030304" pitchFamily="18" charset="0"/>
              </a:rPr>
              <a:t>.</a:t>
            </a:r>
            <a:endParaRPr lang="it-IT" dirty="0">
              <a:latin typeface="Book Antiqua" panose="02040602050305030304" pitchFamily="18" charset="0"/>
            </a:endParaRPr>
          </a:p>
        </p:txBody>
      </p:sp>
    </p:spTree>
    <p:extLst>
      <p:ext uri="{BB962C8B-B14F-4D97-AF65-F5344CB8AC3E}">
        <p14:creationId xmlns:p14="http://schemas.microsoft.com/office/powerpoint/2010/main" val="5979048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2000" y="685800"/>
            <a:ext cx="7543800" cy="4471392"/>
          </a:xfrm>
        </p:spPr>
        <p:txBody>
          <a:bodyPr>
            <a:normAutofit fontScale="92500" lnSpcReduction="10000"/>
          </a:bodyPr>
          <a:lstStyle/>
          <a:p>
            <a:pPr algn="just"/>
            <a:r>
              <a:rPr lang="it-IT" dirty="0" smtClean="0">
                <a:latin typeface="Book Antiqua" panose="02040602050305030304" pitchFamily="18" charset="0"/>
              </a:rPr>
              <a:t>È </a:t>
            </a:r>
            <a:r>
              <a:rPr lang="it-IT" dirty="0">
                <a:latin typeface="Book Antiqua" panose="02040602050305030304" pitchFamily="18" charset="0"/>
              </a:rPr>
              <a:t>stata proprio l’introduzione del termine ‘</a:t>
            </a:r>
            <a:r>
              <a:rPr lang="it-IT" i="1" dirty="0" err="1">
                <a:latin typeface="Book Antiqua" panose="02040602050305030304" pitchFamily="18" charset="0"/>
              </a:rPr>
              <a:t>kenri</a:t>
            </a:r>
            <a:r>
              <a:rPr lang="it-IT" dirty="0">
                <a:latin typeface="Book Antiqua" panose="02040602050305030304" pitchFamily="18" charset="0"/>
              </a:rPr>
              <a:t>’ </a:t>
            </a:r>
            <a:r>
              <a:rPr lang="it-IT" dirty="0" smtClean="0">
                <a:latin typeface="Book Antiqua" panose="02040602050305030304" pitchFamily="18" charset="0"/>
              </a:rPr>
              <a:t>a </a:t>
            </a:r>
            <a:r>
              <a:rPr lang="it-IT" dirty="0">
                <a:latin typeface="Book Antiqua" panose="02040602050305030304" pitchFamily="18" charset="0"/>
              </a:rPr>
              <a:t>scatenare il dibattito, non tanto sul termine in sé, quanto sugli ideogrammi che avrebbero composto la parola</a:t>
            </a:r>
            <a:r>
              <a:rPr lang="it-IT" dirty="0" smtClean="0">
                <a:latin typeface="Book Antiqua" panose="02040602050305030304" pitchFamily="18" charset="0"/>
              </a:rPr>
              <a:t>.</a:t>
            </a:r>
          </a:p>
          <a:p>
            <a:pPr algn="just"/>
            <a:r>
              <a:rPr lang="it-IT" dirty="0" smtClean="0">
                <a:latin typeface="Book Antiqua" panose="02040602050305030304" pitchFamily="18" charset="0"/>
              </a:rPr>
              <a:t> </a:t>
            </a:r>
            <a:r>
              <a:rPr lang="it-IT" i="1" dirty="0" err="1" smtClean="0">
                <a:latin typeface="Book Antiqua" panose="02040602050305030304" pitchFamily="18" charset="0"/>
              </a:rPr>
              <a:t>Ken</a:t>
            </a:r>
            <a:r>
              <a:rPr lang="it-IT" i="1" dirty="0" smtClean="0">
                <a:latin typeface="Book Antiqua" panose="02040602050305030304" pitchFamily="18" charset="0"/>
              </a:rPr>
              <a:t>-</a:t>
            </a:r>
            <a:r>
              <a:rPr lang="ja-JP" altLang="it-IT" dirty="0" smtClean="0">
                <a:latin typeface="Book Antiqua" panose="02040602050305030304" pitchFamily="18" charset="0"/>
              </a:rPr>
              <a:t>権</a:t>
            </a:r>
            <a:r>
              <a:rPr lang="it-IT" dirty="0" smtClean="0">
                <a:latin typeface="Book Antiqua" panose="02040602050305030304" pitchFamily="18" charset="0"/>
              </a:rPr>
              <a:t> </a:t>
            </a:r>
            <a:r>
              <a:rPr lang="it-IT" dirty="0">
                <a:latin typeface="Book Antiqua" panose="02040602050305030304" pitchFamily="18" charset="0"/>
              </a:rPr>
              <a:t>fu pacificamente accettato, mentre il terreno di scontro fu sul </a:t>
            </a:r>
            <a:r>
              <a:rPr lang="it-IT" i="1" dirty="0" err="1">
                <a:latin typeface="Book Antiqua" panose="02040602050305030304" pitchFamily="18" charset="0"/>
              </a:rPr>
              <a:t>kanji</a:t>
            </a:r>
            <a:r>
              <a:rPr lang="it-IT" i="1" dirty="0">
                <a:latin typeface="Book Antiqua" panose="02040602050305030304" pitchFamily="18" charset="0"/>
              </a:rPr>
              <a:t> </a:t>
            </a:r>
            <a:r>
              <a:rPr lang="it-IT" dirty="0">
                <a:latin typeface="Book Antiqua" panose="02040602050305030304" pitchFamily="18" charset="0"/>
              </a:rPr>
              <a:t>di </a:t>
            </a:r>
            <a:r>
              <a:rPr lang="it-IT" i="1" dirty="0" err="1" smtClean="0">
                <a:latin typeface="Book Antiqua" panose="02040602050305030304" pitchFamily="18" charset="0"/>
              </a:rPr>
              <a:t>ri</a:t>
            </a:r>
            <a:r>
              <a:rPr lang="it-IT" i="1" dirty="0" smtClean="0">
                <a:latin typeface="Book Antiqua" panose="02040602050305030304" pitchFamily="18" charset="0"/>
              </a:rPr>
              <a:t>-</a:t>
            </a:r>
            <a:r>
              <a:rPr lang="ja-JP" altLang="it-IT" dirty="0">
                <a:latin typeface="Book Antiqua" panose="02040602050305030304" pitchFamily="18" charset="0"/>
              </a:rPr>
              <a:t>利</a:t>
            </a:r>
            <a:r>
              <a:rPr lang="it-IT" dirty="0" smtClean="0">
                <a:latin typeface="Book Antiqua" panose="02040602050305030304" pitchFamily="18" charset="0"/>
              </a:rPr>
              <a:t>. </a:t>
            </a:r>
          </a:p>
          <a:p>
            <a:pPr algn="just"/>
            <a:r>
              <a:rPr lang="it-IT" dirty="0" smtClean="0">
                <a:latin typeface="Book Antiqua" panose="02040602050305030304" pitchFamily="18" charset="0"/>
              </a:rPr>
              <a:t>Accanto </a:t>
            </a:r>
            <a:r>
              <a:rPr lang="it-IT" dirty="0">
                <a:latin typeface="Book Antiqua" panose="02040602050305030304" pitchFamily="18" charset="0"/>
              </a:rPr>
              <a:t>al </a:t>
            </a:r>
            <a:r>
              <a:rPr lang="it-IT" dirty="0" smtClean="0">
                <a:latin typeface="Book Antiqua" panose="02040602050305030304" pitchFamily="18" charset="0"/>
              </a:rPr>
              <a:t>‘</a:t>
            </a:r>
            <a:r>
              <a:rPr lang="ja-JP" altLang="it-IT" dirty="0" smtClean="0">
                <a:latin typeface="Book Antiqua" panose="02040602050305030304" pitchFamily="18" charset="0"/>
              </a:rPr>
              <a:t>利</a:t>
            </a:r>
            <a:r>
              <a:rPr lang="it-IT" dirty="0" smtClean="0">
                <a:latin typeface="Book Antiqua" panose="02040602050305030304" pitchFamily="18" charset="0"/>
              </a:rPr>
              <a:t> </a:t>
            </a:r>
            <a:r>
              <a:rPr lang="it-IT" dirty="0">
                <a:latin typeface="Book Antiqua" panose="02040602050305030304" pitchFamily="18" charset="0"/>
              </a:rPr>
              <a:t>vi è un altro </a:t>
            </a:r>
            <a:r>
              <a:rPr lang="it-IT" i="1" dirty="0" err="1" smtClean="0">
                <a:latin typeface="Book Antiqua" panose="02040602050305030304" pitchFamily="18" charset="0"/>
              </a:rPr>
              <a:t>ri</a:t>
            </a:r>
            <a:r>
              <a:rPr lang="it-IT" i="1" dirty="0">
                <a:latin typeface="Book Antiqua" panose="02040602050305030304" pitchFamily="18" charset="0"/>
              </a:rPr>
              <a:t>-</a:t>
            </a:r>
            <a:r>
              <a:rPr lang="ja-JP" altLang="it-IT" dirty="0" smtClean="0">
                <a:latin typeface="Book Antiqua" panose="02040602050305030304" pitchFamily="18" charset="0"/>
              </a:rPr>
              <a:t>理</a:t>
            </a:r>
            <a:r>
              <a:rPr lang="it-IT" dirty="0" smtClean="0">
                <a:latin typeface="Book Antiqua" panose="02040602050305030304" pitchFamily="18" charset="0"/>
              </a:rPr>
              <a:t> </a:t>
            </a:r>
            <a:r>
              <a:rPr lang="it-IT" dirty="0">
                <a:latin typeface="Book Antiqua" panose="02040602050305030304" pitchFamily="18" charset="0"/>
              </a:rPr>
              <a:t>che significa ‘ragione, giustizia, verità’. </a:t>
            </a:r>
            <a:endParaRPr lang="it-IT" dirty="0" smtClean="0">
              <a:latin typeface="Book Antiqua" panose="02040602050305030304" pitchFamily="18" charset="0"/>
            </a:endParaRPr>
          </a:p>
          <a:p>
            <a:pPr algn="just"/>
            <a:r>
              <a:rPr lang="it-IT" dirty="0" smtClean="0">
                <a:latin typeface="Book Antiqua" panose="02040602050305030304" pitchFamily="18" charset="0"/>
              </a:rPr>
              <a:t>Dal </a:t>
            </a:r>
            <a:r>
              <a:rPr lang="it-IT" dirty="0">
                <a:latin typeface="Book Antiqua" panose="02040602050305030304" pitchFamily="18" charset="0"/>
              </a:rPr>
              <a:t>1865, quindi, furono utilizzati due termini differenti per tradurre il termine ’diritti’, </a:t>
            </a:r>
            <a:r>
              <a:rPr lang="ja-JP" altLang="it-IT" dirty="0">
                <a:latin typeface="Book Antiqua" panose="02040602050305030304" pitchFamily="18" charset="0"/>
              </a:rPr>
              <a:t>権利</a:t>
            </a:r>
            <a:r>
              <a:rPr lang="it-IT" dirty="0">
                <a:latin typeface="Book Antiqua" panose="02040602050305030304" pitchFamily="18" charset="0"/>
              </a:rPr>
              <a:t> </a:t>
            </a:r>
            <a:r>
              <a:rPr lang="it-IT" dirty="0" smtClean="0">
                <a:latin typeface="Book Antiqua" panose="02040602050305030304" pitchFamily="18" charset="0"/>
              </a:rPr>
              <a:t>e </a:t>
            </a:r>
            <a:r>
              <a:rPr lang="ja-JP" altLang="it-IT" dirty="0" smtClean="0">
                <a:latin typeface="Book Antiqua" panose="02040602050305030304" pitchFamily="18" charset="0"/>
              </a:rPr>
              <a:t>権</a:t>
            </a:r>
            <a:r>
              <a:rPr lang="ja-JP" altLang="it-IT" dirty="0">
                <a:latin typeface="Book Antiqua" panose="02040602050305030304" pitchFamily="18" charset="0"/>
              </a:rPr>
              <a:t>理</a:t>
            </a:r>
            <a:r>
              <a:rPr lang="it-IT" dirty="0">
                <a:latin typeface="Book Antiqua" panose="02040602050305030304" pitchFamily="18" charset="0"/>
              </a:rPr>
              <a:t>, entrambi letti ‘</a:t>
            </a:r>
            <a:r>
              <a:rPr lang="it-IT" i="1" dirty="0" err="1">
                <a:latin typeface="Book Antiqua" panose="02040602050305030304" pitchFamily="18" charset="0"/>
              </a:rPr>
              <a:t>kenri</a:t>
            </a:r>
            <a:r>
              <a:rPr lang="it-IT" dirty="0">
                <a:latin typeface="Book Antiqua" panose="02040602050305030304" pitchFamily="18" charset="0"/>
              </a:rPr>
              <a:t>’ ma scritti con due </a:t>
            </a:r>
            <a:r>
              <a:rPr lang="it-IT" i="1" dirty="0" err="1">
                <a:latin typeface="Book Antiqua" panose="02040602050305030304" pitchFamily="18" charset="0"/>
              </a:rPr>
              <a:t>kanji</a:t>
            </a:r>
            <a:r>
              <a:rPr lang="it-IT" dirty="0">
                <a:latin typeface="Book Antiqua" panose="02040602050305030304" pitchFamily="18" charset="0"/>
              </a:rPr>
              <a:t> diversi e quindi dotati di differente significato. </a:t>
            </a:r>
            <a:r>
              <a:rPr lang="ja-JP" altLang="it-IT" dirty="0" smtClean="0">
                <a:latin typeface="Book Antiqua" panose="02040602050305030304" pitchFamily="18" charset="0"/>
              </a:rPr>
              <a:t>権利</a:t>
            </a:r>
            <a:r>
              <a:rPr lang="it-IT" dirty="0" smtClean="0">
                <a:latin typeface="Book Antiqua" panose="02040602050305030304" pitchFamily="18" charset="0"/>
              </a:rPr>
              <a:t> fu </a:t>
            </a:r>
            <a:r>
              <a:rPr lang="it-IT" dirty="0">
                <a:latin typeface="Book Antiqua" panose="02040602050305030304" pitchFamily="18" charset="0"/>
              </a:rPr>
              <a:t>utilizzato nei codici, nelle leggi e nei documenti ufficiali, mentre invece </a:t>
            </a:r>
            <a:r>
              <a:rPr lang="ja-JP" altLang="it-IT" dirty="0" smtClean="0">
                <a:latin typeface="Book Antiqua" panose="02040602050305030304" pitchFamily="18" charset="0"/>
              </a:rPr>
              <a:t>権理</a:t>
            </a:r>
            <a:r>
              <a:rPr lang="it-IT" dirty="0" smtClean="0">
                <a:latin typeface="Book Antiqua" panose="02040602050305030304" pitchFamily="18" charset="0"/>
              </a:rPr>
              <a:t> </a:t>
            </a:r>
            <a:r>
              <a:rPr lang="it-IT" dirty="0">
                <a:latin typeface="Book Antiqua" panose="02040602050305030304" pitchFamily="18" charset="0"/>
              </a:rPr>
              <a:t>fu utilizzato dai grandi </a:t>
            </a:r>
            <a:r>
              <a:rPr lang="it-IT" dirty="0" smtClean="0">
                <a:latin typeface="Book Antiqua" panose="02040602050305030304" pitchFamily="18" charset="0"/>
              </a:rPr>
              <a:t>intellettuali. </a:t>
            </a:r>
            <a:endParaRPr lang="it-IT" dirty="0">
              <a:latin typeface="Book Antiqua" panose="02040602050305030304" pitchFamily="18" charset="0"/>
            </a:endParaRPr>
          </a:p>
        </p:txBody>
      </p:sp>
      <p:sp>
        <p:nvSpPr>
          <p:cNvPr id="4"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Il termine ‘diritti’</a:t>
            </a:r>
            <a:endParaRPr lang="it-IT" b="1" dirty="0">
              <a:latin typeface="Britannic Bold" panose="020B0903060703020204" pitchFamily="34" charset="0"/>
            </a:endParaRPr>
          </a:p>
        </p:txBody>
      </p:sp>
    </p:spTree>
    <p:extLst>
      <p:ext uri="{BB962C8B-B14F-4D97-AF65-F5344CB8AC3E}">
        <p14:creationId xmlns:p14="http://schemas.microsoft.com/office/powerpoint/2010/main" val="4526726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3568" y="692696"/>
            <a:ext cx="7543800" cy="4248472"/>
          </a:xfrm>
        </p:spPr>
        <p:txBody>
          <a:bodyPr>
            <a:normAutofit fontScale="85000" lnSpcReduction="10000"/>
          </a:bodyPr>
          <a:lstStyle/>
          <a:p>
            <a:pPr algn="just"/>
            <a:r>
              <a:rPr lang="it-IT" dirty="0">
                <a:latin typeface="Book Antiqua" panose="02040602050305030304" pitchFamily="18" charset="0"/>
              </a:rPr>
              <a:t>Alcuni, però, utilizzavano entrambe le grafie, attribuendo a ciascuna una valenza particolare</a:t>
            </a:r>
            <a:r>
              <a:rPr lang="it-IT" dirty="0" smtClean="0">
                <a:latin typeface="Book Antiqua" panose="02040602050305030304" pitchFamily="18" charset="0"/>
              </a:rPr>
              <a:t>.</a:t>
            </a:r>
          </a:p>
          <a:p>
            <a:pPr algn="just"/>
            <a:r>
              <a:rPr lang="it-IT" dirty="0" smtClean="0">
                <a:latin typeface="Book Antiqua" panose="02040602050305030304" pitchFamily="18" charset="0"/>
              </a:rPr>
              <a:t> </a:t>
            </a:r>
            <a:r>
              <a:rPr lang="it-IT" dirty="0" err="1">
                <a:latin typeface="Book Antiqua" panose="02040602050305030304" pitchFamily="18" charset="0"/>
              </a:rPr>
              <a:t>Fukuzawa</a:t>
            </a:r>
            <a:r>
              <a:rPr lang="it-IT" dirty="0">
                <a:latin typeface="Book Antiqua" panose="02040602050305030304" pitchFamily="18" charset="0"/>
              </a:rPr>
              <a:t> </a:t>
            </a:r>
            <a:r>
              <a:rPr lang="it-IT" dirty="0" err="1" smtClean="0">
                <a:latin typeface="Book Antiqua" panose="02040602050305030304" pitchFamily="18" charset="0"/>
              </a:rPr>
              <a:t>Yukichi</a:t>
            </a:r>
            <a:r>
              <a:rPr lang="it-IT" dirty="0" smtClean="0">
                <a:latin typeface="Book Antiqua" panose="02040602050305030304" pitchFamily="18" charset="0"/>
              </a:rPr>
              <a:t> </a:t>
            </a:r>
            <a:r>
              <a:rPr lang="it-IT" dirty="0">
                <a:latin typeface="Book Antiqua" panose="02040602050305030304" pitchFamily="18" charset="0"/>
              </a:rPr>
              <a:t>utilizzava</a:t>
            </a:r>
            <a:r>
              <a:rPr lang="ja-JP" altLang="it-IT" dirty="0">
                <a:latin typeface="Book Antiqua" panose="02040602050305030304" pitchFamily="18" charset="0"/>
              </a:rPr>
              <a:t>権</a:t>
            </a:r>
            <a:r>
              <a:rPr lang="ja-JP" altLang="it-IT" dirty="0" smtClean="0">
                <a:latin typeface="Book Antiqua" panose="02040602050305030304" pitchFamily="18" charset="0"/>
              </a:rPr>
              <a:t>理 </a:t>
            </a:r>
            <a:r>
              <a:rPr lang="it-IT" dirty="0" smtClean="0">
                <a:latin typeface="Book Antiqua" panose="02040602050305030304" pitchFamily="18" charset="0"/>
              </a:rPr>
              <a:t>per </a:t>
            </a:r>
            <a:r>
              <a:rPr lang="it-IT" dirty="0">
                <a:latin typeface="Book Antiqua" panose="02040602050305030304" pitchFamily="18" charset="0"/>
              </a:rPr>
              <a:t>indicare il concetto generale di ‘diritti’, </a:t>
            </a:r>
            <a:r>
              <a:rPr lang="it-IT" dirty="0" smtClean="0">
                <a:latin typeface="Book Antiqua" panose="02040602050305030304" pitchFamily="18" charset="0"/>
              </a:rPr>
              <a:t>e </a:t>
            </a:r>
            <a:r>
              <a:rPr lang="ja-JP" altLang="it-IT" dirty="0" smtClean="0">
                <a:latin typeface="Book Antiqua" panose="02040602050305030304" pitchFamily="18" charset="0"/>
              </a:rPr>
              <a:t>権</a:t>
            </a:r>
            <a:r>
              <a:rPr lang="ja-JP" altLang="it-IT" dirty="0">
                <a:latin typeface="Book Antiqua" panose="02040602050305030304" pitchFamily="18" charset="0"/>
              </a:rPr>
              <a:t>利</a:t>
            </a:r>
            <a:r>
              <a:rPr lang="it-IT" dirty="0">
                <a:latin typeface="Book Antiqua" panose="02040602050305030304" pitchFamily="18" charset="0"/>
              </a:rPr>
              <a:t>per indicare la consapevolezza dei ‘diritti’ presente nel popolo giapponese sin dall’epoca feudale. </a:t>
            </a:r>
            <a:endParaRPr lang="it-IT" dirty="0" smtClean="0">
              <a:latin typeface="Book Antiqua" panose="02040602050305030304" pitchFamily="18" charset="0"/>
            </a:endParaRPr>
          </a:p>
          <a:p>
            <a:pPr algn="just"/>
            <a:r>
              <a:rPr lang="it-IT" dirty="0" smtClean="0">
                <a:latin typeface="Book Antiqua" panose="02040602050305030304" pitchFamily="18" charset="0"/>
              </a:rPr>
              <a:t>In </a:t>
            </a:r>
            <a:r>
              <a:rPr lang="it-IT" dirty="0">
                <a:latin typeface="Book Antiqua" panose="02040602050305030304" pitchFamily="18" charset="0"/>
              </a:rPr>
              <a:t>altri casi, invece, si preferiva una grafia </a:t>
            </a:r>
            <a:r>
              <a:rPr lang="it-IT" dirty="0" smtClean="0">
                <a:latin typeface="Book Antiqua" panose="02040602050305030304" pitchFamily="18" charset="0"/>
              </a:rPr>
              <a:t>per </a:t>
            </a:r>
            <a:r>
              <a:rPr lang="it-IT" dirty="0">
                <a:latin typeface="Book Antiqua" panose="02040602050305030304" pitchFamily="18" charset="0"/>
              </a:rPr>
              <a:t>ragioni ideologiche. </a:t>
            </a:r>
            <a:endParaRPr lang="it-IT" dirty="0" smtClean="0">
              <a:latin typeface="Book Antiqua" panose="02040602050305030304" pitchFamily="18" charset="0"/>
            </a:endParaRPr>
          </a:p>
          <a:p>
            <a:pPr algn="just"/>
            <a:r>
              <a:rPr lang="it-IT" dirty="0" smtClean="0">
                <a:latin typeface="Book Antiqua" panose="02040602050305030304" pitchFamily="18" charset="0"/>
              </a:rPr>
              <a:t>I </a:t>
            </a:r>
            <a:r>
              <a:rPr lang="it-IT" dirty="0">
                <a:latin typeface="Book Antiqua" panose="02040602050305030304" pitchFamily="18" charset="0"/>
              </a:rPr>
              <a:t>membri del </a:t>
            </a:r>
            <a:r>
              <a:rPr lang="it-IT" i="1" dirty="0" err="1">
                <a:latin typeface="Book Antiqua" panose="02040602050305030304" pitchFamily="18" charset="0"/>
              </a:rPr>
              <a:t>Jiyū</a:t>
            </a:r>
            <a:r>
              <a:rPr lang="it-IT" i="1" dirty="0">
                <a:latin typeface="Book Antiqua" panose="02040602050305030304" pitchFamily="18" charset="0"/>
              </a:rPr>
              <a:t> </a:t>
            </a:r>
            <a:r>
              <a:rPr lang="it-IT" i="1" dirty="0" err="1">
                <a:latin typeface="Book Antiqua" panose="02040602050305030304" pitchFamily="18" charset="0"/>
              </a:rPr>
              <a:t>Minken</a:t>
            </a:r>
            <a:r>
              <a:rPr lang="it-IT" i="1" dirty="0">
                <a:latin typeface="Book Antiqua" panose="02040602050305030304" pitchFamily="18" charset="0"/>
              </a:rPr>
              <a:t> </a:t>
            </a:r>
            <a:r>
              <a:rPr lang="it-IT" i="1" dirty="0" err="1" smtClean="0">
                <a:latin typeface="Book Antiqua" panose="02040602050305030304" pitchFamily="18" charset="0"/>
              </a:rPr>
              <a:t>Undō</a:t>
            </a:r>
            <a:r>
              <a:rPr lang="it-IT" i="1" dirty="0" smtClean="0">
                <a:latin typeface="Book Antiqua" panose="02040602050305030304" pitchFamily="18" charset="0"/>
              </a:rPr>
              <a:t>-</a:t>
            </a:r>
            <a:r>
              <a:rPr lang="ja-JP" altLang="it-IT" dirty="0" smtClean="0">
                <a:latin typeface="Book Antiqua" panose="02040602050305030304" pitchFamily="18" charset="0"/>
              </a:rPr>
              <a:t>自由民権運動</a:t>
            </a:r>
            <a:r>
              <a:rPr lang="it-IT" dirty="0" smtClean="0">
                <a:latin typeface="Book Antiqua" panose="02040602050305030304" pitchFamily="18" charset="0"/>
              </a:rPr>
              <a:t>, </a:t>
            </a:r>
            <a:r>
              <a:rPr lang="it-IT" dirty="0">
                <a:latin typeface="Book Antiqua" panose="02040602050305030304" pitchFamily="18" charset="0"/>
              </a:rPr>
              <a:t>Movimento Democratico per i Diritti Popolari, scelsero </a:t>
            </a:r>
            <a:r>
              <a:rPr lang="ja-JP" altLang="it-IT" dirty="0">
                <a:latin typeface="Book Antiqua" panose="02040602050305030304" pitchFamily="18" charset="0"/>
              </a:rPr>
              <a:t>権理</a:t>
            </a:r>
            <a:r>
              <a:rPr lang="it-IT" dirty="0">
                <a:latin typeface="Book Antiqua" panose="02040602050305030304" pitchFamily="18" charset="0"/>
              </a:rPr>
              <a:t> poiché, in qualità di ex samurai, preferivano associare il termine ‘diritti’ all’idea di ‘ragione, giustizia, verità’ rappresentata da </a:t>
            </a:r>
            <a:r>
              <a:rPr lang="ja-JP" altLang="it-IT" dirty="0">
                <a:latin typeface="Book Antiqua" panose="02040602050305030304" pitchFamily="18" charset="0"/>
              </a:rPr>
              <a:t>理</a:t>
            </a:r>
            <a:r>
              <a:rPr lang="it-IT" dirty="0">
                <a:latin typeface="Book Antiqua" panose="02040602050305030304" pitchFamily="18" charset="0"/>
              </a:rPr>
              <a:t>, disdegnando invece l’idea di una connessione tra ‘diritti’ e ‘profitto, </a:t>
            </a:r>
            <a:r>
              <a:rPr lang="it-IT" dirty="0" err="1">
                <a:latin typeface="Book Antiqua" panose="02040602050305030304" pitchFamily="18" charset="0"/>
              </a:rPr>
              <a:t>guadagno’</a:t>
            </a:r>
            <a:r>
              <a:rPr lang="it-IT" dirty="0">
                <a:latin typeface="Book Antiqua" panose="02040602050305030304" pitchFamily="18" charset="0"/>
              </a:rPr>
              <a:t>, indicato </a:t>
            </a:r>
            <a:r>
              <a:rPr lang="it-IT" dirty="0" smtClean="0">
                <a:latin typeface="Book Antiqua" panose="02040602050305030304" pitchFamily="18" charset="0"/>
              </a:rPr>
              <a:t>da </a:t>
            </a:r>
            <a:r>
              <a:rPr lang="ja-JP" altLang="it-IT" dirty="0" smtClean="0">
                <a:latin typeface="Book Antiqua" panose="02040602050305030304" pitchFamily="18" charset="0"/>
              </a:rPr>
              <a:t>利</a:t>
            </a:r>
            <a:r>
              <a:rPr lang="it-IT" dirty="0" smtClean="0">
                <a:latin typeface="Book Antiqua" panose="02040602050305030304" pitchFamily="18" charset="0"/>
              </a:rPr>
              <a:t>.</a:t>
            </a:r>
            <a:endParaRPr lang="it-IT" dirty="0">
              <a:latin typeface="Book Antiqua" panose="02040602050305030304" pitchFamily="18" charset="0"/>
            </a:endParaRPr>
          </a:p>
        </p:txBody>
      </p:sp>
      <p:sp>
        <p:nvSpPr>
          <p:cNvPr id="4" name="Titolo 1"/>
          <p:cNvSpPr>
            <a:spLocks noGrp="1"/>
          </p:cNvSpPr>
          <p:nvPr>
            <p:ph type="title"/>
          </p:nvPr>
        </p:nvSpPr>
        <p:spPr>
          <a:xfrm>
            <a:off x="762000" y="4797152"/>
            <a:ext cx="7554416" cy="1375048"/>
          </a:xfrm>
        </p:spPr>
        <p:txBody>
          <a:bodyPr/>
          <a:lstStyle/>
          <a:p>
            <a:pPr algn="ctr"/>
            <a:r>
              <a:rPr lang="it-IT" b="1" dirty="0" smtClean="0">
                <a:latin typeface="Britannic Bold" panose="020B0903060703020204" pitchFamily="34" charset="0"/>
              </a:rPr>
              <a:t>Il termine ‘diritti’</a:t>
            </a:r>
            <a:endParaRPr lang="it-IT" b="1" dirty="0">
              <a:latin typeface="Britannic Bold" panose="020B0903060703020204" pitchFamily="34" charset="0"/>
            </a:endParaRPr>
          </a:p>
        </p:txBody>
      </p:sp>
    </p:spTree>
    <p:extLst>
      <p:ext uri="{BB962C8B-B14F-4D97-AF65-F5344CB8AC3E}">
        <p14:creationId xmlns:p14="http://schemas.microsoft.com/office/powerpoint/2010/main" val="21545631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2000" y="685800"/>
            <a:ext cx="7543800" cy="4543400"/>
          </a:xfrm>
        </p:spPr>
        <p:txBody>
          <a:bodyPr>
            <a:normAutofit fontScale="92500" lnSpcReduction="10000"/>
          </a:bodyPr>
          <a:lstStyle/>
          <a:p>
            <a:pPr algn="just"/>
            <a:r>
              <a:rPr lang="it-IT" dirty="0">
                <a:latin typeface="Book Antiqua" panose="02040602050305030304" pitchFamily="18" charset="0"/>
              </a:rPr>
              <a:t>Progressivamente </a:t>
            </a:r>
            <a:r>
              <a:rPr lang="ja-JP" altLang="it-IT" dirty="0" smtClean="0">
                <a:latin typeface="Book Antiqua" panose="02040602050305030304" pitchFamily="18" charset="0"/>
              </a:rPr>
              <a:t>権</a:t>
            </a:r>
            <a:r>
              <a:rPr lang="ja-JP" altLang="it-IT" dirty="0">
                <a:latin typeface="Book Antiqua" panose="02040602050305030304" pitchFamily="18" charset="0"/>
              </a:rPr>
              <a:t>利</a:t>
            </a:r>
            <a:r>
              <a:rPr lang="it-IT" dirty="0">
                <a:latin typeface="Book Antiqua" panose="02040602050305030304" pitchFamily="18" charset="0"/>
              </a:rPr>
              <a:t> </a:t>
            </a:r>
            <a:r>
              <a:rPr lang="it-IT" dirty="0" smtClean="0">
                <a:latin typeface="Book Antiqua" panose="02040602050305030304" pitchFamily="18" charset="0"/>
              </a:rPr>
              <a:t>prevalse </a:t>
            </a:r>
            <a:r>
              <a:rPr lang="it-IT" dirty="0">
                <a:latin typeface="Book Antiqua" panose="02040602050305030304" pitchFamily="18" charset="0"/>
              </a:rPr>
              <a:t>del tutto </a:t>
            </a:r>
            <a:r>
              <a:rPr lang="it-IT" dirty="0" smtClean="0">
                <a:latin typeface="Book Antiqua" panose="02040602050305030304" pitchFamily="18" charset="0"/>
              </a:rPr>
              <a:t>sulla grafia </a:t>
            </a:r>
            <a:r>
              <a:rPr lang="ja-JP" altLang="it-IT" dirty="0">
                <a:latin typeface="Book Antiqua" panose="02040602050305030304" pitchFamily="18" charset="0"/>
              </a:rPr>
              <a:t>権</a:t>
            </a:r>
            <a:r>
              <a:rPr lang="ja-JP" altLang="it-IT" dirty="0" smtClean="0">
                <a:latin typeface="Book Antiqua" panose="02040602050305030304" pitchFamily="18" charset="0"/>
              </a:rPr>
              <a:t>理</a:t>
            </a:r>
            <a:r>
              <a:rPr lang="it-IT" altLang="ja-JP" dirty="0">
                <a:latin typeface="Book Antiqua" panose="02040602050305030304" pitchFamily="18" charset="0"/>
              </a:rPr>
              <a:t>.</a:t>
            </a:r>
            <a:endParaRPr lang="it-IT" dirty="0" smtClean="0">
              <a:latin typeface="Book Antiqua" panose="02040602050305030304" pitchFamily="18" charset="0"/>
            </a:endParaRPr>
          </a:p>
          <a:p>
            <a:pPr algn="just"/>
            <a:r>
              <a:rPr lang="it-IT" dirty="0">
                <a:latin typeface="Book Antiqua" panose="02040602050305030304" pitchFamily="18" charset="0"/>
              </a:rPr>
              <a:t>Alcuni eminenti </a:t>
            </a:r>
            <a:r>
              <a:rPr lang="it-IT" dirty="0" smtClean="0">
                <a:latin typeface="Book Antiqua" panose="02040602050305030304" pitchFamily="18" charset="0"/>
              </a:rPr>
              <a:t>studiosi </a:t>
            </a:r>
            <a:r>
              <a:rPr lang="it-IT" dirty="0">
                <a:latin typeface="Book Antiqua" panose="02040602050305030304" pitchFamily="18" charset="0"/>
              </a:rPr>
              <a:t>hanno giudicato negativamente la scomparsa della grafia </a:t>
            </a:r>
            <a:r>
              <a:rPr lang="ja-JP" altLang="it-IT" dirty="0">
                <a:latin typeface="Book Antiqua" panose="02040602050305030304" pitchFamily="18" charset="0"/>
              </a:rPr>
              <a:t>権理</a:t>
            </a:r>
            <a:r>
              <a:rPr lang="it-IT" dirty="0">
                <a:latin typeface="Book Antiqua" panose="02040602050305030304" pitchFamily="18" charset="0"/>
              </a:rPr>
              <a:t> in quanto il termine scelto per far conoscere al popolo giapponese il concetto di diritti </a:t>
            </a:r>
            <a:r>
              <a:rPr lang="it-IT" dirty="0" smtClean="0">
                <a:latin typeface="Book Antiqua" panose="02040602050305030304" pitchFamily="18" charset="0"/>
              </a:rPr>
              <a:t>(</a:t>
            </a:r>
            <a:r>
              <a:rPr lang="ja-JP" altLang="it-IT" dirty="0" smtClean="0">
                <a:latin typeface="Book Antiqua" panose="02040602050305030304" pitchFamily="18" charset="0"/>
              </a:rPr>
              <a:t>権利</a:t>
            </a:r>
            <a:r>
              <a:rPr lang="it-IT" dirty="0">
                <a:latin typeface="Book Antiqua" panose="02040602050305030304" pitchFamily="18" charset="0"/>
              </a:rPr>
              <a:t>) non ha alcun collegamento grafico con l’idea di giustizia e di morale, ma l’ha con quello di profitto e interesse; proprio per questo </a:t>
            </a:r>
            <a:r>
              <a:rPr lang="it-IT" dirty="0" smtClean="0">
                <a:latin typeface="Book Antiqua" panose="02040602050305030304" pitchFamily="18" charset="0"/>
              </a:rPr>
              <a:t>motivo </a:t>
            </a:r>
            <a:r>
              <a:rPr lang="it-IT" dirty="0">
                <a:latin typeface="Book Antiqua" panose="02040602050305030304" pitchFamily="18" charset="0"/>
              </a:rPr>
              <a:t>sarebbe nata e diffusa l’idea che affermare i propri diritti voglia dire ricercare guadagno e profitti. </a:t>
            </a:r>
            <a:endParaRPr lang="it-IT" dirty="0" smtClean="0">
              <a:latin typeface="Book Antiqua" panose="02040602050305030304" pitchFamily="18" charset="0"/>
            </a:endParaRPr>
          </a:p>
          <a:p>
            <a:pPr algn="just"/>
            <a:r>
              <a:rPr lang="it-IT" dirty="0" smtClean="0">
                <a:latin typeface="Book Antiqua" panose="02040602050305030304" pitchFamily="18" charset="0"/>
              </a:rPr>
              <a:t>Tale </a:t>
            </a:r>
            <a:r>
              <a:rPr lang="it-IT" dirty="0">
                <a:latin typeface="Book Antiqua" panose="02040602050305030304" pitchFamily="18" charset="0"/>
              </a:rPr>
              <a:t>interpretazione, però, è troppo unilaterale e ha due difetti non trascurabili: essa tende infatti, in primo luogo, a enfatizzare oltre misura la scelta dei </a:t>
            </a:r>
            <a:r>
              <a:rPr lang="it-IT" i="1" dirty="0" err="1" smtClean="0">
                <a:latin typeface="Book Antiqua" panose="02040602050305030304" pitchFamily="18" charset="0"/>
              </a:rPr>
              <a:t>kanji</a:t>
            </a:r>
            <a:r>
              <a:rPr lang="it-IT" i="1" dirty="0" smtClean="0">
                <a:latin typeface="Book Antiqua" panose="02040602050305030304" pitchFamily="18" charset="0"/>
              </a:rPr>
              <a:t>.</a:t>
            </a:r>
            <a:endParaRPr lang="it-IT" dirty="0">
              <a:latin typeface="Book Antiqua" panose="02040602050305030304" pitchFamily="18" charset="0"/>
            </a:endParaRPr>
          </a:p>
        </p:txBody>
      </p:sp>
      <p:sp>
        <p:nvSpPr>
          <p:cNvPr id="4"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Il termine ‘diritti’</a:t>
            </a:r>
            <a:endParaRPr lang="it-IT" b="1" dirty="0">
              <a:latin typeface="Britannic Bold" panose="020B0903060703020204" pitchFamily="34" charset="0"/>
            </a:endParaRPr>
          </a:p>
        </p:txBody>
      </p:sp>
    </p:spTree>
    <p:extLst>
      <p:ext uri="{BB962C8B-B14F-4D97-AF65-F5344CB8AC3E}">
        <p14:creationId xmlns:p14="http://schemas.microsoft.com/office/powerpoint/2010/main" val="16228329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Conclusioni</a:t>
            </a:r>
            <a:endParaRPr lang="it-IT" b="1" dirty="0">
              <a:latin typeface="Britannic Bold" panose="020B0903060703020204" pitchFamily="34" charset="0"/>
            </a:endParaRPr>
          </a:p>
        </p:txBody>
      </p:sp>
      <p:sp>
        <p:nvSpPr>
          <p:cNvPr id="3" name="Segnaposto contenuto 2"/>
          <p:cNvSpPr>
            <a:spLocks noGrp="1"/>
          </p:cNvSpPr>
          <p:nvPr>
            <p:ph idx="1"/>
          </p:nvPr>
        </p:nvSpPr>
        <p:spPr>
          <a:xfrm>
            <a:off x="762000" y="685800"/>
            <a:ext cx="7543800" cy="4543400"/>
          </a:xfrm>
        </p:spPr>
        <p:txBody>
          <a:bodyPr>
            <a:normAutofit lnSpcReduction="10000"/>
          </a:bodyPr>
          <a:lstStyle/>
          <a:p>
            <a:pPr algn="just"/>
            <a:r>
              <a:rPr lang="it-IT" dirty="0" smtClean="0">
                <a:latin typeface="Book Antiqua" panose="02040602050305030304" pitchFamily="18" charset="0"/>
              </a:rPr>
              <a:t>Negli ultimi anni si sta assistendo a una sempre maggiore convergenza dei sistemi giuridici.</a:t>
            </a:r>
          </a:p>
          <a:p>
            <a:pPr algn="just"/>
            <a:r>
              <a:rPr lang="it-IT" dirty="0" smtClean="0">
                <a:latin typeface="Book Antiqua" panose="02040602050305030304" pitchFamily="18" charset="0"/>
              </a:rPr>
              <a:t>Il caso nipponico ha rappresentato un </a:t>
            </a:r>
            <a:r>
              <a:rPr lang="it-IT" i="1" dirty="0" smtClean="0">
                <a:latin typeface="Book Antiqua" panose="02040602050305030304" pitchFamily="18" charset="0"/>
              </a:rPr>
              <a:t>unicum</a:t>
            </a:r>
            <a:r>
              <a:rPr lang="it-IT" dirty="0" smtClean="0">
                <a:latin typeface="Book Antiqua" panose="02040602050305030304" pitchFamily="18" charset="0"/>
              </a:rPr>
              <a:t> per la straordinaria velocità e capacità di adattamento a concetti e istituti culturalmente allotri nei decenni appena successivi alla Restaurazione </a:t>
            </a:r>
            <a:r>
              <a:rPr lang="it-IT" dirty="0" err="1" smtClean="0">
                <a:latin typeface="Book Antiqua" panose="02040602050305030304" pitchFamily="18" charset="0"/>
              </a:rPr>
              <a:t>Meiji</a:t>
            </a:r>
            <a:r>
              <a:rPr lang="it-IT" dirty="0" smtClean="0">
                <a:latin typeface="Book Antiqua" panose="02040602050305030304" pitchFamily="18" charset="0"/>
              </a:rPr>
              <a:t> così come nell’immediato secondo dopoguerra. </a:t>
            </a:r>
          </a:p>
          <a:p>
            <a:pPr algn="just"/>
            <a:r>
              <a:rPr lang="it-IT" dirty="0" smtClean="0">
                <a:latin typeface="Book Antiqua" panose="02040602050305030304" pitchFamily="18" charset="0"/>
              </a:rPr>
              <a:t>Il particolare processo di traduzione che ha caratterizzato il termine ‘diritti’ (ma non solo) è perfettamente esemplificativo sia delle difficoltà di un trapianto giuridico che della potenziale adattabilità di un sistema fortemente disposto all’apertura. </a:t>
            </a:r>
            <a:endParaRPr lang="it-IT" dirty="0">
              <a:latin typeface="Book Antiqua" panose="02040602050305030304" pitchFamily="18" charset="0"/>
            </a:endParaRPr>
          </a:p>
        </p:txBody>
      </p:sp>
    </p:spTree>
    <p:extLst>
      <p:ext uri="{BB962C8B-B14F-4D97-AF65-F5344CB8AC3E}">
        <p14:creationId xmlns:p14="http://schemas.microsoft.com/office/powerpoint/2010/main" val="121020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04664"/>
            <a:ext cx="8229600" cy="4781128"/>
          </a:xfrm>
        </p:spPr>
        <p:txBody>
          <a:bodyPr>
            <a:normAutofit/>
          </a:bodyPr>
          <a:lstStyle/>
          <a:p>
            <a:pPr algn="just"/>
            <a:r>
              <a:rPr lang="it-IT" dirty="0">
                <a:latin typeface="Book Antiqua" panose="02040602050305030304" pitchFamily="18" charset="0"/>
              </a:rPr>
              <a:t>Non sono state quindi le norme giuridiche a indirizzare il comportamento degli individui e a regolare i rapporti tra i privati, ma altri tipi di norme, prevalentemente sociali e di origine filosofica, riconducibili principalmente al concetto-precetto di armonia (lo “spirito del </a:t>
            </a:r>
            <a:r>
              <a:rPr lang="it-IT" i="1" dirty="0" err="1" smtClean="0">
                <a:latin typeface="Book Antiqua" panose="02040602050305030304" pitchFamily="18" charset="0"/>
              </a:rPr>
              <a:t>wa</a:t>
            </a:r>
            <a:r>
              <a:rPr lang="it-IT" i="1" dirty="0" smtClean="0">
                <a:latin typeface="Book Antiqua" panose="02040602050305030304" pitchFamily="18" charset="0"/>
              </a:rPr>
              <a:t>-</a:t>
            </a:r>
            <a:r>
              <a:rPr lang="ja-JP" altLang="it-IT" dirty="0" smtClean="0">
                <a:latin typeface="Book Antiqua" panose="02040602050305030304" pitchFamily="18" charset="0"/>
              </a:rPr>
              <a:t>和</a:t>
            </a:r>
            <a:r>
              <a:rPr lang="it-IT" dirty="0" smtClean="0">
                <a:latin typeface="Book Antiqua" panose="02040602050305030304" pitchFamily="18" charset="0"/>
              </a:rPr>
              <a:t>”) </a:t>
            </a:r>
            <a:r>
              <a:rPr lang="it-IT" dirty="0">
                <a:latin typeface="Book Antiqua" panose="02040602050305030304" pitchFamily="18" charset="0"/>
              </a:rPr>
              <a:t>e alle regole del </a:t>
            </a:r>
            <a:r>
              <a:rPr lang="it-IT" i="1" dirty="0" smtClean="0">
                <a:latin typeface="Book Antiqua" panose="02040602050305030304" pitchFamily="18" charset="0"/>
              </a:rPr>
              <a:t>giri.</a:t>
            </a:r>
          </a:p>
          <a:p>
            <a:pPr algn="just"/>
            <a:r>
              <a:rPr lang="it-IT" dirty="0" smtClean="0">
                <a:latin typeface="Book Antiqua" panose="02040602050305030304" pitchFamily="18" charset="0"/>
              </a:rPr>
              <a:t>L’individuo </a:t>
            </a:r>
            <a:r>
              <a:rPr lang="it-IT" dirty="0">
                <a:latin typeface="Book Antiqua" panose="02040602050305030304" pitchFamily="18" charset="0"/>
              </a:rPr>
              <a:t>non è considerato come un’entità indipendente, anzi, la sua individualità è assorbita nell’interesse della comunità cui egli </a:t>
            </a:r>
            <a:r>
              <a:rPr lang="it-IT" dirty="0" smtClean="0">
                <a:latin typeface="Book Antiqua" panose="02040602050305030304" pitchFamily="18" charset="0"/>
              </a:rPr>
              <a:t>appartiene.</a:t>
            </a:r>
            <a:endParaRPr lang="it-IT" dirty="0">
              <a:latin typeface="Book Antiqua" panose="02040602050305030304" pitchFamily="18" charset="0"/>
            </a:endParaRPr>
          </a:p>
        </p:txBody>
      </p:sp>
      <p:sp>
        <p:nvSpPr>
          <p:cNvPr id="4" name="Titolo 1"/>
          <p:cNvSpPr>
            <a:spLocks noGrp="1"/>
          </p:cNvSpPr>
          <p:nvPr>
            <p:ph type="title"/>
          </p:nvPr>
        </p:nvSpPr>
        <p:spPr>
          <a:xfrm>
            <a:off x="762000" y="4572000"/>
            <a:ext cx="7554416" cy="1600200"/>
          </a:xfrm>
        </p:spPr>
        <p:txBody>
          <a:bodyPr>
            <a:normAutofit fontScale="90000"/>
          </a:bodyPr>
          <a:lstStyle/>
          <a:p>
            <a:pPr algn="ctr"/>
            <a:r>
              <a:rPr lang="it-IT" b="1" dirty="0" smtClean="0">
                <a:latin typeface="Britannic Bold" panose="020B0903060703020204" pitchFamily="34" charset="0"/>
              </a:rPr>
              <a:t>Estremo Oriente e diritto</a:t>
            </a:r>
            <a:endParaRPr lang="it-IT" b="1" dirty="0">
              <a:latin typeface="Britannic Bold" panose="020B0903060703020204" pitchFamily="34" charset="0"/>
            </a:endParaRPr>
          </a:p>
        </p:txBody>
      </p:sp>
    </p:spTree>
    <p:extLst>
      <p:ext uri="{BB962C8B-B14F-4D97-AF65-F5344CB8AC3E}">
        <p14:creationId xmlns:p14="http://schemas.microsoft.com/office/powerpoint/2010/main" val="1414470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554416" cy="1600200"/>
          </a:xfrm>
        </p:spPr>
        <p:txBody>
          <a:bodyPr>
            <a:normAutofit/>
          </a:bodyPr>
          <a:lstStyle/>
          <a:p>
            <a:pPr algn="ctr"/>
            <a:r>
              <a:rPr lang="it-IT" sz="4900" b="1" dirty="0">
                <a:latin typeface="Britannic Bold" panose="020B0903060703020204" pitchFamily="34" charset="0"/>
              </a:rPr>
              <a:t>Le famiglie giuridiche</a:t>
            </a:r>
          </a:p>
        </p:txBody>
      </p:sp>
      <p:sp>
        <p:nvSpPr>
          <p:cNvPr id="3" name="Segnaposto contenuto 2"/>
          <p:cNvSpPr>
            <a:spLocks noGrp="1"/>
          </p:cNvSpPr>
          <p:nvPr>
            <p:ph idx="1"/>
          </p:nvPr>
        </p:nvSpPr>
        <p:spPr/>
        <p:txBody>
          <a:bodyPr>
            <a:normAutofit/>
          </a:bodyPr>
          <a:lstStyle/>
          <a:p>
            <a:pPr algn="just"/>
            <a:r>
              <a:rPr lang="it-IT" dirty="0">
                <a:latin typeface="Book Antiqua" panose="02040602050305030304" pitchFamily="18" charset="0"/>
              </a:rPr>
              <a:t>La classificazione in famiglie giuridiche non azzera ovviamente le differenze che esistono tra sistemi giuridici appartenenti alla medesima famiglia. </a:t>
            </a:r>
            <a:endParaRPr lang="it-IT" dirty="0" smtClean="0">
              <a:latin typeface="Book Antiqua" panose="02040602050305030304" pitchFamily="18" charset="0"/>
            </a:endParaRPr>
          </a:p>
          <a:p>
            <a:pPr algn="just"/>
            <a:r>
              <a:rPr lang="it-IT" dirty="0" smtClean="0">
                <a:latin typeface="Book Antiqua" panose="02040602050305030304" pitchFamily="18" charset="0"/>
              </a:rPr>
              <a:t>Tale </a:t>
            </a:r>
            <a:r>
              <a:rPr lang="it-IT" dirty="0">
                <a:latin typeface="Book Antiqua" panose="02040602050305030304" pitchFamily="18" charset="0"/>
              </a:rPr>
              <a:t>sistematizzazione permette di fare ordine nella pluralità di manifestazioni giuridiche così eterogenee tra di loro ed è sicuramente la base di partenza per potere operare una comparazione tra i vari sistemi. </a:t>
            </a:r>
          </a:p>
        </p:txBody>
      </p:sp>
    </p:spTree>
    <p:extLst>
      <p:ext uri="{BB962C8B-B14F-4D97-AF65-F5344CB8AC3E}">
        <p14:creationId xmlns:p14="http://schemas.microsoft.com/office/powerpoint/2010/main" val="1830521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dirty="0" smtClean="0">
                <a:latin typeface="Book Antiqua" panose="02040602050305030304" pitchFamily="18" charset="0"/>
              </a:rPr>
              <a:t>Problematica:</a:t>
            </a:r>
          </a:p>
          <a:p>
            <a:pPr algn="just"/>
            <a:r>
              <a:rPr lang="it-IT" dirty="0" smtClean="0">
                <a:latin typeface="Book Antiqua" panose="02040602050305030304" pitchFamily="18" charset="0"/>
              </a:rPr>
              <a:t>individuazione </a:t>
            </a:r>
            <a:r>
              <a:rPr lang="it-IT" dirty="0">
                <a:latin typeface="Book Antiqua" panose="02040602050305030304" pitchFamily="18" charset="0"/>
              </a:rPr>
              <a:t>di criteri coerenti, organici ed </a:t>
            </a:r>
            <a:r>
              <a:rPr lang="it-IT" dirty="0" smtClean="0">
                <a:latin typeface="Book Antiqua" panose="02040602050305030304" pitchFamily="18" charset="0"/>
              </a:rPr>
              <a:t>efficaci:</a:t>
            </a:r>
          </a:p>
          <a:p>
            <a:pPr marL="804863" algn="just">
              <a:buFont typeface="Wingdings" panose="05000000000000000000" pitchFamily="2" charset="2"/>
              <a:buChar char="ü"/>
            </a:pPr>
            <a:r>
              <a:rPr lang="it-IT" dirty="0" smtClean="0">
                <a:latin typeface="Book Antiqua" panose="02040602050305030304" pitchFamily="18" charset="0"/>
              </a:rPr>
              <a:t>la </a:t>
            </a:r>
            <a:r>
              <a:rPr lang="it-IT" dirty="0">
                <a:latin typeface="Book Antiqua" panose="02040602050305030304" pitchFamily="18" charset="0"/>
              </a:rPr>
              <a:t>legittimazione del potere, </a:t>
            </a:r>
            <a:endParaRPr lang="it-IT" dirty="0" smtClean="0">
              <a:latin typeface="Book Antiqua" panose="02040602050305030304" pitchFamily="18" charset="0"/>
            </a:endParaRPr>
          </a:p>
          <a:p>
            <a:pPr marL="804863" algn="just">
              <a:buFont typeface="Wingdings" panose="05000000000000000000" pitchFamily="2" charset="2"/>
              <a:buChar char="ü"/>
            </a:pPr>
            <a:r>
              <a:rPr lang="it-IT" dirty="0" smtClean="0">
                <a:latin typeface="Book Antiqua" panose="02040602050305030304" pitchFamily="18" charset="0"/>
              </a:rPr>
              <a:t>la </a:t>
            </a:r>
            <a:r>
              <a:rPr lang="it-IT" dirty="0">
                <a:latin typeface="Book Antiqua" panose="02040602050305030304" pitchFamily="18" charset="0"/>
              </a:rPr>
              <a:t>verbalizzazione del dato giuridico, </a:t>
            </a:r>
            <a:endParaRPr lang="it-IT" dirty="0" smtClean="0">
              <a:latin typeface="Book Antiqua" panose="02040602050305030304" pitchFamily="18" charset="0"/>
            </a:endParaRPr>
          </a:p>
          <a:p>
            <a:pPr marL="804863" algn="just">
              <a:buFont typeface="Wingdings" panose="05000000000000000000" pitchFamily="2" charset="2"/>
              <a:buChar char="ü"/>
            </a:pPr>
            <a:r>
              <a:rPr lang="it-IT" dirty="0" smtClean="0">
                <a:latin typeface="Book Antiqua" panose="02040602050305030304" pitchFamily="18" charset="0"/>
              </a:rPr>
              <a:t>il </a:t>
            </a:r>
            <a:r>
              <a:rPr lang="it-IT" dirty="0">
                <a:latin typeface="Book Antiqua" panose="02040602050305030304" pitchFamily="18" charset="0"/>
              </a:rPr>
              <a:t>grado di sviluppo del sistema</a:t>
            </a:r>
            <a:r>
              <a:rPr lang="it-IT" dirty="0" smtClean="0">
                <a:latin typeface="Book Antiqua" panose="02040602050305030304" pitchFamily="18" charset="0"/>
              </a:rPr>
              <a:t>,</a:t>
            </a:r>
          </a:p>
          <a:p>
            <a:pPr marL="804863" algn="just">
              <a:buFont typeface="Wingdings" panose="05000000000000000000" pitchFamily="2" charset="2"/>
              <a:buChar char="ü"/>
            </a:pPr>
            <a:r>
              <a:rPr lang="it-IT" dirty="0" smtClean="0">
                <a:latin typeface="Book Antiqua" panose="02040602050305030304" pitchFamily="18" charset="0"/>
              </a:rPr>
              <a:t> </a:t>
            </a:r>
            <a:r>
              <a:rPr lang="it-IT" dirty="0">
                <a:latin typeface="Book Antiqua" panose="02040602050305030304" pitchFamily="18" charset="0"/>
              </a:rPr>
              <a:t>il sistema delle fonti, i valori protetti </a:t>
            </a:r>
            <a:r>
              <a:rPr lang="it-IT" dirty="0" smtClean="0">
                <a:latin typeface="Book Antiqua" panose="02040602050305030304" pitchFamily="18" charset="0"/>
              </a:rPr>
              <a:t>dall’ordinamento</a:t>
            </a:r>
          </a:p>
          <a:p>
            <a:pPr algn="just"/>
            <a:r>
              <a:rPr lang="it-IT" dirty="0" smtClean="0">
                <a:latin typeface="Book Antiqua" panose="02040602050305030304" pitchFamily="18" charset="0"/>
              </a:rPr>
              <a:t>atti </a:t>
            </a:r>
            <a:r>
              <a:rPr lang="it-IT" dirty="0">
                <a:latin typeface="Book Antiqua" panose="02040602050305030304" pitchFamily="18" charset="0"/>
              </a:rPr>
              <a:t>a ottenere una classificazione </a:t>
            </a:r>
            <a:r>
              <a:rPr lang="it-IT" dirty="0" smtClean="0">
                <a:latin typeface="Book Antiqua" panose="02040602050305030304" pitchFamily="18" charset="0"/>
              </a:rPr>
              <a:t>funzionale.</a:t>
            </a:r>
            <a:endParaRPr lang="it-IT" dirty="0">
              <a:latin typeface="Book Antiqua" panose="02040602050305030304" pitchFamily="18" charset="0"/>
            </a:endParaRPr>
          </a:p>
        </p:txBody>
      </p:sp>
      <p:sp>
        <p:nvSpPr>
          <p:cNvPr id="4" name="Titolo 1"/>
          <p:cNvSpPr>
            <a:spLocks noGrp="1"/>
          </p:cNvSpPr>
          <p:nvPr>
            <p:ph type="title"/>
          </p:nvPr>
        </p:nvSpPr>
        <p:spPr>
          <a:xfrm>
            <a:off x="762000" y="4572000"/>
            <a:ext cx="7554416" cy="1600200"/>
          </a:xfrm>
        </p:spPr>
        <p:txBody>
          <a:bodyPr>
            <a:normAutofit/>
          </a:bodyPr>
          <a:lstStyle/>
          <a:p>
            <a:pPr algn="ctr"/>
            <a:r>
              <a:rPr lang="it-IT" sz="4900" b="1" dirty="0">
                <a:latin typeface="Britannic Bold" panose="020B0903060703020204" pitchFamily="34" charset="0"/>
              </a:rPr>
              <a:t>Le famiglie giuridiche</a:t>
            </a:r>
          </a:p>
        </p:txBody>
      </p:sp>
    </p:spTree>
    <p:extLst>
      <p:ext uri="{BB962C8B-B14F-4D97-AF65-F5344CB8AC3E}">
        <p14:creationId xmlns:p14="http://schemas.microsoft.com/office/powerpoint/2010/main" val="3207768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620688"/>
            <a:ext cx="8229600" cy="4997152"/>
          </a:xfrm>
        </p:spPr>
        <p:txBody>
          <a:bodyPr>
            <a:normAutofit/>
          </a:bodyPr>
          <a:lstStyle/>
          <a:p>
            <a:pPr algn="just"/>
            <a:r>
              <a:rPr lang="it-IT" dirty="0" smtClean="0">
                <a:latin typeface="Book Antiqua" panose="02040602050305030304" pitchFamily="18" charset="0"/>
              </a:rPr>
              <a:t>Tutte </a:t>
            </a:r>
            <a:r>
              <a:rPr lang="it-IT" dirty="0">
                <a:latin typeface="Book Antiqua" panose="02040602050305030304" pitchFamily="18" charset="0"/>
              </a:rPr>
              <a:t>le classificazioni sono caratterizzate da un certo grado di approssimazione e imprecisione, dovute al lavoro di semplificazione e </a:t>
            </a:r>
            <a:r>
              <a:rPr lang="it-IT" dirty="0" smtClean="0">
                <a:latin typeface="Book Antiqua" panose="02040602050305030304" pitchFamily="18" charset="0"/>
              </a:rPr>
              <a:t>schematizzazione.</a:t>
            </a:r>
          </a:p>
          <a:p>
            <a:pPr algn="just"/>
            <a:r>
              <a:rPr lang="it-IT" dirty="0" smtClean="0">
                <a:latin typeface="Book Antiqua" panose="02040602050305030304" pitchFamily="18" charset="0"/>
              </a:rPr>
              <a:t>Le </a:t>
            </a:r>
            <a:r>
              <a:rPr lang="it-IT" dirty="0">
                <a:latin typeface="Book Antiqua" panose="02040602050305030304" pitchFamily="18" charset="0"/>
              </a:rPr>
              <a:t>classificazioni in famiglie sono imperfette, relative, forse troppo legate al contesto storico in cui nascono e in molti casi piuttosto fragili e aperte a numerose </a:t>
            </a:r>
            <a:r>
              <a:rPr lang="it-IT" dirty="0" smtClean="0">
                <a:latin typeface="Book Antiqua" panose="02040602050305030304" pitchFamily="18" charset="0"/>
              </a:rPr>
              <a:t>critiche.</a:t>
            </a:r>
          </a:p>
          <a:p>
            <a:pPr marL="0" indent="0">
              <a:buNone/>
            </a:pPr>
            <a:endParaRPr lang="it-IT" dirty="0" smtClean="0"/>
          </a:p>
        </p:txBody>
      </p:sp>
      <p:sp>
        <p:nvSpPr>
          <p:cNvPr id="4" name="Titolo 1"/>
          <p:cNvSpPr>
            <a:spLocks noGrp="1"/>
          </p:cNvSpPr>
          <p:nvPr>
            <p:ph type="title"/>
          </p:nvPr>
        </p:nvSpPr>
        <p:spPr>
          <a:xfrm>
            <a:off x="762000" y="4572000"/>
            <a:ext cx="7554416" cy="1600200"/>
          </a:xfrm>
        </p:spPr>
        <p:txBody>
          <a:bodyPr>
            <a:normAutofit/>
          </a:bodyPr>
          <a:lstStyle/>
          <a:p>
            <a:pPr algn="ctr"/>
            <a:r>
              <a:rPr lang="it-IT" sz="4900" b="1" dirty="0">
                <a:latin typeface="Britannic Bold" panose="020B0903060703020204" pitchFamily="34" charset="0"/>
              </a:rPr>
              <a:t>Le famiglie giuridiche</a:t>
            </a:r>
          </a:p>
        </p:txBody>
      </p:sp>
    </p:spTree>
    <p:extLst>
      <p:ext uri="{BB962C8B-B14F-4D97-AF65-F5344CB8AC3E}">
        <p14:creationId xmlns:p14="http://schemas.microsoft.com/office/powerpoint/2010/main" val="3378719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554416" cy="1600200"/>
          </a:xfrm>
        </p:spPr>
        <p:txBody>
          <a:bodyPr/>
          <a:lstStyle/>
          <a:p>
            <a:pPr algn="ctr"/>
            <a:r>
              <a:rPr lang="it-IT" b="1" dirty="0" smtClean="0">
                <a:latin typeface="Britannic Bold" panose="020B0903060703020204" pitchFamily="34" charset="0"/>
              </a:rPr>
              <a:t>Montesquieu</a:t>
            </a:r>
            <a:endParaRPr lang="it-IT" b="1" dirty="0">
              <a:latin typeface="Britannic Bold" panose="020B0903060703020204" pitchFamily="34" charset="0"/>
            </a:endParaRPr>
          </a:p>
        </p:txBody>
      </p:sp>
      <p:sp>
        <p:nvSpPr>
          <p:cNvPr id="3" name="Segnaposto contenuto 2"/>
          <p:cNvSpPr>
            <a:spLocks noGrp="1"/>
          </p:cNvSpPr>
          <p:nvPr>
            <p:ph idx="1"/>
          </p:nvPr>
        </p:nvSpPr>
        <p:spPr>
          <a:xfrm>
            <a:off x="457200" y="1124744"/>
            <a:ext cx="8229600" cy="3672408"/>
          </a:xfrm>
        </p:spPr>
        <p:txBody>
          <a:bodyPr>
            <a:normAutofit/>
          </a:bodyPr>
          <a:lstStyle/>
          <a:p>
            <a:pPr algn="just"/>
            <a:r>
              <a:rPr lang="it-IT" dirty="0" smtClean="0">
                <a:latin typeface="Book Antiqua" panose="02040602050305030304" pitchFamily="18" charset="0"/>
              </a:rPr>
              <a:t>Montesquieu (1749) individua nell’atrocità lo spirito delle leggi del sistema nipponico.</a:t>
            </a:r>
          </a:p>
          <a:p>
            <a:pPr algn="just"/>
            <a:r>
              <a:rPr lang="fr-FR" dirty="0" smtClean="0">
                <a:latin typeface="Book Antiqua" panose="02040602050305030304" pitchFamily="18" charset="0"/>
              </a:rPr>
              <a:t>Tale </a:t>
            </a:r>
            <a:r>
              <a:rPr lang="fr-FR" dirty="0" err="1" smtClean="0">
                <a:latin typeface="Book Antiqua" panose="02040602050305030304" pitchFamily="18" charset="0"/>
              </a:rPr>
              <a:t>atrocità</a:t>
            </a:r>
            <a:r>
              <a:rPr lang="fr-FR" dirty="0" smtClean="0">
                <a:latin typeface="Book Antiqua" panose="02040602050305030304" pitchFamily="18" charset="0"/>
              </a:rPr>
              <a:t> </a:t>
            </a:r>
            <a:r>
              <a:rPr lang="fr-FR" dirty="0" err="1" smtClean="0">
                <a:latin typeface="Book Antiqua" panose="02040602050305030304" pitchFamily="18" charset="0"/>
              </a:rPr>
              <a:t>risiede</a:t>
            </a:r>
            <a:r>
              <a:rPr lang="fr-FR" dirty="0" smtClean="0">
                <a:latin typeface="Book Antiqua" panose="02040602050305030304" pitchFamily="18" charset="0"/>
              </a:rPr>
              <a:t> </a:t>
            </a:r>
            <a:r>
              <a:rPr lang="fr-FR" dirty="0" err="1" smtClean="0">
                <a:latin typeface="Book Antiqua" panose="02040602050305030304" pitchFamily="18" charset="0"/>
              </a:rPr>
              <a:t>nel</a:t>
            </a:r>
            <a:r>
              <a:rPr lang="fr-FR" dirty="0" smtClean="0">
                <a:latin typeface="Book Antiqua" panose="02040602050305030304" pitchFamily="18" charset="0"/>
              </a:rPr>
              <a:t> </a:t>
            </a:r>
            <a:r>
              <a:rPr lang="fr-FR" dirty="0" err="1" smtClean="0">
                <a:latin typeface="Book Antiqua" panose="02040602050305030304" pitchFamily="18" charset="0"/>
              </a:rPr>
              <a:t>fatto</a:t>
            </a:r>
            <a:r>
              <a:rPr lang="fr-FR" dirty="0" smtClean="0">
                <a:latin typeface="Book Antiqua" panose="02040602050305030304" pitchFamily="18" charset="0"/>
              </a:rPr>
              <a:t> </a:t>
            </a:r>
            <a:r>
              <a:rPr lang="fr-FR" dirty="0" err="1" smtClean="0">
                <a:latin typeface="Book Antiqua" panose="02040602050305030304" pitchFamily="18" charset="0"/>
              </a:rPr>
              <a:t>che</a:t>
            </a:r>
            <a:r>
              <a:rPr lang="fr-FR" dirty="0" smtClean="0">
                <a:latin typeface="Book Antiqua" panose="02040602050305030304" pitchFamily="18" charset="0"/>
              </a:rPr>
              <a:t> la </a:t>
            </a:r>
            <a:r>
              <a:rPr lang="fr-FR" dirty="0" err="1" smtClean="0">
                <a:latin typeface="Book Antiqua" panose="02040602050305030304" pitchFamily="18" charset="0"/>
              </a:rPr>
              <a:t>legge</a:t>
            </a:r>
            <a:r>
              <a:rPr lang="fr-FR" dirty="0" smtClean="0">
                <a:latin typeface="Book Antiqua" panose="02040602050305030304" pitchFamily="18" charset="0"/>
              </a:rPr>
              <a:t> </a:t>
            </a:r>
            <a:r>
              <a:rPr lang="fr-FR" dirty="0" err="1" smtClean="0">
                <a:latin typeface="Book Antiqua" panose="02040602050305030304" pitchFamily="18" charset="0"/>
              </a:rPr>
              <a:t>giapponese</a:t>
            </a:r>
            <a:r>
              <a:rPr lang="fr-FR" dirty="0" smtClean="0">
                <a:latin typeface="Book Antiqua" panose="02040602050305030304" pitchFamily="18" charset="0"/>
              </a:rPr>
              <a:t> «punit de mort presque tous les crimes».</a:t>
            </a:r>
            <a:endParaRPr lang="it-IT" dirty="0" smtClean="0">
              <a:latin typeface="Book Antiqua" panose="02040602050305030304" pitchFamily="18" charset="0"/>
            </a:endParaRPr>
          </a:p>
          <a:p>
            <a:pPr algn="just"/>
            <a:r>
              <a:rPr lang="fr-FR" dirty="0" smtClean="0">
                <a:latin typeface="Book Antiqua" panose="02040602050305030304" pitchFamily="18" charset="0"/>
              </a:rPr>
              <a:t>E </a:t>
            </a:r>
            <a:r>
              <a:rPr lang="fr-FR" dirty="0">
                <a:latin typeface="Book Antiqua" panose="02040602050305030304" pitchFamily="18" charset="0"/>
              </a:rPr>
              <a:t>i </a:t>
            </a:r>
            <a:r>
              <a:rPr lang="fr-FR" dirty="0" err="1">
                <a:latin typeface="Book Antiqua" panose="02040602050305030304" pitchFamily="18" charset="0"/>
              </a:rPr>
              <a:t>giapponesi</a:t>
            </a:r>
            <a:r>
              <a:rPr lang="fr-FR" dirty="0">
                <a:latin typeface="Book Antiqua" panose="02040602050305030304" pitchFamily="18" charset="0"/>
              </a:rPr>
              <a:t> non si </a:t>
            </a:r>
            <a:r>
              <a:rPr lang="fr-FR" dirty="0" err="1">
                <a:latin typeface="Book Antiqua" panose="02040602050305030304" pitchFamily="18" charset="0"/>
              </a:rPr>
              <a:t>stupiscono</a:t>
            </a:r>
            <a:r>
              <a:rPr lang="fr-FR" dirty="0">
                <a:latin typeface="Book Antiqua" panose="02040602050305030304" pitchFamily="18" charset="0"/>
              </a:rPr>
              <a:t> </a:t>
            </a:r>
            <a:r>
              <a:rPr lang="fr-FR" dirty="0" err="1">
                <a:latin typeface="Book Antiqua" panose="02040602050305030304" pitchFamily="18" charset="0"/>
              </a:rPr>
              <a:t>dell’atrocità</a:t>
            </a:r>
            <a:r>
              <a:rPr lang="fr-FR" dirty="0">
                <a:latin typeface="Book Antiqua" panose="02040602050305030304" pitchFamily="18" charset="0"/>
              </a:rPr>
              <a:t> delle </a:t>
            </a:r>
            <a:r>
              <a:rPr lang="fr-FR" dirty="0" err="1">
                <a:latin typeface="Book Antiqua" panose="02040602050305030304" pitchFamily="18" charset="0"/>
              </a:rPr>
              <a:t>loro</a:t>
            </a:r>
            <a:r>
              <a:rPr lang="fr-FR" dirty="0">
                <a:latin typeface="Book Antiqua" panose="02040602050305030304" pitchFamily="18" charset="0"/>
              </a:rPr>
              <a:t> </a:t>
            </a:r>
            <a:r>
              <a:rPr lang="fr-FR" dirty="0" err="1">
                <a:latin typeface="Book Antiqua" panose="02040602050305030304" pitchFamily="18" charset="0"/>
              </a:rPr>
              <a:t>leggi</a:t>
            </a:r>
            <a:r>
              <a:rPr lang="fr-FR" dirty="0">
                <a:latin typeface="Book Antiqua" panose="02040602050305030304" pitchFamily="18" charset="0"/>
              </a:rPr>
              <a:t> </a:t>
            </a:r>
            <a:r>
              <a:rPr lang="fr-FR" dirty="0" err="1">
                <a:latin typeface="Book Antiqua" panose="02040602050305030304" pitchFamily="18" charset="0"/>
              </a:rPr>
              <a:t>essendo</a:t>
            </a:r>
            <a:r>
              <a:rPr lang="fr-FR" dirty="0">
                <a:latin typeface="Book Antiqua" panose="02040602050305030304" pitchFamily="18" charset="0"/>
              </a:rPr>
              <a:t> «gens qui naturellement méprisent la mort, &amp; qui s’ouvrent le ventre pour la moindre fantaisie</a:t>
            </a:r>
            <a:r>
              <a:rPr lang="fr-FR" dirty="0" smtClean="0">
                <a:latin typeface="Book Antiqua" panose="02040602050305030304" pitchFamily="18" charset="0"/>
              </a:rPr>
              <a:t>».</a:t>
            </a:r>
            <a:endParaRPr lang="it-IT" dirty="0">
              <a:latin typeface="Book Antiqua" panose="02040602050305030304" pitchFamily="18" charset="0"/>
            </a:endParaRPr>
          </a:p>
        </p:txBody>
      </p:sp>
    </p:spTree>
    <p:extLst>
      <p:ext uri="{BB962C8B-B14F-4D97-AF65-F5344CB8AC3E}">
        <p14:creationId xmlns:p14="http://schemas.microsoft.com/office/powerpoint/2010/main" val="2631106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4572000"/>
            <a:ext cx="7554416" cy="1600200"/>
          </a:xfrm>
        </p:spPr>
        <p:txBody>
          <a:bodyPr>
            <a:normAutofit/>
          </a:bodyPr>
          <a:lstStyle/>
          <a:p>
            <a:pPr algn="ctr"/>
            <a:r>
              <a:rPr lang="it-IT" b="1" dirty="0" smtClean="0">
                <a:latin typeface="Britannic Bold" panose="020B0903060703020204" pitchFamily="34" charset="0"/>
              </a:rPr>
              <a:t>Le prime classificazioni</a:t>
            </a:r>
            <a:endParaRPr lang="it-IT" b="1" dirty="0">
              <a:latin typeface="Britannic Bold" panose="020B0903060703020204" pitchFamily="34" charset="0"/>
            </a:endParaRPr>
          </a:p>
        </p:txBody>
      </p:sp>
      <p:sp>
        <p:nvSpPr>
          <p:cNvPr id="3" name="Segnaposto contenuto 2"/>
          <p:cNvSpPr>
            <a:spLocks noGrp="1"/>
          </p:cNvSpPr>
          <p:nvPr>
            <p:ph idx="1"/>
          </p:nvPr>
        </p:nvSpPr>
        <p:spPr>
          <a:xfrm>
            <a:off x="762000" y="685800"/>
            <a:ext cx="7543800" cy="4471392"/>
          </a:xfrm>
        </p:spPr>
        <p:txBody>
          <a:bodyPr>
            <a:normAutofit/>
          </a:bodyPr>
          <a:lstStyle/>
          <a:p>
            <a:pPr algn="just"/>
            <a:r>
              <a:rPr lang="it-IT" dirty="0">
                <a:latin typeface="Book Antiqua" panose="02040602050305030304" pitchFamily="18" charset="0"/>
              </a:rPr>
              <a:t>Le prime classificazioni, risalenti agli anni a cavallo tra il XIX e il XX </a:t>
            </a:r>
            <a:r>
              <a:rPr lang="it-IT" dirty="0" smtClean="0">
                <a:latin typeface="Book Antiqua" panose="02040602050305030304" pitchFamily="18" charset="0"/>
              </a:rPr>
              <a:t>secolo sono </a:t>
            </a:r>
            <a:r>
              <a:rPr lang="it-IT" dirty="0">
                <a:latin typeface="Book Antiqua" panose="02040602050305030304" pitchFamily="18" charset="0"/>
              </a:rPr>
              <a:t>caratterizzate da un taglio piuttosto eurocentrico o comunque hanno assegnato un rilievo eccessivo a fattori culturali, etnici, geografici e </a:t>
            </a:r>
            <a:r>
              <a:rPr lang="it-IT" dirty="0" smtClean="0">
                <a:latin typeface="Book Antiqua" panose="02040602050305030304" pitchFamily="18" charset="0"/>
              </a:rPr>
              <a:t>genetici:</a:t>
            </a:r>
          </a:p>
          <a:p>
            <a:pPr marL="806450" indent="-273050" algn="just">
              <a:buFont typeface="Wingdings" panose="05000000000000000000" pitchFamily="2" charset="2"/>
              <a:buChar char="ü"/>
            </a:pPr>
            <a:r>
              <a:rPr lang="it-IT" u="sng" dirty="0" err="1" smtClean="0">
                <a:latin typeface="Book Antiqua" panose="02040602050305030304" pitchFamily="18" charset="0"/>
              </a:rPr>
              <a:t>Esmein</a:t>
            </a:r>
            <a:r>
              <a:rPr lang="it-IT" dirty="0" smtClean="0">
                <a:latin typeface="Book Antiqua" panose="02040602050305030304" pitchFamily="18" charset="0"/>
              </a:rPr>
              <a:t> (1900),</a:t>
            </a:r>
          </a:p>
          <a:p>
            <a:pPr marL="806450" indent="-273050" algn="just">
              <a:buFont typeface="Wingdings" panose="05000000000000000000" pitchFamily="2" charset="2"/>
              <a:buChar char="ü"/>
            </a:pPr>
            <a:r>
              <a:rPr lang="it-IT" u="sng" dirty="0" err="1" smtClean="0">
                <a:latin typeface="Book Antiqua" panose="02040602050305030304" pitchFamily="18" charset="0"/>
              </a:rPr>
              <a:t>Lévy-Ulmann</a:t>
            </a:r>
            <a:r>
              <a:rPr lang="it-IT" dirty="0" smtClean="0">
                <a:latin typeface="Book Antiqua" panose="02040602050305030304" pitchFamily="18" charset="0"/>
              </a:rPr>
              <a:t> (1923),</a:t>
            </a:r>
          </a:p>
          <a:p>
            <a:pPr marL="806450" indent="-273050" algn="just">
              <a:buFont typeface="Wingdings" panose="05000000000000000000" pitchFamily="2" charset="2"/>
              <a:buChar char="ü"/>
            </a:pPr>
            <a:r>
              <a:rPr lang="it-IT" u="sng" dirty="0">
                <a:latin typeface="Book Antiqua" panose="02040602050305030304" pitchFamily="18" charset="0"/>
              </a:rPr>
              <a:t>Enrique Martinez Paz</a:t>
            </a:r>
            <a:r>
              <a:rPr lang="it-IT" dirty="0">
                <a:latin typeface="Book Antiqua" panose="02040602050305030304" pitchFamily="18" charset="0"/>
              </a:rPr>
              <a:t> (1934).</a:t>
            </a:r>
          </a:p>
        </p:txBody>
      </p:sp>
    </p:spTree>
    <p:extLst>
      <p:ext uri="{BB962C8B-B14F-4D97-AF65-F5344CB8AC3E}">
        <p14:creationId xmlns:p14="http://schemas.microsoft.com/office/powerpoint/2010/main" val="2846108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0</TotalTime>
  <Words>3145</Words>
  <Application>Microsoft Macintosh PowerPoint</Application>
  <PresentationFormat>Presentazione su schermo (4:3)</PresentationFormat>
  <Paragraphs>172</Paragraphs>
  <Slides>36</Slides>
  <Notes>1</Notes>
  <HiddenSlides>0</HiddenSlides>
  <MMClips>0</MMClips>
  <ScaleCrop>false</ScaleCrop>
  <HeadingPairs>
    <vt:vector size="4" baseType="variant">
      <vt:variant>
        <vt:lpstr>Tema</vt:lpstr>
      </vt:variant>
      <vt:variant>
        <vt:i4>1</vt:i4>
      </vt:variant>
      <vt:variant>
        <vt:lpstr>Titoli diapositive</vt:lpstr>
      </vt:variant>
      <vt:variant>
        <vt:i4>36</vt:i4>
      </vt:variant>
    </vt:vector>
  </HeadingPairs>
  <TitlesOfParts>
    <vt:vector size="37" baseType="lpstr">
      <vt:lpstr>NewsPrint</vt:lpstr>
      <vt:lpstr>Sistemologia dei sistemi giuridici dell’Estremo Oriente e legal transplant:</vt:lpstr>
      <vt:lpstr>Estremo Oriente e diritto</vt:lpstr>
      <vt:lpstr>Estremo Oriente e diritto</vt:lpstr>
      <vt:lpstr>Estremo Oriente e diritto</vt:lpstr>
      <vt:lpstr>Le famiglie giuridiche</vt:lpstr>
      <vt:lpstr>Le famiglie giuridiche</vt:lpstr>
      <vt:lpstr>Le famiglie giuridiche</vt:lpstr>
      <vt:lpstr>Montesquieu</vt:lpstr>
      <vt:lpstr>Le prime classificazioni</vt:lpstr>
      <vt:lpstr>Le prime classificazioni</vt:lpstr>
      <vt:lpstr>Le prime classificazioni</vt:lpstr>
      <vt:lpstr>Le prime classificazioni</vt:lpstr>
      <vt:lpstr>Il secondo dopoguerra</vt:lpstr>
      <vt:lpstr>Il secondo dopoguerra</vt:lpstr>
      <vt:lpstr>Il secondo dopoguerra</vt:lpstr>
      <vt:lpstr>Il secondo dopoguerra</vt:lpstr>
      <vt:lpstr>Il secondo dopoguerra</vt:lpstr>
      <vt:lpstr>Le famiglie contemporanee</vt:lpstr>
      <vt:lpstr>Le famiglie contemporanee</vt:lpstr>
      <vt:lpstr>Le famiglie contemporanee</vt:lpstr>
      <vt:lpstr>Un primo bilancio</vt:lpstr>
      <vt:lpstr>E i giapponesi?</vt:lpstr>
      <vt:lpstr>Un secondo bilancio</vt:lpstr>
      <vt:lpstr>Un secondo bilancio</vt:lpstr>
      <vt:lpstr>Un secondo bilancio</vt:lpstr>
      <vt:lpstr>La Restaurazione Meiji-1868</vt:lpstr>
      <vt:lpstr>La Restaurazione Meiji-1868</vt:lpstr>
      <vt:lpstr>Legal Transplant</vt:lpstr>
      <vt:lpstr>Il trapianto linguistico</vt:lpstr>
      <vt:lpstr>Il trapianto linguistico</vt:lpstr>
      <vt:lpstr>Il termine ‘diritti’</vt:lpstr>
      <vt:lpstr>Il termine ‘diritti’</vt:lpstr>
      <vt:lpstr>Il termine ‘diritti’</vt:lpstr>
      <vt:lpstr>Il termine ‘diritti’</vt:lpstr>
      <vt:lpstr>Il termine ‘diritti’</vt:lpstr>
      <vt:lpstr>Conclusioni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Epo</dc:creator>
  <cp:lastModifiedBy>Matteo Nicolini</cp:lastModifiedBy>
  <cp:revision>29</cp:revision>
  <dcterms:created xsi:type="dcterms:W3CDTF">2016-10-01T11:55:44Z</dcterms:created>
  <dcterms:modified xsi:type="dcterms:W3CDTF">2016-10-18T20:33:11Z</dcterms:modified>
</cp:coreProperties>
</file>