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EA62C-B43C-4BA3-B1A9-935CCAB56039}" type="datetimeFigureOut">
              <a:rPr lang="it-IT" smtClean="0"/>
              <a:t>17/11/2012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697502-56F8-4878-9ADF-0C0532EAF72A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2099" name="Text Box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78463" cy="4106863"/>
          </a:xfrm>
          <a:noFill/>
        </p:spPr>
        <p:txBody>
          <a:bodyPr wrap="none" anchor="ctr"/>
          <a:lstStyle/>
          <a:p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Text Box 1"/>
          <p:cNvSpPr>
            <a:spLocks noChangeArrowheads="1" noTextEdit="1"/>
          </p:cNvSpPr>
          <p:nvPr>
            <p:ph type="sldImg"/>
          </p:nvPr>
        </p:nvSpPr>
        <p:spPr>
          <a:xfrm>
            <a:off x="-14225588" y="-11796713"/>
            <a:ext cx="16646526" cy="12485688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141315" name="Text Box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78463" cy="4106863"/>
          </a:xfrm>
          <a:noFill/>
        </p:spPr>
        <p:txBody>
          <a:bodyPr wrap="none" anchor="ctr"/>
          <a:lstStyle/>
          <a:p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23" name="Text Box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78463" cy="4106863"/>
          </a:xfrm>
          <a:noFill/>
        </p:spPr>
        <p:txBody>
          <a:bodyPr wrap="none" anchor="ctr"/>
          <a:lstStyle/>
          <a:p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Text Box 1"/>
          <p:cNvSpPr txBox="1">
            <a:spLocks noChangeArrowheads="1"/>
          </p:cNvSpPr>
          <p:nvPr/>
        </p:nvSpPr>
        <p:spPr bwMode="auto">
          <a:xfrm>
            <a:off x="-14225588" y="-11796713"/>
            <a:ext cx="16648113" cy="1248727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4147" name="Text Box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78463" cy="4106863"/>
          </a:xfrm>
          <a:noFill/>
        </p:spPr>
        <p:txBody>
          <a:bodyPr wrap="none" anchor="ctr"/>
          <a:lstStyle/>
          <a:p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5171" name="Text Box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78463" cy="4106863"/>
          </a:xfrm>
          <a:noFill/>
        </p:spPr>
        <p:txBody>
          <a:bodyPr wrap="none" anchor="ctr"/>
          <a:lstStyle/>
          <a:p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6195" name="Text Box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78463" cy="4106863"/>
          </a:xfrm>
          <a:noFill/>
        </p:spPr>
        <p:txBody>
          <a:bodyPr wrap="none" anchor="ctr"/>
          <a:lstStyle/>
          <a:p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7219" name="Text Box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78463" cy="4106863"/>
          </a:xfrm>
          <a:noFill/>
        </p:spPr>
        <p:txBody>
          <a:bodyPr wrap="none" anchor="ctr"/>
          <a:lstStyle/>
          <a:p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Text Box 1"/>
          <p:cNvSpPr txBox="1">
            <a:spLocks noChangeArrowheads="1"/>
          </p:cNvSpPr>
          <p:nvPr/>
        </p:nvSpPr>
        <p:spPr bwMode="auto">
          <a:xfrm>
            <a:off x="-14225588" y="-11796713"/>
            <a:ext cx="16648113" cy="1248727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8243" name="Text Box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78463" cy="4106863"/>
          </a:xfrm>
          <a:noFill/>
        </p:spPr>
        <p:txBody>
          <a:bodyPr wrap="none" anchor="ctr"/>
          <a:lstStyle/>
          <a:p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Text Box 1"/>
          <p:cNvSpPr>
            <a:spLocks noChangeArrowheads="1" noTextEdit="1"/>
          </p:cNvSpPr>
          <p:nvPr>
            <p:ph type="sldImg"/>
          </p:nvPr>
        </p:nvSpPr>
        <p:spPr>
          <a:xfrm>
            <a:off x="-14225588" y="-11796713"/>
            <a:ext cx="16646526" cy="12485688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139267" name="Text Box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78463" cy="4106863"/>
          </a:xfrm>
          <a:noFill/>
        </p:spPr>
        <p:txBody>
          <a:bodyPr wrap="none" anchor="ctr"/>
          <a:lstStyle/>
          <a:p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0291" name="Text Box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78463" cy="4106863"/>
          </a:xfrm>
          <a:noFill/>
        </p:spPr>
        <p:txBody>
          <a:bodyPr wrap="none" anchor="ctr"/>
          <a:lstStyle/>
          <a:p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30D9-EEA5-4B63-8B14-C8C7F862ECE9}" type="datetimeFigureOut">
              <a:rPr lang="it-IT" smtClean="0"/>
              <a:t>17/11/2012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21A7333-FA39-4594-8B9E-0E502BA82EA0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30D9-EEA5-4B63-8B14-C8C7F862ECE9}" type="datetimeFigureOut">
              <a:rPr lang="it-IT" smtClean="0"/>
              <a:t>17/11/2012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A7333-FA39-4594-8B9E-0E502BA82EA0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21A7333-FA39-4594-8B9E-0E502BA82EA0}" type="slidenum">
              <a:rPr lang="it-IT" smtClean="0"/>
              <a:t>‹N›</a:t>
            </a:fld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30D9-EEA5-4B63-8B14-C8C7F862ECE9}" type="datetimeFigureOut">
              <a:rPr lang="it-IT" smtClean="0"/>
              <a:t>17/11/2012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066800" y="-63500"/>
            <a:ext cx="8067675" cy="142557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828800"/>
            <a:ext cx="4052888" cy="2070100"/>
          </a:xfrm>
        </p:spPr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91088" y="1828800"/>
            <a:ext cx="4054475" cy="2070100"/>
          </a:xfrm>
        </p:spPr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051300"/>
            <a:ext cx="4052888" cy="2071688"/>
          </a:xfrm>
        </p:spPr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1088" y="4051300"/>
            <a:ext cx="4054475" cy="2071688"/>
          </a:xfrm>
        </p:spPr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9C013-61A8-4C83-8C0D-00B39C91BD08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30D9-EEA5-4B63-8B14-C8C7F862ECE9}" type="datetimeFigureOut">
              <a:rPr lang="it-IT" smtClean="0"/>
              <a:t>17/11/2012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21A7333-FA39-4594-8B9E-0E502BA82EA0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tango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30D9-EEA5-4B63-8B14-C8C7F862ECE9}" type="datetimeFigureOut">
              <a:rPr lang="it-IT" smtClean="0"/>
              <a:t>17/11/2012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21A7333-FA39-4594-8B9E-0E502BA82EA0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3B930D9-EEA5-4B63-8B14-C8C7F862ECE9}" type="datetimeFigureOut">
              <a:rPr lang="it-IT" smtClean="0"/>
              <a:t>17/11/2012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A7333-FA39-4594-8B9E-0E502BA82EA0}" type="slidenum">
              <a:rPr lang="it-IT" smtClean="0"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egnaposto contenut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30D9-EEA5-4B63-8B14-C8C7F862ECE9}" type="datetimeFigureOut">
              <a:rPr lang="it-IT" smtClean="0"/>
              <a:t>17/11/2012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egnaposto contenut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6" name="Segnaposto contenut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Oval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21A7333-FA39-4594-8B9E-0E502BA82EA0}" type="slidenum">
              <a:rPr lang="it-IT" smtClean="0"/>
              <a:t>‹N›</a:t>
            </a:fld>
            <a:endParaRPr lang="it-IT"/>
          </a:p>
        </p:txBody>
      </p:sp>
      <p:sp>
        <p:nvSpPr>
          <p:cNvPr id="23" name="Tito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30D9-EEA5-4B63-8B14-C8C7F862ECE9}" type="datetimeFigureOut">
              <a:rPr lang="it-IT" smtClean="0"/>
              <a:t>17/11/2012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21A7333-FA39-4594-8B9E-0E502BA82EA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tango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tango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30D9-EEA5-4B63-8B14-C8C7F862ECE9}" type="datetimeFigureOut">
              <a:rPr lang="it-IT" smtClean="0"/>
              <a:t>17/11/2012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21A7333-FA39-4594-8B9E-0E502BA82EA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egnaposto contenut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21A7333-FA39-4594-8B9E-0E502BA82EA0}" type="slidenum">
              <a:rPr lang="it-IT" smtClean="0"/>
              <a:t>‹N›</a:t>
            </a:fld>
            <a:endParaRPr lang="it-IT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930D9-EEA5-4B63-8B14-C8C7F862ECE9}" type="datetimeFigureOut">
              <a:rPr lang="it-IT" smtClean="0"/>
              <a:t>17/11/2012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ttore 1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21A7333-FA39-4594-8B9E-0E502BA82EA0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3B930D9-EEA5-4B63-8B14-C8C7F862ECE9}" type="datetimeFigureOut">
              <a:rPr lang="it-IT" smtClean="0"/>
              <a:t>17/11/2012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3B930D9-EEA5-4B63-8B14-C8C7F862ECE9}" type="datetimeFigureOut">
              <a:rPr lang="it-IT" smtClean="0"/>
              <a:t>17/11/2012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21A7333-FA39-4594-8B9E-0E502BA82EA0}" type="slidenum">
              <a:rPr lang="it-IT" smtClean="0"/>
              <a:t>‹N›</a:t>
            </a:fld>
            <a:endParaRPr lang="it-IT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%23Pagina%2087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mtClean="0"/>
              <a:t>Sandro Stanzani</a:t>
            </a:r>
          </a:p>
        </p:txBody>
      </p:sp>
      <p:sp>
        <p:nvSpPr>
          <p:cNvPr id="55299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mtClean="0"/>
              <a:t>Sociologia del terzo settore</a:t>
            </a: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tIns="45720" bIns="45720" numCol="1" anchorCtr="0" compatLnSpc="1">
            <a:prstTxWarp prst="textNoShape">
              <a:avLst/>
            </a:prstTxWarp>
          </a:bodyPr>
          <a:lstStyle/>
          <a:p>
            <a:fld id="{BBC6B6A7-BC2D-4B46-8D66-A9365A1999C7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55301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468313" y="908050"/>
            <a:ext cx="8183562" cy="397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spcBef>
                <a:spcPts val="6000"/>
              </a:spcBef>
              <a:buClr>
                <a:srgbClr val="FFCC00"/>
              </a:buClr>
              <a:buFont typeface="Verdana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8500" b="1">
                <a:solidFill>
                  <a:srgbClr val="FFCC00"/>
                </a:solidFill>
                <a:latin typeface="Verdana" pitchFamily="34" charset="0"/>
              </a:rPr>
              <a:t>La specificità relazionale del terzo settore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Definizioni di Privato Sociale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23850" y="1484313"/>
            <a:ext cx="8504238" cy="4897437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it-IT" sz="2400" dirty="0" smtClean="0"/>
              <a:t>La prospettiva che interessa maggiormente è quella interna, quella cioè che osserva il terzo settore come privato sociale.</a:t>
            </a:r>
          </a:p>
          <a:p>
            <a:pPr>
              <a:buFont typeface="Wingdings 2" pitchFamily="18" charset="2"/>
              <a:buNone/>
              <a:defRPr/>
            </a:pPr>
            <a:endParaRPr lang="it-IT" sz="2400" dirty="0" smtClean="0"/>
          </a:p>
          <a:p>
            <a:pPr>
              <a:buFont typeface="Wingdings 2" pitchFamily="18" charset="2"/>
              <a:buNone/>
              <a:defRPr/>
            </a:pPr>
            <a:r>
              <a:rPr lang="it-IT" sz="2400" dirty="0" smtClean="0"/>
              <a:t>PRIVATO SOCIALE: </a:t>
            </a:r>
          </a:p>
          <a:p>
            <a:pPr marL="0" indent="0" algn="just" eaLnBrk="1" hangingPunct="1">
              <a:lnSpc>
                <a:spcPct val="90000"/>
              </a:lnSpc>
              <a:spcBef>
                <a:spcPts val="700"/>
              </a:spcBef>
              <a:buFont typeface="Wingdings" pitchFamily="2" charset="2"/>
              <a:buNone/>
              <a:tabLst>
                <a:tab pos="112713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8686800" algn="l"/>
              </a:tabLst>
              <a:defRPr/>
            </a:pPr>
            <a:r>
              <a:rPr lang="it-IT" altLang="ja-JP" sz="2000" dirty="0" smtClean="0">
                <a:latin typeface="Arial" charset="0"/>
              </a:rPr>
              <a:t>“</a:t>
            </a:r>
            <a:r>
              <a:rPr lang="it-IT" altLang="ja-JP" sz="2000" dirty="0" smtClean="0"/>
              <a:t>Ambito di </a:t>
            </a:r>
            <a:r>
              <a:rPr lang="it-IT" altLang="ja-JP" sz="2000" b="1" dirty="0" smtClean="0">
                <a:solidFill>
                  <a:srgbClr val="7030A0"/>
                </a:solidFill>
              </a:rPr>
              <a:t>gestione autonoma </a:t>
            </a:r>
            <a:r>
              <a:rPr lang="it-IT" altLang="ja-JP" sz="2000" dirty="0" smtClean="0"/>
              <a:t>di chi vi lavora e vi partecipa, garantita pubblicamente e controllata nelle sue risorse e nei suoi esiti sociali secondo criteri stabiliti come </a:t>
            </a:r>
            <a:r>
              <a:rPr lang="it-IT" altLang="ja-JP" sz="2000" b="1" dirty="0" smtClean="0">
                <a:solidFill>
                  <a:srgbClr val="7030A0"/>
                </a:solidFill>
              </a:rPr>
              <a:t>bene comune </a:t>
            </a:r>
            <a:r>
              <a:rPr lang="it-IT" altLang="ja-JP" sz="2000" dirty="0" smtClean="0"/>
              <a:t>nel momento pubblico universalistico</a:t>
            </a:r>
            <a:r>
              <a:rPr lang="it-IT" altLang="ja-JP" sz="2000" dirty="0" smtClean="0">
                <a:latin typeface="Arial" charset="0"/>
              </a:rPr>
              <a:t>”</a:t>
            </a:r>
            <a:r>
              <a:rPr lang="it-IT" altLang="ja-JP" sz="2000" dirty="0" smtClean="0"/>
              <a:t> (Donati 1978, p. 111)‏</a:t>
            </a:r>
          </a:p>
          <a:p>
            <a:pPr marL="0" indent="0" algn="just" eaLnBrk="1" hangingPunct="1">
              <a:lnSpc>
                <a:spcPct val="90000"/>
              </a:lnSpc>
              <a:spcBef>
                <a:spcPts val="700"/>
              </a:spcBef>
              <a:buFont typeface="Wingdings" pitchFamily="2" charset="2"/>
              <a:buNone/>
              <a:tabLst>
                <a:tab pos="112713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8686800" algn="l"/>
              </a:tabLst>
              <a:defRPr/>
            </a:pPr>
            <a:endParaRPr lang="it-IT" sz="2000" dirty="0" smtClean="0"/>
          </a:p>
          <a:p>
            <a:pPr marL="0" indent="0" algn="just" eaLnBrk="1" hangingPunct="1">
              <a:lnSpc>
                <a:spcPct val="90000"/>
              </a:lnSpc>
              <a:spcBef>
                <a:spcPts val="700"/>
              </a:spcBef>
              <a:buFont typeface="Wingdings" pitchFamily="2" charset="2"/>
              <a:buNone/>
              <a:tabLst>
                <a:tab pos="112713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8686800" algn="l"/>
              </a:tabLst>
              <a:defRPr/>
            </a:pPr>
            <a:r>
              <a:rPr lang="it-IT" altLang="ja-JP" sz="2000" dirty="0" smtClean="0">
                <a:latin typeface="Arial" charset="0"/>
              </a:rPr>
              <a:t>“</a:t>
            </a:r>
            <a:r>
              <a:rPr lang="it-IT" altLang="ja-JP" sz="2000" dirty="0" smtClean="0"/>
              <a:t>Esiste una sfera latente del sociale in cui si costituiscono relazioni sociali </a:t>
            </a:r>
            <a:r>
              <a:rPr lang="it-IT" altLang="ja-JP" sz="2000" i="1" dirty="0" smtClean="0"/>
              <a:t>sui generis</a:t>
            </a:r>
            <a:r>
              <a:rPr lang="it-IT" altLang="ja-JP" sz="2000" dirty="0" smtClean="0"/>
              <a:t> che danno vita a reti di </a:t>
            </a:r>
            <a:r>
              <a:rPr lang="it-IT" altLang="ja-JP" sz="2000" b="1" dirty="0" smtClean="0">
                <a:solidFill>
                  <a:srgbClr val="7030A0"/>
                </a:solidFill>
              </a:rPr>
              <a:t>relazioni</a:t>
            </a:r>
            <a:r>
              <a:rPr lang="it-IT" altLang="ja-JP" sz="2000" dirty="0" smtClean="0"/>
              <a:t>, di carattere associativo, che sono </a:t>
            </a:r>
            <a:r>
              <a:rPr lang="it-IT" altLang="ja-JP" sz="2000" b="1" dirty="0" smtClean="0">
                <a:solidFill>
                  <a:srgbClr val="7030A0"/>
                </a:solidFill>
              </a:rPr>
              <a:t>private</a:t>
            </a:r>
            <a:r>
              <a:rPr lang="it-IT" altLang="ja-JP" sz="2000" dirty="0" smtClean="0"/>
              <a:t> nel loro modo di costituirsi e gestirsi, che sono </a:t>
            </a:r>
            <a:r>
              <a:rPr lang="it-IT" altLang="ja-JP" sz="2000" b="1" dirty="0" smtClean="0">
                <a:solidFill>
                  <a:srgbClr val="7030A0"/>
                </a:solidFill>
              </a:rPr>
              <a:t>pro-sociali </a:t>
            </a:r>
            <a:r>
              <a:rPr lang="it-IT" altLang="ja-JP" sz="2000" dirty="0" smtClean="0"/>
              <a:t>nei loro orientamenti di valore e di azione</a:t>
            </a:r>
            <a:r>
              <a:rPr lang="it-IT" altLang="ja-JP" sz="2000" dirty="0" smtClean="0">
                <a:latin typeface="Arial" charset="0"/>
              </a:rPr>
              <a:t>”</a:t>
            </a:r>
            <a:r>
              <a:rPr lang="it-IT" altLang="ja-JP" sz="2000" dirty="0" smtClean="0"/>
              <a:t> (Donati 2004, p. 26)‏</a:t>
            </a:r>
            <a:endParaRPr lang="it-IT" sz="2000" dirty="0" smtClean="0"/>
          </a:p>
          <a:p>
            <a:pPr>
              <a:defRPr/>
            </a:pPr>
            <a:endParaRPr lang="it-IT" dirty="0" smtClean="0"/>
          </a:p>
          <a:p>
            <a:pPr>
              <a:buFont typeface="Wingdings 2" pitchFamily="18" charset="2"/>
              <a:buNone/>
              <a:defRPr/>
            </a:pP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"/>
          <p:cNvSpPr>
            <a:spLocks noGrp="1" noChangeArrowheads="1"/>
          </p:cNvSpPr>
          <p:nvPr>
            <p:ph type="title"/>
          </p:nvPr>
        </p:nvSpPr>
        <p:spPr>
          <a:xfrm>
            <a:off x="684213" y="-531813"/>
            <a:ext cx="8069262" cy="1427163"/>
          </a:xfrm>
        </p:spPr>
        <p:txBody>
          <a:bodyPr/>
          <a:lstStyle/>
          <a:p>
            <a:pPr eaLnBrk="1" hangingPunct="1">
              <a:lnSpc>
                <a:spcPct val="7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mtClean="0">
                <a:solidFill>
                  <a:srgbClr val="7B9899"/>
                </a:solidFill>
              </a:rPr>
              <a:t>Privato sociale – terzo settore</a:t>
            </a:r>
          </a:p>
        </p:txBody>
      </p:sp>
      <p:sp>
        <p:nvSpPr>
          <p:cNvPr id="65539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85800" y="1828800"/>
            <a:ext cx="8261350" cy="4295775"/>
          </a:xfrm>
        </p:spPr>
        <p:txBody>
          <a:bodyPr/>
          <a:lstStyle/>
          <a:p>
            <a:pPr marL="4763" indent="22225" algn="just" eaLnBrk="1" hangingPunct="1">
              <a:lnSpc>
                <a:spcPct val="71000"/>
              </a:lnSpc>
              <a:buFont typeface="Wingdings" pitchFamily="2" charset="2"/>
              <a:buNone/>
              <a:tabLst>
                <a:tab pos="117475" algn="l"/>
                <a:tab pos="566738" algn="l"/>
                <a:tab pos="1016000" algn="l"/>
                <a:tab pos="1465263" algn="l"/>
                <a:tab pos="1914525" algn="l"/>
                <a:tab pos="2363788" algn="l"/>
                <a:tab pos="2813050" algn="l"/>
                <a:tab pos="3262313" algn="l"/>
                <a:tab pos="3711575" algn="l"/>
                <a:tab pos="4160838" algn="l"/>
                <a:tab pos="4610100" algn="l"/>
                <a:tab pos="5059363" algn="l"/>
                <a:tab pos="5508625" algn="l"/>
                <a:tab pos="5957888" algn="l"/>
                <a:tab pos="6407150" algn="l"/>
                <a:tab pos="6856413" algn="l"/>
                <a:tab pos="7305675" algn="l"/>
                <a:tab pos="7754938" algn="l"/>
                <a:tab pos="8204200" algn="l"/>
                <a:tab pos="8653463" algn="l"/>
              </a:tabLst>
            </a:pPr>
            <a:r>
              <a:rPr lang="ja-JP" altLang="en-GB" smtClean="0">
                <a:latin typeface="Arial" charset="0"/>
              </a:rPr>
              <a:t>“</a:t>
            </a:r>
            <a:r>
              <a:rPr lang="en-GB" altLang="ja-JP" smtClean="0"/>
              <a:t>Questa sfera latente del sociale diventa terzo settore allorché deve presentarsi all'esterno, nella sfera pubblica, cioè quando deve dire cosa fa e come lo fa, sia per essere riconosciuta e legittimata, sia per stabilire delle aspettative reciproche dotate di certezza ... con gli altri attori pubblici e privati.</a:t>
            </a:r>
            <a:r>
              <a:rPr lang="ja-JP" altLang="en-GB" smtClean="0">
                <a:latin typeface="Arial" charset="0"/>
              </a:rPr>
              <a:t>”</a:t>
            </a:r>
            <a:r>
              <a:rPr lang="en-GB" altLang="ja-JP" smtClean="0"/>
              <a:t> (Donati 2004, p. 26)</a:t>
            </a:r>
            <a:r>
              <a:rPr lang="ar-SA" altLang="ja-JP" smtClean="0"/>
              <a:t>‏</a:t>
            </a:r>
            <a:endParaRPr lang="en-GB" altLang="ja-JP" smtClean="0"/>
          </a:p>
          <a:p>
            <a:pPr marL="4763" indent="22225" algn="just" eaLnBrk="1" hangingPunct="1">
              <a:lnSpc>
                <a:spcPct val="71000"/>
              </a:lnSpc>
              <a:buFont typeface="Wingdings" pitchFamily="2" charset="2"/>
              <a:buNone/>
              <a:tabLst>
                <a:tab pos="117475" algn="l"/>
                <a:tab pos="566738" algn="l"/>
                <a:tab pos="1016000" algn="l"/>
                <a:tab pos="1465263" algn="l"/>
                <a:tab pos="1914525" algn="l"/>
                <a:tab pos="2363788" algn="l"/>
                <a:tab pos="2813050" algn="l"/>
                <a:tab pos="3262313" algn="l"/>
                <a:tab pos="3711575" algn="l"/>
                <a:tab pos="4160838" algn="l"/>
                <a:tab pos="4610100" algn="l"/>
                <a:tab pos="5059363" algn="l"/>
                <a:tab pos="5508625" algn="l"/>
                <a:tab pos="5957888" algn="l"/>
                <a:tab pos="6407150" algn="l"/>
                <a:tab pos="6856413" algn="l"/>
                <a:tab pos="7305675" algn="l"/>
                <a:tab pos="7754938" algn="l"/>
                <a:tab pos="8204200" algn="l"/>
                <a:tab pos="8653463" algn="l"/>
              </a:tabLst>
            </a:pPr>
            <a:endParaRPr lang="en-GB" smtClean="0"/>
          </a:p>
          <a:p>
            <a:pPr marL="4763" indent="22225" eaLnBrk="1" hangingPunct="1">
              <a:lnSpc>
                <a:spcPct val="71000"/>
              </a:lnSpc>
              <a:buFont typeface="Wingdings" pitchFamily="2" charset="2"/>
              <a:buNone/>
              <a:tabLst>
                <a:tab pos="117475" algn="l"/>
                <a:tab pos="566738" algn="l"/>
                <a:tab pos="1016000" algn="l"/>
                <a:tab pos="1465263" algn="l"/>
                <a:tab pos="1914525" algn="l"/>
                <a:tab pos="2363788" algn="l"/>
                <a:tab pos="2813050" algn="l"/>
                <a:tab pos="3262313" algn="l"/>
                <a:tab pos="3711575" algn="l"/>
                <a:tab pos="4160838" algn="l"/>
                <a:tab pos="4610100" algn="l"/>
                <a:tab pos="5059363" algn="l"/>
                <a:tab pos="5508625" algn="l"/>
                <a:tab pos="5957888" algn="l"/>
                <a:tab pos="6407150" algn="l"/>
                <a:tab pos="6856413" algn="l"/>
                <a:tab pos="7305675" algn="l"/>
                <a:tab pos="7754938" algn="l"/>
                <a:tab pos="8204200" algn="l"/>
                <a:tab pos="8653463" algn="l"/>
              </a:tabLst>
            </a:pPr>
            <a:endParaRPr lang="en-GB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"/>
          <p:cNvSpPr>
            <a:spLocks noGrp="1" noChangeArrowheads="1"/>
          </p:cNvSpPr>
          <p:nvPr>
            <p:ph type="title" sz="quarter"/>
          </p:nvPr>
        </p:nvSpPr>
        <p:spPr>
          <a:xfrm>
            <a:off x="468313" y="-242888"/>
            <a:ext cx="8077200" cy="1312863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800" smtClean="0"/>
              <a:t>La specificità relazionale del TS/PS: osservazione interna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68313" y="1412875"/>
            <a:ext cx="3595687" cy="2705100"/>
            <a:chOff x="295" y="863"/>
            <a:chExt cx="2265" cy="1704"/>
          </a:xfrm>
        </p:grpSpPr>
        <p:sp>
          <p:nvSpPr>
            <p:cNvPr id="66582" name="Rectangle 3"/>
            <p:cNvSpPr>
              <a:spLocks noChangeArrowheads="1"/>
            </p:cNvSpPr>
            <p:nvPr/>
          </p:nvSpPr>
          <p:spPr bwMode="auto">
            <a:xfrm>
              <a:off x="295" y="863"/>
              <a:ext cx="2265" cy="17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/>
            <a:lstStyle/>
            <a:p>
              <a:pPr algn="ctr">
                <a:lnSpc>
                  <a:spcPct val="100000"/>
                </a:lnSpc>
                <a:spcBef>
                  <a:spcPts val="900"/>
                </a:spcBef>
                <a:buClr>
                  <a:srgbClr val="3333CC"/>
                </a:buClr>
                <a:buFont typeface="Wingdings" pitchFamily="2" charset="2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sz="3600">
                  <a:solidFill>
                    <a:srgbClr val="000000"/>
                  </a:solidFill>
                  <a:latin typeface="Tahoma" pitchFamily="34" charset="0"/>
                </a:rPr>
                <a:t>L</a:t>
              </a:r>
            </a:p>
            <a:p>
              <a:pPr algn="just">
                <a:lnSpc>
                  <a:spcPct val="100000"/>
                </a:lnSpc>
                <a:spcBef>
                  <a:spcPts val="600"/>
                </a:spcBef>
                <a:buClr>
                  <a:srgbClr val="3333CC"/>
                </a:buClr>
                <a:buFont typeface="Wingdings" pitchFamily="2" charset="2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>
                  <a:solidFill>
                    <a:srgbClr val="000000"/>
                  </a:solidFill>
                  <a:latin typeface="Tahoma" pitchFamily="34" charset="0"/>
                </a:rPr>
                <a:t>Il TS/PS utilizza codici culturali riferiti ai valori della reciprocità e del dono</a:t>
              </a:r>
            </a:p>
          </p:txBody>
        </p:sp>
        <p:sp>
          <p:nvSpPr>
            <p:cNvPr id="66583" name="Line 4"/>
            <p:cNvSpPr>
              <a:spLocks noChangeShapeType="1"/>
            </p:cNvSpPr>
            <p:nvPr/>
          </p:nvSpPr>
          <p:spPr bwMode="auto">
            <a:xfrm>
              <a:off x="295" y="863"/>
              <a:ext cx="2265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6584" name="Line 5"/>
            <p:cNvSpPr>
              <a:spLocks noChangeShapeType="1"/>
            </p:cNvSpPr>
            <p:nvPr/>
          </p:nvSpPr>
          <p:spPr bwMode="auto">
            <a:xfrm>
              <a:off x="295" y="2567"/>
              <a:ext cx="2265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6585" name="Line 6"/>
            <p:cNvSpPr>
              <a:spLocks noChangeShapeType="1"/>
            </p:cNvSpPr>
            <p:nvPr/>
          </p:nvSpPr>
          <p:spPr bwMode="auto">
            <a:xfrm>
              <a:off x="295" y="863"/>
              <a:ext cx="1" cy="1704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6586" name="Line 7"/>
            <p:cNvSpPr>
              <a:spLocks noChangeShapeType="1"/>
            </p:cNvSpPr>
            <p:nvPr/>
          </p:nvSpPr>
          <p:spPr bwMode="auto">
            <a:xfrm>
              <a:off x="2560" y="863"/>
              <a:ext cx="1" cy="1704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4356100" y="1416050"/>
            <a:ext cx="4489450" cy="2732088"/>
            <a:chOff x="2744" y="892"/>
            <a:chExt cx="2828" cy="1721"/>
          </a:xfrm>
        </p:grpSpPr>
        <p:sp>
          <p:nvSpPr>
            <p:cNvPr id="66577" name="Rectangle 9"/>
            <p:cNvSpPr>
              <a:spLocks noChangeArrowheads="1"/>
            </p:cNvSpPr>
            <p:nvPr/>
          </p:nvSpPr>
          <p:spPr bwMode="auto">
            <a:xfrm>
              <a:off x="2744" y="892"/>
              <a:ext cx="2828" cy="1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/>
            <a:lstStyle/>
            <a:p>
              <a:pPr algn="ctr">
                <a:lnSpc>
                  <a:spcPct val="100000"/>
                </a:lnSpc>
                <a:spcBef>
                  <a:spcPts val="900"/>
                </a:spcBef>
                <a:buClr>
                  <a:srgbClr val="3333CC"/>
                </a:buClr>
                <a:buFont typeface="Wingdings" pitchFamily="2" charset="2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sz="3600">
                  <a:solidFill>
                    <a:srgbClr val="000000"/>
                  </a:solidFill>
                  <a:latin typeface="Tahoma" pitchFamily="34" charset="0"/>
                </a:rPr>
                <a:t>I</a:t>
              </a:r>
            </a:p>
            <a:p>
              <a:pPr algn="just">
                <a:lnSpc>
                  <a:spcPct val="100000"/>
                </a:lnSpc>
                <a:spcBef>
                  <a:spcPts val="450"/>
                </a:spcBef>
                <a:buClr>
                  <a:srgbClr val="3333CC"/>
                </a:buClr>
                <a:buFont typeface="Wingdings" pitchFamily="2" charset="2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sz="1800">
                  <a:solidFill>
                    <a:srgbClr val="000000"/>
                  </a:solidFill>
                  <a:latin typeface="Tahoma" pitchFamily="34" charset="0"/>
                </a:rPr>
                <a:t>Le norme e le regole esplicite ed implicite che ordinano ed integrano le relazioni orientate ad un governo reciprocitario:</a:t>
              </a:r>
            </a:p>
            <a:p>
              <a:pPr algn="just">
                <a:lnSpc>
                  <a:spcPct val="100000"/>
                </a:lnSpc>
                <a:spcBef>
                  <a:spcPts val="450"/>
                </a:spcBef>
                <a:buClr>
                  <a:srgbClr val="000080"/>
                </a:buClr>
                <a:buFont typeface="Wingdings" pitchFamily="2" charset="2"/>
                <a:buChar char="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sz="1800">
                  <a:solidFill>
                    <a:srgbClr val="000000"/>
                  </a:solidFill>
                  <a:latin typeface="Tahoma" pitchFamily="34" charset="0"/>
                </a:rPr>
                <a:t>Societal network governance</a:t>
              </a:r>
              <a:endParaRPr lang="en-GB" sz="1800">
                <a:solidFill>
                  <a:srgbClr val="000000"/>
                </a:solidFill>
                <a:latin typeface="Tahoma" pitchFamily="34" charset="0"/>
                <a:hlinkClick r:id="rId3" action="ppaction://hlinkfile"/>
              </a:endParaRPr>
            </a:p>
            <a:p>
              <a:pPr algn="just">
                <a:lnSpc>
                  <a:spcPct val="100000"/>
                </a:lnSpc>
                <a:spcBef>
                  <a:spcPts val="450"/>
                </a:spcBef>
                <a:buClr>
                  <a:srgbClr val="3333CC"/>
                </a:buClr>
                <a:buFont typeface="Wingdings" pitchFamily="2" charset="2"/>
                <a:buChar char="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sz="1800">
                  <a:solidFill>
                    <a:srgbClr val="000000"/>
                  </a:solidFill>
                  <a:latin typeface="Tahoma" pitchFamily="34" charset="0"/>
                </a:rPr>
                <a:t>Coinvolgimento degli stakeholder</a:t>
              </a:r>
            </a:p>
            <a:p>
              <a:pPr>
                <a:lnSpc>
                  <a:spcPct val="100000"/>
                </a:lnSpc>
                <a:spcBef>
                  <a:spcPts val="450"/>
                </a:spcBef>
                <a:buClr>
                  <a:srgbClr val="3333CC"/>
                </a:buClr>
                <a:buFont typeface="Wingdings" pitchFamily="2" charset="2"/>
                <a:buChar char="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sz="1800">
                  <a:solidFill>
                    <a:srgbClr val="000000"/>
                  </a:solidFill>
                  <a:latin typeface="Tahoma" pitchFamily="34" charset="0"/>
                </a:rPr>
                <a:t>Responsabilità e rendicontabilità dell</a:t>
              </a:r>
              <a:r>
                <a:rPr lang="ja-JP" altLang="en-GB" sz="1800">
                  <a:solidFill>
                    <a:srgbClr val="000000"/>
                  </a:solidFill>
                  <a:latin typeface="Arial" charset="0"/>
                </a:rPr>
                <a:t>’</a:t>
              </a:r>
              <a:r>
                <a:rPr lang="en-GB" altLang="ja-JP" sz="1800">
                  <a:solidFill>
                    <a:srgbClr val="000000"/>
                  </a:solidFill>
                  <a:latin typeface="Tahoma" pitchFamily="34" charset="0"/>
                </a:rPr>
                <a:t>azione</a:t>
              </a:r>
              <a:endParaRPr lang="en-GB" sz="1800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66578" name="Line 10"/>
            <p:cNvSpPr>
              <a:spLocks noChangeShapeType="1"/>
            </p:cNvSpPr>
            <p:nvPr/>
          </p:nvSpPr>
          <p:spPr bwMode="auto">
            <a:xfrm>
              <a:off x="2744" y="892"/>
              <a:ext cx="2828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6579" name="Line 11"/>
            <p:cNvSpPr>
              <a:spLocks noChangeShapeType="1"/>
            </p:cNvSpPr>
            <p:nvPr/>
          </p:nvSpPr>
          <p:spPr bwMode="auto">
            <a:xfrm>
              <a:off x="2744" y="2613"/>
              <a:ext cx="2828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6580" name="Line 12"/>
            <p:cNvSpPr>
              <a:spLocks noChangeShapeType="1"/>
            </p:cNvSpPr>
            <p:nvPr/>
          </p:nvSpPr>
          <p:spPr bwMode="auto">
            <a:xfrm>
              <a:off x="2744" y="892"/>
              <a:ext cx="1" cy="172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6581" name="Line 13"/>
            <p:cNvSpPr>
              <a:spLocks noChangeShapeType="1"/>
            </p:cNvSpPr>
            <p:nvPr/>
          </p:nvSpPr>
          <p:spPr bwMode="auto">
            <a:xfrm>
              <a:off x="5572" y="892"/>
              <a:ext cx="1" cy="172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4356100" y="4221163"/>
            <a:ext cx="4462463" cy="2452687"/>
            <a:chOff x="2744" y="2659"/>
            <a:chExt cx="2811" cy="1545"/>
          </a:xfrm>
        </p:grpSpPr>
        <p:sp>
          <p:nvSpPr>
            <p:cNvPr id="66572" name="Rectangle 15"/>
            <p:cNvSpPr>
              <a:spLocks noChangeArrowheads="1"/>
            </p:cNvSpPr>
            <p:nvPr/>
          </p:nvSpPr>
          <p:spPr bwMode="auto">
            <a:xfrm>
              <a:off x="2744" y="2659"/>
              <a:ext cx="2811" cy="15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/>
            <a:lstStyle/>
            <a:p>
              <a:pPr algn="ctr">
                <a:lnSpc>
                  <a:spcPct val="100000"/>
                </a:lnSpc>
                <a:spcBef>
                  <a:spcPts val="900"/>
                </a:spcBef>
                <a:buClr>
                  <a:srgbClr val="3333CC"/>
                </a:buClr>
                <a:buFont typeface="Wingdings" pitchFamily="2" charset="2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sz="3600">
                  <a:solidFill>
                    <a:srgbClr val="000000"/>
                  </a:solidFill>
                  <a:latin typeface="Tahoma" pitchFamily="34" charset="0"/>
                </a:rPr>
                <a:t>G</a:t>
              </a:r>
            </a:p>
            <a:p>
              <a:pPr algn="just">
                <a:lnSpc>
                  <a:spcPct val="100000"/>
                </a:lnSpc>
                <a:spcBef>
                  <a:spcPts val="450"/>
                </a:spcBef>
                <a:buClr>
                  <a:srgbClr val="3333CC"/>
                </a:buClr>
                <a:buFont typeface="Wingdings" pitchFamily="2" charset="2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>
                  <a:solidFill>
                    <a:srgbClr val="000000"/>
                  </a:solidFill>
                  <a:latin typeface="Tahoma" pitchFamily="34" charset="0"/>
                </a:rPr>
                <a:t>La mission dell</a:t>
              </a:r>
              <a:r>
                <a:rPr lang="ja-JP" altLang="en-GB">
                  <a:solidFill>
                    <a:srgbClr val="000000"/>
                  </a:solidFill>
                  <a:latin typeface="Arial" charset="0"/>
                </a:rPr>
                <a:t>’</a:t>
              </a:r>
              <a:r>
                <a:rPr lang="en-GB" altLang="ja-JP">
                  <a:solidFill>
                    <a:srgbClr val="000000"/>
                  </a:solidFill>
                  <a:latin typeface="Tahoma" pitchFamily="34" charset="0"/>
                </a:rPr>
                <a:t>organizzazione è orientata alla produzione di beni relazionali</a:t>
              </a:r>
              <a:endParaRPr lang="en-GB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66573" name="Line 16"/>
            <p:cNvSpPr>
              <a:spLocks noChangeShapeType="1"/>
            </p:cNvSpPr>
            <p:nvPr/>
          </p:nvSpPr>
          <p:spPr bwMode="auto">
            <a:xfrm>
              <a:off x="2744" y="2659"/>
              <a:ext cx="2811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6574" name="Line 17"/>
            <p:cNvSpPr>
              <a:spLocks noChangeShapeType="1"/>
            </p:cNvSpPr>
            <p:nvPr/>
          </p:nvSpPr>
          <p:spPr bwMode="auto">
            <a:xfrm>
              <a:off x="2744" y="4204"/>
              <a:ext cx="2811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6575" name="Line 18"/>
            <p:cNvSpPr>
              <a:spLocks noChangeShapeType="1"/>
            </p:cNvSpPr>
            <p:nvPr/>
          </p:nvSpPr>
          <p:spPr bwMode="auto">
            <a:xfrm>
              <a:off x="2744" y="2659"/>
              <a:ext cx="1" cy="1545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6576" name="Line 19"/>
            <p:cNvSpPr>
              <a:spLocks noChangeShapeType="1"/>
            </p:cNvSpPr>
            <p:nvPr/>
          </p:nvSpPr>
          <p:spPr bwMode="auto">
            <a:xfrm>
              <a:off x="5555" y="2659"/>
              <a:ext cx="1" cy="1545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468313" y="4221163"/>
            <a:ext cx="3597275" cy="2476500"/>
            <a:chOff x="295" y="2659"/>
            <a:chExt cx="2266" cy="1560"/>
          </a:xfrm>
        </p:grpSpPr>
        <p:sp>
          <p:nvSpPr>
            <p:cNvPr id="66567" name="Rectangle 21"/>
            <p:cNvSpPr>
              <a:spLocks noChangeArrowheads="1"/>
            </p:cNvSpPr>
            <p:nvPr/>
          </p:nvSpPr>
          <p:spPr bwMode="auto">
            <a:xfrm>
              <a:off x="295" y="2659"/>
              <a:ext cx="2266" cy="15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/>
            <a:lstStyle/>
            <a:p>
              <a:pPr algn="ctr">
                <a:lnSpc>
                  <a:spcPct val="100000"/>
                </a:lnSpc>
                <a:spcBef>
                  <a:spcPts val="900"/>
                </a:spcBef>
                <a:buClr>
                  <a:srgbClr val="3333CC"/>
                </a:buClr>
                <a:buFont typeface="Wingdings" pitchFamily="2" charset="2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sz="3600">
                  <a:solidFill>
                    <a:srgbClr val="000000"/>
                  </a:solidFill>
                  <a:latin typeface="Tahoma" pitchFamily="34" charset="0"/>
                </a:rPr>
                <a:t>A</a:t>
              </a:r>
            </a:p>
            <a:p>
              <a:pPr>
                <a:lnSpc>
                  <a:spcPct val="100000"/>
                </a:lnSpc>
                <a:spcBef>
                  <a:spcPts val="700"/>
                </a:spcBef>
                <a:buClr>
                  <a:srgbClr val="3333CC"/>
                </a:buClr>
                <a:buFont typeface="Wingdings" pitchFamily="2" charset="2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>
                  <a:solidFill>
                    <a:srgbClr val="000000"/>
                  </a:solidFill>
                  <a:latin typeface="Tahoma" pitchFamily="34" charset="0"/>
                </a:rPr>
                <a:t>Input: risorse volontarie (donazioni volontariato)</a:t>
              </a:r>
              <a:r>
                <a:rPr lang="ar-SA">
                  <a:solidFill>
                    <a:srgbClr val="000000"/>
                  </a:solidFill>
                  <a:latin typeface="Tahoma" pitchFamily="34" charset="0"/>
                </a:rPr>
                <a:t>‏</a:t>
              </a:r>
              <a:r>
                <a:rPr lang="en-GB">
                  <a:solidFill>
                    <a:srgbClr val="000000"/>
                  </a:solidFill>
                  <a:latin typeface="Tahoma" pitchFamily="34" charset="0"/>
                </a:rPr>
                <a:t> </a:t>
              </a:r>
            </a:p>
            <a:p>
              <a:pPr>
                <a:lnSpc>
                  <a:spcPct val="100000"/>
                </a:lnSpc>
                <a:spcBef>
                  <a:spcPts val="700"/>
                </a:spcBef>
                <a:buClr>
                  <a:srgbClr val="3333CC"/>
                </a:buClr>
                <a:buFont typeface="Wingdings" pitchFamily="2" charset="2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>
                  <a:solidFill>
                    <a:srgbClr val="000000"/>
                  </a:solidFill>
                  <a:latin typeface="Tahoma" pitchFamily="34" charset="0"/>
                </a:rPr>
                <a:t>Motivazioni intrinseche</a:t>
              </a:r>
            </a:p>
          </p:txBody>
        </p:sp>
        <p:sp>
          <p:nvSpPr>
            <p:cNvPr id="66568" name="Line 22"/>
            <p:cNvSpPr>
              <a:spLocks noChangeShapeType="1"/>
            </p:cNvSpPr>
            <p:nvPr/>
          </p:nvSpPr>
          <p:spPr bwMode="auto">
            <a:xfrm>
              <a:off x="295" y="2659"/>
              <a:ext cx="2266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6569" name="Line 23"/>
            <p:cNvSpPr>
              <a:spLocks noChangeShapeType="1"/>
            </p:cNvSpPr>
            <p:nvPr/>
          </p:nvSpPr>
          <p:spPr bwMode="auto">
            <a:xfrm>
              <a:off x="295" y="4219"/>
              <a:ext cx="2266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6570" name="Line 24"/>
            <p:cNvSpPr>
              <a:spLocks noChangeShapeType="1"/>
            </p:cNvSpPr>
            <p:nvPr/>
          </p:nvSpPr>
          <p:spPr bwMode="auto">
            <a:xfrm>
              <a:off x="295" y="2659"/>
              <a:ext cx="1" cy="156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6571" name="Line 25"/>
            <p:cNvSpPr>
              <a:spLocks noChangeShapeType="1"/>
            </p:cNvSpPr>
            <p:nvPr/>
          </p:nvSpPr>
          <p:spPr bwMode="auto">
            <a:xfrm>
              <a:off x="2561" y="2659"/>
              <a:ext cx="1" cy="156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ChangeArrowheads="1"/>
          </p:cNvSpPr>
          <p:nvPr>
            <p:ph type="title"/>
          </p:nvPr>
        </p:nvSpPr>
        <p:spPr>
          <a:xfrm>
            <a:off x="-684213" y="0"/>
            <a:ext cx="7559676" cy="819150"/>
          </a:xfrm>
        </p:spPr>
        <p:txBody>
          <a:bodyPr/>
          <a:lstStyle/>
          <a:p>
            <a:pPr eaLnBrk="1" hangingPunct="1">
              <a:lnSpc>
                <a:spcPct val="71000"/>
              </a:lnSpc>
              <a:buFont typeface="Tahoma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mtClean="0">
                <a:solidFill>
                  <a:srgbClr val="7B9899"/>
                </a:solidFill>
              </a:rPr>
              <a:t>Teoria dei beni (Donati 1993)</a:t>
            </a:r>
          </a:p>
        </p:txBody>
      </p:sp>
      <p:sp>
        <p:nvSpPr>
          <p:cNvPr id="67587" name="Rectangle 2"/>
          <p:cNvSpPr>
            <a:spLocks noChangeArrowheads="1"/>
          </p:cNvSpPr>
          <p:nvPr/>
        </p:nvSpPr>
        <p:spPr bwMode="auto">
          <a:xfrm>
            <a:off x="0" y="2652713"/>
            <a:ext cx="9144000" cy="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9750" y="1700213"/>
            <a:ext cx="8099425" cy="3097212"/>
            <a:chOff x="0" y="1671"/>
            <a:chExt cx="5555" cy="2194"/>
          </a:xfrm>
        </p:grpSpPr>
        <p:sp>
          <p:nvSpPr>
            <p:cNvPr id="67598" name="Rectangle 4"/>
            <p:cNvSpPr>
              <a:spLocks noChangeArrowheads="1"/>
            </p:cNvSpPr>
            <p:nvPr/>
          </p:nvSpPr>
          <p:spPr bwMode="auto">
            <a:xfrm>
              <a:off x="3467" y="3267"/>
              <a:ext cx="2089" cy="5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pPr algn="ctr">
                <a:lnSpc>
                  <a:spcPct val="68000"/>
                </a:lnSpc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b="1">
                  <a:solidFill>
                    <a:srgbClr val="FF0000"/>
                  </a:solidFill>
                  <a:cs typeface="Times New Roman" pitchFamily="18" charset="0"/>
                </a:rPr>
                <a:t>Beni privati</a:t>
              </a:r>
            </a:p>
            <a:p>
              <a:pPr algn="ctr" eaLnBrk="0" hangingPunct="0">
                <a:lnSpc>
                  <a:spcPct val="100000"/>
                </a:lnSpc>
                <a:buClr>
                  <a:srgbClr val="3333CC"/>
                </a:buCl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>
                  <a:solidFill>
                    <a:srgbClr val="3333CC"/>
                  </a:solidFill>
                  <a:cs typeface="Times New Roman" pitchFamily="18" charset="0"/>
                </a:rPr>
                <a:t>Mercato</a:t>
              </a:r>
            </a:p>
          </p:txBody>
        </p:sp>
        <p:sp>
          <p:nvSpPr>
            <p:cNvPr id="67599" name="Rectangle 5"/>
            <p:cNvSpPr>
              <a:spLocks noChangeArrowheads="1"/>
            </p:cNvSpPr>
            <p:nvPr/>
          </p:nvSpPr>
          <p:spPr bwMode="auto">
            <a:xfrm>
              <a:off x="1734" y="3267"/>
              <a:ext cx="1733" cy="5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pPr algn="ctr">
                <a:lnSpc>
                  <a:spcPct val="68000"/>
                </a:lnSpc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b="1">
                  <a:solidFill>
                    <a:srgbClr val="FF0000"/>
                  </a:solidFill>
                  <a:cs typeface="Times New Roman" pitchFamily="18" charset="0"/>
                </a:rPr>
                <a:t>Beni relazionali primari</a:t>
              </a:r>
            </a:p>
            <a:p>
              <a:pPr algn="ctr" eaLnBrk="0" hangingPunct="0">
                <a:lnSpc>
                  <a:spcPct val="100000"/>
                </a:lnSpc>
                <a:buClr>
                  <a:srgbClr val="3333CC"/>
                </a:buCl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>
                  <a:solidFill>
                    <a:srgbClr val="3333CC"/>
                  </a:solidFill>
                  <a:cs typeface="Times New Roman" pitchFamily="18" charset="0"/>
                </a:rPr>
                <a:t>Quarto settore</a:t>
              </a:r>
            </a:p>
          </p:txBody>
        </p:sp>
        <p:sp>
          <p:nvSpPr>
            <p:cNvPr id="67600" name="Rectangle 6"/>
            <p:cNvSpPr>
              <a:spLocks noChangeArrowheads="1"/>
            </p:cNvSpPr>
            <p:nvPr/>
          </p:nvSpPr>
          <p:spPr bwMode="auto">
            <a:xfrm>
              <a:off x="0" y="3267"/>
              <a:ext cx="1734" cy="5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pPr algn="just">
                <a:lnSpc>
                  <a:spcPct val="68000"/>
                </a:lnSpc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i="1">
                  <a:solidFill>
                    <a:srgbClr val="FF0000"/>
                  </a:solidFill>
                  <a:cs typeface="Times New Roman" pitchFamily="18" charset="0"/>
                </a:rPr>
                <a:t>Consumatore sovrano</a:t>
              </a:r>
            </a:p>
          </p:txBody>
        </p:sp>
        <p:sp>
          <p:nvSpPr>
            <p:cNvPr id="67601" name="Rectangle 7"/>
            <p:cNvSpPr>
              <a:spLocks noChangeArrowheads="1"/>
            </p:cNvSpPr>
            <p:nvPr/>
          </p:nvSpPr>
          <p:spPr bwMode="auto">
            <a:xfrm>
              <a:off x="3467" y="2205"/>
              <a:ext cx="2089" cy="1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pPr algn="ctr">
                <a:lnSpc>
                  <a:spcPct val="68000"/>
                </a:lnSpc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b="1">
                  <a:solidFill>
                    <a:srgbClr val="FF0000"/>
                  </a:solidFill>
                  <a:cs typeface="Times New Roman" pitchFamily="18" charset="0"/>
                </a:rPr>
                <a:t>Beni collettivi (Wagner)</a:t>
              </a:r>
              <a:r>
                <a:rPr lang="ar-SA" b="1">
                  <a:solidFill>
                    <a:srgbClr val="FF0000"/>
                  </a:solidFill>
                </a:rPr>
                <a:t>‏</a:t>
              </a:r>
              <a:endParaRPr lang="en-GB" b="1">
                <a:solidFill>
                  <a:srgbClr val="FF0000"/>
                </a:solidFill>
                <a:cs typeface="Times New Roman" pitchFamily="18" charset="0"/>
              </a:endParaRPr>
            </a:p>
            <a:p>
              <a:pPr algn="ctr" eaLnBrk="0" hangingPunct="0">
                <a:lnSpc>
                  <a:spcPct val="100000"/>
                </a:lnSpc>
                <a:buClr>
                  <a:srgbClr val="FF0000"/>
                </a:buCl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b="1">
                  <a:solidFill>
                    <a:srgbClr val="FF0000"/>
                  </a:solidFill>
                  <a:cs typeface="Times New Roman" pitchFamily="18" charset="0"/>
                </a:rPr>
                <a:t>Beni relazionali collettivi (Donati)</a:t>
              </a:r>
              <a:r>
                <a:rPr lang="ar-SA" b="1">
                  <a:solidFill>
                    <a:srgbClr val="FF0000"/>
                  </a:solidFill>
                </a:rPr>
                <a:t>‏</a:t>
              </a:r>
              <a:endParaRPr lang="en-GB" b="1">
                <a:solidFill>
                  <a:srgbClr val="FF0000"/>
                </a:solidFill>
                <a:cs typeface="Times New Roman" pitchFamily="18" charset="0"/>
              </a:endParaRPr>
            </a:p>
            <a:p>
              <a:pPr algn="ctr" eaLnBrk="0" hangingPunct="0">
                <a:lnSpc>
                  <a:spcPct val="100000"/>
                </a:lnSpc>
                <a:buClr>
                  <a:srgbClr val="3333CC"/>
                </a:buCl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>
                  <a:solidFill>
                    <a:srgbClr val="3333CC"/>
                  </a:solidFill>
                  <a:cs typeface="Times New Roman" pitchFamily="18" charset="0"/>
                </a:rPr>
                <a:t>Terzo settore</a:t>
              </a:r>
            </a:p>
          </p:txBody>
        </p:sp>
        <p:sp>
          <p:nvSpPr>
            <p:cNvPr id="67602" name="Rectangle 8"/>
            <p:cNvSpPr>
              <a:spLocks noChangeArrowheads="1"/>
            </p:cNvSpPr>
            <p:nvPr/>
          </p:nvSpPr>
          <p:spPr bwMode="auto">
            <a:xfrm>
              <a:off x="1734" y="2205"/>
              <a:ext cx="1733" cy="1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pPr algn="ctr">
                <a:lnSpc>
                  <a:spcPct val="68000"/>
                </a:lnSpc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b="1">
                  <a:solidFill>
                    <a:srgbClr val="FF0000"/>
                  </a:solidFill>
                  <a:cs typeface="Times New Roman" pitchFamily="18" charset="0"/>
                </a:rPr>
                <a:t>Beni pubblici*</a:t>
              </a:r>
            </a:p>
            <a:p>
              <a:pPr algn="ctr" eaLnBrk="0" hangingPunct="0">
                <a:lnSpc>
                  <a:spcPct val="100000"/>
                </a:lnSpc>
                <a:buClr>
                  <a:srgbClr val="3333CC"/>
                </a:buCl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>
                  <a:solidFill>
                    <a:srgbClr val="3333CC"/>
                  </a:solidFill>
                  <a:cs typeface="Times New Roman" pitchFamily="18" charset="0"/>
                </a:rPr>
                <a:t>Stato</a:t>
              </a:r>
            </a:p>
          </p:txBody>
        </p:sp>
        <p:sp>
          <p:nvSpPr>
            <p:cNvPr id="67603" name="Rectangle 9"/>
            <p:cNvSpPr>
              <a:spLocks noChangeArrowheads="1"/>
            </p:cNvSpPr>
            <p:nvPr/>
          </p:nvSpPr>
          <p:spPr bwMode="auto">
            <a:xfrm>
              <a:off x="0" y="2205"/>
              <a:ext cx="1734" cy="1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pPr algn="just">
                <a:lnSpc>
                  <a:spcPct val="68000"/>
                </a:lnSpc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i="1">
                  <a:solidFill>
                    <a:srgbClr val="FF0000"/>
                  </a:solidFill>
                  <a:cs typeface="Times New Roman" pitchFamily="18" charset="0"/>
                </a:rPr>
                <a:t>Consumatore non sovrano</a:t>
              </a:r>
            </a:p>
          </p:txBody>
        </p:sp>
        <p:sp>
          <p:nvSpPr>
            <p:cNvPr id="67604" name="Rectangle 10"/>
            <p:cNvSpPr>
              <a:spLocks noChangeArrowheads="1"/>
            </p:cNvSpPr>
            <p:nvPr/>
          </p:nvSpPr>
          <p:spPr bwMode="auto">
            <a:xfrm>
              <a:off x="3467" y="1671"/>
              <a:ext cx="2089" cy="5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pPr algn="just">
                <a:lnSpc>
                  <a:spcPct val="68000"/>
                </a:lnSpc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i="1">
                  <a:solidFill>
                    <a:srgbClr val="FF0000"/>
                  </a:solidFill>
                  <a:cs typeface="Times New Roman" pitchFamily="18" charset="0"/>
                </a:rPr>
                <a:t>Consumo competitivo</a:t>
              </a:r>
            </a:p>
          </p:txBody>
        </p:sp>
        <p:sp>
          <p:nvSpPr>
            <p:cNvPr id="67605" name="Rectangle 11"/>
            <p:cNvSpPr>
              <a:spLocks noChangeArrowheads="1"/>
            </p:cNvSpPr>
            <p:nvPr/>
          </p:nvSpPr>
          <p:spPr bwMode="auto">
            <a:xfrm>
              <a:off x="1734" y="1671"/>
              <a:ext cx="1733" cy="5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pPr algn="just">
                <a:lnSpc>
                  <a:spcPct val="68000"/>
                </a:lnSpc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i="1">
                  <a:solidFill>
                    <a:srgbClr val="FF0000"/>
                  </a:solidFill>
                  <a:cs typeface="Times New Roman" pitchFamily="18" charset="0"/>
                </a:rPr>
                <a:t>Consumo non competitivo</a:t>
              </a:r>
            </a:p>
          </p:txBody>
        </p:sp>
        <p:sp>
          <p:nvSpPr>
            <p:cNvPr id="67606" name="Rectangle 12"/>
            <p:cNvSpPr>
              <a:spLocks noChangeArrowheads="1"/>
            </p:cNvSpPr>
            <p:nvPr/>
          </p:nvSpPr>
          <p:spPr bwMode="auto">
            <a:xfrm>
              <a:off x="0" y="1671"/>
              <a:ext cx="1734" cy="5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07" name="Line 13"/>
            <p:cNvSpPr>
              <a:spLocks noChangeShapeType="1"/>
            </p:cNvSpPr>
            <p:nvPr/>
          </p:nvSpPr>
          <p:spPr bwMode="auto">
            <a:xfrm>
              <a:off x="0" y="1671"/>
              <a:ext cx="5556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7608" name="Line 14"/>
            <p:cNvSpPr>
              <a:spLocks noChangeShapeType="1"/>
            </p:cNvSpPr>
            <p:nvPr/>
          </p:nvSpPr>
          <p:spPr bwMode="auto">
            <a:xfrm>
              <a:off x="0" y="3866"/>
              <a:ext cx="1734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7609" name="Line 15"/>
            <p:cNvSpPr>
              <a:spLocks noChangeShapeType="1"/>
            </p:cNvSpPr>
            <p:nvPr/>
          </p:nvSpPr>
          <p:spPr bwMode="auto">
            <a:xfrm>
              <a:off x="0" y="1671"/>
              <a:ext cx="1" cy="2195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7610" name="Line 16"/>
            <p:cNvSpPr>
              <a:spLocks noChangeShapeType="1"/>
            </p:cNvSpPr>
            <p:nvPr/>
          </p:nvSpPr>
          <p:spPr bwMode="auto">
            <a:xfrm>
              <a:off x="5556" y="1671"/>
              <a:ext cx="1" cy="534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7611" name="Line 17"/>
            <p:cNvSpPr>
              <a:spLocks noChangeShapeType="1"/>
            </p:cNvSpPr>
            <p:nvPr/>
          </p:nvSpPr>
          <p:spPr bwMode="auto">
            <a:xfrm>
              <a:off x="3467" y="1671"/>
              <a:ext cx="1" cy="2195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7612" name="Line 18"/>
            <p:cNvSpPr>
              <a:spLocks noChangeShapeType="1"/>
            </p:cNvSpPr>
            <p:nvPr/>
          </p:nvSpPr>
          <p:spPr bwMode="auto">
            <a:xfrm>
              <a:off x="1734" y="2205"/>
              <a:ext cx="3822" cy="1"/>
            </a:xfrm>
            <a:prstGeom prst="line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7613" name="Line 19"/>
            <p:cNvSpPr>
              <a:spLocks noChangeShapeType="1"/>
            </p:cNvSpPr>
            <p:nvPr/>
          </p:nvSpPr>
          <p:spPr bwMode="auto">
            <a:xfrm>
              <a:off x="1734" y="2205"/>
              <a:ext cx="1" cy="1661"/>
            </a:xfrm>
            <a:prstGeom prst="line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7614" name="Line 20"/>
            <p:cNvSpPr>
              <a:spLocks noChangeShapeType="1"/>
            </p:cNvSpPr>
            <p:nvPr/>
          </p:nvSpPr>
          <p:spPr bwMode="auto">
            <a:xfrm>
              <a:off x="5556" y="2205"/>
              <a:ext cx="1" cy="1661"/>
            </a:xfrm>
            <a:prstGeom prst="line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7615" name="Line 21"/>
            <p:cNvSpPr>
              <a:spLocks noChangeShapeType="1"/>
            </p:cNvSpPr>
            <p:nvPr/>
          </p:nvSpPr>
          <p:spPr bwMode="auto">
            <a:xfrm>
              <a:off x="0" y="3267"/>
              <a:ext cx="5556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7616" name="Line 22"/>
            <p:cNvSpPr>
              <a:spLocks noChangeShapeType="1"/>
            </p:cNvSpPr>
            <p:nvPr/>
          </p:nvSpPr>
          <p:spPr bwMode="auto">
            <a:xfrm>
              <a:off x="1734" y="3866"/>
              <a:ext cx="3822" cy="1"/>
            </a:xfrm>
            <a:prstGeom prst="line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24" name="Ovale 23"/>
          <p:cNvSpPr/>
          <p:nvPr/>
        </p:nvSpPr>
        <p:spPr>
          <a:xfrm>
            <a:off x="6156325" y="3860800"/>
            <a:ext cx="1944688" cy="1081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cxnSp>
        <p:nvCxnSpPr>
          <p:cNvPr id="26" name="Connettore 2 25"/>
          <p:cNvCxnSpPr/>
          <p:nvPr/>
        </p:nvCxnSpPr>
        <p:spPr>
          <a:xfrm>
            <a:off x="7019925" y="5084763"/>
            <a:ext cx="0" cy="5048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591" name="CasellaDiTesto 26"/>
          <p:cNvSpPr txBox="1">
            <a:spLocks noChangeArrowheads="1"/>
          </p:cNvSpPr>
          <p:nvPr/>
        </p:nvSpPr>
        <p:spPr bwMode="auto">
          <a:xfrm>
            <a:off x="5724525" y="5588000"/>
            <a:ext cx="2879725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000">
                <a:solidFill>
                  <a:schemeClr val="tx1"/>
                </a:solidFill>
                <a:cs typeface="Times New Roman" pitchFamily="18" charset="0"/>
              </a:rPr>
              <a:t>logica autoreferenziale della produzione, del commercio e del consumo. </a:t>
            </a:r>
          </a:p>
        </p:txBody>
      </p:sp>
      <p:sp>
        <p:nvSpPr>
          <p:cNvPr id="28" name="Ovale 27"/>
          <p:cNvSpPr/>
          <p:nvPr/>
        </p:nvSpPr>
        <p:spPr>
          <a:xfrm>
            <a:off x="3276600" y="2565400"/>
            <a:ext cx="2087563" cy="12239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cxnSp>
        <p:nvCxnSpPr>
          <p:cNvPr id="30" name="Connettore 2 29"/>
          <p:cNvCxnSpPr/>
          <p:nvPr/>
        </p:nvCxnSpPr>
        <p:spPr>
          <a:xfrm flipH="1" flipV="1">
            <a:off x="2051050" y="2276475"/>
            <a:ext cx="936625" cy="50482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594" name="CasellaDiTesto 30"/>
          <p:cNvSpPr txBox="1">
            <a:spLocks noChangeArrowheads="1"/>
          </p:cNvSpPr>
          <p:nvPr/>
        </p:nvSpPr>
        <p:spPr bwMode="auto">
          <a:xfrm>
            <a:off x="323850" y="1341438"/>
            <a:ext cx="2484438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600">
                <a:solidFill>
                  <a:schemeClr val="tx1"/>
                </a:solidFill>
                <a:cs typeface="Times New Roman" pitchFamily="18" charset="0"/>
              </a:rPr>
              <a:t>Esce dall’autoreferenzialità, tiene in considerazione le logiche dei produttori e dei fruitori. Problema: free rider</a:t>
            </a:r>
          </a:p>
        </p:txBody>
      </p:sp>
      <p:sp>
        <p:nvSpPr>
          <p:cNvPr id="31" name="Ovale 30"/>
          <p:cNvSpPr/>
          <p:nvPr/>
        </p:nvSpPr>
        <p:spPr>
          <a:xfrm>
            <a:off x="6012160" y="2852936"/>
            <a:ext cx="2160587" cy="864096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67596" name="CasellaDiTesto 31"/>
          <p:cNvSpPr txBox="1">
            <a:spLocks noChangeArrowheads="1"/>
          </p:cNvSpPr>
          <p:nvPr/>
        </p:nvSpPr>
        <p:spPr bwMode="auto">
          <a:xfrm>
            <a:off x="6227763" y="188913"/>
            <a:ext cx="266541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600" dirty="0">
                <a:solidFill>
                  <a:schemeClr val="tx1"/>
                </a:solidFill>
              </a:rPr>
              <a:t>Beni generati in un contesto di economia della condivisione.  Esiste una forma di partecipazione alla produzione e al consumo del bene stesso </a:t>
            </a:r>
          </a:p>
        </p:txBody>
      </p:sp>
      <p:cxnSp>
        <p:nvCxnSpPr>
          <p:cNvPr id="34" name="Connettore 2 33"/>
          <p:cNvCxnSpPr/>
          <p:nvPr/>
        </p:nvCxnSpPr>
        <p:spPr>
          <a:xfrm flipV="1">
            <a:off x="7235825" y="1341438"/>
            <a:ext cx="0" cy="5746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Il riferimento relazionale alla teoria dei beni</a:t>
            </a:r>
            <a:endParaRPr lang="it-IT" dirty="0"/>
          </a:p>
        </p:txBody>
      </p:sp>
      <p:sp>
        <p:nvSpPr>
          <p:cNvPr id="68611" name="Segnaposto contenut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it-IT" sz="2400" smtClean="0"/>
              <a:t>Donati approfondisce lo schema esposto in precedenza introducendo un chiaro riferimento alla relazione.  Sottolinea l’importanza dell’elemento relazionale nella produzione dei beni ed osserva che esistono aree del sociale (terzo e quarto settore) nelle quali vengono generati dei </a:t>
            </a:r>
            <a:r>
              <a:rPr lang="it-IT" sz="2400" b="1" smtClean="0"/>
              <a:t>beni relazionali</a:t>
            </a:r>
            <a:r>
              <a:rPr lang="it-IT" sz="2400" smtClean="0"/>
              <a:t>, ovvero dei beni nei quali è fortemente implicata la relazione sociale tra produttore e consumatore.  </a:t>
            </a:r>
            <a:r>
              <a:rPr lang="it-IT" sz="2400" i="1" smtClean="0"/>
              <a:t>Sono beni che possono essere prodotti e fruiti solo assieme, solo attraverso le relazioni, solo tenendo conto delle relazioni e dei legami sociali che vincolano produttore e consumatore </a:t>
            </a:r>
            <a:r>
              <a:rPr lang="it-IT" sz="2400" smtClean="0"/>
              <a:t>(</a:t>
            </a:r>
            <a:r>
              <a:rPr lang="it-IT" sz="2000" smtClean="0"/>
              <a:t>esempio di bene relazionale la fiducia</a:t>
            </a:r>
            <a:r>
              <a:rPr lang="it-IT" sz="2400" smtClean="0"/>
              <a:t>).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1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80772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buFont typeface="Tahoma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3600" dirty="0" smtClean="0"/>
              <a:t>I fallimenti relazionali dello Stato e del Mercato e la specificità del Terzo settore</a:t>
            </a:r>
          </a:p>
        </p:txBody>
      </p:sp>
      <p:sp>
        <p:nvSpPr>
          <p:cNvPr id="7680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85800" y="1844675"/>
            <a:ext cx="8269288" cy="4287838"/>
          </a:xfrm>
        </p:spPr>
        <p:txBody>
          <a:bodyPr>
            <a:normAutofit fontScale="85000" lnSpcReduction="2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it-IT" sz="2400" dirty="0" smtClean="0"/>
              <a:t>Cornice di riferimento: modernità e dell’importanza del ruolo attribuito all’ ordine sociale/conflitto sociale. 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it-IT" sz="2400" dirty="0" smtClean="0"/>
              <a:t>Crisi dell’utilitarismo e della razionalità e dell’individualismo metodologico, dell’olismo metodologico. 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it-IT" sz="2400" dirty="0" smtClean="0"/>
              <a:t>Perché? Tali paradigmi non sono in grado di inquadrare i fenomeni emergenti, cioè quelli che scaturiscono dalla combinazione e dalla relazione di altri elementi e non sono ad essi riducibili.  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it-IT" sz="2400" dirty="0" smtClean="0"/>
              <a:t>L’osservazione del sociale passa dal superamento delle logiche dicotomiche per lasciare spazio ad un’osservazione che utilizza le categorie della comunicazione  e del dialogo.  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it-IT" sz="2400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it-IT" sz="2400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it-IT" sz="2400" dirty="0" smtClean="0"/>
              <a:t>Fallimenti relazionali del mercato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it-IT" sz="2400" dirty="0" smtClean="0"/>
              <a:t>Fallimenti relazionali dello stato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dirty="0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/>
          <p:cNvSpPr>
            <a:spLocks noGrp="1" noChangeArrowheads="1"/>
          </p:cNvSpPr>
          <p:nvPr>
            <p:ph type="title"/>
          </p:nvPr>
        </p:nvSpPr>
        <p:spPr>
          <a:xfrm>
            <a:off x="827088" y="-315913"/>
            <a:ext cx="8070850" cy="1428751"/>
          </a:xfrm>
        </p:spPr>
        <p:txBody>
          <a:bodyPr/>
          <a:lstStyle/>
          <a:p>
            <a:pPr eaLnBrk="1" hangingPunct="1">
              <a:lnSpc>
                <a:spcPct val="76000"/>
              </a:lnSpc>
              <a:buFont typeface="Tahoma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mtClean="0">
                <a:solidFill>
                  <a:srgbClr val="7B9899"/>
                </a:solidFill>
              </a:rPr>
              <a:t>Fallimenti relazionali di stato e mercato attraverso</a:t>
            </a:r>
          </a:p>
        </p:txBody>
      </p:sp>
      <p:sp>
        <p:nvSpPr>
          <p:cNvPr id="5734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84213" y="2560638"/>
            <a:ext cx="8262937" cy="4297362"/>
          </a:xfrm>
        </p:spPr>
        <p:txBody>
          <a:bodyPr/>
          <a:lstStyle/>
          <a:p>
            <a:pPr eaLnBrk="1" hangingPunct="1">
              <a:lnSpc>
                <a:spcPct val="76000"/>
              </a:lnSpc>
              <a:buFont typeface="Wingdings" pitchFamily="2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mtClean="0"/>
              <a:t>Teoria dei beni</a:t>
            </a:r>
          </a:p>
          <a:p>
            <a:pPr eaLnBrk="1" hangingPunct="1">
              <a:lnSpc>
                <a:spcPct val="76000"/>
              </a:lnSpc>
              <a:buFont typeface="Wingdings" pitchFamily="2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mtClean="0"/>
              <a:t>Teoria dei codici/media simbolici</a:t>
            </a:r>
          </a:p>
          <a:p>
            <a:pPr eaLnBrk="1" hangingPunct="1">
              <a:lnSpc>
                <a:spcPct val="76000"/>
              </a:lnSpc>
              <a:buFont typeface="Wingdings" pitchFamily="2" charset="2"/>
              <a:buChar char="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mtClean="0"/>
              <a:t>Analisi della crisi del welfare state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 smtClean="0">
                <a:solidFill>
                  <a:srgbClr val="7B9899"/>
                </a:solidFill>
              </a:rPr>
              <a:t>Uno sguardo alle relazioni: Stato e Mercato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68313" y="1341438"/>
            <a:ext cx="8229600" cy="5040312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it-IT" sz="2000" b="1" dirty="0" smtClean="0"/>
              <a:t>MERCATO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t-IT" sz="2000" dirty="0" smtClean="0"/>
              <a:t>Scambio di equivalenti;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t-IT" sz="2000" dirty="0" smtClean="0"/>
              <a:t>Regola della domanda e dell’offerta </a:t>
            </a:r>
            <a:r>
              <a:rPr lang="it-IT" sz="2000" dirty="0" smtClean="0">
                <a:sym typeface="Wingdings" pitchFamily="2" charset="2"/>
              </a:rPr>
              <a:t> i partecipanti sono in una posizione di libertà, la decisione di entrare in relazione dipende dalla maggiore o minore convenienza dell’offerta economica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t-IT" sz="2000" dirty="0" smtClean="0">
                <a:sym typeface="Wingdings" pitchFamily="2" charset="2"/>
              </a:rPr>
              <a:t>Dura il tempo necessario alla transazione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it-IT" sz="2000" dirty="0" smtClean="0">
              <a:sym typeface="Wingdings" pitchFamily="2" charset="2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it-IT" sz="2000" i="1" dirty="0" smtClean="0">
                <a:sym typeface="Wingdings" pitchFamily="2" charset="2"/>
              </a:rPr>
              <a:t>Potenzialmente relazioni aperte e diffuse ma prive di legami duraturi. Ricco da un punto di vista delle possibilità di relazione ma debole per quanto concerne il legame reciproco.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it-IT" sz="2000" b="1" dirty="0" smtClean="0">
                <a:sym typeface="Wingdings" pitchFamily="2" charset="2"/>
              </a:rPr>
              <a:t>STATO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it-IT" sz="2000" dirty="0" smtClean="0">
                <a:sym typeface="Wingdings" pitchFamily="2" charset="2"/>
              </a:rPr>
              <a:t>Garante di sicurezza e libertà d’azione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it-IT" sz="2000" dirty="0" smtClean="0">
                <a:sym typeface="Wingdings" pitchFamily="2" charset="2"/>
              </a:rPr>
              <a:t>Sostiene relazioni in cui gli aspetti di legame sono deboli in quanto la relazione istaurata è reversibile. 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"/>
          <p:cNvSpPr>
            <a:spLocks noGrp="1" noChangeArrowheads="1"/>
          </p:cNvSpPr>
          <p:nvPr>
            <p:ph type="title"/>
          </p:nvPr>
        </p:nvSpPr>
        <p:spPr>
          <a:xfrm>
            <a:off x="755650" y="-458788"/>
            <a:ext cx="8070850" cy="1435101"/>
          </a:xfrm>
        </p:spPr>
        <p:txBody>
          <a:bodyPr/>
          <a:lstStyle/>
          <a:p>
            <a:pPr eaLnBrk="1" hangingPunct="1">
              <a:buFont typeface="Tahoma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mtClean="0">
                <a:solidFill>
                  <a:srgbClr val="7B9899"/>
                </a:solidFill>
              </a:rPr>
              <a:t>Teoria specifica del Terzo Settore</a:t>
            </a:r>
          </a:p>
        </p:txBody>
      </p:sp>
      <p:sp>
        <p:nvSpPr>
          <p:cNvPr id="59395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323850" y="1628775"/>
            <a:ext cx="8229600" cy="4679950"/>
          </a:xfrm>
        </p:spPr>
        <p:txBody>
          <a:bodyPr/>
          <a:lstStyle/>
          <a:p>
            <a:pPr marL="339725" indent="20638" algn="just" eaLnBrk="1" hangingPunct="1">
              <a:buFont typeface="Wingdings" pitchFamily="2" charset="2"/>
              <a:buNone/>
              <a:tabLst>
                <a:tab pos="452438" algn="l"/>
                <a:tab pos="901700" algn="l"/>
                <a:tab pos="1350963" algn="l"/>
                <a:tab pos="1800225" algn="l"/>
                <a:tab pos="2249488" algn="l"/>
                <a:tab pos="2698750" algn="l"/>
                <a:tab pos="3148013" algn="l"/>
                <a:tab pos="3597275" algn="l"/>
                <a:tab pos="4046538" algn="l"/>
                <a:tab pos="4495800" algn="l"/>
                <a:tab pos="4945063" algn="l"/>
                <a:tab pos="5394325" algn="l"/>
                <a:tab pos="5843588" algn="l"/>
                <a:tab pos="6292850" algn="l"/>
                <a:tab pos="6742113" algn="l"/>
                <a:tab pos="7191375" algn="l"/>
                <a:tab pos="7640638" algn="l"/>
                <a:tab pos="8089900" algn="l"/>
                <a:tab pos="8539163" algn="l"/>
                <a:tab pos="8988425" algn="l"/>
              </a:tabLst>
            </a:pPr>
            <a:r>
              <a:rPr lang="it-IT" sz="2400" smtClean="0"/>
              <a:t>Al di là delle diverse tipologie organizzative presenti nella legislazione italiana ed europea riferita al terzo settore, il tratto che veramente può distinguere queste esperienze è che esse tentano di elaborare risposte ai bisogni dei cittadini principalmente a partire dalle </a:t>
            </a:r>
            <a:r>
              <a:rPr lang="it-IT" sz="2400" b="1" smtClean="0"/>
              <a:t>esigenze proprie delle relazioni sociali </a:t>
            </a:r>
            <a:r>
              <a:rPr lang="it-IT" sz="2400" smtClean="0"/>
              <a:t>in cui gli individui sono coinvolti (Stanzani 1998, p. 124). </a:t>
            </a:r>
          </a:p>
          <a:p>
            <a:pPr marL="339725" indent="20638" algn="just" eaLnBrk="1" hangingPunct="1">
              <a:buFont typeface="Wingdings" pitchFamily="2" charset="2"/>
              <a:buNone/>
              <a:tabLst>
                <a:tab pos="452438" algn="l"/>
                <a:tab pos="901700" algn="l"/>
                <a:tab pos="1350963" algn="l"/>
                <a:tab pos="1800225" algn="l"/>
                <a:tab pos="2249488" algn="l"/>
                <a:tab pos="2698750" algn="l"/>
                <a:tab pos="3148013" algn="l"/>
                <a:tab pos="3597275" algn="l"/>
                <a:tab pos="4046538" algn="l"/>
                <a:tab pos="4495800" algn="l"/>
                <a:tab pos="4945063" algn="l"/>
                <a:tab pos="5394325" algn="l"/>
                <a:tab pos="5843588" algn="l"/>
                <a:tab pos="6292850" algn="l"/>
                <a:tab pos="6742113" algn="l"/>
                <a:tab pos="7191375" algn="l"/>
                <a:tab pos="7640638" algn="l"/>
                <a:tab pos="8089900" algn="l"/>
                <a:tab pos="8539163" algn="l"/>
                <a:tab pos="8988425" algn="l"/>
              </a:tabLst>
            </a:pPr>
            <a:r>
              <a:rPr lang="it-IT" sz="2400" smtClean="0"/>
              <a:t>Il terzo settore esprime l</a:t>
            </a:r>
            <a:r>
              <a:rPr lang="it-IT" altLang="ja-JP" sz="2400" smtClean="0">
                <a:latin typeface="Arial" charset="0"/>
              </a:rPr>
              <a:t>’</a:t>
            </a:r>
            <a:r>
              <a:rPr lang="it-IT" altLang="ja-JP" sz="2400" smtClean="0"/>
              <a:t>emergenza della relazionalità sociale tipica della modernità </a:t>
            </a:r>
            <a:r>
              <a:rPr lang="it-IT" altLang="ja-JP" sz="2400" smtClean="0">
                <a:latin typeface="Arial" charset="0"/>
              </a:rPr>
              <a:t>“</a:t>
            </a:r>
            <a:r>
              <a:rPr lang="it-IT" altLang="ja-JP" sz="2400" i="1" smtClean="0"/>
              <a:t>prima che </a:t>
            </a:r>
            <a:r>
              <a:rPr lang="it-IT" altLang="ja-JP" sz="2400" smtClean="0"/>
              <a:t>questa diventi valore di scambio (nel mercato) e </a:t>
            </a:r>
            <a:r>
              <a:rPr lang="it-IT" altLang="ja-JP" sz="2400" i="1" smtClean="0"/>
              <a:t>prima che </a:t>
            </a:r>
            <a:r>
              <a:rPr lang="it-IT" altLang="ja-JP" sz="2400" smtClean="0"/>
              <a:t>questa diventi oggetto di regolazione politica e giuridica (da parte dello Stato)</a:t>
            </a:r>
            <a:r>
              <a:rPr lang="it-IT" altLang="ja-JP" sz="2400" smtClean="0">
                <a:latin typeface="Arial" charset="0"/>
              </a:rPr>
              <a:t>”</a:t>
            </a:r>
            <a:r>
              <a:rPr lang="it-IT" altLang="ja-JP" sz="2400" smtClean="0"/>
              <a:t> (Donati 1997, p. 261) </a:t>
            </a:r>
            <a:endParaRPr lang="it-IT" sz="2400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077200" cy="1143000"/>
          </a:xfrm>
        </p:spPr>
        <p:txBody>
          <a:bodyPr/>
          <a:lstStyle/>
          <a:p>
            <a:pPr eaLnBrk="1" hangingPunct="1">
              <a:buFont typeface="Tahoma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mtClean="0">
                <a:solidFill>
                  <a:srgbClr val="7B9899"/>
                </a:solidFill>
              </a:rPr>
              <a:t>Teoria del Terzo settore</a:t>
            </a:r>
          </a:p>
        </p:txBody>
      </p:sp>
      <p:sp>
        <p:nvSpPr>
          <p:cNvPr id="60419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39750" y="1557338"/>
            <a:ext cx="8269288" cy="468471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mtClean="0"/>
              <a:t>È frutto di un processo di differenziazione sociale di tipo emergenziale 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mtClean="0"/>
              <a:t>Le organizzazioni e le istituzioni che lo generano emergono come forme di istituzionalizzazione della cultura di privato sociale che sottolineano gli aspetti di re-ligo ed emergenziali della relazione sociale. </a:t>
            </a:r>
          </a:p>
          <a:p>
            <a:pPr eaLnBrk="1" hangingPunct="1">
              <a:buFont typeface="Wingdings 2" pitchFamily="18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it-IT" smtClean="0"/>
          </a:p>
          <a:p>
            <a:pPr eaLnBrk="1" hangingPunct="1">
              <a:buFont typeface="Wingdings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mtClean="0"/>
          </a:p>
        </p:txBody>
      </p:sp>
      <p:cxnSp>
        <p:nvCxnSpPr>
          <p:cNvPr id="7" name="Connettore 1 6"/>
          <p:cNvCxnSpPr/>
          <p:nvPr/>
        </p:nvCxnSpPr>
        <p:spPr>
          <a:xfrm>
            <a:off x="2555875" y="4868863"/>
            <a:ext cx="0" cy="122396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/>
          <p:cNvCxnSpPr/>
          <p:nvPr/>
        </p:nvCxnSpPr>
        <p:spPr>
          <a:xfrm flipH="1">
            <a:off x="2700338" y="6092825"/>
            <a:ext cx="1574800" cy="952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/>
          <p:cNvCxnSpPr/>
          <p:nvPr/>
        </p:nvCxnSpPr>
        <p:spPr>
          <a:xfrm flipH="1">
            <a:off x="2627313" y="4941888"/>
            <a:ext cx="1504950" cy="116046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423" name="CasellaDiTesto 11"/>
          <p:cNvSpPr txBox="1">
            <a:spLocks noChangeArrowheads="1"/>
          </p:cNvSpPr>
          <p:nvPr/>
        </p:nvSpPr>
        <p:spPr bwMode="auto">
          <a:xfrm>
            <a:off x="323850" y="5229225"/>
            <a:ext cx="1944688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800">
                <a:solidFill>
                  <a:schemeClr val="tx1"/>
                </a:solidFill>
              </a:rPr>
              <a:t>Re-ligo (legame tra A e B)</a:t>
            </a:r>
          </a:p>
        </p:txBody>
      </p:sp>
      <p:sp>
        <p:nvSpPr>
          <p:cNvPr id="60424" name="CasellaDiTesto 12"/>
          <p:cNvSpPr txBox="1">
            <a:spLocks noChangeArrowheads="1"/>
          </p:cNvSpPr>
          <p:nvPr/>
        </p:nvSpPr>
        <p:spPr bwMode="auto">
          <a:xfrm>
            <a:off x="4787900" y="5876925"/>
            <a:ext cx="3529013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800">
                <a:solidFill>
                  <a:schemeClr val="tx1"/>
                </a:solidFill>
              </a:rPr>
              <a:t>Re-fero (simboli condivisi contenuti nel legame)</a:t>
            </a:r>
          </a:p>
        </p:txBody>
      </p:sp>
      <p:sp>
        <p:nvSpPr>
          <p:cNvPr id="60425" name="CasellaDiTesto 13"/>
          <p:cNvSpPr txBox="1">
            <a:spLocks noChangeArrowheads="1"/>
          </p:cNvSpPr>
          <p:nvPr/>
        </p:nvSpPr>
        <p:spPr bwMode="auto">
          <a:xfrm>
            <a:off x="4284663" y="4508500"/>
            <a:ext cx="23749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800" b="1">
                <a:solidFill>
                  <a:srgbClr val="7030A0"/>
                </a:solidFill>
              </a:rPr>
              <a:t>Relazione sociale (emergente)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0"/>
            <a:ext cx="8077200" cy="1143000"/>
          </a:xfrm>
        </p:spPr>
        <p:txBody>
          <a:bodyPr/>
          <a:lstStyle/>
          <a:p>
            <a:pPr eaLnBrk="1" hangingPunct="1">
              <a:buFont typeface="Tahoma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mtClean="0">
                <a:solidFill>
                  <a:srgbClr val="7B9899"/>
                </a:solidFill>
              </a:rPr>
              <a:t>Teoria del Terzo settore</a:t>
            </a:r>
          </a:p>
        </p:txBody>
      </p:sp>
      <p:sp>
        <p:nvSpPr>
          <p:cNvPr id="61443" name="Rectangle 1"/>
          <p:cNvSpPr>
            <a:spLocks noGrp="1" noChangeArrowheads="1"/>
          </p:cNvSpPr>
          <p:nvPr>
            <p:ph sz="quarter" idx="1"/>
          </p:nvPr>
        </p:nvSpPr>
        <p:spPr>
          <a:xfrm>
            <a:off x="250825" y="1484313"/>
            <a:ext cx="8704263" cy="4897437"/>
          </a:xfrm>
        </p:spPr>
        <p:txBody>
          <a:bodyPr/>
          <a:lstStyle/>
          <a:p>
            <a:pPr marL="522288" indent="-522288" eaLnBrk="1" hangingPunct="1">
              <a:lnSpc>
                <a:spcPct val="80000"/>
              </a:lnSpc>
              <a:spcBef>
                <a:spcPts val="600"/>
              </a:spcBef>
              <a:buFont typeface="Wingdings" pitchFamily="2" charset="2"/>
              <a:buNone/>
              <a:tabLst>
                <a:tab pos="635000" algn="l"/>
                <a:tab pos="1084263" algn="l"/>
                <a:tab pos="1533525" algn="l"/>
                <a:tab pos="1982788" algn="l"/>
                <a:tab pos="2432050" algn="l"/>
                <a:tab pos="2881313" algn="l"/>
                <a:tab pos="3330575" algn="l"/>
                <a:tab pos="3779838" algn="l"/>
                <a:tab pos="4229100" algn="l"/>
                <a:tab pos="4678363" algn="l"/>
                <a:tab pos="5127625" algn="l"/>
                <a:tab pos="5576888" algn="l"/>
                <a:tab pos="6026150" algn="l"/>
                <a:tab pos="6475413" algn="l"/>
                <a:tab pos="6924675" algn="l"/>
                <a:tab pos="7373938" algn="l"/>
                <a:tab pos="7823200" algn="l"/>
                <a:tab pos="8272463" algn="l"/>
                <a:tab pos="8721725" algn="l"/>
                <a:tab pos="9170988" algn="l"/>
              </a:tabLst>
            </a:pPr>
            <a:r>
              <a:rPr lang="it-IT" sz="1800" smtClean="0"/>
              <a:t>In che cosa si sostanzia la maggiore relazionalità del terzo settore? Per favorire una risposta a tale domanda viene utilizzato lo schema AGIL </a:t>
            </a:r>
            <a:r>
              <a:rPr lang="it-IT" sz="1800" i="1" smtClean="0"/>
              <a:t>(Adaptation, Goal attainment, Integration, Latency)</a:t>
            </a:r>
            <a:r>
              <a:rPr lang="it-IT" sz="1800" smtClean="0"/>
              <a:t> di T. Parson ed implementato da Donati. Secondo tale schema ogni fenomeno sociale è distinguibile in quattro dimensioni analitiche considerate come un requisito funzionale cui ogni sistema di relazione sociale deve ottemperare per garantire l’esistenza non patologica del sistema stesso. </a:t>
            </a:r>
          </a:p>
          <a:p>
            <a:pPr marL="522288" indent="-522288" eaLnBrk="1" hangingPunct="1">
              <a:lnSpc>
                <a:spcPct val="80000"/>
              </a:lnSpc>
              <a:spcBef>
                <a:spcPts val="600"/>
              </a:spcBef>
              <a:buFont typeface="Wingdings" pitchFamily="2" charset="2"/>
              <a:buNone/>
              <a:tabLst>
                <a:tab pos="635000" algn="l"/>
                <a:tab pos="1084263" algn="l"/>
                <a:tab pos="1533525" algn="l"/>
                <a:tab pos="1982788" algn="l"/>
                <a:tab pos="2432050" algn="l"/>
                <a:tab pos="2881313" algn="l"/>
                <a:tab pos="3330575" algn="l"/>
                <a:tab pos="3779838" algn="l"/>
                <a:tab pos="4229100" algn="l"/>
                <a:tab pos="4678363" algn="l"/>
                <a:tab pos="5127625" algn="l"/>
                <a:tab pos="5576888" algn="l"/>
                <a:tab pos="6026150" algn="l"/>
                <a:tab pos="6475413" algn="l"/>
                <a:tab pos="6924675" algn="l"/>
                <a:tab pos="7373938" algn="l"/>
                <a:tab pos="7823200" algn="l"/>
                <a:tab pos="8272463" algn="l"/>
                <a:tab pos="8721725" algn="l"/>
                <a:tab pos="9170988" algn="l"/>
              </a:tabLst>
            </a:pPr>
            <a:r>
              <a:rPr lang="it-IT" sz="1800" b="1" smtClean="0"/>
              <a:t>A (Adattamento): </a:t>
            </a:r>
            <a:r>
              <a:rPr lang="it-IT" sz="1800" smtClean="0"/>
              <a:t>ogni sistema sociale deve essere in grado di soddisfare alle esigenze di reperire risorse materiali, energetiche e di informazione necessarie alla sua sopravvivenza. </a:t>
            </a:r>
          </a:p>
          <a:p>
            <a:pPr marL="522288" indent="-522288" eaLnBrk="1" hangingPunct="1">
              <a:lnSpc>
                <a:spcPct val="80000"/>
              </a:lnSpc>
              <a:spcBef>
                <a:spcPts val="600"/>
              </a:spcBef>
              <a:buFont typeface="Wingdings" pitchFamily="2" charset="2"/>
              <a:buNone/>
              <a:tabLst>
                <a:tab pos="635000" algn="l"/>
                <a:tab pos="1084263" algn="l"/>
                <a:tab pos="1533525" algn="l"/>
                <a:tab pos="1982788" algn="l"/>
                <a:tab pos="2432050" algn="l"/>
                <a:tab pos="2881313" algn="l"/>
                <a:tab pos="3330575" algn="l"/>
                <a:tab pos="3779838" algn="l"/>
                <a:tab pos="4229100" algn="l"/>
                <a:tab pos="4678363" algn="l"/>
                <a:tab pos="5127625" algn="l"/>
                <a:tab pos="5576888" algn="l"/>
                <a:tab pos="6026150" algn="l"/>
                <a:tab pos="6475413" algn="l"/>
                <a:tab pos="6924675" algn="l"/>
                <a:tab pos="7373938" algn="l"/>
                <a:tab pos="7823200" algn="l"/>
                <a:tab pos="8272463" algn="l"/>
                <a:tab pos="8721725" algn="l"/>
                <a:tab pos="9170988" algn="l"/>
              </a:tabLst>
            </a:pPr>
            <a:r>
              <a:rPr lang="it-IT" sz="1800" b="1" smtClean="0"/>
              <a:t>G (Obiettivi): </a:t>
            </a:r>
            <a:r>
              <a:rPr lang="it-IT" sz="1800" smtClean="0"/>
              <a:t>ogni sistema deve essere in grado di definire e di operare per il raggiungimento di alcuni fini precisi di volta in volta operazionalizzati dal sistema stesso. </a:t>
            </a:r>
          </a:p>
          <a:p>
            <a:pPr marL="522288" indent="-522288" eaLnBrk="1" hangingPunct="1">
              <a:lnSpc>
                <a:spcPct val="80000"/>
              </a:lnSpc>
              <a:spcBef>
                <a:spcPts val="600"/>
              </a:spcBef>
              <a:buFont typeface="Wingdings" pitchFamily="2" charset="2"/>
              <a:buNone/>
              <a:tabLst>
                <a:tab pos="635000" algn="l"/>
                <a:tab pos="1084263" algn="l"/>
                <a:tab pos="1533525" algn="l"/>
                <a:tab pos="1982788" algn="l"/>
                <a:tab pos="2432050" algn="l"/>
                <a:tab pos="2881313" algn="l"/>
                <a:tab pos="3330575" algn="l"/>
                <a:tab pos="3779838" algn="l"/>
                <a:tab pos="4229100" algn="l"/>
                <a:tab pos="4678363" algn="l"/>
                <a:tab pos="5127625" algn="l"/>
                <a:tab pos="5576888" algn="l"/>
                <a:tab pos="6026150" algn="l"/>
                <a:tab pos="6475413" algn="l"/>
                <a:tab pos="6924675" algn="l"/>
                <a:tab pos="7373938" algn="l"/>
                <a:tab pos="7823200" algn="l"/>
                <a:tab pos="8272463" algn="l"/>
                <a:tab pos="8721725" algn="l"/>
                <a:tab pos="9170988" algn="l"/>
              </a:tabLst>
            </a:pPr>
            <a:r>
              <a:rPr lang="it-IT" sz="1800" b="1" smtClean="0"/>
              <a:t>I (Integrazione): </a:t>
            </a:r>
            <a:r>
              <a:rPr lang="it-IT" sz="1800" smtClean="0"/>
              <a:t>ogni sistema deve preoccuparsi di  delegare ad una propria struttura interna il compito di conservare, tramite un adeguato complesso normativo, l’unità e l’integrità del sistema stesso di fronte alle spinte entropiche e di divisione. </a:t>
            </a:r>
          </a:p>
          <a:p>
            <a:pPr marL="522288" indent="-522288" eaLnBrk="1" hangingPunct="1">
              <a:lnSpc>
                <a:spcPct val="80000"/>
              </a:lnSpc>
              <a:spcBef>
                <a:spcPts val="600"/>
              </a:spcBef>
              <a:buFont typeface="Wingdings" pitchFamily="2" charset="2"/>
              <a:buNone/>
              <a:tabLst>
                <a:tab pos="635000" algn="l"/>
                <a:tab pos="1084263" algn="l"/>
                <a:tab pos="1533525" algn="l"/>
                <a:tab pos="1982788" algn="l"/>
                <a:tab pos="2432050" algn="l"/>
                <a:tab pos="2881313" algn="l"/>
                <a:tab pos="3330575" algn="l"/>
                <a:tab pos="3779838" algn="l"/>
                <a:tab pos="4229100" algn="l"/>
                <a:tab pos="4678363" algn="l"/>
                <a:tab pos="5127625" algn="l"/>
                <a:tab pos="5576888" algn="l"/>
                <a:tab pos="6026150" algn="l"/>
                <a:tab pos="6475413" algn="l"/>
                <a:tab pos="6924675" algn="l"/>
                <a:tab pos="7373938" algn="l"/>
                <a:tab pos="7823200" algn="l"/>
                <a:tab pos="8272463" algn="l"/>
                <a:tab pos="8721725" algn="l"/>
                <a:tab pos="9170988" algn="l"/>
              </a:tabLst>
            </a:pPr>
            <a:r>
              <a:rPr lang="it-IT" sz="1800" b="1" smtClean="0"/>
              <a:t>L (Latenza): </a:t>
            </a:r>
            <a:r>
              <a:rPr lang="it-IT" sz="1800" smtClean="0"/>
              <a:t>la capacità del sistema di conservare e riprodurre nel tempo il modello normativo-valoriale latente, ovvero la cultura, il complesso di simboli che ne informano tutta l’intera struttura.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Teoria del Terzo Settore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522288" indent="-522288" eaLnBrk="1" hangingPunct="1">
              <a:lnSpc>
                <a:spcPct val="80000"/>
              </a:lnSpc>
              <a:spcBef>
                <a:spcPts val="600"/>
              </a:spcBef>
              <a:buFont typeface="Wingdings" pitchFamily="2" charset="2"/>
              <a:buNone/>
              <a:tabLst>
                <a:tab pos="635000" algn="l"/>
                <a:tab pos="1084263" algn="l"/>
                <a:tab pos="1533525" algn="l"/>
                <a:tab pos="1982788" algn="l"/>
                <a:tab pos="2432050" algn="l"/>
                <a:tab pos="2881313" algn="l"/>
                <a:tab pos="3330575" algn="l"/>
                <a:tab pos="3779838" algn="l"/>
                <a:tab pos="4229100" algn="l"/>
                <a:tab pos="4678363" algn="l"/>
                <a:tab pos="5127625" algn="l"/>
                <a:tab pos="5576888" algn="l"/>
                <a:tab pos="6026150" algn="l"/>
                <a:tab pos="6475413" algn="l"/>
                <a:tab pos="6924675" algn="l"/>
                <a:tab pos="7373938" algn="l"/>
                <a:tab pos="7823200" algn="l"/>
                <a:tab pos="8272463" algn="l"/>
                <a:tab pos="8721725" algn="l"/>
                <a:tab pos="9170988" algn="l"/>
              </a:tabLst>
              <a:defRPr/>
            </a:pPr>
            <a:r>
              <a:rPr lang="it-IT" sz="2400" dirty="0" smtClean="0"/>
              <a:t>Dal punto di vista teorico il processo di istituzionalizzazione opera:</a:t>
            </a:r>
          </a:p>
          <a:p>
            <a:pPr marL="522288" indent="-522288" eaLnBrk="1" hangingPunct="1">
              <a:lnSpc>
                <a:spcPct val="80000"/>
              </a:lnSpc>
              <a:spcBef>
                <a:spcPts val="600"/>
              </a:spcBef>
              <a:buFont typeface="Wingdings" pitchFamily="2" charset="2"/>
              <a:buNone/>
              <a:tabLst>
                <a:tab pos="635000" algn="l"/>
                <a:tab pos="1084263" algn="l"/>
                <a:tab pos="1533525" algn="l"/>
                <a:tab pos="1982788" algn="l"/>
                <a:tab pos="2432050" algn="l"/>
                <a:tab pos="2881313" algn="l"/>
                <a:tab pos="3330575" algn="l"/>
                <a:tab pos="3779838" algn="l"/>
                <a:tab pos="4229100" algn="l"/>
                <a:tab pos="4678363" algn="l"/>
                <a:tab pos="5127625" algn="l"/>
                <a:tab pos="5576888" algn="l"/>
                <a:tab pos="6026150" algn="l"/>
                <a:tab pos="6475413" algn="l"/>
                <a:tab pos="6924675" algn="l"/>
                <a:tab pos="7373938" algn="l"/>
                <a:tab pos="7823200" algn="l"/>
                <a:tab pos="8272463" algn="l"/>
                <a:tab pos="8721725" algn="l"/>
                <a:tab pos="9170988" algn="l"/>
              </a:tabLst>
              <a:defRPr/>
            </a:pPr>
            <a:r>
              <a:rPr lang="it-IT" sz="2400" dirty="0" smtClean="0">
                <a:solidFill>
                  <a:srgbClr val="FF0000"/>
                </a:solidFill>
              </a:rPr>
              <a:t>L.	</a:t>
            </a:r>
            <a:r>
              <a:rPr lang="it-IT" sz="2400" dirty="0" smtClean="0"/>
              <a:t>Favorendo la socializzazione e l</a:t>
            </a:r>
            <a:r>
              <a:rPr lang="it-IT" altLang="ja-JP" sz="2400" dirty="0" smtClean="0">
                <a:latin typeface="Arial" charset="0"/>
              </a:rPr>
              <a:t>’</a:t>
            </a:r>
            <a:r>
              <a:rPr lang="it-IT" altLang="ja-JP" sz="2400" dirty="0" smtClean="0"/>
              <a:t>interiorizzazione di valori che implicano il riconoscimento dell</a:t>
            </a:r>
            <a:r>
              <a:rPr lang="it-IT" altLang="ja-JP" sz="2400" dirty="0" smtClean="0">
                <a:latin typeface="Arial" charset="0"/>
              </a:rPr>
              <a:t>’</a:t>
            </a:r>
            <a:r>
              <a:rPr lang="it-IT" altLang="ja-JP" sz="2400" dirty="0" smtClean="0"/>
              <a:t>effetto emergente della relazione (altruismo, dono, reciprocità)‏</a:t>
            </a:r>
          </a:p>
          <a:p>
            <a:pPr marL="522288" indent="-522288" eaLnBrk="1" hangingPunct="1">
              <a:lnSpc>
                <a:spcPct val="80000"/>
              </a:lnSpc>
              <a:spcBef>
                <a:spcPts val="600"/>
              </a:spcBef>
              <a:buFont typeface="Wingdings" pitchFamily="2" charset="2"/>
              <a:buNone/>
              <a:tabLst>
                <a:tab pos="635000" algn="l"/>
                <a:tab pos="1084263" algn="l"/>
                <a:tab pos="1533525" algn="l"/>
                <a:tab pos="1982788" algn="l"/>
                <a:tab pos="2432050" algn="l"/>
                <a:tab pos="2881313" algn="l"/>
                <a:tab pos="3330575" algn="l"/>
                <a:tab pos="3779838" algn="l"/>
                <a:tab pos="4229100" algn="l"/>
                <a:tab pos="4678363" algn="l"/>
                <a:tab pos="5127625" algn="l"/>
                <a:tab pos="5576888" algn="l"/>
                <a:tab pos="6026150" algn="l"/>
                <a:tab pos="6475413" algn="l"/>
                <a:tab pos="6924675" algn="l"/>
                <a:tab pos="7373938" algn="l"/>
                <a:tab pos="7823200" algn="l"/>
                <a:tab pos="8272463" algn="l"/>
                <a:tab pos="8721725" algn="l"/>
                <a:tab pos="9170988" algn="l"/>
              </a:tabLst>
              <a:defRPr/>
            </a:pPr>
            <a:r>
              <a:rPr lang="it-IT" sz="2400" dirty="0" smtClean="0">
                <a:solidFill>
                  <a:srgbClr val="FF0000"/>
                </a:solidFill>
              </a:rPr>
              <a:t>I.	</a:t>
            </a:r>
            <a:r>
              <a:rPr lang="it-IT" sz="2400" dirty="0" smtClean="0"/>
              <a:t>Elaborando un complesso normativo che traduca tali valori una forma di governo </a:t>
            </a:r>
            <a:r>
              <a:rPr lang="it-IT" sz="2400" dirty="0" err="1" smtClean="0"/>
              <a:t>reciprocitario</a:t>
            </a:r>
            <a:r>
              <a:rPr lang="it-IT" sz="2400" dirty="0" smtClean="0"/>
              <a:t> delle risorse in vista del raggiungimento degli obiettivi</a:t>
            </a:r>
          </a:p>
          <a:p>
            <a:pPr marL="522288" indent="-522288" eaLnBrk="1" hangingPunct="1">
              <a:lnSpc>
                <a:spcPct val="80000"/>
              </a:lnSpc>
              <a:spcBef>
                <a:spcPts val="600"/>
              </a:spcBef>
              <a:buFont typeface="Wingdings" pitchFamily="2" charset="2"/>
              <a:buNone/>
              <a:tabLst>
                <a:tab pos="635000" algn="l"/>
                <a:tab pos="1084263" algn="l"/>
                <a:tab pos="1533525" algn="l"/>
                <a:tab pos="1982788" algn="l"/>
                <a:tab pos="2432050" algn="l"/>
                <a:tab pos="2881313" algn="l"/>
                <a:tab pos="3330575" algn="l"/>
                <a:tab pos="3779838" algn="l"/>
                <a:tab pos="4229100" algn="l"/>
                <a:tab pos="4678363" algn="l"/>
                <a:tab pos="5127625" algn="l"/>
                <a:tab pos="5576888" algn="l"/>
                <a:tab pos="6026150" algn="l"/>
                <a:tab pos="6475413" algn="l"/>
                <a:tab pos="6924675" algn="l"/>
                <a:tab pos="7373938" algn="l"/>
                <a:tab pos="7823200" algn="l"/>
                <a:tab pos="8272463" algn="l"/>
                <a:tab pos="8721725" algn="l"/>
                <a:tab pos="9170988" algn="l"/>
              </a:tabLst>
              <a:defRPr/>
            </a:pPr>
            <a:r>
              <a:rPr lang="it-IT" sz="2400" dirty="0" smtClean="0">
                <a:solidFill>
                  <a:srgbClr val="FF0000"/>
                </a:solidFill>
              </a:rPr>
              <a:t>G.	</a:t>
            </a:r>
            <a:r>
              <a:rPr lang="it-IT" sz="2400" dirty="0" smtClean="0"/>
              <a:t>Definendo una </a:t>
            </a:r>
            <a:r>
              <a:rPr lang="it-IT" sz="2400" i="1" dirty="0" err="1" smtClean="0"/>
              <a:t>mission</a:t>
            </a:r>
            <a:r>
              <a:rPr lang="it-IT" sz="2400" dirty="0" smtClean="0"/>
              <a:t> (un ruolo societario) orientata alla produzione di beni relazionali</a:t>
            </a:r>
          </a:p>
          <a:p>
            <a:pPr marL="522288" indent="-522288" eaLnBrk="1" hangingPunct="1">
              <a:lnSpc>
                <a:spcPct val="80000"/>
              </a:lnSpc>
              <a:spcBef>
                <a:spcPts val="600"/>
              </a:spcBef>
              <a:buFont typeface="Wingdings" pitchFamily="2" charset="2"/>
              <a:buNone/>
              <a:tabLst>
                <a:tab pos="635000" algn="l"/>
                <a:tab pos="1084263" algn="l"/>
                <a:tab pos="1533525" algn="l"/>
                <a:tab pos="1982788" algn="l"/>
                <a:tab pos="2432050" algn="l"/>
                <a:tab pos="2881313" algn="l"/>
                <a:tab pos="3330575" algn="l"/>
                <a:tab pos="3779838" algn="l"/>
                <a:tab pos="4229100" algn="l"/>
                <a:tab pos="4678363" algn="l"/>
                <a:tab pos="5127625" algn="l"/>
                <a:tab pos="5576888" algn="l"/>
                <a:tab pos="6026150" algn="l"/>
                <a:tab pos="6475413" algn="l"/>
                <a:tab pos="6924675" algn="l"/>
                <a:tab pos="7373938" algn="l"/>
                <a:tab pos="7823200" algn="l"/>
                <a:tab pos="8272463" algn="l"/>
                <a:tab pos="8721725" algn="l"/>
                <a:tab pos="9170988" algn="l"/>
              </a:tabLst>
              <a:defRPr/>
            </a:pPr>
            <a:r>
              <a:rPr lang="it-IT" sz="2400" dirty="0" smtClean="0">
                <a:solidFill>
                  <a:srgbClr val="FF0000"/>
                </a:solidFill>
              </a:rPr>
              <a:t>A.	</a:t>
            </a:r>
            <a:r>
              <a:rPr lang="it-IT" sz="2400" dirty="0" smtClean="0"/>
              <a:t>Utilizzando specifiche modalità di reclutamento delle risorse umane (motivazioni) economiche e materiali.</a:t>
            </a:r>
          </a:p>
          <a:p>
            <a:pPr>
              <a:defRPr/>
            </a:pP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-387350"/>
            <a:ext cx="8070850" cy="1428750"/>
          </a:xfrm>
        </p:spPr>
        <p:txBody>
          <a:bodyPr/>
          <a:lstStyle/>
          <a:p>
            <a:pPr eaLnBrk="1" hangingPunct="1">
              <a:lnSpc>
                <a:spcPct val="76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mtClean="0">
                <a:solidFill>
                  <a:srgbClr val="7B9899"/>
                </a:solidFill>
              </a:rPr>
              <a:t>Il terzo settore osservato dall</a:t>
            </a:r>
            <a:r>
              <a:rPr lang="it-IT" smtClean="0">
                <a:solidFill>
                  <a:srgbClr val="7B9899"/>
                </a:solidFill>
                <a:latin typeface="Arial" charset="0"/>
              </a:rPr>
              <a:t>’</a:t>
            </a:r>
            <a:r>
              <a:rPr lang="it-IT" altLang="ja-JP" smtClean="0">
                <a:solidFill>
                  <a:srgbClr val="7B9899"/>
                </a:solidFill>
              </a:rPr>
              <a:t>esterno</a:t>
            </a:r>
            <a:endParaRPr lang="it-IT" smtClean="0">
              <a:solidFill>
                <a:srgbClr val="7B9899"/>
              </a:solidFill>
            </a:endParaRPr>
          </a:p>
        </p:txBody>
      </p:sp>
      <p:sp>
        <p:nvSpPr>
          <p:cNvPr id="63491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85800" y="1828800"/>
            <a:ext cx="8262938" cy="4575175"/>
          </a:xfrm>
        </p:spPr>
        <p:txBody>
          <a:bodyPr/>
          <a:lstStyle/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mtClean="0">
                <a:solidFill>
                  <a:srgbClr val="FF0000"/>
                </a:solidFill>
              </a:rPr>
              <a:t>A</a:t>
            </a:r>
            <a:r>
              <a:rPr lang="it-IT" smtClean="0"/>
              <a:t>. Dal punto di vista dell</a:t>
            </a:r>
            <a:r>
              <a:rPr lang="it-IT" altLang="ja-JP" smtClean="0">
                <a:latin typeface="Arial" charset="0"/>
              </a:rPr>
              <a:t>’</a:t>
            </a:r>
            <a:r>
              <a:rPr lang="it-IT" altLang="ja-JP" smtClean="0"/>
              <a:t>economia (efficienza): nonprofit, economia sociale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mtClean="0">
                <a:solidFill>
                  <a:srgbClr val="FF0000"/>
                </a:solidFill>
              </a:rPr>
              <a:t>G</a:t>
            </a:r>
            <a:r>
              <a:rPr lang="it-IT" smtClean="0"/>
              <a:t>. Dal punto di vista politico-amministrativo (efficacia): nuove soggettività politiche (movimenti politici), strutture del welfare mix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mtClean="0">
                <a:solidFill>
                  <a:srgbClr val="FF0000"/>
                </a:solidFill>
              </a:rPr>
              <a:t>I</a:t>
            </a:r>
            <a:r>
              <a:rPr lang="it-IT" smtClean="0"/>
              <a:t>. Dal punto di vista dell</a:t>
            </a:r>
            <a:r>
              <a:rPr lang="it-IT" altLang="ja-JP" smtClean="0">
                <a:latin typeface="Arial" charset="0"/>
              </a:rPr>
              <a:t>’</a:t>
            </a:r>
            <a:r>
              <a:rPr lang="it-IT" altLang="ja-JP" smtClean="0"/>
              <a:t>integrazione sociale: nuove forme di sociabilità</a:t>
            </a:r>
          </a:p>
          <a:p>
            <a:pPr eaLnBrk="1" hangingPunct="1">
              <a:lnSpc>
                <a:spcPct val="76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mtClean="0">
                <a:solidFill>
                  <a:srgbClr val="FF0000"/>
                </a:solidFill>
              </a:rPr>
              <a:t>L</a:t>
            </a:r>
            <a:r>
              <a:rPr lang="it-IT" smtClean="0"/>
              <a:t>. Dal punto di vista culturale (impegno al valore): nuova cultura civile </a:t>
            </a:r>
          </a:p>
          <a:p>
            <a:pPr eaLnBrk="1" hangingPunct="1">
              <a:lnSpc>
                <a:spcPct val="76000"/>
              </a:lnSpc>
              <a:buFont typeface="Wingdings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tà">
  <a:themeElements>
    <a:clrScheme name="Città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ttà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ttà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</TotalTime>
  <Words>1203</Words>
  <Application>Microsoft Office PowerPoint</Application>
  <PresentationFormat>Presentazione su schermo (4:3)</PresentationFormat>
  <Paragraphs>94</Paragraphs>
  <Slides>14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Città</vt:lpstr>
      <vt:lpstr>Diapositiva 1</vt:lpstr>
      <vt:lpstr>I fallimenti relazionali dello Stato e del Mercato e la specificità del Terzo settore</vt:lpstr>
      <vt:lpstr>Fallimenti relazionali di stato e mercato attraverso</vt:lpstr>
      <vt:lpstr>Uno sguardo alle relazioni: Stato e Mercato </vt:lpstr>
      <vt:lpstr>Teoria specifica del Terzo Settore</vt:lpstr>
      <vt:lpstr>Teoria del Terzo settore</vt:lpstr>
      <vt:lpstr>Teoria del Terzo settore</vt:lpstr>
      <vt:lpstr>Teoria del Terzo Settore</vt:lpstr>
      <vt:lpstr>Il terzo settore osservato dall’esterno</vt:lpstr>
      <vt:lpstr>Definizioni di Privato Sociale </vt:lpstr>
      <vt:lpstr>Privato sociale – terzo settore</vt:lpstr>
      <vt:lpstr>La specificità relazionale del TS/PS: osservazione interna</vt:lpstr>
      <vt:lpstr>Teoria dei beni (Donati 1993)</vt:lpstr>
      <vt:lpstr>Il riferimento relazionale alla teoria dei beni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User</dc:creator>
  <cp:lastModifiedBy>User</cp:lastModifiedBy>
  <cp:revision>1</cp:revision>
  <dcterms:created xsi:type="dcterms:W3CDTF">2012-11-17T21:22:29Z</dcterms:created>
  <dcterms:modified xsi:type="dcterms:W3CDTF">2012-11-17T21:24:24Z</dcterms:modified>
</cp:coreProperties>
</file>