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omments/comment1.xml" ContentType="application/vnd.openxmlformats-officedocument.presentationml.comment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handoutMasterIdLst>
    <p:handoutMasterId r:id="rId86"/>
  </p:handoutMasterIdLst>
  <p:sldIdLst>
    <p:sldId id="257" r:id="rId2"/>
    <p:sldId id="312" r:id="rId3"/>
    <p:sldId id="313" r:id="rId4"/>
    <p:sldId id="314" r:id="rId5"/>
    <p:sldId id="315" r:id="rId6"/>
    <p:sldId id="380" r:id="rId7"/>
    <p:sldId id="381" r:id="rId8"/>
    <p:sldId id="379" r:id="rId9"/>
    <p:sldId id="316" r:id="rId10"/>
    <p:sldId id="317" r:id="rId11"/>
    <p:sldId id="318" r:id="rId12"/>
    <p:sldId id="319" r:id="rId13"/>
    <p:sldId id="320" r:id="rId14"/>
    <p:sldId id="382" r:id="rId15"/>
    <p:sldId id="321" r:id="rId16"/>
    <p:sldId id="322" r:id="rId17"/>
    <p:sldId id="323" r:id="rId18"/>
    <p:sldId id="324" r:id="rId19"/>
    <p:sldId id="325" r:id="rId20"/>
    <p:sldId id="384" r:id="rId21"/>
    <p:sldId id="326" r:id="rId22"/>
    <p:sldId id="327" r:id="rId23"/>
    <p:sldId id="328" r:id="rId24"/>
    <p:sldId id="385" r:id="rId25"/>
    <p:sldId id="330" r:id="rId26"/>
    <p:sldId id="329" r:id="rId27"/>
    <p:sldId id="331" r:id="rId28"/>
    <p:sldId id="386" r:id="rId29"/>
    <p:sldId id="333" r:id="rId30"/>
    <p:sldId id="334" r:id="rId31"/>
    <p:sldId id="335" r:id="rId32"/>
    <p:sldId id="336" r:id="rId33"/>
    <p:sldId id="337" r:id="rId34"/>
    <p:sldId id="389" r:id="rId35"/>
    <p:sldId id="338" r:id="rId36"/>
    <p:sldId id="339" r:id="rId37"/>
    <p:sldId id="388" r:id="rId38"/>
    <p:sldId id="341" r:id="rId39"/>
    <p:sldId id="390" r:id="rId40"/>
    <p:sldId id="342" r:id="rId41"/>
    <p:sldId id="343" r:id="rId42"/>
    <p:sldId id="344" r:id="rId43"/>
    <p:sldId id="347" r:id="rId44"/>
    <p:sldId id="348" r:id="rId45"/>
    <p:sldId id="349" r:id="rId46"/>
    <p:sldId id="350" r:id="rId47"/>
    <p:sldId id="391" r:id="rId48"/>
    <p:sldId id="351" r:id="rId49"/>
    <p:sldId id="352" r:id="rId50"/>
    <p:sldId id="392" r:id="rId51"/>
    <p:sldId id="353" r:id="rId52"/>
    <p:sldId id="354" r:id="rId53"/>
    <p:sldId id="355" r:id="rId54"/>
    <p:sldId id="356" r:id="rId55"/>
    <p:sldId id="393" r:id="rId56"/>
    <p:sldId id="357" r:id="rId57"/>
    <p:sldId id="395" r:id="rId58"/>
    <p:sldId id="394" r:id="rId59"/>
    <p:sldId id="396" r:id="rId60"/>
    <p:sldId id="397" r:id="rId61"/>
    <p:sldId id="358" r:id="rId62"/>
    <p:sldId id="359" r:id="rId63"/>
    <p:sldId id="360" r:id="rId64"/>
    <p:sldId id="361" r:id="rId65"/>
    <p:sldId id="398" r:id="rId66"/>
    <p:sldId id="399" r:id="rId67"/>
    <p:sldId id="362" r:id="rId68"/>
    <p:sldId id="363" r:id="rId69"/>
    <p:sldId id="364" r:id="rId70"/>
    <p:sldId id="365" r:id="rId71"/>
    <p:sldId id="366" r:id="rId72"/>
    <p:sldId id="367" r:id="rId73"/>
    <p:sldId id="368" r:id="rId74"/>
    <p:sldId id="369" r:id="rId75"/>
    <p:sldId id="370" r:id="rId76"/>
    <p:sldId id="371" r:id="rId77"/>
    <p:sldId id="372" r:id="rId78"/>
    <p:sldId id="373" r:id="rId79"/>
    <p:sldId id="375" r:id="rId80"/>
    <p:sldId id="376" r:id="rId81"/>
    <p:sldId id="377" r:id="rId82"/>
    <p:sldId id="378" r:id="rId83"/>
    <p:sldId id="400" r:id="rId84"/>
  </p:sldIdLst>
  <p:sldSz cx="9144000" cy="6858000" type="screen4x3"/>
  <p:notesSz cx="6858000" cy="9144000"/>
  <p:defaultTextStyle>
    <a:defPPr>
      <a:defRPr lang="it-IT"/>
    </a:defPPr>
    <a:lvl1pPr algn="l" rtl="0" fontAlgn="base">
      <a:spcBef>
        <a:spcPct val="0"/>
      </a:spcBef>
      <a:spcAft>
        <a:spcPct val="0"/>
      </a:spcAft>
      <a:defRPr sz="16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1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1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1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1600" kern="1200">
        <a:solidFill>
          <a:schemeClr val="tx1"/>
        </a:solidFill>
        <a:latin typeface="Arial" pitchFamily="34" charset="0"/>
        <a:ea typeface="+mn-ea"/>
        <a:cs typeface="Arial" pitchFamily="34" charset="0"/>
      </a:defRPr>
    </a:lvl5pPr>
    <a:lvl6pPr marL="2286000" algn="l" defTabSz="914400" rtl="0" eaLnBrk="1" latinLnBrk="0" hangingPunct="1">
      <a:defRPr sz="1600" kern="1200">
        <a:solidFill>
          <a:schemeClr val="tx1"/>
        </a:solidFill>
        <a:latin typeface="Arial" pitchFamily="34" charset="0"/>
        <a:ea typeface="+mn-ea"/>
        <a:cs typeface="Arial" pitchFamily="34" charset="0"/>
      </a:defRPr>
    </a:lvl6pPr>
    <a:lvl7pPr marL="2743200" algn="l" defTabSz="914400" rtl="0" eaLnBrk="1" latinLnBrk="0" hangingPunct="1">
      <a:defRPr sz="1600" kern="1200">
        <a:solidFill>
          <a:schemeClr val="tx1"/>
        </a:solidFill>
        <a:latin typeface="Arial" pitchFamily="34" charset="0"/>
        <a:ea typeface="+mn-ea"/>
        <a:cs typeface="Arial" pitchFamily="34" charset="0"/>
      </a:defRPr>
    </a:lvl7pPr>
    <a:lvl8pPr marL="3200400" algn="l" defTabSz="914400" rtl="0" eaLnBrk="1" latinLnBrk="0" hangingPunct="1">
      <a:defRPr sz="1600" kern="1200">
        <a:solidFill>
          <a:schemeClr val="tx1"/>
        </a:solidFill>
        <a:latin typeface="Arial" pitchFamily="34" charset="0"/>
        <a:ea typeface="+mn-ea"/>
        <a:cs typeface="Arial" pitchFamily="34" charset="0"/>
      </a:defRPr>
    </a:lvl8pPr>
    <a:lvl9pPr marL="3657600" algn="l" defTabSz="914400" rtl="0" eaLnBrk="1" latinLnBrk="0" hangingPunct="1">
      <a:defRPr sz="1600"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co Cristani" initials="MC"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33CC33"/>
    <a:srgbClr val="000066"/>
    <a:srgbClr val="00FF00"/>
    <a:srgbClr val="FF0000"/>
    <a:srgbClr val="800000"/>
    <a:srgbClr val="FF9900"/>
    <a:srgbClr val="FF9933"/>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119" autoAdjust="0"/>
    <p:restoredTop sz="93317" autoAdjust="0"/>
  </p:normalViewPr>
  <p:slideViewPr>
    <p:cSldViewPr>
      <p:cViewPr varScale="1">
        <p:scale>
          <a:sx n="122" d="100"/>
          <a:sy n="122" d="100"/>
        </p:scale>
        <p:origin x="-95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2-27T22:24:53.607" idx="4">
    <p:pos x="10" y="10"/>
    <p:text>Metti N al posto di n</p:text>
  </p:cm>
</p:cmLst>
</file>

<file path=ppt/drawings/_rels/vmlDrawing1.v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wmf"/><Relationship Id="rId5" Type="http://schemas.openxmlformats.org/officeDocument/2006/relationships/image" Target="../media/image7.wmf"/><Relationship Id="rId10" Type="http://schemas.openxmlformats.org/officeDocument/2006/relationships/image" Target="../media/image12.wmf"/><Relationship Id="rId4" Type="http://schemas.openxmlformats.org/officeDocument/2006/relationships/image" Target="../media/image6.wmf"/><Relationship Id="rId9" Type="http://schemas.openxmlformats.org/officeDocument/2006/relationships/image" Target="../media/image1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65.wmf"/><Relationship Id="rId1" Type="http://schemas.openxmlformats.org/officeDocument/2006/relationships/image" Target="../media/image6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wmf"/><Relationship Id="rId1" Type="http://schemas.openxmlformats.org/officeDocument/2006/relationships/image" Target="../media/image67.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74.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4" Type="http://schemas.openxmlformats.org/officeDocument/2006/relationships/image" Target="../media/image85.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 Id="rId6" Type="http://schemas.openxmlformats.org/officeDocument/2006/relationships/image" Target="../media/image87.wmf"/><Relationship Id="rId5" Type="http://schemas.openxmlformats.org/officeDocument/2006/relationships/image" Target="../media/image86.wmf"/><Relationship Id="rId4" Type="http://schemas.openxmlformats.org/officeDocument/2006/relationships/image" Target="../media/image85.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87.wmf"/><Relationship Id="rId1" Type="http://schemas.openxmlformats.org/officeDocument/2006/relationships/image" Target="../media/image86.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 Id="rId9" Type="http://schemas.openxmlformats.org/officeDocument/2006/relationships/image" Target="../media/image22.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7.wmf"/><Relationship Id="rId7" Type="http://schemas.openxmlformats.org/officeDocument/2006/relationships/image" Target="../media/image31.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614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cs typeface="Arial" charset="0"/>
              </a:defRPr>
            </a:lvl1pPr>
          </a:lstStyle>
          <a:p>
            <a:pPr>
              <a:defRPr/>
            </a:pPr>
            <a:endParaRPr lang="it-IT"/>
          </a:p>
        </p:txBody>
      </p:sp>
      <p:sp>
        <p:nvSpPr>
          <p:cNvPr id="614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614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cs typeface="Arial" charset="0"/>
              </a:defRPr>
            </a:lvl1pPr>
          </a:lstStyle>
          <a:p>
            <a:pPr>
              <a:defRPr/>
            </a:pPr>
            <a:fld id="{F7119275-67B5-411B-AB6B-CCA08EA5C642}" type="slidenum">
              <a:rPr lang="it-IT"/>
              <a:pPr>
                <a:defRPr/>
              </a:pPr>
              <a:t>‹N›</a:t>
            </a:fld>
            <a:endParaRPr lang="it-IT"/>
          </a:p>
        </p:txBody>
      </p:sp>
    </p:spTree>
    <p:extLst>
      <p:ext uri="{BB962C8B-B14F-4D97-AF65-F5344CB8AC3E}">
        <p14:creationId xmlns:p14="http://schemas.microsoft.com/office/powerpoint/2010/main" val="2540584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charset="0"/>
                <a:cs typeface="Arial" charset="0"/>
              </a:defRPr>
            </a:lvl1pPr>
          </a:lstStyle>
          <a:p>
            <a:pPr>
              <a:defRPr/>
            </a:pPr>
            <a:endParaRPr lang="it-IT"/>
          </a:p>
        </p:txBody>
      </p:sp>
      <p:sp>
        <p:nvSpPr>
          <p:cNvPr id="54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charset="0"/>
                <a:cs typeface="Arial" charset="0"/>
              </a:defRPr>
            </a:lvl1pPr>
          </a:lstStyle>
          <a:p>
            <a:pPr>
              <a:defRPr/>
            </a:pPr>
            <a:endParaRPr lang="it-IT"/>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charset="0"/>
                <a:cs typeface="Arial" charset="0"/>
              </a:defRPr>
            </a:lvl1pPr>
          </a:lstStyle>
          <a:p>
            <a:pPr>
              <a:defRPr/>
            </a:pPr>
            <a:fld id="{9333A3D7-A2A4-48B3-9F50-21BA3EA56F91}" type="slidenum">
              <a:rPr lang="it-IT"/>
              <a:pPr>
                <a:defRPr/>
              </a:pPr>
              <a:t>‹N›</a:t>
            </a:fld>
            <a:endParaRPr lang="it-IT"/>
          </a:p>
        </p:txBody>
      </p:sp>
    </p:spTree>
    <p:extLst>
      <p:ext uri="{BB962C8B-B14F-4D97-AF65-F5344CB8AC3E}">
        <p14:creationId xmlns:p14="http://schemas.microsoft.com/office/powerpoint/2010/main" val="41217076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F6F37F6B-8040-4A79-B4B3-D92D14F242FA}" type="slidenum">
              <a:rPr lang="it-IT" altLang="en-US" sz="1200"/>
              <a:pPr eaLnBrk="1" hangingPunct="1"/>
              <a:t>1</a:t>
            </a:fld>
            <a:endParaRPr lang="it-IT" altLang="en-US" sz="120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cs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9A7C12C-EAC3-44BD-802C-1328FEA148A7}" type="slidenum">
              <a:rPr lang="en-US" altLang="en-US" sz="1200">
                <a:solidFill>
                  <a:srgbClr val="000000"/>
                </a:solidFill>
              </a:rPr>
              <a:pPr algn="r" eaLnBrk="1" hangingPunct="1">
                <a:spcBef>
                  <a:spcPct val="0"/>
                </a:spcBef>
              </a:pPr>
              <a:t>36</a:t>
            </a:fld>
            <a:endParaRPr lang="en-US" altLang="en-US" sz="1200">
              <a:solidFill>
                <a:srgbClr val="000000"/>
              </a:solidFill>
            </a:endParaRPr>
          </a:p>
        </p:txBody>
      </p:sp>
      <p:sp>
        <p:nvSpPr>
          <p:cNvPr id="151555" name="Rectangle 2"/>
          <p:cNvSpPr>
            <a:spLocks noGrp="1" noRot="1" noChangeAspect="1" noChangeArrowheads="1" noTextEdit="1"/>
          </p:cNvSpPr>
          <p:nvPr>
            <p:ph type="sldImg"/>
          </p:nvPr>
        </p:nvSpPr>
        <p:spPr>
          <a:xfrm>
            <a:off x="1143000" y="685800"/>
            <a:ext cx="4572000" cy="3429000"/>
          </a:xfrm>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2EB6CCC-958A-4175-864A-7EF7663A3FF4}" type="slidenum">
              <a:rPr lang="en-US" altLang="en-US" sz="1200">
                <a:solidFill>
                  <a:srgbClr val="000000"/>
                </a:solidFill>
              </a:rPr>
              <a:pPr algn="r" eaLnBrk="1" hangingPunct="1">
                <a:spcBef>
                  <a:spcPct val="0"/>
                </a:spcBef>
              </a:pPr>
              <a:t>37</a:t>
            </a:fld>
            <a:endParaRPr lang="en-US" altLang="en-US" sz="1200">
              <a:solidFill>
                <a:srgbClr val="000000"/>
              </a:solidFill>
            </a:endParaRPr>
          </a:p>
        </p:txBody>
      </p:sp>
      <p:sp>
        <p:nvSpPr>
          <p:cNvPr id="152579" name="Rectangle 2"/>
          <p:cNvSpPr>
            <a:spLocks noGrp="1" noRot="1" noChangeAspect="1" noChangeArrowheads="1" noTextEdit="1"/>
          </p:cNvSpPr>
          <p:nvPr>
            <p:ph type="sldImg"/>
          </p:nvPr>
        </p:nvSpPr>
        <p:spPr>
          <a:xfrm>
            <a:off x="1143000" y="685800"/>
            <a:ext cx="4572000" cy="3429000"/>
          </a:xfrm>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B0C402A-09F4-4F3D-A57B-3D37E85B4635}" type="slidenum">
              <a:rPr lang="en-US" altLang="en-US" sz="1200">
                <a:solidFill>
                  <a:srgbClr val="000000"/>
                </a:solidFill>
              </a:rPr>
              <a:pPr algn="r" eaLnBrk="1" hangingPunct="1">
                <a:spcBef>
                  <a:spcPct val="0"/>
                </a:spcBef>
              </a:pPr>
              <a:t>38</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xfrm>
            <a:off x="1143000" y="685800"/>
            <a:ext cx="4572000" cy="3429000"/>
          </a:xfrm>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B0C402A-09F4-4F3D-A57B-3D37E85B4635}" type="slidenum">
              <a:rPr lang="en-US" altLang="en-US" sz="1200">
                <a:solidFill>
                  <a:srgbClr val="000000"/>
                </a:solidFill>
              </a:rPr>
              <a:pPr algn="r" eaLnBrk="1" hangingPunct="1">
                <a:spcBef>
                  <a:spcPct val="0"/>
                </a:spcBef>
              </a:pPr>
              <a:t>39</a:t>
            </a:fld>
            <a:endParaRPr lang="en-US" altLang="en-US" sz="1200">
              <a:solidFill>
                <a:srgbClr val="000000"/>
              </a:solidFill>
            </a:endParaRPr>
          </a:p>
        </p:txBody>
      </p:sp>
      <p:sp>
        <p:nvSpPr>
          <p:cNvPr id="153603" name="Rectangle 2"/>
          <p:cNvSpPr>
            <a:spLocks noGrp="1" noRot="1" noChangeAspect="1" noChangeArrowheads="1" noTextEdit="1"/>
          </p:cNvSpPr>
          <p:nvPr>
            <p:ph type="sldImg"/>
          </p:nvPr>
        </p:nvSpPr>
        <p:spPr>
          <a:xfrm>
            <a:off x="1143000" y="685800"/>
            <a:ext cx="4572000" cy="3429000"/>
          </a:xfrm>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19660D74-27D4-412E-9EDA-FC9D7E1B3E3D}" type="slidenum">
              <a:rPr lang="en-US" altLang="en-US" sz="1200">
                <a:solidFill>
                  <a:srgbClr val="000000"/>
                </a:solidFill>
              </a:rPr>
              <a:pPr algn="r" eaLnBrk="1" hangingPunct="1">
                <a:spcBef>
                  <a:spcPct val="0"/>
                </a:spcBef>
              </a:pPr>
              <a:t>40</a:t>
            </a:fld>
            <a:endParaRPr lang="en-US" altLang="en-US" sz="1200">
              <a:solidFill>
                <a:srgbClr val="000000"/>
              </a:solidFill>
            </a:endParaRPr>
          </a:p>
        </p:txBody>
      </p:sp>
      <p:sp>
        <p:nvSpPr>
          <p:cNvPr id="154627" name="Rectangle 2"/>
          <p:cNvSpPr>
            <a:spLocks noGrp="1" noRot="1" noChangeAspect="1" noChangeArrowheads="1" noTextEdit="1"/>
          </p:cNvSpPr>
          <p:nvPr>
            <p:ph type="sldImg"/>
          </p:nvPr>
        </p:nvSpPr>
        <p:spPr>
          <a:xfrm>
            <a:off x="1143000" y="685800"/>
            <a:ext cx="4572000" cy="3429000"/>
          </a:xfrm>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D3804704-34C4-4C81-9868-94B88B9E2B38}" type="slidenum">
              <a:rPr lang="en-US" altLang="en-US" sz="1200">
                <a:solidFill>
                  <a:srgbClr val="000000"/>
                </a:solidFill>
              </a:rPr>
              <a:pPr algn="r" eaLnBrk="1" hangingPunct="1">
                <a:spcBef>
                  <a:spcPct val="0"/>
                </a:spcBef>
              </a:pPr>
              <a:t>41</a:t>
            </a:fld>
            <a:endParaRPr lang="en-US" altLang="en-US" sz="1200">
              <a:solidFill>
                <a:srgbClr val="000000"/>
              </a:solidFill>
            </a:endParaRPr>
          </a:p>
        </p:txBody>
      </p:sp>
      <p:sp>
        <p:nvSpPr>
          <p:cNvPr id="155651" name="Rectangle 2"/>
          <p:cNvSpPr>
            <a:spLocks noGrp="1" noRot="1" noChangeAspect="1" noChangeArrowheads="1" noTextEdit="1"/>
          </p:cNvSpPr>
          <p:nvPr>
            <p:ph type="sldImg"/>
          </p:nvPr>
        </p:nvSpPr>
        <p:spPr>
          <a:xfrm>
            <a:off x="1143000" y="685800"/>
            <a:ext cx="4572000" cy="3429000"/>
          </a:xfrm>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BD795CFA-D224-467C-A45A-BB50D94D70CA}" type="slidenum">
              <a:rPr lang="en-US" altLang="en-US" sz="1200">
                <a:solidFill>
                  <a:srgbClr val="000000"/>
                </a:solidFill>
              </a:rPr>
              <a:pPr algn="r" eaLnBrk="1" hangingPunct="1">
                <a:spcBef>
                  <a:spcPct val="0"/>
                </a:spcBef>
              </a:pPr>
              <a:t>42</a:t>
            </a:fld>
            <a:endParaRPr lang="en-US" altLang="en-US" sz="1200">
              <a:solidFill>
                <a:srgbClr val="000000"/>
              </a:solidFill>
            </a:endParaRPr>
          </a:p>
        </p:txBody>
      </p:sp>
      <p:sp>
        <p:nvSpPr>
          <p:cNvPr id="156675" name="Rectangle 2"/>
          <p:cNvSpPr>
            <a:spLocks noGrp="1" noRot="1" noChangeAspect="1" noChangeArrowheads="1" noTextEdit="1"/>
          </p:cNvSpPr>
          <p:nvPr>
            <p:ph type="sldImg"/>
          </p:nvPr>
        </p:nvSpPr>
        <p:spPr>
          <a:xfrm>
            <a:off x="1143000" y="685800"/>
            <a:ext cx="4572000" cy="3429000"/>
          </a:xfrm>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A9D1E2B-B2E2-4D04-9994-BD8FE557ECF3}" type="slidenum">
              <a:rPr lang="en-US" altLang="en-US" sz="1200">
                <a:solidFill>
                  <a:srgbClr val="000000"/>
                </a:solidFill>
              </a:rPr>
              <a:pPr algn="r" eaLnBrk="1" hangingPunct="1">
                <a:spcBef>
                  <a:spcPct val="0"/>
                </a:spcBef>
              </a:pPr>
              <a:t>43</a:t>
            </a:fld>
            <a:endParaRPr lang="en-US" altLang="en-US" sz="1200">
              <a:solidFill>
                <a:srgbClr val="000000"/>
              </a:solidFill>
            </a:endParaRPr>
          </a:p>
        </p:txBody>
      </p:sp>
      <p:sp>
        <p:nvSpPr>
          <p:cNvPr id="159747" name="Rectangle 2"/>
          <p:cNvSpPr>
            <a:spLocks noGrp="1" noRot="1" noChangeAspect="1" noChangeArrowheads="1" noTextEdit="1"/>
          </p:cNvSpPr>
          <p:nvPr>
            <p:ph type="sldImg"/>
          </p:nvPr>
        </p:nvSpPr>
        <p:spPr>
          <a:xfrm>
            <a:off x="1143000" y="685800"/>
            <a:ext cx="4572000" cy="3429000"/>
          </a:xfrm>
          <a:ln/>
        </p:spPr>
      </p:sp>
      <p:sp>
        <p:nvSpPr>
          <p:cNvPr id="159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80ECA954-D620-4EC2-AAA9-8CB4DBD5FDBB}" type="slidenum">
              <a:rPr lang="en-US" altLang="en-US" sz="1200">
                <a:solidFill>
                  <a:srgbClr val="000000"/>
                </a:solidFill>
              </a:rPr>
              <a:pPr algn="r" eaLnBrk="1" hangingPunct="1">
                <a:spcBef>
                  <a:spcPct val="0"/>
                </a:spcBef>
              </a:pPr>
              <a:t>44</a:t>
            </a:fld>
            <a:endParaRPr lang="en-US" altLang="en-US" sz="1200">
              <a:solidFill>
                <a:srgbClr val="000000"/>
              </a:solidFill>
            </a:endParaRPr>
          </a:p>
        </p:txBody>
      </p:sp>
      <p:sp>
        <p:nvSpPr>
          <p:cNvPr id="160771" name="Rectangle 2"/>
          <p:cNvSpPr>
            <a:spLocks noGrp="1" noRot="1" noChangeAspect="1" noChangeArrowheads="1" noTextEdit="1"/>
          </p:cNvSpPr>
          <p:nvPr>
            <p:ph type="sldImg"/>
          </p:nvPr>
        </p:nvSpPr>
        <p:spPr>
          <a:xfrm>
            <a:off x="1143000" y="685800"/>
            <a:ext cx="4572000" cy="3429000"/>
          </a:xfrm>
          <a:ln/>
        </p:spPr>
      </p:sp>
      <p:sp>
        <p:nvSpPr>
          <p:cNvPr id="160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C23A295-90EC-4DF0-8FD6-1E7F4BFA0D28}" type="slidenum">
              <a:rPr lang="en-US" altLang="en-US" sz="1200">
                <a:solidFill>
                  <a:srgbClr val="000000"/>
                </a:solidFill>
              </a:rPr>
              <a:pPr algn="r" eaLnBrk="1" hangingPunct="1">
                <a:spcBef>
                  <a:spcPct val="0"/>
                </a:spcBef>
              </a:pPr>
              <a:t>45</a:t>
            </a:fld>
            <a:endParaRPr lang="en-US" altLang="en-US" sz="1200">
              <a:solidFill>
                <a:srgbClr val="000000"/>
              </a:solidFill>
            </a:endParaRPr>
          </a:p>
        </p:txBody>
      </p:sp>
      <p:sp>
        <p:nvSpPr>
          <p:cNvPr id="161795" name="Rectangle 2"/>
          <p:cNvSpPr>
            <a:spLocks noGrp="1" noRot="1" noChangeAspect="1" noChangeArrowheads="1" noTextEdit="1"/>
          </p:cNvSpPr>
          <p:nvPr>
            <p:ph type="sldImg"/>
          </p:nvPr>
        </p:nvSpPr>
        <p:spPr>
          <a:xfrm>
            <a:off x="1143000" y="685800"/>
            <a:ext cx="4572000" cy="3429000"/>
          </a:xfrm>
          <a:ln/>
        </p:spPr>
      </p:sp>
      <p:sp>
        <p:nvSpPr>
          <p:cNvPr id="161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38B3DBE-84CA-4D63-9B6F-8B4AD1AF56EA}" type="slidenum">
              <a:rPr lang="en-US" altLang="en-US" sz="1200">
                <a:solidFill>
                  <a:srgbClr val="000000"/>
                </a:solidFill>
              </a:rPr>
              <a:pPr algn="r" eaLnBrk="1" hangingPunct="1">
                <a:spcBef>
                  <a:spcPct val="0"/>
                </a:spcBef>
              </a:pPr>
              <a:t>12</a:t>
            </a:fld>
            <a:endParaRPr lang="en-US" altLang="en-US" sz="1200">
              <a:solidFill>
                <a:srgbClr val="000000"/>
              </a:solidFill>
            </a:endParaRPr>
          </a:p>
        </p:txBody>
      </p:sp>
      <p:sp>
        <p:nvSpPr>
          <p:cNvPr id="144387" name="Rectangle 2"/>
          <p:cNvSpPr>
            <a:spLocks noGrp="1" noRot="1" noChangeAspect="1" noChangeArrowheads="1" noTextEdit="1"/>
          </p:cNvSpPr>
          <p:nvPr>
            <p:ph type="sldImg"/>
          </p:nvPr>
        </p:nvSpPr>
        <p:spPr>
          <a:xfrm>
            <a:off x="1143000" y="685800"/>
            <a:ext cx="4572000" cy="3429000"/>
          </a:xfrm>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1785017-B922-4E78-BC5C-6A47A4F2B6E4}" type="slidenum">
              <a:rPr lang="en-US" altLang="en-US" sz="1200">
                <a:solidFill>
                  <a:srgbClr val="000000"/>
                </a:solidFill>
              </a:rPr>
              <a:pPr algn="r" eaLnBrk="1" hangingPunct="1">
                <a:spcBef>
                  <a:spcPct val="0"/>
                </a:spcBef>
              </a:pPr>
              <a:t>46</a:t>
            </a:fld>
            <a:endParaRPr lang="en-US" altLang="en-US" sz="1200">
              <a:solidFill>
                <a:srgbClr val="000000"/>
              </a:solidFill>
            </a:endParaRPr>
          </a:p>
        </p:txBody>
      </p:sp>
      <p:sp>
        <p:nvSpPr>
          <p:cNvPr id="162819" name="Rectangle 2"/>
          <p:cNvSpPr>
            <a:spLocks noGrp="1" noRot="1" noChangeAspect="1" noChangeArrowheads="1" noTextEdit="1"/>
          </p:cNvSpPr>
          <p:nvPr>
            <p:ph type="sldImg"/>
          </p:nvPr>
        </p:nvSpPr>
        <p:spPr>
          <a:xfrm>
            <a:off x="1143000" y="685800"/>
            <a:ext cx="4572000" cy="3429000"/>
          </a:xfrm>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1785017-B922-4E78-BC5C-6A47A4F2B6E4}" type="slidenum">
              <a:rPr lang="en-US" altLang="en-US" sz="1200">
                <a:solidFill>
                  <a:srgbClr val="000000"/>
                </a:solidFill>
              </a:rPr>
              <a:pPr algn="r" eaLnBrk="1" hangingPunct="1">
                <a:spcBef>
                  <a:spcPct val="0"/>
                </a:spcBef>
              </a:pPr>
              <a:t>47</a:t>
            </a:fld>
            <a:endParaRPr lang="en-US" altLang="en-US" sz="1200">
              <a:solidFill>
                <a:srgbClr val="000000"/>
              </a:solidFill>
            </a:endParaRPr>
          </a:p>
        </p:txBody>
      </p:sp>
      <p:sp>
        <p:nvSpPr>
          <p:cNvPr id="162819" name="Rectangle 2"/>
          <p:cNvSpPr>
            <a:spLocks noGrp="1" noRot="1" noChangeAspect="1" noChangeArrowheads="1" noTextEdit="1"/>
          </p:cNvSpPr>
          <p:nvPr>
            <p:ph type="sldImg"/>
          </p:nvPr>
        </p:nvSpPr>
        <p:spPr>
          <a:xfrm>
            <a:off x="1143000" y="685800"/>
            <a:ext cx="4572000" cy="3429000"/>
          </a:xfrm>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019362D6-3CB6-4E4C-A7A5-3E6737F8739E}" type="slidenum">
              <a:rPr lang="en-US" altLang="en-US" sz="1200">
                <a:solidFill>
                  <a:srgbClr val="000000"/>
                </a:solidFill>
              </a:rPr>
              <a:pPr algn="r" eaLnBrk="1" hangingPunct="1">
                <a:spcBef>
                  <a:spcPct val="0"/>
                </a:spcBef>
              </a:pPr>
              <a:t>48</a:t>
            </a:fld>
            <a:endParaRPr lang="en-US" altLang="en-US" sz="1200">
              <a:solidFill>
                <a:srgbClr val="000000"/>
              </a:solidFill>
            </a:endParaRPr>
          </a:p>
        </p:txBody>
      </p:sp>
      <p:sp>
        <p:nvSpPr>
          <p:cNvPr id="163843" name="Rectangle 2"/>
          <p:cNvSpPr>
            <a:spLocks noGrp="1" noRot="1" noChangeAspect="1" noChangeArrowheads="1" noTextEdit="1"/>
          </p:cNvSpPr>
          <p:nvPr>
            <p:ph type="sldImg"/>
          </p:nvPr>
        </p:nvSpPr>
        <p:spPr>
          <a:xfrm>
            <a:off x="1143000" y="685800"/>
            <a:ext cx="4572000" cy="3429000"/>
          </a:xfrm>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3D93663-1267-461A-B603-FB5A3F7B649B}" type="slidenum">
              <a:rPr lang="en-US" altLang="en-US" sz="1200"/>
              <a:pPr algn="r" eaLnBrk="1" hangingPunct="1">
                <a:spcBef>
                  <a:spcPct val="0"/>
                </a:spcBef>
              </a:pPr>
              <a:t>49</a:t>
            </a:fld>
            <a:endParaRPr lang="en-US" altLang="en-US" sz="1200"/>
          </a:p>
        </p:txBody>
      </p:sp>
      <p:sp>
        <p:nvSpPr>
          <p:cNvPr id="164867" name="Rectangle 2"/>
          <p:cNvSpPr>
            <a:spLocks noGrp="1" noRot="1" noChangeAspect="1" noChangeArrowheads="1" noTextEdit="1"/>
          </p:cNvSpPr>
          <p:nvPr>
            <p:ph type="sldImg"/>
          </p:nvPr>
        </p:nvSpPr>
        <p:spPr>
          <a:xfrm>
            <a:off x="1143000" y="685800"/>
            <a:ext cx="4573588" cy="3429000"/>
          </a:xfrm>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3D93663-1267-461A-B603-FB5A3F7B649B}" type="slidenum">
              <a:rPr lang="en-US" altLang="en-US" sz="1200"/>
              <a:pPr algn="r" eaLnBrk="1" hangingPunct="1">
                <a:spcBef>
                  <a:spcPct val="0"/>
                </a:spcBef>
              </a:pPr>
              <a:t>50</a:t>
            </a:fld>
            <a:endParaRPr lang="en-US" altLang="en-US" sz="1200"/>
          </a:p>
        </p:txBody>
      </p:sp>
      <p:sp>
        <p:nvSpPr>
          <p:cNvPr id="164867" name="Rectangle 2"/>
          <p:cNvSpPr>
            <a:spLocks noGrp="1" noRot="1" noChangeAspect="1" noChangeArrowheads="1" noTextEdit="1"/>
          </p:cNvSpPr>
          <p:nvPr>
            <p:ph type="sldImg"/>
          </p:nvPr>
        </p:nvSpPr>
        <p:spPr>
          <a:xfrm>
            <a:off x="1143000" y="685800"/>
            <a:ext cx="4573588" cy="3429000"/>
          </a:xfrm>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F56B3AC2-305D-4A6B-86D3-F357EF769F98}" type="slidenum">
              <a:rPr lang="en-US" altLang="en-US" sz="1200">
                <a:solidFill>
                  <a:srgbClr val="000000"/>
                </a:solidFill>
              </a:rPr>
              <a:pPr algn="r" eaLnBrk="1" hangingPunct="1">
                <a:spcBef>
                  <a:spcPct val="0"/>
                </a:spcBef>
              </a:pPr>
              <a:t>51</a:t>
            </a:fld>
            <a:endParaRPr lang="en-US" altLang="en-US" sz="1200">
              <a:solidFill>
                <a:srgbClr val="000000"/>
              </a:solidFill>
            </a:endParaRPr>
          </a:p>
        </p:txBody>
      </p:sp>
      <p:sp>
        <p:nvSpPr>
          <p:cNvPr id="165891" name="Rectangle 2"/>
          <p:cNvSpPr>
            <a:spLocks noGrp="1" noRot="1" noChangeAspect="1" noChangeArrowheads="1" noTextEdit="1"/>
          </p:cNvSpPr>
          <p:nvPr>
            <p:ph type="sldImg"/>
          </p:nvPr>
        </p:nvSpPr>
        <p:spPr>
          <a:xfrm>
            <a:off x="1143000" y="685800"/>
            <a:ext cx="4572000" cy="3429000"/>
          </a:xfrm>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93DF04B-01F3-4173-855D-23B010262CA8}" type="slidenum">
              <a:rPr lang="en-US" altLang="en-US" sz="1200">
                <a:solidFill>
                  <a:srgbClr val="000000"/>
                </a:solidFill>
              </a:rPr>
              <a:pPr algn="r" eaLnBrk="1" hangingPunct="1">
                <a:spcBef>
                  <a:spcPct val="0"/>
                </a:spcBef>
              </a:pPr>
              <a:t>52</a:t>
            </a:fld>
            <a:endParaRPr lang="en-US" altLang="en-US" sz="1200">
              <a:solidFill>
                <a:srgbClr val="000000"/>
              </a:solidFill>
            </a:endParaRPr>
          </a:p>
        </p:txBody>
      </p:sp>
      <p:sp>
        <p:nvSpPr>
          <p:cNvPr id="166915" name="Rectangle 2"/>
          <p:cNvSpPr>
            <a:spLocks noGrp="1" noRot="1" noChangeAspect="1" noChangeArrowheads="1" noTextEdit="1"/>
          </p:cNvSpPr>
          <p:nvPr>
            <p:ph type="sldImg"/>
          </p:nvPr>
        </p:nvSpPr>
        <p:spPr>
          <a:xfrm>
            <a:off x="1143000" y="685800"/>
            <a:ext cx="4572000" cy="3429000"/>
          </a:xfrm>
          <a:ln/>
        </p:spPr>
      </p:sp>
      <p:sp>
        <p:nvSpPr>
          <p:cNvPr id="166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0754756-A41D-412B-BEE3-75F0D2B7814D}" type="slidenum">
              <a:rPr lang="en-US" altLang="en-US" sz="1200">
                <a:solidFill>
                  <a:srgbClr val="000000"/>
                </a:solidFill>
              </a:rPr>
              <a:pPr algn="r" eaLnBrk="1" hangingPunct="1">
                <a:spcBef>
                  <a:spcPct val="0"/>
                </a:spcBef>
              </a:pPr>
              <a:t>53</a:t>
            </a:fld>
            <a:endParaRPr lang="en-US" altLang="en-US" sz="1200">
              <a:solidFill>
                <a:srgbClr val="000000"/>
              </a:solidFill>
            </a:endParaRPr>
          </a:p>
        </p:txBody>
      </p:sp>
      <p:sp>
        <p:nvSpPr>
          <p:cNvPr id="167939" name="Rectangle 2"/>
          <p:cNvSpPr>
            <a:spLocks noGrp="1" noRot="1" noChangeAspect="1" noChangeArrowheads="1" noTextEdit="1"/>
          </p:cNvSpPr>
          <p:nvPr>
            <p:ph type="sldImg"/>
          </p:nvPr>
        </p:nvSpPr>
        <p:spPr>
          <a:xfrm>
            <a:off x="1143000" y="685800"/>
            <a:ext cx="4572000" cy="3429000"/>
          </a:xfrm>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42FB1B70-0240-4B02-8CCF-5CCE9C9C3784}" type="slidenum">
              <a:rPr lang="en-US" altLang="en-US" sz="1200">
                <a:solidFill>
                  <a:srgbClr val="000000"/>
                </a:solidFill>
              </a:rPr>
              <a:pPr algn="r" eaLnBrk="1" hangingPunct="1">
                <a:spcBef>
                  <a:spcPct val="0"/>
                </a:spcBef>
              </a:pPr>
              <a:t>54</a:t>
            </a:fld>
            <a:endParaRPr lang="en-US" altLang="en-US" sz="1200">
              <a:solidFill>
                <a:srgbClr val="000000"/>
              </a:solidFill>
            </a:endParaRPr>
          </a:p>
        </p:txBody>
      </p:sp>
      <p:sp>
        <p:nvSpPr>
          <p:cNvPr id="168963" name="Rectangle 2"/>
          <p:cNvSpPr>
            <a:spLocks noGrp="1" noRot="1" noChangeAspect="1" noChangeArrowheads="1" noTextEdit="1"/>
          </p:cNvSpPr>
          <p:nvPr>
            <p:ph type="sldImg"/>
          </p:nvPr>
        </p:nvSpPr>
        <p:spPr>
          <a:xfrm>
            <a:off x="1143000" y="685800"/>
            <a:ext cx="4572000" cy="3429000"/>
          </a:xfrm>
          <a:ln/>
        </p:spPr>
      </p:sp>
      <p:sp>
        <p:nvSpPr>
          <p:cNvPr id="168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0754756-A41D-412B-BEE3-75F0D2B7814D}" type="slidenum">
              <a:rPr lang="en-US" altLang="en-US" sz="1200">
                <a:solidFill>
                  <a:srgbClr val="000000"/>
                </a:solidFill>
              </a:rPr>
              <a:pPr algn="r" eaLnBrk="1" hangingPunct="1">
                <a:spcBef>
                  <a:spcPct val="0"/>
                </a:spcBef>
              </a:pPr>
              <a:t>55</a:t>
            </a:fld>
            <a:endParaRPr lang="en-US" altLang="en-US" sz="1200">
              <a:solidFill>
                <a:srgbClr val="000000"/>
              </a:solidFill>
            </a:endParaRPr>
          </a:p>
        </p:txBody>
      </p:sp>
      <p:sp>
        <p:nvSpPr>
          <p:cNvPr id="167939" name="Rectangle 2"/>
          <p:cNvSpPr>
            <a:spLocks noGrp="1" noRot="1" noChangeAspect="1" noChangeArrowheads="1" noTextEdit="1"/>
          </p:cNvSpPr>
          <p:nvPr>
            <p:ph type="sldImg"/>
          </p:nvPr>
        </p:nvSpPr>
        <p:spPr>
          <a:xfrm>
            <a:off x="1143000" y="685800"/>
            <a:ext cx="4572000" cy="3429000"/>
          </a:xfrm>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37047D9-2E8A-43F7-8BD2-65438683D0E0}" type="slidenum">
              <a:rPr lang="en-US" altLang="en-US" sz="1200">
                <a:solidFill>
                  <a:srgbClr val="000000"/>
                </a:solidFill>
              </a:rPr>
              <a:pPr algn="r" eaLnBrk="1" hangingPunct="1">
                <a:spcBef>
                  <a:spcPct val="0"/>
                </a:spcBef>
              </a:pPr>
              <a:t>29</a:t>
            </a:fld>
            <a:endParaRPr lang="en-US" altLang="en-US" sz="1200">
              <a:solidFill>
                <a:srgbClr val="000000"/>
              </a:solidFill>
            </a:endParaRPr>
          </a:p>
        </p:txBody>
      </p:sp>
      <p:sp>
        <p:nvSpPr>
          <p:cNvPr id="145411" name="Rectangle 2"/>
          <p:cNvSpPr>
            <a:spLocks noGrp="1" noRot="1" noChangeAspect="1" noChangeArrowheads="1" noTextEdit="1"/>
          </p:cNvSpPr>
          <p:nvPr>
            <p:ph type="sldImg"/>
          </p:nvPr>
        </p:nvSpPr>
        <p:spPr>
          <a:xfrm>
            <a:off x="1143000" y="685800"/>
            <a:ext cx="4572000" cy="3429000"/>
          </a:xfrm>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latin typeface="Arial"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56</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57</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58</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59</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40D7925-916C-414C-BC93-EC5EDA425C7D}" type="slidenum">
              <a:rPr lang="en-US" altLang="en-US" sz="1200">
                <a:solidFill>
                  <a:srgbClr val="000000"/>
                </a:solidFill>
              </a:rPr>
              <a:pPr algn="r" eaLnBrk="1" hangingPunct="1">
                <a:spcBef>
                  <a:spcPct val="0"/>
                </a:spcBef>
              </a:pPr>
              <a:t>60</a:t>
            </a:fld>
            <a:endParaRPr lang="en-US" altLang="en-US" sz="1200">
              <a:solidFill>
                <a:srgbClr val="000000"/>
              </a:solidFill>
            </a:endParaRPr>
          </a:p>
        </p:txBody>
      </p:sp>
      <p:sp>
        <p:nvSpPr>
          <p:cNvPr id="169987" name="Rectangle 2"/>
          <p:cNvSpPr>
            <a:spLocks noGrp="1" noRot="1" noChangeAspect="1" noChangeArrowheads="1" noTextEdit="1"/>
          </p:cNvSpPr>
          <p:nvPr>
            <p:ph type="sldImg"/>
          </p:nvPr>
        </p:nvSpPr>
        <p:spPr>
          <a:xfrm>
            <a:off x="1143000" y="685800"/>
            <a:ext cx="4572000" cy="3429000"/>
          </a:xfrm>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AB9CFC9-83AF-4149-A6D3-D384EFCEC72F}" type="slidenum">
              <a:rPr lang="en-US" altLang="en-US" sz="1200">
                <a:solidFill>
                  <a:srgbClr val="000000"/>
                </a:solidFill>
              </a:rPr>
              <a:pPr algn="r" eaLnBrk="1" hangingPunct="1">
                <a:spcBef>
                  <a:spcPct val="0"/>
                </a:spcBef>
              </a:pPr>
              <a:t>61</a:t>
            </a:fld>
            <a:endParaRPr lang="en-US" altLang="en-US" sz="1200">
              <a:solidFill>
                <a:srgbClr val="000000"/>
              </a:solidFill>
            </a:endParaRPr>
          </a:p>
        </p:txBody>
      </p:sp>
      <p:sp>
        <p:nvSpPr>
          <p:cNvPr id="171011" name="Rectangle 2"/>
          <p:cNvSpPr>
            <a:spLocks noGrp="1" noRot="1" noChangeAspect="1" noChangeArrowheads="1" noTextEdit="1"/>
          </p:cNvSpPr>
          <p:nvPr>
            <p:ph type="sldImg"/>
          </p:nvPr>
        </p:nvSpPr>
        <p:spPr>
          <a:xfrm>
            <a:off x="1143000" y="685800"/>
            <a:ext cx="4572000" cy="3429000"/>
          </a:xfrm>
          <a:ln/>
        </p:spPr>
      </p:sp>
      <p:sp>
        <p:nvSpPr>
          <p:cNvPr id="171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637ADC-BDD7-4049-BE97-79E375626BF8}" type="slidenum">
              <a:rPr lang="en-US" altLang="en-US" sz="1200">
                <a:solidFill>
                  <a:srgbClr val="000000"/>
                </a:solidFill>
              </a:rPr>
              <a:pPr algn="r" eaLnBrk="1" hangingPunct="1">
                <a:spcBef>
                  <a:spcPct val="0"/>
                </a:spcBef>
              </a:pPr>
              <a:t>62</a:t>
            </a:fld>
            <a:endParaRPr lang="en-US" altLang="en-US" sz="1200">
              <a:solidFill>
                <a:srgbClr val="000000"/>
              </a:solidFill>
            </a:endParaRPr>
          </a:p>
        </p:txBody>
      </p:sp>
      <p:sp>
        <p:nvSpPr>
          <p:cNvPr id="172035" name="Rectangle 2"/>
          <p:cNvSpPr>
            <a:spLocks noGrp="1" noRot="1" noChangeAspect="1" noChangeArrowheads="1" noTextEdit="1"/>
          </p:cNvSpPr>
          <p:nvPr>
            <p:ph type="sldImg"/>
          </p:nvPr>
        </p:nvSpPr>
        <p:spPr>
          <a:xfrm>
            <a:off x="1143000" y="685800"/>
            <a:ext cx="4572000" cy="3429000"/>
          </a:xfrm>
          <a:ln/>
        </p:spPr>
      </p:sp>
      <p:sp>
        <p:nvSpPr>
          <p:cNvPr id="172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BA5A671-9C74-4AC9-B57E-A3C7498A54EF}" type="slidenum">
              <a:rPr lang="en-US" altLang="en-US" sz="1200">
                <a:solidFill>
                  <a:srgbClr val="000000"/>
                </a:solidFill>
              </a:rPr>
              <a:pPr algn="r" eaLnBrk="1" hangingPunct="1">
                <a:spcBef>
                  <a:spcPct val="0"/>
                </a:spcBef>
              </a:pPr>
              <a:t>63</a:t>
            </a:fld>
            <a:endParaRPr lang="en-US" altLang="en-US" sz="1200">
              <a:solidFill>
                <a:srgbClr val="000000"/>
              </a:solidFill>
            </a:endParaRPr>
          </a:p>
        </p:txBody>
      </p:sp>
      <p:sp>
        <p:nvSpPr>
          <p:cNvPr id="173059" name="Rectangle 2"/>
          <p:cNvSpPr>
            <a:spLocks noGrp="1" noRot="1" noChangeAspect="1" noChangeArrowheads="1" noTextEdit="1"/>
          </p:cNvSpPr>
          <p:nvPr>
            <p:ph type="sldImg"/>
          </p:nvPr>
        </p:nvSpPr>
        <p:spPr>
          <a:xfrm>
            <a:off x="1143000" y="685800"/>
            <a:ext cx="4572000" cy="3429000"/>
          </a:xfrm>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64</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65</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4BA4CF0-9FFC-4B5C-9CC7-76AEB558D68C}" type="slidenum">
              <a:rPr lang="en-US" altLang="en-US" sz="1200">
                <a:solidFill>
                  <a:srgbClr val="000000"/>
                </a:solidFill>
              </a:rPr>
              <a:pPr algn="r" eaLnBrk="1" hangingPunct="1">
                <a:spcBef>
                  <a:spcPct val="0"/>
                </a:spcBef>
              </a:pPr>
              <a:t>30</a:t>
            </a:fld>
            <a:endParaRPr lang="en-US" altLang="en-US" sz="1200">
              <a:solidFill>
                <a:srgbClr val="000000"/>
              </a:solidFill>
            </a:endParaRPr>
          </a:p>
        </p:txBody>
      </p:sp>
      <p:sp>
        <p:nvSpPr>
          <p:cNvPr id="146435" name="Rectangle 2"/>
          <p:cNvSpPr>
            <a:spLocks noGrp="1" noRot="1" noChangeAspect="1" noChangeArrowheads="1" noTextEdit="1"/>
          </p:cNvSpPr>
          <p:nvPr>
            <p:ph type="sldImg"/>
          </p:nvPr>
        </p:nvSpPr>
        <p:spPr>
          <a:xfrm>
            <a:off x="1143000" y="685800"/>
            <a:ext cx="4572000" cy="3429000"/>
          </a:xfrm>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5101E06-E8D1-4EFE-A1C6-C17AFCC1ABC6}" type="slidenum">
              <a:rPr lang="en-US" altLang="en-US" sz="1200">
                <a:solidFill>
                  <a:srgbClr val="000000"/>
                </a:solidFill>
              </a:rPr>
              <a:pPr algn="r" eaLnBrk="1" hangingPunct="1">
                <a:spcBef>
                  <a:spcPct val="0"/>
                </a:spcBef>
              </a:pPr>
              <a:t>66</a:t>
            </a:fld>
            <a:endParaRPr lang="en-US" altLang="en-US" sz="1200">
              <a:solidFill>
                <a:srgbClr val="000000"/>
              </a:solidFill>
            </a:endParaRPr>
          </a:p>
        </p:txBody>
      </p:sp>
      <p:sp>
        <p:nvSpPr>
          <p:cNvPr id="174083" name="Rectangle 2"/>
          <p:cNvSpPr>
            <a:spLocks noGrp="1" noRot="1" noChangeAspect="1" noChangeArrowheads="1" noTextEdit="1"/>
          </p:cNvSpPr>
          <p:nvPr>
            <p:ph type="sldImg"/>
          </p:nvPr>
        </p:nvSpPr>
        <p:spPr>
          <a:xfrm>
            <a:off x="1143000" y="685800"/>
            <a:ext cx="4572000" cy="3429000"/>
          </a:xfrm>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E279949-15BB-40A5-9115-E2E65599775C}" type="slidenum">
              <a:rPr lang="en-US" altLang="en-US" sz="1200">
                <a:solidFill>
                  <a:srgbClr val="000000"/>
                </a:solidFill>
              </a:rPr>
              <a:pPr algn="r" eaLnBrk="1" hangingPunct="1">
                <a:spcBef>
                  <a:spcPct val="0"/>
                </a:spcBef>
              </a:pPr>
              <a:t>67</a:t>
            </a:fld>
            <a:endParaRPr lang="en-US" altLang="en-US" sz="1200">
              <a:solidFill>
                <a:srgbClr val="000000"/>
              </a:solidFill>
            </a:endParaRPr>
          </a:p>
        </p:txBody>
      </p:sp>
      <p:sp>
        <p:nvSpPr>
          <p:cNvPr id="175107" name="Rectangle 2"/>
          <p:cNvSpPr>
            <a:spLocks noGrp="1" noRot="1" noChangeAspect="1" noChangeArrowheads="1" noTextEdit="1"/>
          </p:cNvSpPr>
          <p:nvPr>
            <p:ph type="sldImg"/>
          </p:nvPr>
        </p:nvSpPr>
        <p:spPr>
          <a:xfrm>
            <a:off x="1143000" y="685800"/>
            <a:ext cx="4573588" cy="3429000"/>
          </a:xfrm>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EC3BCF52-7733-4594-8B11-83446DD29282}" type="slidenum">
              <a:rPr lang="en-US" altLang="en-US" sz="1200">
                <a:solidFill>
                  <a:srgbClr val="000000"/>
                </a:solidFill>
              </a:rPr>
              <a:pPr algn="r" eaLnBrk="1" hangingPunct="1">
                <a:spcBef>
                  <a:spcPct val="0"/>
                </a:spcBef>
              </a:pPr>
              <a:t>68</a:t>
            </a:fld>
            <a:endParaRPr lang="en-US" altLang="en-US" sz="1200">
              <a:solidFill>
                <a:srgbClr val="000000"/>
              </a:solidFill>
            </a:endParaRPr>
          </a:p>
        </p:txBody>
      </p:sp>
      <p:sp>
        <p:nvSpPr>
          <p:cNvPr id="176131" name="Rectangle 2"/>
          <p:cNvSpPr>
            <a:spLocks noGrp="1" noRot="1" noChangeAspect="1" noChangeArrowheads="1" noTextEdit="1"/>
          </p:cNvSpPr>
          <p:nvPr>
            <p:ph type="sldImg"/>
          </p:nvPr>
        </p:nvSpPr>
        <p:spPr>
          <a:xfrm>
            <a:off x="1143000" y="685800"/>
            <a:ext cx="4573588" cy="3429000"/>
          </a:xfrm>
          <a:ln/>
        </p:spPr>
      </p:sp>
      <p:sp>
        <p:nvSpPr>
          <p:cNvPr id="176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C8ED9BD-B850-4DDF-8BC3-426B15EA5631}" type="slidenum">
              <a:rPr lang="en-US" altLang="en-US" sz="1200">
                <a:solidFill>
                  <a:srgbClr val="000000"/>
                </a:solidFill>
              </a:rPr>
              <a:pPr algn="r" eaLnBrk="1" hangingPunct="1">
                <a:spcBef>
                  <a:spcPct val="0"/>
                </a:spcBef>
              </a:pPr>
              <a:t>69</a:t>
            </a:fld>
            <a:endParaRPr lang="en-US" altLang="en-US" sz="1200">
              <a:solidFill>
                <a:srgbClr val="000000"/>
              </a:solidFill>
            </a:endParaRPr>
          </a:p>
        </p:txBody>
      </p:sp>
      <p:sp>
        <p:nvSpPr>
          <p:cNvPr id="177155" name="Rectangle 2"/>
          <p:cNvSpPr>
            <a:spLocks noGrp="1" noRot="1" noChangeAspect="1" noChangeArrowheads="1" noTextEdit="1"/>
          </p:cNvSpPr>
          <p:nvPr>
            <p:ph type="sldImg"/>
          </p:nvPr>
        </p:nvSpPr>
        <p:spPr>
          <a:xfrm>
            <a:off x="1143000" y="685800"/>
            <a:ext cx="4573588" cy="3429000"/>
          </a:xfrm>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CBBE5156-ACC3-449C-9994-41801548EBD1}" type="slidenum">
              <a:rPr lang="en-US" altLang="en-US" sz="1200">
                <a:solidFill>
                  <a:srgbClr val="000000"/>
                </a:solidFill>
              </a:rPr>
              <a:pPr algn="r" eaLnBrk="1" hangingPunct="1">
                <a:spcBef>
                  <a:spcPct val="0"/>
                </a:spcBef>
              </a:pPr>
              <a:t>70</a:t>
            </a:fld>
            <a:endParaRPr lang="en-US" altLang="en-US" sz="1200">
              <a:solidFill>
                <a:srgbClr val="000000"/>
              </a:solidFill>
            </a:endParaRPr>
          </a:p>
        </p:txBody>
      </p:sp>
      <p:sp>
        <p:nvSpPr>
          <p:cNvPr id="178179" name="Rectangle 2"/>
          <p:cNvSpPr>
            <a:spLocks noGrp="1" noRot="1" noChangeAspect="1" noChangeArrowheads="1" noTextEdit="1"/>
          </p:cNvSpPr>
          <p:nvPr>
            <p:ph type="sldImg"/>
          </p:nvPr>
        </p:nvSpPr>
        <p:spPr>
          <a:xfrm>
            <a:off x="1143000" y="685800"/>
            <a:ext cx="4573588" cy="3429000"/>
          </a:xfrm>
          <a:ln/>
        </p:spPr>
      </p:sp>
      <p:sp>
        <p:nvSpPr>
          <p:cNvPr id="178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FF98C0F-7600-4F8A-B4D8-8EC906D2632B}" type="slidenum">
              <a:rPr lang="en-US" altLang="en-US" sz="1200">
                <a:solidFill>
                  <a:srgbClr val="000000"/>
                </a:solidFill>
              </a:rPr>
              <a:pPr algn="r" eaLnBrk="1" hangingPunct="1">
                <a:spcBef>
                  <a:spcPct val="0"/>
                </a:spcBef>
              </a:pPr>
              <a:t>71</a:t>
            </a:fld>
            <a:endParaRPr lang="en-US" altLang="en-US" sz="1200">
              <a:solidFill>
                <a:srgbClr val="000000"/>
              </a:solidFill>
            </a:endParaRPr>
          </a:p>
        </p:txBody>
      </p:sp>
      <p:sp>
        <p:nvSpPr>
          <p:cNvPr id="179203" name="Rectangle 2"/>
          <p:cNvSpPr>
            <a:spLocks noGrp="1" noRot="1" noChangeAspect="1" noChangeArrowheads="1" noTextEdit="1"/>
          </p:cNvSpPr>
          <p:nvPr>
            <p:ph type="sldImg"/>
          </p:nvPr>
        </p:nvSpPr>
        <p:spPr>
          <a:xfrm>
            <a:off x="1143000" y="685800"/>
            <a:ext cx="4573588" cy="3429000"/>
          </a:xfrm>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F91A80B-D872-40AC-AC69-3647BCCC002D}" type="slidenum">
              <a:rPr lang="en-US" altLang="en-US" sz="1200">
                <a:solidFill>
                  <a:srgbClr val="000000"/>
                </a:solidFill>
              </a:rPr>
              <a:pPr algn="r" eaLnBrk="1" hangingPunct="1">
                <a:spcBef>
                  <a:spcPct val="0"/>
                </a:spcBef>
              </a:pPr>
              <a:t>72</a:t>
            </a:fld>
            <a:endParaRPr lang="en-US" altLang="en-US" sz="1200">
              <a:solidFill>
                <a:srgbClr val="000000"/>
              </a:solidFill>
            </a:endParaRPr>
          </a:p>
        </p:txBody>
      </p:sp>
      <p:sp>
        <p:nvSpPr>
          <p:cNvPr id="180227" name="Rectangle 2"/>
          <p:cNvSpPr>
            <a:spLocks noGrp="1" noRot="1" noChangeAspect="1" noChangeArrowheads="1" noTextEdit="1"/>
          </p:cNvSpPr>
          <p:nvPr>
            <p:ph type="sldImg"/>
          </p:nvPr>
        </p:nvSpPr>
        <p:spPr>
          <a:xfrm>
            <a:off x="1143000" y="685800"/>
            <a:ext cx="4573588" cy="3429000"/>
          </a:xfrm>
          <a:ln/>
        </p:spPr>
      </p:sp>
      <p:sp>
        <p:nvSpPr>
          <p:cNvPr id="180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10CFFABA-A673-4E6E-99C0-26F9ABEA4C11}" type="slidenum">
              <a:rPr lang="en-US" altLang="en-US" sz="1200">
                <a:solidFill>
                  <a:srgbClr val="000000"/>
                </a:solidFill>
              </a:rPr>
              <a:pPr algn="r" eaLnBrk="1" hangingPunct="1">
                <a:spcBef>
                  <a:spcPct val="0"/>
                </a:spcBef>
              </a:pPr>
              <a:t>73</a:t>
            </a:fld>
            <a:endParaRPr lang="en-US" altLang="en-US" sz="1200">
              <a:solidFill>
                <a:srgbClr val="000000"/>
              </a:solidFill>
            </a:endParaRPr>
          </a:p>
        </p:txBody>
      </p:sp>
      <p:sp>
        <p:nvSpPr>
          <p:cNvPr id="181251" name="Rectangle 2"/>
          <p:cNvSpPr>
            <a:spLocks noGrp="1" noRot="1" noChangeAspect="1" noChangeArrowheads="1" noTextEdit="1"/>
          </p:cNvSpPr>
          <p:nvPr>
            <p:ph type="sldImg"/>
          </p:nvPr>
        </p:nvSpPr>
        <p:spPr>
          <a:xfrm>
            <a:off x="1143000" y="685800"/>
            <a:ext cx="4573588" cy="3429000"/>
          </a:xfrm>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6474BC7-5495-4E41-B20F-AB515E1ED3E2}" type="slidenum">
              <a:rPr lang="en-US" altLang="en-US" sz="1200">
                <a:solidFill>
                  <a:srgbClr val="000000"/>
                </a:solidFill>
              </a:rPr>
              <a:pPr algn="r" eaLnBrk="1" hangingPunct="1">
                <a:spcBef>
                  <a:spcPct val="0"/>
                </a:spcBef>
              </a:pPr>
              <a:t>74</a:t>
            </a:fld>
            <a:endParaRPr lang="en-US" altLang="en-US" sz="1200">
              <a:solidFill>
                <a:srgbClr val="000000"/>
              </a:solidFill>
            </a:endParaRPr>
          </a:p>
        </p:txBody>
      </p:sp>
      <p:sp>
        <p:nvSpPr>
          <p:cNvPr id="182275" name="Rectangle 2"/>
          <p:cNvSpPr>
            <a:spLocks noGrp="1" noRot="1" noChangeAspect="1" noChangeArrowheads="1" noTextEdit="1"/>
          </p:cNvSpPr>
          <p:nvPr>
            <p:ph type="sldImg"/>
          </p:nvPr>
        </p:nvSpPr>
        <p:spPr>
          <a:xfrm>
            <a:off x="1143000" y="685800"/>
            <a:ext cx="4573588" cy="3429000"/>
          </a:xfrm>
          <a:ln/>
        </p:spPr>
      </p:sp>
      <p:sp>
        <p:nvSpPr>
          <p:cNvPr id="182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4F5D100-607A-4987-86E1-4D7C208EFDC2}" type="slidenum">
              <a:rPr lang="en-US" altLang="en-US" sz="1200">
                <a:solidFill>
                  <a:srgbClr val="000000"/>
                </a:solidFill>
              </a:rPr>
              <a:pPr algn="r" eaLnBrk="1" hangingPunct="1">
                <a:spcBef>
                  <a:spcPct val="0"/>
                </a:spcBef>
              </a:pPr>
              <a:t>75</a:t>
            </a:fld>
            <a:endParaRPr lang="en-US" altLang="en-US" sz="1200">
              <a:solidFill>
                <a:srgbClr val="000000"/>
              </a:solidFill>
            </a:endParaRPr>
          </a:p>
        </p:txBody>
      </p:sp>
      <p:sp>
        <p:nvSpPr>
          <p:cNvPr id="183299" name="Rectangle 2"/>
          <p:cNvSpPr>
            <a:spLocks noGrp="1" noRot="1" noChangeAspect="1" noChangeArrowheads="1" noTextEdit="1"/>
          </p:cNvSpPr>
          <p:nvPr>
            <p:ph type="sldImg"/>
          </p:nvPr>
        </p:nvSpPr>
        <p:spPr>
          <a:xfrm>
            <a:off x="1143000" y="685800"/>
            <a:ext cx="4573588" cy="3429000"/>
          </a:xfrm>
          <a:ln/>
        </p:spPr>
      </p:sp>
      <p:sp>
        <p:nvSpPr>
          <p:cNvPr id="183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6315C460-0FB9-47E8-8C66-46F4D898C010}" type="slidenum">
              <a:rPr lang="en-US" altLang="en-US" sz="1200">
                <a:solidFill>
                  <a:srgbClr val="000000"/>
                </a:solidFill>
              </a:rPr>
              <a:pPr algn="r" eaLnBrk="1" hangingPunct="1">
                <a:spcBef>
                  <a:spcPct val="0"/>
                </a:spcBef>
              </a:pPr>
              <a:t>31</a:t>
            </a:fld>
            <a:endParaRPr lang="en-US" altLang="en-US" sz="1200">
              <a:solidFill>
                <a:srgbClr val="000000"/>
              </a:solidFill>
            </a:endParaRPr>
          </a:p>
        </p:txBody>
      </p:sp>
      <p:sp>
        <p:nvSpPr>
          <p:cNvPr id="147459" name="Rectangle 2"/>
          <p:cNvSpPr>
            <a:spLocks noGrp="1" noRot="1" noChangeAspect="1" noChangeArrowheads="1" noTextEdit="1"/>
          </p:cNvSpPr>
          <p:nvPr>
            <p:ph type="sldImg"/>
          </p:nvPr>
        </p:nvSpPr>
        <p:spPr>
          <a:xfrm>
            <a:off x="1143000" y="685800"/>
            <a:ext cx="4572000" cy="3429000"/>
          </a:xfrm>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866EED1-48E8-45AF-B118-B1B0F8999233}" type="slidenum">
              <a:rPr lang="en-US" altLang="en-US" sz="1200">
                <a:solidFill>
                  <a:srgbClr val="000000"/>
                </a:solidFill>
              </a:rPr>
              <a:pPr algn="r" eaLnBrk="1" hangingPunct="1">
                <a:spcBef>
                  <a:spcPct val="0"/>
                </a:spcBef>
              </a:pPr>
              <a:t>76</a:t>
            </a:fld>
            <a:endParaRPr lang="en-US" altLang="en-US" sz="1200">
              <a:solidFill>
                <a:srgbClr val="000000"/>
              </a:solidFill>
            </a:endParaRPr>
          </a:p>
        </p:txBody>
      </p:sp>
      <p:sp>
        <p:nvSpPr>
          <p:cNvPr id="184323" name="Rectangle 2"/>
          <p:cNvSpPr>
            <a:spLocks noGrp="1" noRot="1" noChangeAspect="1" noChangeArrowheads="1" noTextEdit="1"/>
          </p:cNvSpPr>
          <p:nvPr>
            <p:ph type="sldImg"/>
          </p:nvPr>
        </p:nvSpPr>
        <p:spPr>
          <a:xfrm>
            <a:off x="1143000" y="685800"/>
            <a:ext cx="4573588" cy="3429000"/>
          </a:xfrm>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185CA2F-BD90-4D72-B2A8-8DD546962FC1}" type="slidenum">
              <a:rPr lang="en-US" altLang="en-US" sz="1200">
                <a:solidFill>
                  <a:srgbClr val="000000"/>
                </a:solidFill>
              </a:rPr>
              <a:pPr algn="r" eaLnBrk="1" hangingPunct="1">
                <a:spcBef>
                  <a:spcPct val="0"/>
                </a:spcBef>
              </a:pPr>
              <a:t>77</a:t>
            </a:fld>
            <a:endParaRPr lang="en-US" altLang="en-US" sz="1200">
              <a:solidFill>
                <a:srgbClr val="000000"/>
              </a:solidFill>
            </a:endParaRPr>
          </a:p>
        </p:txBody>
      </p:sp>
      <p:sp>
        <p:nvSpPr>
          <p:cNvPr id="185347" name="Rectangle 2"/>
          <p:cNvSpPr>
            <a:spLocks noGrp="1" noRot="1" noChangeAspect="1" noChangeArrowheads="1" noTextEdit="1"/>
          </p:cNvSpPr>
          <p:nvPr>
            <p:ph type="sldImg"/>
          </p:nvPr>
        </p:nvSpPr>
        <p:spPr>
          <a:xfrm>
            <a:off x="1143000" y="685800"/>
            <a:ext cx="4573588" cy="3429000"/>
          </a:xfrm>
          <a:ln/>
        </p:spPr>
      </p:sp>
      <p:sp>
        <p:nvSpPr>
          <p:cNvPr id="185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375CC329-5816-4E26-86FE-7BF3D8B7EC89}" type="slidenum">
              <a:rPr lang="en-US" altLang="en-US" sz="1200">
                <a:solidFill>
                  <a:srgbClr val="000000"/>
                </a:solidFill>
              </a:rPr>
              <a:pPr algn="r" eaLnBrk="1" hangingPunct="1">
                <a:spcBef>
                  <a:spcPct val="0"/>
                </a:spcBef>
              </a:pPr>
              <a:t>78</a:t>
            </a:fld>
            <a:endParaRPr lang="en-US" altLang="en-US" sz="1200">
              <a:solidFill>
                <a:srgbClr val="000000"/>
              </a:solidFill>
            </a:endParaRPr>
          </a:p>
        </p:txBody>
      </p:sp>
      <p:sp>
        <p:nvSpPr>
          <p:cNvPr id="186371" name="Rectangle 2"/>
          <p:cNvSpPr>
            <a:spLocks noGrp="1" noRot="1" noChangeAspect="1" noChangeArrowheads="1" noTextEdit="1"/>
          </p:cNvSpPr>
          <p:nvPr>
            <p:ph type="sldImg"/>
          </p:nvPr>
        </p:nvSpPr>
        <p:spPr>
          <a:xfrm>
            <a:off x="1143000" y="685800"/>
            <a:ext cx="4573588" cy="3429000"/>
          </a:xfrm>
          <a:ln/>
        </p:spPr>
      </p:sp>
      <p:sp>
        <p:nvSpPr>
          <p:cNvPr id="186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96DFED6-413F-42D7-82F2-F6EC1A532EBB}" type="slidenum">
              <a:rPr lang="en-US" altLang="en-US" sz="1200">
                <a:solidFill>
                  <a:srgbClr val="000000"/>
                </a:solidFill>
              </a:rPr>
              <a:pPr algn="r" eaLnBrk="1" hangingPunct="1">
                <a:spcBef>
                  <a:spcPct val="0"/>
                </a:spcBef>
              </a:pPr>
              <a:t>79</a:t>
            </a:fld>
            <a:endParaRPr lang="en-US" altLang="en-US" sz="1200">
              <a:solidFill>
                <a:srgbClr val="000000"/>
              </a:solidFill>
            </a:endParaRPr>
          </a:p>
        </p:txBody>
      </p:sp>
      <p:sp>
        <p:nvSpPr>
          <p:cNvPr id="188419" name="Rectangle 2"/>
          <p:cNvSpPr>
            <a:spLocks noGrp="1" noRot="1" noChangeAspect="1" noChangeArrowheads="1" noTextEdit="1"/>
          </p:cNvSpPr>
          <p:nvPr>
            <p:ph type="sldImg"/>
          </p:nvPr>
        </p:nvSpPr>
        <p:spPr>
          <a:xfrm>
            <a:off x="1143000" y="685800"/>
            <a:ext cx="4573588" cy="3429000"/>
          </a:xfrm>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9FD0D8A1-F881-4E34-B4F8-85A9B7BCA39D}" type="slidenum">
              <a:rPr lang="en-US" altLang="en-US" sz="1200">
                <a:solidFill>
                  <a:srgbClr val="000000"/>
                </a:solidFill>
              </a:rPr>
              <a:pPr algn="r" eaLnBrk="1" hangingPunct="1">
                <a:spcBef>
                  <a:spcPct val="0"/>
                </a:spcBef>
              </a:pPr>
              <a:t>80</a:t>
            </a:fld>
            <a:endParaRPr lang="en-US" altLang="en-US" sz="1200">
              <a:solidFill>
                <a:srgbClr val="000000"/>
              </a:solidFill>
            </a:endParaRPr>
          </a:p>
        </p:txBody>
      </p:sp>
      <p:sp>
        <p:nvSpPr>
          <p:cNvPr id="189443" name="Rectangle 2"/>
          <p:cNvSpPr>
            <a:spLocks noGrp="1" noRot="1" noChangeAspect="1" noChangeArrowheads="1" noTextEdit="1"/>
          </p:cNvSpPr>
          <p:nvPr>
            <p:ph type="sldImg"/>
          </p:nvPr>
        </p:nvSpPr>
        <p:spPr>
          <a:xfrm>
            <a:off x="1143000" y="685800"/>
            <a:ext cx="4573588" cy="3429000"/>
          </a:xfrm>
          <a:ln/>
        </p:spPr>
      </p:sp>
      <p:sp>
        <p:nvSpPr>
          <p:cNvPr id="189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2F4D8ABE-43FA-4D7C-AFB0-CE01A48B1DE7}" type="slidenum">
              <a:rPr lang="en-US" altLang="en-US" sz="1200">
                <a:solidFill>
                  <a:srgbClr val="000000"/>
                </a:solidFill>
              </a:rPr>
              <a:pPr algn="r" eaLnBrk="1" hangingPunct="1">
                <a:spcBef>
                  <a:spcPct val="0"/>
                </a:spcBef>
              </a:pPr>
              <a:t>81</a:t>
            </a:fld>
            <a:endParaRPr lang="en-US" altLang="en-US" sz="1200">
              <a:solidFill>
                <a:srgbClr val="000000"/>
              </a:solidFill>
            </a:endParaRPr>
          </a:p>
        </p:txBody>
      </p:sp>
      <p:sp>
        <p:nvSpPr>
          <p:cNvPr id="190467" name="Rectangle 2"/>
          <p:cNvSpPr>
            <a:spLocks noGrp="1" noRot="1" noChangeAspect="1" noChangeArrowheads="1" noTextEdit="1"/>
          </p:cNvSpPr>
          <p:nvPr>
            <p:ph type="sldImg"/>
          </p:nvPr>
        </p:nvSpPr>
        <p:spPr>
          <a:xfrm>
            <a:off x="1143000" y="685800"/>
            <a:ext cx="4573588" cy="3429000"/>
          </a:xfrm>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3E5DF58-6732-4210-B340-BF7AB0C5194E}" type="slidenum">
              <a:rPr lang="en-US" altLang="en-US" sz="1200">
                <a:solidFill>
                  <a:srgbClr val="000000"/>
                </a:solidFill>
              </a:rPr>
              <a:pPr algn="r" eaLnBrk="1" hangingPunct="1">
                <a:spcBef>
                  <a:spcPct val="0"/>
                </a:spcBef>
              </a:pPr>
              <a:t>82</a:t>
            </a:fld>
            <a:endParaRPr lang="en-US" altLang="en-US" sz="1200">
              <a:solidFill>
                <a:srgbClr val="000000"/>
              </a:solidFill>
            </a:endParaRPr>
          </a:p>
        </p:txBody>
      </p:sp>
      <p:sp>
        <p:nvSpPr>
          <p:cNvPr id="191491" name="Rectangle 2"/>
          <p:cNvSpPr>
            <a:spLocks noGrp="1" noRot="1" noChangeAspect="1" noChangeArrowheads="1" noTextEdit="1"/>
          </p:cNvSpPr>
          <p:nvPr>
            <p:ph type="sldImg"/>
          </p:nvPr>
        </p:nvSpPr>
        <p:spPr>
          <a:xfrm>
            <a:off x="1143000" y="685800"/>
            <a:ext cx="4573588" cy="3429000"/>
          </a:xfrm>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53E5DF58-6732-4210-B340-BF7AB0C5194E}" type="slidenum">
              <a:rPr lang="en-US" altLang="en-US" sz="1200">
                <a:solidFill>
                  <a:srgbClr val="000000"/>
                </a:solidFill>
              </a:rPr>
              <a:pPr algn="r" eaLnBrk="1" hangingPunct="1">
                <a:spcBef>
                  <a:spcPct val="0"/>
                </a:spcBef>
              </a:pPr>
              <a:t>83</a:t>
            </a:fld>
            <a:endParaRPr lang="en-US" altLang="en-US" sz="1200">
              <a:solidFill>
                <a:srgbClr val="000000"/>
              </a:solidFill>
            </a:endParaRPr>
          </a:p>
        </p:txBody>
      </p:sp>
      <p:sp>
        <p:nvSpPr>
          <p:cNvPr id="191491" name="Rectangle 2"/>
          <p:cNvSpPr>
            <a:spLocks noGrp="1" noRot="1" noChangeAspect="1" noChangeArrowheads="1" noTextEdit="1"/>
          </p:cNvSpPr>
          <p:nvPr>
            <p:ph type="sldImg"/>
          </p:nvPr>
        </p:nvSpPr>
        <p:spPr>
          <a:xfrm>
            <a:off x="1143000" y="685800"/>
            <a:ext cx="4573588" cy="3429000"/>
          </a:xfrm>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A0A6E3CB-7E6A-4C43-AB81-BDDC004CA4F6}" type="slidenum">
              <a:rPr lang="en-US" altLang="en-US" sz="1200">
                <a:solidFill>
                  <a:srgbClr val="000000"/>
                </a:solidFill>
              </a:rPr>
              <a:pPr algn="r" eaLnBrk="1" hangingPunct="1">
                <a:spcBef>
                  <a:spcPct val="0"/>
                </a:spcBef>
              </a:pPr>
              <a:t>32</a:t>
            </a:fld>
            <a:endParaRPr lang="en-US" altLang="en-US" sz="1200">
              <a:solidFill>
                <a:srgbClr val="000000"/>
              </a:solidFill>
            </a:endParaRPr>
          </a:p>
        </p:txBody>
      </p:sp>
      <p:sp>
        <p:nvSpPr>
          <p:cNvPr id="148483" name="Rectangle 2"/>
          <p:cNvSpPr>
            <a:spLocks noGrp="1" noRot="1" noChangeAspect="1" noChangeArrowheads="1" noTextEdit="1"/>
          </p:cNvSpPr>
          <p:nvPr>
            <p:ph type="sldImg"/>
          </p:nvPr>
        </p:nvSpPr>
        <p:spPr>
          <a:xfrm>
            <a:off x="1143000" y="685800"/>
            <a:ext cx="4572000" cy="3429000"/>
          </a:xfrm>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D7C1E235-9AD1-4A05-99BF-2983E3AABC26}" type="slidenum">
              <a:rPr lang="en-US" altLang="en-US" sz="1200">
                <a:solidFill>
                  <a:srgbClr val="000000"/>
                </a:solidFill>
              </a:rPr>
              <a:pPr algn="r" eaLnBrk="1" hangingPunct="1">
                <a:spcBef>
                  <a:spcPct val="0"/>
                </a:spcBef>
              </a:pPr>
              <a:t>33</a:t>
            </a:fld>
            <a:endParaRPr lang="en-US" altLang="en-US" sz="1200">
              <a:solidFill>
                <a:srgbClr val="000000"/>
              </a:solidFill>
            </a:endParaRPr>
          </a:p>
        </p:txBody>
      </p:sp>
      <p:sp>
        <p:nvSpPr>
          <p:cNvPr id="149507" name="Rectangle 2"/>
          <p:cNvSpPr>
            <a:spLocks noGrp="1" noRot="1" noChangeAspect="1" noChangeArrowheads="1" noTextEdit="1"/>
          </p:cNvSpPr>
          <p:nvPr>
            <p:ph type="sldImg"/>
          </p:nvPr>
        </p:nvSpPr>
        <p:spPr>
          <a:xfrm>
            <a:off x="1143000" y="685800"/>
            <a:ext cx="4572000" cy="3429000"/>
          </a:xfrm>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DE01C52-D7E4-457B-8F13-B4DCE7B61FF1}" type="slidenum">
              <a:rPr lang="en-US" altLang="en-US" sz="1200">
                <a:solidFill>
                  <a:srgbClr val="000000"/>
                </a:solidFill>
              </a:rPr>
              <a:pPr algn="r" eaLnBrk="1" hangingPunct="1">
                <a:spcBef>
                  <a:spcPct val="0"/>
                </a:spcBef>
              </a:pPr>
              <a:t>34</a:t>
            </a:fld>
            <a:endParaRPr lang="en-US" altLang="en-US" sz="1200">
              <a:solidFill>
                <a:srgbClr val="000000"/>
              </a:solidFill>
            </a:endParaRPr>
          </a:p>
        </p:txBody>
      </p:sp>
      <p:sp>
        <p:nvSpPr>
          <p:cNvPr id="150531" name="Rectangle 2"/>
          <p:cNvSpPr>
            <a:spLocks noGrp="1" noRot="1" noChangeAspect="1" noChangeArrowheads="1" noTextEdit="1"/>
          </p:cNvSpPr>
          <p:nvPr>
            <p:ph type="sldImg"/>
          </p:nvPr>
        </p:nvSpPr>
        <p:spPr>
          <a:xfrm>
            <a:off x="1143000" y="685800"/>
            <a:ext cx="4572000" cy="3429000"/>
          </a:xfrm>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defTabSz="914423" eaLnBrk="0" hangingPunct="0">
              <a:spcBef>
                <a:spcPct val="30000"/>
              </a:spcBef>
              <a:defRPr sz="1100">
                <a:solidFill>
                  <a:schemeClr val="tx1"/>
                </a:solidFill>
                <a:latin typeface="Arial" pitchFamily="34" charset="0"/>
              </a:defRPr>
            </a:lvl1pPr>
            <a:lvl2pPr marL="685817" indent="-263776" algn="l" defTabSz="914423" eaLnBrk="0" hangingPunct="0">
              <a:spcBef>
                <a:spcPct val="30000"/>
              </a:spcBef>
              <a:defRPr sz="1100">
                <a:solidFill>
                  <a:schemeClr val="tx1"/>
                </a:solidFill>
                <a:latin typeface="Arial" pitchFamily="34" charset="0"/>
              </a:defRPr>
            </a:lvl2pPr>
            <a:lvl3pPr marL="1055103" indent="-211021" algn="l" defTabSz="914423" eaLnBrk="0" hangingPunct="0">
              <a:spcBef>
                <a:spcPct val="30000"/>
              </a:spcBef>
              <a:defRPr sz="1100">
                <a:solidFill>
                  <a:schemeClr val="tx1"/>
                </a:solidFill>
                <a:latin typeface="Arial" pitchFamily="34" charset="0"/>
              </a:defRPr>
            </a:lvl3pPr>
            <a:lvl4pPr marL="1477145" indent="-211021" algn="l" defTabSz="914423" eaLnBrk="0" hangingPunct="0">
              <a:spcBef>
                <a:spcPct val="30000"/>
              </a:spcBef>
              <a:defRPr sz="1100">
                <a:solidFill>
                  <a:schemeClr val="tx1"/>
                </a:solidFill>
                <a:latin typeface="Arial" pitchFamily="34" charset="0"/>
              </a:defRPr>
            </a:lvl4pPr>
            <a:lvl5pPr marL="1899186" indent="-211021" algn="l" defTabSz="914423" eaLnBrk="0" hangingPunct="0">
              <a:spcBef>
                <a:spcPct val="30000"/>
              </a:spcBef>
              <a:defRPr sz="1100">
                <a:solidFill>
                  <a:schemeClr val="tx1"/>
                </a:solidFill>
                <a:latin typeface="Arial" pitchFamily="34" charset="0"/>
              </a:defRPr>
            </a:lvl5pPr>
            <a:lvl6pPr marL="2321227" indent="-211021" defTabSz="914423" eaLnBrk="0" fontAlgn="base" hangingPunct="0">
              <a:spcBef>
                <a:spcPct val="30000"/>
              </a:spcBef>
              <a:spcAft>
                <a:spcPct val="0"/>
              </a:spcAft>
              <a:defRPr sz="1100">
                <a:solidFill>
                  <a:schemeClr val="tx1"/>
                </a:solidFill>
                <a:latin typeface="Arial" pitchFamily="34" charset="0"/>
              </a:defRPr>
            </a:lvl6pPr>
            <a:lvl7pPr marL="2743269" indent="-211021" defTabSz="914423" eaLnBrk="0" fontAlgn="base" hangingPunct="0">
              <a:spcBef>
                <a:spcPct val="30000"/>
              </a:spcBef>
              <a:spcAft>
                <a:spcPct val="0"/>
              </a:spcAft>
              <a:defRPr sz="1100">
                <a:solidFill>
                  <a:schemeClr val="tx1"/>
                </a:solidFill>
                <a:latin typeface="Arial" pitchFamily="34" charset="0"/>
              </a:defRPr>
            </a:lvl7pPr>
            <a:lvl8pPr marL="3165310" indent="-211021" defTabSz="914423" eaLnBrk="0" fontAlgn="base" hangingPunct="0">
              <a:spcBef>
                <a:spcPct val="30000"/>
              </a:spcBef>
              <a:spcAft>
                <a:spcPct val="0"/>
              </a:spcAft>
              <a:defRPr sz="1100">
                <a:solidFill>
                  <a:schemeClr val="tx1"/>
                </a:solidFill>
                <a:latin typeface="Arial" pitchFamily="34" charset="0"/>
              </a:defRPr>
            </a:lvl8pPr>
            <a:lvl9pPr marL="3587351" indent="-211021" defTabSz="914423" eaLnBrk="0" fontAlgn="base" hangingPunct="0">
              <a:spcBef>
                <a:spcPct val="30000"/>
              </a:spcBef>
              <a:spcAft>
                <a:spcPct val="0"/>
              </a:spcAft>
              <a:defRPr sz="1100">
                <a:solidFill>
                  <a:schemeClr val="tx1"/>
                </a:solidFill>
                <a:latin typeface="Arial" pitchFamily="34" charset="0"/>
              </a:defRPr>
            </a:lvl9pPr>
          </a:lstStyle>
          <a:p>
            <a:pPr algn="r" eaLnBrk="1" hangingPunct="1">
              <a:spcBef>
                <a:spcPct val="0"/>
              </a:spcBef>
            </a:pPr>
            <a:fld id="{7DE01C52-D7E4-457B-8F13-B4DCE7B61FF1}" type="slidenum">
              <a:rPr lang="en-US" altLang="en-US" sz="1200">
                <a:solidFill>
                  <a:srgbClr val="000000"/>
                </a:solidFill>
              </a:rPr>
              <a:pPr algn="r" eaLnBrk="1" hangingPunct="1">
                <a:spcBef>
                  <a:spcPct val="0"/>
                </a:spcBef>
              </a:pPr>
              <a:t>35</a:t>
            </a:fld>
            <a:endParaRPr lang="en-US" altLang="en-US" sz="1200">
              <a:solidFill>
                <a:srgbClr val="000000"/>
              </a:solidFill>
            </a:endParaRPr>
          </a:p>
        </p:txBody>
      </p:sp>
      <p:sp>
        <p:nvSpPr>
          <p:cNvPr id="150531" name="Rectangle 2"/>
          <p:cNvSpPr>
            <a:spLocks noGrp="1" noRot="1" noChangeAspect="1" noChangeArrowheads="1" noTextEdit="1"/>
          </p:cNvSpPr>
          <p:nvPr>
            <p:ph type="sldImg"/>
          </p:nvPr>
        </p:nvSpPr>
        <p:spPr>
          <a:xfrm>
            <a:off x="1143000" y="685800"/>
            <a:ext cx="4572000" cy="3429000"/>
          </a:xfrm>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7E96376F-762C-4E5E-BFFB-FB3822719DB4}" type="slidenum">
              <a:rPr lang="it-IT"/>
              <a:pPr>
                <a:defRPr/>
              </a:pPr>
              <a:t>‹N›</a:t>
            </a:fld>
            <a:endParaRPr lang="it-IT"/>
          </a:p>
        </p:txBody>
      </p:sp>
    </p:spTree>
    <p:extLst>
      <p:ext uri="{BB962C8B-B14F-4D97-AF65-F5344CB8AC3E}">
        <p14:creationId xmlns:p14="http://schemas.microsoft.com/office/powerpoint/2010/main" val="1710532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6A550B10-6CF3-4BF3-9D19-2EBBAEE849C3}" type="slidenum">
              <a:rPr lang="it-IT"/>
              <a:pPr>
                <a:defRPr/>
              </a:pPr>
              <a:t>‹N›</a:t>
            </a:fld>
            <a:endParaRPr lang="it-IT"/>
          </a:p>
        </p:txBody>
      </p:sp>
    </p:spTree>
    <p:extLst>
      <p:ext uri="{BB962C8B-B14F-4D97-AF65-F5344CB8AC3E}">
        <p14:creationId xmlns:p14="http://schemas.microsoft.com/office/powerpoint/2010/main" val="3841145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1313" y="274638"/>
            <a:ext cx="2078037" cy="5664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81713" cy="5664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9F7F6578-8D33-49A0-B67B-62559C57EFE7}" type="slidenum">
              <a:rPr lang="it-IT"/>
              <a:pPr>
                <a:defRPr/>
              </a:pPr>
              <a:t>‹N›</a:t>
            </a:fld>
            <a:endParaRPr lang="it-IT"/>
          </a:p>
        </p:txBody>
      </p:sp>
    </p:spTree>
    <p:extLst>
      <p:ext uri="{BB962C8B-B14F-4D97-AF65-F5344CB8AC3E}">
        <p14:creationId xmlns:p14="http://schemas.microsoft.com/office/powerpoint/2010/main" val="321848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386111E9-C70E-4047-A49E-5E2B65831748}" type="slidenum">
              <a:rPr lang="it-IT"/>
              <a:pPr>
                <a:defRPr/>
              </a:pPr>
              <a:t>‹N›</a:t>
            </a:fld>
            <a:endParaRPr lang="it-IT"/>
          </a:p>
        </p:txBody>
      </p:sp>
    </p:spTree>
    <p:extLst>
      <p:ext uri="{BB962C8B-B14F-4D97-AF65-F5344CB8AC3E}">
        <p14:creationId xmlns:p14="http://schemas.microsoft.com/office/powerpoint/2010/main" val="2783807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D38CBF05-E78D-41C9-BAA2-B2768D7223BE}" type="slidenum">
              <a:rPr lang="it-IT"/>
              <a:pPr>
                <a:defRPr/>
              </a:pPr>
              <a:t>‹N›</a:t>
            </a:fld>
            <a:endParaRPr lang="it-IT"/>
          </a:p>
        </p:txBody>
      </p:sp>
    </p:spTree>
    <p:extLst>
      <p:ext uri="{BB962C8B-B14F-4D97-AF65-F5344CB8AC3E}">
        <p14:creationId xmlns:p14="http://schemas.microsoft.com/office/powerpoint/2010/main" val="1537933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9750" y="14128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14128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2C0DF57-46AB-4B00-9A66-CA2360EB1BDE}" type="slidenum">
              <a:rPr lang="it-IT"/>
              <a:pPr>
                <a:defRPr/>
              </a:pPr>
              <a:t>‹N›</a:t>
            </a:fld>
            <a:endParaRPr lang="it-IT"/>
          </a:p>
        </p:txBody>
      </p:sp>
    </p:spTree>
    <p:extLst>
      <p:ext uri="{BB962C8B-B14F-4D97-AF65-F5344CB8AC3E}">
        <p14:creationId xmlns:p14="http://schemas.microsoft.com/office/powerpoint/2010/main" val="140036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45010131-5F58-4C43-914A-A1AFA3D02574}" type="slidenum">
              <a:rPr lang="it-IT"/>
              <a:pPr>
                <a:defRPr/>
              </a:pPr>
              <a:t>‹N›</a:t>
            </a:fld>
            <a:endParaRPr lang="it-IT"/>
          </a:p>
        </p:txBody>
      </p:sp>
    </p:spTree>
    <p:extLst>
      <p:ext uri="{BB962C8B-B14F-4D97-AF65-F5344CB8AC3E}">
        <p14:creationId xmlns:p14="http://schemas.microsoft.com/office/powerpoint/2010/main" val="4288910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5BA0EC2C-4D99-4941-944F-36ACD2A09BE4}" type="slidenum">
              <a:rPr lang="it-IT"/>
              <a:pPr>
                <a:defRPr/>
              </a:pPr>
              <a:t>‹N›</a:t>
            </a:fld>
            <a:endParaRPr lang="it-IT"/>
          </a:p>
        </p:txBody>
      </p:sp>
    </p:spTree>
    <p:extLst>
      <p:ext uri="{BB962C8B-B14F-4D97-AF65-F5344CB8AC3E}">
        <p14:creationId xmlns:p14="http://schemas.microsoft.com/office/powerpoint/2010/main" val="4119523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BFCBF16F-187E-4298-B9B3-9C508A758814}" type="slidenum">
              <a:rPr lang="it-IT"/>
              <a:pPr>
                <a:defRPr/>
              </a:pPr>
              <a:t>‹N›</a:t>
            </a:fld>
            <a:endParaRPr lang="it-IT"/>
          </a:p>
        </p:txBody>
      </p:sp>
    </p:spTree>
    <p:extLst>
      <p:ext uri="{BB962C8B-B14F-4D97-AF65-F5344CB8AC3E}">
        <p14:creationId xmlns:p14="http://schemas.microsoft.com/office/powerpoint/2010/main" val="659147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BDAD86A6-8ABF-4C48-BDB9-1371BF673A7B}" type="slidenum">
              <a:rPr lang="it-IT"/>
              <a:pPr>
                <a:defRPr/>
              </a:pPr>
              <a:t>‹N›</a:t>
            </a:fld>
            <a:endParaRPr lang="it-IT"/>
          </a:p>
        </p:txBody>
      </p:sp>
    </p:spTree>
    <p:extLst>
      <p:ext uri="{BB962C8B-B14F-4D97-AF65-F5344CB8AC3E}">
        <p14:creationId xmlns:p14="http://schemas.microsoft.com/office/powerpoint/2010/main" val="2207156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34361A7F-32CC-4D1E-9FCE-E8D259C8F920}" type="slidenum">
              <a:rPr lang="it-IT"/>
              <a:pPr>
                <a:defRPr/>
              </a:pPr>
              <a:t>‹N›</a:t>
            </a:fld>
            <a:endParaRPr lang="it-IT"/>
          </a:p>
        </p:txBody>
      </p:sp>
    </p:spTree>
    <p:extLst>
      <p:ext uri="{BB962C8B-B14F-4D97-AF65-F5344CB8AC3E}">
        <p14:creationId xmlns:p14="http://schemas.microsoft.com/office/powerpoint/2010/main" val="2870420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n-US" smtClean="0"/>
              <a:t>Fare clic per modificare lo stile del titolo</a:t>
            </a:r>
          </a:p>
        </p:txBody>
      </p:sp>
      <p:sp>
        <p:nvSpPr>
          <p:cNvPr id="2051" name="Rectangle 3"/>
          <p:cNvSpPr>
            <a:spLocks noGrp="1" noChangeArrowheads="1"/>
          </p:cNvSpPr>
          <p:nvPr>
            <p:ph type="body" idx="1"/>
          </p:nvPr>
        </p:nvSpPr>
        <p:spPr bwMode="auto">
          <a:xfrm>
            <a:off x="539750" y="14128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n-US" smtClean="0"/>
              <a:t>Fare clic per modificare gli stili del testo dello schema</a:t>
            </a:r>
          </a:p>
          <a:p>
            <a:pPr lvl="1"/>
            <a:r>
              <a:rPr lang="it-IT" altLang="en-US" smtClean="0"/>
              <a:t>Secondo livello</a:t>
            </a:r>
          </a:p>
          <a:p>
            <a:pPr lvl="2"/>
            <a:r>
              <a:rPr lang="it-IT" altLang="en-US" smtClean="0"/>
              <a:t>Terzo livello</a:t>
            </a:r>
          </a:p>
          <a:p>
            <a:pPr lvl="3"/>
            <a:r>
              <a:rPr lang="it-IT" altLang="en-US" smtClean="0"/>
              <a:t>Quarto livello</a:t>
            </a:r>
          </a:p>
          <a:p>
            <a:pPr lvl="4"/>
            <a:r>
              <a:rPr lang="it-IT" altLang="en-US"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charset="0"/>
                <a:cs typeface="Arial" charset="0"/>
              </a:defRPr>
            </a:lvl1pPr>
          </a:lstStyle>
          <a:p>
            <a:pPr>
              <a:defRPr/>
            </a:pP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atin typeface="Arial" charset="0"/>
                <a:cs typeface="Arial" charset="0"/>
              </a:defRPr>
            </a:lvl1pPr>
          </a:lstStyle>
          <a:p>
            <a:pPr>
              <a:defRPr/>
            </a:pPr>
            <a:endParaRPr lang="it-IT"/>
          </a:p>
        </p:txBody>
      </p:sp>
      <p:sp>
        <p:nvSpPr>
          <p:cNvPr id="1030" name="Rectangle 6"/>
          <p:cNvSpPr>
            <a:spLocks noGrp="1" noChangeArrowheads="1"/>
          </p:cNvSpPr>
          <p:nvPr>
            <p:ph type="sldNum" sz="quarter" idx="4"/>
          </p:nvPr>
        </p:nvSpPr>
        <p:spPr bwMode="auto">
          <a:xfrm>
            <a:off x="6300788" y="63373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rgbClr val="800000"/>
                </a:solidFill>
                <a:latin typeface="Arial" charset="0"/>
                <a:cs typeface="Arial" charset="0"/>
              </a:defRPr>
            </a:lvl1pPr>
          </a:lstStyle>
          <a:p>
            <a:pPr>
              <a:defRPr/>
            </a:pPr>
            <a:fld id="{AC311550-5E71-4B85-8CB8-FD52C4DC434A}" type="slidenum">
              <a:rPr lang="it-IT"/>
              <a:pPr>
                <a:defRPr/>
              </a:pPr>
              <a:t>‹N›</a:t>
            </a:fld>
            <a:endParaRPr lang="it-IT"/>
          </a:p>
        </p:txBody>
      </p:sp>
      <p:sp>
        <p:nvSpPr>
          <p:cNvPr id="1032" name="Oval 8"/>
          <p:cNvSpPr>
            <a:spLocks noChangeArrowheads="1"/>
          </p:cNvSpPr>
          <p:nvPr/>
        </p:nvSpPr>
        <p:spPr bwMode="auto">
          <a:xfrm>
            <a:off x="539750" y="6381750"/>
            <a:ext cx="6913563" cy="215900"/>
          </a:xfrm>
          <a:prstGeom prst="ellipse">
            <a:avLst/>
          </a:prstGeom>
          <a:solidFill>
            <a:schemeClr val="bg2"/>
          </a:solidFill>
          <a:ln w="9525">
            <a:noFill/>
            <a:round/>
            <a:headEnd/>
            <a:tailEnd/>
          </a:ln>
          <a:effectLst/>
        </p:spPr>
        <p:txBody>
          <a:bodyPr wrap="none" anchor="ctr"/>
          <a:lstStyle/>
          <a:p>
            <a:pPr>
              <a:defRPr/>
            </a:pPr>
            <a:endParaRPr lang="en-US">
              <a:latin typeface="Arial" charset="0"/>
              <a:cs typeface="Arial" charset="0"/>
            </a:endParaRPr>
          </a:p>
        </p:txBody>
      </p:sp>
      <p:pic>
        <p:nvPicPr>
          <p:cNvPr id="2056" name="Picture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6237288"/>
            <a:ext cx="503237"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rgbClr val="800000"/>
          </a:solidFill>
          <a:latin typeface="+mj-lt"/>
          <a:ea typeface="+mj-ea"/>
          <a:cs typeface="+mj-cs"/>
        </a:defRPr>
      </a:lvl1pPr>
      <a:lvl2pPr algn="ctr" rtl="0" eaLnBrk="0" fontAlgn="base" hangingPunct="0">
        <a:spcBef>
          <a:spcPct val="0"/>
        </a:spcBef>
        <a:spcAft>
          <a:spcPct val="0"/>
        </a:spcAft>
        <a:defRPr sz="4400">
          <a:solidFill>
            <a:srgbClr val="800000"/>
          </a:solidFill>
          <a:latin typeface="Tahoma" pitchFamily="34" charset="0"/>
          <a:cs typeface="Arial" charset="0"/>
        </a:defRPr>
      </a:lvl2pPr>
      <a:lvl3pPr algn="ctr" rtl="0" eaLnBrk="0" fontAlgn="base" hangingPunct="0">
        <a:spcBef>
          <a:spcPct val="0"/>
        </a:spcBef>
        <a:spcAft>
          <a:spcPct val="0"/>
        </a:spcAft>
        <a:defRPr sz="4400">
          <a:solidFill>
            <a:srgbClr val="800000"/>
          </a:solidFill>
          <a:latin typeface="Tahoma" pitchFamily="34" charset="0"/>
          <a:cs typeface="Arial" charset="0"/>
        </a:defRPr>
      </a:lvl3pPr>
      <a:lvl4pPr algn="ctr" rtl="0" eaLnBrk="0" fontAlgn="base" hangingPunct="0">
        <a:spcBef>
          <a:spcPct val="0"/>
        </a:spcBef>
        <a:spcAft>
          <a:spcPct val="0"/>
        </a:spcAft>
        <a:defRPr sz="4400">
          <a:solidFill>
            <a:srgbClr val="800000"/>
          </a:solidFill>
          <a:latin typeface="Tahoma" pitchFamily="34" charset="0"/>
          <a:cs typeface="Arial" charset="0"/>
        </a:defRPr>
      </a:lvl4pPr>
      <a:lvl5pPr algn="ctr" rtl="0" eaLnBrk="0" fontAlgn="base" hangingPunct="0">
        <a:spcBef>
          <a:spcPct val="0"/>
        </a:spcBef>
        <a:spcAft>
          <a:spcPct val="0"/>
        </a:spcAft>
        <a:defRPr sz="4400">
          <a:solidFill>
            <a:srgbClr val="800000"/>
          </a:solidFill>
          <a:latin typeface="Tahoma" pitchFamily="34" charset="0"/>
          <a:cs typeface="Arial" charset="0"/>
        </a:defRPr>
      </a:lvl5pPr>
      <a:lvl6pPr marL="457200" algn="ctr" rtl="0" fontAlgn="base">
        <a:spcBef>
          <a:spcPct val="0"/>
        </a:spcBef>
        <a:spcAft>
          <a:spcPct val="0"/>
        </a:spcAft>
        <a:defRPr sz="4400">
          <a:solidFill>
            <a:srgbClr val="800000"/>
          </a:solidFill>
          <a:latin typeface="Tahoma" pitchFamily="34" charset="0"/>
          <a:cs typeface="Arial" charset="0"/>
        </a:defRPr>
      </a:lvl6pPr>
      <a:lvl7pPr marL="914400" algn="ctr" rtl="0" fontAlgn="base">
        <a:spcBef>
          <a:spcPct val="0"/>
        </a:spcBef>
        <a:spcAft>
          <a:spcPct val="0"/>
        </a:spcAft>
        <a:defRPr sz="4400">
          <a:solidFill>
            <a:srgbClr val="800000"/>
          </a:solidFill>
          <a:latin typeface="Tahoma" pitchFamily="34" charset="0"/>
          <a:cs typeface="Arial" charset="0"/>
        </a:defRPr>
      </a:lvl7pPr>
      <a:lvl8pPr marL="1371600" algn="ctr" rtl="0" fontAlgn="base">
        <a:spcBef>
          <a:spcPct val="0"/>
        </a:spcBef>
        <a:spcAft>
          <a:spcPct val="0"/>
        </a:spcAft>
        <a:defRPr sz="4400">
          <a:solidFill>
            <a:srgbClr val="800000"/>
          </a:solidFill>
          <a:latin typeface="Tahoma" pitchFamily="34" charset="0"/>
          <a:cs typeface="Arial" charset="0"/>
        </a:defRPr>
      </a:lvl8pPr>
      <a:lvl9pPr marL="1828800" algn="ctr" rtl="0" fontAlgn="base">
        <a:spcBef>
          <a:spcPct val="0"/>
        </a:spcBef>
        <a:spcAft>
          <a:spcPct val="0"/>
        </a:spcAft>
        <a:defRPr sz="4400">
          <a:solidFill>
            <a:srgbClr val="800000"/>
          </a:solidFill>
          <a:latin typeface="Tahoma" pitchFamily="34"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38.bin"/><Relationship Id="rId3" Type="http://schemas.openxmlformats.org/officeDocument/2006/relationships/oleObject" Target="../embeddings/oleObject32.bin"/><Relationship Id="rId7" Type="http://schemas.openxmlformats.org/officeDocument/2006/relationships/oleObject" Target="../embeddings/oleObject34.bin"/><Relationship Id="rId12" Type="http://schemas.openxmlformats.org/officeDocument/2006/relationships/image" Target="../media/image38.w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6.wmf"/><Relationship Id="rId11" Type="http://schemas.openxmlformats.org/officeDocument/2006/relationships/oleObject" Target="../embeddings/oleObject37.bin"/><Relationship Id="rId5" Type="http://schemas.openxmlformats.org/officeDocument/2006/relationships/oleObject" Target="../embeddings/oleObject33.bin"/><Relationship Id="rId10" Type="http://schemas.openxmlformats.org/officeDocument/2006/relationships/oleObject" Target="../embeddings/oleObject36.bin"/><Relationship Id="rId4" Type="http://schemas.openxmlformats.org/officeDocument/2006/relationships/image" Target="../media/image35.wmf"/><Relationship Id="rId9" Type="http://schemas.openxmlformats.org/officeDocument/2006/relationships/oleObject" Target="../embeddings/oleObject35.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9.wmf"/><Relationship Id="rId4" Type="http://schemas.openxmlformats.org/officeDocument/2006/relationships/oleObject" Target="../embeddings/oleObject39.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40.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41.emf"/></Relationships>
</file>

<file path=ppt/slides/_rels/slide17.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43.wmf"/></Relationships>
</file>

<file path=ppt/slides/_rels/slide19.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47.bin"/><Relationship Id="rId3" Type="http://schemas.openxmlformats.org/officeDocument/2006/relationships/oleObject" Target="../embeddings/oleObject43.bin"/><Relationship Id="rId7" Type="http://schemas.openxmlformats.org/officeDocument/2006/relationships/oleObject" Target="../embeddings/oleObject45.bin"/><Relationship Id="rId12" Type="http://schemas.openxmlformats.org/officeDocument/2006/relationships/image" Target="../media/image18.wmf"/><Relationship Id="rId2" Type="http://schemas.openxmlformats.org/officeDocument/2006/relationships/slideLayout" Target="../slideLayouts/slideLayout2.xml"/><Relationship Id="rId16" Type="http://schemas.openxmlformats.org/officeDocument/2006/relationships/image" Target="../media/image20.wmf"/><Relationship Id="rId1" Type="http://schemas.openxmlformats.org/officeDocument/2006/relationships/vmlDrawing" Target="../drawings/vmlDrawing11.vml"/><Relationship Id="rId6" Type="http://schemas.openxmlformats.org/officeDocument/2006/relationships/image" Target="../media/image15.wmf"/><Relationship Id="rId11" Type="http://schemas.openxmlformats.org/officeDocument/2006/relationships/oleObject" Target="../embeddings/oleObject46.bin"/><Relationship Id="rId5" Type="http://schemas.openxmlformats.org/officeDocument/2006/relationships/oleObject" Target="../embeddings/oleObject44.bin"/><Relationship Id="rId15" Type="http://schemas.openxmlformats.org/officeDocument/2006/relationships/oleObject" Target="../embeddings/oleObject48.bin"/><Relationship Id="rId10" Type="http://schemas.openxmlformats.org/officeDocument/2006/relationships/image" Target="../media/image24.png"/><Relationship Id="rId4" Type="http://schemas.openxmlformats.org/officeDocument/2006/relationships/image" Target="../media/image14.wmf"/><Relationship Id="rId9" Type="http://schemas.openxmlformats.org/officeDocument/2006/relationships/image" Target="../media/image23.png"/><Relationship Id="rId14" Type="http://schemas.openxmlformats.org/officeDocument/2006/relationships/image" Target="../media/image19.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45.wmf"/><Relationship Id="rId5" Type="http://schemas.openxmlformats.org/officeDocument/2006/relationships/oleObject" Target="../embeddings/oleObject50.bin"/><Relationship Id="rId4" Type="http://schemas.openxmlformats.org/officeDocument/2006/relationships/image" Target="../media/image44.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47.wmf"/><Relationship Id="rId5" Type="http://schemas.openxmlformats.org/officeDocument/2006/relationships/oleObject" Target="../embeddings/oleObject52.bin"/><Relationship Id="rId4" Type="http://schemas.openxmlformats.org/officeDocument/2006/relationships/image" Target="../media/image46.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49.wmf"/><Relationship Id="rId5" Type="http://schemas.openxmlformats.org/officeDocument/2006/relationships/oleObject" Target="../embeddings/oleObject54.bin"/><Relationship Id="rId4" Type="http://schemas.openxmlformats.org/officeDocument/2006/relationships/image" Target="../media/image48.wmf"/></Relationships>
</file>

<file path=ppt/slides/_rels/slide25.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1.wmf"/><Relationship Id="rId5" Type="http://schemas.openxmlformats.org/officeDocument/2006/relationships/oleObject" Target="../embeddings/oleObject56.bin"/><Relationship Id="rId4" Type="http://schemas.openxmlformats.org/officeDocument/2006/relationships/image" Target="../media/image50.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3.wmf"/></Relationships>
</file>

<file path=ppt/slides/_rels/slide27.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54.wmf"/><Relationship Id="rId4" Type="http://schemas.openxmlformats.org/officeDocument/2006/relationships/oleObject" Target="../embeddings/oleObject59.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56.wmf"/><Relationship Id="rId4" Type="http://schemas.openxmlformats.org/officeDocument/2006/relationships/oleObject" Target="../embeddings/oleObject60.bin"/></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notesSlide" Target="../notesSlides/notesSlide11.xml"/><Relationship Id="rId7" Type="http://schemas.openxmlformats.org/officeDocument/2006/relationships/image" Target="../media/image60.wmf"/><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oleObject" Target="../embeddings/oleObject62.bin"/><Relationship Id="rId5" Type="http://schemas.openxmlformats.org/officeDocument/2006/relationships/image" Target="../media/image59.wmf"/><Relationship Id="rId4" Type="http://schemas.openxmlformats.org/officeDocument/2006/relationships/oleObject" Target="../embeddings/oleObject61.bin"/><Relationship Id="rId9" Type="http://schemas.openxmlformats.org/officeDocument/2006/relationships/image" Target="../media/image61.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65.w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65.bin"/><Relationship Id="rId5" Type="http://schemas.openxmlformats.org/officeDocument/2006/relationships/image" Target="../media/image64.wmf"/><Relationship Id="rId4" Type="http://schemas.openxmlformats.org/officeDocument/2006/relationships/oleObject" Target="../embeddings/oleObject64.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66.wmf"/><Relationship Id="rId4" Type="http://schemas.openxmlformats.org/officeDocument/2006/relationships/oleObject" Target="../embeddings/oleObject66.bin"/></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69.bin"/><Relationship Id="rId3" Type="http://schemas.openxmlformats.org/officeDocument/2006/relationships/notesSlide" Target="../notesSlides/notesSlide17.xml"/><Relationship Id="rId7" Type="http://schemas.openxmlformats.org/officeDocument/2006/relationships/image" Target="../media/image68.wmf"/><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oleObject" Target="../embeddings/oleObject68.bin"/><Relationship Id="rId5" Type="http://schemas.openxmlformats.org/officeDocument/2006/relationships/image" Target="../media/image67.wmf"/><Relationship Id="rId4" Type="http://schemas.openxmlformats.org/officeDocument/2006/relationships/oleObject" Target="../embeddings/oleObject67.bin"/><Relationship Id="rId9" Type="http://schemas.openxmlformats.org/officeDocument/2006/relationships/image" Target="../media/image69.wmf"/></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comments" Target="../comments/comment1.xm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70.bin"/><Relationship Id="rId3" Type="http://schemas.openxmlformats.org/officeDocument/2006/relationships/notesSlide" Target="../notesSlides/notesSlide19.xml"/><Relationship Id="rId7" Type="http://schemas.openxmlformats.org/officeDocument/2006/relationships/image" Target="../media/image73.png"/><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 Id="rId9" Type="http://schemas.openxmlformats.org/officeDocument/2006/relationships/image" Target="../media/image74.wmf"/></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75.wmf"/><Relationship Id="rId4" Type="http://schemas.openxmlformats.org/officeDocument/2006/relationships/oleObject" Target="../embeddings/oleObject71.bin"/></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76.wmf"/><Relationship Id="rId5" Type="http://schemas.openxmlformats.org/officeDocument/2006/relationships/oleObject" Target="../embeddings/oleObject72.bin"/><Relationship Id="rId4" Type="http://schemas.openxmlformats.org/officeDocument/2006/relationships/image" Target="../media/image77.png"/></Relationships>
</file>

<file path=ppt/slides/_rels/slide5.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6.bin"/><Relationship Id="rId18" Type="http://schemas.openxmlformats.org/officeDocument/2006/relationships/image" Target="../media/image10.wmf"/><Relationship Id="rId3" Type="http://schemas.openxmlformats.org/officeDocument/2006/relationships/oleObject" Target="../embeddings/oleObject1.bin"/><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7.wmf"/><Relationship Id="rId17" Type="http://schemas.openxmlformats.org/officeDocument/2006/relationships/oleObject" Target="../embeddings/oleObject8.bin"/><Relationship Id="rId2" Type="http://schemas.openxmlformats.org/officeDocument/2006/relationships/slideLayout" Target="../slideLayouts/slideLayout2.xml"/><Relationship Id="rId16" Type="http://schemas.openxmlformats.org/officeDocument/2006/relationships/image" Target="../media/image9.wmf"/><Relationship Id="rId20" Type="http://schemas.openxmlformats.org/officeDocument/2006/relationships/image" Target="../media/image11.wmf"/><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6.wmf"/><Relationship Id="rId19" Type="http://schemas.openxmlformats.org/officeDocument/2006/relationships/oleObject" Target="../embeddings/oleObject9.bin"/><Relationship Id="rId4" Type="http://schemas.openxmlformats.org/officeDocument/2006/relationships/image" Target="../media/image3.wmf"/><Relationship Id="rId9" Type="http://schemas.openxmlformats.org/officeDocument/2006/relationships/oleObject" Target="../embeddings/oleObject4.bin"/><Relationship Id="rId14" Type="http://schemas.openxmlformats.org/officeDocument/2006/relationships/image" Target="../media/image8.wmf"/><Relationship Id="rId22" Type="http://schemas.openxmlformats.org/officeDocument/2006/relationships/image" Target="../media/image12.wmf"/></Relationships>
</file>

<file path=ppt/slides/_rels/slide5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oleObject" Target="../embeddings/oleObject75.bin"/><Relationship Id="rId3" Type="http://schemas.openxmlformats.org/officeDocument/2006/relationships/notesSlide" Target="../notesSlides/notesSlide30.xml"/><Relationship Id="rId7" Type="http://schemas.openxmlformats.org/officeDocument/2006/relationships/image" Target="../media/image80.wmf"/><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74.bin"/><Relationship Id="rId5" Type="http://schemas.openxmlformats.org/officeDocument/2006/relationships/image" Target="../media/image79.wmf"/><Relationship Id="rId4" Type="http://schemas.openxmlformats.org/officeDocument/2006/relationships/oleObject" Target="../embeddings/oleObject73.bin"/><Relationship Id="rId9" Type="http://schemas.openxmlformats.org/officeDocument/2006/relationships/image" Target="../media/image81.wmf"/></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notesSlide" Target="../notesSlides/notesSlide31.xml"/><Relationship Id="rId7" Type="http://schemas.openxmlformats.org/officeDocument/2006/relationships/image" Target="../media/image83.wmf"/><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oleObject" Target="../embeddings/oleObject77.bin"/><Relationship Id="rId11" Type="http://schemas.openxmlformats.org/officeDocument/2006/relationships/image" Target="../media/image85.wmf"/><Relationship Id="rId5" Type="http://schemas.openxmlformats.org/officeDocument/2006/relationships/image" Target="../media/image82.wmf"/><Relationship Id="rId10" Type="http://schemas.openxmlformats.org/officeDocument/2006/relationships/oleObject" Target="../embeddings/oleObject79.bin"/><Relationship Id="rId4" Type="http://schemas.openxmlformats.org/officeDocument/2006/relationships/oleObject" Target="../embeddings/oleObject76.bin"/><Relationship Id="rId9" Type="http://schemas.openxmlformats.org/officeDocument/2006/relationships/image" Target="../media/image84.wmf"/></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image" Target="../media/image86.wmf"/><Relationship Id="rId3" Type="http://schemas.openxmlformats.org/officeDocument/2006/relationships/notesSlide" Target="../notesSlides/notesSlide33.xml"/><Relationship Id="rId7" Type="http://schemas.openxmlformats.org/officeDocument/2006/relationships/image" Target="../media/image83.wmf"/><Relationship Id="rId12"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81.bin"/><Relationship Id="rId11" Type="http://schemas.openxmlformats.org/officeDocument/2006/relationships/image" Target="../media/image85.wmf"/><Relationship Id="rId5" Type="http://schemas.openxmlformats.org/officeDocument/2006/relationships/image" Target="../media/image82.wmf"/><Relationship Id="rId15" Type="http://schemas.openxmlformats.org/officeDocument/2006/relationships/image" Target="../media/image87.wmf"/><Relationship Id="rId10" Type="http://schemas.openxmlformats.org/officeDocument/2006/relationships/oleObject" Target="../embeddings/oleObject83.bin"/><Relationship Id="rId4" Type="http://schemas.openxmlformats.org/officeDocument/2006/relationships/oleObject" Target="../embeddings/oleObject80.bin"/><Relationship Id="rId9" Type="http://schemas.openxmlformats.org/officeDocument/2006/relationships/image" Target="../media/image84.wmf"/><Relationship Id="rId14" Type="http://schemas.openxmlformats.org/officeDocument/2006/relationships/oleObject" Target="../embeddings/oleObject85.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image" Target="../media/image87.wmf"/><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87.bin"/><Relationship Id="rId5" Type="http://schemas.openxmlformats.org/officeDocument/2006/relationships/image" Target="../media/image86.wmf"/><Relationship Id="rId4" Type="http://schemas.openxmlformats.org/officeDocument/2006/relationships/oleObject" Target="../embeddings/oleObject86.bin"/></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30.vml"/><Relationship Id="rId5" Type="http://schemas.openxmlformats.org/officeDocument/2006/relationships/image" Target="../media/image88.wmf"/><Relationship Id="rId4" Type="http://schemas.openxmlformats.org/officeDocument/2006/relationships/oleObject" Target="../embeddings/oleObject88.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8.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69.xml.rels><?xml version="1.0" encoding="UTF-8" standalone="yes"?>
<Relationships xmlns="http://schemas.openxmlformats.org/package/2006/relationships"><Relationship Id="rId3"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90.png"/></Relationships>
</file>

<file path=ppt/slides/_rels/slide7.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16.bin"/><Relationship Id="rId18" Type="http://schemas.openxmlformats.org/officeDocument/2006/relationships/image" Target="../media/image20.wmf"/><Relationship Id="rId3" Type="http://schemas.openxmlformats.org/officeDocument/2006/relationships/oleObject" Target="../embeddings/oleObject12.bin"/><Relationship Id="rId21" Type="http://schemas.openxmlformats.org/officeDocument/2006/relationships/oleObject" Target="../embeddings/oleObject20.bin"/><Relationship Id="rId7" Type="http://schemas.openxmlformats.org/officeDocument/2006/relationships/oleObject" Target="../embeddings/oleObject14.bin"/><Relationship Id="rId12" Type="http://schemas.openxmlformats.org/officeDocument/2006/relationships/image" Target="../media/image24.png"/><Relationship Id="rId17" Type="http://schemas.openxmlformats.org/officeDocument/2006/relationships/oleObject" Target="../embeddings/oleObject18.bin"/><Relationship Id="rId2" Type="http://schemas.openxmlformats.org/officeDocument/2006/relationships/slideLayout" Target="../slideLayouts/slideLayout2.xml"/><Relationship Id="rId16" Type="http://schemas.openxmlformats.org/officeDocument/2006/relationships/image" Target="../media/image19.wmf"/><Relationship Id="rId20" Type="http://schemas.openxmlformats.org/officeDocument/2006/relationships/image" Target="../media/image21.wmf"/><Relationship Id="rId1" Type="http://schemas.openxmlformats.org/officeDocument/2006/relationships/vmlDrawing" Target="../drawings/vmlDrawing3.vml"/><Relationship Id="rId6" Type="http://schemas.openxmlformats.org/officeDocument/2006/relationships/image" Target="../media/image15.wmf"/><Relationship Id="rId11" Type="http://schemas.openxmlformats.org/officeDocument/2006/relationships/image" Target="../media/image23.png"/><Relationship Id="rId5" Type="http://schemas.openxmlformats.org/officeDocument/2006/relationships/oleObject" Target="../embeddings/oleObject13.bin"/><Relationship Id="rId15" Type="http://schemas.openxmlformats.org/officeDocument/2006/relationships/oleObject" Target="../embeddings/oleObject17.bin"/><Relationship Id="rId23" Type="http://schemas.openxmlformats.org/officeDocument/2006/relationships/oleObject" Target="../embeddings/oleObject21.bin"/><Relationship Id="rId10" Type="http://schemas.openxmlformats.org/officeDocument/2006/relationships/image" Target="../media/image17.wmf"/><Relationship Id="rId19" Type="http://schemas.openxmlformats.org/officeDocument/2006/relationships/oleObject" Target="../embeddings/oleObject19.bin"/><Relationship Id="rId4" Type="http://schemas.openxmlformats.org/officeDocument/2006/relationships/image" Target="../media/image14.wmf"/><Relationship Id="rId9" Type="http://schemas.openxmlformats.org/officeDocument/2006/relationships/oleObject" Target="../embeddings/oleObject15.bin"/><Relationship Id="rId14" Type="http://schemas.openxmlformats.org/officeDocument/2006/relationships/image" Target="../media/image18.wmf"/><Relationship Id="rId22" Type="http://schemas.openxmlformats.org/officeDocument/2006/relationships/image" Target="../media/image22.wmf"/></Relationships>
</file>

<file path=ppt/slides/_rels/slide70.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5.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9.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2.xml"/><Relationship Id="rId1" Type="http://schemas.openxmlformats.org/officeDocument/2006/relationships/slideLayout" Target="../slideLayouts/slideLayout7.xml"/><Relationship Id="rId4" Type="http://schemas.openxmlformats.org/officeDocument/2006/relationships/hyperlink" Target="http://svm.dcs.rhbnc.ac.uk/pagesnew/results.shtml?type=0&amp;PolyD=1&amp;RBFSigma=5&amp;kernel=2&amp;C=10000&amp;E=&amp;data=550325p049301p059225p111165p190162p252171p309162p351115p371073p419028p475017p518016p539030p052262p017282p025212p021147p063171p135137p092117p059080p132047p160112p124087p209053p218119p282141p241096p298057p312084p272100p367025p258023p318014p184019p078304n129304n091265n119232n143244n187212n231222n180277n250270n199242n285204n309256n220307n287297n347278n331198n350152n412118n397093n442053n469090n470116n387167n395272n439213n373228n413186n462158n514129n524094n497068n492043n535070n136188n352303n447304n452270n491226n534210n502186n537159" TargetMode="External"/></Relationships>
</file>

<file path=ppt/slides/_rels/slide7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3.xml"/><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8.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7.bin"/><Relationship Id="rId3" Type="http://schemas.openxmlformats.org/officeDocument/2006/relationships/oleObject" Target="../embeddings/oleObject22.bin"/><Relationship Id="rId7" Type="http://schemas.openxmlformats.org/officeDocument/2006/relationships/oleObject" Target="../embeddings/oleObject24.bin"/><Relationship Id="rId12" Type="http://schemas.openxmlformats.org/officeDocument/2006/relationships/image" Target="../media/image29.wmf"/><Relationship Id="rId2" Type="http://schemas.openxmlformats.org/officeDocument/2006/relationships/slideLayout" Target="../slideLayouts/slideLayout2.xml"/><Relationship Id="rId16" Type="http://schemas.openxmlformats.org/officeDocument/2006/relationships/image" Target="../media/image31.wmf"/><Relationship Id="rId1" Type="http://schemas.openxmlformats.org/officeDocument/2006/relationships/vmlDrawing" Target="../drawings/vmlDrawing4.vml"/><Relationship Id="rId6" Type="http://schemas.openxmlformats.org/officeDocument/2006/relationships/image" Target="../media/image26.wmf"/><Relationship Id="rId11" Type="http://schemas.openxmlformats.org/officeDocument/2006/relationships/oleObject" Target="../embeddings/oleObject26.bin"/><Relationship Id="rId5" Type="http://schemas.openxmlformats.org/officeDocument/2006/relationships/oleObject" Target="../embeddings/oleObject23.bin"/><Relationship Id="rId15" Type="http://schemas.openxmlformats.org/officeDocument/2006/relationships/oleObject" Target="../embeddings/oleObject28.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5.bin"/><Relationship Id="rId14" Type="http://schemas.openxmlformats.org/officeDocument/2006/relationships/image" Target="../media/image30.wmf"/></Relationships>
</file>

<file path=ppt/slides/_rels/slide80.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29.bin"/><Relationship Id="rId7"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3.wmf"/><Relationship Id="rId5" Type="http://schemas.openxmlformats.org/officeDocument/2006/relationships/oleObject" Target="../embeddings/oleObject30.bin"/><Relationship Id="rId4" Type="http://schemas.openxmlformats.org/officeDocument/2006/relationships/image" Target="../media/image3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fld id="{7B2DED22-14C7-4B57-938B-1E1DCF08D4ED}" type="slidenum">
              <a:rPr lang="it-IT" altLang="en-US" sz="1400">
                <a:solidFill>
                  <a:srgbClr val="800000"/>
                </a:solidFill>
              </a:rPr>
              <a:pPr eaLnBrk="1" hangingPunct="1"/>
              <a:t>1</a:t>
            </a:fld>
            <a:endParaRPr lang="it-IT" altLang="en-US" sz="1400">
              <a:solidFill>
                <a:srgbClr val="800000"/>
              </a:solidFill>
            </a:endParaRPr>
          </a:p>
        </p:txBody>
      </p:sp>
      <p:sp>
        <p:nvSpPr>
          <p:cNvPr id="3075" name="Rectangle 2"/>
          <p:cNvSpPr>
            <a:spLocks noGrp="1" noChangeArrowheads="1"/>
          </p:cNvSpPr>
          <p:nvPr>
            <p:ph type="title"/>
          </p:nvPr>
        </p:nvSpPr>
        <p:spPr>
          <a:xfrm>
            <a:off x="368741" y="692696"/>
            <a:ext cx="8229600" cy="1143000"/>
          </a:xfrm>
        </p:spPr>
        <p:txBody>
          <a:bodyPr/>
          <a:lstStyle/>
          <a:p>
            <a:pPr eaLnBrk="1" hangingPunct="1"/>
            <a:r>
              <a:rPr lang="it-IT" altLang="en-US" sz="3200" dirty="0" smtClean="0"/>
              <a:t>Sistemi avanzati per il Riconoscimento</a:t>
            </a:r>
          </a:p>
        </p:txBody>
      </p:sp>
      <p:sp>
        <p:nvSpPr>
          <p:cNvPr id="3076" name="Rectangle 3"/>
          <p:cNvSpPr>
            <a:spLocks noGrp="1" noChangeArrowheads="1"/>
          </p:cNvSpPr>
          <p:nvPr>
            <p:ph type="body" idx="1"/>
          </p:nvPr>
        </p:nvSpPr>
        <p:spPr>
          <a:xfrm>
            <a:off x="560928" y="5517232"/>
            <a:ext cx="8229600" cy="781050"/>
          </a:xfrm>
        </p:spPr>
        <p:txBody>
          <a:bodyPr/>
          <a:lstStyle/>
          <a:p>
            <a:pPr algn="ctr" eaLnBrk="1" hangingPunct="1">
              <a:buFontTx/>
              <a:buNone/>
            </a:pPr>
            <a:r>
              <a:rPr lang="it-IT" altLang="en-US" sz="1600" dirty="0" smtClean="0"/>
              <a:t>Dr. Marco Cristani</a:t>
            </a:r>
          </a:p>
        </p:txBody>
      </p:sp>
      <p:sp>
        <p:nvSpPr>
          <p:cNvPr id="3077" name="Rectangle 12"/>
          <p:cNvSpPr>
            <a:spLocks noChangeArrowheads="1"/>
          </p:cNvSpPr>
          <p:nvPr/>
        </p:nvSpPr>
        <p:spPr bwMode="auto">
          <a:xfrm>
            <a:off x="1258888" y="115888"/>
            <a:ext cx="6337300" cy="736600"/>
          </a:xfrm>
          <a:prstGeom prst="rect">
            <a:avLst/>
          </a:prstGeom>
          <a:noFill/>
          <a:ln w="635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it-IT" altLang="en-US" sz="1400" dirty="0">
                <a:solidFill>
                  <a:srgbClr val="800000"/>
                </a:solidFill>
                <a:latin typeface="Tahoma" pitchFamily="34" charset="0"/>
              </a:rPr>
              <a:t>Università di Verona</a:t>
            </a:r>
            <a:br>
              <a:rPr lang="it-IT" altLang="en-US" sz="1400" dirty="0">
                <a:solidFill>
                  <a:srgbClr val="800000"/>
                </a:solidFill>
                <a:latin typeface="Tahoma" pitchFamily="34" charset="0"/>
              </a:rPr>
            </a:br>
            <a:r>
              <a:rPr lang="it-IT" altLang="en-US" sz="1400" dirty="0">
                <a:solidFill>
                  <a:srgbClr val="800000"/>
                </a:solidFill>
                <a:latin typeface="Tahoma" pitchFamily="34" charset="0"/>
              </a:rPr>
              <a:t>Facoltà di Scienze MM.FF.NN.</a:t>
            </a:r>
            <a:br>
              <a:rPr lang="it-IT" altLang="en-US" sz="1400" dirty="0">
                <a:solidFill>
                  <a:srgbClr val="800000"/>
                </a:solidFill>
                <a:latin typeface="Tahoma" pitchFamily="34" charset="0"/>
              </a:rPr>
            </a:br>
            <a:r>
              <a:rPr lang="it-IT" altLang="en-US" sz="1400" dirty="0">
                <a:solidFill>
                  <a:srgbClr val="800000"/>
                </a:solidFill>
                <a:latin typeface="Tahoma" pitchFamily="34" charset="0"/>
              </a:rPr>
              <a:t>Corso di Laurea </a:t>
            </a:r>
            <a:r>
              <a:rPr lang="it-IT" altLang="en-US" sz="1400" dirty="0" smtClean="0">
                <a:solidFill>
                  <a:srgbClr val="800000"/>
                </a:solidFill>
                <a:latin typeface="Tahoma" pitchFamily="34" charset="0"/>
              </a:rPr>
              <a:t>Magistrale in Ingegneria e Scienze Informatiche</a:t>
            </a:r>
            <a:endParaRPr lang="it-IT" altLang="en-US" dirty="0">
              <a:solidFill>
                <a:srgbClr val="800000"/>
              </a:solidFill>
              <a:latin typeface="Tahoma" pitchFamily="34" charset="0"/>
            </a:endParaRPr>
          </a:p>
        </p:txBody>
      </p:sp>
      <p:sp>
        <p:nvSpPr>
          <p:cNvPr id="3078" name="Rectangle 16"/>
          <p:cNvSpPr>
            <a:spLocks noChangeArrowheads="1"/>
          </p:cNvSpPr>
          <p:nvPr/>
        </p:nvSpPr>
        <p:spPr bwMode="auto">
          <a:xfrm>
            <a:off x="571088" y="4670316"/>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it-IT" altLang="en-US" sz="4400" dirty="0" smtClean="0">
                <a:solidFill>
                  <a:srgbClr val="800000"/>
                </a:solidFill>
                <a:latin typeface="Tahoma" pitchFamily="34" charset="0"/>
              </a:rPr>
              <a:t>Support </a:t>
            </a:r>
            <a:r>
              <a:rPr lang="it-IT" altLang="en-US" sz="4400" dirty="0" err="1" smtClean="0">
                <a:solidFill>
                  <a:srgbClr val="800000"/>
                </a:solidFill>
                <a:latin typeface="Tahoma" pitchFamily="34" charset="0"/>
              </a:rPr>
              <a:t>Vector</a:t>
            </a:r>
            <a:r>
              <a:rPr lang="it-IT" altLang="en-US" sz="4400" dirty="0" smtClean="0">
                <a:solidFill>
                  <a:srgbClr val="800000"/>
                </a:solidFill>
                <a:latin typeface="Tahoma" pitchFamily="34" charset="0"/>
              </a:rPr>
              <a:t> </a:t>
            </a:r>
            <a:r>
              <a:rPr lang="it-IT" altLang="en-US" sz="4400" dirty="0" err="1" smtClean="0">
                <a:solidFill>
                  <a:srgbClr val="800000"/>
                </a:solidFill>
                <a:latin typeface="Tahoma" pitchFamily="34" charset="0"/>
              </a:rPr>
              <a:t>Machines</a:t>
            </a:r>
            <a:r>
              <a:rPr lang="it-IT" altLang="en-US" sz="4400" smtClean="0">
                <a:solidFill>
                  <a:srgbClr val="800000"/>
                </a:solidFill>
                <a:latin typeface="Tahoma" pitchFamily="34" charset="0"/>
              </a:rPr>
              <a:t> </a:t>
            </a:r>
            <a:endParaRPr lang="it-IT" altLang="en-US" sz="4400" dirty="0">
              <a:solidFill>
                <a:srgbClr val="800000"/>
              </a:solidFill>
              <a:latin typeface="Tahoma" pitchFamily="34" charset="0"/>
            </a:endParaRPr>
          </a:p>
        </p:txBody>
      </p:sp>
      <p:sp>
        <p:nvSpPr>
          <p:cNvPr id="3079" name="Rectangle 18"/>
          <p:cNvSpPr>
            <a:spLocks noChangeArrowheads="1"/>
          </p:cNvSpPr>
          <p:nvPr/>
        </p:nvSpPr>
        <p:spPr bwMode="auto">
          <a:xfrm>
            <a:off x="4356100" y="2205038"/>
            <a:ext cx="1511300" cy="43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endParaRPr lang="en-US" altLang="en-US"/>
          </a:p>
        </p:txBody>
      </p:sp>
      <p:sp>
        <p:nvSpPr>
          <p:cNvPr id="3080" name="Rectangle 25"/>
          <p:cNvSpPr>
            <a:spLocks noChangeArrowheads="1"/>
          </p:cNvSpPr>
          <p:nvPr/>
        </p:nvSpPr>
        <p:spPr bwMode="auto">
          <a:xfrm>
            <a:off x="3280919" y="4652030"/>
            <a:ext cx="284885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eaLnBrk="1" hangingPunct="1"/>
            <a:r>
              <a:rPr lang="it-IT" altLang="en-US" sz="900" dirty="0" smtClean="0"/>
              <a:t>http://www.cs.columbia.edu/~yingbo/misc/vapnik.jpg</a:t>
            </a:r>
            <a:endParaRPr lang="it-IT" altLang="en-US" sz="900" dirty="0"/>
          </a:p>
        </p:txBody>
      </p:sp>
      <p:pic>
        <p:nvPicPr>
          <p:cNvPr id="3083" name="Picture 11" descr="http://www.cs.columbia.edu/%7Eyingbo/misc/vapni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3790" y="1580582"/>
            <a:ext cx="4124195" cy="30911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00EF560-97B9-48B4-91BE-9456F7A25DCA}" type="slidenum">
              <a:rPr lang="en-GB" altLang="en-US" sz="1200" smtClean="0">
                <a:latin typeface="Times New Roman" pitchFamily="18" charset="0"/>
              </a:rPr>
              <a:pPr algn="r" eaLnBrk="1" hangingPunct="1">
                <a:spcBef>
                  <a:spcPct val="0"/>
                </a:spcBef>
                <a:buFontTx/>
                <a:buNone/>
              </a:pPr>
              <a:t>10</a:t>
            </a:fld>
            <a:endParaRPr lang="en-GB" altLang="en-US" sz="1200" smtClean="0">
              <a:latin typeface="Times New Roman" pitchFamily="18" charset="0"/>
            </a:endParaRPr>
          </a:p>
        </p:txBody>
      </p:sp>
      <p:sp>
        <p:nvSpPr>
          <p:cNvPr id="46083" name="Rectangle 2"/>
          <p:cNvSpPr>
            <a:spLocks noGrp="1" noChangeArrowheads="1"/>
          </p:cNvSpPr>
          <p:nvPr>
            <p:ph type="title"/>
          </p:nvPr>
        </p:nvSpPr>
        <p:spPr/>
        <p:txBody>
          <a:bodyPr/>
          <a:lstStyle/>
          <a:p>
            <a:endParaRPr lang="en-US" altLang="en-US" smtClean="0"/>
          </a:p>
        </p:txBody>
      </p:sp>
      <p:sp>
        <p:nvSpPr>
          <p:cNvPr id="46084" name="Rectangle 3"/>
          <p:cNvSpPr>
            <a:spLocks noGrp="1" noChangeArrowheads="1"/>
          </p:cNvSpPr>
          <p:nvPr>
            <p:ph type="body" idx="1"/>
          </p:nvPr>
        </p:nvSpPr>
        <p:spPr/>
        <p:txBody>
          <a:bodyPr/>
          <a:lstStyle/>
          <a:p>
            <a:endParaRPr lang="it-IT" altLang="en-US" smtClean="0"/>
          </a:p>
          <a:p>
            <a:endParaRPr lang="it-IT" altLang="en-US" smtClean="0"/>
          </a:p>
          <a:p>
            <a:endParaRPr lang="it-IT" altLang="en-US" smtClean="0"/>
          </a:p>
          <a:p>
            <a:endParaRPr lang="it-IT" altLang="en-US" smtClean="0"/>
          </a:p>
          <a:p>
            <a:endParaRPr lang="it-IT" altLang="en-US" smtClean="0"/>
          </a:p>
          <a:p>
            <a:endParaRPr lang="it-IT" altLang="en-US" smtClean="0"/>
          </a:p>
          <a:p>
            <a:pPr>
              <a:buFont typeface="Wingdings" pitchFamily="2" charset="2"/>
              <a:buNone/>
            </a:pPr>
            <a:r>
              <a:rPr lang="it-IT" altLang="en-US" sz="2400" smtClean="0"/>
              <a:t>non linearmente separabili		linearmente separabili</a:t>
            </a:r>
          </a:p>
        </p:txBody>
      </p:sp>
      <p:sp>
        <p:nvSpPr>
          <p:cNvPr id="46085" name="Line 5"/>
          <p:cNvSpPr>
            <a:spLocks noChangeShapeType="1"/>
          </p:cNvSpPr>
          <p:nvPr/>
        </p:nvSpPr>
        <p:spPr bwMode="auto">
          <a:xfrm flipV="1">
            <a:off x="539750" y="2060575"/>
            <a:ext cx="0" cy="2687638"/>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086" name="Line 6"/>
          <p:cNvSpPr>
            <a:spLocks noChangeShapeType="1"/>
          </p:cNvSpPr>
          <p:nvPr/>
        </p:nvSpPr>
        <p:spPr bwMode="auto">
          <a:xfrm>
            <a:off x="539750" y="4748213"/>
            <a:ext cx="3370263" cy="3175"/>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087" name="Oval 7"/>
          <p:cNvSpPr>
            <a:spLocks noChangeArrowheads="1"/>
          </p:cNvSpPr>
          <p:nvPr/>
        </p:nvSpPr>
        <p:spPr bwMode="auto">
          <a:xfrm>
            <a:off x="1270000" y="2989263"/>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88" name="Oval 8"/>
          <p:cNvSpPr>
            <a:spLocks noChangeArrowheads="1"/>
          </p:cNvSpPr>
          <p:nvPr/>
        </p:nvSpPr>
        <p:spPr bwMode="auto">
          <a:xfrm>
            <a:off x="1528763" y="3105150"/>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89" name="Oval 9"/>
          <p:cNvSpPr>
            <a:spLocks noChangeArrowheads="1"/>
          </p:cNvSpPr>
          <p:nvPr/>
        </p:nvSpPr>
        <p:spPr bwMode="auto">
          <a:xfrm>
            <a:off x="1787525" y="32210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0" name="Oval 10"/>
          <p:cNvSpPr>
            <a:spLocks noChangeArrowheads="1"/>
          </p:cNvSpPr>
          <p:nvPr/>
        </p:nvSpPr>
        <p:spPr bwMode="auto">
          <a:xfrm>
            <a:off x="1204913" y="32781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1" name="Oval 11"/>
          <p:cNvSpPr>
            <a:spLocks noChangeArrowheads="1"/>
          </p:cNvSpPr>
          <p:nvPr/>
        </p:nvSpPr>
        <p:spPr bwMode="auto">
          <a:xfrm>
            <a:off x="1917700" y="41481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2" name="Oval 12"/>
          <p:cNvSpPr>
            <a:spLocks noChangeArrowheads="1"/>
          </p:cNvSpPr>
          <p:nvPr/>
        </p:nvSpPr>
        <p:spPr bwMode="auto">
          <a:xfrm>
            <a:off x="1077913" y="3473450"/>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3" name="Oval 13"/>
          <p:cNvSpPr>
            <a:spLocks noChangeArrowheads="1"/>
          </p:cNvSpPr>
          <p:nvPr/>
        </p:nvSpPr>
        <p:spPr bwMode="auto">
          <a:xfrm>
            <a:off x="876300" y="3405188"/>
            <a:ext cx="66675" cy="68262"/>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4" name="Oval 14"/>
          <p:cNvSpPr>
            <a:spLocks noChangeArrowheads="1"/>
          </p:cNvSpPr>
          <p:nvPr/>
        </p:nvSpPr>
        <p:spPr bwMode="auto">
          <a:xfrm>
            <a:off x="1463675" y="3394075"/>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5" name="Oval 15"/>
          <p:cNvSpPr>
            <a:spLocks noChangeArrowheads="1"/>
          </p:cNvSpPr>
          <p:nvPr/>
        </p:nvSpPr>
        <p:spPr bwMode="auto">
          <a:xfrm>
            <a:off x="1657350" y="36258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6" name="Oval 16"/>
          <p:cNvSpPr>
            <a:spLocks noChangeArrowheads="1"/>
          </p:cNvSpPr>
          <p:nvPr/>
        </p:nvSpPr>
        <p:spPr bwMode="auto">
          <a:xfrm>
            <a:off x="1917700" y="3509963"/>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7" name="Oval 17"/>
          <p:cNvSpPr>
            <a:spLocks noChangeArrowheads="1"/>
          </p:cNvSpPr>
          <p:nvPr/>
        </p:nvSpPr>
        <p:spPr bwMode="auto">
          <a:xfrm>
            <a:off x="2176463" y="3684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8" name="Oval 18"/>
          <p:cNvSpPr>
            <a:spLocks noChangeArrowheads="1"/>
          </p:cNvSpPr>
          <p:nvPr/>
        </p:nvSpPr>
        <p:spPr bwMode="auto">
          <a:xfrm>
            <a:off x="1077913" y="368617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099" name="Oval 19"/>
          <p:cNvSpPr>
            <a:spLocks noChangeArrowheads="1"/>
          </p:cNvSpPr>
          <p:nvPr/>
        </p:nvSpPr>
        <p:spPr bwMode="auto">
          <a:xfrm>
            <a:off x="1657350" y="380047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0" name="Oval 20"/>
          <p:cNvSpPr>
            <a:spLocks noChangeArrowheads="1"/>
          </p:cNvSpPr>
          <p:nvPr/>
        </p:nvSpPr>
        <p:spPr bwMode="auto">
          <a:xfrm>
            <a:off x="1333500" y="36258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1" name="Oval 21"/>
          <p:cNvSpPr>
            <a:spLocks noChangeArrowheads="1"/>
          </p:cNvSpPr>
          <p:nvPr/>
        </p:nvSpPr>
        <p:spPr bwMode="auto">
          <a:xfrm>
            <a:off x="1281113" y="3900488"/>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2" name="Oval 22"/>
          <p:cNvSpPr>
            <a:spLocks noChangeArrowheads="1"/>
          </p:cNvSpPr>
          <p:nvPr/>
        </p:nvSpPr>
        <p:spPr bwMode="auto">
          <a:xfrm>
            <a:off x="1917700" y="3857625"/>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3" name="Oval 23"/>
          <p:cNvSpPr>
            <a:spLocks noChangeArrowheads="1"/>
          </p:cNvSpPr>
          <p:nvPr/>
        </p:nvSpPr>
        <p:spPr bwMode="auto">
          <a:xfrm>
            <a:off x="1981200" y="26987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4" name="AutoShape 24"/>
          <p:cNvSpPr>
            <a:spLocks noChangeArrowheads="1"/>
          </p:cNvSpPr>
          <p:nvPr/>
        </p:nvSpPr>
        <p:spPr bwMode="auto">
          <a:xfrm>
            <a:off x="2563813" y="2908300"/>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5" name="AutoShape 25"/>
          <p:cNvSpPr>
            <a:spLocks noChangeArrowheads="1"/>
          </p:cNvSpPr>
          <p:nvPr/>
        </p:nvSpPr>
        <p:spPr bwMode="auto">
          <a:xfrm>
            <a:off x="2176463" y="29305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6" name="AutoShape 26"/>
          <p:cNvSpPr>
            <a:spLocks noChangeArrowheads="1"/>
          </p:cNvSpPr>
          <p:nvPr/>
        </p:nvSpPr>
        <p:spPr bwMode="auto">
          <a:xfrm>
            <a:off x="2852738" y="2265363"/>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7" name="AutoShape 27"/>
          <p:cNvSpPr>
            <a:spLocks noChangeArrowheads="1"/>
          </p:cNvSpPr>
          <p:nvPr/>
        </p:nvSpPr>
        <p:spPr bwMode="auto">
          <a:xfrm>
            <a:off x="2941638" y="254158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8" name="AutoShape 28"/>
          <p:cNvSpPr>
            <a:spLocks noChangeArrowheads="1"/>
          </p:cNvSpPr>
          <p:nvPr/>
        </p:nvSpPr>
        <p:spPr bwMode="auto">
          <a:xfrm>
            <a:off x="2563813" y="2725738"/>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09" name="AutoShape 29"/>
          <p:cNvSpPr>
            <a:spLocks noChangeArrowheads="1"/>
          </p:cNvSpPr>
          <p:nvPr/>
        </p:nvSpPr>
        <p:spPr bwMode="auto">
          <a:xfrm>
            <a:off x="3341688" y="290830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0" name="AutoShape 30"/>
          <p:cNvSpPr>
            <a:spLocks noChangeArrowheads="1"/>
          </p:cNvSpPr>
          <p:nvPr/>
        </p:nvSpPr>
        <p:spPr bwMode="auto">
          <a:xfrm>
            <a:off x="3602038" y="3184525"/>
            <a:ext cx="87312"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1" name="AutoShape 31"/>
          <p:cNvSpPr>
            <a:spLocks noChangeArrowheads="1"/>
          </p:cNvSpPr>
          <p:nvPr/>
        </p:nvSpPr>
        <p:spPr bwMode="auto">
          <a:xfrm>
            <a:off x="3341688" y="32781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2" name="AutoShape 32"/>
          <p:cNvSpPr>
            <a:spLocks noChangeArrowheads="1"/>
          </p:cNvSpPr>
          <p:nvPr/>
        </p:nvSpPr>
        <p:spPr bwMode="auto">
          <a:xfrm>
            <a:off x="3602038" y="3552825"/>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3" name="AutoShape 33"/>
          <p:cNvSpPr>
            <a:spLocks noChangeArrowheads="1"/>
          </p:cNvSpPr>
          <p:nvPr/>
        </p:nvSpPr>
        <p:spPr bwMode="auto">
          <a:xfrm>
            <a:off x="3001963" y="345916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4" name="AutoShape 34"/>
          <p:cNvSpPr>
            <a:spLocks noChangeArrowheads="1"/>
          </p:cNvSpPr>
          <p:nvPr/>
        </p:nvSpPr>
        <p:spPr bwMode="auto">
          <a:xfrm>
            <a:off x="3427413" y="3552825"/>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5" name="AutoShape 35"/>
          <p:cNvSpPr>
            <a:spLocks noChangeArrowheads="1"/>
          </p:cNvSpPr>
          <p:nvPr/>
        </p:nvSpPr>
        <p:spPr bwMode="auto">
          <a:xfrm>
            <a:off x="3811588" y="2541588"/>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6" name="AutoShape 36"/>
          <p:cNvSpPr>
            <a:spLocks noChangeArrowheads="1"/>
          </p:cNvSpPr>
          <p:nvPr/>
        </p:nvSpPr>
        <p:spPr bwMode="auto">
          <a:xfrm>
            <a:off x="3690938" y="28178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7" name="AutoShape 37"/>
          <p:cNvSpPr>
            <a:spLocks noChangeArrowheads="1"/>
          </p:cNvSpPr>
          <p:nvPr/>
        </p:nvSpPr>
        <p:spPr bwMode="auto">
          <a:xfrm>
            <a:off x="3640138" y="2632075"/>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8" name="AutoShape 38"/>
          <p:cNvSpPr>
            <a:spLocks noChangeArrowheads="1"/>
          </p:cNvSpPr>
          <p:nvPr/>
        </p:nvSpPr>
        <p:spPr bwMode="auto">
          <a:xfrm>
            <a:off x="3602038" y="3001963"/>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19" name="AutoShape 39"/>
          <p:cNvSpPr>
            <a:spLocks noChangeArrowheads="1"/>
          </p:cNvSpPr>
          <p:nvPr/>
        </p:nvSpPr>
        <p:spPr bwMode="auto">
          <a:xfrm>
            <a:off x="3114675" y="24479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0" name="AutoShape 40"/>
          <p:cNvSpPr>
            <a:spLocks noChangeArrowheads="1"/>
          </p:cNvSpPr>
          <p:nvPr/>
        </p:nvSpPr>
        <p:spPr bwMode="auto">
          <a:xfrm>
            <a:off x="3087688" y="272256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1" name="AutoShape 41"/>
          <p:cNvSpPr>
            <a:spLocks noChangeArrowheads="1"/>
          </p:cNvSpPr>
          <p:nvPr/>
        </p:nvSpPr>
        <p:spPr bwMode="auto">
          <a:xfrm>
            <a:off x="2825750" y="281781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2" name="AutoShape 42"/>
          <p:cNvSpPr>
            <a:spLocks noChangeArrowheads="1"/>
          </p:cNvSpPr>
          <p:nvPr/>
        </p:nvSpPr>
        <p:spPr bwMode="auto">
          <a:xfrm>
            <a:off x="3087688" y="30924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3" name="AutoShape 43"/>
          <p:cNvSpPr>
            <a:spLocks noChangeArrowheads="1"/>
          </p:cNvSpPr>
          <p:nvPr/>
        </p:nvSpPr>
        <p:spPr bwMode="auto">
          <a:xfrm>
            <a:off x="2740025" y="32781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4" name="AutoShape 44"/>
          <p:cNvSpPr>
            <a:spLocks noChangeArrowheads="1"/>
          </p:cNvSpPr>
          <p:nvPr/>
        </p:nvSpPr>
        <p:spPr bwMode="auto">
          <a:xfrm>
            <a:off x="2913063" y="30924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5" name="AutoShape 45"/>
          <p:cNvSpPr>
            <a:spLocks noChangeArrowheads="1"/>
          </p:cNvSpPr>
          <p:nvPr/>
        </p:nvSpPr>
        <p:spPr bwMode="auto">
          <a:xfrm>
            <a:off x="3376613" y="2081213"/>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6" name="AutoShape 46"/>
          <p:cNvSpPr>
            <a:spLocks noChangeArrowheads="1"/>
          </p:cNvSpPr>
          <p:nvPr/>
        </p:nvSpPr>
        <p:spPr bwMode="auto">
          <a:xfrm>
            <a:off x="3638550" y="21732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7" name="AutoShape 47"/>
          <p:cNvSpPr>
            <a:spLocks noChangeArrowheads="1"/>
          </p:cNvSpPr>
          <p:nvPr/>
        </p:nvSpPr>
        <p:spPr bwMode="auto">
          <a:xfrm>
            <a:off x="3201988" y="2173288"/>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8" name="AutoShape 48"/>
          <p:cNvSpPr>
            <a:spLocks noChangeArrowheads="1"/>
          </p:cNvSpPr>
          <p:nvPr/>
        </p:nvSpPr>
        <p:spPr bwMode="auto">
          <a:xfrm>
            <a:off x="3463925" y="2447925"/>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29" name="AutoShape 49"/>
          <p:cNvSpPr>
            <a:spLocks noChangeArrowheads="1"/>
          </p:cNvSpPr>
          <p:nvPr/>
        </p:nvSpPr>
        <p:spPr bwMode="auto">
          <a:xfrm>
            <a:off x="3514725" y="382746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0" name="AutoShape 50"/>
          <p:cNvSpPr>
            <a:spLocks noChangeArrowheads="1"/>
          </p:cNvSpPr>
          <p:nvPr/>
        </p:nvSpPr>
        <p:spPr bwMode="auto">
          <a:xfrm>
            <a:off x="3863975" y="355123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1" name="Oval 51"/>
          <p:cNvSpPr>
            <a:spLocks noChangeArrowheads="1"/>
          </p:cNvSpPr>
          <p:nvPr/>
        </p:nvSpPr>
        <p:spPr bwMode="auto">
          <a:xfrm>
            <a:off x="1593850" y="4032250"/>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2" name="Oval 52"/>
          <p:cNvSpPr>
            <a:spLocks noChangeArrowheads="1"/>
          </p:cNvSpPr>
          <p:nvPr/>
        </p:nvSpPr>
        <p:spPr bwMode="auto">
          <a:xfrm>
            <a:off x="1074738" y="403225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3" name="Oval 53"/>
          <p:cNvSpPr>
            <a:spLocks noChangeArrowheads="1"/>
          </p:cNvSpPr>
          <p:nvPr/>
        </p:nvSpPr>
        <p:spPr bwMode="auto">
          <a:xfrm>
            <a:off x="1074738" y="4205288"/>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4" name="Oval 54"/>
          <p:cNvSpPr>
            <a:spLocks noChangeArrowheads="1"/>
          </p:cNvSpPr>
          <p:nvPr/>
        </p:nvSpPr>
        <p:spPr bwMode="auto">
          <a:xfrm>
            <a:off x="815975" y="385762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5" name="Oval 55"/>
          <p:cNvSpPr>
            <a:spLocks noChangeArrowheads="1"/>
          </p:cNvSpPr>
          <p:nvPr/>
        </p:nvSpPr>
        <p:spPr bwMode="auto">
          <a:xfrm>
            <a:off x="815975" y="4089400"/>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6" name="Oval 56"/>
          <p:cNvSpPr>
            <a:spLocks noChangeArrowheads="1"/>
          </p:cNvSpPr>
          <p:nvPr/>
        </p:nvSpPr>
        <p:spPr bwMode="auto">
          <a:xfrm rot="-1130423">
            <a:off x="687388" y="3800475"/>
            <a:ext cx="517525" cy="57943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7" name="AutoShape 57"/>
          <p:cNvSpPr>
            <a:spLocks noChangeArrowheads="1"/>
          </p:cNvSpPr>
          <p:nvPr/>
        </p:nvSpPr>
        <p:spPr bwMode="auto">
          <a:xfrm>
            <a:off x="2563813" y="3221038"/>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8" name="AutoShape 58"/>
          <p:cNvSpPr>
            <a:spLocks noChangeArrowheads="1"/>
          </p:cNvSpPr>
          <p:nvPr/>
        </p:nvSpPr>
        <p:spPr bwMode="auto">
          <a:xfrm>
            <a:off x="2176463" y="403225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39" name="AutoShape 59"/>
          <p:cNvSpPr>
            <a:spLocks noChangeArrowheads="1"/>
          </p:cNvSpPr>
          <p:nvPr/>
        </p:nvSpPr>
        <p:spPr bwMode="auto">
          <a:xfrm>
            <a:off x="2952750" y="3625850"/>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0" name="AutoShape 60"/>
          <p:cNvSpPr>
            <a:spLocks noChangeArrowheads="1"/>
          </p:cNvSpPr>
          <p:nvPr/>
        </p:nvSpPr>
        <p:spPr bwMode="auto">
          <a:xfrm>
            <a:off x="3082925" y="374173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1" name="AutoShape 61"/>
          <p:cNvSpPr>
            <a:spLocks noChangeArrowheads="1"/>
          </p:cNvSpPr>
          <p:nvPr/>
        </p:nvSpPr>
        <p:spPr bwMode="auto">
          <a:xfrm>
            <a:off x="2176463" y="33940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2" name="AutoShape 62"/>
          <p:cNvSpPr>
            <a:spLocks noChangeArrowheads="1"/>
          </p:cNvSpPr>
          <p:nvPr/>
        </p:nvSpPr>
        <p:spPr bwMode="auto">
          <a:xfrm>
            <a:off x="2500313" y="38004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3" name="Line 63"/>
          <p:cNvSpPr>
            <a:spLocks noChangeShapeType="1"/>
          </p:cNvSpPr>
          <p:nvPr/>
        </p:nvSpPr>
        <p:spPr bwMode="auto">
          <a:xfrm>
            <a:off x="1763713" y="2016125"/>
            <a:ext cx="935037" cy="2447925"/>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44" name="Line 65"/>
          <p:cNvSpPr>
            <a:spLocks noChangeShapeType="1"/>
          </p:cNvSpPr>
          <p:nvPr/>
        </p:nvSpPr>
        <p:spPr bwMode="auto">
          <a:xfrm flipV="1">
            <a:off x="4932363" y="2203450"/>
            <a:ext cx="0" cy="2687638"/>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145" name="Line 66"/>
          <p:cNvSpPr>
            <a:spLocks noChangeShapeType="1"/>
          </p:cNvSpPr>
          <p:nvPr/>
        </p:nvSpPr>
        <p:spPr bwMode="auto">
          <a:xfrm>
            <a:off x="4932363" y="4891088"/>
            <a:ext cx="3370262" cy="3175"/>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6146" name="Oval 67"/>
          <p:cNvSpPr>
            <a:spLocks noChangeArrowheads="1"/>
          </p:cNvSpPr>
          <p:nvPr/>
        </p:nvSpPr>
        <p:spPr bwMode="auto">
          <a:xfrm>
            <a:off x="5662613" y="3132138"/>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7" name="Oval 68"/>
          <p:cNvSpPr>
            <a:spLocks noChangeArrowheads="1"/>
          </p:cNvSpPr>
          <p:nvPr/>
        </p:nvSpPr>
        <p:spPr bwMode="auto">
          <a:xfrm>
            <a:off x="5921375" y="3248025"/>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8" name="Oval 69"/>
          <p:cNvSpPr>
            <a:spLocks noChangeArrowheads="1"/>
          </p:cNvSpPr>
          <p:nvPr/>
        </p:nvSpPr>
        <p:spPr bwMode="auto">
          <a:xfrm>
            <a:off x="6180138" y="336391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49" name="Oval 70"/>
          <p:cNvSpPr>
            <a:spLocks noChangeArrowheads="1"/>
          </p:cNvSpPr>
          <p:nvPr/>
        </p:nvSpPr>
        <p:spPr bwMode="auto">
          <a:xfrm>
            <a:off x="5597525" y="342106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0" name="Oval 71"/>
          <p:cNvSpPr>
            <a:spLocks noChangeArrowheads="1"/>
          </p:cNvSpPr>
          <p:nvPr/>
        </p:nvSpPr>
        <p:spPr bwMode="auto">
          <a:xfrm>
            <a:off x="6310313" y="429101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1" name="Oval 72"/>
          <p:cNvSpPr>
            <a:spLocks noChangeArrowheads="1"/>
          </p:cNvSpPr>
          <p:nvPr/>
        </p:nvSpPr>
        <p:spPr bwMode="auto">
          <a:xfrm>
            <a:off x="5470525" y="3616325"/>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2" name="Oval 73"/>
          <p:cNvSpPr>
            <a:spLocks noChangeArrowheads="1"/>
          </p:cNvSpPr>
          <p:nvPr/>
        </p:nvSpPr>
        <p:spPr bwMode="auto">
          <a:xfrm>
            <a:off x="5268913" y="3548063"/>
            <a:ext cx="66675" cy="68262"/>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3" name="Oval 74"/>
          <p:cNvSpPr>
            <a:spLocks noChangeArrowheads="1"/>
          </p:cNvSpPr>
          <p:nvPr/>
        </p:nvSpPr>
        <p:spPr bwMode="auto">
          <a:xfrm>
            <a:off x="5856288" y="3536950"/>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4" name="Oval 75"/>
          <p:cNvSpPr>
            <a:spLocks noChangeArrowheads="1"/>
          </p:cNvSpPr>
          <p:nvPr/>
        </p:nvSpPr>
        <p:spPr bwMode="auto">
          <a:xfrm>
            <a:off x="6049963" y="376872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5" name="Oval 76"/>
          <p:cNvSpPr>
            <a:spLocks noChangeArrowheads="1"/>
          </p:cNvSpPr>
          <p:nvPr/>
        </p:nvSpPr>
        <p:spPr bwMode="auto">
          <a:xfrm>
            <a:off x="6310313" y="3652838"/>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6" name="Oval 77"/>
          <p:cNvSpPr>
            <a:spLocks noChangeArrowheads="1"/>
          </p:cNvSpPr>
          <p:nvPr/>
        </p:nvSpPr>
        <p:spPr bwMode="auto">
          <a:xfrm>
            <a:off x="6569075" y="3827463"/>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7" name="Oval 78"/>
          <p:cNvSpPr>
            <a:spLocks noChangeArrowheads="1"/>
          </p:cNvSpPr>
          <p:nvPr/>
        </p:nvSpPr>
        <p:spPr bwMode="auto">
          <a:xfrm>
            <a:off x="5470525" y="3829050"/>
            <a:ext cx="68263"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8" name="Oval 79"/>
          <p:cNvSpPr>
            <a:spLocks noChangeArrowheads="1"/>
          </p:cNvSpPr>
          <p:nvPr/>
        </p:nvSpPr>
        <p:spPr bwMode="auto">
          <a:xfrm>
            <a:off x="6049963" y="394335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59" name="Oval 80"/>
          <p:cNvSpPr>
            <a:spLocks noChangeArrowheads="1"/>
          </p:cNvSpPr>
          <p:nvPr/>
        </p:nvSpPr>
        <p:spPr bwMode="auto">
          <a:xfrm>
            <a:off x="5726113" y="3768725"/>
            <a:ext cx="68262"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0" name="Oval 81"/>
          <p:cNvSpPr>
            <a:spLocks noChangeArrowheads="1"/>
          </p:cNvSpPr>
          <p:nvPr/>
        </p:nvSpPr>
        <p:spPr bwMode="auto">
          <a:xfrm>
            <a:off x="5673725" y="4043363"/>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1" name="Oval 82"/>
          <p:cNvSpPr>
            <a:spLocks noChangeArrowheads="1"/>
          </p:cNvSpPr>
          <p:nvPr/>
        </p:nvSpPr>
        <p:spPr bwMode="auto">
          <a:xfrm>
            <a:off x="6310313" y="400050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2" name="AutoShape 84"/>
          <p:cNvSpPr>
            <a:spLocks noChangeArrowheads="1"/>
          </p:cNvSpPr>
          <p:nvPr/>
        </p:nvSpPr>
        <p:spPr bwMode="auto">
          <a:xfrm>
            <a:off x="6956425" y="3051175"/>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3" name="AutoShape 86"/>
          <p:cNvSpPr>
            <a:spLocks noChangeArrowheads="1"/>
          </p:cNvSpPr>
          <p:nvPr/>
        </p:nvSpPr>
        <p:spPr bwMode="auto">
          <a:xfrm>
            <a:off x="7245350" y="2408238"/>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4" name="AutoShape 87"/>
          <p:cNvSpPr>
            <a:spLocks noChangeArrowheads="1"/>
          </p:cNvSpPr>
          <p:nvPr/>
        </p:nvSpPr>
        <p:spPr bwMode="auto">
          <a:xfrm>
            <a:off x="7334250" y="2684463"/>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5" name="AutoShape 88"/>
          <p:cNvSpPr>
            <a:spLocks noChangeArrowheads="1"/>
          </p:cNvSpPr>
          <p:nvPr/>
        </p:nvSpPr>
        <p:spPr bwMode="auto">
          <a:xfrm>
            <a:off x="6956425" y="2868613"/>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6" name="AutoShape 89"/>
          <p:cNvSpPr>
            <a:spLocks noChangeArrowheads="1"/>
          </p:cNvSpPr>
          <p:nvPr/>
        </p:nvSpPr>
        <p:spPr bwMode="auto">
          <a:xfrm>
            <a:off x="7734300" y="305117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7" name="AutoShape 90"/>
          <p:cNvSpPr>
            <a:spLocks noChangeArrowheads="1"/>
          </p:cNvSpPr>
          <p:nvPr/>
        </p:nvSpPr>
        <p:spPr bwMode="auto">
          <a:xfrm>
            <a:off x="7994650" y="3327400"/>
            <a:ext cx="87313"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8" name="AutoShape 91"/>
          <p:cNvSpPr>
            <a:spLocks noChangeArrowheads="1"/>
          </p:cNvSpPr>
          <p:nvPr/>
        </p:nvSpPr>
        <p:spPr bwMode="auto">
          <a:xfrm>
            <a:off x="7734300" y="34210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69" name="AutoShape 92"/>
          <p:cNvSpPr>
            <a:spLocks noChangeArrowheads="1"/>
          </p:cNvSpPr>
          <p:nvPr/>
        </p:nvSpPr>
        <p:spPr bwMode="auto">
          <a:xfrm>
            <a:off x="7994650" y="3695700"/>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0" name="AutoShape 93"/>
          <p:cNvSpPr>
            <a:spLocks noChangeArrowheads="1"/>
          </p:cNvSpPr>
          <p:nvPr/>
        </p:nvSpPr>
        <p:spPr bwMode="auto">
          <a:xfrm>
            <a:off x="7394575" y="360203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1" name="AutoShape 94"/>
          <p:cNvSpPr>
            <a:spLocks noChangeArrowheads="1"/>
          </p:cNvSpPr>
          <p:nvPr/>
        </p:nvSpPr>
        <p:spPr bwMode="auto">
          <a:xfrm>
            <a:off x="7820025" y="3695700"/>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2" name="AutoShape 95"/>
          <p:cNvSpPr>
            <a:spLocks noChangeArrowheads="1"/>
          </p:cNvSpPr>
          <p:nvPr/>
        </p:nvSpPr>
        <p:spPr bwMode="auto">
          <a:xfrm>
            <a:off x="8204200" y="2684463"/>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3" name="AutoShape 96"/>
          <p:cNvSpPr>
            <a:spLocks noChangeArrowheads="1"/>
          </p:cNvSpPr>
          <p:nvPr/>
        </p:nvSpPr>
        <p:spPr bwMode="auto">
          <a:xfrm>
            <a:off x="8083550" y="2960688"/>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4" name="AutoShape 97"/>
          <p:cNvSpPr>
            <a:spLocks noChangeArrowheads="1"/>
          </p:cNvSpPr>
          <p:nvPr/>
        </p:nvSpPr>
        <p:spPr bwMode="auto">
          <a:xfrm>
            <a:off x="8032750" y="2774950"/>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5" name="AutoShape 98"/>
          <p:cNvSpPr>
            <a:spLocks noChangeArrowheads="1"/>
          </p:cNvSpPr>
          <p:nvPr/>
        </p:nvSpPr>
        <p:spPr bwMode="auto">
          <a:xfrm>
            <a:off x="7994650" y="3144838"/>
            <a:ext cx="87313"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6" name="AutoShape 99"/>
          <p:cNvSpPr>
            <a:spLocks noChangeArrowheads="1"/>
          </p:cNvSpPr>
          <p:nvPr/>
        </p:nvSpPr>
        <p:spPr bwMode="auto">
          <a:xfrm>
            <a:off x="7507288" y="2590800"/>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7" name="AutoShape 100"/>
          <p:cNvSpPr>
            <a:spLocks noChangeArrowheads="1"/>
          </p:cNvSpPr>
          <p:nvPr/>
        </p:nvSpPr>
        <p:spPr bwMode="auto">
          <a:xfrm>
            <a:off x="7480300" y="286543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8" name="AutoShape 101"/>
          <p:cNvSpPr>
            <a:spLocks noChangeArrowheads="1"/>
          </p:cNvSpPr>
          <p:nvPr/>
        </p:nvSpPr>
        <p:spPr bwMode="auto">
          <a:xfrm>
            <a:off x="7218363" y="296068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79" name="AutoShape 102"/>
          <p:cNvSpPr>
            <a:spLocks noChangeArrowheads="1"/>
          </p:cNvSpPr>
          <p:nvPr/>
        </p:nvSpPr>
        <p:spPr bwMode="auto">
          <a:xfrm>
            <a:off x="7480300" y="32353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0" name="AutoShape 103"/>
          <p:cNvSpPr>
            <a:spLocks noChangeArrowheads="1"/>
          </p:cNvSpPr>
          <p:nvPr/>
        </p:nvSpPr>
        <p:spPr bwMode="auto">
          <a:xfrm>
            <a:off x="7132638" y="34210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1" name="AutoShape 104"/>
          <p:cNvSpPr>
            <a:spLocks noChangeArrowheads="1"/>
          </p:cNvSpPr>
          <p:nvPr/>
        </p:nvSpPr>
        <p:spPr bwMode="auto">
          <a:xfrm>
            <a:off x="7305675" y="3235325"/>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2" name="AutoShape 105"/>
          <p:cNvSpPr>
            <a:spLocks noChangeArrowheads="1"/>
          </p:cNvSpPr>
          <p:nvPr/>
        </p:nvSpPr>
        <p:spPr bwMode="auto">
          <a:xfrm>
            <a:off x="7769225" y="2224088"/>
            <a:ext cx="85725"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3" name="AutoShape 106"/>
          <p:cNvSpPr>
            <a:spLocks noChangeArrowheads="1"/>
          </p:cNvSpPr>
          <p:nvPr/>
        </p:nvSpPr>
        <p:spPr bwMode="auto">
          <a:xfrm>
            <a:off x="8031163" y="231616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4" name="AutoShape 107"/>
          <p:cNvSpPr>
            <a:spLocks noChangeArrowheads="1"/>
          </p:cNvSpPr>
          <p:nvPr/>
        </p:nvSpPr>
        <p:spPr bwMode="auto">
          <a:xfrm>
            <a:off x="7594600" y="2316163"/>
            <a:ext cx="88900"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5" name="AutoShape 108"/>
          <p:cNvSpPr>
            <a:spLocks noChangeArrowheads="1"/>
          </p:cNvSpPr>
          <p:nvPr/>
        </p:nvSpPr>
        <p:spPr bwMode="auto">
          <a:xfrm>
            <a:off x="7856538" y="2590800"/>
            <a:ext cx="87312"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6" name="AutoShape 109"/>
          <p:cNvSpPr>
            <a:spLocks noChangeArrowheads="1"/>
          </p:cNvSpPr>
          <p:nvPr/>
        </p:nvSpPr>
        <p:spPr bwMode="auto">
          <a:xfrm>
            <a:off x="7907338" y="3970338"/>
            <a:ext cx="87312"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7" name="AutoShape 110"/>
          <p:cNvSpPr>
            <a:spLocks noChangeArrowheads="1"/>
          </p:cNvSpPr>
          <p:nvPr/>
        </p:nvSpPr>
        <p:spPr bwMode="auto">
          <a:xfrm>
            <a:off x="8256588" y="36941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8" name="Oval 111"/>
          <p:cNvSpPr>
            <a:spLocks noChangeArrowheads="1"/>
          </p:cNvSpPr>
          <p:nvPr/>
        </p:nvSpPr>
        <p:spPr bwMode="auto">
          <a:xfrm>
            <a:off x="5986463" y="4175125"/>
            <a:ext cx="66675"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89" name="Oval 112"/>
          <p:cNvSpPr>
            <a:spLocks noChangeArrowheads="1"/>
          </p:cNvSpPr>
          <p:nvPr/>
        </p:nvSpPr>
        <p:spPr bwMode="auto">
          <a:xfrm>
            <a:off x="5467350" y="4175125"/>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0" name="Oval 113"/>
          <p:cNvSpPr>
            <a:spLocks noChangeArrowheads="1"/>
          </p:cNvSpPr>
          <p:nvPr/>
        </p:nvSpPr>
        <p:spPr bwMode="auto">
          <a:xfrm>
            <a:off x="5467350" y="4348163"/>
            <a:ext cx="68263"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1" name="Oval 114"/>
          <p:cNvSpPr>
            <a:spLocks noChangeArrowheads="1"/>
          </p:cNvSpPr>
          <p:nvPr/>
        </p:nvSpPr>
        <p:spPr bwMode="auto">
          <a:xfrm>
            <a:off x="5208588" y="4000500"/>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2" name="Oval 115"/>
          <p:cNvSpPr>
            <a:spLocks noChangeArrowheads="1"/>
          </p:cNvSpPr>
          <p:nvPr/>
        </p:nvSpPr>
        <p:spPr bwMode="auto">
          <a:xfrm>
            <a:off x="5208588" y="4232275"/>
            <a:ext cx="68262" cy="69850"/>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3" name="Oval 116"/>
          <p:cNvSpPr>
            <a:spLocks noChangeArrowheads="1"/>
          </p:cNvSpPr>
          <p:nvPr/>
        </p:nvSpPr>
        <p:spPr bwMode="auto">
          <a:xfrm rot="-1130423">
            <a:off x="5080000" y="3943350"/>
            <a:ext cx="517525" cy="579438"/>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4" name="AutoShape 117"/>
          <p:cNvSpPr>
            <a:spLocks noChangeArrowheads="1"/>
          </p:cNvSpPr>
          <p:nvPr/>
        </p:nvSpPr>
        <p:spPr bwMode="auto">
          <a:xfrm>
            <a:off x="6956425" y="3363913"/>
            <a:ext cx="87313" cy="92075"/>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5" name="AutoShape 119"/>
          <p:cNvSpPr>
            <a:spLocks noChangeArrowheads="1"/>
          </p:cNvSpPr>
          <p:nvPr/>
        </p:nvSpPr>
        <p:spPr bwMode="auto">
          <a:xfrm>
            <a:off x="7345363" y="3768725"/>
            <a:ext cx="85725" cy="9048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6" name="AutoShape 120"/>
          <p:cNvSpPr>
            <a:spLocks noChangeArrowheads="1"/>
          </p:cNvSpPr>
          <p:nvPr/>
        </p:nvSpPr>
        <p:spPr bwMode="auto">
          <a:xfrm>
            <a:off x="7475538" y="3884613"/>
            <a:ext cx="85725" cy="9048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7" name="Line 123"/>
          <p:cNvSpPr>
            <a:spLocks noChangeShapeType="1"/>
          </p:cNvSpPr>
          <p:nvPr/>
        </p:nvSpPr>
        <p:spPr bwMode="auto">
          <a:xfrm>
            <a:off x="6300788" y="2303463"/>
            <a:ext cx="935037" cy="2447925"/>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6198" name="Oval 124"/>
          <p:cNvSpPr>
            <a:spLocks noChangeArrowheads="1"/>
          </p:cNvSpPr>
          <p:nvPr/>
        </p:nvSpPr>
        <p:spPr bwMode="auto">
          <a:xfrm>
            <a:off x="2133600" y="436403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199" name="Oval 125"/>
          <p:cNvSpPr>
            <a:spLocks noChangeArrowheads="1"/>
          </p:cNvSpPr>
          <p:nvPr/>
        </p:nvSpPr>
        <p:spPr bwMode="auto">
          <a:xfrm>
            <a:off x="2916238" y="4319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0" name="Oval 126"/>
          <p:cNvSpPr>
            <a:spLocks noChangeArrowheads="1"/>
          </p:cNvSpPr>
          <p:nvPr/>
        </p:nvSpPr>
        <p:spPr bwMode="auto">
          <a:xfrm>
            <a:off x="2411413" y="424815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1" name="Oval 127"/>
          <p:cNvSpPr>
            <a:spLocks noChangeArrowheads="1"/>
          </p:cNvSpPr>
          <p:nvPr/>
        </p:nvSpPr>
        <p:spPr bwMode="auto">
          <a:xfrm>
            <a:off x="3132138" y="41036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2" name="Oval 128"/>
          <p:cNvSpPr>
            <a:spLocks noChangeArrowheads="1"/>
          </p:cNvSpPr>
          <p:nvPr/>
        </p:nvSpPr>
        <p:spPr bwMode="auto">
          <a:xfrm>
            <a:off x="2700338" y="41036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3" name="Oval 129"/>
          <p:cNvSpPr>
            <a:spLocks noChangeArrowheads="1"/>
          </p:cNvSpPr>
          <p:nvPr/>
        </p:nvSpPr>
        <p:spPr bwMode="auto">
          <a:xfrm>
            <a:off x="2339975" y="2374900"/>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4" name="Oval 130"/>
          <p:cNvSpPr>
            <a:spLocks noChangeArrowheads="1"/>
          </p:cNvSpPr>
          <p:nvPr/>
        </p:nvSpPr>
        <p:spPr bwMode="auto">
          <a:xfrm>
            <a:off x="3348038" y="4319588"/>
            <a:ext cx="66675" cy="71437"/>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6205" name="Oval 131"/>
          <p:cNvSpPr>
            <a:spLocks noChangeArrowheads="1"/>
          </p:cNvSpPr>
          <p:nvPr/>
        </p:nvSpPr>
        <p:spPr bwMode="auto">
          <a:xfrm>
            <a:off x="1835150" y="2879725"/>
            <a:ext cx="66675" cy="71438"/>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Tree>
    <p:extLst>
      <p:ext uri="{BB962C8B-B14F-4D97-AF65-F5344CB8AC3E}">
        <p14:creationId xmlns:p14="http://schemas.microsoft.com/office/powerpoint/2010/main" val="366084077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D8ED783-A5CC-41D9-B472-EAE3763D4120}" type="slidenum">
              <a:rPr lang="en-GB" altLang="en-US" sz="1200" smtClean="0">
                <a:latin typeface="Times New Roman" pitchFamily="18" charset="0"/>
              </a:rPr>
              <a:pPr algn="r" eaLnBrk="1" hangingPunct="1">
                <a:spcBef>
                  <a:spcPct val="0"/>
                </a:spcBef>
                <a:buFontTx/>
                <a:buNone/>
              </a:pPr>
              <a:t>11</a:t>
            </a:fld>
            <a:endParaRPr lang="en-GB" altLang="en-US" sz="1200" smtClean="0">
              <a:latin typeface="Times New Roman" pitchFamily="18" charset="0"/>
            </a:endParaRPr>
          </a:p>
        </p:txBody>
      </p:sp>
      <p:sp>
        <p:nvSpPr>
          <p:cNvPr id="47107" name="Rectangle 2"/>
          <p:cNvSpPr>
            <a:spLocks noGrp="1" noChangeArrowheads="1"/>
          </p:cNvSpPr>
          <p:nvPr>
            <p:ph type="title"/>
          </p:nvPr>
        </p:nvSpPr>
        <p:spPr/>
        <p:txBody>
          <a:bodyPr/>
          <a:lstStyle/>
          <a:p>
            <a:r>
              <a:rPr lang="it-IT" altLang="en-US" smtClean="0"/>
              <a:t>Due classi</a:t>
            </a:r>
          </a:p>
        </p:txBody>
      </p:sp>
      <p:sp>
        <p:nvSpPr>
          <p:cNvPr id="47108" name="Rectangle 3"/>
          <p:cNvSpPr>
            <a:spLocks noGrp="1" noChangeArrowheads="1"/>
          </p:cNvSpPr>
          <p:nvPr>
            <p:ph type="body" idx="1"/>
          </p:nvPr>
        </p:nvSpPr>
        <p:spPr>
          <a:xfrm>
            <a:off x="457200" y="1341438"/>
            <a:ext cx="8229600" cy="4525962"/>
          </a:xfrm>
        </p:spPr>
        <p:txBody>
          <a:bodyPr/>
          <a:lstStyle/>
          <a:p>
            <a:pPr>
              <a:lnSpc>
                <a:spcPct val="110000"/>
              </a:lnSpc>
            </a:pPr>
            <a:r>
              <a:rPr lang="it-IT" altLang="en-US" sz="2400" dirty="0" smtClean="0"/>
              <a:t>L’obiettivo è quindi quello di calcolare tali pesi per cui </a:t>
            </a:r>
          </a:p>
          <a:p>
            <a:pPr>
              <a:lnSpc>
                <a:spcPct val="110000"/>
              </a:lnSpc>
              <a:buFont typeface="Wingdings" pitchFamily="2" charset="2"/>
              <a:buNone/>
            </a:pPr>
            <a:r>
              <a:rPr lang="it-IT" altLang="en-US" sz="2400" dirty="0" smtClean="0"/>
              <a:t>                per ogni     appartenente a </a:t>
            </a:r>
            <a:r>
              <a:rPr lang="it-IT" altLang="en-US" sz="2400" dirty="0" smtClean="0">
                <a:sym typeface="Symbol" pitchFamily="18" charset="2"/>
              </a:rPr>
              <a:t></a:t>
            </a:r>
            <a:r>
              <a:rPr lang="it-IT" altLang="en-US" sz="2400" baseline="-25000" dirty="0" smtClean="0"/>
              <a:t>1</a:t>
            </a:r>
            <a:endParaRPr lang="it-IT" altLang="en-US" sz="2400" dirty="0" smtClean="0"/>
          </a:p>
          <a:p>
            <a:pPr>
              <a:lnSpc>
                <a:spcPct val="110000"/>
              </a:lnSpc>
              <a:buFont typeface="Wingdings" pitchFamily="2" charset="2"/>
              <a:buNone/>
            </a:pPr>
            <a:r>
              <a:rPr lang="it-IT" altLang="en-US" sz="2400" b="1" dirty="0" smtClean="0"/>
              <a:t>	            </a:t>
            </a:r>
            <a:r>
              <a:rPr lang="it-IT" altLang="en-US" sz="2400" dirty="0" smtClean="0"/>
              <a:t> per ogni     appartenente a </a:t>
            </a:r>
            <a:r>
              <a:rPr lang="it-IT" altLang="en-US" sz="2400" dirty="0" smtClean="0">
                <a:sym typeface="Symbol" pitchFamily="18" charset="2"/>
              </a:rPr>
              <a:t></a:t>
            </a:r>
            <a:r>
              <a:rPr lang="it-IT" altLang="en-US" sz="2400" baseline="-25000" dirty="0" smtClean="0"/>
              <a:t>2</a:t>
            </a:r>
            <a:endParaRPr lang="it-IT" altLang="en-US" sz="2400" dirty="0" smtClean="0"/>
          </a:p>
          <a:p>
            <a:pPr>
              <a:lnSpc>
                <a:spcPct val="110000"/>
              </a:lnSpc>
            </a:pPr>
            <a:r>
              <a:rPr lang="it-IT" altLang="en-US" sz="2400" dirty="0" smtClean="0"/>
              <a:t>In quest'ultimo caso (ossia per </a:t>
            </a:r>
            <a:r>
              <a:rPr lang="it-IT" altLang="en-US" sz="2400" dirty="0" smtClean="0">
                <a:sym typeface="Symbol" pitchFamily="18" charset="2"/>
              </a:rPr>
              <a:t></a:t>
            </a:r>
            <a:r>
              <a:rPr lang="it-IT" altLang="en-US" sz="2400" baseline="-25000" dirty="0" smtClean="0"/>
              <a:t>2</a:t>
            </a:r>
            <a:r>
              <a:rPr lang="it-IT" altLang="en-US" sz="2400" dirty="0" smtClean="0"/>
              <a:t>) si può anche dire   che     è classificato correttamente se                . </a:t>
            </a:r>
          </a:p>
          <a:p>
            <a:pPr>
              <a:lnSpc>
                <a:spcPct val="110000"/>
              </a:lnSpc>
            </a:pPr>
            <a:r>
              <a:rPr lang="it-IT" altLang="en-US" sz="2400" dirty="0" smtClean="0"/>
              <a:t>Questo suggerisce una </a:t>
            </a:r>
            <a:r>
              <a:rPr lang="it-IT" altLang="en-US" sz="2400" i="1" dirty="0" smtClean="0"/>
              <a:t>normalizzazione</a:t>
            </a:r>
            <a:r>
              <a:rPr lang="it-IT" altLang="en-US" sz="2400" dirty="0" smtClean="0"/>
              <a:t> (cambiare il segno a tutti gli oggetti della classe 2) che semplifica il trattamento nel caso di due diverse classi, ossia il fatto che si possa solo trovare il vettore dei pesi tale per cui si abbia             per tutti i campioni a prescindere dalle classi. </a:t>
            </a:r>
          </a:p>
          <a:p>
            <a:pPr>
              <a:lnSpc>
                <a:spcPct val="110000"/>
              </a:lnSpc>
            </a:pPr>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531424488"/>
              </p:ext>
            </p:extLst>
          </p:nvPr>
        </p:nvGraphicFramePr>
        <p:xfrm>
          <a:off x="899592" y="1772816"/>
          <a:ext cx="1109662" cy="444500"/>
        </p:xfrm>
        <a:graphic>
          <a:graphicData uri="http://schemas.openxmlformats.org/presentationml/2006/ole">
            <mc:AlternateContent xmlns:mc="http://schemas.openxmlformats.org/markup-compatibility/2006">
              <mc:Choice xmlns:v="urn:schemas-microsoft-com:vml" Requires="v">
                <p:oleObj spid="_x0000_s178288" name="Equation" r:id="rId3" imgW="507960" imgH="203040" progId="Equation.3">
                  <p:embed/>
                </p:oleObj>
              </mc:Choice>
              <mc:Fallback>
                <p:oleObj name="Equation" r:id="rId3" imgW="507960" imgH="203040" progId="Equation.3">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772816"/>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763562381"/>
              </p:ext>
            </p:extLst>
          </p:nvPr>
        </p:nvGraphicFramePr>
        <p:xfrm>
          <a:off x="3275856" y="1928555"/>
          <a:ext cx="277812" cy="277812"/>
        </p:xfrm>
        <a:graphic>
          <a:graphicData uri="http://schemas.openxmlformats.org/presentationml/2006/ole">
            <mc:AlternateContent xmlns:mc="http://schemas.openxmlformats.org/markup-compatibility/2006">
              <mc:Choice xmlns:v="urn:schemas-microsoft-com:vml" Requires="v">
                <p:oleObj spid="_x0000_s178289" name="Equation" r:id="rId5" imgW="126720" imgH="126720" progId="Equation.3">
                  <p:embed/>
                </p:oleObj>
              </mc:Choice>
              <mc:Fallback>
                <p:oleObj name="Equation" r:id="rId5" imgW="126720" imgH="126720" progId="Equation.3">
                  <p:embed/>
                  <p:pic>
                    <p:nvPicPr>
                      <p:cNvPr id="0" name=""/>
                      <p:cNvPicPr>
                        <a:picLocks noChangeAspect="1" noChangeArrowheads="1"/>
                      </p:cNvPicPr>
                      <p:nvPr/>
                    </p:nvPicPr>
                    <p:blipFill>
                      <a:blip r:embed="rId6"/>
                      <a:srcRect/>
                      <a:stretch>
                        <a:fillRect/>
                      </a:stretch>
                    </p:blipFill>
                    <p:spPr bwMode="auto">
                      <a:xfrm>
                        <a:off x="3275856" y="1928555"/>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218853653"/>
              </p:ext>
            </p:extLst>
          </p:nvPr>
        </p:nvGraphicFramePr>
        <p:xfrm>
          <a:off x="905219" y="2276872"/>
          <a:ext cx="1109662" cy="444500"/>
        </p:xfrm>
        <a:graphic>
          <a:graphicData uri="http://schemas.openxmlformats.org/presentationml/2006/ole">
            <mc:AlternateContent xmlns:mc="http://schemas.openxmlformats.org/markup-compatibility/2006">
              <mc:Choice xmlns:v="urn:schemas-microsoft-com:vml" Requires="v">
                <p:oleObj spid="_x0000_s178290" name="Equation" r:id="rId7" imgW="507960" imgH="203040" progId="Equation.3">
                  <p:embed/>
                </p:oleObj>
              </mc:Choice>
              <mc:Fallback>
                <p:oleObj name="Equation" r:id="rId7" imgW="507960" imgH="203040" progId="Equation.3">
                  <p:embed/>
                  <p:pic>
                    <p:nvPicPr>
                      <p:cNvPr id="0" name=""/>
                      <p:cNvPicPr>
                        <a:picLocks noChangeAspect="1" noChangeArrowheads="1"/>
                      </p:cNvPicPr>
                      <p:nvPr/>
                    </p:nvPicPr>
                    <p:blipFill>
                      <a:blip r:embed="rId8"/>
                      <a:srcRect/>
                      <a:stretch>
                        <a:fillRect/>
                      </a:stretch>
                    </p:blipFill>
                    <p:spPr bwMode="auto">
                      <a:xfrm>
                        <a:off x="905219" y="2276872"/>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7697032"/>
              </p:ext>
            </p:extLst>
          </p:nvPr>
        </p:nvGraphicFramePr>
        <p:xfrm>
          <a:off x="3275856" y="2420888"/>
          <a:ext cx="277812" cy="277812"/>
        </p:xfrm>
        <a:graphic>
          <a:graphicData uri="http://schemas.openxmlformats.org/presentationml/2006/ole">
            <mc:AlternateContent xmlns:mc="http://schemas.openxmlformats.org/markup-compatibility/2006">
              <mc:Choice xmlns:v="urn:schemas-microsoft-com:vml" Requires="v">
                <p:oleObj spid="_x0000_s178291" name="Equation" r:id="rId9" imgW="126720" imgH="126720" progId="Equation.3">
                  <p:embed/>
                </p:oleObj>
              </mc:Choice>
              <mc:Fallback>
                <p:oleObj name="Equation" r:id="rId9" imgW="126720" imgH="126720" progId="Equation.3">
                  <p:embed/>
                  <p:pic>
                    <p:nvPicPr>
                      <p:cNvPr id="0" name=""/>
                      <p:cNvPicPr>
                        <a:picLocks noChangeAspect="1" noChangeArrowheads="1"/>
                      </p:cNvPicPr>
                      <p:nvPr/>
                    </p:nvPicPr>
                    <p:blipFill>
                      <a:blip r:embed="rId6"/>
                      <a:srcRect/>
                      <a:stretch>
                        <a:fillRect/>
                      </a:stretch>
                    </p:blipFill>
                    <p:spPr bwMode="auto">
                      <a:xfrm>
                        <a:off x="3275856" y="2420888"/>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201316248"/>
              </p:ext>
            </p:extLst>
          </p:nvPr>
        </p:nvGraphicFramePr>
        <p:xfrm>
          <a:off x="1475656" y="3284984"/>
          <a:ext cx="277812" cy="277812"/>
        </p:xfrm>
        <a:graphic>
          <a:graphicData uri="http://schemas.openxmlformats.org/presentationml/2006/ole">
            <mc:AlternateContent xmlns:mc="http://schemas.openxmlformats.org/markup-compatibility/2006">
              <mc:Choice xmlns:v="urn:schemas-microsoft-com:vml" Requires="v">
                <p:oleObj spid="_x0000_s178292" name="Equation" r:id="rId10" imgW="126720" imgH="126720" progId="Equation.3">
                  <p:embed/>
                </p:oleObj>
              </mc:Choice>
              <mc:Fallback>
                <p:oleObj name="Equation" r:id="rId10" imgW="126720" imgH="126720" progId="Equation.3">
                  <p:embed/>
                  <p:pic>
                    <p:nvPicPr>
                      <p:cNvPr id="0" name=""/>
                      <p:cNvPicPr>
                        <a:picLocks noChangeAspect="1" noChangeArrowheads="1"/>
                      </p:cNvPicPr>
                      <p:nvPr/>
                    </p:nvPicPr>
                    <p:blipFill>
                      <a:blip r:embed="rId6"/>
                      <a:srcRect/>
                      <a:stretch>
                        <a:fillRect/>
                      </a:stretch>
                    </p:blipFill>
                    <p:spPr bwMode="auto">
                      <a:xfrm>
                        <a:off x="1475656" y="3284984"/>
                        <a:ext cx="2778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583508988"/>
              </p:ext>
            </p:extLst>
          </p:nvPr>
        </p:nvGraphicFramePr>
        <p:xfrm>
          <a:off x="5938482" y="3140968"/>
          <a:ext cx="1582738" cy="500063"/>
        </p:xfrm>
        <a:graphic>
          <a:graphicData uri="http://schemas.openxmlformats.org/presentationml/2006/ole">
            <mc:AlternateContent xmlns:mc="http://schemas.openxmlformats.org/markup-compatibility/2006">
              <mc:Choice xmlns:v="urn:schemas-microsoft-com:vml" Requires="v">
                <p:oleObj spid="_x0000_s178293" name="Equation" r:id="rId11" imgW="723600" imgH="228600" progId="Equation.3">
                  <p:embed/>
                </p:oleObj>
              </mc:Choice>
              <mc:Fallback>
                <p:oleObj name="Equation" r:id="rId11" imgW="723600" imgH="228600" progId="Equation.3">
                  <p:embed/>
                  <p:pic>
                    <p:nvPicPr>
                      <p:cNvPr id="0" name="Object 1"/>
                      <p:cNvPicPr>
                        <a:picLocks noChangeAspect="1" noChangeArrowheads="1"/>
                      </p:cNvPicPr>
                      <p:nvPr/>
                    </p:nvPicPr>
                    <p:blipFill>
                      <a:blip r:embed="rId12"/>
                      <a:srcRect/>
                      <a:stretch>
                        <a:fillRect/>
                      </a:stretch>
                    </p:blipFill>
                    <p:spPr bwMode="auto">
                      <a:xfrm>
                        <a:off x="5938482" y="3140968"/>
                        <a:ext cx="1582738"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391402923"/>
              </p:ext>
            </p:extLst>
          </p:nvPr>
        </p:nvGraphicFramePr>
        <p:xfrm>
          <a:off x="1691680" y="5229200"/>
          <a:ext cx="1109662" cy="444500"/>
        </p:xfrm>
        <a:graphic>
          <a:graphicData uri="http://schemas.openxmlformats.org/presentationml/2006/ole">
            <mc:AlternateContent xmlns:mc="http://schemas.openxmlformats.org/markup-compatibility/2006">
              <mc:Choice xmlns:v="urn:schemas-microsoft-com:vml" Requires="v">
                <p:oleObj spid="_x0000_s178294" name="Equation" r:id="rId13" imgW="507780" imgH="203112" progId="Equation.3">
                  <p:embed/>
                </p:oleObj>
              </mc:Choice>
              <mc:Fallback>
                <p:oleObj name="Equation" r:id="rId13" imgW="507780" imgH="203112"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5229200"/>
                        <a:ext cx="1109662"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0762707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en-US" dirty="0" err="1" smtClean="0"/>
              <a:t>Separatori</a:t>
            </a:r>
            <a:r>
              <a:rPr lang="en-US" altLang="en-US" dirty="0" smtClean="0"/>
              <a:t> </a:t>
            </a:r>
            <a:r>
              <a:rPr lang="en-US" altLang="en-US" dirty="0" err="1" smtClean="0"/>
              <a:t>Lineari</a:t>
            </a:r>
            <a:endParaRPr lang="en-US" altLang="en-US" dirty="0" smtClean="0"/>
          </a:p>
        </p:txBody>
      </p:sp>
      <p:sp>
        <p:nvSpPr>
          <p:cNvPr id="48131"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2"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8133"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4"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5"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6"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7"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8"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39"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0"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1"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2"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3"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4"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5"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6"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7"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48"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46"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50"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51"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48152"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51"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2"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3"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4"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5"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8158" name="Segnaposto contenuto 1"/>
          <p:cNvSpPr>
            <a:spLocks noGrp="1"/>
          </p:cNvSpPr>
          <p:nvPr>
            <p:ph idx="1"/>
          </p:nvPr>
        </p:nvSpPr>
        <p:spPr/>
        <p:txBody>
          <a:bodyPr/>
          <a:lstStyle/>
          <a:p>
            <a:r>
              <a:rPr lang="it-IT" altLang="en-US" sz="2400" dirty="0" smtClean="0"/>
              <a:t>Questo vettore      è chiamato </a:t>
            </a:r>
            <a:r>
              <a:rPr lang="it-IT" altLang="en-US" sz="2400" b="1" dirty="0" smtClean="0"/>
              <a:t>vettore separatore</a:t>
            </a:r>
            <a:r>
              <a:rPr lang="it-IT" altLang="en-US" sz="2400" dirty="0" smtClean="0"/>
              <a:t> o </a:t>
            </a:r>
            <a:r>
              <a:rPr lang="it-IT" altLang="en-US" sz="2400" b="1" dirty="0" smtClean="0"/>
              <a:t>vettore soluzione.</a:t>
            </a:r>
            <a:endParaRPr lang="it-IT" altLang="en-US" sz="1600" b="1" dirty="0" smtClean="0"/>
          </a:p>
          <a:p>
            <a:endParaRPr lang="en-US" altLang="en-US"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4089997123"/>
              </p:ext>
            </p:extLst>
          </p:nvPr>
        </p:nvGraphicFramePr>
        <p:xfrm>
          <a:off x="3095259" y="1521623"/>
          <a:ext cx="361950" cy="304800"/>
        </p:xfrm>
        <a:graphic>
          <a:graphicData uri="http://schemas.openxmlformats.org/presentationml/2006/ole">
            <mc:AlternateContent xmlns:mc="http://schemas.openxmlformats.org/markup-compatibility/2006">
              <mc:Choice xmlns:v="urn:schemas-microsoft-com:vml" Requires="v">
                <p:oleObj spid="_x0000_s177169" name="Equation" r:id="rId4" imgW="164880" imgH="139680" progId="Equation.3">
                  <p:embed/>
                </p:oleObj>
              </mc:Choice>
              <mc:Fallback>
                <p:oleObj name="Equation" r:id="rId4" imgW="164880" imgH="139680" progId="Equation.3">
                  <p:embed/>
                  <p:pic>
                    <p:nvPicPr>
                      <p:cNvPr id="0" name="Object 3"/>
                      <p:cNvPicPr>
                        <a:picLocks noChangeAspect="1" noChangeArrowheads="1"/>
                      </p:cNvPicPr>
                      <p:nvPr/>
                    </p:nvPicPr>
                    <p:blipFill>
                      <a:blip r:embed="rId5"/>
                      <a:srcRect/>
                      <a:stretch>
                        <a:fillRect/>
                      </a:stretch>
                    </p:blipFill>
                    <p:spPr bwMode="auto">
                      <a:xfrm>
                        <a:off x="3095259" y="1521623"/>
                        <a:ext cx="3619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340943"/>
      </p:ext>
    </p:extLst>
  </p:cSld>
  <p:clrMapOvr>
    <a:masterClrMapping/>
  </p:clrMapOvr>
  <p:transition advTm="3492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5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8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85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58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46" grpId="0" animBg="1"/>
      <p:bldP spid="205851" grpId="0" animBg="1"/>
      <p:bldP spid="205852" grpId="0" animBg="1"/>
      <p:bldP spid="205853" grpId="0" animBg="1"/>
      <p:bldP spid="205854" grpId="0" animBg="1"/>
      <p:bldP spid="2058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7786CEC-ED87-4E3B-8758-1E28647394DE}" type="slidenum">
              <a:rPr lang="en-GB" altLang="en-US" sz="1200" smtClean="0">
                <a:latin typeface="Times New Roman" pitchFamily="18" charset="0"/>
              </a:rPr>
              <a:pPr algn="r" eaLnBrk="1" hangingPunct="1">
                <a:spcBef>
                  <a:spcPct val="0"/>
                </a:spcBef>
                <a:buFontTx/>
                <a:buNone/>
              </a:pPr>
              <a:t>13</a:t>
            </a:fld>
            <a:endParaRPr lang="en-GB" altLang="en-US" sz="1200" smtClean="0">
              <a:latin typeface="Times New Roman" pitchFamily="18" charset="0"/>
            </a:endParaRPr>
          </a:p>
        </p:txBody>
      </p:sp>
      <p:sp>
        <p:nvSpPr>
          <p:cNvPr id="49155" name="Rectangle 2"/>
          <p:cNvSpPr>
            <a:spLocks noGrp="1" noChangeArrowheads="1"/>
          </p:cNvSpPr>
          <p:nvPr>
            <p:ph type="title"/>
          </p:nvPr>
        </p:nvSpPr>
        <p:spPr/>
        <p:txBody>
          <a:bodyPr/>
          <a:lstStyle/>
          <a:p>
            <a:endParaRPr lang="en-US" altLang="en-US" smtClean="0"/>
          </a:p>
        </p:txBody>
      </p:sp>
      <p:sp>
        <p:nvSpPr>
          <p:cNvPr id="49156" name="Rectangle 3"/>
          <p:cNvSpPr>
            <a:spLocks noGrp="1" noChangeArrowheads="1"/>
          </p:cNvSpPr>
          <p:nvPr>
            <p:ph type="body" idx="1"/>
          </p:nvPr>
        </p:nvSpPr>
        <p:spPr/>
        <p:txBody>
          <a:bodyPr/>
          <a:lstStyle/>
          <a:p>
            <a:pPr>
              <a:lnSpc>
                <a:spcPct val="110000"/>
              </a:lnSpc>
            </a:pPr>
            <a:r>
              <a:rPr lang="it-IT" altLang="en-US" sz="2000" dirty="0" smtClean="0"/>
              <a:t>Risulta chiaro che </a:t>
            </a:r>
            <a:r>
              <a:rPr lang="it-IT" altLang="en-US" sz="2000" i="1" dirty="0" smtClean="0"/>
              <a:t>se il vettore soluzione esiste non è unico</a:t>
            </a:r>
            <a:r>
              <a:rPr lang="it-IT" altLang="en-US" sz="2000" dirty="0" smtClean="0"/>
              <a:t>. </a:t>
            </a:r>
          </a:p>
          <a:p>
            <a:pPr>
              <a:lnSpc>
                <a:spcPct val="110000"/>
              </a:lnSpc>
            </a:pPr>
            <a:r>
              <a:rPr lang="it-IT" altLang="en-US" sz="2000" dirty="0" smtClean="0"/>
              <a:t>Ci sono diversi modi per imporre requisiti addizionali per vincolare il vettore soluzione. </a:t>
            </a:r>
          </a:p>
          <a:p>
            <a:pPr>
              <a:lnSpc>
                <a:spcPct val="110000"/>
              </a:lnSpc>
            </a:pPr>
            <a:r>
              <a:rPr lang="it-IT" altLang="en-US" sz="2000" dirty="0" smtClean="0"/>
              <a:t>Uno potrebbe essere quello di </a:t>
            </a:r>
            <a:r>
              <a:rPr lang="it-IT" altLang="en-US" sz="2000" b="1" dirty="0" smtClean="0"/>
              <a:t>cercare il vettore dei pesi che massimizzi la minima distanza dei campioni dal piano separatore</a:t>
            </a:r>
            <a:r>
              <a:rPr lang="it-IT" altLang="en-US" sz="2000" dirty="0" smtClean="0"/>
              <a:t>. </a:t>
            </a:r>
          </a:p>
          <a:p>
            <a:pPr>
              <a:lnSpc>
                <a:spcPct val="110000"/>
              </a:lnSpc>
            </a:pPr>
            <a:r>
              <a:rPr lang="it-IT" altLang="en-US" sz="2000" dirty="0" smtClean="0"/>
              <a:t>Un'altra potrebbe essere quella di cercare il vettore dei pesi che soddisfi </a:t>
            </a:r>
            <a:endParaRPr lang="it-IT" altLang="en-US" sz="2000" b="1" dirty="0" smtClean="0"/>
          </a:p>
          <a:p>
            <a:pPr>
              <a:lnSpc>
                <a:spcPct val="110000"/>
              </a:lnSpc>
            </a:pPr>
            <a:endParaRPr lang="it-IT" altLang="en-US" sz="2000" dirty="0" smtClean="0"/>
          </a:p>
          <a:p>
            <a:pPr>
              <a:lnSpc>
                <a:spcPct val="110000"/>
              </a:lnSpc>
              <a:buFont typeface="Wingdings" pitchFamily="2" charset="2"/>
              <a:buNone/>
            </a:pPr>
            <a:r>
              <a:rPr lang="it-IT" altLang="en-US" sz="2000" dirty="0" smtClean="0"/>
              <a:t>	</a:t>
            </a:r>
          </a:p>
          <a:p>
            <a:pPr>
              <a:lnSpc>
                <a:spcPct val="110000"/>
              </a:lnSpc>
              <a:buFont typeface="Wingdings" pitchFamily="2" charset="2"/>
              <a:buNone/>
            </a:pPr>
            <a:r>
              <a:rPr lang="it-IT" altLang="en-US" sz="2000" dirty="0" smtClean="0"/>
              <a:t>	dove </a:t>
            </a:r>
            <a:r>
              <a:rPr lang="it-IT" altLang="en-US" sz="2000" i="1" dirty="0" smtClean="0"/>
              <a:t>b</a:t>
            </a:r>
            <a:r>
              <a:rPr lang="it-IT" altLang="en-US" sz="2000" dirty="0" smtClean="0"/>
              <a:t> è una costante positiva chiamata </a:t>
            </a:r>
            <a:r>
              <a:rPr lang="it-IT" altLang="en-US" sz="2000" i="1" dirty="0" smtClean="0"/>
              <a:t>margine</a:t>
            </a:r>
            <a:r>
              <a:rPr lang="it-IT" altLang="en-US" sz="2000" dirty="0" smtClean="0"/>
              <a:t>. </a:t>
            </a:r>
          </a:p>
        </p:txBody>
      </p:sp>
      <p:graphicFrame>
        <p:nvGraphicFramePr>
          <p:cNvPr id="49157" name="Object 4"/>
          <p:cNvGraphicFramePr>
            <a:graphicFrameLocks noChangeAspect="1"/>
          </p:cNvGraphicFramePr>
          <p:nvPr>
            <p:extLst>
              <p:ext uri="{D42A27DB-BD31-4B8C-83A1-F6EECF244321}">
                <p14:modId xmlns:p14="http://schemas.microsoft.com/office/powerpoint/2010/main" val="4044026924"/>
              </p:ext>
            </p:extLst>
          </p:nvPr>
        </p:nvGraphicFramePr>
        <p:xfrm>
          <a:off x="2375262" y="4230244"/>
          <a:ext cx="2386013" cy="647700"/>
        </p:xfrm>
        <a:graphic>
          <a:graphicData uri="http://schemas.openxmlformats.org/presentationml/2006/ole">
            <mc:AlternateContent xmlns:mc="http://schemas.openxmlformats.org/markup-compatibility/2006">
              <mc:Choice xmlns:v="urn:schemas-microsoft-com:vml" Requires="v">
                <p:oleObj spid="_x0000_s175124" name="Equation" r:id="rId3" imgW="888614" imgH="241195" progId="Equation.3">
                  <p:embed/>
                </p:oleObj>
              </mc:Choice>
              <mc:Fallback>
                <p:oleObj name="Equation" r:id="rId3" imgW="888614" imgH="24119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5262" y="4230244"/>
                        <a:ext cx="2386013" cy="647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9158" name="Rectangle 1"/>
          <p:cNvSpPr>
            <a:spLocks noChangeArrowheads="1"/>
          </p:cNvSpPr>
          <p:nvPr/>
        </p:nvSpPr>
        <p:spPr bwMode="auto">
          <a:xfrm>
            <a:off x="4759497" y="4148174"/>
            <a:ext cx="3490913"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algn="ctr" eaLnBrk="0" fontAlgn="base" hangingPunct="0">
              <a:spcBef>
                <a:spcPct val="0"/>
              </a:spcBef>
              <a:spcAft>
                <a:spcPct val="0"/>
              </a:spcAft>
              <a:defRPr baseline="-25000">
                <a:solidFill>
                  <a:schemeClr val="tx1"/>
                </a:solidFill>
                <a:latin typeface="Arial" pitchFamily="34" charset="0"/>
              </a:defRPr>
            </a:lvl6pPr>
            <a:lvl7pPr marL="2971800" indent="-228600" algn="ctr" eaLnBrk="0" fontAlgn="base" hangingPunct="0">
              <a:spcBef>
                <a:spcPct val="0"/>
              </a:spcBef>
              <a:spcAft>
                <a:spcPct val="0"/>
              </a:spcAft>
              <a:defRPr baseline="-25000">
                <a:solidFill>
                  <a:schemeClr val="tx1"/>
                </a:solidFill>
                <a:latin typeface="Arial" pitchFamily="34" charset="0"/>
              </a:defRPr>
            </a:lvl7pPr>
            <a:lvl8pPr marL="3429000" indent="-228600" algn="ctr" eaLnBrk="0" fontAlgn="base" hangingPunct="0">
              <a:spcBef>
                <a:spcPct val="0"/>
              </a:spcBef>
              <a:spcAft>
                <a:spcPct val="0"/>
              </a:spcAft>
              <a:defRPr baseline="-25000">
                <a:solidFill>
                  <a:schemeClr val="tx1"/>
                </a:solidFill>
                <a:latin typeface="Arial" pitchFamily="34" charset="0"/>
              </a:defRPr>
            </a:lvl8pPr>
            <a:lvl9pPr marL="3886200" indent="-228600" algn="ctr" eaLnBrk="0" fontAlgn="base" hangingPunct="0">
              <a:spcBef>
                <a:spcPct val="0"/>
              </a:spcBef>
              <a:spcAft>
                <a:spcPct val="0"/>
              </a:spcAft>
              <a:defRPr baseline="-25000">
                <a:solidFill>
                  <a:schemeClr val="tx1"/>
                </a:solidFill>
                <a:latin typeface="Arial" pitchFamily="34" charset="0"/>
              </a:defRPr>
            </a:lvl9pPr>
          </a:lstStyle>
          <a:p>
            <a:pPr eaLnBrk="1" hangingPunct="1">
              <a:lnSpc>
                <a:spcPct val="110000"/>
              </a:lnSpc>
            </a:pPr>
            <a:r>
              <a:rPr lang="it-IT" altLang="en-US" sz="2800" dirty="0"/>
              <a:t>degli </a:t>
            </a:r>
            <a:r>
              <a:rPr lang="it-IT" altLang="en-US" sz="2800" i="1" dirty="0"/>
              <a:t>N</a:t>
            </a:r>
            <a:r>
              <a:rPr lang="it-IT" altLang="en-US" sz="2800" dirty="0"/>
              <a:t> campioni a disposizione</a:t>
            </a:r>
          </a:p>
        </p:txBody>
      </p:sp>
    </p:spTree>
    <p:extLst>
      <p:ext uri="{BB962C8B-B14F-4D97-AF65-F5344CB8AC3E}">
        <p14:creationId xmlns:p14="http://schemas.microsoft.com/office/powerpoint/2010/main" val="74207504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7786CEC-ED87-4E3B-8758-1E28647394DE}" type="slidenum">
              <a:rPr lang="en-GB" altLang="en-US" sz="1200" smtClean="0">
                <a:latin typeface="Times New Roman" pitchFamily="18" charset="0"/>
              </a:rPr>
              <a:pPr algn="r" eaLnBrk="1" hangingPunct="1">
                <a:spcBef>
                  <a:spcPct val="0"/>
                </a:spcBef>
                <a:buFontTx/>
                <a:buNone/>
              </a:pPr>
              <a:t>14</a:t>
            </a:fld>
            <a:endParaRPr lang="en-GB" altLang="en-US" sz="1200" smtClean="0">
              <a:latin typeface="Times New Roman" pitchFamily="18" charset="0"/>
            </a:endParaRPr>
          </a:p>
        </p:txBody>
      </p:sp>
      <p:sp>
        <p:nvSpPr>
          <p:cNvPr id="49155" name="Rectangle 2"/>
          <p:cNvSpPr>
            <a:spLocks noGrp="1" noChangeArrowheads="1"/>
          </p:cNvSpPr>
          <p:nvPr>
            <p:ph type="title"/>
          </p:nvPr>
        </p:nvSpPr>
        <p:spPr/>
        <p:txBody>
          <a:bodyPr/>
          <a:lstStyle/>
          <a:p>
            <a:endParaRPr lang="en-US" altLang="en-US" smtClean="0"/>
          </a:p>
        </p:txBody>
      </p:sp>
      <p:sp>
        <p:nvSpPr>
          <p:cNvPr id="49156" name="Rectangle 3"/>
          <p:cNvSpPr>
            <a:spLocks noGrp="1" noChangeArrowheads="1"/>
          </p:cNvSpPr>
          <p:nvPr>
            <p:ph type="body" idx="1"/>
          </p:nvPr>
        </p:nvSpPr>
        <p:spPr/>
        <p:txBody>
          <a:bodyPr/>
          <a:lstStyle/>
          <a:p>
            <a:pPr>
              <a:lnSpc>
                <a:spcPct val="110000"/>
              </a:lnSpc>
            </a:pPr>
            <a:r>
              <a:rPr lang="it-IT" altLang="en-US" sz="2400" dirty="0" smtClean="0"/>
              <a:t>Si ricorre a tecniche di </a:t>
            </a:r>
            <a:r>
              <a:rPr lang="it-IT" altLang="en-US" sz="2400" i="1" dirty="0" smtClean="0"/>
              <a:t>minimizzazione, </a:t>
            </a:r>
            <a:r>
              <a:rPr lang="it-IT" altLang="en-US" sz="2400" dirty="0" smtClean="0"/>
              <a:t>che minimizzano un funzionale in funzione di certe quantità</a:t>
            </a:r>
          </a:p>
          <a:p>
            <a:pPr>
              <a:lnSpc>
                <a:spcPct val="110000"/>
              </a:lnSpc>
            </a:pPr>
            <a:r>
              <a:rPr lang="it-IT" altLang="en-US" sz="2400" dirty="0" smtClean="0"/>
              <a:t>Una delle tecniche di base è quella di </a:t>
            </a:r>
            <a:r>
              <a:rPr lang="it-IT" altLang="en-US" sz="2400" i="1" dirty="0" smtClean="0"/>
              <a:t>discesa del gradiente</a:t>
            </a:r>
          </a:p>
          <a:p>
            <a:pPr>
              <a:lnSpc>
                <a:spcPct val="110000"/>
              </a:lnSpc>
            </a:pPr>
            <a:endParaRPr lang="it-IT" altLang="en-US" sz="2000" dirty="0" smtClean="0"/>
          </a:p>
        </p:txBody>
      </p:sp>
    </p:spTree>
    <p:extLst>
      <p:ext uri="{BB962C8B-B14F-4D97-AF65-F5344CB8AC3E}">
        <p14:creationId xmlns:p14="http://schemas.microsoft.com/office/powerpoint/2010/main" val="3790779164"/>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E584270-6FDF-4757-8E60-DEB0CC70BED9}" type="slidenum">
              <a:rPr lang="en-GB" altLang="en-US" sz="1200" smtClean="0">
                <a:latin typeface="Times New Roman" pitchFamily="18" charset="0"/>
              </a:rPr>
              <a:pPr algn="r" eaLnBrk="1" hangingPunct="1">
                <a:spcBef>
                  <a:spcPct val="0"/>
                </a:spcBef>
                <a:buFontTx/>
                <a:buNone/>
              </a:pPr>
              <a:t>15</a:t>
            </a:fld>
            <a:endParaRPr lang="en-GB" altLang="en-US" sz="1200" smtClean="0">
              <a:latin typeface="Times New Roman" pitchFamily="18" charset="0"/>
            </a:endParaRPr>
          </a:p>
        </p:txBody>
      </p:sp>
      <p:sp>
        <p:nvSpPr>
          <p:cNvPr id="50179" name="Rectangle 2"/>
          <p:cNvSpPr>
            <a:spLocks noGrp="1" noChangeArrowheads="1"/>
          </p:cNvSpPr>
          <p:nvPr>
            <p:ph type="title"/>
          </p:nvPr>
        </p:nvSpPr>
        <p:spPr/>
        <p:txBody>
          <a:bodyPr/>
          <a:lstStyle/>
          <a:p>
            <a:r>
              <a:rPr lang="it-IT" altLang="en-US" smtClean="0"/>
              <a:t>Determinazione dei pesi w</a:t>
            </a:r>
          </a:p>
        </p:txBody>
      </p:sp>
      <p:sp>
        <p:nvSpPr>
          <p:cNvPr id="50180" name="Rectangle 3"/>
          <p:cNvSpPr>
            <a:spLocks noGrp="1" noChangeArrowheads="1"/>
          </p:cNvSpPr>
          <p:nvPr>
            <p:ph type="body" idx="1"/>
          </p:nvPr>
        </p:nvSpPr>
        <p:spPr/>
        <p:txBody>
          <a:bodyPr/>
          <a:lstStyle/>
          <a:p>
            <a:pPr>
              <a:buFont typeface="Wingdings" pitchFamily="2" charset="2"/>
              <a:buNone/>
            </a:pPr>
            <a:r>
              <a:rPr lang="it-IT" altLang="en-US" sz="2400" i="1" dirty="0" smtClean="0"/>
              <a:t>Tecnica del Gradiente Discendente</a:t>
            </a:r>
          </a:p>
          <a:p>
            <a:r>
              <a:rPr lang="it-IT" altLang="en-US" sz="2400" dirty="0" smtClean="0"/>
              <a:t>La tecnica del Gradiente Discendente è uno degli approcci più semplici per il calcolo di una funzione discriminante. </a:t>
            </a:r>
          </a:p>
          <a:p>
            <a:r>
              <a:rPr lang="it-IT" altLang="en-US" sz="2400" dirty="0" smtClean="0"/>
              <a:t>È un metodo iterativo di assestamento progressivo dei pesi che si basa sulla seguente proprietà:</a:t>
            </a:r>
          </a:p>
          <a:p>
            <a:pPr>
              <a:buFont typeface="Wingdings" pitchFamily="2" charset="2"/>
              <a:buNone/>
            </a:pPr>
            <a:r>
              <a:rPr lang="it-IT" altLang="en-US" sz="2400" dirty="0" smtClean="0"/>
              <a:t>	</a:t>
            </a:r>
            <a:r>
              <a:rPr lang="it-IT" altLang="en-US" sz="2400" i="1" dirty="0" smtClean="0"/>
              <a:t>il vettore gradiente nello spazio W (ossia i coefficienti di </a:t>
            </a:r>
            <a:r>
              <a:rPr lang="it-IT" altLang="en-US" sz="2400" b="1" i="1" dirty="0" smtClean="0"/>
              <a:t>w</a:t>
            </a:r>
            <a:r>
              <a:rPr lang="it-IT" altLang="en-US" sz="2400" i="1" dirty="0" smtClean="0"/>
              <a:t>) punta nella direzione di massimo scarto di una funzione da massimizzare/minimizzare</a:t>
            </a:r>
          </a:p>
        </p:txBody>
      </p:sp>
    </p:spTree>
    <p:extLst>
      <p:ext uri="{BB962C8B-B14F-4D97-AF65-F5344CB8AC3E}">
        <p14:creationId xmlns:p14="http://schemas.microsoft.com/office/powerpoint/2010/main" val="208689630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E35E1645-A56C-44F4-8337-51BEE2C60BA1}" type="slidenum">
              <a:rPr lang="en-GB" altLang="en-US" sz="1200" smtClean="0">
                <a:latin typeface="Times New Roman" pitchFamily="18" charset="0"/>
              </a:rPr>
              <a:pPr algn="r" eaLnBrk="1" hangingPunct="1">
                <a:spcBef>
                  <a:spcPct val="0"/>
                </a:spcBef>
                <a:buFontTx/>
                <a:buNone/>
              </a:pPr>
              <a:t>16</a:t>
            </a:fld>
            <a:endParaRPr lang="en-GB" altLang="en-US" sz="1200" smtClean="0">
              <a:latin typeface="Times New Roman" pitchFamily="18" charset="0"/>
            </a:endParaRPr>
          </a:p>
        </p:txBody>
      </p:sp>
      <p:sp>
        <p:nvSpPr>
          <p:cNvPr id="51203" name="Rectangle 2"/>
          <p:cNvSpPr>
            <a:spLocks noGrp="1" noChangeArrowheads="1"/>
          </p:cNvSpPr>
          <p:nvPr>
            <p:ph type="title"/>
          </p:nvPr>
        </p:nvSpPr>
        <p:spPr/>
        <p:txBody>
          <a:bodyPr/>
          <a:lstStyle/>
          <a:p>
            <a:r>
              <a:rPr lang="it-IT" altLang="en-US" smtClean="0"/>
              <a:t>Determinazione dei pesi w</a:t>
            </a:r>
          </a:p>
        </p:txBody>
      </p:sp>
      <p:sp>
        <p:nvSpPr>
          <p:cNvPr id="51204" name="Rectangle 3"/>
          <p:cNvSpPr>
            <a:spLocks noGrp="1" noChangeArrowheads="1"/>
          </p:cNvSpPr>
          <p:nvPr>
            <p:ph type="body" idx="1"/>
          </p:nvPr>
        </p:nvSpPr>
        <p:spPr/>
        <p:txBody>
          <a:bodyPr/>
          <a:lstStyle/>
          <a:p>
            <a:r>
              <a:rPr lang="it-IT" altLang="en-US" sz="2400" i="1" dirty="0" smtClean="0"/>
              <a:t>Tecnica del Gradiente Discendente</a:t>
            </a:r>
          </a:p>
          <a:p>
            <a:pPr lvl="1"/>
            <a:r>
              <a:rPr lang="it-IT" altLang="en-US" sz="2000" dirty="0" smtClean="0"/>
              <a:t>La  procedura consiste nell'aggiornare il valore del vettore dei pesi al passo k+1 con un contributo proporzionale al modulo del gradiente di un particolare funzionale al passo precedente e può essere formulata come:</a:t>
            </a:r>
          </a:p>
          <a:p>
            <a:pPr lvl="1"/>
            <a:endParaRPr lang="it-IT" altLang="en-US" sz="2000" dirty="0"/>
          </a:p>
          <a:p>
            <a:pPr lvl="1"/>
            <a:endParaRPr lang="it-IT" altLang="en-US" sz="2000" dirty="0" smtClean="0"/>
          </a:p>
          <a:p>
            <a:pPr lvl="1"/>
            <a:r>
              <a:rPr lang="it-IT" altLang="en-US" sz="2000" dirty="0" smtClean="0"/>
              <a:t>dove J(</a:t>
            </a:r>
            <a:r>
              <a:rPr lang="it-IT" altLang="en-US" sz="2000" b="1" dirty="0" smtClean="0"/>
              <a:t>w</a:t>
            </a:r>
            <a:r>
              <a:rPr lang="it-IT" altLang="en-US" sz="2000" dirty="0" smtClean="0"/>
              <a:t>) è una funzione di valutazione che deve essere minimizzata</a:t>
            </a:r>
            <a:r>
              <a:rPr lang="it-IT" altLang="en-US" dirty="0" smtClean="0"/>
              <a:t>.</a:t>
            </a:r>
          </a:p>
          <a:p>
            <a:pPr lvl="1"/>
            <a:r>
              <a:rPr lang="it-IT" altLang="en-US" sz="2000" dirty="0" smtClean="0"/>
              <a:t>J(</a:t>
            </a:r>
            <a:r>
              <a:rPr lang="it-IT" altLang="en-US" sz="2000" b="1" dirty="0" smtClean="0"/>
              <a:t>w</a:t>
            </a:r>
            <a:r>
              <a:rPr lang="it-IT" altLang="en-US" sz="2000" dirty="0" smtClean="0"/>
              <a:t>) viene scelta in modo tale da raggiungere il minimo all’avvicinarsi di </a:t>
            </a:r>
            <a:r>
              <a:rPr lang="it-IT" altLang="en-US" sz="2000" b="1" dirty="0" smtClean="0"/>
              <a:t>w</a:t>
            </a:r>
            <a:r>
              <a:rPr lang="it-IT" altLang="en-US" sz="2000" dirty="0" smtClean="0"/>
              <a:t> alla soluzione ottima, ovvero convessa.</a:t>
            </a:r>
          </a:p>
          <a:p>
            <a:endParaRPr lang="it-IT" altLang="en-US" sz="2400" dirty="0" smtClean="0"/>
          </a:p>
        </p:txBody>
      </p:sp>
      <p:graphicFrame>
        <p:nvGraphicFramePr>
          <p:cNvPr id="51205" name="Object 4"/>
          <p:cNvGraphicFramePr>
            <a:graphicFrameLocks noChangeAspect="1"/>
          </p:cNvGraphicFramePr>
          <p:nvPr>
            <p:extLst>
              <p:ext uri="{D42A27DB-BD31-4B8C-83A1-F6EECF244321}">
                <p14:modId xmlns:p14="http://schemas.microsoft.com/office/powerpoint/2010/main" val="215135869"/>
              </p:ext>
            </p:extLst>
          </p:nvPr>
        </p:nvGraphicFramePr>
        <p:xfrm>
          <a:off x="2051720" y="3140968"/>
          <a:ext cx="5486400" cy="715963"/>
        </p:xfrm>
        <a:graphic>
          <a:graphicData uri="http://schemas.openxmlformats.org/presentationml/2006/ole">
            <mc:AlternateContent xmlns:mc="http://schemas.openxmlformats.org/markup-compatibility/2006">
              <mc:Choice xmlns:v="urn:schemas-microsoft-com:vml" Requires="v">
                <p:oleObj spid="_x0000_s173075" name="Equation" r:id="rId3" imgW="2238760" imgH="291465" progId="Equation.3">
                  <p:embed/>
                </p:oleObj>
              </mc:Choice>
              <mc:Fallback>
                <p:oleObj name="Equation" r:id="rId3" imgW="2238760" imgH="29146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20" y="3140968"/>
                        <a:ext cx="54864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994516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05270135-9D40-4FC3-82DF-9DC060DFB1B9}" type="slidenum">
              <a:rPr lang="en-GB" altLang="en-US" sz="1200" smtClean="0">
                <a:latin typeface="Times New Roman" pitchFamily="18" charset="0"/>
              </a:rPr>
              <a:pPr algn="r" eaLnBrk="1" hangingPunct="1">
                <a:spcBef>
                  <a:spcPct val="0"/>
                </a:spcBef>
                <a:buFontTx/>
                <a:buNone/>
              </a:pPr>
              <a:t>17</a:t>
            </a:fld>
            <a:endParaRPr lang="en-GB" altLang="en-US" sz="1200" smtClean="0">
              <a:latin typeface="Times New Roman" pitchFamily="18" charset="0"/>
            </a:endParaRPr>
          </a:p>
        </p:txBody>
      </p:sp>
      <p:sp>
        <p:nvSpPr>
          <p:cNvPr id="52227" name="Rectangle 2"/>
          <p:cNvSpPr>
            <a:spLocks noGrp="1" noChangeArrowheads="1"/>
          </p:cNvSpPr>
          <p:nvPr>
            <p:ph type="title"/>
          </p:nvPr>
        </p:nvSpPr>
        <p:spPr/>
        <p:txBody>
          <a:bodyPr/>
          <a:lstStyle/>
          <a:p>
            <a:r>
              <a:rPr lang="it-IT" altLang="en-US" smtClean="0"/>
              <a:t>Determinazione dei pesi w</a:t>
            </a:r>
          </a:p>
        </p:txBody>
      </p:sp>
      <p:sp>
        <p:nvSpPr>
          <p:cNvPr id="52228" name="Rectangle 3"/>
          <p:cNvSpPr>
            <a:spLocks noGrp="1" noChangeArrowheads="1"/>
          </p:cNvSpPr>
          <p:nvPr>
            <p:ph type="body" idx="1"/>
          </p:nvPr>
        </p:nvSpPr>
        <p:spPr/>
        <p:txBody>
          <a:bodyPr/>
          <a:lstStyle/>
          <a:p>
            <a:r>
              <a:rPr lang="it-IT" altLang="en-US" sz="2400" dirty="0" smtClean="0"/>
              <a:t>Il minimo di  J(</a:t>
            </a:r>
            <a:r>
              <a:rPr lang="it-IT" altLang="en-US" sz="2400" b="1" dirty="0" smtClean="0"/>
              <a:t>w</a:t>
            </a:r>
            <a:r>
              <a:rPr lang="it-IT" altLang="en-US" sz="2400" dirty="0" smtClean="0"/>
              <a:t>) si ottiene spostando </a:t>
            </a:r>
            <a:r>
              <a:rPr lang="it-IT" altLang="en-US" sz="2400" b="1" dirty="0" smtClean="0"/>
              <a:t>w</a:t>
            </a:r>
            <a:r>
              <a:rPr lang="it-IT" altLang="en-US" sz="2400" dirty="0" smtClean="0"/>
              <a:t> in direzione opposta al gradiente.  </a:t>
            </a:r>
          </a:p>
          <a:p>
            <a:r>
              <a:rPr lang="it-IT" altLang="en-US" sz="2400" dirty="0" smtClean="0">
                <a:sym typeface="Symbol" pitchFamily="18" charset="2"/>
              </a:rPr>
              <a:t></a:t>
            </a:r>
            <a:r>
              <a:rPr lang="it-IT" altLang="en-US" sz="2400" dirty="0" smtClean="0"/>
              <a:t> è il simbolo dell'operatore gradiente, dato da:</a:t>
            </a:r>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r>
              <a:rPr lang="it-IT" altLang="en-US" sz="2400" i="1" dirty="0" smtClean="0">
                <a:sym typeface="Symbol" pitchFamily="18" charset="2"/>
              </a:rPr>
              <a:t></a:t>
            </a:r>
            <a:r>
              <a:rPr lang="it-IT" altLang="en-US" sz="2400" i="1" baseline="-25000" dirty="0" smtClean="0"/>
              <a:t>k</a:t>
            </a:r>
            <a:r>
              <a:rPr lang="it-IT" altLang="en-US" sz="2400" dirty="0" smtClean="0"/>
              <a:t> è uno scalare opportuno che varia con l’iterazione, </a:t>
            </a:r>
            <a:r>
              <a:rPr lang="it-IT" altLang="en-US" sz="2400" i="1" dirty="0" smtClean="0"/>
              <a:t>k</a:t>
            </a:r>
            <a:r>
              <a:rPr lang="it-IT" altLang="en-US" sz="2400" dirty="0" smtClean="0"/>
              <a:t>, fissando l’“ampiezza” nella  correzione.</a:t>
            </a:r>
          </a:p>
          <a:p>
            <a:endParaRPr lang="it-IT" altLang="en-US" sz="2400" dirty="0" smtClean="0"/>
          </a:p>
          <a:p>
            <a:endParaRPr lang="it-IT" altLang="en-US" sz="2400" dirty="0" smtClean="0"/>
          </a:p>
        </p:txBody>
      </p:sp>
      <p:pic>
        <p:nvPicPr>
          <p:cNvPr id="52229"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25168" y="2754312"/>
            <a:ext cx="1341438" cy="239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Box 5"/>
          <p:cNvSpPr txBox="1">
            <a:spLocks noChangeArrowheads="1"/>
          </p:cNvSpPr>
          <p:nvPr/>
        </p:nvSpPr>
        <p:spPr bwMode="auto">
          <a:xfrm rot="229645" flipH="1">
            <a:off x="4729163" y="4832359"/>
            <a:ext cx="146050" cy="3385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r>
              <a:rPr lang="it-IT" altLang="en-US" sz="1600" i="1" dirty="0">
                <a:latin typeface="Times New Roman" pitchFamily="18" charset="0"/>
                <a:cs typeface="Times New Roman" pitchFamily="18" charset="0"/>
              </a:rPr>
              <a:t>d</a:t>
            </a:r>
            <a:endParaRPr lang="en-US" altLang="en-US" sz="1600" i="1" dirty="0">
              <a:latin typeface="Times New Roman" pitchFamily="18" charset="0"/>
              <a:cs typeface="Times New Roman" pitchFamily="18" charset="0"/>
            </a:endParaRPr>
          </a:p>
        </p:txBody>
      </p:sp>
    </p:spTree>
    <p:extLst>
      <p:ext uri="{BB962C8B-B14F-4D97-AF65-F5344CB8AC3E}">
        <p14:creationId xmlns:p14="http://schemas.microsoft.com/office/powerpoint/2010/main" val="209040985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2CBC337-379C-4DE8-982A-CB010B1D3CE7}" type="slidenum">
              <a:rPr lang="en-GB" altLang="en-US" sz="1200" smtClean="0">
                <a:latin typeface="Times New Roman" pitchFamily="18" charset="0"/>
              </a:rPr>
              <a:pPr algn="r" eaLnBrk="1" hangingPunct="1">
                <a:spcBef>
                  <a:spcPct val="0"/>
                </a:spcBef>
                <a:buFontTx/>
                <a:buNone/>
              </a:pPr>
              <a:t>18</a:t>
            </a:fld>
            <a:endParaRPr lang="en-GB" altLang="en-US" sz="1200" smtClean="0">
              <a:latin typeface="Times New Roman" pitchFamily="18" charset="0"/>
            </a:endParaRPr>
          </a:p>
        </p:txBody>
      </p:sp>
      <p:sp>
        <p:nvSpPr>
          <p:cNvPr id="53251" name="Rectangle 2"/>
          <p:cNvSpPr>
            <a:spLocks noGrp="1" noChangeArrowheads="1"/>
          </p:cNvSpPr>
          <p:nvPr>
            <p:ph type="title"/>
          </p:nvPr>
        </p:nvSpPr>
        <p:spPr/>
        <p:txBody>
          <a:bodyPr/>
          <a:lstStyle/>
          <a:p>
            <a:r>
              <a:rPr lang="it-IT" altLang="en-US" smtClean="0"/>
              <a:t>Determinazione dei pesi w</a:t>
            </a:r>
          </a:p>
        </p:txBody>
      </p:sp>
      <p:sp>
        <p:nvSpPr>
          <p:cNvPr id="53252" name="Rectangle 3"/>
          <p:cNvSpPr>
            <a:spLocks noGrp="1" noChangeArrowheads="1"/>
          </p:cNvSpPr>
          <p:nvPr>
            <p:ph type="body" idx="1"/>
          </p:nvPr>
        </p:nvSpPr>
        <p:spPr/>
        <p:txBody>
          <a:bodyPr/>
          <a:lstStyle/>
          <a:p>
            <a:r>
              <a:rPr lang="it-IT" altLang="en-US" sz="2400" dirty="0" smtClean="0"/>
              <a:t>Chiaramente occorre scegliere un criterio di ottimalità J(</a:t>
            </a:r>
            <a:r>
              <a:rPr lang="it-IT" altLang="en-US" sz="2400" b="1" dirty="0" smtClean="0"/>
              <a:t>w</a:t>
            </a:r>
            <a:r>
              <a:rPr lang="it-IT" altLang="en-US" sz="2400" dirty="0" smtClean="0"/>
              <a:t>)</a:t>
            </a:r>
          </a:p>
          <a:p>
            <a:r>
              <a:rPr lang="it-IT" altLang="en-US" sz="2400" dirty="0" smtClean="0"/>
              <a:t>La scelta più ovvia è quella di definire un funzionale </a:t>
            </a:r>
            <a:r>
              <a:rPr lang="it-IT" altLang="en-US" sz="2400" i="1" dirty="0" smtClean="0"/>
              <a:t>J</a:t>
            </a:r>
            <a:r>
              <a:rPr lang="it-IT" altLang="en-US" sz="2400" dirty="0" smtClean="0"/>
              <a:t>(</a:t>
            </a:r>
            <a:r>
              <a:rPr lang="it-IT" altLang="en-US" sz="2400" b="1" dirty="0" smtClean="0"/>
              <a:t>w</a:t>
            </a:r>
            <a:r>
              <a:rPr lang="it-IT" altLang="en-US" sz="2400" dirty="0" smtClean="0"/>
              <a:t>;</a:t>
            </a:r>
            <a:r>
              <a:rPr lang="it-IT" altLang="en-US" sz="2400" b="1" dirty="0" smtClean="0"/>
              <a:t>x</a:t>
            </a:r>
            <a:r>
              <a:rPr lang="it-IT" altLang="en-US" sz="2400" baseline="-25000" dirty="0" smtClean="0"/>
              <a:t>1</a:t>
            </a:r>
            <a:r>
              <a:rPr lang="it-IT" altLang="en-US" sz="2400" dirty="0" smtClean="0"/>
              <a:t>,...,</a:t>
            </a:r>
            <a:r>
              <a:rPr lang="it-IT" altLang="en-US" sz="2400" b="1" dirty="0" smtClean="0"/>
              <a:t>x</a:t>
            </a:r>
            <a:r>
              <a:rPr lang="it-IT" altLang="en-US" sz="2400" baseline="-25000" dirty="0" smtClean="0"/>
              <a:t>N</a:t>
            </a:r>
            <a:r>
              <a:rPr lang="it-IT" altLang="en-US" sz="2400" dirty="0" smtClean="0"/>
              <a:t>) rappresentato dal </a:t>
            </a:r>
            <a:r>
              <a:rPr lang="it-IT" altLang="en-US" sz="2400" u="sng" dirty="0" smtClean="0"/>
              <a:t>numero di campioni</a:t>
            </a:r>
            <a:r>
              <a:rPr lang="it-IT" altLang="en-US" sz="2400" dirty="0" smtClean="0"/>
              <a:t> mal classificati da </a:t>
            </a:r>
            <a:r>
              <a:rPr lang="it-IT" altLang="en-US" sz="2400" b="1" dirty="0" smtClean="0"/>
              <a:t>w </a:t>
            </a:r>
            <a:r>
              <a:rPr lang="it-IT" altLang="en-US" sz="2400" dirty="0" smtClean="0"/>
              <a:t>su un totale di N campioni </a:t>
            </a:r>
            <a:r>
              <a:rPr lang="en-US" altLang="en-US" sz="2400" dirty="0" smtClean="0"/>
              <a:t>(</a:t>
            </a:r>
            <a:r>
              <a:rPr lang="en-US" altLang="en-US" sz="2400" dirty="0" err="1" smtClean="0"/>
              <a:t>l’</a:t>
            </a:r>
            <a:r>
              <a:rPr lang="en-US" altLang="en-US" sz="2400" i="1" dirty="0" err="1" smtClean="0"/>
              <a:t>error</a:t>
            </a:r>
            <a:r>
              <a:rPr lang="en-US" altLang="en-US" sz="2400" i="1" dirty="0" smtClean="0"/>
              <a:t> rate</a:t>
            </a:r>
            <a:r>
              <a:rPr lang="en-US" altLang="en-US" sz="2400" dirty="0" smtClean="0"/>
              <a:t>)</a:t>
            </a:r>
            <a:endParaRPr lang="it-IT" altLang="en-US" sz="2400" dirty="0" smtClean="0"/>
          </a:p>
          <a:p>
            <a:r>
              <a:rPr lang="it-IT" altLang="en-US" sz="2400" dirty="0" smtClean="0"/>
              <a:t>Siccome tale funzionale è costante a tratti, il metodo della discesa del gradiente non è molto adatto a tale problema. </a:t>
            </a:r>
          </a:p>
          <a:p>
            <a:pPr>
              <a:lnSpc>
                <a:spcPct val="90000"/>
              </a:lnSpc>
            </a:pPr>
            <a:r>
              <a:rPr lang="it-IT" altLang="en-US" sz="2400" dirty="0" smtClean="0"/>
              <a:t>Una scelta migliore per </a:t>
            </a:r>
            <a:r>
              <a:rPr lang="it-IT" altLang="en-US" sz="2400" i="1" dirty="0" smtClean="0"/>
              <a:t>J</a:t>
            </a:r>
            <a:r>
              <a:rPr lang="it-IT" altLang="en-US" sz="2400" dirty="0" smtClean="0"/>
              <a:t> può essere perciò:</a:t>
            </a:r>
          </a:p>
          <a:p>
            <a:pPr algn="r">
              <a:lnSpc>
                <a:spcPct val="90000"/>
              </a:lnSpc>
              <a:buFont typeface="Wingdings" pitchFamily="2" charset="2"/>
              <a:buNone/>
            </a:pPr>
            <a:endParaRPr lang="it-IT" altLang="en-US" sz="2400" dirty="0" smtClean="0"/>
          </a:p>
          <a:p>
            <a:pPr>
              <a:lnSpc>
                <a:spcPct val="90000"/>
              </a:lnSpc>
              <a:buFont typeface="Wingdings" pitchFamily="2" charset="2"/>
              <a:buNone/>
            </a:pPr>
            <a:r>
              <a:rPr lang="it-IT" altLang="en-US" sz="2400" dirty="0" smtClean="0"/>
              <a:t>	dove </a:t>
            </a:r>
            <a:r>
              <a:rPr lang="it-IT" altLang="en-US" sz="2400" i="1" dirty="0" smtClean="0"/>
              <a:t>X</a:t>
            </a:r>
            <a:r>
              <a:rPr lang="it-IT" altLang="en-US" sz="2400" dirty="0" smtClean="0"/>
              <a:t> è l'insieme di punti classificati non correttamente da </a:t>
            </a:r>
            <a:r>
              <a:rPr lang="it-IT" altLang="en-US" sz="2400" b="1" dirty="0" smtClean="0"/>
              <a:t>w</a:t>
            </a:r>
            <a:r>
              <a:rPr lang="it-IT" altLang="en-US" sz="2400" dirty="0" smtClean="0"/>
              <a:t>.</a:t>
            </a:r>
          </a:p>
          <a:p>
            <a:pPr marL="0" indent="0">
              <a:buNone/>
            </a:pPr>
            <a:r>
              <a:rPr lang="it-IT" altLang="en-US" sz="2400" dirty="0" smtClean="0"/>
              <a:t> </a:t>
            </a:r>
          </a:p>
        </p:txBody>
      </p:sp>
      <p:graphicFrame>
        <p:nvGraphicFramePr>
          <p:cNvPr id="53253" name="Object 4"/>
          <p:cNvGraphicFramePr>
            <a:graphicFrameLocks noChangeAspect="1"/>
          </p:cNvGraphicFramePr>
          <p:nvPr>
            <p:extLst>
              <p:ext uri="{D42A27DB-BD31-4B8C-83A1-F6EECF244321}">
                <p14:modId xmlns:p14="http://schemas.microsoft.com/office/powerpoint/2010/main" val="2848405264"/>
              </p:ext>
            </p:extLst>
          </p:nvPr>
        </p:nvGraphicFramePr>
        <p:xfrm>
          <a:off x="3203848" y="4820598"/>
          <a:ext cx="5360987" cy="700088"/>
        </p:xfrm>
        <a:graphic>
          <a:graphicData uri="http://schemas.openxmlformats.org/presentationml/2006/ole">
            <mc:AlternateContent xmlns:mc="http://schemas.openxmlformats.org/markup-compatibility/2006">
              <mc:Choice xmlns:v="urn:schemas-microsoft-com:vml" Requires="v">
                <p:oleObj spid="_x0000_s171027" name="Equazione" r:id="rId3" imgW="2628900" imgH="342900" progId="Equation.3">
                  <p:embed/>
                </p:oleObj>
              </mc:Choice>
              <mc:Fallback>
                <p:oleObj name="Equazione" r:id="rId3" imgW="2628900" imgH="3429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848" y="4820598"/>
                        <a:ext cx="5360987" cy="70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56446190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25C04F7F-111F-4714-9D00-CBBE47FF784F}" type="slidenum">
              <a:rPr lang="en-GB" altLang="en-US" sz="1200" smtClean="0">
                <a:latin typeface="Times New Roman" pitchFamily="18" charset="0"/>
              </a:rPr>
              <a:pPr algn="r" eaLnBrk="1" hangingPunct="1">
                <a:spcBef>
                  <a:spcPct val="0"/>
                </a:spcBef>
                <a:buFontTx/>
                <a:buNone/>
              </a:pPr>
              <a:t>19</a:t>
            </a:fld>
            <a:endParaRPr lang="en-GB" altLang="en-US" sz="1200" smtClean="0">
              <a:latin typeface="Times New Roman" pitchFamily="18" charset="0"/>
            </a:endParaRPr>
          </a:p>
        </p:txBody>
      </p:sp>
      <p:sp>
        <p:nvSpPr>
          <p:cNvPr id="54275" name="Rectangle 2"/>
          <p:cNvSpPr>
            <a:spLocks noGrp="1" noChangeArrowheads="1"/>
          </p:cNvSpPr>
          <p:nvPr>
            <p:ph type="title"/>
          </p:nvPr>
        </p:nvSpPr>
        <p:spPr/>
        <p:txBody>
          <a:bodyPr/>
          <a:lstStyle/>
          <a:p>
            <a:r>
              <a:rPr lang="it-IT" altLang="en-US" smtClean="0"/>
              <a:t>Determinazione dei pesi w</a:t>
            </a:r>
          </a:p>
        </p:txBody>
      </p:sp>
      <p:sp>
        <p:nvSpPr>
          <p:cNvPr id="54276" name="Rectangle 3"/>
          <p:cNvSpPr>
            <a:spLocks noGrp="1" noChangeArrowheads="1"/>
          </p:cNvSpPr>
          <p:nvPr>
            <p:ph type="body" idx="1"/>
          </p:nvPr>
        </p:nvSpPr>
        <p:spPr/>
        <p:txBody>
          <a:bodyPr/>
          <a:lstStyle/>
          <a:p>
            <a:r>
              <a:rPr lang="it-IT" altLang="en-US" sz="2400" dirty="0" smtClean="0"/>
              <a:t>Geometricamente, </a:t>
            </a:r>
            <a:r>
              <a:rPr lang="it-IT" altLang="en-US" sz="2400" i="1" dirty="0" smtClean="0"/>
              <a:t>J</a:t>
            </a:r>
            <a:r>
              <a:rPr lang="it-IT" altLang="en-US" sz="2400" dirty="0" smtClean="0"/>
              <a:t>(</a:t>
            </a:r>
            <a:r>
              <a:rPr lang="it-IT" altLang="en-US" sz="2400" b="1" dirty="0" smtClean="0"/>
              <a:t>w</a:t>
            </a:r>
            <a:r>
              <a:rPr lang="it-IT" altLang="en-US" sz="2400" dirty="0" smtClean="0"/>
              <a:t>) è proporzionale alla somma delle distanze dei campioni mal classificati dal confine di decisione. </a:t>
            </a:r>
          </a:p>
        </p:txBody>
      </p:sp>
      <p:cxnSp>
        <p:nvCxnSpPr>
          <p:cNvPr id="7" name="Straight Connector 6"/>
          <p:cNvCxnSpPr/>
          <p:nvPr/>
        </p:nvCxnSpPr>
        <p:spPr>
          <a:xfrm>
            <a:off x="3062419" y="5733256"/>
            <a:ext cx="3240360" cy="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3214819" y="2636912"/>
            <a:ext cx="0" cy="3248744"/>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267744" y="2636912"/>
            <a:ext cx="3242947" cy="3384376"/>
          </a:xfrm>
          <a:prstGeom prst="line">
            <a:avLst/>
          </a:prstGeom>
          <a:ln w="34925">
            <a:solidFill>
              <a:srgbClr val="00B050"/>
            </a:solidFill>
            <a:tailEnd type="none" w="lg" len="lg"/>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430571" y="4261284"/>
            <a:ext cx="648072" cy="61626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214819" y="4689140"/>
            <a:ext cx="1035732" cy="1044116"/>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732685" y="3219273"/>
            <a:ext cx="1010817" cy="929807"/>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4743502" y="3147273"/>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1944595590"/>
              </p:ext>
            </p:extLst>
          </p:nvPr>
        </p:nvGraphicFramePr>
        <p:xfrm>
          <a:off x="4778961" y="2701425"/>
          <a:ext cx="396875" cy="519112"/>
        </p:xfrm>
        <a:graphic>
          <a:graphicData uri="http://schemas.openxmlformats.org/presentationml/2006/ole">
            <mc:AlternateContent xmlns:mc="http://schemas.openxmlformats.org/markup-compatibility/2006">
              <mc:Choice xmlns:v="urn:schemas-microsoft-com:vml" Requires="v">
                <p:oleObj spid="_x0000_s170077" name="Equation" r:id="rId3" imgW="164880" imgH="215640" progId="Equation.3">
                  <p:embed/>
                </p:oleObj>
              </mc:Choice>
              <mc:Fallback>
                <p:oleObj name="Equation" r:id="rId3" imgW="164880" imgH="215640" progId="Equation.3">
                  <p:embed/>
                  <p:pic>
                    <p:nvPicPr>
                      <p:cNvPr id="0" name=""/>
                      <p:cNvPicPr>
                        <a:picLocks noChangeAspect="1" noChangeArrowheads="1"/>
                      </p:cNvPicPr>
                      <p:nvPr/>
                    </p:nvPicPr>
                    <p:blipFill>
                      <a:blip r:embed="rId4"/>
                      <a:srcRect/>
                      <a:stretch>
                        <a:fillRect/>
                      </a:stretch>
                    </p:blipFill>
                    <p:spPr bwMode="auto">
                      <a:xfrm>
                        <a:off x="4778961" y="2701425"/>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94389753"/>
              </p:ext>
            </p:extLst>
          </p:nvPr>
        </p:nvGraphicFramePr>
        <p:xfrm>
          <a:off x="2152327" y="3919799"/>
          <a:ext cx="1371600" cy="519112"/>
        </p:xfrm>
        <a:graphic>
          <a:graphicData uri="http://schemas.openxmlformats.org/presentationml/2006/ole">
            <mc:AlternateContent xmlns:mc="http://schemas.openxmlformats.org/markup-compatibility/2006">
              <mc:Choice xmlns:v="urn:schemas-microsoft-com:vml" Requires="v">
                <p:oleObj spid="_x0000_s170078" name="Equation" r:id="rId5" imgW="571320" imgH="215640" progId="Equation.3">
                  <p:embed/>
                </p:oleObj>
              </mc:Choice>
              <mc:Fallback>
                <p:oleObj name="Equation" r:id="rId5" imgW="571320" imgH="215640" progId="Equation.3">
                  <p:embed/>
                  <p:pic>
                    <p:nvPicPr>
                      <p:cNvPr id="0" name=""/>
                      <p:cNvPicPr>
                        <a:picLocks noChangeAspect="1" noChangeArrowheads="1"/>
                      </p:cNvPicPr>
                      <p:nvPr/>
                    </p:nvPicPr>
                    <p:blipFill>
                      <a:blip r:embed="rId6"/>
                      <a:srcRect/>
                      <a:stretch>
                        <a:fillRect/>
                      </a:stretch>
                    </p:blipFill>
                    <p:spPr bwMode="auto">
                      <a:xfrm>
                        <a:off x="2152327" y="3919799"/>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586330612"/>
              </p:ext>
            </p:extLst>
          </p:nvPr>
        </p:nvGraphicFramePr>
        <p:xfrm>
          <a:off x="4759616" y="4448919"/>
          <a:ext cx="487363" cy="428625"/>
        </p:xfrm>
        <a:graphic>
          <a:graphicData uri="http://schemas.openxmlformats.org/presentationml/2006/ole">
            <mc:AlternateContent xmlns:mc="http://schemas.openxmlformats.org/markup-compatibility/2006">
              <mc:Choice xmlns:v="urn:schemas-microsoft-com:vml" Requires="v">
                <p:oleObj spid="_x0000_s170079" name="Equation" r:id="rId7" imgW="203040" imgH="177480" progId="Equation.3">
                  <p:embed/>
                </p:oleObj>
              </mc:Choice>
              <mc:Fallback>
                <p:oleObj name="Equation" r:id="rId7" imgW="203040" imgH="177480" progId="Equation.3">
                  <p:embed/>
                  <p:pic>
                    <p:nvPicPr>
                      <p:cNvPr id="0" name=""/>
                      <p:cNvPicPr>
                        <a:picLocks noChangeAspect="1" noChangeArrowheads="1"/>
                      </p:cNvPicPr>
                      <p:nvPr/>
                    </p:nvPicPr>
                    <p:blipFill>
                      <a:blip r:embed="rId8"/>
                      <a:srcRect/>
                      <a:stretch>
                        <a:fillRect/>
                      </a:stretch>
                    </p:blipFill>
                    <p:spPr bwMode="auto">
                      <a:xfrm>
                        <a:off x="4759616" y="4448919"/>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9" name="Picture 1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9085809">
            <a:off x="3592334" y="3261807"/>
            <a:ext cx="1108226" cy="418198"/>
          </a:xfrm>
          <a:prstGeom prst="rect">
            <a:avLst/>
          </a:prstGeom>
        </p:spPr>
      </p:pic>
      <p:pic>
        <p:nvPicPr>
          <p:cNvPr id="20" name="Picture 1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8864938">
            <a:off x="3114488" y="4708953"/>
            <a:ext cx="959790" cy="484694"/>
          </a:xfrm>
          <a:prstGeom prst="rect">
            <a:avLst/>
          </a:prstGeom>
        </p:spPr>
      </p:pic>
      <p:graphicFrame>
        <p:nvGraphicFramePr>
          <p:cNvPr id="21" name="Object 20"/>
          <p:cNvGraphicFramePr>
            <a:graphicFrameLocks noChangeAspect="1"/>
          </p:cNvGraphicFramePr>
          <p:nvPr>
            <p:extLst>
              <p:ext uri="{D42A27DB-BD31-4B8C-83A1-F6EECF244321}">
                <p14:modId xmlns:p14="http://schemas.microsoft.com/office/powerpoint/2010/main" val="3508606349"/>
              </p:ext>
            </p:extLst>
          </p:nvPr>
        </p:nvGraphicFramePr>
        <p:xfrm>
          <a:off x="5750999" y="5209953"/>
          <a:ext cx="671512" cy="641350"/>
        </p:xfrm>
        <a:graphic>
          <a:graphicData uri="http://schemas.openxmlformats.org/presentationml/2006/ole">
            <mc:AlternateContent xmlns:mc="http://schemas.openxmlformats.org/markup-compatibility/2006">
              <mc:Choice xmlns:v="urn:schemas-microsoft-com:vml" Requires="v">
                <p:oleObj spid="_x0000_s170080" name="Equation" r:id="rId11" imgW="279360" imgH="266400" progId="Equation.3">
                  <p:embed/>
                </p:oleObj>
              </mc:Choice>
              <mc:Fallback>
                <p:oleObj name="Equation" r:id="rId11" imgW="279360" imgH="266400" progId="Equation.3">
                  <p:embed/>
                  <p:pic>
                    <p:nvPicPr>
                      <p:cNvPr id="0" name=""/>
                      <p:cNvPicPr>
                        <a:picLocks noChangeAspect="1" noChangeArrowheads="1"/>
                      </p:cNvPicPr>
                      <p:nvPr/>
                    </p:nvPicPr>
                    <p:blipFill>
                      <a:blip r:embed="rId12"/>
                      <a:srcRect/>
                      <a:stretch>
                        <a:fillRect/>
                      </a:stretch>
                    </p:blipFill>
                    <p:spPr bwMode="auto">
                      <a:xfrm>
                        <a:off x="5750999" y="5209953"/>
                        <a:ext cx="6715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1695012333"/>
              </p:ext>
            </p:extLst>
          </p:nvPr>
        </p:nvGraphicFramePr>
        <p:xfrm>
          <a:off x="3242752" y="2498501"/>
          <a:ext cx="703262" cy="641350"/>
        </p:xfrm>
        <a:graphic>
          <a:graphicData uri="http://schemas.openxmlformats.org/presentationml/2006/ole">
            <mc:AlternateContent xmlns:mc="http://schemas.openxmlformats.org/markup-compatibility/2006">
              <mc:Choice xmlns:v="urn:schemas-microsoft-com:vml" Requires="v">
                <p:oleObj spid="_x0000_s170081" name="Equation" r:id="rId13" imgW="291960" imgH="266400" progId="Equation.3">
                  <p:embed/>
                </p:oleObj>
              </mc:Choice>
              <mc:Fallback>
                <p:oleObj name="Equation" r:id="rId13" imgW="291960" imgH="266400" progId="Equation.3">
                  <p:embed/>
                  <p:pic>
                    <p:nvPicPr>
                      <p:cNvPr id="0" name=""/>
                      <p:cNvPicPr>
                        <a:picLocks noChangeAspect="1" noChangeArrowheads="1"/>
                      </p:cNvPicPr>
                      <p:nvPr/>
                    </p:nvPicPr>
                    <p:blipFill>
                      <a:blip r:embed="rId14"/>
                      <a:srcRect/>
                      <a:stretch>
                        <a:fillRect/>
                      </a:stretch>
                    </p:blipFill>
                    <p:spPr bwMode="auto">
                      <a:xfrm>
                        <a:off x="3242752" y="2498501"/>
                        <a:ext cx="7032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bject 22"/>
          <p:cNvGraphicFramePr>
            <a:graphicFrameLocks noChangeAspect="1"/>
          </p:cNvGraphicFramePr>
          <p:nvPr>
            <p:extLst>
              <p:ext uri="{D42A27DB-BD31-4B8C-83A1-F6EECF244321}">
                <p14:modId xmlns:p14="http://schemas.microsoft.com/office/powerpoint/2010/main" val="3184984944"/>
              </p:ext>
            </p:extLst>
          </p:nvPr>
        </p:nvGraphicFramePr>
        <p:xfrm>
          <a:off x="5222659" y="3629968"/>
          <a:ext cx="1371600" cy="519112"/>
        </p:xfrm>
        <a:graphic>
          <a:graphicData uri="http://schemas.openxmlformats.org/presentationml/2006/ole">
            <mc:AlternateContent xmlns:mc="http://schemas.openxmlformats.org/markup-compatibility/2006">
              <mc:Choice xmlns:v="urn:schemas-microsoft-com:vml" Requires="v">
                <p:oleObj spid="_x0000_s170082" name="Equation" r:id="rId15" imgW="571320" imgH="215640" progId="Equation.3">
                  <p:embed/>
                </p:oleObj>
              </mc:Choice>
              <mc:Fallback>
                <p:oleObj name="Equation" r:id="rId15" imgW="571320" imgH="215640" progId="Equation.3">
                  <p:embed/>
                  <p:pic>
                    <p:nvPicPr>
                      <p:cNvPr id="0" name=""/>
                      <p:cNvPicPr>
                        <a:picLocks noChangeAspect="1" noChangeArrowheads="1"/>
                      </p:cNvPicPr>
                      <p:nvPr/>
                    </p:nvPicPr>
                    <p:blipFill>
                      <a:blip r:embed="rId16"/>
                      <a:srcRect/>
                      <a:stretch>
                        <a:fillRect/>
                      </a:stretch>
                    </p:blipFill>
                    <p:spPr bwMode="auto">
                      <a:xfrm>
                        <a:off x="5222659" y="3629968"/>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extBox 23"/>
          <p:cNvSpPr txBox="1"/>
          <p:nvPr/>
        </p:nvSpPr>
        <p:spPr>
          <a:xfrm>
            <a:off x="6093410" y="3019218"/>
            <a:ext cx="1441420" cy="400110"/>
          </a:xfrm>
          <a:prstGeom prst="rect">
            <a:avLst/>
          </a:prstGeom>
          <a:noFill/>
        </p:spPr>
        <p:txBody>
          <a:bodyPr wrap="none" rtlCol="0">
            <a:spAutoFit/>
          </a:bodyPr>
          <a:lstStyle/>
          <a:p>
            <a:r>
              <a:rPr lang="it-IT" sz="2000" dirty="0" smtClean="0"/>
              <a:t>CLASSE 1</a:t>
            </a:r>
            <a:endParaRPr lang="en-US" sz="2000" dirty="0"/>
          </a:p>
        </p:txBody>
      </p:sp>
      <p:sp>
        <p:nvSpPr>
          <p:cNvPr id="25" name="TextBox 24"/>
          <p:cNvSpPr txBox="1"/>
          <p:nvPr/>
        </p:nvSpPr>
        <p:spPr>
          <a:xfrm>
            <a:off x="1259632" y="5460282"/>
            <a:ext cx="1441420" cy="400110"/>
          </a:xfrm>
          <a:prstGeom prst="rect">
            <a:avLst/>
          </a:prstGeom>
          <a:noFill/>
        </p:spPr>
        <p:txBody>
          <a:bodyPr wrap="none" rtlCol="0">
            <a:spAutoFit/>
          </a:bodyPr>
          <a:lstStyle/>
          <a:p>
            <a:r>
              <a:rPr lang="it-IT" sz="2000" dirty="0" smtClean="0"/>
              <a:t>CLASSE 2</a:t>
            </a:r>
            <a:endParaRPr lang="en-US" sz="2000" dirty="0"/>
          </a:p>
        </p:txBody>
      </p:sp>
    </p:spTree>
    <p:extLst>
      <p:ext uri="{BB962C8B-B14F-4D97-AF65-F5344CB8AC3E}">
        <p14:creationId xmlns:p14="http://schemas.microsoft.com/office/powerpoint/2010/main" val="225882950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0122C3A4-D57F-43DD-ADCE-3AA9E1C7383D}" type="slidenum">
              <a:rPr lang="en-GB" altLang="en-US" sz="1200" smtClean="0">
                <a:latin typeface="Times New Roman" pitchFamily="18" charset="0"/>
              </a:rPr>
              <a:pPr algn="r" eaLnBrk="1" hangingPunct="1">
                <a:spcBef>
                  <a:spcPct val="0"/>
                </a:spcBef>
                <a:buFontTx/>
                <a:buNone/>
              </a:pPr>
              <a:t>2</a:t>
            </a:fld>
            <a:endParaRPr lang="en-GB" altLang="en-US" sz="1200" smtClean="0">
              <a:latin typeface="Times New Roman" pitchFamily="18" charset="0"/>
            </a:endParaRPr>
          </a:p>
        </p:txBody>
      </p:sp>
      <p:sp>
        <p:nvSpPr>
          <p:cNvPr id="40963" name="Rectangle 2"/>
          <p:cNvSpPr>
            <a:spLocks noGrp="1" noChangeArrowheads="1"/>
          </p:cNvSpPr>
          <p:nvPr>
            <p:ph type="title"/>
          </p:nvPr>
        </p:nvSpPr>
        <p:spPr/>
        <p:txBody>
          <a:bodyPr/>
          <a:lstStyle/>
          <a:p>
            <a:r>
              <a:rPr lang="it-IT" altLang="en-US" smtClean="0"/>
              <a:t>Introduzione</a:t>
            </a:r>
          </a:p>
        </p:txBody>
      </p:sp>
      <p:sp>
        <p:nvSpPr>
          <p:cNvPr id="40964" name="Rectangle 3"/>
          <p:cNvSpPr>
            <a:spLocks noGrp="1" noChangeArrowheads="1"/>
          </p:cNvSpPr>
          <p:nvPr>
            <p:ph type="body" idx="1"/>
          </p:nvPr>
        </p:nvSpPr>
        <p:spPr>
          <a:xfrm>
            <a:off x="468313" y="1268413"/>
            <a:ext cx="8229600" cy="4525962"/>
          </a:xfrm>
        </p:spPr>
        <p:txBody>
          <a:bodyPr/>
          <a:lstStyle/>
          <a:p>
            <a:r>
              <a:rPr lang="it-IT" altLang="en-US" sz="2400" dirty="0" smtClean="0"/>
              <a:t>I classificatori </a:t>
            </a:r>
            <a:r>
              <a:rPr lang="it-IT" altLang="en-US" sz="2400" i="1" dirty="0" smtClean="0"/>
              <a:t>generativi</a:t>
            </a:r>
            <a:r>
              <a:rPr lang="it-IT" altLang="en-US" sz="2400" dirty="0" smtClean="0"/>
              <a:t> </a:t>
            </a:r>
          </a:p>
          <a:p>
            <a:pPr lvl="1"/>
            <a:r>
              <a:rPr lang="it-IT" altLang="en-US" sz="2000" dirty="0" smtClean="0"/>
              <a:t>modellano le probabilità condizionali (likelihood) e a priori delle classi, per ogni classe indipendentemente</a:t>
            </a:r>
          </a:p>
          <a:p>
            <a:pPr lvl="1"/>
            <a:r>
              <a:rPr lang="it-IT" altLang="en-US" sz="2000" dirty="0" smtClean="0"/>
              <a:t>La regola di decisione di Bayes mi permette di classificare, prendendo la massima posterior</a:t>
            </a:r>
          </a:p>
          <a:p>
            <a:r>
              <a:rPr lang="it-IT" altLang="en-US" sz="2400" dirty="0" smtClean="0"/>
              <a:t>I classificatori </a:t>
            </a:r>
            <a:r>
              <a:rPr lang="it-IT" altLang="en-US" sz="2400" i="1" dirty="0" smtClean="0"/>
              <a:t>discriminativi</a:t>
            </a:r>
            <a:r>
              <a:rPr lang="it-IT" altLang="en-US" sz="2400" dirty="0" smtClean="0"/>
              <a:t> </a:t>
            </a:r>
          </a:p>
          <a:p>
            <a:pPr lvl="1"/>
            <a:r>
              <a:rPr lang="it-IT" altLang="en-US" sz="2000" dirty="0" smtClean="0"/>
              <a:t>stimano direttamente il confine di decisione, producendo direttamente una stima di classificazione</a:t>
            </a:r>
          </a:p>
          <a:p>
            <a:pPr lvl="1"/>
            <a:r>
              <a:rPr lang="it-IT" altLang="en-US" sz="2000" dirty="0" smtClean="0"/>
              <a:t>Sono approcci geometrici (possono essere trovati parallelismi tra questi e la regola di Bayes, ma non è semplice)</a:t>
            </a:r>
          </a:p>
          <a:p>
            <a:r>
              <a:rPr lang="it-IT" altLang="en-US" sz="2400" dirty="0" smtClean="0"/>
              <a:t>Qui vedremo:</a:t>
            </a:r>
          </a:p>
          <a:p>
            <a:pPr lvl="1"/>
            <a:r>
              <a:rPr lang="it-IT" altLang="en-US" sz="2000" b="1" dirty="0" smtClean="0"/>
              <a:t>Funzioni discriminanti lineari</a:t>
            </a:r>
          </a:p>
          <a:p>
            <a:pPr lvl="1"/>
            <a:r>
              <a:rPr lang="it-IT" altLang="en-US" sz="2000" b="1" dirty="0" smtClean="0"/>
              <a:t>Support Vector Machines</a:t>
            </a:r>
          </a:p>
        </p:txBody>
      </p:sp>
    </p:spTree>
    <p:extLst>
      <p:ext uri="{BB962C8B-B14F-4D97-AF65-F5344CB8AC3E}">
        <p14:creationId xmlns:p14="http://schemas.microsoft.com/office/powerpoint/2010/main" val="357533614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25C04F7F-111F-4714-9D00-CBBE47FF784F}" type="slidenum">
              <a:rPr lang="en-GB" altLang="en-US" sz="1200" smtClean="0">
                <a:latin typeface="Times New Roman" pitchFamily="18" charset="0"/>
              </a:rPr>
              <a:pPr algn="r" eaLnBrk="1" hangingPunct="1">
                <a:spcBef>
                  <a:spcPct val="0"/>
                </a:spcBef>
                <a:buFontTx/>
                <a:buNone/>
              </a:pPr>
              <a:t>20</a:t>
            </a:fld>
            <a:endParaRPr lang="en-GB" altLang="en-US" sz="1200" smtClean="0">
              <a:latin typeface="Times New Roman" pitchFamily="18" charset="0"/>
            </a:endParaRPr>
          </a:p>
        </p:txBody>
      </p:sp>
      <p:sp>
        <p:nvSpPr>
          <p:cNvPr id="54275" name="Rectangle 2"/>
          <p:cNvSpPr>
            <a:spLocks noGrp="1" noChangeArrowheads="1"/>
          </p:cNvSpPr>
          <p:nvPr>
            <p:ph type="title"/>
          </p:nvPr>
        </p:nvSpPr>
        <p:spPr/>
        <p:txBody>
          <a:bodyPr/>
          <a:lstStyle/>
          <a:p>
            <a:r>
              <a:rPr lang="it-IT" altLang="en-US" smtClean="0"/>
              <a:t>Determinazione dei pesi w</a:t>
            </a:r>
          </a:p>
        </p:txBody>
      </p:sp>
      <p:sp>
        <p:nvSpPr>
          <p:cNvPr id="54276" name="Rectangle 3"/>
          <p:cNvSpPr>
            <a:spLocks noGrp="1" noChangeArrowheads="1"/>
          </p:cNvSpPr>
          <p:nvPr>
            <p:ph type="body" idx="1"/>
          </p:nvPr>
        </p:nvSpPr>
        <p:spPr/>
        <p:txBody>
          <a:bodyPr/>
          <a:lstStyle/>
          <a:p>
            <a:r>
              <a:rPr lang="it-IT" altLang="en-US" sz="2400" dirty="0" smtClean="0"/>
              <a:t>Siccome la i-esima componente del gradiente di </a:t>
            </a:r>
            <a:r>
              <a:rPr lang="it-IT" altLang="en-US" sz="2400" i="1" dirty="0" smtClean="0"/>
              <a:t>J</a:t>
            </a:r>
            <a:r>
              <a:rPr lang="it-IT" altLang="en-US" sz="2400" dirty="0" smtClean="0"/>
              <a:t>(</a:t>
            </a:r>
            <a:r>
              <a:rPr lang="it-IT" altLang="en-US" sz="2400" b="1" dirty="0" smtClean="0"/>
              <a:t>w</a:t>
            </a:r>
            <a:r>
              <a:rPr lang="it-IT" altLang="en-US" sz="2400" dirty="0" smtClean="0"/>
              <a:t>) è pari a </a:t>
            </a:r>
            <a:r>
              <a:rPr lang="it-IT" altLang="en-US" sz="2400" dirty="0" smtClean="0">
                <a:sym typeface="Symbol" pitchFamily="18" charset="2"/>
              </a:rPr>
              <a:t></a:t>
            </a:r>
            <a:r>
              <a:rPr lang="it-IT" altLang="en-US" sz="2400" dirty="0" smtClean="0"/>
              <a:t> </a:t>
            </a:r>
            <a:r>
              <a:rPr lang="it-IT" altLang="en-US" sz="2400" i="1" dirty="0" smtClean="0"/>
              <a:t>J</a:t>
            </a:r>
            <a:r>
              <a:rPr lang="it-IT" altLang="en-US" sz="2400" dirty="0" smtClean="0"/>
              <a:t>/</a:t>
            </a:r>
            <a:r>
              <a:rPr lang="it-IT" altLang="en-US" sz="2400" dirty="0" smtClean="0">
                <a:sym typeface="Symbol" pitchFamily="18" charset="2"/>
              </a:rPr>
              <a:t></a:t>
            </a:r>
            <a:r>
              <a:rPr lang="it-IT" altLang="en-US" sz="2400" dirty="0" smtClean="0"/>
              <a:t>w</a:t>
            </a:r>
            <a:r>
              <a:rPr lang="it-IT" altLang="en-US" sz="2400" baseline="-25000" dirty="0" smtClean="0"/>
              <a:t>i</a:t>
            </a:r>
            <a:r>
              <a:rPr lang="it-IT" altLang="en-US" sz="2400" dirty="0" smtClean="0"/>
              <a:t>, si può osservare dall'eq. (1) che:</a:t>
            </a:r>
          </a:p>
          <a:p>
            <a:endParaRPr lang="it-IT" altLang="en-US" sz="2400" dirty="0" smtClean="0"/>
          </a:p>
          <a:p>
            <a:endParaRPr lang="it-IT" altLang="en-US" sz="2400" dirty="0" smtClean="0"/>
          </a:p>
          <a:p>
            <a:pPr marL="0" indent="0">
              <a:buNone/>
            </a:pPr>
            <a:r>
              <a:rPr lang="it-IT" altLang="en-US" sz="2400" dirty="0"/>
              <a:t> </a:t>
            </a:r>
            <a:r>
              <a:rPr lang="it-IT" altLang="en-US" sz="2400" dirty="0" smtClean="0"/>
              <a:t>   (provare!) e quindi l'algoritmo di discesa del gradiente è</a:t>
            </a:r>
          </a:p>
          <a:p>
            <a:endParaRPr lang="it-IT" altLang="en-US" sz="2400" dirty="0" smtClean="0"/>
          </a:p>
        </p:txBody>
      </p:sp>
      <p:graphicFrame>
        <p:nvGraphicFramePr>
          <p:cNvPr id="54277" name="Object 4"/>
          <p:cNvGraphicFramePr>
            <a:graphicFrameLocks noChangeAspect="1"/>
          </p:cNvGraphicFramePr>
          <p:nvPr>
            <p:extLst>
              <p:ext uri="{D42A27DB-BD31-4B8C-83A1-F6EECF244321}">
                <p14:modId xmlns:p14="http://schemas.microsoft.com/office/powerpoint/2010/main" val="3743847110"/>
              </p:ext>
            </p:extLst>
          </p:nvPr>
        </p:nvGraphicFramePr>
        <p:xfrm>
          <a:off x="3275856" y="2276872"/>
          <a:ext cx="1962150" cy="854075"/>
        </p:xfrm>
        <a:graphic>
          <a:graphicData uri="http://schemas.openxmlformats.org/presentationml/2006/ole">
            <mc:AlternateContent xmlns:mc="http://schemas.openxmlformats.org/markup-compatibility/2006">
              <mc:Choice xmlns:v="urn:schemas-microsoft-com:vml" Requires="v">
                <p:oleObj spid="_x0000_s199711" name="Equation" r:id="rId3" imgW="787058" imgH="342751" progId="Equation.3">
                  <p:embed/>
                </p:oleObj>
              </mc:Choice>
              <mc:Fallback>
                <p:oleObj name="Equation" r:id="rId3" imgW="787058" imgH="34275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2276872"/>
                        <a:ext cx="1962150"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4278" name="Object 5"/>
          <p:cNvGraphicFramePr>
            <a:graphicFrameLocks noChangeAspect="1"/>
          </p:cNvGraphicFramePr>
          <p:nvPr>
            <p:extLst>
              <p:ext uri="{D42A27DB-BD31-4B8C-83A1-F6EECF244321}">
                <p14:modId xmlns:p14="http://schemas.microsoft.com/office/powerpoint/2010/main" val="2058183415"/>
              </p:ext>
            </p:extLst>
          </p:nvPr>
        </p:nvGraphicFramePr>
        <p:xfrm>
          <a:off x="2051720" y="3717032"/>
          <a:ext cx="5221287" cy="941387"/>
        </p:xfrm>
        <a:graphic>
          <a:graphicData uri="http://schemas.openxmlformats.org/presentationml/2006/ole">
            <mc:AlternateContent xmlns:mc="http://schemas.openxmlformats.org/markup-compatibility/2006">
              <mc:Choice xmlns:v="urn:schemas-microsoft-com:vml" Requires="v">
                <p:oleObj spid="_x0000_s199712" name="Equation" r:id="rId5" imgW="2324100" imgH="419100" progId="Equation.3">
                  <p:embed/>
                </p:oleObj>
              </mc:Choice>
              <mc:Fallback>
                <p:oleObj name="Equation" r:id="rId5" imgW="2324100" imgH="419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720" y="3717032"/>
                        <a:ext cx="5221287" cy="94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48474629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DEE0DBE-5E26-49FE-82A7-5B63D2636F11}" type="slidenum">
              <a:rPr lang="en-GB" altLang="en-US" sz="1200" smtClean="0">
                <a:latin typeface="Times New Roman" pitchFamily="18" charset="0"/>
              </a:rPr>
              <a:pPr algn="r" eaLnBrk="1" hangingPunct="1">
                <a:spcBef>
                  <a:spcPct val="0"/>
                </a:spcBef>
                <a:buFontTx/>
                <a:buNone/>
              </a:pPr>
              <a:t>21</a:t>
            </a:fld>
            <a:endParaRPr lang="en-GB" altLang="en-US" sz="1200" smtClean="0">
              <a:latin typeface="Times New Roman" pitchFamily="18" charset="0"/>
            </a:endParaRPr>
          </a:p>
        </p:txBody>
      </p:sp>
      <p:sp>
        <p:nvSpPr>
          <p:cNvPr id="55299" name="Rectangle 2"/>
          <p:cNvSpPr>
            <a:spLocks noGrp="1" noChangeArrowheads="1"/>
          </p:cNvSpPr>
          <p:nvPr>
            <p:ph type="title"/>
          </p:nvPr>
        </p:nvSpPr>
        <p:spPr/>
        <p:txBody>
          <a:bodyPr/>
          <a:lstStyle/>
          <a:p>
            <a:r>
              <a:rPr lang="it-IT" altLang="en-US" smtClean="0"/>
              <a:t>Determinazione dei pesi w</a:t>
            </a:r>
          </a:p>
        </p:txBody>
      </p:sp>
      <p:sp>
        <p:nvSpPr>
          <p:cNvPr id="55300" name="Rectangle 3"/>
          <p:cNvSpPr>
            <a:spLocks noGrp="1" noChangeArrowheads="1"/>
          </p:cNvSpPr>
          <p:nvPr>
            <p:ph type="body" idx="1"/>
          </p:nvPr>
        </p:nvSpPr>
        <p:spPr/>
        <p:txBody>
          <a:bodyPr/>
          <a:lstStyle/>
          <a:p>
            <a:r>
              <a:rPr lang="it-IT" altLang="en-US" sz="2000" dirty="0" smtClean="0"/>
              <a:t>Questo metodo è stato usato per simulare sia in modo </a:t>
            </a:r>
            <a:r>
              <a:rPr lang="it-IT" altLang="en-US" sz="2000" i="1" dirty="0" smtClean="0"/>
              <a:t>hardware</a:t>
            </a:r>
            <a:r>
              <a:rPr lang="it-IT" altLang="en-US" sz="2000" dirty="0" smtClean="0"/>
              <a:t> che </a:t>
            </a:r>
            <a:r>
              <a:rPr lang="it-IT" altLang="en-US" sz="2000" i="1" dirty="0" smtClean="0"/>
              <a:t>software</a:t>
            </a:r>
            <a:r>
              <a:rPr lang="it-IT" altLang="en-US" sz="2000" dirty="0" smtClean="0"/>
              <a:t> la prima rete neurale ed si è in seguito evoluto a più complesse versioni come, ad esempio il </a:t>
            </a:r>
            <a:r>
              <a:rPr lang="it-IT" altLang="en-US" sz="2000" i="1" dirty="0" smtClean="0"/>
              <a:t>perceptron</a:t>
            </a:r>
            <a:r>
              <a:rPr lang="it-IT" altLang="en-US" sz="2000" dirty="0" smtClean="0"/>
              <a:t> multilivello</a:t>
            </a:r>
          </a:p>
          <a:p>
            <a:endParaRPr lang="it-IT" altLang="en-US" sz="2000" dirty="0" smtClean="0"/>
          </a:p>
          <a:p>
            <a:r>
              <a:rPr lang="it-IT" altLang="en-US" sz="2000" dirty="0" smtClean="0"/>
              <a:t>Ci sono molti altri metodi per scegliere J(</a:t>
            </a:r>
            <a:r>
              <a:rPr lang="it-IT" altLang="en-US" sz="2000" b="1" dirty="0" smtClean="0"/>
              <a:t>w</a:t>
            </a:r>
            <a:r>
              <a:rPr lang="it-IT" altLang="en-US" sz="2000" dirty="0" smtClean="0"/>
              <a:t>) e per ottimizzarla:</a:t>
            </a:r>
          </a:p>
          <a:p>
            <a:pPr lvl="1"/>
            <a:r>
              <a:rPr lang="it-IT" altLang="en-US" sz="1800" b="1" dirty="0" smtClean="0"/>
              <a:t>Metodo del rilassamento</a:t>
            </a:r>
          </a:p>
          <a:p>
            <a:pPr lvl="1"/>
            <a:r>
              <a:rPr lang="it-IT" altLang="en-US" sz="1800" b="1" dirty="0" smtClean="0"/>
              <a:t>Metodo del MSE (minimun square error)</a:t>
            </a:r>
          </a:p>
          <a:p>
            <a:pPr lvl="1"/>
            <a:r>
              <a:rPr lang="it-IT" altLang="en-US" sz="1800" b="1" dirty="0" smtClean="0"/>
              <a:t>Metodo del Least MSE o Widrow-Hoff</a:t>
            </a:r>
          </a:p>
          <a:p>
            <a:pPr lvl="1"/>
            <a:r>
              <a:rPr lang="it-IT" altLang="en-US" sz="1800" b="1" dirty="0" smtClean="0"/>
              <a:t>Metodo di Ho-Kashyap</a:t>
            </a:r>
          </a:p>
          <a:p>
            <a:endParaRPr lang="it-IT" altLang="en-US" sz="2000" dirty="0" smtClean="0"/>
          </a:p>
        </p:txBody>
      </p:sp>
    </p:spTree>
    <p:extLst>
      <p:ext uri="{BB962C8B-B14F-4D97-AF65-F5344CB8AC3E}">
        <p14:creationId xmlns:p14="http://schemas.microsoft.com/office/powerpoint/2010/main" val="425073373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BF38F9F-4DCD-4D75-99B3-491B05C4D919}" type="slidenum">
              <a:rPr lang="en-GB" altLang="en-US" sz="1200" smtClean="0">
                <a:latin typeface="Times New Roman" pitchFamily="18" charset="0"/>
              </a:rPr>
              <a:pPr algn="r" eaLnBrk="1" hangingPunct="1">
                <a:spcBef>
                  <a:spcPct val="0"/>
                </a:spcBef>
                <a:buFontTx/>
                <a:buNone/>
              </a:pPr>
              <a:t>22</a:t>
            </a:fld>
            <a:endParaRPr lang="en-GB" altLang="en-US" sz="1200" smtClean="0">
              <a:latin typeface="Times New Roman" pitchFamily="18" charset="0"/>
            </a:endParaRPr>
          </a:p>
        </p:txBody>
      </p:sp>
      <p:sp>
        <p:nvSpPr>
          <p:cNvPr id="56323" name="Rectangle 2"/>
          <p:cNvSpPr>
            <a:spLocks noGrp="1" noChangeArrowheads="1"/>
          </p:cNvSpPr>
          <p:nvPr>
            <p:ph type="title"/>
          </p:nvPr>
        </p:nvSpPr>
        <p:spPr/>
        <p:txBody>
          <a:bodyPr/>
          <a:lstStyle/>
          <a:p>
            <a:r>
              <a:rPr lang="it-IT" altLang="en-US" smtClean="0"/>
              <a:t>Caso multi classe</a:t>
            </a:r>
          </a:p>
        </p:txBody>
      </p:sp>
      <p:sp>
        <p:nvSpPr>
          <p:cNvPr id="56324" name="Rectangle 3"/>
          <p:cNvSpPr>
            <a:spLocks noGrp="1" noChangeArrowheads="1"/>
          </p:cNvSpPr>
          <p:nvPr>
            <p:ph type="body" idx="1"/>
          </p:nvPr>
        </p:nvSpPr>
        <p:spPr/>
        <p:txBody>
          <a:bodyPr/>
          <a:lstStyle/>
          <a:p>
            <a:pPr>
              <a:defRPr/>
            </a:pPr>
            <a:r>
              <a:rPr lang="it-IT" altLang="en-US" sz="2400" dirty="0" smtClean="0"/>
              <a:t>Nel caso di problemi a C classi, possono essere costruiti C-1 classificatori g</a:t>
            </a:r>
            <a:r>
              <a:rPr lang="it-IT" altLang="en-US" sz="2400" baseline="-25000" dirty="0" smtClean="0"/>
              <a:t>j</a:t>
            </a:r>
            <a:r>
              <a:rPr lang="it-IT" altLang="en-US" sz="2400" dirty="0" smtClean="0"/>
              <a:t>(</a:t>
            </a:r>
            <a:r>
              <a:rPr lang="it-IT" altLang="en-US" sz="2400" b="1" dirty="0" smtClean="0"/>
              <a:t>x</a:t>
            </a:r>
            <a:r>
              <a:rPr lang="it-IT" altLang="en-US" sz="2400" dirty="0" smtClean="0"/>
              <a:t>), uno per ogni classe </a:t>
            </a:r>
            <a:r>
              <a:rPr lang="it-IT" altLang="en-US" sz="2400" i="1" dirty="0" smtClean="0"/>
              <a:t>C</a:t>
            </a:r>
            <a:r>
              <a:rPr lang="it-IT" altLang="en-US" sz="2400" i="1" baseline="-25000" dirty="0" smtClean="0"/>
              <a:t>j</a:t>
            </a:r>
            <a:r>
              <a:rPr lang="it-IT" altLang="en-US" sz="2400" dirty="0" smtClean="0"/>
              <a:t> contro </a:t>
            </a:r>
            <a:r>
              <a:rPr lang="it-IT" altLang="en-US" sz="2400" i="1" dirty="0" smtClean="0"/>
              <a:t>non</a:t>
            </a:r>
            <a:r>
              <a:rPr lang="it-IT" altLang="en-US" sz="2400" dirty="0" smtClean="0"/>
              <a:t>-</a:t>
            </a:r>
            <a:r>
              <a:rPr lang="it-IT" altLang="en-US" sz="2400" i="1" dirty="0" smtClean="0"/>
              <a:t>C</a:t>
            </a:r>
            <a:r>
              <a:rPr lang="it-IT" altLang="en-US" sz="2400" i="1" baseline="-25000" dirty="0" smtClean="0"/>
              <a:t>j</a:t>
            </a:r>
            <a:r>
              <a:rPr lang="it-IT" altLang="en-US" sz="2400" dirty="0" smtClean="0"/>
              <a:t>, chiamati classificatori </a:t>
            </a:r>
            <a:r>
              <a:rPr lang="it-IT" altLang="en-US" sz="2400" i="1" dirty="0" smtClean="0"/>
              <a:t>one-vs-rest</a:t>
            </a:r>
          </a:p>
          <a:p>
            <a:pPr>
              <a:defRPr/>
            </a:pPr>
            <a:r>
              <a:rPr lang="it-IT" altLang="en-US" sz="2400" dirty="0" smtClean="0"/>
              <a:t>Oppure si possono costruire C(C-1)/2 classificatori binari (</a:t>
            </a:r>
            <a:r>
              <a:rPr lang="it-IT" altLang="en-US" sz="2400" i="1" dirty="0" smtClean="0"/>
              <a:t>one-vs-one</a:t>
            </a:r>
            <a:r>
              <a:rPr lang="it-IT" altLang="en-US" sz="2400" dirty="0" smtClean="0"/>
              <a:t>), e quindi classificare un punto a maggioranza (fare un torneo)</a:t>
            </a:r>
          </a:p>
          <a:p>
            <a:pPr marL="0" indent="0">
              <a:buFontTx/>
              <a:buNone/>
              <a:defRPr/>
            </a:pPr>
            <a:endParaRPr lang="it-IT" altLang="en-US" sz="2400" dirty="0" smtClean="0"/>
          </a:p>
        </p:txBody>
      </p:sp>
    </p:spTree>
    <p:extLst>
      <p:ext uri="{BB962C8B-B14F-4D97-AF65-F5344CB8AC3E}">
        <p14:creationId xmlns:p14="http://schemas.microsoft.com/office/powerpoint/2010/main" val="3883032663"/>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94198068-2863-4467-8E53-F6DEA87E3BCD}" type="slidenum">
              <a:rPr lang="en-GB" altLang="en-US" sz="1200" smtClean="0">
                <a:latin typeface="Times New Roman" pitchFamily="18" charset="0"/>
              </a:rPr>
              <a:pPr algn="r" eaLnBrk="1" hangingPunct="1">
                <a:spcBef>
                  <a:spcPct val="0"/>
                </a:spcBef>
                <a:buFontTx/>
                <a:buNone/>
              </a:pPr>
              <a:t>23</a:t>
            </a:fld>
            <a:endParaRPr lang="en-GB" altLang="en-US" sz="1200" smtClean="0">
              <a:latin typeface="Times New Roman" pitchFamily="18" charset="0"/>
            </a:endParaRPr>
          </a:p>
        </p:txBody>
      </p:sp>
      <p:sp>
        <p:nvSpPr>
          <p:cNvPr id="57347" name="Rectangle 2"/>
          <p:cNvSpPr>
            <a:spLocks noGrp="1" noChangeArrowheads="1"/>
          </p:cNvSpPr>
          <p:nvPr>
            <p:ph type="title"/>
          </p:nvPr>
        </p:nvSpPr>
        <p:spPr>
          <a:xfrm>
            <a:off x="228600" y="549275"/>
            <a:ext cx="7772400" cy="612775"/>
          </a:xfrm>
        </p:spPr>
        <p:txBody>
          <a:bodyPr/>
          <a:lstStyle/>
          <a:p>
            <a:r>
              <a:rPr lang="it-IT" altLang="en-US" smtClean="0"/>
              <a:t>Funzioni discriminanti lineari generalizzate</a:t>
            </a:r>
          </a:p>
        </p:txBody>
      </p:sp>
      <p:sp>
        <p:nvSpPr>
          <p:cNvPr id="57348" name="Rectangle 3"/>
          <p:cNvSpPr>
            <a:spLocks noGrp="1" noChangeArrowheads="1"/>
          </p:cNvSpPr>
          <p:nvPr>
            <p:ph type="body" idx="1"/>
          </p:nvPr>
        </p:nvSpPr>
        <p:spPr>
          <a:xfrm>
            <a:off x="179388" y="1484313"/>
            <a:ext cx="8713787" cy="5184775"/>
          </a:xfrm>
        </p:spPr>
        <p:txBody>
          <a:bodyPr/>
          <a:lstStyle/>
          <a:p>
            <a:r>
              <a:rPr lang="it-IT" altLang="en-US" sz="2400" dirty="0" smtClean="0"/>
              <a:t>Ripristiniamo il naturale concetto di </a:t>
            </a:r>
          </a:p>
          <a:p>
            <a:endParaRPr lang="it-IT" altLang="en-US" sz="2400" dirty="0" smtClean="0"/>
          </a:p>
          <a:p>
            <a:endParaRPr lang="it-IT" altLang="en-US" sz="2400" dirty="0"/>
          </a:p>
          <a:p>
            <a:endParaRPr lang="it-IT" altLang="en-US" sz="2400" dirty="0"/>
          </a:p>
          <a:p>
            <a:pPr marL="0" indent="0">
              <a:buNone/>
            </a:pPr>
            <a:r>
              <a:rPr lang="it-IT" altLang="en-US" sz="2400" dirty="0"/>
              <a:t> </a:t>
            </a:r>
            <a:r>
              <a:rPr lang="it-IT" altLang="en-US" sz="2400" dirty="0" smtClean="0"/>
              <a:t>   eliminando il termine </a:t>
            </a:r>
            <a:r>
              <a:rPr lang="en-US" altLang="en-US" sz="2400" dirty="0" smtClean="0"/>
              <a:t>“</a:t>
            </a:r>
            <a:r>
              <a:rPr lang="it-IT" altLang="en-US" sz="2400" dirty="0" smtClean="0"/>
              <a:t>1</a:t>
            </a:r>
            <a:r>
              <a:rPr lang="en-US" altLang="en-US" sz="2400" dirty="0" smtClean="0"/>
              <a:t>”</a:t>
            </a:r>
            <a:endParaRPr lang="it-IT" altLang="en-US" sz="2400" dirty="0" smtClean="0"/>
          </a:p>
          <a:p>
            <a:r>
              <a:rPr lang="it-IT" altLang="en-US" sz="2400" dirty="0" smtClean="0"/>
              <a:t>In forma NON vettoriale, la funzione discriminante lineare può anche essere scritta come</a:t>
            </a:r>
          </a:p>
          <a:p>
            <a:endParaRPr lang="it-IT" altLang="en-US" sz="2400" dirty="0"/>
          </a:p>
          <a:p>
            <a:endParaRPr lang="it-IT" altLang="en-US" sz="2400" dirty="0" smtClean="0"/>
          </a:p>
          <a:p>
            <a:pPr marL="0" indent="0">
              <a:buNone/>
            </a:pPr>
            <a:r>
              <a:rPr lang="it-IT" altLang="en-US" sz="2400" dirty="0"/>
              <a:t> </a:t>
            </a:r>
            <a:r>
              <a:rPr lang="it-IT" altLang="en-US" sz="2400" dirty="0" smtClean="0"/>
              <a:t>   dove </a:t>
            </a:r>
            <a:r>
              <a:rPr lang="it-IT" altLang="en-US" sz="2400" i="1" dirty="0" smtClean="0"/>
              <a:t>w</a:t>
            </a:r>
            <a:r>
              <a:rPr lang="it-IT" altLang="en-US" sz="2400" i="1" baseline="-25000" dirty="0" smtClean="0"/>
              <a:t>i</a:t>
            </a:r>
            <a:r>
              <a:rPr lang="it-IT" altLang="en-US" sz="2400" dirty="0" smtClean="0"/>
              <a:t> è la componente i-esima del vettore dei pesi e </a:t>
            </a:r>
            <a:r>
              <a:rPr lang="it-IT" altLang="en-US" sz="2400" i="1" dirty="0" smtClean="0"/>
              <a:t>w</a:t>
            </a:r>
            <a:r>
              <a:rPr lang="it-IT" altLang="en-US" sz="2400" i="1" baseline="-25000" dirty="0" smtClean="0"/>
              <a:t>0</a:t>
            </a:r>
            <a:r>
              <a:rPr lang="it-IT" altLang="en-US" sz="2400" dirty="0" smtClean="0"/>
              <a:t> è  </a:t>
            </a:r>
          </a:p>
          <a:p>
            <a:pPr marL="0" indent="0">
              <a:buNone/>
            </a:pPr>
            <a:r>
              <a:rPr lang="it-IT" altLang="en-US" sz="2400" dirty="0"/>
              <a:t> </a:t>
            </a:r>
            <a:r>
              <a:rPr lang="it-IT" altLang="en-US" sz="2400" dirty="0" smtClean="0"/>
              <a:t>   il solito termine noto.</a:t>
            </a:r>
          </a:p>
          <a:p>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3468978104"/>
              </p:ext>
            </p:extLst>
          </p:nvPr>
        </p:nvGraphicFramePr>
        <p:xfrm>
          <a:off x="3362325" y="2349500"/>
          <a:ext cx="1982788" cy="549275"/>
        </p:xfrm>
        <a:graphic>
          <a:graphicData uri="http://schemas.openxmlformats.org/presentationml/2006/ole">
            <mc:AlternateContent xmlns:mc="http://schemas.openxmlformats.org/markup-compatibility/2006">
              <mc:Choice xmlns:v="urn:schemas-microsoft-com:vml" Requires="v">
                <p:oleObj spid="_x0000_s166951" name="Equation" r:id="rId3" imgW="825480" imgH="228600" progId="Equation.3">
                  <p:embed/>
                </p:oleObj>
              </mc:Choice>
              <mc:Fallback>
                <p:oleObj name="Equation" r:id="rId3" imgW="825480" imgH="228600" progId="Equation.3">
                  <p:embed/>
                  <p:pic>
                    <p:nvPicPr>
                      <p:cNvPr id="0" name="Object 6"/>
                      <p:cNvPicPr>
                        <a:picLocks noChangeAspect="1" noChangeArrowheads="1"/>
                      </p:cNvPicPr>
                      <p:nvPr/>
                    </p:nvPicPr>
                    <p:blipFill>
                      <a:blip r:embed="rId4"/>
                      <a:srcRect/>
                      <a:stretch>
                        <a:fillRect/>
                      </a:stretch>
                    </p:blipFill>
                    <p:spPr bwMode="auto">
                      <a:xfrm>
                        <a:off x="3362325" y="2349500"/>
                        <a:ext cx="19827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905086936"/>
              </p:ext>
            </p:extLst>
          </p:nvPr>
        </p:nvGraphicFramePr>
        <p:xfrm>
          <a:off x="2915816" y="4365104"/>
          <a:ext cx="2909887" cy="1039812"/>
        </p:xfrm>
        <a:graphic>
          <a:graphicData uri="http://schemas.openxmlformats.org/presentationml/2006/ole">
            <mc:AlternateContent xmlns:mc="http://schemas.openxmlformats.org/markup-compatibility/2006">
              <mc:Choice xmlns:v="urn:schemas-microsoft-com:vml" Requires="v">
                <p:oleObj spid="_x0000_s166952" name="Equation" r:id="rId5" imgW="1206360" imgH="431640" progId="Equation.3">
                  <p:embed/>
                </p:oleObj>
              </mc:Choice>
              <mc:Fallback>
                <p:oleObj name="Equation" r:id="rId5" imgW="1206360" imgH="431640" progId="Equation.3">
                  <p:embed/>
                  <p:pic>
                    <p:nvPicPr>
                      <p:cNvPr id="0" name="Object 4"/>
                      <p:cNvPicPr>
                        <a:picLocks noChangeAspect="1" noChangeArrowheads="1"/>
                      </p:cNvPicPr>
                      <p:nvPr/>
                    </p:nvPicPr>
                    <p:blipFill>
                      <a:blip r:embed="rId6"/>
                      <a:srcRect/>
                      <a:stretch>
                        <a:fillRect/>
                      </a:stretch>
                    </p:blipFill>
                    <p:spPr bwMode="auto">
                      <a:xfrm>
                        <a:off x="2915816" y="4365104"/>
                        <a:ext cx="2909887" cy="103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8418996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94198068-2863-4467-8E53-F6DEA87E3BCD}" type="slidenum">
              <a:rPr lang="en-GB" altLang="en-US" sz="1200" smtClean="0">
                <a:latin typeface="Times New Roman" pitchFamily="18" charset="0"/>
              </a:rPr>
              <a:pPr algn="r" eaLnBrk="1" hangingPunct="1">
                <a:spcBef>
                  <a:spcPct val="0"/>
                </a:spcBef>
                <a:buFontTx/>
                <a:buNone/>
              </a:pPr>
              <a:t>24</a:t>
            </a:fld>
            <a:endParaRPr lang="en-GB" altLang="en-US" sz="1200" smtClean="0">
              <a:latin typeface="Times New Roman" pitchFamily="18" charset="0"/>
            </a:endParaRPr>
          </a:p>
        </p:txBody>
      </p:sp>
      <p:sp>
        <p:nvSpPr>
          <p:cNvPr id="57347" name="Rectangle 2"/>
          <p:cNvSpPr>
            <a:spLocks noGrp="1" noChangeArrowheads="1"/>
          </p:cNvSpPr>
          <p:nvPr>
            <p:ph type="title"/>
          </p:nvPr>
        </p:nvSpPr>
        <p:spPr>
          <a:xfrm>
            <a:off x="228600" y="549275"/>
            <a:ext cx="7772400" cy="612775"/>
          </a:xfrm>
        </p:spPr>
        <p:txBody>
          <a:bodyPr/>
          <a:lstStyle/>
          <a:p>
            <a:r>
              <a:rPr lang="it-IT" altLang="en-US" smtClean="0"/>
              <a:t>Funzioni discriminanti lineari generalizzate</a:t>
            </a:r>
          </a:p>
        </p:txBody>
      </p:sp>
      <p:sp>
        <p:nvSpPr>
          <p:cNvPr id="57348" name="Rectangle 3"/>
          <p:cNvSpPr>
            <a:spLocks noGrp="1" noChangeArrowheads="1"/>
          </p:cNvSpPr>
          <p:nvPr>
            <p:ph type="body" idx="1"/>
          </p:nvPr>
        </p:nvSpPr>
        <p:spPr>
          <a:xfrm>
            <a:off x="179388" y="1772617"/>
            <a:ext cx="8713787" cy="5184775"/>
          </a:xfrm>
        </p:spPr>
        <p:txBody>
          <a:bodyPr/>
          <a:lstStyle/>
          <a:p>
            <a:r>
              <a:rPr lang="it-IT" altLang="en-US" sz="2400" dirty="0" smtClean="0"/>
              <a:t>Possiamo aggiungere altri termini in cui mettiamo i prodotti delle varie componenti di </a:t>
            </a:r>
            <a:r>
              <a:rPr lang="it-IT" altLang="en-US" sz="2400" b="1" dirty="0" smtClean="0"/>
              <a:t>x</a:t>
            </a:r>
          </a:p>
          <a:p>
            <a:r>
              <a:rPr lang="it-IT" altLang="en-US" sz="2400" dirty="0" smtClean="0"/>
              <a:t>Esempio: classificatore discriminante quadratico (cosa fa di preciso? </a:t>
            </a:r>
            <a:r>
              <a:rPr lang="it-IT" altLang="en-US" sz="2400" i="1" dirty="0" smtClean="0"/>
              <a:t>Non ci importa ora</a:t>
            </a:r>
            <a:r>
              <a:rPr lang="it-IT" altLang="en-US" sz="2400" dirty="0" smtClean="0"/>
              <a:t>)</a:t>
            </a:r>
          </a:p>
          <a:p>
            <a:endParaRPr lang="it-IT" altLang="en-US" sz="2400" dirty="0"/>
          </a:p>
          <a:p>
            <a:endParaRPr lang="it-IT" altLang="en-US" sz="2400" dirty="0" smtClean="0"/>
          </a:p>
          <a:p>
            <a:r>
              <a:rPr lang="it-IT" altLang="en-US" sz="2400" dirty="0" smtClean="0"/>
              <a:t>Possiamo generalizzare il concetto scrivendo</a:t>
            </a:r>
          </a:p>
          <a:p>
            <a:endParaRPr lang="it-IT" altLang="en-US" sz="2400" dirty="0" smtClean="0"/>
          </a:p>
          <a:p>
            <a:endParaRPr lang="it-IT" altLang="en-US" sz="2400" dirty="0" smtClean="0"/>
          </a:p>
          <a:p>
            <a:pPr>
              <a:buFont typeface="Wingdings" pitchFamily="2" charset="2"/>
              <a:buNone/>
            </a:pPr>
            <a:r>
              <a:rPr lang="it-IT" altLang="en-US" sz="2400" dirty="0" smtClean="0"/>
              <a:t>	dove y</a:t>
            </a:r>
            <a:r>
              <a:rPr lang="it-IT" altLang="en-US" sz="2400" baseline="-25000" dirty="0" smtClean="0"/>
              <a:t>k</a:t>
            </a:r>
            <a:r>
              <a:rPr lang="it-IT" altLang="en-US" sz="2400" dirty="0" smtClean="0"/>
              <a:t>(</a:t>
            </a:r>
            <a:r>
              <a:rPr lang="it-IT" altLang="en-US" sz="2400" b="1" dirty="0" smtClean="0"/>
              <a:t>x</a:t>
            </a:r>
            <a:r>
              <a:rPr lang="it-IT" altLang="en-US" sz="2400" dirty="0" smtClean="0"/>
              <a:t>) , k=1….K, sono </a:t>
            </a:r>
            <a:r>
              <a:rPr lang="it-IT" altLang="en-US" sz="2400" i="1" dirty="0" smtClean="0"/>
              <a:t>funzioni arbitrarie </a:t>
            </a:r>
            <a:r>
              <a:rPr lang="it-IT" altLang="en-US" sz="2400" dirty="0" smtClean="0"/>
              <a:t>su</a:t>
            </a:r>
            <a:r>
              <a:rPr lang="it-IT" altLang="en-US" sz="2400" i="1" dirty="0" smtClean="0"/>
              <a:t> </a:t>
            </a:r>
            <a:r>
              <a:rPr lang="it-IT" altLang="en-US" sz="2400" b="1" dirty="0" smtClean="0"/>
              <a:t>x</a:t>
            </a:r>
          </a:p>
        </p:txBody>
      </p:sp>
      <p:graphicFrame>
        <p:nvGraphicFramePr>
          <p:cNvPr id="57350" name="Object 5"/>
          <p:cNvGraphicFramePr>
            <a:graphicFrameLocks noChangeAspect="1"/>
          </p:cNvGraphicFramePr>
          <p:nvPr>
            <p:extLst>
              <p:ext uri="{D42A27DB-BD31-4B8C-83A1-F6EECF244321}">
                <p14:modId xmlns:p14="http://schemas.microsoft.com/office/powerpoint/2010/main" val="3485381106"/>
              </p:ext>
            </p:extLst>
          </p:nvPr>
        </p:nvGraphicFramePr>
        <p:xfrm>
          <a:off x="1835696" y="3212976"/>
          <a:ext cx="5021263" cy="1071562"/>
        </p:xfrm>
        <a:graphic>
          <a:graphicData uri="http://schemas.openxmlformats.org/presentationml/2006/ole">
            <mc:AlternateContent xmlns:mc="http://schemas.openxmlformats.org/markup-compatibility/2006">
              <mc:Choice xmlns:v="urn:schemas-microsoft-com:vml" Requires="v">
                <p:oleObj spid="_x0000_s200735" name="Equation" r:id="rId3" imgW="2082600" imgH="444240" progId="Equation.3">
                  <p:embed/>
                </p:oleObj>
              </mc:Choice>
              <mc:Fallback>
                <p:oleObj name="Equation" r:id="rId3" imgW="2082600" imgH="444240" progId="Equation.3">
                  <p:embed/>
                  <p:pic>
                    <p:nvPicPr>
                      <p:cNvPr id="0" name=""/>
                      <p:cNvPicPr>
                        <a:picLocks noChangeAspect="1" noChangeArrowheads="1"/>
                      </p:cNvPicPr>
                      <p:nvPr/>
                    </p:nvPicPr>
                    <p:blipFill>
                      <a:blip r:embed="rId4"/>
                      <a:srcRect/>
                      <a:stretch>
                        <a:fillRect/>
                      </a:stretch>
                    </p:blipFill>
                    <p:spPr bwMode="auto">
                      <a:xfrm>
                        <a:off x="1835696" y="3212976"/>
                        <a:ext cx="5021263" cy="1071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041555574"/>
              </p:ext>
            </p:extLst>
          </p:nvPr>
        </p:nvGraphicFramePr>
        <p:xfrm>
          <a:off x="2915816" y="4653136"/>
          <a:ext cx="2765425" cy="977900"/>
        </p:xfrm>
        <a:graphic>
          <a:graphicData uri="http://schemas.openxmlformats.org/presentationml/2006/ole">
            <mc:AlternateContent xmlns:mc="http://schemas.openxmlformats.org/markup-compatibility/2006">
              <mc:Choice xmlns:v="urn:schemas-microsoft-com:vml" Requires="v">
                <p:oleObj spid="_x0000_s200736" name="Equation" r:id="rId5" imgW="1218960" imgH="431640" progId="Equation.3">
                  <p:embed/>
                </p:oleObj>
              </mc:Choice>
              <mc:Fallback>
                <p:oleObj name="Equation" r:id="rId5" imgW="1218960" imgH="431640" progId="Equation.3">
                  <p:embed/>
                  <p:pic>
                    <p:nvPicPr>
                      <p:cNvPr id="0" name="Object 4"/>
                      <p:cNvPicPr>
                        <a:picLocks noChangeAspect="1" noChangeArrowheads="1"/>
                      </p:cNvPicPr>
                      <p:nvPr/>
                    </p:nvPicPr>
                    <p:blipFill>
                      <a:blip r:embed="rId6"/>
                      <a:srcRect/>
                      <a:stretch>
                        <a:fillRect/>
                      </a:stretch>
                    </p:blipFill>
                    <p:spPr bwMode="auto">
                      <a:xfrm>
                        <a:off x="2915816" y="4653136"/>
                        <a:ext cx="2765425" cy="977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4740652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497675C3-EE96-4451-9DC5-7DF1A583CC78}" type="slidenum">
              <a:rPr lang="en-GB" altLang="en-US" sz="1200" smtClean="0">
                <a:latin typeface="Times New Roman" pitchFamily="18" charset="0"/>
              </a:rPr>
              <a:pPr algn="r" eaLnBrk="1" hangingPunct="1">
                <a:spcBef>
                  <a:spcPct val="0"/>
                </a:spcBef>
                <a:buFontTx/>
                <a:buNone/>
              </a:pPr>
              <a:t>25</a:t>
            </a:fld>
            <a:endParaRPr lang="en-GB" altLang="en-US" sz="1200" smtClean="0">
              <a:latin typeface="Times New Roman" pitchFamily="18" charset="0"/>
            </a:endParaRPr>
          </a:p>
        </p:txBody>
      </p:sp>
      <p:sp>
        <p:nvSpPr>
          <p:cNvPr id="59395" name="Rectangle 2"/>
          <p:cNvSpPr>
            <a:spLocks noGrp="1" noChangeArrowheads="1"/>
          </p:cNvSpPr>
          <p:nvPr>
            <p:ph type="title"/>
          </p:nvPr>
        </p:nvSpPr>
        <p:spPr/>
        <p:txBody>
          <a:bodyPr/>
          <a:lstStyle/>
          <a:p>
            <a:r>
              <a:rPr lang="it-IT" altLang="en-US" smtClean="0"/>
              <a:t>Funzioni discriminanti lineari generalizzate - esempio</a:t>
            </a:r>
            <a:endParaRPr lang="en-US" altLang="en-US" smtClean="0"/>
          </a:p>
        </p:txBody>
      </p:sp>
      <p:sp>
        <p:nvSpPr>
          <p:cNvPr id="59396" name="Rectangle 3"/>
          <p:cNvSpPr>
            <a:spLocks noGrp="1" noChangeArrowheads="1"/>
          </p:cNvSpPr>
          <p:nvPr>
            <p:ph type="body" idx="1"/>
          </p:nvPr>
        </p:nvSpPr>
        <p:spPr>
          <a:xfrm>
            <a:off x="539552" y="1556792"/>
            <a:ext cx="8229600" cy="4525963"/>
          </a:xfrm>
        </p:spPr>
        <p:txBody>
          <a:bodyPr/>
          <a:lstStyle/>
          <a:p>
            <a:r>
              <a:rPr lang="it-IT" altLang="en-US" sz="2000" dirty="0" smtClean="0"/>
              <a:t>Caso 1D, punti x su una retta (non ho più il grassetto su x!)</a:t>
            </a:r>
          </a:p>
          <a:p>
            <a:endParaRPr lang="it-IT" altLang="en-US" sz="2000" dirty="0" smtClean="0"/>
          </a:p>
          <a:p>
            <a:endParaRPr lang="it-IT" altLang="en-US" sz="2000" dirty="0" smtClean="0"/>
          </a:p>
          <a:p>
            <a:r>
              <a:rPr lang="it-IT" altLang="en-US" sz="2000" dirty="0" smtClean="0"/>
              <a:t>Definiamo tre funzioni y</a:t>
            </a:r>
            <a:r>
              <a:rPr lang="it-IT" altLang="en-US" sz="2000" baseline="-25000" dirty="0" smtClean="0"/>
              <a:t>k</a:t>
            </a:r>
            <a:r>
              <a:rPr lang="it-IT" altLang="en-US" sz="2000" dirty="0" smtClean="0"/>
              <a:t>(x), K=3</a:t>
            </a:r>
          </a:p>
          <a:p>
            <a:endParaRPr lang="it-IT" altLang="en-US" sz="2000" dirty="0"/>
          </a:p>
          <a:p>
            <a:endParaRPr lang="it-IT" altLang="en-US" sz="2000" dirty="0" smtClean="0"/>
          </a:p>
          <a:p>
            <a:endParaRPr lang="it-IT" altLang="en-US" sz="2000" dirty="0" smtClean="0"/>
          </a:p>
          <a:p>
            <a:endParaRPr lang="it-IT" altLang="en-US" sz="2000" dirty="0"/>
          </a:p>
          <a:p>
            <a:endParaRPr lang="it-IT" altLang="en-US" sz="2000" dirty="0" smtClean="0"/>
          </a:p>
          <a:p>
            <a:r>
              <a:rPr lang="it-IT" altLang="en-US" sz="2000" dirty="0" smtClean="0"/>
              <a:t>Otteniamo quindi la funzione</a:t>
            </a:r>
          </a:p>
          <a:p>
            <a:endParaRPr lang="it-IT" altLang="en-US" sz="2000" dirty="0" smtClean="0"/>
          </a:p>
          <a:p>
            <a:pPr>
              <a:buFont typeface="Wingdings" pitchFamily="2" charset="2"/>
              <a:buNone/>
            </a:pPr>
            <a:endParaRPr lang="it-IT" altLang="en-US" sz="2000" dirty="0" smtClean="0"/>
          </a:p>
        </p:txBody>
      </p:sp>
      <p:graphicFrame>
        <p:nvGraphicFramePr>
          <p:cNvPr id="59397" name="Object 4"/>
          <p:cNvGraphicFramePr>
            <a:graphicFrameLocks noChangeAspect="1"/>
          </p:cNvGraphicFramePr>
          <p:nvPr>
            <p:extLst>
              <p:ext uri="{D42A27DB-BD31-4B8C-83A1-F6EECF244321}">
                <p14:modId xmlns:p14="http://schemas.microsoft.com/office/powerpoint/2010/main" val="992017530"/>
              </p:ext>
            </p:extLst>
          </p:nvPr>
        </p:nvGraphicFramePr>
        <p:xfrm>
          <a:off x="2627784" y="5301208"/>
          <a:ext cx="3430587" cy="614363"/>
        </p:xfrm>
        <a:graphic>
          <a:graphicData uri="http://schemas.openxmlformats.org/presentationml/2006/ole">
            <mc:AlternateContent xmlns:mc="http://schemas.openxmlformats.org/markup-compatibility/2006">
              <mc:Choice xmlns:v="urn:schemas-microsoft-com:vml" Requires="v">
                <p:oleObj spid="_x0000_s164920" name="Equation" r:id="rId3" imgW="1346040" imgH="241200" progId="Equation.3">
                  <p:embed/>
                </p:oleObj>
              </mc:Choice>
              <mc:Fallback>
                <p:oleObj name="Equation" r:id="rId3" imgW="1346040" imgH="241200" progId="Equation.3">
                  <p:embed/>
                  <p:pic>
                    <p:nvPicPr>
                      <p:cNvPr id="0" name=""/>
                      <p:cNvPicPr>
                        <a:picLocks noChangeAspect="1" noChangeArrowheads="1"/>
                      </p:cNvPicPr>
                      <p:nvPr/>
                    </p:nvPicPr>
                    <p:blipFill>
                      <a:blip r:embed="rId4"/>
                      <a:srcRect/>
                      <a:stretch>
                        <a:fillRect/>
                      </a:stretch>
                    </p:blipFill>
                    <p:spPr bwMode="auto">
                      <a:xfrm>
                        <a:off x="2627784" y="5301208"/>
                        <a:ext cx="3430587" cy="61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9398" name="Object 5"/>
          <p:cNvGraphicFramePr>
            <a:graphicFrameLocks noChangeAspect="1"/>
          </p:cNvGraphicFramePr>
          <p:nvPr>
            <p:extLst>
              <p:ext uri="{D42A27DB-BD31-4B8C-83A1-F6EECF244321}">
                <p14:modId xmlns:p14="http://schemas.microsoft.com/office/powerpoint/2010/main" val="2295599048"/>
              </p:ext>
            </p:extLst>
          </p:nvPr>
        </p:nvGraphicFramePr>
        <p:xfrm>
          <a:off x="3563888" y="3140968"/>
          <a:ext cx="1390052" cy="1470289"/>
        </p:xfrm>
        <a:graphic>
          <a:graphicData uri="http://schemas.openxmlformats.org/presentationml/2006/ole">
            <mc:AlternateContent xmlns:mc="http://schemas.openxmlformats.org/markup-compatibility/2006">
              <mc:Choice xmlns:v="urn:schemas-microsoft-com:vml" Requires="v">
                <p:oleObj spid="_x0000_s164921" name="Equation" r:id="rId5" imgW="660240" imgH="698400" progId="Equation.3">
                  <p:embed/>
                </p:oleObj>
              </mc:Choice>
              <mc:Fallback>
                <p:oleObj name="Equation" r:id="rId5" imgW="660240" imgH="698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63888" y="3140968"/>
                        <a:ext cx="1390052" cy="1470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9399" name="Object 1"/>
          <p:cNvGraphicFramePr>
            <a:graphicFrameLocks noChangeAspect="1"/>
          </p:cNvGraphicFramePr>
          <p:nvPr>
            <p:extLst>
              <p:ext uri="{D42A27DB-BD31-4B8C-83A1-F6EECF244321}">
                <p14:modId xmlns:p14="http://schemas.microsoft.com/office/powerpoint/2010/main" val="2400195055"/>
              </p:ext>
            </p:extLst>
          </p:nvPr>
        </p:nvGraphicFramePr>
        <p:xfrm>
          <a:off x="2699792" y="1988840"/>
          <a:ext cx="2633662" cy="550862"/>
        </p:xfrm>
        <a:graphic>
          <a:graphicData uri="http://schemas.openxmlformats.org/presentationml/2006/ole">
            <mc:AlternateContent xmlns:mc="http://schemas.openxmlformats.org/markup-compatibility/2006">
              <mc:Choice xmlns:v="urn:schemas-microsoft-com:vml" Requires="v">
                <p:oleObj spid="_x0000_s164922" name="Equation" r:id="rId7" imgW="1091880" imgH="228600" progId="Equation.3">
                  <p:embed/>
                </p:oleObj>
              </mc:Choice>
              <mc:Fallback>
                <p:oleObj name="Equation" r:id="rId7" imgW="1091880" imgH="228600" progId="Equation.3">
                  <p:embed/>
                  <p:pic>
                    <p:nvPicPr>
                      <p:cNvPr id="0" name=""/>
                      <p:cNvPicPr>
                        <a:picLocks noChangeAspect="1" noChangeArrowheads="1"/>
                      </p:cNvPicPr>
                      <p:nvPr/>
                    </p:nvPicPr>
                    <p:blipFill>
                      <a:blip r:embed="rId8"/>
                      <a:srcRect/>
                      <a:stretch>
                        <a:fillRect/>
                      </a:stretch>
                    </p:blipFill>
                    <p:spPr bwMode="auto">
                      <a:xfrm>
                        <a:off x="2699792" y="1988840"/>
                        <a:ext cx="2633662" cy="550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814334933"/>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802141C3-9D29-4E9F-9753-0ACB4552CCCB}" type="slidenum">
              <a:rPr lang="en-GB" altLang="en-US" sz="1200" smtClean="0">
                <a:latin typeface="Times New Roman" pitchFamily="18" charset="0"/>
              </a:rPr>
              <a:pPr algn="r" eaLnBrk="1" hangingPunct="1">
                <a:spcBef>
                  <a:spcPct val="0"/>
                </a:spcBef>
                <a:buFontTx/>
                <a:buNone/>
              </a:pPr>
              <a:t>26</a:t>
            </a:fld>
            <a:endParaRPr lang="en-GB" altLang="en-US" sz="1200" smtClean="0">
              <a:latin typeface="Times New Roman" pitchFamily="18" charset="0"/>
            </a:endParaRPr>
          </a:p>
        </p:txBody>
      </p:sp>
      <p:sp>
        <p:nvSpPr>
          <p:cNvPr id="58371" name="Rectangle 3"/>
          <p:cNvSpPr>
            <a:spLocks noGrp="1" noChangeArrowheads="1"/>
          </p:cNvSpPr>
          <p:nvPr>
            <p:ph type="body" idx="1"/>
          </p:nvPr>
        </p:nvSpPr>
        <p:spPr>
          <a:xfrm>
            <a:off x="179388" y="333375"/>
            <a:ext cx="8713787" cy="6335713"/>
          </a:xfrm>
        </p:spPr>
        <p:txBody>
          <a:bodyPr/>
          <a:lstStyle/>
          <a:p>
            <a:endParaRPr lang="it-IT" altLang="en-US" sz="2400" dirty="0" smtClean="0"/>
          </a:p>
          <a:p>
            <a:r>
              <a:rPr lang="it-IT" altLang="en-US" sz="2400" dirty="0" smtClean="0"/>
              <a:t>Riprendendo la formulazione generale multidimensionale</a:t>
            </a:r>
            <a:endParaRPr lang="it-IT" altLang="en-US" sz="2400" dirty="0"/>
          </a:p>
          <a:p>
            <a:endParaRPr lang="it-IT" altLang="en-US" sz="2400" dirty="0" smtClean="0"/>
          </a:p>
          <a:p>
            <a:endParaRPr lang="it-IT" altLang="en-US" sz="2400" dirty="0"/>
          </a:p>
          <a:p>
            <a:endParaRPr lang="it-IT" altLang="en-US" sz="2400" dirty="0" smtClean="0"/>
          </a:p>
          <a:p>
            <a:r>
              <a:rPr lang="it-IT" altLang="en-US" sz="2400" dirty="0" smtClean="0"/>
              <a:t>y</a:t>
            </a:r>
            <a:r>
              <a:rPr lang="it-IT" altLang="en-US" sz="2400" baseline="-25000" dirty="0" smtClean="0"/>
              <a:t>k</a:t>
            </a:r>
            <a:r>
              <a:rPr lang="it-IT" altLang="en-US" sz="2400" dirty="0" smtClean="0"/>
              <a:t>(</a:t>
            </a:r>
            <a:r>
              <a:rPr lang="it-IT" altLang="en-US" sz="2400" b="1" dirty="0" smtClean="0"/>
              <a:t>x</a:t>
            </a:r>
            <a:r>
              <a:rPr lang="it-IT" altLang="en-US" sz="2400" dirty="0" smtClean="0"/>
              <a:t>) al variare di k, possono essere viste direttamente come nuove features</a:t>
            </a:r>
          </a:p>
          <a:p>
            <a:r>
              <a:rPr lang="it-IT" altLang="en-US" sz="2400" dirty="0" smtClean="0"/>
              <a:t>In altre parole, y</a:t>
            </a:r>
            <a:r>
              <a:rPr lang="it-IT" altLang="en-US" sz="2400" baseline="-25000" dirty="0" smtClean="0"/>
              <a:t>k</a:t>
            </a:r>
            <a:r>
              <a:rPr lang="it-IT" altLang="en-US" sz="2400" dirty="0"/>
              <a:t> </a:t>
            </a:r>
            <a:r>
              <a:rPr lang="it-IT" altLang="en-US" sz="2400" dirty="0" smtClean="0"/>
              <a:t>possono essere viste come estrattori di features</a:t>
            </a:r>
          </a:p>
          <a:p>
            <a:pPr lvl="1"/>
            <a:r>
              <a:rPr lang="it-IT" altLang="en-US" sz="2000" dirty="0" smtClean="0"/>
              <a:t>Di solito, la fase di estr. </a:t>
            </a:r>
            <a:r>
              <a:rPr lang="it-IT" altLang="en-US" sz="2000" dirty="0"/>
              <a:t>d</a:t>
            </a:r>
            <a:r>
              <a:rPr lang="it-IT" altLang="en-US" sz="2000" dirty="0" smtClean="0"/>
              <a:t>i features è usata per diminuire di dimensionalità (PCA): qui invece </a:t>
            </a:r>
            <a:r>
              <a:rPr lang="it-IT" altLang="en-US" sz="2000" b="1" dirty="0" smtClean="0"/>
              <a:t>aumenta</a:t>
            </a:r>
            <a:endParaRPr lang="it-IT" altLang="en-US" sz="2400" dirty="0"/>
          </a:p>
          <a:p>
            <a:r>
              <a:rPr lang="it-IT" altLang="en-US" sz="2400" dirty="0" smtClean="0"/>
              <a:t>g(</a:t>
            </a:r>
            <a:r>
              <a:rPr lang="it-IT" altLang="en-US" sz="2400" b="1" dirty="0" smtClean="0"/>
              <a:t>x</a:t>
            </a:r>
            <a:r>
              <a:rPr lang="it-IT" altLang="en-US" sz="2400" dirty="0" smtClean="0"/>
              <a:t>) si chiama </a:t>
            </a:r>
            <a:r>
              <a:rPr lang="it-IT" altLang="en-US" sz="2400" i="1" dirty="0" smtClean="0"/>
              <a:t>funzione discriminante lineare generalizzata</a:t>
            </a:r>
          </a:p>
          <a:p>
            <a:pPr lvl="1"/>
            <a:r>
              <a:rPr lang="it-IT" altLang="en-US" sz="2000" dirty="0" smtClean="0"/>
              <a:t>lineare rispetto a y</a:t>
            </a:r>
            <a:r>
              <a:rPr lang="it-IT" altLang="en-US" sz="2000" baseline="-25000" dirty="0" smtClean="0"/>
              <a:t>k</a:t>
            </a:r>
            <a:r>
              <a:rPr lang="it-IT" altLang="en-US" sz="2000" dirty="0" smtClean="0"/>
              <a:t>(</a:t>
            </a:r>
            <a:r>
              <a:rPr lang="it-IT" altLang="en-US" sz="2000" b="1" dirty="0" smtClean="0"/>
              <a:t>x</a:t>
            </a:r>
            <a:r>
              <a:rPr lang="it-IT" altLang="en-US" sz="2000" dirty="0" smtClean="0"/>
              <a:t>)</a:t>
            </a:r>
          </a:p>
          <a:p>
            <a:pPr lvl="1"/>
            <a:r>
              <a:rPr lang="it-IT" altLang="en-US" sz="2000" dirty="0" smtClean="0"/>
              <a:t>non lineare nello spazio originale di </a:t>
            </a:r>
            <a:r>
              <a:rPr lang="it-IT" altLang="en-US" sz="2000" b="1" dirty="0" smtClean="0"/>
              <a:t>x</a:t>
            </a:r>
          </a:p>
        </p:txBody>
      </p:sp>
      <p:graphicFrame>
        <p:nvGraphicFramePr>
          <p:cNvPr id="2" name="Object 1"/>
          <p:cNvGraphicFramePr>
            <a:graphicFrameLocks noChangeAspect="1"/>
          </p:cNvGraphicFramePr>
          <p:nvPr>
            <p:extLst>
              <p:ext uri="{D42A27DB-BD31-4B8C-83A1-F6EECF244321}">
                <p14:modId xmlns:p14="http://schemas.microsoft.com/office/powerpoint/2010/main" val="993433421"/>
              </p:ext>
            </p:extLst>
          </p:nvPr>
        </p:nvGraphicFramePr>
        <p:xfrm>
          <a:off x="2843808" y="1340768"/>
          <a:ext cx="3041968" cy="1075690"/>
        </p:xfrm>
        <a:graphic>
          <a:graphicData uri="http://schemas.openxmlformats.org/presentationml/2006/ole">
            <mc:AlternateContent xmlns:mc="http://schemas.openxmlformats.org/markup-compatibility/2006">
              <mc:Choice xmlns:v="urn:schemas-microsoft-com:vml" Requires="v">
                <p:oleObj spid="_x0000_s165909" name="Equation" r:id="rId3" imgW="1218960" imgH="431640" progId="Equation.3">
                  <p:embed/>
                </p:oleObj>
              </mc:Choice>
              <mc:Fallback>
                <p:oleObj name="Equation" r:id="rId3" imgW="1218960" imgH="43164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808" y="1340768"/>
                        <a:ext cx="3041968" cy="1075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29502175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8214" y="1772816"/>
            <a:ext cx="6411740" cy="4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9470B5C-FBA8-4103-891F-19E8C22FFEB6}" type="slidenum">
              <a:rPr lang="en-GB" altLang="en-US" sz="1200" smtClean="0">
                <a:latin typeface="Times New Roman" pitchFamily="18" charset="0"/>
              </a:rPr>
              <a:pPr algn="r" eaLnBrk="1" hangingPunct="1">
                <a:spcBef>
                  <a:spcPct val="0"/>
                </a:spcBef>
                <a:buFontTx/>
                <a:buNone/>
              </a:pPr>
              <a:t>27</a:t>
            </a:fld>
            <a:endParaRPr lang="en-GB" altLang="en-US" sz="1200" smtClean="0">
              <a:latin typeface="Times New Roman" pitchFamily="18" charset="0"/>
            </a:endParaRPr>
          </a:p>
        </p:txBody>
      </p:sp>
      <p:sp>
        <p:nvSpPr>
          <p:cNvPr id="60419" name="Rectangle 2"/>
          <p:cNvSpPr>
            <a:spLocks noGrp="1" noChangeArrowheads="1"/>
          </p:cNvSpPr>
          <p:nvPr>
            <p:ph type="title"/>
          </p:nvPr>
        </p:nvSpPr>
        <p:spPr/>
        <p:txBody>
          <a:bodyPr/>
          <a:lstStyle/>
          <a:p>
            <a:endParaRPr lang="en-US" altLang="en-US" smtClean="0"/>
          </a:p>
        </p:txBody>
      </p:sp>
      <p:sp>
        <p:nvSpPr>
          <p:cNvPr id="60420" name="Rectangle 3"/>
          <p:cNvSpPr>
            <a:spLocks noGrp="1" noChangeArrowheads="1"/>
          </p:cNvSpPr>
          <p:nvPr>
            <p:ph type="body" idx="1"/>
          </p:nvPr>
        </p:nvSpPr>
        <p:spPr>
          <a:xfrm>
            <a:off x="323528" y="1412875"/>
            <a:ext cx="3384376" cy="4525963"/>
          </a:xfrm>
        </p:spPr>
        <p:txBody>
          <a:bodyPr/>
          <a:lstStyle/>
          <a:p>
            <a:pPr algn="just"/>
            <a:r>
              <a:rPr lang="it-IT" altLang="en-US" sz="2000" dirty="0" smtClean="0"/>
              <a:t>Per esempio, con la funzione</a:t>
            </a:r>
          </a:p>
          <a:p>
            <a:pPr algn="just"/>
            <a:endParaRPr lang="it-IT" altLang="en-US" sz="2000" dirty="0"/>
          </a:p>
          <a:p>
            <a:pPr algn="just"/>
            <a:endParaRPr lang="it-IT" altLang="en-US" sz="2000" dirty="0" smtClean="0"/>
          </a:p>
          <a:p>
            <a:pPr marL="0" indent="0" algn="just">
              <a:buNone/>
            </a:pPr>
            <a:r>
              <a:rPr lang="it-IT" altLang="en-US" sz="2000" dirty="0" smtClean="0"/>
              <a:t>si passa da uno spazio di feature monodimensionale ad uno spazio tridimensionale</a:t>
            </a:r>
          </a:p>
          <a:p>
            <a:endParaRPr lang="it-IT" altLang="en-US" sz="24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4214400377"/>
              </p:ext>
            </p:extLst>
          </p:nvPr>
        </p:nvGraphicFramePr>
        <p:xfrm>
          <a:off x="251520" y="2132856"/>
          <a:ext cx="3526612" cy="614008"/>
        </p:xfrm>
        <a:graphic>
          <a:graphicData uri="http://schemas.openxmlformats.org/presentationml/2006/ole">
            <mc:AlternateContent xmlns:mc="http://schemas.openxmlformats.org/markup-compatibility/2006">
              <mc:Choice xmlns:v="urn:schemas-microsoft-com:vml" Requires="v">
                <p:oleObj spid="_x0000_s163855" name="Equation" r:id="rId4" imgW="1384300" imgH="241300" progId="Equation.3">
                  <p:embed/>
                </p:oleObj>
              </mc:Choice>
              <mc:Fallback>
                <p:oleObj name="Equation" r:id="rId4" imgW="1384300" imgH="2413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2132856"/>
                        <a:ext cx="3526612" cy="614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41668720"/>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59470B5C-FBA8-4103-891F-19E8C22FFEB6}" type="slidenum">
              <a:rPr lang="en-GB" altLang="en-US" sz="1200" smtClean="0">
                <a:latin typeface="Times New Roman" pitchFamily="18" charset="0"/>
              </a:rPr>
              <a:pPr algn="r" eaLnBrk="1" hangingPunct="1">
                <a:spcBef>
                  <a:spcPct val="0"/>
                </a:spcBef>
                <a:buFontTx/>
                <a:buNone/>
              </a:pPr>
              <a:t>28</a:t>
            </a:fld>
            <a:endParaRPr lang="en-GB" altLang="en-US" sz="1200" smtClean="0">
              <a:latin typeface="Times New Roman" pitchFamily="18" charset="0"/>
            </a:endParaRPr>
          </a:p>
        </p:txBody>
      </p:sp>
      <p:sp>
        <p:nvSpPr>
          <p:cNvPr id="60419" name="Rectangle 2"/>
          <p:cNvSpPr>
            <a:spLocks noGrp="1" noChangeArrowheads="1"/>
          </p:cNvSpPr>
          <p:nvPr>
            <p:ph type="title"/>
          </p:nvPr>
        </p:nvSpPr>
        <p:spPr/>
        <p:txBody>
          <a:bodyPr/>
          <a:lstStyle/>
          <a:p>
            <a:endParaRPr lang="en-US" altLang="en-US" smtClean="0"/>
          </a:p>
        </p:txBody>
      </p:sp>
      <p:sp>
        <p:nvSpPr>
          <p:cNvPr id="60420" name="Rectangle 3"/>
          <p:cNvSpPr>
            <a:spLocks noGrp="1" noChangeArrowheads="1"/>
          </p:cNvSpPr>
          <p:nvPr>
            <p:ph type="body" idx="1"/>
          </p:nvPr>
        </p:nvSpPr>
        <p:spPr/>
        <p:txBody>
          <a:bodyPr/>
          <a:lstStyle/>
          <a:p>
            <a:endParaRPr lang="it-IT" altLang="en-US" sz="2400" dirty="0" smtClean="0"/>
          </a:p>
          <a:p>
            <a:r>
              <a:rPr lang="it-IT" altLang="en-US" sz="2400" dirty="0" smtClean="0"/>
              <a:t>Adesso la funzione g(x) è lineare nello spazio di y (cioè è un iperpiano nello spazio tridimensionale)</a:t>
            </a:r>
          </a:p>
          <a:p>
            <a:pPr lvl="1"/>
            <a:r>
              <a:rPr lang="it-IT" altLang="en-US" sz="2000" dirty="0" smtClean="0"/>
              <a:t>funzione semplice nello spazio di y</a:t>
            </a:r>
          </a:p>
          <a:p>
            <a:pPr lvl="1"/>
            <a:r>
              <a:rPr lang="it-IT" altLang="en-US" sz="2000" dirty="0" smtClean="0"/>
              <a:t>funzione complessa nello spazio originale di </a:t>
            </a:r>
            <a:r>
              <a:rPr lang="it-IT" altLang="en-US" sz="2000" b="1" dirty="0" smtClean="0"/>
              <a:t>x</a:t>
            </a:r>
          </a:p>
          <a:p>
            <a:pPr lvl="1"/>
            <a:r>
              <a:rPr lang="it-IT" altLang="en-US" sz="2000" dirty="0" smtClean="0"/>
              <a:t>Bisogna quindi calcolare gli {</a:t>
            </a:r>
            <a:r>
              <a:rPr lang="it-IT" altLang="en-US" sz="2000" dirty="0" smtClean="0">
                <a:latin typeface="Symbol" panose="05050102010706020507" pitchFamily="18" charset="2"/>
              </a:rPr>
              <a:t>a}</a:t>
            </a:r>
            <a:r>
              <a:rPr lang="it-IT" altLang="en-US" sz="2000" dirty="0" smtClean="0"/>
              <a:t>, che svolgono la funzione dei coefficienti di </a:t>
            </a:r>
            <a:r>
              <a:rPr lang="it-IT" altLang="en-US" sz="2000" b="1" dirty="0" smtClean="0"/>
              <a:t>w</a:t>
            </a:r>
          </a:p>
          <a:p>
            <a:pPr lvl="1"/>
            <a:endParaRPr lang="it-IT" altLang="en-US" sz="2000" dirty="0" smtClean="0"/>
          </a:p>
          <a:p>
            <a:r>
              <a:rPr lang="it-IT" altLang="en-US" sz="2400" i="1" dirty="0" smtClean="0"/>
              <a:t>Idea alla base delle Support Vector Machines</a:t>
            </a:r>
          </a:p>
        </p:txBody>
      </p:sp>
    </p:spTree>
    <p:extLst>
      <p:ext uri="{BB962C8B-B14F-4D97-AF65-F5344CB8AC3E}">
        <p14:creationId xmlns:p14="http://schemas.microsoft.com/office/powerpoint/2010/main" val="2919732646"/>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2130425"/>
            <a:ext cx="7772400" cy="1470025"/>
          </a:xfrm>
          <a:prstGeom prst="rect">
            <a:avLst/>
          </a:prstGeom>
          <a:noFill/>
          <a:ln w="9525">
            <a:noFill/>
            <a:miter lim="800000"/>
            <a:headEnd/>
            <a:tailEnd/>
          </a:ln>
        </p:spPr>
        <p:txBody>
          <a:bodyPr anchor="ctr"/>
          <a:lstStyle/>
          <a:p>
            <a:pPr eaLnBrk="0" hangingPunct="0">
              <a:defRPr/>
            </a:pPr>
            <a:r>
              <a:rPr lang="en-US" sz="6600" dirty="0">
                <a:latin typeface="Arial" charset="0"/>
              </a:rPr>
              <a:t>Support Vector Machines</a:t>
            </a:r>
            <a:endParaRPr lang="it-IT" sz="6600" kern="0" baseline="0" dirty="0">
              <a:solidFill>
                <a:schemeClr val="tx2"/>
              </a:solidFill>
              <a:latin typeface="+mj-lt"/>
              <a:ea typeface="+mj-ea"/>
              <a:cs typeface="+mj-cs"/>
            </a:endParaRPr>
          </a:p>
        </p:txBody>
      </p:sp>
    </p:spTree>
    <p:extLst>
      <p:ext uri="{BB962C8B-B14F-4D97-AF65-F5344CB8AC3E}">
        <p14:creationId xmlns:p14="http://schemas.microsoft.com/office/powerpoint/2010/main" val="3932071873"/>
      </p:ext>
    </p:extLst>
  </p:cSld>
  <p:clrMapOvr>
    <a:masterClrMapping/>
  </p:clrMapOvr>
  <p:transition advTm="17712"/>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p:txBody>
          <a:bodyPr/>
          <a:lstStyle/>
          <a:p>
            <a:r>
              <a:rPr lang="it-IT" altLang="en-US" smtClean="0"/>
              <a:t>Funzioni discriminanti lineari</a:t>
            </a:r>
          </a:p>
        </p:txBody>
      </p:sp>
    </p:spTree>
    <p:extLst>
      <p:ext uri="{BB962C8B-B14F-4D97-AF65-F5344CB8AC3E}">
        <p14:creationId xmlns:p14="http://schemas.microsoft.com/office/powerpoint/2010/main" val="2262516001"/>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60350"/>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3491" name="Rectangle 3"/>
          <p:cNvSpPr>
            <a:spLocks noGrp="1" noChangeArrowheads="1"/>
          </p:cNvSpPr>
          <p:nvPr>
            <p:ph type="body" idx="1"/>
          </p:nvPr>
        </p:nvSpPr>
        <p:spPr>
          <a:xfrm>
            <a:off x="609600" y="1412875"/>
            <a:ext cx="8229600" cy="5029200"/>
          </a:xfrm>
        </p:spPr>
        <p:txBody>
          <a:bodyPr/>
          <a:lstStyle/>
          <a:p>
            <a:pPr eaLnBrk="1" hangingPunct="1"/>
            <a:r>
              <a:rPr lang="en-US" altLang="en-US" sz="2800" dirty="0" smtClean="0"/>
              <a:t>SVM </a:t>
            </a:r>
            <a:r>
              <a:rPr lang="en-US" altLang="en-US" sz="2800" dirty="0" err="1" smtClean="0"/>
              <a:t>possono</a:t>
            </a:r>
            <a:r>
              <a:rPr lang="en-US" altLang="en-US" sz="2800" dirty="0" smtClean="0"/>
              <a:t> </a:t>
            </a:r>
            <a:r>
              <a:rPr lang="en-US" altLang="en-US" sz="2800" dirty="0" err="1" smtClean="0"/>
              <a:t>essere</a:t>
            </a:r>
            <a:r>
              <a:rPr lang="en-US" altLang="en-US" sz="2800" dirty="0" smtClean="0"/>
              <a:t> </a:t>
            </a:r>
            <a:r>
              <a:rPr lang="en-US" altLang="en-US" sz="2800" dirty="0" err="1" smtClean="0"/>
              <a:t>visti</a:t>
            </a:r>
            <a:r>
              <a:rPr lang="en-US" altLang="en-US" sz="2800" dirty="0" smtClean="0"/>
              <a:t> come </a:t>
            </a:r>
            <a:r>
              <a:rPr lang="en-US" altLang="en-US" sz="2800" dirty="0" err="1" smtClean="0"/>
              <a:t>separatori</a:t>
            </a:r>
            <a:r>
              <a:rPr lang="en-US" altLang="en-US" sz="2800" dirty="0" smtClean="0"/>
              <a:t> </a:t>
            </a:r>
            <a:r>
              <a:rPr lang="en-US" altLang="en-US" sz="2800" dirty="0" err="1" smtClean="0"/>
              <a:t>lineari</a:t>
            </a:r>
            <a:r>
              <a:rPr lang="en-US" altLang="en-US" sz="2800" dirty="0" smtClean="0"/>
              <a:t>, </a:t>
            </a:r>
            <a:r>
              <a:rPr lang="en-US" altLang="en-US" sz="2800" dirty="0" err="1" smtClean="0"/>
              <a:t>ereditando</a:t>
            </a:r>
            <a:r>
              <a:rPr lang="en-US" altLang="en-US" sz="2800" dirty="0" smtClean="0"/>
              <a:t> la </a:t>
            </a:r>
            <a:r>
              <a:rPr lang="en-US" altLang="en-US" sz="2800" dirty="0" err="1" smtClean="0"/>
              <a:t>notazione</a:t>
            </a:r>
            <a:r>
              <a:rPr lang="en-US" altLang="en-US" sz="2800" dirty="0" smtClean="0"/>
              <a:t> vista </a:t>
            </a:r>
            <a:r>
              <a:rPr lang="en-US" altLang="en-US" sz="2800" dirty="0" err="1" smtClean="0"/>
              <a:t>finora</a:t>
            </a:r>
            <a:r>
              <a:rPr lang="en-US" altLang="en-US" sz="2800" dirty="0" smtClean="0"/>
              <a:t>, con   b=</a:t>
            </a:r>
            <a:endParaRPr lang="en-US" altLang="en-US" sz="2800" i="1" dirty="0" smtClean="0"/>
          </a:p>
        </p:txBody>
      </p:sp>
      <p:grpSp>
        <p:nvGrpSpPr>
          <p:cNvPr id="63492" name="Group 31"/>
          <p:cNvGrpSpPr>
            <a:grpSpLocks/>
          </p:cNvGrpSpPr>
          <p:nvPr/>
        </p:nvGrpSpPr>
        <p:grpSpPr bwMode="auto">
          <a:xfrm>
            <a:off x="723900" y="2780928"/>
            <a:ext cx="5191125" cy="3460750"/>
            <a:chOff x="456" y="1978"/>
            <a:chExt cx="3270" cy="2180"/>
          </a:xfrm>
        </p:grpSpPr>
        <p:sp>
          <p:nvSpPr>
            <p:cNvPr id="63504" name="Text Box 26"/>
            <p:cNvSpPr txBox="1">
              <a:spLocks noChangeArrowheads="1"/>
            </p:cNvSpPr>
            <p:nvPr/>
          </p:nvSpPr>
          <p:spPr bwMode="auto">
            <a:xfrm>
              <a:off x="1933" y="1978"/>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 0</a:t>
              </a:r>
            </a:p>
          </p:txBody>
        </p:sp>
        <p:sp>
          <p:nvSpPr>
            <p:cNvPr id="63505" name="Text Box 27"/>
            <p:cNvSpPr txBox="1">
              <a:spLocks noChangeArrowheads="1"/>
            </p:cNvSpPr>
            <p:nvPr/>
          </p:nvSpPr>
          <p:spPr bwMode="auto">
            <a:xfrm>
              <a:off x="2046" y="2451"/>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&lt; 0</a:t>
              </a:r>
            </a:p>
          </p:txBody>
        </p:sp>
        <p:grpSp>
          <p:nvGrpSpPr>
            <p:cNvPr id="63506" name="Group 30"/>
            <p:cNvGrpSpPr>
              <a:grpSpLocks/>
            </p:cNvGrpSpPr>
            <p:nvPr/>
          </p:nvGrpSpPr>
          <p:grpSpPr bwMode="auto">
            <a:xfrm>
              <a:off x="456" y="2190"/>
              <a:ext cx="2571" cy="1968"/>
              <a:chOff x="480" y="1872"/>
              <a:chExt cx="2571" cy="1968"/>
            </a:xfrm>
          </p:grpSpPr>
          <p:sp>
            <p:nvSpPr>
              <p:cNvPr id="63507" name="Line 4"/>
              <p:cNvSpPr>
                <a:spLocks noChangeShapeType="1"/>
              </p:cNvSpPr>
              <p:nvPr/>
            </p:nvSpPr>
            <p:spPr bwMode="auto">
              <a:xfrm flipV="1">
                <a:off x="565" y="1924"/>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508" name="Line 5"/>
              <p:cNvSpPr>
                <a:spLocks noChangeShapeType="1"/>
              </p:cNvSpPr>
              <p:nvPr/>
            </p:nvSpPr>
            <p:spPr bwMode="auto">
              <a:xfrm flipV="1">
                <a:off x="480" y="3767"/>
                <a:ext cx="257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509" name="AutoShape 6"/>
              <p:cNvSpPr>
                <a:spLocks noChangeArrowheads="1"/>
              </p:cNvSpPr>
              <p:nvPr/>
            </p:nvSpPr>
            <p:spPr bwMode="auto">
              <a:xfrm>
                <a:off x="1220" y="240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0" name="AutoShape 7"/>
              <p:cNvSpPr>
                <a:spLocks noChangeArrowheads="1"/>
              </p:cNvSpPr>
              <p:nvPr/>
            </p:nvSpPr>
            <p:spPr bwMode="auto">
              <a:xfrm>
                <a:off x="858" y="262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1" name="AutoShape 8"/>
              <p:cNvSpPr>
                <a:spLocks noChangeArrowheads="1"/>
              </p:cNvSpPr>
              <p:nvPr/>
            </p:nvSpPr>
            <p:spPr bwMode="auto">
              <a:xfrm>
                <a:off x="954" y="296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2" name="AutoShape 9"/>
              <p:cNvSpPr>
                <a:spLocks noChangeArrowheads="1"/>
              </p:cNvSpPr>
              <p:nvPr/>
            </p:nvSpPr>
            <p:spPr bwMode="auto">
              <a:xfrm>
                <a:off x="714" y="32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3" name="AutoShape 10"/>
              <p:cNvSpPr>
                <a:spLocks noChangeArrowheads="1"/>
              </p:cNvSpPr>
              <p:nvPr/>
            </p:nvSpPr>
            <p:spPr bwMode="auto">
              <a:xfrm>
                <a:off x="1050" y="224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4" name="AutoShape 11"/>
              <p:cNvSpPr>
                <a:spLocks noChangeArrowheads="1"/>
              </p:cNvSpPr>
              <p:nvPr/>
            </p:nvSpPr>
            <p:spPr bwMode="auto">
              <a:xfrm>
                <a:off x="714" y="282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5" name="AutoShape 12"/>
              <p:cNvSpPr>
                <a:spLocks noChangeArrowheads="1"/>
              </p:cNvSpPr>
              <p:nvPr/>
            </p:nvSpPr>
            <p:spPr bwMode="auto">
              <a:xfrm>
                <a:off x="810" y="292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6" name="AutoShape 13"/>
              <p:cNvSpPr>
                <a:spLocks noChangeArrowheads="1"/>
              </p:cNvSpPr>
              <p:nvPr/>
            </p:nvSpPr>
            <p:spPr bwMode="auto">
              <a:xfrm>
                <a:off x="1290" y="268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7" name="AutoShape 14"/>
              <p:cNvSpPr>
                <a:spLocks noChangeArrowheads="1"/>
              </p:cNvSpPr>
              <p:nvPr/>
            </p:nvSpPr>
            <p:spPr bwMode="auto">
              <a:xfrm>
                <a:off x="1858" y="26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8" name="AutoShape 15"/>
              <p:cNvSpPr>
                <a:spLocks noChangeArrowheads="1"/>
              </p:cNvSpPr>
              <p:nvPr/>
            </p:nvSpPr>
            <p:spPr bwMode="auto">
              <a:xfrm>
                <a:off x="1626" y="325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19" name="AutoShape 16"/>
              <p:cNvSpPr>
                <a:spLocks noChangeArrowheads="1"/>
              </p:cNvSpPr>
              <p:nvPr/>
            </p:nvSpPr>
            <p:spPr bwMode="auto">
              <a:xfrm>
                <a:off x="2250" y="325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0" name="AutoShape 17"/>
              <p:cNvSpPr>
                <a:spLocks noChangeArrowheads="1"/>
              </p:cNvSpPr>
              <p:nvPr/>
            </p:nvSpPr>
            <p:spPr bwMode="auto">
              <a:xfrm>
                <a:off x="1426" y="35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1" name="AutoShape 18"/>
              <p:cNvSpPr>
                <a:spLocks noChangeArrowheads="1"/>
              </p:cNvSpPr>
              <p:nvPr/>
            </p:nvSpPr>
            <p:spPr bwMode="auto">
              <a:xfrm>
                <a:off x="1818" y="28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2" name="AutoShape 19"/>
              <p:cNvSpPr>
                <a:spLocks noChangeArrowheads="1"/>
              </p:cNvSpPr>
              <p:nvPr/>
            </p:nvSpPr>
            <p:spPr bwMode="auto">
              <a:xfrm>
                <a:off x="1426" y="31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3" name="AutoShape 20"/>
              <p:cNvSpPr>
                <a:spLocks noChangeArrowheads="1"/>
              </p:cNvSpPr>
              <p:nvPr/>
            </p:nvSpPr>
            <p:spPr bwMode="auto">
              <a:xfrm>
                <a:off x="1866" y="340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4" name="AutoShape 21"/>
              <p:cNvSpPr>
                <a:spLocks noChangeArrowheads="1"/>
              </p:cNvSpPr>
              <p:nvPr/>
            </p:nvSpPr>
            <p:spPr bwMode="auto">
              <a:xfrm>
                <a:off x="2298" y="282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5" name="Line 22"/>
              <p:cNvSpPr>
                <a:spLocks noChangeShapeType="1"/>
              </p:cNvSpPr>
              <p:nvPr/>
            </p:nvSpPr>
            <p:spPr bwMode="auto">
              <a:xfrm flipV="1">
                <a:off x="705" y="1970"/>
                <a:ext cx="1536" cy="168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3526" name="AutoShape 23"/>
              <p:cNvSpPr>
                <a:spLocks noChangeArrowheads="1"/>
              </p:cNvSpPr>
              <p:nvPr/>
            </p:nvSpPr>
            <p:spPr bwMode="auto">
              <a:xfrm>
                <a:off x="1344" y="1872"/>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7" name="AutoShape 24"/>
              <p:cNvSpPr>
                <a:spLocks noChangeArrowheads="1"/>
              </p:cNvSpPr>
              <p:nvPr/>
            </p:nvSpPr>
            <p:spPr bwMode="auto">
              <a:xfrm>
                <a:off x="1728" y="192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8" name="AutoShape 25"/>
              <p:cNvSpPr>
                <a:spLocks noChangeArrowheads="1"/>
              </p:cNvSpPr>
              <p:nvPr/>
            </p:nvSpPr>
            <p:spPr bwMode="auto">
              <a:xfrm>
                <a:off x="2400" y="240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29" name="Text Box 28"/>
              <p:cNvSpPr txBox="1">
                <a:spLocks noChangeArrowheads="1"/>
              </p:cNvSpPr>
              <p:nvPr/>
            </p:nvSpPr>
            <p:spPr bwMode="auto">
              <a:xfrm>
                <a:off x="750" y="1914"/>
                <a:ext cx="16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a:solidFill>
                      <a:srgbClr val="000000"/>
                    </a:solidFill>
                    <a:latin typeface="Times New Roman" pitchFamily="18" charset="0"/>
                  </a:rPr>
                  <a:t>w</a:t>
                </a:r>
                <a:r>
                  <a:rPr lang="en-US" altLang="en-US" sz="2400" b="1" baseline="30000">
                    <a:solidFill>
                      <a:srgbClr val="000000"/>
                    </a:solidFill>
                    <a:latin typeface="Times New Roman" pitchFamily="18" charset="0"/>
                  </a:rPr>
                  <a:t>T</a:t>
                </a:r>
                <a:r>
                  <a:rPr lang="en-US" altLang="en-US" sz="2400" b="1" baseline="0">
                    <a:solidFill>
                      <a:srgbClr val="000000"/>
                    </a:solidFill>
                    <a:latin typeface="Times New Roman" pitchFamily="18" charset="0"/>
                  </a:rPr>
                  <a:t>x </a:t>
                </a:r>
                <a:r>
                  <a:rPr lang="en-US" altLang="en-US" sz="2400" baseline="0">
                    <a:solidFill>
                      <a:srgbClr val="000000"/>
                    </a:solidFill>
                    <a:latin typeface="Times New Roman" pitchFamily="18" charset="0"/>
                  </a:rPr>
                  <a:t>+ </a:t>
                </a:r>
                <a:r>
                  <a:rPr lang="en-US" altLang="en-US" sz="2400" i="1" baseline="0">
                    <a:solidFill>
                      <a:srgbClr val="000000"/>
                    </a:solidFill>
                    <a:latin typeface="Times New Roman" pitchFamily="18" charset="0"/>
                  </a:rPr>
                  <a:t>b</a:t>
                </a:r>
                <a:r>
                  <a:rPr lang="en-US" altLang="en-US" sz="2400" b="1" baseline="0">
                    <a:solidFill>
                      <a:srgbClr val="000000"/>
                    </a:solidFill>
                    <a:latin typeface="Times New Roman" pitchFamily="18" charset="0"/>
                  </a:rPr>
                  <a:t> &gt; 0</a:t>
                </a:r>
              </a:p>
            </p:txBody>
          </p:sp>
        </p:grpSp>
      </p:grpSp>
      <p:sp>
        <p:nvSpPr>
          <p:cNvPr id="63501" name="Text Box 29"/>
          <p:cNvSpPr txBox="1">
            <a:spLocks noChangeArrowheads="1"/>
          </p:cNvSpPr>
          <p:nvPr/>
        </p:nvSpPr>
        <p:spPr bwMode="auto">
          <a:xfrm>
            <a:off x="4932040" y="4915817"/>
            <a:ext cx="331303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800" dirty="0" smtClean="0">
                <a:solidFill>
                  <a:srgbClr val="000000"/>
                </a:solidFill>
                <a:latin typeface="Times New Roman" pitchFamily="18" charset="0"/>
              </a:rPr>
              <a:t>f</a:t>
            </a:r>
            <a:r>
              <a:rPr lang="en-US" altLang="en-US" sz="2800" baseline="0" dirty="0" smtClean="0">
                <a:solidFill>
                  <a:srgbClr val="000000"/>
                </a:solidFill>
                <a:latin typeface="Times New Roman" pitchFamily="18" charset="0"/>
              </a:rPr>
              <a:t>(</a:t>
            </a:r>
            <a:r>
              <a:rPr lang="en-US" altLang="en-US" sz="2800" b="1" dirty="0">
                <a:solidFill>
                  <a:srgbClr val="000000"/>
                </a:solidFill>
                <a:latin typeface="Times New Roman" pitchFamily="18" charset="0"/>
              </a:rPr>
              <a:t>x</a:t>
            </a:r>
            <a:r>
              <a:rPr lang="en-US" altLang="en-US" sz="2800" baseline="0" dirty="0" smtClean="0">
                <a:solidFill>
                  <a:srgbClr val="000000"/>
                </a:solidFill>
                <a:latin typeface="Times New Roman" pitchFamily="18" charset="0"/>
              </a:rPr>
              <a:t>)</a:t>
            </a:r>
            <a:r>
              <a:rPr lang="en-US" altLang="en-US" sz="2800" dirty="0" smtClean="0">
                <a:solidFill>
                  <a:srgbClr val="000000"/>
                </a:solidFill>
                <a:latin typeface="Times New Roman" pitchFamily="18" charset="0"/>
              </a:rPr>
              <a:t>= </a:t>
            </a:r>
            <a:r>
              <a:rPr lang="en-US" altLang="en-US" sz="2800" baseline="0" dirty="0" smtClean="0">
                <a:solidFill>
                  <a:srgbClr val="000000"/>
                </a:solidFill>
                <a:latin typeface="Times New Roman" pitchFamily="18" charset="0"/>
              </a:rPr>
              <a:t>sign(</a:t>
            </a:r>
            <a:r>
              <a:rPr lang="en-US" altLang="en-US" sz="2800" b="1" baseline="0" dirty="0" err="1" smtClean="0">
                <a:solidFill>
                  <a:srgbClr val="000000"/>
                </a:solidFill>
                <a:latin typeface="Times New Roman" pitchFamily="18" charset="0"/>
              </a:rPr>
              <a:t>w</a:t>
            </a:r>
            <a:r>
              <a:rPr lang="en-US" altLang="en-US" sz="2800" b="1" baseline="30000" dirty="0" err="1" smtClean="0">
                <a:solidFill>
                  <a:srgbClr val="000000"/>
                </a:solidFill>
                <a:latin typeface="Times New Roman" pitchFamily="18" charset="0"/>
              </a:rPr>
              <a:t>T</a:t>
            </a:r>
            <a:r>
              <a:rPr lang="en-US" altLang="en-US" sz="2800" b="1" baseline="0" dirty="0" err="1" smtClean="0">
                <a:solidFill>
                  <a:srgbClr val="000000"/>
                </a:solidFill>
                <a:latin typeface="Times New Roman" pitchFamily="18" charset="0"/>
              </a:rPr>
              <a:t>x</a:t>
            </a:r>
            <a:r>
              <a:rPr lang="en-US" altLang="en-US" sz="2800" b="1" baseline="0" dirty="0" smtClean="0">
                <a:solidFill>
                  <a:srgbClr val="000000"/>
                </a:solidFill>
                <a:latin typeface="Times New Roman" pitchFamily="18" charset="0"/>
              </a:rPr>
              <a:t> </a:t>
            </a:r>
            <a:r>
              <a:rPr lang="en-US" altLang="en-US" sz="2800" baseline="0" dirty="0">
                <a:solidFill>
                  <a:srgbClr val="000000"/>
                </a:solidFill>
                <a:latin typeface="Times New Roman" pitchFamily="18" charset="0"/>
              </a:rPr>
              <a:t>+ </a:t>
            </a:r>
            <a:r>
              <a:rPr lang="en-US" altLang="en-US" sz="2800" i="1" baseline="0" dirty="0">
                <a:solidFill>
                  <a:srgbClr val="000000"/>
                </a:solidFill>
                <a:latin typeface="Times New Roman" pitchFamily="18" charset="0"/>
              </a:rPr>
              <a:t>b</a:t>
            </a:r>
            <a:r>
              <a:rPr lang="en-US" altLang="en-US" sz="2800" baseline="0" dirty="0">
                <a:solidFill>
                  <a:srgbClr val="000000"/>
                </a:solidFill>
                <a:latin typeface="Times New Roman" pitchFamily="18" charset="0"/>
              </a:rPr>
              <a:t>)=</a:t>
            </a:r>
            <a:endParaRPr lang="en-US" altLang="en-US" sz="2800" b="1" baseline="0" dirty="0">
              <a:solidFill>
                <a:srgbClr val="000000"/>
              </a:solidFill>
              <a:latin typeface="Times New Roman" pitchFamily="18" charset="0"/>
            </a:endParaRPr>
          </a:p>
        </p:txBody>
      </p:sp>
      <p:sp>
        <p:nvSpPr>
          <p:cNvPr id="63502" name="AutoShape 34"/>
          <p:cNvSpPr>
            <a:spLocks/>
          </p:cNvSpPr>
          <p:nvPr/>
        </p:nvSpPr>
        <p:spPr bwMode="auto">
          <a:xfrm>
            <a:off x="8103790" y="4777706"/>
            <a:ext cx="101600" cy="720725"/>
          </a:xfrm>
          <a:prstGeom prst="leftBrace">
            <a:avLst>
              <a:gd name="adj1" fmla="val 59115"/>
              <a:gd name="adj2" fmla="val 50000"/>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3503" name="Text Box 35"/>
          <p:cNvSpPr txBox="1">
            <a:spLocks noChangeArrowheads="1"/>
          </p:cNvSpPr>
          <p:nvPr/>
        </p:nvSpPr>
        <p:spPr bwMode="auto">
          <a:xfrm>
            <a:off x="8245078" y="4633243"/>
            <a:ext cx="427038"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+1</a:t>
            </a:r>
          </a:p>
          <a:p>
            <a:pPr eaLnBrk="1" hangingPunct="1">
              <a:buFontTx/>
              <a:buNone/>
            </a:pPr>
            <a:endParaRPr lang="it-IT" altLang="en-US" sz="1800" baseline="0">
              <a:solidFill>
                <a:srgbClr val="000000"/>
              </a:solidFill>
              <a:latin typeface="Times New Roman" pitchFamily="18" charset="0"/>
            </a:endParaRPr>
          </a:p>
          <a:p>
            <a:pPr eaLnBrk="1" hangingPunct="1">
              <a:buFontTx/>
              <a:buNone/>
            </a:pPr>
            <a:r>
              <a:rPr lang="it-IT" altLang="en-US" sz="1800" baseline="0">
                <a:solidFill>
                  <a:srgbClr val="000000"/>
                </a:solidFill>
                <a:latin typeface="Times New Roman" pitchFamily="18" charset="0"/>
              </a:rPr>
              <a:t>-1</a:t>
            </a:r>
          </a:p>
        </p:txBody>
      </p:sp>
      <p:sp>
        <p:nvSpPr>
          <p:cNvPr id="63495" name="Rectangle 39"/>
          <p:cNvSpPr>
            <a:spLocks noChangeArrowheads="1"/>
          </p:cNvSpPr>
          <p:nvPr/>
        </p:nvSpPr>
        <p:spPr bwMode="auto">
          <a:xfrm rot="606908">
            <a:off x="4605338" y="2713038"/>
            <a:ext cx="71437" cy="2730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15136202"/>
              </p:ext>
            </p:extLst>
          </p:nvPr>
        </p:nvGraphicFramePr>
        <p:xfrm>
          <a:off x="1520825" y="2276872"/>
          <a:ext cx="457200" cy="549275"/>
        </p:xfrm>
        <a:graphic>
          <a:graphicData uri="http://schemas.openxmlformats.org/presentationml/2006/ole">
            <mc:AlternateContent xmlns:mc="http://schemas.openxmlformats.org/markup-compatibility/2006">
              <mc:Choice xmlns:v="urn:schemas-microsoft-com:vml" Requires="v">
                <p:oleObj spid="_x0000_s159764" name="Equation" r:id="rId4" imgW="190440" imgH="228600" progId="Equation.3">
                  <p:embed/>
                </p:oleObj>
              </mc:Choice>
              <mc:Fallback>
                <p:oleObj name="Equation" r:id="rId4" imgW="190440" imgH="228600"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0825" y="2276872"/>
                        <a:ext cx="457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2"/>
          <p:cNvSpPr/>
          <p:nvPr/>
        </p:nvSpPr>
        <p:spPr>
          <a:xfrm>
            <a:off x="5436096" y="3203397"/>
            <a:ext cx="3408362" cy="1200329"/>
          </a:xfrm>
          <a:prstGeom prst="rect">
            <a:avLst/>
          </a:prstGeom>
        </p:spPr>
        <p:txBody>
          <a:bodyPr wrap="square">
            <a:spAutoFit/>
          </a:bodyPr>
          <a:lstStyle/>
          <a:p>
            <a:r>
              <a:rPr lang="en-US" altLang="en-US" sz="2400" dirty="0" smtClean="0"/>
              <a:t>Per </a:t>
            </a:r>
            <a:r>
              <a:rPr lang="en-US" altLang="en-US" sz="2400" dirty="0" err="1" smtClean="0"/>
              <a:t>classificare</a:t>
            </a:r>
            <a:r>
              <a:rPr lang="en-US" altLang="en-US" sz="2400" dirty="0" smtClean="0"/>
              <a:t> </a:t>
            </a:r>
            <a:r>
              <a:rPr lang="en-US" altLang="en-US" sz="2400" dirty="0" err="1" smtClean="0"/>
              <a:t>applico</a:t>
            </a:r>
            <a:r>
              <a:rPr lang="en-US" altLang="en-US" sz="2400" dirty="0" smtClean="0"/>
              <a:t> </a:t>
            </a:r>
            <a:r>
              <a:rPr lang="en-US" altLang="en-US" sz="2400" dirty="0" err="1" smtClean="0"/>
              <a:t>il</a:t>
            </a:r>
            <a:r>
              <a:rPr lang="en-US" altLang="en-US" sz="2400" dirty="0" smtClean="0"/>
              <a:t> segno </a:t>
            </a:r>
            <a:r>
              <a:rPr lang="en-US" altLang="en-US" sz="2400" dirty="0" err="1" smtClean="0"/>
              <a:t>alla</a:t>
            </a:r>
            <a:r>
              <a:rPr lang="en-US" altLang="en-US" sz="2400" dirty="0" smtClean="0"/>
              <a:t> </a:t>
            </a:r>
            <a:r>
              <a:rPr lang="en-US" altLang="en-US" sz="2400" dirty="0" err="1" smtClean="0"/>
              <a:t>funzione</a:t>
            </a:r>
            <a:r>
              <a:rPr lang="en-US" altLang="en-US" sz="2400" dirty="0" smtClean="0"/>
              <a:t> </a:t>
            </a:r>
            <a:r>
              <a:rPr lang="en-US" altLang="en-US" sz="2400" dirty="0" err="1" smtClean="0"/>
              <a:t>discriminante</a:t>
            </a:r>
            <a:endParaRPr lang="en-US" sz="2400" dirty="0"/>
          </a:p>
        </p:txBody>
      </p:sp>
    </p:spTree>
    <p:extLst>
      <p:ext uri="{BB962C8B-B14F-4D97-AF65-F5344CB8AC3E}">
        <p14:creationId xmlns:p14="http://schemas.microsoft.com/office/powerpoint/2010/main" val="495145740"/>
      </p:ext>
    </p:extLst>
  </p:cSld>
  <p:clrMapOvr>
    <a:masterClrMapping/>
  </p:clrMapOvr>
  <p:transition advTm="34928"/>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4515" name="Rectangle 3"/>
          <p:cNvSpPr>
            <a:spLocks noGrp="1" noChangeArrowheads="1"/>
          </p:cNvSpPr>
          <p:nvPr>
            <p:ph type="body" idx="1"/>
          </p:nvPr>
        </p:nvSpPr>
        <p:spPr>
          <a:xfrm>
            <a:off x="609600" y="1504950"/>
            <a:ext cx="8229600" cy="5029200"/>
          </a:xfrm>
        </p:spPr>
        <p:txBody>
          <a:bodyPr/>
          <a:lstStyle/>
          <a:p>
            <a:pPr eaLnBrk="1" hangingPunct="1"/>
            <a:r>
              <a:rPr lang="en-US" altLang="en-US" dirty="0" smtClean="0"/>
              <a:t>Quale </a:t>
            </a:r>
            <a:r>
              <a:rPr lang="en-US" altLang="en-US" dirty="0" err="1" smtClean="0"/>
              <a:t>separatore</a:t>
            </a:r>
            <a:r>
              <a:rPr lang="en-US" altLang="en-US" dirty="0" smtClean="0"/>
              <a:t> è </a:t>
            </a:r>
            <a:r>
              <a:rPr lang="en-US" altLang="en-US" dirty="0" err="1" smtClean="0"/>
              <a:t>ottimo</a:t>
            </a:r>
            <a:r>
              <a:rPr lang="en-US" altLang="en-US" dirty="0" smtClean="0"/>
              <a:t>? </a:t>
            </a:r>
          </a:p>
        </p:txBody>
      </p:sp>
      <p:sp>
        <p:nvSpPr>
          <p:cNvPr id="64516"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17"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518"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19"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0"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1"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2"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3"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4"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5"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6"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7"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8"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29"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0"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1"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2"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3"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46"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4535"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6"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4537"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5851"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2"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3"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4"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05855"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408893039"/>
      </p:ext>
    </p:extLst>
  </p:cSld>
  <p:clrMapOvr>
    <a:masterClrMapping/>
  </p:clrMapOvr>
  <p:transition advTm="34928"/>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8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585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585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5853"/>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58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58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46" grpId="0" animBg="1"/>
      <p:bldP spid="205851" grpId="0" animBg="1"/>
      <p:bldP spid="205852" grpId="0" animBg="1"/>
      <p:bldP spid="205853" grpId="0" animBg="1"/>
      <p:bldP spid="205854" grpId="0" animBg="1"/>
      <p:bldP spid="20585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188913"/>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5539" name="Rectangle 3"/>
          <p:cNvSpPr>
            <a:spLocks noGrp="1" noChangeArrowheads="1"/>
          </p:cNvSpPr>
          <p:nvPr>
            <p:ph type="body" idx="1"/>
          </p:nvPr>
        </p:nvSpPr>
        <p:spPr>
          <a:xfrm>
            <a:off x="274638" y="1133475"/>
            <a:ext cx="8648700" cy="5029200"/>
          </a:xfrm>
        </p:spPr>
        <p:txBody>
          <a:bodyPr/>
          <a:lstStyle/>
          <a:p>
            <a:pPr eaLnBrk="1" hangingPunct="1"/>
            <a:r>
              <a:rPr lang="en-US" altLang="en-US" sz="2400" dirty="0" err="1" smtClean="0"/>
              <a:t>Chiamo</a:t>
            </a:r>
            <a:r>
              <a:rPr lang="en-US" altLang="en-US" sz="2400" dirty="0" smtClean="0"/>
              <a:t> la </a:t>
            </a:r>
            <a:r>
              <a:rPr lang="en-US" altLang="en-US" sz="2400" dirty="0" err="1" smtClean="0"/>
              <a:t>distanza</a:t>
            </a:r>
            <a:r>
              <a:rPr lang="en-US" altLang="en-US" sz="2400" dirty="0" smtClean="0"/>
              <a:t> di un </a:t>
            </a:r>
            <a:r>
              <a:rPr lang="en-US" altLang="en-US" sz="2400" dirty="0" err="1" smtClean="0"/>
              <a:t>campione</a:t>
            </a:r>
            <a:r>
              <a:rPr lang="en-US" altLang="en-US" sz="2400" dirty="0" smtClean="0"/>
              <a:t> </a:t>
            </a:r>
            <a:r>
              <a:rPr lang="en-US" altLang="en-US" sz="2400" dirty="0" err="1" smtClean="0"/>
              <a:t>dall’iperpiano</a:t>
            </a:r>
            <a:r>
              <a:rPr lang="en-US" altLang="en-US" sz="2400" dirty="0" smtClean="0"/>
              <a:t> </a:t>
            </a:r>
            <a:r>
              <a:rPr lang="en-US" altLang="en-US" sz="2400" i="1" dirty="0" smtClean="0"/>
              <a:t>r</a:t>
            </a:r>
          </a:p>
          <a:p>
            <a:pPr eaLnBrk="1" hangingPunct="1"/>
            <a:r>
              <a:rPr lang="en-US" altLang="en-US" sz="2400" dirty="0" err="1" smtClean="0"/>
              <a:t>Gli</a:t>
            </a:r>
            <a:r>
              <a:rPr lang="en-US" altLang="en-US" sz="2400" dirty="0" smtClean="0"/>
              <a:t> </a:t>
            </a:r>
            <a:r>
              <a:rPr lang="en-US" altLang="en-US" sz="2400" dirty="0" err="1" smtClean="0"/>
              <a:t>esempi</a:t>
            </a:r>
            <a:r>
              <a:rPr lang="en-US" altLang="en-US" sz="2400" dirty="0" smtClean="0"/>
              <a:t> </a:t>
            </a:r>
            <a:r>
              <a:rPr lang="en-US" altLang="en-US" sz="2400" dirty="0" err="1" smtClean="0"/>
              <a:t>più</a:t>
            </a:r>
            <a:r>
              <a:rPr lang="en-US" altLang="en-US" sz="2400" dirty="0" smtClean="0"/>
              <a:t> </a:t>
            </a:r>
            <a:r>
              <a:rPr lang="en-US" altLang="en-US" sz="2400" dirty="0" err="1" smtClean="0"/>
              <a:t>vicini</a:t>
            </a:r>
            <a:r>
              <a:rPr lang="en-US" altLang="en-US" sz="2400" dirty="0" smtClean="0"/>
              <a:t> </a:t>
            </a:r>
            <a:r>
              <a:rPr lang="en-US" altLang="en-US" sz="2400" dirty="0" err="1" smtClean="0"/>
              <a:t>all’iperpiano</a:t>
            </a:r>
            <a:r>
              <a:rPr lang="en-US" altLang="en-US" sz="2400" dirty="0" smtClean="0"/>
              <a:t> </a:t>
            </a:r>
            <a:r>
              <a:rPr lang="en-US" altLang="en-US" sz="2400" dirty="0" err="1" smtClean="0"/>
              <a:t>si</a:t>
            </a:r>
            <a:r>
              <a:rPr lang="en-US" altLang="en-US" sz="2400" dirty="0" smtClean="0"/>
              <a:t> </a:t>
            </a:r>
            <a:r>
              <a:rPr lang="en-US" altLang="en-US" sz="2400" dirty="0" err="1" smtClean="0"/>
              <a:t>chiamano</a:t>
            </a:r>
            <a:r>
              <a:rPr lang="en-US" altLang="en-US" sz="2400" dirty="0" smtClean="0"/>
              <a:t> </a:t>
            </a:r>
            <a:r>
              <a:rPr lang="en-US" altLang="en-US" sz="2400" b="1" i="1" dirty="0" smtClean="0"/>
              <a:t>support vectors</a:t>
            </a:r>
            <a:r>
              <a:rPr lang="en-US" altLang="en-US" sz="2400" dirty="0" smtClean="0"/>
              <a:t>. </a:t>
            </a:r>
          </a:p>
          <a:p>
            <a:pPr eaLnBrk="1" hangingPunct="1"/>
            <a:r>
              <a:rPr lang="en-US" altLang="en-US" sz="2400" b="1" i="1" dirty="0" smtClean="0"/>
              <a:t>Il </a:t>
            </a:r>
            <a:r>
              <a:rPr lang="en-US" altLang="en-US" sz="2400" b="1" i="1" dirty="0" err="1" smtClean="0"/>
              <a:t>margine</a:t>
            </a:r>
            <a:r>
              <a:rPr lang="en-US" altLang="en-US" sz="2400" dirty="0" smtClean="0"/>
              <a:t> </a:t>
            </a:r>
            <a:r>
              <a:rPr lang="en-US" altLang="en-US" sz="2400" dirty="0" err="1" smtClean="0"/>
              <a:t>dell’iperpiano</a:t>
            </a:r>
            <a:r>
              <a:rPr lang="en-US" altLang="en-US" sz="2400" dirty="0" smtClean="0"/>
              <a:t> </a:t>
            </a:r>
            <a:r>
              <a:rPr lang="en-US" altLang="en-US" sz="2400" i="1" dirty="0" smtClean="0">
                <a:latin typeface="+mj-lt"/>
              </a:rPr>
              <a:t>h</a:t>
            </a:r>
            <a:r>
              <a:rPr lang="en-US" altLang="en-US" sz="2400" dirty="0" smtClean="0"/>
              <a:t>  di </a:t>
            </a:r>
            <a:r>
              <a:rPr lang="en-US" altLang="en-US" sz="2400" dirty="0" err="1" smtClean="0"/>
              <a:t>separazione</a:t>
            </a:r>
            <a:r>
              <a:rPr lang="en-US" altLang="en-US" sz="2400" dirty="0" smtClean="0"/>
              <a:t> è la </a:t>
            </a:r>
            <a:r>
              <a:rPr lang="en-US" altLang="en-US" sz="2400" dirty="0" err="1" smtClean="0"/>
              <a:t>distanza</a:t>
            </a:r>
            <a:r>
              <a:rPr lang="en-US" altLang="en-US" sz="2400" dirty="0" smtClean="0"/>
              <a:t> minima </a:t>
            </a:r>
            <a:r>
              <a:rPr lang="en-US" altLang="en-US" sz="2400" dirty="0" err="1" smtClean="0"/>
              <a:t>fra</a:t>
            </a:r>
            <a:r>
              <a:rPr lang="en-US" altLang="en-US" sz="2400" dirty="0" smtClean="0"/>
              <a:t> le due </a:t>
            </a:r>
            <a:r>
              <a:rPr lang="en-US" altLang="en-US" sz="2400" dirty="0" err="1" smtClean="0"/>
              <a:t>classi</a:t>
            </a:r>
            <a:endParaRPr lang="en-US" altLang="en-US" sz="2400" dirty="0" smtClean="0"/>
          </a:p>
        </p:txBody>
      </p:sp>
      <p:sp>
        <p:nvSpPr>
          <p:cNvPr id="65540" name="Line 4"/>
          <p:cNvSpPr>
            <a:spLocks noChangeShapeType="1"/>
          </p:cNvSpPr>
          <p:nvPr/>
        </p:nvSpPr>
        <p:spPr bwMode="auto">
          <a:xfrm flipV="1">
            <a:off x="2663825" y="334010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41" name="Line 5"/>
          <p:cNvSpPr>
            <a:spLocks noChangeShapeType="1"/>
          </p:cNvSpPr>
          <p:nvPr/>
        </p:nvSpPr>
        <p:spPr bwMode="auto">
          <a:xfrm flipV="1">
            <a:off x="2528888" y="626586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42" name="AutoShape 6"/>
          <p:cNvSpPr>
            <a:spLocks noChangeArrowheads="1"/>
          </p:cNvSpPr>
          <p:nvPr/>
        </p:nvSpPr>
        <p:spPr bwMode="auto">
          <a:xfrm>
            <a:off x="3703638" y="40957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3" name="AutoShape 7"/>
          <p:cNvSpPr>
            <a:spLocks noChangeArrowheads="1"/>
          </p:cNvSpPr>
          <p:nvPr/>
        </p:nvSpPr>
        <p:spPr bwMode="auto">
          <a:xfrm>
            <a:off x="3128963" y="44529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4" name="AutoShape 8"/>
          <p:cNvSpPr>
            <a:spLocks noChangeArrowheads="1"/>
          </p:cNvSpPr>
          <p:nvPr/>
        </p:nvSpPr>
        <p:spPr bwMode="auto">
          <a:xfrm>
            <a:off x="3281363" y="4999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5" name="AutoShape 9"/>
          <p:cNvSpPr>
            <a:spLocks noChangeArrowheads="1"/>
          </p:cNvSpPr>
          <p:nvPr/>
        </p:nvSpPr>
        <p:spPr bwMode="auto">
          <a:xfrm>
            <a:off x="2900363" y="54562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6" name="AutoShape 10"/>
          <p:cNvSpPr>
            <a:spLocks noChangeArrowheads="1"/>
          </p:cNvSpPr>
          <p:nvPr/>
        </p:nvSpPr>
        <p:spPr bwMode="auto">
          <a:xfrm>
            <a:off x="3433763" y="3856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7" name="AutoShape 11"/>
          <p:cNvSpPr>
            <a:spLocks noChangeArrowheads="1"/>
          </p:cNvSpPr>
          <p:nvPr/>
        </p:nvSpPr>
        <p:spPr bwMode="auto">
          <a:xfrm>
            <a:off x="2900363" y="47704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8" name="AutoShape 12"/>
          <p:cNvSpPr>
            <a:spLocks noChangeArrowheads="1"/>
          </p:cNvSpPr>
          <p:nvPr/>
        </p:nvSpPr>
        <p:spPr bwMode="auto">
          <a:xfrm>
            <a:off x="3052763" y="49228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49" name="AutoShape 13"/>
          <p:cNvSpPr>
            <a:spLocks noChangeArrowheads="1"/>
          </p:cNvSpPr>
          <p:nvPr/>
        </p:nvSpPr>
        <p:spPr bwMode="auto">
          <a:xfrm>
            <a:off x="3814763" y="45418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0" name="AutoShape 14"/>
          <p:cNvSpPr>
            <a:spLocks noChangeArrowheads="1"/>
          </p:cNvSpPr>
          <p:nvPr/>
        </p:nvSpPr>
        <p:spPr bwMode="auto">
          <a:xfrm>
            <a:off x="4716463" y="45291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1" name="AutoShape 15"/>
          <p:cNvSpPr>
            <a:spLocks noChangeArrowheads="1"/>
          </p:cNvSpPr>
          <p:nvPr/>
        </p:nvSpPr>
        <p:spPr bwMode="auto">
          <a:xfrm>
            <a:off x="4348163" y="54562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2" name="AutoShape 16"/>
          <p:cNvSpPr>
            <a:spLocks noChangeArrowheads="1"/>
          </p:cNvSpPr>
          <p:nvPr/>
        </p:nvSpPr>
        <p:spPr bwMode="auto">
          <a:xfrm>
            <a:off x="5338763" y="54562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3" name="AutoShape 17"/>
          <p:cNvSpPr>
            <a:spLocks noChangeArrowheads="1"/>
          </p:cNvSpPr>
          <p:nvPr/>
        </p:nvSpPr>
        <p:spPr bwMode="auto">
          <a:xfrm>
            <a:off x="4030663" y="59769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4" name="AutoShape 18"/>
          <p:cNvSpPr>
            <a:spLocks noChangeArrowheads="1"/>
          </p:cNvSpPr>
          <p:nvPr/>
        </p:nvSpPr>
        <p:spPr bwMode="auto">
          <a:xfrm>
            <a:off x="4652963" y="48466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5" name="AutoShape 19"/>
          <p:cNvSpPr>
            <a:spLocks noChangeArrowheads="1"/>
          </p:cNvSpPr>
          <p:nvPr/>
        </p:nvSpPr>
        <p:spPr bwMode="auto">
          <a:xfrm>
            <a:off x="4084638" y="534035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6" name="AutoShape 20"/>
          <p:cNvSpPr>
            <a:spLocks noChangeArrowheads="1"/>
          </p:cNvSpPr>
          <p:nvPr/>
        </p:nvSpPr>
        <p:spPr bwMode="auto">
          <a:xfrm>
            <a:off x="4729163" y="56848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7" name="AutoShape 21"/>
          <p:cNvSpPr>
            <a:spLocks noChangeArrowheads="1"/>
          </p:cNvSpPr>
          <p:nvPr/>
        </p:nvSpPr>
        <p:spPr bwMode="auto">
          <a:xfrm>
            <a:off x="5414963" y="477043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8" name="AutoShape 23"/>
          <p:cNvSpPr>
            <a:spLocks noChangeArrowheads="1"/>
          </p:cNvSpPr>
          <p:nvPr/>
        </p:nvSpPr>
        <p:spPr bwMode="auto">
          <a:xfrm>
            <a:off x="3900488" y="32575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59" name="AutoShape 24"/>
          <p:cNvSpPr>
            <a:spLocks noChangeArrowheads="1"/>
          </p:cNvSpPr>
          <p:nvPr/>
        </p:nvSpPr>
        <p:spPr bwMode="auto">
          <a:xfrm>
            <a:off x="4510088" y="333375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0" name="AutoShape 25"/>
          <p:cNvSpPr>
            <a:spLocks noChangeArrowheads="1"/>
          </p:cNvSpPr>
          <p:nvPr/>
        </p:nvSpPr>
        <p:spPr bwMode="auto">
          <a:xfrm>
            <a:off x="5576888" y="409575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1" name="Line 26"/>
          <p:cNvSpPr>
            <a:spLocks noChangeShapeType="1"/>
          </p:cNvSpPr>
          <p:nvPr/>
        </p:nvSpPr>
        <p:spPr bwMode="auto">
          <a:xfrm flipV="1">
            <a:off x="3128963" y="325755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5562" name="Line 33"/>
          <p:cNvSpPr>
            <a:spLocks noChangeShapeType="1"/>
          </p:cNvSpPr>
          <p:nvPr/>
        </p:nvSpPr>
        <p:spPr bwMode="auto">
          <a:xfrm>
            <a:off x="3981450" y="3340100"/>
            <a:ext cx="762000" cy="6159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3" name="Line 34"/>
          <p:cNvSpPr>
            <a:spLocks noChangeShapeType="1"/>
          </p:cNvSpPr>
          <p:nvPr/>
        </p:nvSpPr>
        <p:spPr bwMode="auto">
          <a:xfrm flipH="1" flipV="1">
            <a:off x="4464050" y="4362450"/>
            <a:ext cx="254000" cy="1841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4" name="Text Box 37"/>
          <p:cNvSpPr txBox="1">
            <a:spLocks noChangeArrowheads="1"/>
          </p:cNvSpPr>
          <p:nvPr/>
        </p:nvSpPr>
        <p:spPr bwMode="auto">
          <a:xfrm>
            <a:off x="4067175" y="3141663"/>
            <a:ext cx="495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i="1" baseline="0">
                <a:solidFill>
                  <a:srgbClr val="000000"/>
                </a:solidFill>
                <a:latin typeface="Times New Roman" pitchFamily="18" charset="0"/>
              </a:rPr>
              <a:t>r</a:t>
            </a:r>
          </a:p>
        </p:txBody>
      </p:sp>
      <p:sp>
        <p:nvSpPr>
          <p:cNvPr id="65565" name="Oval 38"/>
          <p:cNvSpPr>
            <a:spLocks noChangeArrowheads="1"/>
          </p:cNvSpPr>
          <p:nvPr/>
        </p:nvSpPr>
        <p:spPr bwMode="auto">
          <a:xfrm>
            <a:off x="3740150" y="4476750"/>
            <a:ext cx="228600" cy="219075"/>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6" name="Oval 39"/>
          <p:cNvSpPr>
            <a:spLocks noChangeArrowheads="1"/>
          </p:cNvSpPr>
          <p:nvPr/>
        </p:nvSpPr>
        <p:spPr bwMode="auto">
          <a:xfrm>
            <a:off x="4013200" y="5272088"/>
            <a:ext cx="228600" cy="219075"/>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7" name="Oval 40"/>
          <p:cNvSpPr>
            <a:spLocks noChangeArrowheads="1"/>
          </p:cNvSpPr>
          <p:nvPr/>
        </p:nvSpPr>
        <p:spPr bwMode="auto">
          <a:xfrm>
            <a:off x="4646613" y="4459288"/>
            <a:ext cx="228600" cy="219075"/>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5568" name="Line 41"/>
          <p:cNvSpPr>
            <a:spLocks noChangeShapeType="1"/>
          </p:cNvSpPr>
          <p:nvPr/>
        </p:nvSpPr>
        <p:spPr bwMode="auto">
          <a:xfrm flipH="1" flipV="1">
            <a:off x="3840163" y="5176838"/>
            <a:ext cx="244475" cy="1746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69" name="Line 42"/>
          <p:cNvSpPr>
            <a:spLocks noChangeShapeType="1"/>
          </p:cNvSpPr>
          <p:nvPr/>
        </p:nvSpPr>
        <p:spPr bwMode="auto">
          <a:xfrm flipH="1" flipV="1">
            <a:off x="3892550" y="4614863"/>
            <a:ext cx="234950" cy="1793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5570" name="Line 43"/>
          <p:cNvSpPr>
            <a:spLocks noChangeShapeType="1"/>
          </p:cNvSpPr>
          <p:nvPr/>
        </p:nvSpPr>
        <p:spPr bwMode="auto">
          <a:xfrm flipV="1">
            <a:off x="3567113" y="3438525"/>
            <a:ext cx="2009775" cy="26939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5571" name="Line 44"/>
          <p:cNvSpPr>
            <a:spLocks noChangeShapeType="1"/>
          </p:cNvSpPr>
          <p:nvPr/>
        </p:nvSpPr>
        <p:spPr bwMode="auto">
          <a:xfrm flipV="1">
            <a:off x="2919413" y="3076575"/>
            <a:ext cx="2066925" cy="27701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5572" name="Group 47"/>
          <p:cNvGrpSpPr>
            <a:grpSpLocks/>
          </p:cNvGrpSpPr>
          <p:nvPr/>
        </p:nvGrpSpPr>
        <p:grpSpPr bwMode="auto">
          <a:xfrm>
            <a:off x="4933950" y="2819400"/>
            <a:ext cx="1676400" cy="742950"/>
            <a:chOff x="3108" y="1776"/>
            <a:chExt cx="1056" cy="468"/>
          </a:xfrm>
        </p:grpSpPr>
        <p:sp>
          <p:nvSpPr>
            <p:cNvPr id="65574" name="Line 45"/>
            <p:cNvSpPr>
              <a:spLocks noChangeShapeType="1"/>
            </p:cNvSpPr>
            <p:nvPr/>
          </p:nvSpPr>
          <p:spPr bwMode="auto">
            <a:xfrm>
              <a:off x="3108" y="1980"/>
              <a:ext cx="348" cy="264"/>
            </a:xfrm>
            <a:prstGeom prst="line">
              <a:avLst/>
            </a:prstGeom>
            <a:noFill/>
            <a:ln w="9525">
              <a:solidFill>
                <a:srgbClr val="339966"/>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575" name="Text Box 46"/>
            <p:cNvSpPr txBox="1">
              <a:spLocks noChangeArrowheads="1"/>
            </p:cNvSpPr>
            <p:nvPr/>
          </p:nvSpPr>
          <p:spPr bwMode="auto">
            <a:xfrm>
              <a:off x="3108" y="1776"/>
              <a:ext cx="105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i="1" baseline="0" dirty="0" err="1">
                  <a:solidFill>
                    <a:srgbClr val="000000"/>
                  </a:solidFill>
                  <a:latin typeface="Times New Roman" pitchFamily="18" charset="0"/>
                  <a:cs typeface="Times New Roman" pitchFamily="18" charset="0"/>
                  <a:sym typeface="Symbol" pitchFamily="18" charset="2"/>
                </a:rPr>
                <a:t>margine</a:t>
              </a:r>
              <a:endParaRPr lang="en-US" altLang="en-US" sz="2400" i="1" baseline="0" dirty="0">
                <a:solidFill>
                  <a:srgbClr val="000000"/>
                </a:solidFill>
                <a:latin typeface="Times New Roman" pitchFamily="18" charset="0"/>
                <a:cs typeface="Times New Roman" pitchFamily="18" charset="0"/>
              </a:endParaRPr>
            </a:p>
          </p:txBody>
        </p:sp>
      </p:grpSp>
      <p:sp>
        <p:nvSpPr>
          <p:cNvPr id="39" name="Rectangle 38"/>
          <p:cNvSpPr/>
          <p:nvPr/>
        </p:nvSpPr>
        <p:spPr>
          <a:xfrm>
            <a:off x="2843213" y="5805488"/>
            <a:ext cx="339725" cy="461962"/>
          </a:xfrm>
          <a:prstGeom prst="rect">
            <a:avLst/>
          </a:prstGeom>
        </p:spPr>
        <p:txBody>
          <a:bodyPr wrap="none">
            <a:spAutoFit/>
          </a:bodyPr>
          <a:lstStyle/>
          <a:p>
            <a:pPr>
              <a:defRPr/>
            </a:pPr>
            <a:r>
              <a:rPr lang="en-US" sz="2400" i="1" kern="0" baseline="0" dirty="0">
                <a:solidFill>
                  <a:srgbClr val="000000"/>
                </a:solidFill>
                <a:latin typeface="Times"/>
              </a:rPr>
              <a:t>h</a:t>
            </a:r>
            <a:endParaRPr lang="en-US" i="1" dirty="0">
              <a:latin typeface="Arial" charset="0"/>
            </a:endParaRPr>
          </a:p>
        </p:txBody>
      </p:sp>
    </p:spTree>
    <p:extLst>
      <p:ext uri="{BB962C8B-B14F-4D97-AF65-F5344CB8AC3E}">
        <p14:creationId xmlns:p14="http://schemas.microsoft.com/office/powerpoint/2010/main" val="2659710777"/>
      </p:ext>
    </p:extLst>
  </p:cSld>
  <p:clrMapOvr>
    <a:masterClrMapping/>
  </p:clrMapOvr>
  <p:transition advTm="34928"/>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815975" y="233363"/>
            <a:ext cx="7772400" cy="1143000"/>
          </a:xfrm>
        </p:spPr>
        <p:txBody>
          <a:bodyPr/>
          <a:lstStyle/>
          <a:p>
            <a:pPr eaLnBrk="1" hangingPunct="1"/>
            <a:r>
              <a:rPr lang="en-US" altLang="en-US" sz="4000" dirty="0" smtClean="0"/>
              <a:t>SVM come </a:t>
            </a:r>
            <a:r>
              <a:rPr lang="en-US" altLang="en-US" sz="4000" dirty="0" err="1" smtClean="0"/>
              <a:t>separatori</a:t>
            </a:r>
            <a:r>
              <a:rPr lang="en-US" altLang="en-US" sz="4000" dirty="0" smtClean="0"/>
              <a:t> </a:t>
            </a:r>
            <a:r>
              <a:rPr lang="en-US" altLang="en-US" sz="4000" dirty="0" err="1" smtClean="0"/>
              <a:t>lineari</a:t>
            </a:r>
            <a:endParaRPr lang="en-US" altLang="en-US" sz="4800" dirty="0" smtClean="0"/>
          </a:p>
        </p:txBody>
      </p:sp>
      <p:sp>
        <p:nvSpPr>
          <p:cNvPr id="66563" name="Rectangle 3"/>
          <p:cNvSpPr>
            <a:spLocks noGrp="1" noChangeArrowheads="1"/>
          </p:cNvSpPr>
          <p:nvPr>
            <p:ph type="body" idx="1"/>
          </p:nvPr>
        </p:nvSpPr>
        <p:spPr>
          <a:xfrm>
            <a:off x="547688" y="1146175"/>
            <a:ext cx="8229600" cy="5029200"/>
          </a:xfrm>
        </p:spPr>
        <p:txBody>
          <a:bodyPr/>
          <a:lstStyle/>
          <a:p>
            <a:pPr eaLnBrk="1" hangingPunct="1"/>
            <a:r>
              <a:rPr lang="en-US" altLang="en-US" sz="2400" dirty="0" err="1" smtClean="0"/>
              <a:t>Individuare</a:t>
            </a:r>
            <a:r>
              <a:rPr lang="en-US" altLang="en-US" sz="2400" dirty="0" smtClean="0"/>
              <a:t> </a:t>
            </a:r>
            <a:r>
              <a:rPr lang="en-US" altLang="en-US" sz="2400" dirty="0" err="1" smtClean="0"/>
              <a:t>l’iperpiano</a:t>
            </a:r>
            <a:r>
              <a:rPr lang="en-US" altLang="en-US" sz="2400" dirty="0" smtClean="0"/>
              <a:t> </a:t>
            </a:r>
            <a:r>
              <a:rPr lang="en-US" altLang="en-US" sz="2400" dirty="0" err="1" smtClean="0"/>
              <a:t>ottimo</a:t>
            </a:r>
            <a:r>
              <a:rPr lang="en-US" altLang="en-US" sz="2400" dirty="0" smtClean="0"/>
              <a:t> </a:t>
            </a:r>
            <a:r>
              <a:rPr lang="en-US" altLang="en-US" sz="2400" i="1" dirty="0" smtClean="0"/>
              <a:t>h </a:t>
            </a:r>
            <a:r>
              <a:rPr lang="en-US" altLang="en-US" sz="2400" dirty="0" err="1" smtClean="0"/>
              <a:t>corrisponde</a:t>
            </a:r>
            <a:r>
              <a:rPr lang="en-US" altLang="en-US" sz="2400" dirty="0" smtClean="0"/>
              <a:t> a </a:t>
            </a:r>
            <a:r>
              <a:rPr lang="en-US" altLang="en-US" sz="2400" b="1" dirty="0" err="1" smtClean="0"/>
              <a:t>massimizzare</a:t>
            </a:r>
            <a:r>
              <a:rPr lang="en-US" altLang="en-US" sz="2400" b="1" dirty="0" smtClean="0"/>
              <a:t> </a:t>
            </a:r>
            <a:r>
              <a:rPr lang="en-US" altLang="en-US" sz="2400" b="1" dirty="0" err="1" smtClean="0"/>
              <a:t>il</a:t>
            </a:r>
            <a:r>
              <a:rPr lang="en-US" altLang="en-US" sz="2400" b="1" dirty="0" smtClean="0"/>
              <a:t> </a:t>
            </a:r>
            <a:r>
              <a:rPr lang="en-US" altLang="en-US" sz="2400" b="1" dirty="0" err="1" smtClean="0"/>
              <a:t>margine</a:t>
            </a:r>
            <a:endParaRPr lang="en-US" altLang="en-US" dirty="0" smtClean="0"/>
          </a:p>
          <a:p>
            <a:pPr eaLnBrk="1" hangingPunct="1"/>
            <a:r>
              <a:rPr lang="en-US" altLang="en-US" sz="2400" dirty="0" err="1" smtClean="0"/>
              <a:t>Questo</a:t>
            </a:r>
            <a:r>
              <a:rPr lang="en-US" altLang="en-US" sz="2400" dirty="0" smtClean="0"/>
              <a:t> </a:t>
            </a:r>
            <a:r>
              <a:rPr lang="en-US" altLang="en-US" sz="2400" dirty="0" err="1" smtClean="0"/>
              <a:t>implica</a:t>
            </a:r>
            <a:r>
              <a:rPr lang="en-US" altLang="en-US" sz="2400" dirty="0" smtClean="0"/>
              <a:t> </a:t>
            </a:r>
            <a:r>
              <a:rPr lang="en-US" altLang="en-US" sz="2400" dirty="0" err="1" smtClean="0"/>
              <a:t>che</a:t>
            </a:r>
            <a:r>
              <a:rPr lang="en-US" altLang="en-US" sz="2400" dirty="0" smtClean="0"/>
              <a:t> solo </a:t>
            </a:r>
            <a:r>
              <a:rPr lang="en-US" altLang="en-US" sz="2400" dirty="0" err="1" smtClean="0"/>
              <a:t>alcuni</a:t>
            </a:r>
            <a:r>
              <a:rPr lang="en-US" altLang="en-US" sz="2400" dirty="0" smtClean="0"/>
              <a:t> </a:t>
            </a:r>
            <a:r>
              <a:rPr lang="en-US" altLang="en-US" sz="2400" dirty="0" err="1" smtClean="0"/>
              <a:t>esempi</a:t>
            </a:r>
            <a:r>
              <a:rPr lang="en-US" altLang="en-US" sz="2400" dirty="0" smtClean="0"/>
              <a:t> </a:t>
            </a:r>
            <a:r>
              <a:rPr lang="en-US" altLang="en-US" sz="2400" dirty="0" err="1" smtClean="0"/>
              <a:t>sono</a:t>
            </a:r>
            <a:r>
              <a:rPr lang="en-US" altLang="en-US" sz="2400" dirty="0" smtClean="0"/>
              <a:t> </a:t>
            </a:r>
            <a:r>
              <a:rPr lang="en-US" altLang="en-US" sz="2400" dirty="0" err="1" smtClean="0"/>
              <a:t>importanti</a:t>
            </a:r>
            <a:r>
              <a:rPr lang="en-US" altLang="en-US" sz="2400" dirty="0" smtClean="0"/>
              <a:t> per </a:t>
            </a:r>
            <a:r>
              <a:rPr lang="en-US" altLang="en-US" sz="2400" dirty="0" err="1" smtClean="0"/>
              <a:t>l’apprendimento</a:t>
            </a:r>
            <a:r>
              <a:rPr lang="en-US" altLang="en-US" sz="2400" dirty="0" smtClean="0"/>
              <a:t>, </a:t>
            </a:r>
            <a:r>
              <a:rPr lang="en-US" altLang="en-US" sz="2400" dirty="0" err="1" smtClean="0"/>
              <a:t>i</a:t>
            </a:r>
            <a:r>
              <a:rPr lang="en-US" altLang="en-US" sz="2400" dirty="0" smtClean="0"/>
              <a:t> </a:t>
            </a:r>
            <a:r>
              <a:rPr lang="en-US" altLang="en-US" sz="2400" b="1" dirty="0" err="1" smtClean="0"/>
              <a:t>vettori</a:t>
            </a:r>
            <a:r>
              <a:rPr lang="en-US" altLang="en-US" sz="2400" b="1" dirty="0" smtClean="0"/>
              <a:t> di </a:t>
            </a:r>
            <a:r>
              <a:rPr lang="en-US" altLang="en-US" sz="2400" b="1" dirty="0" err="1" smtClean="0"/>
              <a:t>supporto</a:t>
            </a:r>
            <a:r>
              <a:rPr lang="en-US" altLang="en-US" sz="2400" dirty="0" smtClean="0"/>
              <a:t>. </a:t>
            </a:r>
            <a:r>
              <a:rPr lang="en-US" altLang="en-US" sz="2400" dirty="0" err="1" smtClean="0"/>
              <a:t>Gli</a:t>
            </a:r>
            <a:r>
              <a:rPr lang="en-US" altLang="en-US" sz="2400" dirty="0" smtClean="0"/>
              <a:t> </a:t>
            </a:r>
            <a:r>
              <a:rPr lang="en-US" altLang="en-US" sz="2400" dirty="0" err="1" smtClean="0"/>
              <a:t>altri</a:t>
            </a:r>
            <a:r>
              <a:rPr lang="en-US" altLang="en-US" sz="2400" dirty="0" smtClean="0"/>
              <a:t> </a:t>
            </a:r>
            <a:r>
              <a:rPr lang="en-US" altLang="en-US" sz="2400" dirty="0" err="1" smtClean="0"/>
              <a:t>possono</a:t>
            </a:r>
            <a:r>
              <a:rPr lang="en-US" altLang="en-US" sz="2400" dirty="0" smtClean="0"/>
              <a:t> </a:t>
            </a:r>
            <a:r>
              <a:rPr lang="en-US" altLang="en-US" sz="2400" dirty="0" err="1" smtClean="0"/>
              <a:t>essere</a:t>
            </a:r>
            <a:r>
              <a:rPr lang="en-US" altLang="en-US" sz="2400" dirty="0" smtClean="0"/>
              <a:t> </a:t>
            </a:r>
            <a:r>
              <a:rPr lang="en-US" altLang="en-US" sz="2400" dirty="0" err="1" smtClean="0"/>
              <a:t>ignorati</a:t>
            </a:r>
            <a:r>
              <a:rPr lang="en-US" altLang="en-US" sz="2400" dirty="0" smtClean="0"/>
              <a:t>.</a:t>
            </a:r>
            <a:r>
              <a:rPr lang="en-US" altLang="en-US" dirty="0" smtClean="0"/>
              <a:t> </a:t>
            </a:r>
          </a:p>
        </p:txBody>
      </p:sp>
      <p:grpSp>
        <p:nvGrpSpPr>
          <p:cNvPr id="66564" name="Group 62"/>
          <p:cNvGrpSpPr>
            <a:grpSpLocks/>
          </p:cNvGrpSpPr>
          <p:nvPr/>
        </p:nvGrpSpPr>
        <p:grpSpPr bwMode="auto">
          <a:xfrm>
            <a:off x="3784600" y="3360738"/>
            <a:ext cx="4081463" cy="3305175"/>
            <a:chOff x="1593" y="1938"/>
            <a:chExt cx="2571" cy="2082"/>
          </a:xfrm>
        </p:grpSpPr>
        <p:sp>
          <p:nvSpPr>
            <p:cNvPr id="66566" name="Line 30"/>
            <p:cNvSpPr>
              <a:spLocks noChangeShapeType="1"/>
            </p:cNvSpPr>
            <p:nvPr/>
          </p:nvSpPr>
          <p:spPr bwMode="auto">
            <a:xfrm flipV="1">
              <a:off x="1678" y="2104"/>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567" name="Line 31"/>
            <p:cNvSpPr>
              <a:spLocks noChangeShapeType="1"/>
            </p:cNvSpPr>
            <p:nvPr/>
          </p:nvSpPr>
          <p:spPr bwMode="auto">
            <a:xfrm flipV="1">
              <a:off x="1593" y="3947"/>
              <a:ext cx="257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568" name="AutoShape 32"/>
            <p:cNvSpPr>
              <a:spLocks noChangeArrowheads="1"/>
            </p:cNvSpPr>
            <p:nvPr/>
          </p:nvSpPr>
          <p:spPr bwMode="auto">
            <a:xfrm>
              <a:off x="2333" y="258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69" name="AutoShape 33"/>
            <p:cNvSpPr>
              <a:spLocks noChangeArrowheads="1"/>
            </p:cNvSpPr>
            <p:nvPr/>
          </p:nvSpPr>
          <p:spPr bwMode="auto">
            <a:xfrm>
              <a:off x="1971" y="28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0" name="AutoShape 34"/>
            <p:cNvSpPr>
              <a:spLocks noChangeArrowheads="1"/>
            </p:cNvSpPr>
            <p:nvPr/>
          </p:nvSpPr>
          <p:spPr bwMode="auto">
            <a:xfrm>
              <a:off x="2067" y="314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1" name="AutoShape 35"/>
            <p:cNvSpPr>
              <a:spLocks noChangeArrowheads="1"/>
            </p:cNvSpPr>
            <p:nvPr/>
          </p:nvSpPr>
          <p:spPr bwMode="auto">
            <a:xfrm>
              <a:off x="1827" y="343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2" name="AutoShape 36"/>
            <p:cNvSpPr>
              <a:spLocks noChangeArrowheads="1"/>
            </p:cNvSpPr>
            <p:nvPr/>
          </p:nvSpPr>
          <p:spPr bwMode="auto">
            <a:xfrm>
              <a:off x="2163" y="242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3" name="AutoShape 37"/>
            <p:cNvSpPr>
              <a:spLocks noChangeArrowheads="1"/>
            </p:cNvSpPr>
            <p:nvPr/>
          </p:nvSpPr>
          <p:spPr bwMode="auto">
            <a:xfrm>
              <a:off x="1827" y="30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4" name="AutoShape 38"/>
            <p:cNvSpPr>
              <a:spLocks noChangeArrowheads="1"/>
            </p:cNvSpPr>
            <p:nvPr/>
          </p:nvSpPr>
          <p:spPr bwMode="auto">
            <a:xfrm>
              <a:off x="1923" y="310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5" name="AutoShape 39"/>
            <p:cNvSpPr>
              <a:spLocks noChangeArrowheads="1"/>
            </p:cNvSpPr>
            <p:nvPr/>
          </p:nvSpPr>
          <p:spPr bwMode="auto">
            <a:xfrm>
              <a:off x="2403" y="28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6" name="AutoShape 40"/>
            <p:cNvSpPr>
              <a:spLocks noChangeArrowheads="1"/>
            </p:cNvSpPr>
            <p:nvPr/>
          </p:nvSpPr>
          <p:spPr bwMode="auto">
            <a:xfrm>
              <a:off x="2971" y="28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7" name="AutoShape 41"/>
            <p:cNvSpPr>
              <a:spLocks noChangeArrowheads="1"/>
            </p:cNvSpPr>
            <p:nvPr/>
          </p:nvSpPr>
          <p:spPr bwMode="auto">
            <a:xfrm>
              <a:off x="2739" y="343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8" name="AutoShape 42"/>
            <p:cNvSpPr>
              <a:spLocks noChangeArrowheads="1"/>
            </p:cNvSpPr>
            <p:nvPr/>
          </p:nvSpPr>
          <p:spPr bwMode="auto">
            <a:xfrm>
              <a:off x="3363" y="343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79" name="AutoShape 43"/>
            <p:cNvSpPr>
              <a:spLocks noChangeArrowheads="1"/>
            </p:cNvSpPr>
            <p:nvPr/>
          </p:nvSpPr>
          <p:spPr bwMode="auto">
            <a:xfrm>
              <a:off x="2539" y="376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0" name="AutoShape 44"/>
            <p:cNvSpPr>
              <a:spLocks noChangeArrowheads="1"/>
            </p:cNvSpPr>
            <p:nvPr/>
          </p:nvSpPr>
          <p:spPr bwMode="auto">
            <a:xfrm>
              <a:off x="2931" y="305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1" name="AutoShape 45"/>
            <p:cNvSpPr>
              <a:spLocks noChangeArrowheads="1"/>
            </p:cNvSpPr>
            <p:nvPr/>
          </p:nvSpPr>
          <p:spPr bwMode="auto">
            <a:xfrm>
              <a:off x="2573" y="3364"/>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2" name="AutoShape 46"/>
            <p:cNvSpPr>
              <a:spLocks noChangeArrowheads="1"/>
            </p:cNvSpPr>
            <p:nvPr/>
          </p:nvSpPr>
          <p:spPr bwMode="auto">
            <a:xfrm>
              <a:off x="2979" y="358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3" name="AutoShape 47"/>
            <p:cNvSpPr>
              <a:spLocks noChangeArrowheads="1"/>
            </p:cNvSpPr>
            <p:nvPr/>
          </p:nvSpPr>
          <p:spPr bwMode="auto">
            <a:xfrm>
              <a:off x="3411" y="300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4" name="AutoShape 48"/>
            <p:cNvSpPr>
              <a:spLocks noChangeArrowheads="1"/>
            </p:cNvSpPr>
            <p:nvPr/>
          </p:nvSpPr>
          <p:spPr bwMode="auto">
            <a:xfrm>
              <a:off x="2457" y="2052"/>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5" name="AutoShape 49"/>
            <p:cNvSpPr>
              <a:spLocks noChangeArrowheads="1"/>
            </p:cNvSpPr>
            <p:nvPr/>
          </p:nvSpPr>
          <p:spPr bwMode="auto">
            <a:xfrm>
              <a:off x="2841" y="210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6" name="AutoShape 50"/>
            <p:cNvSpPr>
              <a:spLocks noChangeArrowheads="1"/>
            </p:cNvSpPr>
            <p:nvPr/>
          </p:nvSpPr>
          <p:spPr bwMode="auto">
            <a:xfrm>
              <a:off x="3513" y="258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87" name="Line 51"/>
            <p:cNvSpPr>
              <a:spLocks noChangeShapeType="1"/>
            </p:cNvSpPr>
            <p:nvPr/>
          </p:nvSpPr>
          <p:spPr bwMode="auto">
            <a:xfrm flipV="1">
              <a:off x="1971" y="2052"/>
              <a:ext cx="1350" cy="1817"/>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6588" name="Line 53"/>
            <p:cNvSpPr>
              <a:spLocks noChangeShapeType="1"/>
            </p:cNvSpPr>
            <p:nvPr/>
          </p:nvSpPr>
          <p:spPr bwMode="auto">
            <a:xfrm flipH="1" flipV="1">
              <a:off x="2812" y="2748"/>
              <a:ext cx="160" cy="116"/>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89" name="Oval 55"/>
            <p:cNvSpPr>
              <a:spLocks noChangeArrowheads="1"/>
            </p:cNvSpPr>
            <p:nvPr/>
          </p:nvSpPr>
          <p:spPr bwMode="auto">
            <a:xfrm>
              <a:off x="2356" y="2820"/>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0" name="Oval 56"/>
            <p:cNvSpPr>
              <a:spLocks noChangeArrowheads="1"/>
            </p:cNvSpPr>
            <p:nvPr/>
          </p:nvSpPr>
          <p:spPr bwMode="auto">
            <a:xfrm>
              <a:off x="2528" y="3321"/>
              <a:ext cx="144" cy="138"/>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1" name="Oval 57"/>
            <p:cNvSpPr>
              <a:spLocks noChangeArrowheads="1"/>
            </p:cNvSpPr>
            <p:nvPr/>
          </p:nvSpPr>
          <p:spPr bwMode="auto">
            <a:xfrm>
              <a:off x="2927" y="2809"/>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66592" name="Line 58"/>
            <p:cNvSpPr>
              <a:spLocks noChangeShapeType="1"/>
            </p:cNvSpPr>
            <p:nvPr/>
          </p:nvSpPr>
          <p:spPr bwMode="auto">
            <a:xfrm flipH="1" flipV="1">
              <a:off x="2419" y="3261"/>
              <a:ext cx="154" cy="11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93" name="Line 59"/>
            <p:cNvSpPr>
              <a:spLocks noChangeShapeType="1"/>
            </p:cNvSpPr>
            <p:nvPr/>
          </p:nvSpPr>
          <p:spPr bwMode="auto">
            <a:xfrm flipH="1" flipV="1">
              <a:off x="2452" y="2907"/>
              <a:ext cx="148" cy="1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66594" name="Line 60"/>
            <p:cNvSpPr>
              <a:spLocks noChangeShapeType="1"/>
            </p:cNvSpPr>
            <p:nvPr/>
          </p:nvSpPr>
          <p:spPr bwMode="auto">
            <a:xfrm flipV="1">
              <a:off x="2247" y="2166"/>
              <a:ext cx="1266" cy="169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66595" name="Line 61"/>
            <p:cNvSpPr>
              <a:spLocks noChangeShapeType="1"/>
            </p:cNvSpPr>
            <p:nvPr/>
          </p:nvSpPr>
          <p:spPr bwMode="auto">
            <a:xfrm flipV="1">
              <a:off x="1839" y="1938"/>
              <a:ext cx="1302" cy="1745"/>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209985" name="Text Box 65"/>
          <p:cNvSpPr txBox="1">
            <a:spLocks noChangeArrowheads="1"/>
          </p:cNvSpPr>
          <p:nvPr/>
        </p:nvSpPr>
        <p:spPr bwMode="auto">
          <a:xfrm>
            <a:off x="374650" y="3483098"/>
            <a:ext cx="3477270"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GB" altLang="en-US" sz="2000" baseline="0" dirty="0" err="1">
                <a:solidFill>
                  <a:srgbClr val="000000"/>
                </a:solidFill>
                <a:latin typeface="Times New Roman" pitchFamily="18" charset="0"/>
              </a:rPr>
              <a:t>Interpretazione</a:t>
            </a:r>
            <a:r>
              <a:rPr lang="en-GB" altLang="en-US" sz="2000" baseline="0" dirty="0">
                <a:solidFill>
                  <a:srgbClr val="000000"/>
                </a:solidFill>
                <a:latin typeface="Times New Roman" pitchFamily="18" charset="0"/>
              </a:rPr>
              <a:t> </a:t>
            </a:r>
            <a:r>
              <a:rPr lang="en-GB" altLang="en-US" sz="2000" baseline="0" dirty="0" err="1">
                <a:solidFill>
                  <a:srgbClr val="000000"/>
                </a:solidFill>
                <a:latin typeface="Times New Roman" pitchFamily="18" charset="0"/>
              </a:rPr>
              <a:t>fisica</a:t>
            </a:r>
            <a:r>
              <a:rPr lang="en-GB" altLang="en-US" sz="2000" baseline="0" dirty="0">
                <a:solidFill>
                  <a:srgbClr val="000000"/>
                </a:solidFill>
                <a:latin typeface="Times New Roman" pitchFamily="18" charset="0"/>
              </a:rPr>
              <a:t>: </a:t>
            </a:r>
            <a:r>
              <a:rPr lang="en-GB" altLang="en-US" sz="2000" i="1" baseline="0" dirty="0">
                <a:solidFill>
                  <a:srgbClr val="000000"/>
                </a:solidFill>
                <a:latin typeface="Times New Roman" pitchFamily="18" charset="0"/>
              </a:rPr>
              <a:t>h è un</a:t>
            </a:r>
          </a:p>
          <a:p>
            <a:pPr eaLnBrk="1" hangingPunct="1">
              <a:buFontTx/>
              <a:buNone/>
            </a:pPr>
            <a:r>
              <a:rPr lang="en-GB" altLang="en-US" sz="2000" i="1" baseline="0" dirty="0" err="1">
                <a:solidFill>
                  <a:srgbClr val="000000"/>
                </a:solidFill>
                <a:latin typeface="Times New Roman" pitchFamily="18" charset="0"/>
              </a:rPr>
              <a:t>solido</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lamellare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i</a:t>
            </a:r>
            <a:r>
              <a:rPr lang="en-GB" altLang="en-US" sz="2000" i="1" baseline="0" dirty="0">
                <a:solidFill>
                  <a:srgbClr val="000000"/>
                </a:solidFill>
                <a:latin typeface="Times New Roman" pitchFamily="18" charset="0"/>
              </a:rPr>
              <a:t> </a:t>
            </a:r>
            <a:r>
              <a:rPr lang="en-GB" altLang="en-US" sz="2000" i="1" baseline="0" dirty="0" smtClean="0">
                <a:solidFill>
                  <a:srgbClr val="000000"/>
                </a:solidFill>
                <a:latin typeface="Times New Roman" pitchFamily="18" charset="0"/>
              </a:rPr>
              <a:t>Support Vectors </a:t>
            </a:r>
            <a:r>
              <a:rPr lang="en-GB" altLang="en-US" sz="2000" i="1" baseline="0" dirty="0" err="1">
                <a:solidFill>
                  <a:srgbClr val="000000"/>
                </a:solidFill>
                <a:latin typeface="Times New Roman" pitchFamily="18" charset="0"/>
              </a:rPr>
              <a:t>sono</a:t>
            </a:r>
            <a:r>
              <a:rPr lang="en-GB" altLang="en-US" sz="2000" i="1" baseline="0" dirty="0">
                <a:solidFill>
                  <a:srgbClr val="000000"/>
                </a:solidFill>
                <a:latin typeface="Times New Roman" pitchFamily="18" charset="0"/>
              </a:rPr>
              <a:t> </a:t>
            </a:r>
            <a:r>
              <a:rPr lang="en-GB" altLang="en-US" sz="2000" i="1" baseline="0" dirty="0" err="1" smtClean="0">
                <a:solidFill>
                  <a:srgbClr val="000000"/>
                </a:solidFill>
                <a:latin typeface="Times New Roman" pitchFamily="18" charset="0"/>
              </a:rPr>
              <a:t>equivalenti</a:t>
            </a:r>
            <a:r>
              <a:rPr lang="en-GB" altLang="en-US" sz="2000" i="1" baseline="0" dirty="0" smtClean="0">
                <a:solidFill>
                  <a:srgbClr val="000000"/>
                </a:solidFill>
                <a:latin typeface="Times New Roman" pitchFamily="18" charset="0"/>
              </a:rPr>
              <a:t> </a:t>
            </a:r>
            <a:r>
              <a:rPr lang="en-GB" altLang="en-US" sz="2000" i="1" baseline="0" dirty="0">
                <a:solidFill>
                  <a:srgbClr val="000000"/>
                </a:solidFill>
                <a:latin typeface="Times New Roman" pitchFamily="18" charset="0"/>
              </a:rPr>
              <a:t>a </a:t>
            </a:r>
            <a:r>
              <a:rPr lang="en-GB" altLang="en-US" sz="2000" i="1" baseline="0" dirty="0" err="1">
                <a:solidFill>
                  <a:srgbClr val="000000"/>
                </a:solidFill>
                <a:latin typeface="Times New Roman" pitchFamily="18" charset="0"/>
              </a:rPr>
              <a:t>forze</a:t>
            </a:r>
            <a:r>
              <a:rPr lang="en-GB" altLang="en-US" sz="2000" i="1" baseline="0" dirty="0">
                <a:solidFill>
                  <a:srgbClr val="000000"/>
                </a:solidFill>
                <a:latin typeface="Times New Roman" pitchFamily="18" charset="0"/>
              </a:rPr>
              <a:t> di </a:t>
            </a:r>
            <a:r>
              <a:rPr lang="en-GB" altLang="en-US" sz="2000" i="1" baseline="0" dirty="0" err="1" smtClean="0">
                <a:solidFill>
                  <a:srgbClr val="000000"/>
                </a:solidFill>
                <a:latin typeface="Times New Roman" pitchFamily="18" charset="0"/>
              </a:rPr>
              <a:t>versoopposto</a:t>
            </a:r>
            <a:r>
              <a:rPr lang="en-GB" altLang="en-US" sz="2000" i="1" baseline="0" dirty="0" smtClean="0">
                <a:solidFill>
                  <a:srgbClr val="000000"/>
                </a:solidFill>
                <a:latin typeface="Times New Roman" pitchFamily="18" charset="0"/>
              </a:rPr>
              <a:t> </a:t>
            </a:r>
            <a:r>
              <a:rPr lang="en-GB" altLang="en-US" sz="2000" i="1" baseline="0" dirty="0" err="1">
                <a:solidFill>
                  <a:srgbClr val="000000"/>
                </a:solidFill>
                <a:latin typeface="Times New Roman" pitchFamily="18" charset="0"/>
              </a:rPr>
              <a:t>esercitate</a:t>
            </a:r>
            <a:r>
              <a:rPr lang="en-GB" altLang="en-US" sz="2000" i="1" baseline="0" dirty="0">
                <a:solidFill>
                  <a:srgbClr val="000000"/>
                </a:solidFill>
                <a:latin typeface="Times New Roman" pitchFamily="18" charset="0"/>
              </a:rPr>
              <a:t> </a:t>
            </a:r>
          </a:p>
          <a:p>
            <a:pPr eaLnBrk="1" hangingPunct="1">
              <a:buFontTx/>
              <a:buNone/>
            </a:pPr>
            <a:r>
              <a:rPr lang="en-GB" altLang="en-US" sz="2000" i="1" baseline="0" dirty="0" err="1">
                <a:solidFill>
                  <a:srgbClr val="000000"/>
                </a:solidFill>
                <a:latin typeface="Times New Roman" pitchFamily="18" charset="0"/>
              </a:rPr>
              <a:t>perpendicolarmente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alla</a:t>
            </a:r>
            <a:endParaRPr lang="en-GB" altLang="en-US" sz="2000" i="1" baseline="0" dirty="0">
              <a:solidFill>
                <a:srgbClr val="000000"/>
              </a:solidFill>
              <a:latin typeface="Times New Roman" pitchFamily="18" charset="0"/>
            </a:endParaRPr>
          </a:p>
          <a:p>
            <a:pPr eaLnBrk="1" hangingPunct="1">
              <a:buFontTx/>
              <a:buNone/>
            </a:pPr>
            <a:r>
              <a:rPr lang="en-GB" altLang="en-US" sz="2000" i="1" baseline="0" dirty="0" err="1">
                <a:solidFill>
                  <a:srgbClr val="000000"/>
                </a:solidFill>
                <a:latin typeface="Times New Roman" pitchFamily="18" charset="0"/>
              </a:rPr>
              <a:t>superficie</a:t>
            </a:r>
            <a:r>
              <a:rPr lang="en-GB" altLang="en-US" sz="2000" i="1" baseline="0" dirty="0">
                <a:solidFill>
                  <a:srgbClr val="000000"/>
                </a:solidFill>
                <a:latin typeface="Times New Roman" pitchFamily="18" charset="0"/>
              </a:rPr>
              <a:t> per </a:t>
            </a:r>
            <a:r>
              <a:rPr lang="en-GB" altLang="en-US" sz="2000" i="1" baseline="0" dirty="0" err="1">
                <a:solidFill>
                  <a:srgbClr val="000000"/>
                </a:solidFill>
                <a:latin typeface="Times New Roman" pitchFamily="18" charset="0"/>
              </a:rPr>
              <a:t>ottenere</a:t>
            </a:r>
            <a:r>
              <a:rPr lang="en-GB" altLang="en-US" sz="2000" i="1" baseline="0" dirty="0">
                <a:solidFill>
                  <a:srgbClr val="000000"/>
                </a:solidFill>
                <a:latin typeface="Times New Roman" pitchFamily="18" charset="0"/>
              </a:rPr>
              <a:t> </a:t>
            </a:r>
            <a:r>
              <a:rPr lang="en-GB" altLang="en-US" sz="2000" i="1" baseline="0" dirty="0" err="1">
                <a:solidFill>
                  <a:srgbClr val="000000"/>
                </a:solidFill>
                <a:latin typeface="Times New Roman" pitchFamily="18" charset="0"/>
              </a:rPr>
              <a:t>una</a:t>
            </a:r>
            <a:endParaRPr lang="en-GB" altLang="en-US" sz="2000" i="1" baseline="0" dirty="0">
              <a:solidFill>
                <a:srgbClr val="000000"/>
              </a:solidFill>
              <a:latin typeface="Times New Roman" pitchFamily="18" charset="0"/>
            </a:endParaRPr>
          </a:p>
          <a:p>
            <a:pPr eaLnBrk="1" hangingPunct="1">
              <a:buFontTx/>
              <a:buNone/>
            </a:pPr>
            <a:r>
              <a:rPr lang="en-GB" altLang="en-US" sz="2000" i="1" baseline="0" dirty="0" err="1">
                <a:solidFill>
                  <a:srgbClr val="000000"/>
                </a:solidFill>
                <a:latin typeface="Times New Roman" pitchFamily="18" charset="0"/>
              </a:rPr>
              <a:t>condizione</a:t>
            </a:r>
            <a:r>
              <a:rPr lang="en-GB" altLang="en-US" sz="2000" i="1" baseline="0" dirty="0">
                <a:solidFill>
                  <a:srgbClr val="000000"/>
                </a:solidFill>
                <a:latin typeface="Times New Roman" pitchFamily="18" charset="0"/>
              </a:rPr>
              <a:t> di </a:t>
            </a:r>
            <a:r>
              <a:rPr lang="en-GB" altLang="en-US" sz="2000" i="1" baseline="0" dirty="0" err="1">
                <a:solidFill>
                  <a:srgbClr val="000000"/>
                </a:solidFill>
                <a:latin typeface="Times New Roman" pitchFamily="18" charset="0"/>
              </a:rPr>
              <a:t>equilibrio</a:t>
            </a:r>
            <a:endParaRPr lang="en-GB" altLang="en-US" sz="2000" i="1" baseline="0" dirty="0">
              <a:solidFill>
                <a:srgbClr val="000000"/>
              </a:solidFill>
              <a:latin typeface="Times New Roman" pitchFamily="18" charset="0"/>
            </a:endParaRPr>
          </a:p>
        </p:txBody>
      </p:sp>
      <p:sp>
        <p:nvSpPr>
          <p:cNvPr id="36" name="Rectangle 35"/>
          <p:cNvSpPr/>
          <p:nvPr/>
        </p:nvSpPr>
        <p:spPr>
          <a:xfrm>
            <a:off x="6537325" y="3070593"/>
            <a:ext cx="339725" cy="461962"/>
          </a:xfrm>
          <a:prstGeom prst="rect">
            <a:avLst/>
          </a:prstGeom>
        </p:spPr>
        <p:txBody>
          <a:bodyPr wrap="none">
            <a:spAutoFit/>
          </a:bodyPr>
          <a:lstStyle/>
          <a:p>
            <a:pPr>
              <a:defRPr/>
            </a:pPr>
            <a:r>
              <a:rPr lang="en-US" sz="2400" i="1" kern="0" baseline="0" dirty="0">
                <a:solidFill>
                  <a:srgbClr val="000000"/>
                </a:solidFill>
                <a:latin typeface="Times"/>
              </a:rPr>
              <a:t>h</a:t>
            </a:r>
            <a:endParaRPr lang="en-US" i="1" dirty="0">
              <a:latin typeface="Arial" charset="0"/>
            </a:endParaRPr>
          </a:p>
        </p:txBody>
      </p:sp>
      <p:sp>
        <p:nvSpPr>
          <p:cNvPr id="3" name="Rectangle 2"/>
          <p:cNvSpPr/>
          <p:nvPr/>
        </p:nvSpPr>
        <p:spPr>
          <a:xfrm>
            <a:off x="6130925" y="4477336"/>
            <a:ext cx="457176" cy="338554"/>
          </a:xfrm>
          <a:prstGeom prst="rect">
            <a:avLst/>
          </a:prstGeom>
        </p:spPr>
        <p:txBody>
          <a:bodyPr wrap="none">
            <a:spAutoFit/>
          </a:bodyPr>
          <a:lstStyle/>
          <a:p>
            <a:r>
              <a:rPr lang="en-US" dirty="0" smtClean="0"/>
              <a:t>SV</a:t>
            </a:r>
            <a:endParaRPr lang="en-US" dirty="0"/>
          </a:p>
        </p:txBody>
      </p:sp>
      <p:sp>
        <p:nvSpPr>
          <p:cNvPr id="39" name="Rectangle 38"/>
          <p:cNvSpPr/>
          <p:nvPr/>
        </p:nvSpPr>
        <p:spPr>
          <a:xfrm>
            <a:off x="5456237" y="5401847"/>
            <a:ext cx="457176" cy="338554"/>
          </a:xfrm>
          <a:prstGeom prst="rect">
            <a:avLst/>
          </a:prstGeom>
        </p:spPr>
        <p:txBody>
          <a:bodyPr wrap="none">
            <a:spAutoFit/>
          </a:bodyPr>
          <a:lstStyle/>
          <a:p>
            <a:r>
              <a:rPr lang="en-US" dirty="0" smtClean="0"/>
              <a:t>SV</a:t>
            </a:r>
            <a:endParaRPr lang="en-US" dirty="0"/>
          </a:p>
        </p:txBody>
      </p:sp>
      <p:sp>
        <p:nvSpPr>
          <p:cNvPr id="40" name="Rectangle 39"/>
          <p:cNvSpPr/>
          <p:nvPr/>
        </p:nvSpPr>
        <p:spPr>
          <a:xfrm>
            <a:off x="4581525" y="4487447"/>
            <a:ext cx="457176" cy="338554"/>
          </a:xfrm>
          <a:prstGeom prst="rect">
            <a:avLst/>
          </a:prstGeom>
        </p:spPr>
        <p:txBody>
          <a:bodyPr wrap="none">
            <a:spAutoFit/>
          </a:bodyPr>
          <a:lstStyle/>
          <a:p>
            <a:r>
              <a:rPr lang="en-US" dirty="0" smtClean="0"/>
              <a:t>SV</a:t>
            </a:r>
            <a:endParaRPr lang="en-US" dirty="0"/>
          </a:p>
        </p:txBody>
      </p:sp>
    </p:spTree>
    <p:extLst>
      <p:ext uri="{BB962C8B-B14F-4D97-AF65-F5344CB8AC3E}">
        <p14:creationId xmlns:p14="http://schemas.microsoft.com/office/powerpoint/2010/main" val="35018435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9985"/>
                                        </p:tgtEl>
                                        <p:attrNameLst>
                                          <p:attrName>style.visibility</p:attrName>
                                        </p:attrNameLst>
                                      </p:cBhvr>
                                      <p:to>
                                        <p:strVal val="visible"/>
                                      </p:to>
                                    </p:set>
                                    <p:anim calcmode="lin" valueType="num">
                                      <p:cBhvr additive="base">
                                        <p:cTn id="7" dur="500" fill="hold"/>
                                        <p:tgtEl>
                                          <p:spTgt spid="209985"/>
                                        </p:tgtEl>
                                        <p:attrNameLst>
                                          <p:attrName>ppt_x</p:attrName>
                                        </p:attrNameLst>
                                      </p:cBhvr>
                                      <p:tavLst>
                                        <p:tav tm="0">
                                          <p:val>
                                            <p:strVal val="0-#ppt_w/2"/>
                                          </p:val>
                                        </p:tav>
                                        <p:tav tm="100000">
                                          <p:val>
                                            <p:strVal val="#ppt_x"/>
                                          </p:val>
                                        </p:tav>
                                      </p:tavLst>
                                    </p:anim>
                                    <p:anim calcmode="lin" valueType="num">
                                      <p:cBhvr additive="base">
                                        <p:cTn id="8" dur="500" fill="hold"/>
                                        <p:tgtEl>
                                          <p:spTgt spid="2099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85"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96913" y="141288"/>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7587" name="Rectangle 3"/>
          <p:cNvSpPr>
            <a:spLocks noGrp="1" noChangeArrowheads="1"/>
          </p:cNvSpPr>
          <p:nvPr>
            <p:ph type="body" idx="1"/>
          </p:nvPr>
        </p:nvSpPr>
        <p:spPr>
          <a:xfrm>
            <a:off x="476250" y="1158875"/>
            <a:ext cx="8375650" cy="5029200"/>
          </a:xfrm>
        </p:spPr>
        <p:txBody>
          <a:bodyPr/>
          <a:lstStyle/>
          <a:p>
            <a:pPr eaLnBrk="1" hangingPunct="1">
              <a:lnSpc>
                <a:spcPct val="90000"/>
              </a:lnSpc>
            </a:pPr>
            <a:r>
              <a:rPr lang="it-IT" altLang="en-US" sz="2800" dirty="0" smtClean="0"/>
              <a:t>Addestramento della SVM: trovare il vettore </a:t>
            </a:r>
            <a:r>
              <a:rPr lang="it-IT" altLang="en-US" sz="2800" b="1" dirty="0" smtClean="0"/>
              <a:t>w</a:t>
            </a:r>
            <a:r>
              <a:rPr lang="it-IT" altLang="en-US" sz="2800" dirty="0" smtClean="0"/>
              <a:t> e il parametro b ottimali (che massimizzino il margine), a partire dal training set</a:t>
            </a:r>
            <a:endParaRPr lang="en-US" altLang="en-US" sz="2800" dirty="0" smtClean="0"/>
          </a:p>
        </p:txBody>
      </p:sp>
      <p:sp>
        <p:nvSpPr>
          <p:cNvPr id="6" name="Line 4"/>
          <p:cNvSpPr>
            <a:spLocks noChangeShapeType="1"/>
          </p:cNvSpPr>
          <p:nvPr/>
        </p:nvSpPr>
        <p:spPr bwMode="auto">
          <a:xfrm flipV="1">
            <a:off x="2606675" y="28257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 name="Line 5"/>
          <p:cNvSpPr>
            <a:spLocks noChangeShapeType="1"/>
          </p:cNvSpPr>
          <p:nvPr/>
        </p:nvSpPr>
        <p:spPr bwMode="auto">
          <a:xfrm flipV="1">
            <a:off x="2471738" y="57515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 name="AutoShape 6"/>
          <p:cNvSpPr>
            <a:spLocks noChangeArrowheads="1"/>
          </p:cNvSpPr>
          <p:nvPr/>
        </p:nvSpPr>
        <p:spPr bwMode="auto">
          <a:xfrm>
            <a:off x="3646488" y="3581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9" name="AutoShape 7"/>
          <p:cNvSpPr>
            <a:spLocks noChangeArrowheads="1"/>
          </p:cNvSpPr>
          <p:nvPr/>
        </p:nvSpPr>
        <p:spPr bwMode="auto">
          <a:xfrm>
            <a:off x="3071813" y="3938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0" name="AutoShape 8"/>
          <p:cNvSpPr>
            <a:spLocks noChangeArrowheads="1"/>
          </p:cNvSpPr>
          <p:nvPr/>
        </p:nvSpPr>
        <p:spPr bwMode="auto">
          <a:xfrm>
            <a:off x="3224213" y="4484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1" name="AutoShape 9"/>
          <p:cNvSpPr>
            <a:spLocks noChangeArrowheads="1"/>
          </p:cNvSpPr>
          <p:nvPr/>
        </p:nvSpPr>
        <p:spPr bwMode="auto">
          <a:xfrm>
            <a:off x="2843213" y="49418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2" name="AutoShape 10"/>
          <p:cNvSpPr>
            <a:spLocks noChangeArrowheads="1"/>
          </p:cNvSpPr>
          <p:nvPr/>
        </p:nvSpPr>
        <p:spPr bwMode="auto">
          <a:xfrm>
            <a:off x="3376613" y="33416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3" name="AutoShape 11"/>
          <p:cNvSpPr>
            <a:spLocks noChangeArrowheads="1"/>
          </p:cNvSpPr>
          <p:nvPr/>
        </p:nvSpPr>
        <p:spPr bwMode="auto">
          <a:xfrm>
            <a:off x="2843213" y="42560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4" name="AutoShape 12"/>
          <p:cNvSpPr>
            <a:spLocks noChangeArrowheads="1"/>
          </p:cNvSpPr>
          <p:nvPr/>
        </p:nvSpPr>
        <p:spPr bwMode="auto">
          <a:xfrm>
            <a:off x="2995613" y="4408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5" name="AutoShape 13"/>
          <p:cNvSpPr>
            <a:spLocks noChangeArrowheads="1"/>
          </p:cNvSpPr>
          <p:nvPr/>
        </p:nvSpPr>
        <p:spPr bwMode="auto">
          <a:xfrm>
            <a:off x="3757613" y="4027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6" name="AutoShape 14"/>
          <p:cNvSpPr>
            <a:spLocks noChangeArrowheads="1"/>
          </p:cNvSpPr>
          <p:nvPr/>
        </p:nvSpPr>
        <p:spPr bwMode="auto">
          <a:xfrm>
            <a:off x="4659313" y="4014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7" name="AutoShape 15"/>
          <p:cNvSpPr>
            <a:spLocks noChangeArrowheads="1"/>
          </p:cNvSpPr>
          <p:nvPr/>
        </p:nvSpPr>
        <p:spPr bwMode="auto">
          <a:xfrm>
            <a:off x="42910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8" name="AutoShape 16"/>
          <p:cNvSpPr>
            <a:spLocks noChangeArrowheads="1"/>
          </p:cNvSpPr>
          <p:nvPr/>
        </p:nvSpPr>
        <p:spPr bwMode="auto">
          <a:xfrm>
            <a:off x="5281613" y="49418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19" name="AutoShape 17"/>
          <p:cNvSpPr>
            <a:spLocks noChangeArrowheads="1"/>
          </p:cNvSpPr>
          <p:nvPr/>
        </p:nvSpPr>
        <p:spPr bwMode="auto">
          <a:xfrm>
            <a:off x="3973513" y="54625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0" name="AutoShape 18"/>
          <p:cNvSpPr>
            <a:spLocks noChangeArrowheads="1"/>
          </p:cNvSpPr>
          <p:nvPr/>
        </p:nvSpPr>
        <p:spPr bwMode="auto">
          <a:xfrm>
            <a:off x="4595813" y="43322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1" name="AutoShape 19"/>
          <p:cNvSpPr>
            <a:spLocks noChangeArrowheads="1"/>
          </p:cNvSpPr>
          <p:nvPr/>
        </p:nvSpPr>
        <p:spPr bwMode="auto">
          <a:xfrm>
            <a:off x="3973513" y="4776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2" name="AutoShape 20"/>
          <p:cNvSpPr>
            <a:spLocks noChangeArrowheads="1"/>
          </p:cNvSpPr>
          <p:nvPr/>
        </p:nvSpPr>
        <p:spPr bwMode="auto">
          <a:xfrm>
            <a:off x="4672013" y="5170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3" name="AutoShape 21"/>
          <p:cNvSpPr>
            <a:spLocks noChangeArrowheads="1"/>
          </p:cNvSpPr>
          <p:nvPr/>
        </p:nvSpPr>
        <p:spPr bwMode="auto">
          <a:xfrm>
            <a:off x="5357813" y="42560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4" name="Line 22"/>
          <p:cNvSpPr>
            <a:spLocks noChangeShapeType="1"/>
          </p:cNvSpPr>
          <p:nvPr/>
        </p:nvSpPr>
        <p:spPr bwMode="auto">
          <a:xfrm flipV="1">
            <a:off x="2919413" y="3048000"/>
            <a:ext cx="2676525" cy="24272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 name="AutoShape 23"/>
          <p:cNvSpPr>
            <a:spLocks noChangeArrowheads="1"/>
          </p:cNvSpPr>
          <p:nvPr/>
        </p:nvSpPr>
        <p:spPr bwMode="auto">
          <a:xfrm>
            <a:off x="3843338" y="27432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6" name="AutoShape 24"/>
          <p:cNvSpPr>
            <a:spLocks noChangeArrowheads="1"/>
          </p:cNvSpPr>
          <p:nvPr/>
        </p:nvSpPr>
        <p:spPr bwMode="auto">
          <a:xfrm>
            <a:off x="4452938" y="28194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 name="AutoShape 25"/>
          <p:cNvSpPr>
            <a:spLocks noChangeArrowheads="1"/>
          </p:cNvSpPr>
          <p:nvPr/>
        </p:nvSpPr>
        <p:spPr bwMode="auto">
          <a:xfrm>
            <a:off x="5519738" y="35814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8" name="Line 27"/>
          <p:cNvSpPr>
            <a:spLocks noChangeShapeType="1"/>
          </p:cNvSpPr>
          <p:nvPr/>
        </p:nvSpPr>
        <p:spPr bwMode="auto">
          <a:xfrm flipV="1">
            <a:off x="3071813" y="27432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9" name="Line 28"/>
          <p:cNvSpPr>
            <a:spLocks noChangeShapeType="1"/>
          </p:cNvSpPr>
          <p:nvPr/>
        </p:nvSpPr>
        <p:spPr bwMode="auto">
          <a:xfrm flipV="1">
            <a:off x="2700338" y="3048000"/>
            <a:ext cx="2971800" cy="22860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0" name="Line 29"/>
          <p:cNvSpPr>
            <a:spLocks noChangeShapeType="1"/>
          </p:cNvSpPr>
          <p:nvPr/>
        </p:nvSpPr>
        <p:spPr bwMode="auto">
          <a:xfrm flipV="1">
            <a:off x="3233738" y="28194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 name="Line 30"/>
          <p:cNvSpPr>
            <a:spLocks noChangeShapeType="1"/>
          </p:cNvSpPr>
          <p:nvPr/>
        </p:nvSpPr>
        <p:spPr bwMode="auto">
          <a:xfrm flipV="1">
            <a:off x="3005138" y="2743200"/>
            <a:ext cx="1828800" cy="28956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2" name="Line 31"/>
          <p:cNvSpPr>
            <a:spLocks noChangeShapeType="1"/>
          </p:cNvSpPr>
          <p:nvPr/>
        </p:nvSpPr>
        <p:spPr bwMode="auto">
          <a:xfrm flipV="1">
            <a:off x="2852738" y="2895600"/>
            <a:ext cx="2667000" cy="259080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427621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29" grpId="0" animBg="1"/>
      <p:bldP spid="30" grpId="0" animBg="1"/>
      <p:bldP spid="31" grpId="0" animBg="1"/>
      <p:bldP spid="3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96913" y="141288"/>
            <a:ext cx="7772400" cy="1143000"/>
          </a:xfrm>
        </p:spPr>
        <p:txBody>
          <a:bodyPr/>
          <a:lstStyle/>
          <a:p>
            <a:pPr eaLnBrk="1" hangingPunct="1"/>
            <a:r>
              <a:rPr lang="en-US" altLang="en-US" dirty="0" smtClean="0"/>
              <a:t>SVM come </a:t>
            </a:r>
            <a:r>
              <a:rPr lang="en-US" altLang="en-US" dirty="0" err="1" smtClean="0"/>
              <a:t>separatori</a:t>
            </a:r>
            <a:r>
              <a:rPr lang="en-US" altLang="en-US" dirty="0" smtClean="0"/>
              <a:t> </a:t>
            </a:r>
            <a:r>
              <a:rPr lang="en-US" altLang="en-US" dirty="0" err="1" smtClean="0"/>
              <a:t>lineari</a:t>
            </a:r>
            <a:endParaRPr lang="en-US" altLang="en-US" dirty="0" smtClean="0"/>
          </a:p>
        </p:txBody>
      </p:sp>
      <p:sp>
        <p:nvSpPr>
          <p:cNvPr id="67587" name="Rectangle 3"/>
          <p:cNvSpPr>
            <a:spLocks noGrp="1" noChangeArrowheads="1"/>
          </p:cNvSpPr>
          <p:nvPr>
            <p:ph type="body" idx="1"/>
          </p:nvPr>
        </p:nvSpPr>
        <p:spPr>
          <a:xfrm>
            <a:off x="476250" y="1158875"/>
            <a:ext cx="8375650" cy="5029200"/>
          </a:xfrm>
        </p:spPr>
        <p:txBody>
          <a:bodyPr/>
          <a:lstStyle/>
          <a:p>
            <a:pPr eaLnBrk="1" hangingPunct="1">
              <a:lnSpc>
                <a:spcPct val="90000"/>
              </a:lnSpc>
            </a:pPr>
            <a:r>
              <a:rPr lang="en-US" altLang="en-US" sz="2800" dirty="0" smtClean="0"/>
              <a:t>Si </a:t>
            </a:r>
            <a:r>
              <a:rPr lang="en-US" altLang="en-US" sz="2800" dirty="0" err="1" smtClean="0"/>
              <a:t>hanno</a:t>
            </a:r>
            <a:r>
              <a:rPr lang="en-US" altLang="en-US" sz="2800" dirty="0" smtClean="0"/>
              <a:t> </a:t>
            </a:r>
            <a:r>
              <a:rPr lang="en-US" altLang="en-US" sz="2800" dirty="0" err="1" smtClean="0"/>
              <a:t>i</a:t>
            </a:r>
            <a:r>
              <a:rPr lang="en-US" altLang="en-US" sz="2800" dirty="0" smtClean="0"/>
              <a:t> </a:t>
            </a:r>
            <a:r>
              <a:rPr lang="en-US" altLang="en-US" sz="2800" dirty="0" err="1" smtClean="0"/>
              <a:t>dati</a:t>
            </a:r>
            <a:r>
              <a:rPr lang="en-US" altLang="en-US" sz="2800" dirty="0" smtClean="0"/>
              <a:t> di </a:t>
            </a:r>
            <a:r>
              <a:rPr lang="en-US" altLang="en-US" sz="2800" dirty="0" err="1" smtClean="0"/>
              <a:t>addestramento</a:t>
            </a:r>
            <a:r>
              <a:rPr lang="en-US" altLang="en-US" sz="2800" dirty="0" smtClean="0"/>
              <a:t> D {(</a:t>
            </a:r>
            <a:r>
              <a:rPr lang="en-US" altLang="en-US" sz="2800" b="1" dirty="0" smtClean="0"/>
              <a:t>x</a:t>
            </a:r>
            <a:r>
              <a:rPr lang="en-US" altLang="en-US" sz="2800" baseline="-25000" dirty="0" smtClean="0"/>
              <a:t>i</a:t>
            </a:r>
            <a:r>
              <a:rPr lang="en-US" altLang="en-US" sz="2800" b="1" dirty="0" smtClean="0"/>
              <a:t> </a:t>
            </a:r>
            <a:r>
              <a:rPr lang="en-US" altLang="en-US" sz="2800" dirty="0" smtClean="0"/>
              <a:t>,</a:t>
            </a:r>
            <a:r>
              <a:rPr lang="en-US" altLang="en-US" sz="2800" i="1" dirty="0" err="1" smtClean="0"/>
              <a:t>y</a:t>
            </a:r>
            <a:r>
              <a:rPr lang="en-US" altLang="en-US" sz="2800" baseline="-25000" dirty="0" err="1" smtClean="0"/>
              <a:t>i</a:t>
            </a:r>
            <a:r>
              <a:rPr lang="en-US" altLang="en-US" sz="2800" dirty="0" smtClean="0"/>
              <a:t>)}</a:t>
            </a:r>
            <a:r>
              <a:rPr lang="en-US" altLang="en-US" sz="2400" dirty="0" smtClean="0"/>
              <a:t>        ({y} label </a:t>
            </a:r>
            <a:r>
              <a:rPr lang="en-US" altLang="en-US" sz="2400" dirty="0" err="1" smtClean="0"/>
              <a:t>binarie</a:t>
            </a:r>
            <a:r>
              <a:rPr lang="en-US" altLang="en-US" sz="2400" dirty="0" smtClean="0"/>
              <a:t>, 1,-1) </a:t>
            </a:r>
            <a:r>
              <a:rPr lang="en-US" altLang="en-US" sz="2800" dirty="0" smtClean="0"/>
              <a:t>a </a:t>
            </a:r>
            <a:r>
              <a:rPr lang="en-US" altLang="en-US" sz="2800" dirty="0" err="1" smtClean="0"/>
              <a:t>distanza</a:t>
            </a:r>
            <a:r>
              <a:rPr lang="en-US" altLang="en-US" sz="2800" dirty="0" smtClean="0"/>
              <a:t> </a:t>
            </a:r>
            <a:r>
              <a:rPr lang="en-US" altLang="en-US" sz="2800" dirty="0" err="1" smtClean="0"/>
              <a:t>almeno</a:t>
            </a:r>
            <a:r>
              <a:rPr lang="en-US" altLang="en-US" sz="2800" dirty="0" smtClean="0"/>
              <a:t> 1 </a:t>
            </a:r>
            <a:r>
              <a:rPr lang="en-US" altLang="en-US" sz="2800" dirty="0" err="1" smtClean="0"/>
              <a:t>dall’iperpiano</a:t>
            </a:r>
            <a:r>
              <a:rPr lang="en-US" altLang="en-US" sz="2800" dirty="0" smtClean="0"/>
              <a:t>, </a:t>
            </a:r>
            <a:r>
              <a:rPr lang="en-US" altLang="en-US" sz="2800" dirty="0" err="1" smtClean="0"/>
              <a:t>allora</a:t>
            </a:r>
            <a:r>
              <a:rPr lang="en-US" altLang="en-US" sz="2800" dirty="0" smtClean="0"/>
              <a:t> </a:t>
            </a:r>
            <a:r>
              <a:rPr lang="en-US" altLang="en-US" sz="2800" dirty="0" err="1" smtClean="0"/>
              <a:t>valgono</a:t>
            </a:r>
            <a:r>
              <a:rPr lang="en-US" altLang="en-US" sz="2800" dirty="0" smtClean="0"/>
              <a:t> le </a:t>
            </a:r>
            <a:r>
              <a:rPr lang="en-US" altLang="en-US" sz="2800" dirty="0" err="1" smtClean="0"/>
              <a:t>seguenti</a:t>
            </a:r>
            <a:r>
              <a:rPr lang="en-US" altLang="en-US" sz="2800" dirty="0" smtClean="0"/>
              <a:t> </a:t>
            </a:r>
            <a:r>
              <a:rPr lang="en-US" altLang="en-US" sz="2800" dirty="0" err="1" smtClean="0"/>
              <a:t>condizioni</a:t>
            </a:r>
            <a:r>
              <a:rPr lang="en-US" altLang="en-US" sz="2800" dirty="0" smtClean="0"/>
              <a:t> per </a:t>
            </a:r>
            <a:r>
              <a:rPr lang="en-US" altLang="en-US" sz="2800" b="1" dirty="0" smtClean="0"/>
              <a:t>x</a:t>
            </a:r>
            <a:r>
              <a:rPr lang="en-US" altLang="en-US" sz="2800" baseline="-25000" dirty="0" smtClean="0"/>
              <a:t>i</a:t>
            </a:r>
            <a:r>
              <a:rPr lang="en-US" altLang="en-US" sz="2800" dirty="0" smtClean="0"/>
              <a:t> in D:</a:t>
            </a:r>
            <a:endParaRPr lang="en-US" altLang="en-US" dirty="0" smtClean="0"/>
          </a:p>
          <a:p>
            <a:pPr eaLnBrk="1" hangingPunct="1">
              <a:lnSpc>
                <a:spcPct val="90000"/>
              </a:lnSpc>
            </a:pPr>
            <a:endParaRPr lang="en-US" altLang="en-US" dirty="0" smtClean="0"/>
          </a:p>
          <a:p>
            <a:pPr eaLnBrk="1" hangingPunct="1">
              <a:lnSpc>
                <a:spcPct val="90000"/>
              </a:lnSpc>
            </a:pPr>
            <a:endParaRPr lang="en-US" altLang="en-US" dirty="0" smtClean="0"/>
          </a:p>
          <a:p>
            <a:pPr eaLnBrk="1" hangingPunct="1">
              <a:lnSpc>
                <a:spcPct val="90000"/>
              </a:lnSpc>
            </a:pPr>
            <a:endParaRPr lang="en-US" altLang="en-US" sz="2800" dirty="0" smtClean="0"/>
          </a:p>
          <a:p>
            <a:pPr eaLnBrk="1" hangingPunct="1">
              <a:lnSpc>
                <a:spcPct val="90000"/>
              </a:lnSpc>
            </a:pPr>
            <a:r>
              <a:rPr lang="en-US" altLang="en-US" sz="2800" dirty="0" smtClean="0"/>
              <a:t>Per </a:t>
            </a:r>
            <a:r>
              <a:rPr lang="en-US" altLang="en-US" sz="2800" dirty="0" err="1" smtClean="0"/>
              <a:t>i</a:t>
            </a:r>
            <a:r>
              <a:rPr lang="en-US" altLang="en-US" sz="2800" dirty="0" smtClean="0"/>
              <a:t> </a:t>
            </a:r>
            <a:r>
              <a:rPr lang="en-US" altLang="en-US" sz="2800" dirty="0" err="1" smtClean="0">
                <a:solidFill>
                  <a:srgbClr val="FF0000"/>
                </a:solidFill>
              </a:rPr>
              <a:t>vettori</a:t>
            </a:r>
            <a:r>
              <a:rPr lang="en-US" altLang="en-US" sz="2800" dirty="0" smtClean="0">
                <a:solidFill>
                  <a:srgbClr val="FF0000"/>
                </a:solidFill>
              </a:rPr>
              <a:t> di </a:t>
            </a:r>
            <a:r>
              <a:rPr lang="en-US" altLang="en-US" sz="2800" dirty="0" err="1" smtClean="0">
                <a:solidFill>
                  <a:srgbClr val="FF0000"/>
                </a:solidFill>
              </a:rPr>
              <a:t>supporto</a:t>
            </a:r>
            <a:r>
              <a:rPr lang="en-US" altLang="en-US" sz="2800" dirty="0" smtClean="0"/>
              <a:t>, la </a:t>
            </a:r>
            <a:r>
              <a:rPr lang="en-US" altLang="en-US" sz="2800" dirty="0" err="1" smtClean="0"/>
              <a:t>diseguaglianza</a:t>
            </a:r>
            <a:r>
              <a:rPr lang="en-US" altLang="en-US" sz="2800" dirty="0" smtClean="0"/>
              <a:t> </a:t>
            </a:r>
            <a:r>
              <a:rPr lang="en-US" altLang="en-US" sz="2800" dirty="0" err="1" smtClean="0"/>
              <a:t>diventa</a:t>
            </a:r>
            <a:r>
              <a:rPr lang="en-US" altLang="en-US" sz="2800" dirty="0" smtClean="0"/>
              <a:t> </a:t>
            </a:r>
            <a:r>
              <a:rPr lang="en-US" altLang="en-US" sz="2800" dirty="0" err="1" smtClean="0"/>
              <a:t>una</a:t>
            </a:r>
            <a:r>
              <a:rPr lang="en-US" altLang="en-US" sz="2800" dirty="0" smtClean="0"/>
              <a:t> </a:t>
            </a:r>
            <a:r>
              <a:rPr lang="en-US" altLang="en-US" sz="2800" dirty="0" err="1" smtClean="0"/>
              <a:t>eguaglianza</a:t>
            </a:r>
            <a:r>
              <a:rPr lang="en-US" altLang="en-US" sz="2800" dirty="0" smtClean="0"/>
              <a:t>, </a:t>
            </a:r>
            <a:r>
              <a:rPr lang="en-US" altLang="en-US" sz="2800" dirty="0" err="1" smtClean="0"/>
              <a:t>perchè</a:t>
            </a:r>
            <a:r>
              <a:rPr lang="en-US" altLang="en-US" sz="2800" dirty="0" smtClean="0"/>
              <a:t> </a:t>
            </a:r>
            <a:r>
              <a:rPr lang="en-US" altLang="en-US" sz="2800" dirty="0" err="1" smtClean="0"/>
              <a:t>stanno</a:t>
            </a:r>
            <a:r>
              <a:rPr lang="en-US" altLang="en-US" sz="2800" dirty="0" smtClean="0"/>
              <a:t> </a:t>
            </a:r>
            <a:r>
              <a:rPr lang="en-US" altLang="en-US" sz="2800" dirty="0" err="1" smtClean="0"/>
              <a:t>esattamente</a:t>
            </a:r>
            <a:r>
              <a:rPr lang="en-US" altLang="en-US" sz="2800" dirty="0" smtClean="0"/>
              <a:t> a </a:t>
            </a:r>
            <a:r>
              <a:rPr lang="en-US" altLang="en-US" sz="2800" dirty="0" err="1" smtClean="0"/>
              <a:t>distanza</a:t>
            </a:r>
            <a:r>
              <a:rPr lang="en-US" altLang="en-US" sz="2800" dirty="0" smtClean="0"/>
              <a:t> 1 </a:t>
            </a:r>
            <a:r>
              <a:rPr lang="en-US" altLang="en-US" sz="2800" dirty="0" err="1" smtClean="0"/>
              <a:t>dall’iperpiano</a:t>
            </a:r>
            <a:r>
              <a:rPr lang="en-US" altLang="en-US" sz="2800" dirty="0" smtClean="0"/>
              <a:t> </a:t>
            </a:r>
            <a:r>
              <a:rPr lang="en-US" altLang="en-US" sz="2800" dirty="0" err="1" smtClean="0"/>
              <a:t>separatore</a:t>
            </a:r>
            <a:endParaRPr lang="en-US" altLang="en-US" sz="2800" dirty="0" smtClean="0"/>
          </a:p>
        </p:txBody>
      </p:sp>
      <p:sp>
        <p:nvSpPr>
          <p:cNvPr id="67588" name="Text Box 4"/>
          <p:cNvSpPr txBox="1">
            <a:spLocks noChangeArrowheads="1"/>
          </p:cNvSpPr>
          <p:nvPr/>
        </p:nvSpPr>
        <p:spPr bwMode="auto">
          <a:xfrm>
            <a:off x="2555776" y="3140968"/>
            <a:ext cx="381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a:solidFill>
                  <a:srgbClr val="000000"/>
                </a:solidFill>
                <a:latin typeface="Times New Roman" pitchFamily="18" charset="0"/>
                <a:cs typeface="Times New Roman" pitchFamily="18" charset="0"/>
              </a:rPr>
              <a:t>f(</a:t>
            </a:r>
            <a:r>
              <a:rPr lang="en-US" altLang="en-US" sz="2400" b="1" baseline="0" dirty="0">
                <a:solidFill>
                  <a:srgbClr val="000000"/>
                </a:solidFill>
                <a:latin typeface="Times New Roman" pitchFamily="18" charset="0"/>
              </a:rPr>
              <a:t>x</a:t>
            </a:r>
            <a:r>
              <a:rPr lang="en-US" altLang="en-US" sz="2400" i="1" baseline="-25000" dirty="0">
                <a:solidFill>
                  <a:srgbClr val="000000"/>
                </a:solidFill>
                <a:latin typeface="Times New Roman" pitchFamily="18" charset="0"/>
                <a:cs typeface="Times New Roman" pitchFamily="18" charset="0"/>
              </a:rPr>
              <a:t>i</a:t>
            </a:r>
            <a:r>
              <a:rPr lang="en-US" altLang="en-US" sz="2400" i="1" baseline="0" dirty="0">
                <a:solidFill>
                  <a:srgbClr val="000000"/>
                </a:solidFill>
                <a:latin typeface="Times New Roman" pitchFamily="18" charset="0"/>
                <a:cs typeface="Times New Roman" pitchFamily="18" charset="0"/>
              </a:rPr>
              <a:t>)</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cs typeface="Times New Roman" pitchFamily="18" charset="0"/>
              </a:rPr>
              <a:t> ≤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a:solidFill>
                  <a:srgbClr val="000000"/>
                </a:solidFill>
                <a:latin typeface="Times New Roman" pitchFamily="18" charset="0"/>
                <a:cs typeface="Times New Roman" pitchFamily="18" charset="0"/>
              </a:rPr>
              <a:t>f(</a:t>
            </a:r>
            <a:r>
              <a:rPr lang="en-US" altLang="en-US" sz="2400" b="1" baseline="0" dirty="0">
                <a:solidFill>
                  <a:srgbClr val="000000"/>
                </a:solidFill>
                <a:latin typeface="Times New Roman" pitchFamily="18" charset="0"/>
              </a:rPr>
              <a:t>x</a:t>
            </a:r>
            <a:r>
              <a:rPr lang="en-US" altLang="en-US" sz="2400" i="1" baseline="-25000" dirty="0">
                <a:solidFill>
                  <a:srgbClr val="000000"/>
                </a:solidFill>
                <a:latin typeface="Times New Roman" pitchFamily="18" charset="0"/>
                <a:cs typeface="Times New Roman" pitchFamily="18" charset="0"/>
              </a:rPr>
              <a:t>i</a:t>
            </a:r>
            <a:r>
              <a:rPr lang="en-US" altLang="en-US" sz="2400" i="1" baseline="0" dirty="0">
                <a:solidFill>
                  <a:srgbClr val="000000"/>
                </a:solidFill>
                <a:latin typeface="Times New Roman" pitchFamily="18" charset="0"/>
                <a:cs typeface="Times New Roman" pitchFamily="18" charset="0"/>
              </a:rPr>
              <a:t>)</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p:txBody>
      </p:sp>
    </p:spTree>
    <p:extLst>
      <p:ext uri="{BB962C8B-B14F-4D97-AF65-F5344CB8AC3E}">
        <p14:creationId xmlns:p14="http://schemas.microsoft.com/office/powerpoint/2010/main" val="185326407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067175"/>
            <a:ext cx="3459162"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611" name="Group 14"/>
          <p:cNvGrpSpPr>
            <a:grpSpLocks/>
          </p:cNvGrpSpPr>
          <p:nvPr/>
        </p:nvGrpSpPr>
        <p:grpSpPr bwMode="auto">
          <a:xfrm>
            <a:off x="482600" y="1571625"/>
            <a:ext cx="7970838" cy="4575175"/>
            <a:chOff x="304" y="1190"/>
            <a:chExt cx="5021" cy="2882"/>
          </a:xfrm>
        </p:grpSpPr>
        <p:sp>
          <p:nvSpPr>
            <p:cNvPr id="68614" name="Line 4"/>
            <p:cNvSpPr>
              <a:spLocks noChangeShapeType="1"/>
            </p:cNvSpPr>
            <p:nvPr/>
          </p:nvSpPr>
          <p:spPr bwMode="auto">
            <a:xfrm flipV="1">
              <a:off x="1075" y="1549"/>
              <a:ext cx="1415" cy="197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5" name="Line 5"/>
            <p:cNvSpPr>
              <a:spLocks noChangeShapeType="1"/>
            </p:cNvSpPr>
            <p:nvPr/>
          </p:nvSpPr>
          <p:spPr bwMode="auto">
            <a:xfrm flipV="1">
              <a:off x="755" y="1434"/>
              <a:ext cx="1363" cy="188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6" name="Line 6"/>
            <p:cNvSpPr>
              <a:spLocks noChangeShapeType="1"/>
            </p:cNvSpPr>
            <p:nvPr/>
          </p:nvSpPr>
          <p:spPr bwMode="auto">
            <a:xfrm flipV="1">
              <a:off x="1421" y="1818"/>
              <a:ext cx="1363" cy="1888"/>
            </a:xfrm>
            <a:prstGeom prst="line">
              <a:avLst/>
            </a:prstGeom>
            <a:noFill/>
            <a:ln w="28575">
              <a:solidFill>
                <a:schemeClr val="accent2"/>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17" name="Text Box 7"/>
            <p:cNvSpPr txBox="1">
              <a:spLocks noChangeArrowheads="1"/>
            </p:cNvSpPr>
            <p:nvPr/>
          </p:nvSpPr>
          <p:spPr bwMode="auto">
            <a:xfrm>
              <a:off x="304" y="1220"/>
              <a:ext cx="1513" cy="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000" baseline="0" dirty="0">
                  <a:solidFill>
                    <a:srgbClr val="000000"/>
                  </a:solidFill>
                  <a:latin typeface="Times New Roman" pitchFamily="18" charset="0"/>
                </a:rPr>
                <a:t>Zona all’interno della</a:t>
              </a:r>
            </a:p>
            <a:p>
              <a:pPr eaLnBrk="1" hangingPunct="1">
                <a:buFontTx/>
                <a:buNone/>
              </a:pPr>
              <a:r>
                <a:rPr lang="it-IT" altLang="en-US" sz="2000" baseline="0" dirty="0">
                  <a:solidFill>
                    <a:srgbClr val="000000"/>
                  </a:solidFill>
                  <a:latin typeface="Times New Roman" pitchFamily="18" charset="0"/>
                </a:rPr>
                <a:t>quale si assegna la</a:t>
              </a:r>
            </a:p>
            <a:p>
              <a:pPr eaLnBrk="1" hangingPunct="1">
                <a:buFontTx/>
                <a:buNone/>
              </a:pPr>
              <a:r>
                <a:rPr lang="it-IT" altLang="en-US" sz="2000" baseline="0" dirty="0">
                  <a:solidFill>
                    <a:srgbClr val="000000"/>
                  </a:solidFill>
                  <a:latin typeface="Times New Roman" pitchFamily="18" charset="0"/>
                </a:rPr>
                <a:t>classificazione “+1”</a:t>
              </a:r>
            </a:p>
          </p:txBody>
        </p:sp>
        <p:sp>
          <p:nvSpPr>
            <p:cNvPr id="68618" name="Rectangle 8"/>
            <p:cNvSpPr>
              <a:spLocks noChangeArrowheads="1"/>
            </p:cNvSpPr>
            <p:nvPr/>
          </p:nvSpPr>
          <p:spPr bwMode="auto">
            <a:xfrm>
              <a:off x="3288" y="1818"/>
              <a:ext cx="1513" cy="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000" baseline="0" dirty="0">
                  <a:solidFill>
                    <a:srgbClr val="000000"/>
                  </a:solidFill>
                  <a:latin typeface="Times New Roman" pitchFamily="18" charset="0"/>
                </a:rPr>
                <a:t>Zona all’interno della</a:t>
              </a:r>
            </a:p>
            <a:p>
              <a:pPr eaLnBrk="1" hangingPunct="1">
                <a:buFontTx/>
                <a:buNone/>
              </a:pPr>
              <a:r>
                <a:rPr lang="it-IT" altLang="en-US" sz="2000" baseline="0" dirty="0">
                  <a:solidFill>
                    <a:srgbClr val="000000"/>
                  </a:solidFill>
                  <a:latin typeface="Times New Roman" pitchFamily="18" charset="0"/>
                </a:rPr>
                <a:t>quale si assegna la</a:t>
              </a:r>
            </a:p>
            <a:p>
              <a:pPr eaLnBrk="1" hangingPunct="1">
                <a:buFontTx/>
                <a:buNone/>
              </a:pPr>
              <a:r>
                <a:rPr lang="it-IT" altLang="en-US" sz="2000" baseline="0" dirty="0">
                  <a:solidFill>
                    <a:srgbClr val="000000"/>
                  </a:solidFill>
                  <a:latin typeface="Times New Roman" pitchFamily="18" charset="0"/>
                </a:rPr>
                <a:t>classificazione “-1”</a:t>
              </a:r>
            </a:p>
          </p:txBody>
        </p:sp>
        <p:pic>
          <p:nvPicPr>
            <p:cNvPr id="6861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1" y="1190"/>
              <a:ext cx="266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20" name="Text Box 11"/>
            <p:cNvSpPr txBox="1">
              <a:spLocks noChangeArrowheads="1"/>
            </p:cNvSpPr>
            <p:nvPr/>
          </p:nvSpPr>
          <p:spPr bwMode="auto">
            <a:xfrm>
              <a:off x="1855" y="3839"/>
              <a:ext cx="107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dirty="0">
                  <a:solidFill>
                    <a:srgbClr val="000000"/>
                  </a:solidFill>
                  <a:latin typeface="Times New Roman" pitchFamily="18" charset="0"/>
                </a:rPr>
                <a:t>Zona di margine</a:t>
              </a:r>
            </a:p>
          </p:txBody>
        </p:sp>
        <p:sp>
          <p:nvSpPr>
            <p:cNvPr id="68621" name="Line 12"/>
            <p:cNvSpPr>
              <a:spLocks noChangeShapeType="1"/>
            </p:cNvSpPr>
            <p:nvPr/>
          </p:nvSpPr>
          <p:spPr bwMode="auto">
            <a:xfrm flipH="1">
              <a:off x="2669" y="2269"/>
              <a:ext cx="619" cy="26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8622" name="Line 13"/>
            <p:cNvSpPr>
              <a:spLocks noChangeShapeType="1"/>
            </p:cNvSpPr>
            <p:nvPr/>
          </p:nvSpPr>
          <p:spPr bwMode="auto">
            <a:xfrm>
              <a:off x="884" y="1937"/>
              <a:ext cx="150" cy="469"/>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68612" name="Line 15"/>
          <p:cNvSpPr>
            <a:spLocks noChangeShapeType="1"/>
          </p:cNvSpPr>
          <p:nvPr/>
        </p:nvSpPr>
        <p:spPr bwMode="auto">
          <a:xfrm flipH="1" flipV="1">
            <a:off x="2579688" y="4506913"/>
            <a:ext cx="782638" cy="12700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5" name="Rectangle 3"/>
          <p:cNvSpPr txBox="1">
            <a:spLocks noChangeArrowheads="1"/>
          </p:cNvSpPr>
          <p:nvPr/>
        </p:nvSpPr>
        <p:spPr>
          <a:xfrm>
            <a:off x="250825" y="836613"/>
            <a:ext cx="8648700" cy="720725"/>
          </a:xfrm>
          <a:prstGeom prst="rect">
            <a:avLst/>
          </a:prstGeom>
        </p:spPr>
        <p:txBody>
          <a:bodyPr/>
          <a:lstStyle/>
          <a:p>
            <a:pPr marL="342900" indent="-342900" algn="l">
              <a:spcBef>
                <a:spcPct val="20000"/>
              </a:spcBef>
              <a:buFontTx/>
              <a:buChar char="•"/>
              <a:defRPr/>
            </a:pPr>
            <a:r>
              <a:rPr lang="it-IT" sz="2400" kern="0" baseline="0" dirty="0">
                <a:latin typeface="+mn-lt"/>
              </a:rPr>
              <a:t>Evidenzio in verde le variabili </a:t>
            </a:r>
            <a:r>
              <a:rPr lang="it-IT" sz="2400" i="1" kern="0" baseline="0" dirty="0">
                <a:latin typeface="+mn-lt"/>
              </a:rPr>
              <a:t>incognite</a:t>
            </a:r>
            <a:r>
              <a:rPr lang="it-IT" sz="2400" kern="0" baseline="0" dirty="0">
                <a:latin typeface="+mn-lt"/>
              </a:rPr>
              <a:t> del mio problema</a:t>
            </a:r>
            <a:endParaRPr lang="en-US" sz="2400" kern="0" baseline="0" dirty="0">
              <a:latin typeface="+mn-lt"/>
            </a:endParaRPr>
          </a:p>
        </p:txBody>
      </p:sp>
    </p:spTree>
    <p:extLst>
      <p:ext uri="{BB962C8B-B14F-4D97-AF65-F5344CB8AC3E}">
        <p14:creationId xmlns:p14="http://schemas.microsoft.com/office/powerpoint/2010/main" val="27044746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Text Box 4"/>
          <p:cNvSpPr txBox="1">
            <a:spLocks noChangeArrowheads="1"/>
          </p:cNvSpPr>
          <p:nvPr/>
        </p:nvSpPr>
        <p:spPr bwMode="auto">
          <a:xfrm>
            <a:off x="4530725" y="1203039"/>
            <a:ext cx="4329113" cy="25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endParaRPr lang="en-US" altLang="en-US" sz="1800" baseline="0">
              <a:solidFill>
                <a:srgbClr val="000000"/>
              </a:solidFill>
              <a:latin typeface="Times New Roman" pitchFamily="18" charset="0"/>
            </a:endParaRPr>
          </a:p>
        </p:txBody>
      </p:sp>
      <p:sp>
        <p:nvSpPr>
          <p:cNvPr id="69637" name="Line 6"/>
          <p:cNvSpPr>
            <a:spLocks noChangeShapeType="1"/>
          </p:cNvSpPr>
          <p:nvPr/>
        </p:nvSpPr>
        <p:spPr bwMode="auto">
          <a:xfrm>
            <a:off x="1642741" y="1216143"/>
            <a:ext cx="20638" cy="21391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38" name="Line 7"/>
          <p:cNvSpPr>
            <a:spLocks noChangeShapeType="1"/>
          </p:cNvSpPr>
          <p:nvPr/>
        </p:nvSpPr>
        <p:spPr bwMode="auto">
          <a:xfrm>
            <a:off x="1674491" y="3341107"/>
            <a:ext cx="3576638" cy="66391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39" name="Line 8"/>
          <p:cNvSpPr>
            <a:spLocks noChangeShapeType="1"/>
          </p:cNvSpPr>
          <p:nvPr/>
        </p:nvSpPr>
        <p:spPr bwMode="auto">
          <a:xfrm flipH="1">
            <a:off x="323528" y="3334555"/>
            <a:ext cx="1350963" cy="10406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40" name="Line 16"/>
          <p:cNvSpPr>
            <a:spLocks noChangeShapeType="1"/>
          </p:cNvSpPr>
          <p:nvPr/>
        </p:nvSpPr>
        <p:spPr bwMode="auto">
          <a:xfrm flipV="1">
            <a:off x="2753991" y="2520711"/>
            <a:ext cx="708819" cy="45152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9641" name="AutoShape 18"/>
          <p:cNvSpPr>
            <a:spLocks noChangeArrowheads="1"/>
          </p:cNvSpPr>
          <p:nvPr/>
        </p:nvSpPr>
        <p:spPr bwMode="auto">
          <a:xfrm rot="14074844">
            <a:off x="747306" y="2205442"/>
            <a:ext cx="3235492" cy="156527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32156"/>
            </a:schemeClr>
          </a:solidFill>
          <a:ln w="9525">
            <a:solidFill>
              <a:schemeClr val="tx1"/>
            </a:solidFill>
            <a:miter lim="800000"/>
            <a:headEnd/>
            <a:tailEnd/>
          </a:ln>
        </p:spPr>
        <p:txBody>
          <a:bodyPr wrap="none" anchor="ctr"/>
          <a:lstStyle/>
          <a:p>
            <a:endParaRPr lang="en-US"/>
          </a:p>
        </p:txBody>
      </p:sp>
      <p:sp>
        <p:nvSpPr>
          <p:cNvPr id="69642" name="Text Box 19"/>
          <p:cNvSpPr txBox="1">
            <a:spLocks noChangeArrowheads="1"/>
          </p:cNvSpPr>
          <p:nvPr/>
        </p:nvSpPr>
        <p:spPr bwMode="auto">
          <a:xfrm>
            <a:off x="3092128" y="2285722"/>
            <a:ext cx="349250" cy="252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dirty="0">
                <a:solidFill>
                  <a:srgbClr val="000000"/>
                </a:solidFill>
                <a:latin typeface="Times New Roman" pitchFamily="18" charset="0"/>
              </a:rPr>
              <a:t>w</a:t>
            </a:r>
            <a:endParaRPr lang="it-IT" altLang="en-US" sz="1800" baseline="0" dirty="0">
              <a:solidFill>
                <a:srgbClr val="000000"/>
              </a:solidFill>
              <a:latin typeface="Times New Roman" pitchFamily="18" charset="0"/>
            </a:endParaRPr>
          </a:p>
        </p:txBody>
      </p:sp>
      <p:sp>
        <p:nvSpPr>
          <p:cNvPr id="69645" name="Line 23"/>
          <p:cNvSpPr>
            <a:spLocks noChangeShapeType="1"/>
          </p:cNvSpPr>
          <p:nvPr/>
        </p:nvSpPr>
        <p:spPr bwMode="auto">
          <a:xfrm flipV="1">
            <a:off x="1684016" y="1474939"/>
            <a:ext cx="1362075" cy="1866168"/>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9646" name="Line 24"/>
          <p:cNvSpPr>
            <a:spLocks noChangeShapeType="1"/>
          </p:cNvSpPr>
          <p:nvPr/>
        </p:nvSpPr>
        <p:spPr bwMode="auto">
          <a:xfrm flipV="1">
            <a:off x="2914328" y="1495686"/>
            <a:ext cx="131763" cy="161611"/>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9647" name="Text Box 25"/>
          <p:cNvSpPr txBox="1">
            <a:spLocks noChangeArrowheads="1"/>
          </p:cNvSpPr>
          <p:nvPr/>
        </p:nvSpPr>
        <p:spPr bwMode="auto">
          <a:xfrm>
            <a:off x="3065141" y="1369018"/>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dirty="0" smtClean="0">
                <a:solidFill>
                  <a:srgbClr val="000000"/>
                </a:solidFill>
                <a:latin typeface="Times New Roman" pitchFamily="18" charset="0"/>
              </a:rPr>
              <a:t>x</a:t>
            </a:r>
            <a:r>
              <a:rPr lang="it-IT" altLang="en-US" sz="1800" baseline="-25000" dirty="0" smtClean="0">
                <a:solidFill>
                  <a:srgbClr val="000000"/>
                </a:solidFill>
                <a:latin typeface="Times New Roman" pitchFamily="18" charset="0"/>
              </a:rPr>
              <a:t>1</a:t>
            </a:r>
            <a:endParaRPr lang="it-IT" altLang="en-US" sz="1800" baseline="-25000" dirty="0">
              <a:solidFill>
                <a:srgbClr val="000000"/>
              </a:solidFill>
              <a:latin typeface="Times New Roman" pitchFamily="18" charset="0"/>
            </a:endParaRPr>
          </a:p>
        </p:txBody>
      </p:sp>
      <p:sp>
        <p:nvSpPr>
          <p:cNvPr id="69648" name="Line 26"/>
          <p:cNvSpPr>
            <a:spLocks noChangeShapeType="1"/>
          </p:cNvSpPr>
          <p:nvPr/>
        </p:nvSpPr>
        <p:spPr bwMode="auto">
          <a:xfrm flipH="1">
            <a:off x="2186508" y="1468387"/>
            <a:ext cx="838945" cy="592461"/>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 name="Slide Number Placeholder 5"/>
          <p:cNvSpPr>
            <a:spLocks noGrp="1"/>
          </p:cNvSpPr>
          <p:nvPr>
            <p:ph type="sldNum" sz="quarter" idx="12"/>
          </p:nvPr>
        </p:nvSpPr>
        <p:spPr>
          <a:xfrm>
            <a:off x="6720868" y="6309320"/>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37</a:t>
            </a:fld>
            <a:endParaRPr lang="en-GB" altLang="en-US" sz="1200" smtClean="0">
              <a:latin typeface="Times New Roman" pitchFamily="18"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762019968"/>
              </p:ext>
            </p:extLst>
          </p:nvPr>
        </p:nvGraphicFramePr>
        <p:xfrm>
          <a:off x="506634" y="584426"/>
          <a:ext cx="2744788" cy="547688"/>
        </p:xfrm>
        <a:graphic>
          <a:graphicData uri="http://schemas.openxmlformats.org/presentationml/2006/ole">
            <mc:AlternateContent xmlns:mc="http://schemas.openxmlformats.org/markup-compatibility/2006">
              <mc:Choice xmlns:v="urn:schemas-microsoft-com:vml" Requires="v">
                <p:oleObj spid="_x0000_s201765" name="Equation" r:id="rId4" imgW="1143000" imgH="228600" progId="Equation.3">
                  <p:embed/>
                </p:oleObj>
              </mc:Choice>
              <mc:Fallback>
                <p:oleObj name="Equation" r:id="rId4" imgW="1143000" imgH="228600" progId="Equation.3">
                  <p:embed/>
                  <p:pic>
                    <p:nvPicPr>
                      <p:cNvPr id="0" name=""/>
                      <p:cNvPicPr>
                        <a:picLocks noChangeAspect="1" noChangeArrowheads="1"/>
                      </p:cNvPicPr>
                      <p:nvPr/>
                    </p:nvPicPr>
                    <p:blipFill>
                      <a:blip r:embed="rId5"/>
                      <a:srcRect/>
                      <a:stretch>
                        <a:fillRect/>
                      </a:stretch>
                    </p:blipFill>
                    <p:spPr bwMode="auto">
                      <a:xfrm>
                        <a:off x="506634" y="584426"/>
                        <a:ext cx="2744788"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 name="Rectangle 3"/>
          <p:cNvSpPr txBox="1">
            <a:spLocks noChangeArrowheads="1"/>
          </p:cNvSpPr>
          <p:nvPr/>
        </p:nvSpPr>
        <p:spPr>
          <a:xfrm>
            <a:off x="4662488" y="404664"/>
            <a:ext cx="4114800" cy="5770711"/>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r>
              <a:rPr lang="it-IT" altLang="en-US" sz="2400" b="1" kern="0" dirty="0">
                <a:solidFill>
                  <a:srgbClr val="000000"/>
                </a:solidFill>
                <a:latin typeface="Tahoma" panose="020B0604030504040204" pitchFamily="34" charset="0"/>
                <a:ea typeface="Tahoma" panose="020B0604030504040204" pitchFamily="34" charset="0"/>
                <a:cs typeface="Tahoma" panose="020B0604030504040204" pitchFamily="34" charset="0"/>
              </a:rPr>
              <a:t>w</a:t>
            </a:r>
            <a:r>
              <a:rPr lang="it-IT" altLang="en-US" sz="2400" kern="0" dirty="0">
                <a:solidFill>
                  <a:srgbClr val="000000"/>
                </a:solidFill>
                <a:latin typeface="Tahoma" panose="020B0604030504040204" pitchFamily="34" charset="0"/>
                <a:ea typeface="Tahoma" panose="020B0604030504040204" pitchFamily="34" charset="0"/>
                <a:cs typeface="Tahoma" panose="020B0604030504040204" pitchFamily="34" charset="0"/>
              </a:rPr>
              <a:t> è il vettore perpendicolare al piano di separazione</a:t>
            </a:r>
          </a:p>
          <a:p>
            <a:pPr eaLnBrk="1" hangingPunct="1"/>
            <a:r>
              <a:rPr lang="en-US" altLang="en-US" sz="2400" kern="0" dirty="0" err="1" smtClean="0"/>
              <a:t>Suppongo</a:t>
            </a:r>
            <a:r>
              <a:rPr lang="en-US" altLang="en-US" sz="2400" kern="0" dirty="0" smtClean="0"/>
              <a:t> per </a:t>
            </a:r>
            <a:r>
              <a:rPr lang="en-US" altLang="en-US" sz="2400" kern="0" dirty="0" err="1" smtClean="0"/>
              <a:t>comodità</a:t>
            </a:r>
            <a:r>
              <a:rPr lang="en-US" altLang="en-US" sz="2400" kern="0" dirty="0" smtClean="0"/>
              <a:t> </a:t>
            </a:r>
            <a:r>
              <a:rPr lang="it-IT" altLang="en-US" sz="2400" b="1" dirty="0">
                <a:solidFill>
                  <a:srgbClr val="000000"/>
                </a:solidFill>
                <a:latin typeface="Tahoma" panose="020B0604030504040204" pitchFamily="34" charset="0"/>
                <a:ea typeface="Tahoma" panose="020B0604030504040204" pitchFamily="34" charset="0"/>
                <a:cs typeface="Tahoma" panose="020B0604030504040204" pitchFamily="34" charset="0"/>
              </a:rPr>
              <a:t>w </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versore</a:t>
            </a:r>
          </a:p>
          <a:p>
            <a:pPr eaLnBrk="1" hangingPunct="1"/>
            <a:r>
              <a:rPr lang="it-IT" altLang="en-US" sz="24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è la distanza del piano dall’origine</a:t>
            </a: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è la distanza del punto </a:t>
            </a:r>
            <a:r>
              <a:rPr lang="it-IT" altLang="en-US" sz="24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x</a:t>
            </a:r>
            <a:r>
              <a:rPr lang="it-IT" altLang="en-US" sz="2400" baseline="-25000" dirty="0" smtClean="0">
                <a:solidFill>
                  <a:srgbClr val="000000"/>
                </a:solidFill>
                <a:latin typeface="Tahoma" panose="020B0604030504040204" pitchFamily="34" charset="0"/>
                <a:ea typeface="Tahoma" panose="020B0604030504040204" pitchFamily="34" charset="0"/>
                <a:cs typeface="Tahoma" panose="020B0604030504040204" pitchFamily="34" charset="0"/>
              </a:rPr>
              <a:t>1</a:t>
            </a:r>
            <a:r>
              <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rPr>
              <a:t> dal piano separatore</a:t>
            </a: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eaLnBrk="1" hangingPunct="1"/>
            <a:endParaRPr lang="it-IT" altLang="en-US" sz="2400"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57" name="Object 56"/>
          <p:cNvGraphicFramePr>
            <a:graphicFrameLocks noChangeAspect="1"/>
          </p:cNvGraphicFramePr>
          <p:nvPr>
            <p:extLst>
              <p:ext uri="{D42A27DB-BD31-4B8C-83A1-F6EECF244321}">
                <p14:modId xmlns:p14="http://schemas.microsoft.com/office/powerpoint/2010/main" val="2873045070"/>
              </p:ext>
            </p:extLst>
          </p:nvPr>
        </p:nvGraphicFramePr>
        <p:xfrm>
          <a:off x="5076056" y="2363445"/>
          <a:ext cx="1463675" cy="608012"/>
        </p:xfrm>
        <a:graphic>
          <a:graphicData uri="http://schemas.openxmlformats.org/presentationml/2006/ole">
            <mc:AlternateContent xmlns:mc="http://schemas.openxmlformats.org/markup-compatibility/2006">
              <mc:Choice xmlns:v="urn:schemas-microsoft-com:vml" Requires="v">
                <p:oleObj spid="_x0000_s201766" name="Equation" r:id="rId6" imgW="609480" imgH="253800" progId="Equation.3">
                  <p:embed/>
                </p:oleObj>
              </mc:Choice>
              <mc:Fallback>
                <p:oleObj name="Equation" r:id="rId6" imgW="609480" imgH="253800" progId="Equation.3">
                  <p:embed/>
                  <p:pic>
                    <p:nvPicPr>
                      <p:cNvPr id="0" name=""/>
                      <p:cNvPicPr>
                        <a:picLocks noChangeAspect="1" noChangeArrowheads="1"/>
                      </p:cNvPicPr>
                      <p:nvPr/>
                    </p:nvPicPr>
                    <p:blipFill>
                      <a:blip r:embed="rId7"/>
                      <a:srcRect/>
                      <a:stretch>
                        <a:fillRect/>
                      </a:stretch>
                    </p:blipFill>
                    <p:spPr bwMode="auto">
                      <a:xfrm>
                        <a:off x="5076056" y="2363445"/>
                        <a:ext cx="1463675"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365434107"/>
              </p:ext>
            </p:extLst>
          </p:nvPr>
        </p:nvGraphicFramePr>
        <p:xfrm>
          <a:off x="5076056" y="3550869"/>
          <a:ext cx="2606676" cy="608013"/>
        </p:xfrm>
        <a:graphic>
          <a:graphicData uri="http://schemas.openxmlformats.org/presentationml/2006/ole">
            <mc:AlternateContent xmlns:mc="http://schemas.openxmlformats.org/markup-compatibility/2006">
              <mc:Choice xmlns:v="urn:schemas-microsoft-com:vml" Requires="v">
                <p:oleObj spid="_x0000_s201767" name="Equation" r:id="rId8" imgW="1193760" imgH="279360" progId="Equation.3">
                  <p:embed/>
                </p:oleObj>
              </mc:Choice>
              <mc:Fallback>
                <p:oleObj name="Equation" r:id="rId8" imgW="1193760" imgH="279360" progId="Equation.3">
                  <p:embed/>
                  <p:pic>
                    <p:nvPicPr>
                      <p:cNvPr id="0" name="Object 1"/>
                      <p:cNvPicPr>
                        <a:picLocks noChangeAspect="1" noChangeArrowheads="1"/>
                      </p:cNvPicPr>
                      <p:nvPr/>
                    </p:nvPicPr>
                    <p:blipFill>
                      <a:blip r:embed="rId9"/>
                      <a:srcRect/>
                      <a:stretch>
                        <a:fillRect/>
                      </a:stretch>
                    </p:blipFill>
                    <p:spPr bwMode="auto">
                      <a:xfrm>
                        <a:off x="5076056" y="3550869"/>
                        <a:ext cx="2606676" cy="60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8" name="Line 16"/>
          <p:cNvSpPr>
            <a:spLocks noChangeShapeType="1"/>
          </p:cNvSpPr>
          <p:nvPr/>
        </p:nvSpPr>
        <p:spPr bwMode="auto">
          <a:xfrm flipV="1">
            <a:off x="1684016" y="2883604"/>
            <a:ext cx="708819" cy="451526"/>
          </a:xfrm>
          <a:prstGeom prst="line">
            <a:avLst/>
          </a:prstGeom>
          <a:noFill/>
          <a:ln w="28575">
            <a:solidFill>
              <a:schemeClr val="tx1"/>
            </a:solidFill>
            <a:prstDash val="dash"/>
            <a:round/>
            <a:headEnd/>
            <a:tailEnd type="non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 name="Text Box 19"/>
          <p:cNvSpPr txBox="1">
            <a:spLocks noChangeArrowheads="1"/>
          </p:cNvSpPr>
          <p:nvPr/>
        </p:nvSpPr>
        <p:spPr bwMode="auto">
          <a:xfrm>
            <a:off x="2064970" y="2988079"/>
            <a:ext cx="3000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dirty="0" smtClean="0">
                <a:solidFill>
                  <a:srgbClr val="000000"/>
                </a:solidFill>
                <a:latin typeface="Times New Roman" pitchFamily="18" charset="0"/>
              </a:rPr>
              <a:t>b</a:t>
            </a:r>
            <a:endParaRPr lang="it-IT" altLang="en-US" sz="1800" baseline="0" dirty="0">
              <a:solidFill>
                <a:srgbClr val="000000"/>
              </a:solidFill>
              <a:latin typeface="Times New Roman" pitchFamily="18" charset="0"/>
            </a:endParaRPr>
          </a:p>
        </p:txBody>
      </p:sp>
    </p:spTree>
    <p:extLst>
      <p:ext uri="{BB962C8B-B14F-4D97-AF65-F5344CB8AC3E}">
        <p14:creationId xmlns:p14="http://schemas.microsoft.com/office/powerpoint/2010/main" val="41599648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1615" y="1124744"/>
            <a:ext cx="4387288" cy="4609870"/>
            <a:chOff x="472744" y="-16118"/>
            <a:chExt cx="5194300" cy="5457825"/>
          </a:xfrm>
        </p:grpSpPr>
        <p:sp>
          <p:nvSpPr>
            <p:cNvPr id="70661" name="AutoShape 19"/>
            <p:cNvSpPr>
              <a:spLocks noChangeArrowheads="1"/>
            </p:cNvSpPr>
            <p:nvPr/>
          </p:nvSpPr>
          <p:spPr bwMode="auto">
            <a:xfrm rot="-7525156">
              <a:off x="-82086" y="2307188"/>
              <a:ext cx="4703762" cy="15652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496 w 21600"/>
                <a:gd name="T13" fmla="*/ 2496 h 21600"/>
                <a:gd name="T14" fmla="*/ 19104 w 21600"/>
                <a:gd name="T15" fmla="*/ 19104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FF0000">
                <a:alpha val="21960"/>
              </a:srgbClr>
            </a:solidFill>
            <a:ln w="9525">
              <a:solidFill>
                <a:schemeClr val="tx1"/>
              </a:solidFill>
              <a:miter lim="800000"/>
              <a:headEnd/>
              <a:tailEnd/>
            </a:ln>
          </p:spPr>
          <p:txBody>
            <a:bodyPr wrap="none" anchor="ctr"/>
            <a:lstStyle/>
            <a:p>
              <a:endParaRPr lang="en-US"/>
            </a:p>
          </p:txBody>
        </p:sp>
        <p:grpSp>
          <p:nvGrpSpPr>
            <p:cNvPr id="70662" name="Group 27"/>
            <p:cNvGrpSpPr>
              <a:grpSpLocks/>
            </p:cNvGrpSpPr>
            <p:nvPr/>
          </p:nvGrpSpPr>
          <p:grpSpPr bwMode="auto">
            <a:xfrm>
              <a:off x="472744" y="-16118"/>
              <a:ext cx="5194300" cy="5060950"/>
              <a:chOff x="722" y="796"/>
              <a:chExt cx="3272" cy="3188"/>
            </a:xfrm>
          </p:grpSpPr>
          <p:sp>
            <p:nvSpPr>
              <p:cNvPr id="70671" name="Line 6"/>
              <p:cNvSpPr>
                <a:spLocks noChangeShapeType="1"/>
              </p:cNvSpPr>
              <p:nvPr/>
            </p:nvSpPr>
            <p:spPr bwMode="auto">
              <a:xfrm>
                <a:off x="1721" y="998"/>
                <a:ext cx="13" cy="195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2" name="Line 7"/>
              <p:cNvSpPr>
                <a:spLocks noChangeShapeType="1"/>
              </p:cNvSpPr>
              <p:nvPr/>
            </p:nvSpPr>
            <p:spPr bwMode="auto">
              <a:xfrm>
                <a:off x="1741" y="2944"/>
                <a:ext cx="2253" cy="60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3" name="Line 8"/>
              <p:cNvSpPr>
                <a:spLocks noChangeShapeType="1"/>
              </p:cNvSpPr>
              <p:nvPr/>
            </p:nvSpPr>
            <p:spPr bwMode="auto">
              <a:xfrm flipH="1">
                <a:off x="890" y="2938"/>
                <a:ext cx="851" cy="95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4" name="Line 9"/>
              <p:cNvSpPr>
                <a:spLocks noChangeShapeType="1"/>
              </p:cNvSpPr>
              <p:nvPr/>
            </p:nvSpPr>
            <p:spPr bwMode="auto">
              <a:xfrm flipV="1">
                <a:off x="1741" y="2688"/>
                <a:ext cx="467" cy="25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0675" name="Text Box 11"/>
              <p:cNvSpPr txBox="1">
                <a:spLocks noChangeArrowheads="1"/>
              </p:cNvSpPr>
              <p:nvPr/>
            </p:nvSpPr>
            <p:spPr bwMode="auto">
              <a:xfrm>
                <a:off x="1785" y="2661"/>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w</a:t>
                </a:r>
                <a:endParaRPr lang="it-IT" altLang="en-US" sz="1800" baseline="0">
                  <a:solidFill>
                    <a:srgbClr val="000000"/>
                  </a:solidFill>
                  <a:latin typeface="Times New Roman" pitchFamily="18" charset="0"/>
                </a:endParaRPr>
              </a:p>
            </p:txBody>
          </p:sp>
          <p:sp>
            <p:nvSpPr>
              <p:cNvPr id="70676" name="AutoShape 10"/>
              <p:cNvSpPr>
                <a:spLocks noChangeArrowheads="1"/>
              </p:cNvSpPr>
              <p:nvPr/>
            </p:nvSpPr>
            <p:spPr bwMode="auto">
              <a:xfrm rot="-7525156">
                <a:off x="871" y="2010"/>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50980"/>
                </a:schemeClr>
              </a:solidFill>
              <a:ln w="9525">
                <a:solidFill>
                  <a:schemeClr val="tx1"/>
                </a:solidFill>
                <a:miter lim="800000"/>
                <a:headEnd/>
                <a:tailEnd/>
              </a:ln>
            </p:spPr>
            <p:txBody>
              <a:bodyPr wrap="none" anchor="ctr"/>
              <a:lstStyle/>
              <a:p>
                <a:endParaRPr lang="en-US"/>
              </a:p>
            </p:txBody>
          </p:sp>
          <p:sp>
            <p:nvSpPr>
              <p:cNvPr id="70677" name="AutoShape 18"/>
              <p:cNvSpPr>
                <a:spLocks noChangeArrowheads="1"/>
              </p:cNvSpPr>
              <p:nvPr/>
            </p:nvSpPr>
            <p:spPr bwMode="auto">
              <a:xfrm rot="-7525156">
                <a:off x="1280" y="1785"/>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00FF00">
                  <a:alpha val="47058"/>
                </a:srgbClr>
              </a:solidFill>
              <a:ln w="9525">
                <a:solidFill>
                  <a:schemeClr val="tx1"/>
                </a:solidFill>
                <a:miter lim="800000"/>
                <a:headEnd/>
                <a:tailEnd/>
              </a:ln>
            </p:spPr>
            <p:txBody>
              <a:bodyPr wrap="none" anchor="ctr"/>
              <a:lstStyle/>
              <a:p>
                <a:endParaRPr lang="en-US"/>
              </a:p>
            </p:txBody>
          </p:sp>
          <p:sp>
            <p:nvSpPr>
              <p:cNvPr id="70678" name="Line 20"/>
              <p:cNvSpPr>
                <a:spLocks noChangeShapeType="1"/>
              </p:cNvSpPr>
              <p:nvPr/>
            </p:nvSpPr>
            <p:spPr bwMode="auto">
              <a:xfrm flipV="1">
                <a:off x="1549" y="1914"/>
                <a:ext cx="1139" cy="544"/>
              </a:xfrm>
              <a:prstGeom prst="line">
                <a:avLst/>
              </a:prstGeom>
              <a:noFill/>
              <a:ln w="158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9" name="Text Box 22"/>
              <p:cNvSpPr txBox="1">
                <a:spLocks noChangeArrowheads="1"/>
              </p:cNvSpPr>
              <p:nvPr/>
            </p:nvSpPr>
            <p:spPr bwMode="auto">
              <a:xfrm>
                <a:off x="1280" y="2367"/>
                <a:ext cx="27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0" name="Text Box 23"/>
              <p:cNvSpPr txBox="1">
                <a:spLocks noChangeArrowheads="1"/>
              </p:cNvSpPr>
              <p:nvPr/>
            </p:nvSpPr>
            <p:spPr bwMode="auto">
              <a:xfrm>
                <a:off x="2694" y="1758"/>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1" name="Text Box 25"/>
              <p:cNvSpPr txBox="1">
                <a:spLocks noChangeArrowheads="1"/>
              </p:cNvSpPr>
              <p:nvPr/>
            </p:nvSpPr>
            <p:spPr bwMode="auto">
              <a:xfrm>
                <a:off x="2259" y="1010"/>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sp>
            <p:nvSpPr>
              <p:cNvPr id="70682" name="Text Box 26"/>
              <p:cNvSpPr txBox="1">
                <a:spLocks noChangeArrowheads="1"/>
              </p:cNvSpPr>
              <p:nvPr/>
            </p:nvSpPr>
            <p:spPr bwMode="auto">
              <a:xfrm>
                <a:off x="722" y="1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grpSp>
      </p:grpSp>
      <p:sp>
        <p:nvSpPr>
          <p:cNvPr id="29" name="Rettangolo 2"/>
          <p:cNvSpPr/>
          <p:nvPr/>
        </p:nvSpPr>
        <p:spPr>
          <a:xfrm>
            <a:off x="4716016" y="425695"/>
            <a:ext cx="4285440" cy="5318379"/>
          </a:xfrm>
          <a:prstGeom prst="rect">
            <a:avLst/>
          </a:prstGeom>
        </p:spPr>
        <p:txBody>
          <a:bodyPr wrap="square">
            <a:spAutoFit/>
          </a:bodyPr>
          <a:lstStyle/>
          <a:p>
            <a:pPr marL="342900" indent="-342900" algn="l">
              <a:lnSpc>
                <a:spcPct val="90000"/>
              </a:lnSpc>
              <a:spcBef>
                <a:spcPct val="20000"/>
              </a:spcBef>
              <a:buFontTx/>
              <a:buChar char="•"/>
              <a:defRPr/>
            </a:pPr>
            <a:r>
              <a:rPr lang="en-US" sz="2800" kern="0" baseline="0" dirty="0" err="1">
                <a:solidFill>
                  <a:srgbClr val="000000"/>
                </a:solidFill>
                <a:latin typeface="Times"/>
              </a:rPr>
              <a:t>Indichiamo</a:t>
            </a:r>
            <a:r>
              <a:rPr lang="en-US" sz="2800" kern="0" baseline="0" dirty="0">
                <a:solidFill>
                  <a:srgbClr val="000000"/>
                </a:solidFill>
                <a:latin typeface="Times"/>
              </a:rPr>
              <a:t> con </a:t>
            </a:r>
            <a:r>
              <a:rPr lang="en-US" sz="2800" kern="0" baseline="0" dirty="0">
                <a:solidFill>
                  <a:srgbClr val="000000"/>
                </a:solidFill>
                <a:latin typeface="Times"/>
                <a:sym typeface="Symbol" pitchFamily="18" charset="2"/>
              </a:rPr>
              <a:t> la </a:t>
            </a:r>
            <a:r>
              <a:rPr lang="en-US" sz="2800" kern="0" baseline="0" dirty="0" err="1">
                <a:solidFill>
                  <a:srgbClr val="000000"/>
                </a:solidFill>
                <a:latin typeface="Times"/>
                <a:sym typeface="Symbol" pitchFamily="18" charset="2"/>
              </a:rPr>
              <a:t>distanza</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fra</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i</a:t>
            </a:r>
            <a:r>
              <a:rPr lang="en-US" sz="2800" kern="0" baseline="0" dirty="0">
                <a:solidFill>
                  <a:srgbClr val="000000"/>
                </a:solidFill>
                <a:latin typeface="Times"/>
                <a:sym typeface="Symbol" pitchFamily="18" charset="2"/>
              </a:rPr>
              <a:t> </a:t>
            </a:r>
            <a:r>
              <a:rPr lang="en-US" sz="2800" kern="0" baseline="0" dirty="0" err="1">
                <a:solidFill>
                  <a:srgbClr val="000000"/>
                </a:solidFill>
                <a:latin typeface="Times"/>
                <a:sym typeface="Symbol" pitchFamily="18" charset="2"/>
              </a:rPr>
              <a:t>piani</a:t>
            </a:r>
            <a:r>
              <a:rPr lang="en-US" sz="2800" kern="0" baseline="0" dirty="0">
                <a:solidFill>
                  <a:srgbClr val="000000"/>
                </a:solidFill>
                <a:latin typeface="Times"/>
                <a:sym typeface="Symbol" pitchFamily="18" charset="2"/>
              </a:rPr>
              <a:t> </a:t>
            </a:r>
            <a:endParaRPr lang="en-US" sz="2800" kern="0" baseline="0" dirty="0" smtClean="0">
              <a:solidFill>
                <a:srgbClr val="000000"/>
              </a:solidFill>
              <a:latin typeface="Times"/>
              <a:sym typeface="Symbol" pitchFamily="18" charset="2"/>
            </a:endParaRPr>
          </a:p>
          <a:p>
            <a:pPr algn="l">
              <a:lnSpc>
                <a:spcPct val="90000"/>
              </a:lnSpc>
              <a:spcBef>
                <a:spcPct val="20000"/>
              </a:spcBef>
              <a:defRPr/>
            </a:pPr>
            <a:r>
              <a:rPr lang="en-US" sz="2800" kern="0" dirty="0">
                <a:solidFill>
                  <a:srgbClr val="000000"/>
                </a:solidFill>
                <a:latin typeface="Times"/>
                <a:sym typeface="Symbol" pitchFamily="18" charset="2"/>
              </a:rPr>
              <a:t>	</a:t>
            </a:r>
            <a:r>
              <a:rPr lang="en-US" sz="2800" kern="0" baseline="0" dirty="0" smtClean="0">
                <a:solidFill>
                  <a:srgbClr val="000000"/>
                </a:solidFill>
                <a:latin typeface="Times"/>
                <a:sym typeface="Symbol" pitchFamily="18" charset="2"/>
              </a:rPr>
              <a:t>P</a:t>
            </a:r>
            <a:r>
              <a:rPr lang="en-US" sz="2800" kern="0" baseline="0" dirty="0">
                <a:solidFill>
                  <a:srgbClr val="000000"/>
                </a:solidFill>
                <a:latin typeface="Times"/>
                <a:sym typeface="Symbol" pitchFamily="18" charset="2"/>
              </a:rPr>
              <a:t>+: </a:t>
            </a:r>
            <a:r>
              <a:rPr lang="en-US" sz="2400" b="1" kern="0" baseline="0" dirty="0" err="1">
                <a:solidFill>
                  <a:srgbClr val="000000"/>
                </a:solidFill>
                <a:latin typeface="Times New Roman" pitchFamily="18" charset="0"/>
              </a:rPr>
              <a:t>w</a:t>
            </a:r>
            <a:r>
              <a:rPr lang="en-US" sz="2400" b="1" kern="0" baseline="30000" dirty="0" err="1">
                <a:solidFill>
                  <a:srgbClr val="000000"/>
                </a:solidFill>
                <a:latin typeface="Times New Roman" pitchFamily="18" charset="0"/>
              </a:rPr>
              <a:t>T</a:t>
            </a:r>
            <a:r>
              <a:rPr lang="en-US" sz="2400" b="1" kern="0" baseline="0" dirty="0" err="1">
                <a:solidFill>
                  <a:srgbClr val="000000"/>
                </a:solidFill>
                <a:latin typeface="Times New Roman" pitchFamily="18" charset="0"/>
              </a:rPr>
              <a:t>x</a:t>
            </a:r>
            <a:r>
              <a:rPr lang="en-US" sz="2400" kern="0" baseline="-25000" dirty="0" err="1">
                <a:solidFill>
                  <a:srgbClr val="000000"/>
                </a:solidFill>
                <a:latin typeface="Times New Roman" pitchFamily="18" charset="0"/>
              </a:rPr>
              <a:t>i</a:t>
            </a:r>
            <a:r>
              <a:rPr lang="en-US" sz="2400" b="1" kern="0" baseline="0" dirty="0">
                <a:solidFill>
                  <a:srgbClr val="000000"/>
                </a:solidFill>
                <a:latin typeface="Times New Roman" pitchFamily="18" charset="0"/>
              </a:rPr>
              <a:t> </a:t>
            </a:r>
            <a:r>
              <a:rPr lang="en-US" sz="2400" kern="0" baseline="0" dirty="0">
                <a:solidFill>
                  <a:srgbClr val="000000"/>
                </a:solidFill>
                <a:latin typeface="Times New Roman" pitchFamily="18" charset="0"/>
              </a:rPr>
              <a:t>+ </a:t>
            </a:r>
            <a:r>
              <a:rPr lang="en-US" sz="2400" i="1" kern="0" baseline="0" dirty="0">
                <a:solidFill>
                  <a:srgbClr val="000000"/>
                </a:solidFill>
                <a:latin typeface="Times New Roman" pitchFamily="18" charset="0"/>
              </a:rPr>
              <a:t>b</a:t>
            </a:r>
            <a:r>
              <a:rPr lang="en-US" sz="2400" b="1" kern="0" baseline="0" dirty="0">
                <a:solidFill>
                  <a:srgbClr val="000000"/>
                </a:solidFill>
                <a:latin typeface="Times New Roman" pitchFamily="18" charset="0"/>
              </a:rPr>
              <a:t> </a:t>
            </a:r>
            <a:r>
              <a:rPr lang="en-US" sz="2400" b="1" kern="0" baseline="0" dirty="0">
                <a:solidFill>
                  <a:srgbClr val="000000"/>
                </a:solidFill>
                <a:latin typeface="Times New Roman" pitchFamily="18" charset="0"/>
                <a:cs typeface="Times New Roman" pitchFamily="18" charset="0"/>
              </a:rPr>
              <a:t>= </a:t>
            </a:r>
            <a:r>
              <a:rPr lang="en-US" sz="2400" kern="0" baseline="0" dirty="0">
                <a:solidFill>
                  <a:srgbClr val="000000"/>
                </a:solidFill>
                <a:latin typeface="Times New Roman" pitchFamily="18" charset="0"/>
                <a:cs typeface="Times New Roman" pitchFamily="18" charset="0"/>
              </a:rPr>
              <a:t>1 e </a:t>
            </a:r>
            <a:endParaRPr lang="en-US" sz="2400" kern="0" baseline="0" dirty="0" smtClean="0">
              <a:solidFill>
                <a:srgbClr val="000000"/>
              </a:solidFill>
              <a:latin typeface="Times New Roman" pitchFamily="18" charset="0"/>
              <a:cs typeface="Times New Roman" pitchFamily="18" charset="0"/>
            </a:endParaRPr>
          </a:p>
          <a:p>
            <a:pPr algn="l">
              <a:lnSpc>
                <a:spcPct val="90000"/>
              </a:lnSpc>
              <a:spcBef>
                <a:spcPct val="20000"/>
              </a:spcBef>
              <a:defRPr/>
            </a:pPr>
            <a:r>
              <a:rPr lang="en-US" sz="2400" kern="0" dirty="0">
                <a:solidFill>
                  <a:srgbClr val="000000"/>
                </a:solidFill>
                <a:latin typeface="Times New Roman" pitchFamily="18" charset="0"/>
                <a:cs typeface="Times New Roman" pitchFamily="18" charset="0"/>
              </a:rPr>
              <a:t>	</a:t>
            </a:r>
            <a:r>
              <a:rPr lang="en-US" sz="2400" kern="0" baseline="0" dirty="0" smtClean="0">
                <a:solidFill>
                  <a:srgbClr val="000000"/>
                </a:solidFill>
                <a:latin typeface="Times New Roman" pitchFamily="18" charset="0"/>
                <a:cs typeface="Times New Roman" pitchFamily="18" charset="0"/>
              </a:rPr>
              <a:t>P-</a:t>
            </a:r>
            <a:r>
              <a:rPr lang="en-US" sz="2400" kern="0" baseline="0" dirty="0">
                <a:solidFill>
                  <a:srgbClr val="000000"/>
                </a:solidFill>
                <a:latin typeface="Times New Roman" pitchFamily="18" charset="0"/>
                <a:cs typeface="Times New Roman" pitchFamily="18" charset="0"/>
              </a:rPr>
              <a:t>: </a:t>
            </a:r>
            <a:r>
              <a:rPr lang="en-US" sz="2400" b="1" kern="0" baseline="0" dirty="0" err="1">
                <a:solidFill>
                  <a:srgbClr val="000000"/>
                </a:solidFill>
                <a:latin typeface="Times New Roman" pitchFamily="18" charset="0"/>
              </a:rPr>
              <a:t>w</a:t>
            </a:r>
            <a:r>
              <a:rPr lang="en-US" sz="2400" b="1" kern="0" baseline="30000" dirty="0" err="1">
                <a:solidFill>
                  <a:srgbClr val="000000"/>
                </a:solidFill>
                <a:latin typeface="Times New Roman" pitchFamily="18" charset="0"/>
              </a:rPr>
              <a:t>T</a:t>
            </a:r>
            <a:r>
              <a:rPr lang="en-US" sz="2400" b="1" kern="0" baseline="0" dirty="0" err="1">
                <a:solidFill>
                  <a:srgbClr val="000000"/>
                </a:solidFill>
                <a:latin typeface="Times New Roman" pitchFamily="18" charset="0"/>
              </a:rPr>
              <a:t>x</a:t>
            </a:r>
            <a:r>
              <a:rPr lang="en-US" sz="2400" kern="0" baseline="-25000" dirty="0" err="1">
                <a:solidFill>
                  <a:srgbClr val="000000"/>
                </a:solidFill>
                <a:latin typeface="Times New Roman" pitchFamily="18" charset="0"/>
              </a:rPr>
              <a:t>i</a:t>
            </a:r>
            <a:r>
              <a:rPr lang="en-US" sz="2400" b="1" kern="0" baseline="0" dirty="0">
                <a:solidFill>
                  <a:srgbClr val="000000"/>
                </a:solidFill>
                <a:latin typeface="Times New Roman" pitchFamily="18" charset="0"/>
              </a:rPr>
              <a:t> </a:t>
            </a:r>
            <a:r>
              <a:rPr lang="en-US" sz="2400" kern="0" baseline="0" dirty="0">
                <a:solidFill>
                  <a:srgbClr val="000000"/>
                </a:solidFill>
                <a:latin typeface="Times New Roman" pitchFamily="18" charset="0"/>
              </a:rPr>
              <a:t>+ </a:t>
            </a:r>
            <a:r>
              <a:rPr lang="en-US" sz="2400" i="1" kern="0" baseline="0" dirty="0">
                <a:solidFill>
                  <a:srgbClr val="000000"/>
                </a:solidFill>
                <a:latin typeface="Times New Roman" pitchFamily="18" charset="0"/>
              </a:rPr>
              <a:t>b</a:t>
            </a:r>
            <a:r>
              <a:rPr lang="en-US" sz="2400" b="1" kern="0" baseline="0" dirty="0">
                <a:solidFill>
                  <a:srgbClr val="000000"/>
                </a:solidFill>
                <a:latin typeface="Times New Roman" pitchFamily="18" charset="0"/>
              </a:rPr>
              <a:t> </a:t>
            </a:r>
            <a:r>
              <a:rPr lang="en-US" sz="2400" b="1" kern="0" baseline="0" dirty="0">
                <a:solidFill>
                  <a:srgbClr val="000000"/>
                </a:solidFill>
                <a:latin typeface="Times New Roman" pitchFamily="18" charset="0"/>
                <a:cs typeface="Times New Roman" pitchFamily="18" charset="0"/>
              </a:rPr>
              <a:t>= -</a:t>
            </a:r>
            <a:r>
              <a:rPr lang="en-US" sz="2400" kern="0" baseline="0" dirty="0">
                <a:solidFill>
                  <a:srgbClr val="000000"/>
                </a:solidFill>
                <a:latin typeface="Times New Roman" pitchFamily="18" charset="0"/>
                <a:cs typeface="Times New Roman" pitchFamily="18" charset="0"/>
              </a:rPr>
              <a:t>1 e </a:t>
            </a:r>
          </a:p>
          <a:p>
            <a:pPr marL="342900" indent="-342900" algn="l">
              <a:lnSpc>
                <a:spcPct val="90000"/>
              </a:lnSpc>
              <a:spcBef>
                <a:spcPct val="20000"/>
              </a:spcBef>
              <a:buFontTx/>
              <a:buChar char="•"/>
              <a:defRPr/>
            </a:pPr>
            <a:endParaRPr lang="en-US" sz="2400" kern="0" baseline="0" dirty="0" smtClean="0">
              <a:solidFill>
                <a:srgbClr val="000000"/>
              </a:solidFill>
              <a:latin typeface="Times New Roman" pitchFamily="18" charset="0"/>
              <a:cs typeface="Times New Roman" pitchFamily="18" charset="0"/>
            </a:endParaRPr>
          </a:p>
          <a:p>
            <a:pPr marL="342900" indent="-342900" algn="l">
              <a:lnSpc>
                <a:spcPct val="90000"/>
              </a:lnSpc>
              <a:spcBef>
                <a:spcPct val="20000"/>
              </a:spcBef>
              <a:buFontTx/>
              <a:buChar char="•"/>
              <a:defRPr/>
            </a:pPr>
            <a:r>
              <a:rPr lang="en-US" sz="2400" kern="0" baseline="0" dirty="0" err="1" smtClean="0">
                <a:solidFill>
                  <a:srgbClr val="000000"/>
                </a:solidFill>
                <a:latin typeface="Times New Roman" pitchFamily="18" charset="0"/>
                <a:cs typeface="Times New Roman" pitchFamily="18" charset="0"/>
              </a:rPr>
              <a:t>Sia</a:t>
            </a:r>
            <a:r>
              <a:rPr lang="en-US" sz="2400" kern="0" baseline="0" dirty="0" smtClean="0">
                <a:solidFill>
                  <a:srgbClr val="000000"/>
                </a:solidFill>
                <a:latin typeface="Times New Roman" pitchFamily="18" charset="0"/>
                <a:cs typeface="Times New Roman" pitchFamily="18" charset="0"/>
              </a:rPr>
              <a:t> </a:t>
            </a:r>
            <a:r>
              <a:rPr lang="en-US" sz="2400" b="1" kern="0" baseline="0" dirty="0">
                <a:solidFill>
                  <a:srgbClr val="000000"/>
                </a:solidFill>
                <a:latin typeface="Times New Roman" pitchFamily="18" charset="0"/>
                <a:cs typeface="Times New Roman" pitchFamily="18" charset="0"/>
              </a:rPr>
              <a:t>x</a:t>
            </a:r>
            <a:r>
              <a:rPr lang="en-US" sz="2400" kern="0" baseline="30000" dirty="0">
                <a:solidFill>
                  <a:srgbClr val="000000"/>
                </a:solidFill>
                <a:latin typeface="Times New Roman" pitchFamily="18" charset="0"/>
                <a:cs typeface="Times New Roman" pitchFamily="18" charset="0"/>
              </a:rPr>
              <a:t>+</a:t>
            </a:r>
            <a:r>
              <a:rPr lang="en-US" sz="2400" kern="0" baseline="0" dirty="0">
                <a:solidFill>
                  <a:srgbClr val="000000"/>
                </a:solidFill>
                <a:latin typeface="Times New Roman" pitchFamily="18" charset="0"/>
                <a:cs typeface="Times New Roman" pitchFamily="18" charset="0"/>
              </a:rPr>
              <a:t> un </a:t>
            </a:r>
            <a:r>
              <a:rPr lang="en-US" sz="2400" kern="0" baseline="0" dirty="0" err="1">
                <a:solidFill>
                  <a:srgbClr val="000000"/>
                </a:solidFill>
                <a:latin typeface="Times New Roman" pitchFamily="18" charset="0"/>
                <a:cs typeface="Times New Roman" pitchFamily="18" charset="0"/>
              </a:rPr>
              <a:t>punto</a:t>
            </a:r>
            <a:r>
              <a:rPr lang="en-US" sz="2400" kern="0" baseline="0" dirty="0">
                <a:solidFill>
                  <a:srgbClr val="000000"/>
                </a:solidFill>
                <a:latin typeface="Times New Roman" pitchFamily="18" charset="0"/>
                <a:cs typeface="Times New Roman" pitchFamily="18" charset="0"/>
              </a:rPr>
              <a:t> di P+ e </a:t>
            </a:r>
            <a:r>
              <a:rPr lang="en-US" sz="2400" b="1" kern="0" baseline="0" dirty="0">
                <a:solidFill>
                  <a:srgbClr val="000000"/>
                </a:solidFill>
                <a:latin typeface="Times New Roman" pitchFamily="18" charset="0"/>
                <a:cs typeface="Times New Roman" pitchFamily="18" charset="0"/>
              </a:rPr>
              <a:t>x</a:t>
            </a:r>
            <a:r>
              <a:rPr lang="en-US" sz="2400" kern="0" baseline="30000" dirty="0">
                <a:solidFill>
                  <a:srgbClr val="000000"/>
                </a:solidFill>
                <a:latin typeface="Times New Roman" pitchFamily="18" charset="0"/>
                <a:cs typeface="Times New Roman" pitchFamily="18" charset="0"/>
              </a:rPr>
              <a:t>-</a:t>
            </a:r>
            <a:r>
              <a:rPr lang="en-US" sz="2400" kern="0" baseline="0" dirty="0">
                <a:solidFill>
                  <a:srgbClr val="000000"/>
                </a:solidFill>
                <a:latin typeface="Times New Roman" pitchFamily="18" charset="0"/>
                <a:cs typeface="Times New Roman" pitchFamily="18" charset="0"/>
              </a:rPr>
              <a:t> un </a:t>
            </a:r>
            <a:r>
              <a:rPr lang="en-US" sz="2400" kern="0" baseline="0" dirty="0" err="1">
                <a:solidFill>
                  <a:srgbClr val="000000"/>
                </a:solidFill>
                <a:latin typeface="Times New Roman" pitchFamily="18" charset="0"/>
                <a:cs typeface="Times New Roman" pitchFamily="18" charset="0"/>
              </a:rPr>
              <a:t>punto</a:t>
            </a:r>
            <a:r>
              <a:rPr lang="en-US" sz="2400" kern="0" baseline="0" dirty="0">
                <a:solidFill>
                  <a:srgbClr val="000000"/>
                </a:solidFill>
                <a:latin typeface="Times New Roman" pitchFamily="18" charset="0"/>
                <a:cs typeface="Times New Roman" pitchFamily="18" charset="0"/>
              </a:rPr>
              <a:t> di P- a </a:t>
            </a:r>
            <a:r>
              <a:rPr lang="en-US" sz="2400" kern="0" baseline="0" dirty="0" err="1">
                <a:solidFill>
                  <a:srgbClr val="000000"/>
                </a:solidFill>
                <a:latin typeface="Times New Roman" pitchFamily="18" charset="0"/>
                <a:cs typeface="Times New Roman" pitchFamily="18" charset="0"/>
              </a:rPr>
              <a:t>distanza</a:t>
            </a:r>
            <a:r>
              <a:rPr lang="en-US" sz="2400" kern="0" baseline="0" dirty="0">
                <a:solidFill>
                  <a:srgbClr val="000000"/>
                </a:solidFill>
                <a:latin typeface="Times New Roman" pitchFamily="18" charset="0"/>
                <a:cs typeface="Times New Roman" pitchFamily="18" charset="0"/>
              </a:rPr>
              <a:t> </a:t>
            </a:r>
            <a:r>
              <a:rPr lang="en-US" sz="2400" u="sng" kern="0" baseline="0" dirty="0">
                <a:solidFill>
                  <a:srgbClr val="000000"/>
                </a:solidFill>
                <a:latin typeface="Times New Roman" pitchFamily="18" charset="0"/>
                <a:cs typeface="Times New Roman" pitchFamily="18" charset="0"/>
              </a:rPr>
              <a:t>minima</a:t>
            </a:r>
            <a:r>
              <a:rPr lang="en-US" sz="2400" kern="0" baseline="0" dirty="0">
                <a:solidFill>
                  <a:srgbClr val="000000"/>
                </a:solidFill>
                <a:latin typeface="Times New Roman" pitchFamily="18" charset="0"/>
                <a:cs typeface="Times New Roman" pitchFamily="18" charset="0"/>
              </a:rPr>
              <a:t> da </a:t>
            </a:r>
            <a:r>
              <a:rPr lang="en-US" sz="2400" b="1" kern="0" baseline="0" dirty="0">
                <a:solidFill>
                  <a:srgbClr val="000000"/>
                </a:solidFill>
                <a:latin typeface="Times New Roman" pitchFamily="18" charset="0"/>
                <a:cs typeface="Times New Roman" pitchFamily="18" charset="0"/>
              </a:rPr>
              <a:t>x</a:t>
            </a:r>
            <a:r>
              <a:rPr lang="en-US" sz="2400" kern="0" baseline="0" dirty="0">
                <a:solidFill>
                  <a:srgbClr val="000000"/>
                </a:solidFill>
                <a:latin typeface="Times New Roman" pitchFamily="18" charset="0"/>
                <a:cs typeface="Times New Roman" pitchFamily="18" charset="0"/>
              </a:rPr>
              <a:t>+</a:t>
            </a:r>
            <a:endParaRPr lang="en-US" sz="2800" kern="0" baseline="0" dirty="0">
              <a:solidFill>
                <a:srgbClr val="000000"/>
              </a:solidFill>
              <a:latin typeface="Times"/>
              <a:sym typeface="Symbol" pitchFamily="18" charset="2"/>
            </a:endParaRPr>
          </a:p>
          <a:p>
            <a:pPr marL="342900" indent="-342900" algn="l">
              <a:lnSpc>
                <a:spcPct val="90000"/>
              </a:lnSpc>
              <a:spcBef>
                <a:spcPct val="20000"/>
              </a:spcBef>
              <a:buFontTx/>
              <a:buChar char="•"/>
              <a:defRPr/>
            </a:pPr>
            <a:endParaRPr lang="en-US" sz="2800" kern="0" baseline="0" dirty="0" smtClean="0">
              <a:solidFill>
                <a:srgbClr val="000000"/>
              </a:solidFill>
              <a:latin typeface="Times"/>
              <a:sym typeface="Symbol" pitchFamily="18" charset="2"/>
            </a:endParaRPr>
          </a:p>
          <a:p>
            <a:pPr marL="342900" indent="-342900" algn="l">
              <a:lnSpc>
                <a:spcPct val="90000"/>
              </a:lnSpc>
              <a:spcBef>
                <a:spcPct val="20000"/>
              </a:spcBef>
              <a:buFontTx/>
              <a:buChar char="•"/>
              <a:defRPr/>
            </a:pPr>
            <a:r>
              <a:rPr lang="en-US" sz="2800" kern="0" baseline="0" dirty="0" smtClean="0">
                <a:solidFill>
                  <a:srgbClr val="000000"/>
                </a:solidFill>
                <a:latin typeface="Times"/>
                <a:sym typeface="Symbol" pitchFamily="18" charset="2"/>
              </a:rPr>
              <a:t></a:t>
            </a:r>
            <a:r>
              <a:rPr lang="it-IT" sz="2400" kern="0" baseline="0" dirty="0" smtClean="0">
                <a:solidFill>
                  <a:srgbClr val="000000"/>
                </a:solidFill>
                <a:latin typeface="Times"/>
              </a:rPr>
              <a:t> </a:t>
            </a:r>
            <a:r>
              <a:rPr lang="it-IT" sz="2400" kern="0" baseline="0" dirty="0">
                <a:solidFill>
                  <a:srgbClr val="000000"/>
                </a:solidFill>
                <a:latin typeface="Times"/>
              </a:rPr>
              <a:t>=|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kern="0" baseline="0" dirty="0" smtClean="0">
                <a:solidFill>
                  <a:srgbClr val="000000"/>
                </a:solidFill>
                <a:latin typeface="Times"/>
              </a:rPr>
              <a:t>, dove </a:t>
            </a:r>
            <a:r>
              <a:rPr lang="it-IT" sz="2400" kern="0" baseline="0" dirty="0">
                <a:solidFill>
                  <a:srgbClr val="000000"/>
                </a:solidFill>
                <a:latin typeface="Times"/>
              </a:rPr>
              <a:t>posso </a:t>
            </a:r>
            <a:r>
              <a:rPr lang="it-IT" sz="2400" kern="0" baseline="0" dirty="0" smtClean="0">
                <a:solidFill>
                  <a:srgbClr val="000000"/>
                </a:solidFill>
                <a:latin typeface="Times"/>
              </a:rPr>
              <a:t>anche scrivere: </a:t>
            </a:r>
          </a:p>
          <a:p>
            <a:pPr algn="l">
              <a:lnSpc>
                <a:spcPct val="90000"/>
              </a:lnSpc>
              <a:spcBef>
                <a:spcPct val="20000"/>
              </a:spcBef>
              <a:defRPr/>
            </a:pPr>
            <a:r>
              <a:rPr lang="it-IT" sz="2400" kern="0" dirty="0">
                <a:solidFill>
                  <a:srgbClr val="000000"/>
                </a:solidFill>
                <a:latin typeface="Times"/>
              </a:rPr>
              <a:t>	</a:t>
            </a:r>
            <a:endParaRPr lang="it-IT" sz="2400" kern="0" dirty="0" smtClean="0">
              <a:solidFill>
                <a:srgbClr val="000000"/>
              </a:solidFill>
              <a:latin typeface="Times"/>
            </a:endParaRPr>
          </a:p>
          <a:p>
            <a:pPr algn="l">
              <a:lnSpc>
                <a:spcPct val="90000"/>
              </a:lnSpc>
              <a:spcBef>
                <a:spcPct val="20000"/>
              </a:spcBef>
              <a:defRPr/>
            </a:pPr>
            <a:r>
              <a:rPr lang="it-IT" sz="2400" kern="0" baseline="0" dirty="0">
                <a:solidFill>
                  <a:srgbClr val="000000"/>
                </a:solidFill>
                <a:latin typeface="Times"/>
              </a:rPr>
              <a:t> </a:t>
            </a:r>
            <a:r>
              <a:rPr lang="it-IT" sz="2400" kern="0" baseline="0" dirty="0" smtClean="0">
                <a:solidFill>
                  <a:srgbClr val="000000"/>
                </a:solidFill>
                <a:latin typeface="Times"/>
              </a:rPr>
              <a:t>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 </a:t>
            </a:r>
            <a:r>
              <a:rPr lang="it-IT" sz="2400" b="1" kern="0" baseline="0" dirty="0">
                <a:solidFill>
                  <a:srgbClr val="000000"/>
                </a:solidFill>
                <a:latin typeface="Times"/>
              </a:rPr>
              <a:t>x</a:t>
            </a:r>
            <a:r>
              <a:rPr lang="it-IT" sz="2400" b="1" kern="0" baseline="30000" dirty="0">
                <a:solidFill>
                  <a:srgbClr val="000000"/>
                </a:solidFill>
                <a:latin typeface="Times"/>
              </a:rPr>
              <a:t>-</a:t>
            </a:r>
            <a:r>
              <a:rPr lang="it-IT" sz="2400" kern="0" baseline="0" dirty="0">
                <a:solidFill>
                  <a:srgbClr val="000000"/>
                </a:solidFill>
                <a:latin typeface="Times"/>
              </a:rPr>
              <a:t> )=</a:t>
            </a:r>
            <a:r>
              <a:rPr lang="it-IT" sz="2400" kern="0" baseline="0" dirty="0">
                <a:solidFill>
                  <a:srgbClr val="000000"/>
                </a:solidFill>
                <a:latin typeface="Times"/>
                <a:sym typeface="Symbol" pitchFamily="18" charset="2"/>
              </a:rPr>
              <a:t></a:t>
            </a:r>
            <a:r>
              <a:rPr lang="it-IT" sz="2400" b="1" kern="0" baseline="0" dirty="0">
                <a:solidFill>
                  <a:srgbClr val="000000"/>
                </a:solidFill>
                <a:latin typeface="Times"/>
                <a:sym typeface="Symbol" pitchFamily="18" charset="2"/>
              </a:rPr>
              <a:t>w</a:t>
            </a:r>
            <a:endParaRPr lang="en-US" sz="2800" kern="0" baseline="0" dirty="0">
              <a:solidFill>
                <a:srgbClr val="000000"/>
              </a:solidFill>
              <a:latin typeface="Times"/>
              <a:sym typeface="Symbol" pitchFamily="18" charset="2"/>
            </a:endParaRPr>
          </a:p>
        </p:txBody>
      </p:sp>
      <p:sp>
        <p:nvSpPr>
          <p:cNvPr id="4" name="Rectangle 3"/>
          <p:cNvSpPr/>
          <p:nvPr/>
        </p:nvSpPr>
        <p:spPr>
          <a:xfrm>
            <a:off x="2094266" y="2460442"/>
            <a:ext cx="352982" cy="461665"/>
          </a:xfrm>
          <a:prstGeom prst="rect">
            <a:avLst/>
          </a:prstGeom>
        </p:spPr>
        <p:txBody>
          <a:bodyPr wrap="none">
            <a:spAutoFit/>
          </a:bodyPr>
          <a:lstStyle/>
          <a:p>
            <a:r>
              <a:rPr lang="en-US" sz="2400" kern="0" dirty="0">
                <a:solidFill>
                  <a:srgbClr val="000000"/>
                </a:solidFill>
                <a:latin typeface="Times"/>
                <a:sym typeface="Symbol" pitchFamily="18" charset="2"/>
              </a:rPr>
              <a:t></a:t>
            </a:r>
            <a:endParaRPr lang="en-US" sz="2400" dirty="0"/>
          </a:p>
        </p:txBody>
      </p:sp>
    </p:spTree>
    <p:extLst>
      <p:ext uri="{BB962C8B-B14F-4D97-AF65-F5344CB8AC3E}">
        <p14:creationId xmlns:p14="http://schemas.microsoft.com/office/powerpoint/2010/main" val="17607496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71615" y="1124744"/>
            <a:ext cx="4387288" cy="4609870"/>
            <a:chOff x="472744" y="-16118"/>
            <a:chExt cx="5194300" cy="5457825"/>
          </a:xfrm>
        </p:grpSpPr>
        <p:sp>
          <p:nvSpPr>
            <p:cNvPr id="70661" name="AutoShape 19"/>
            <p:cNvSpPr>
              <a:spLocks noChangeArrowheads="1"/>
            </p:cNvSpPr>
            <p:nvPr/>
          </p:nvSpPr>
          <p:spPr bwMode="auto">
            <a:xfrm rot="-7525156">
              <a:off x="-82086" y="2307188"/>
              <a:ext cx="4703762" cy="15652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496 w 21600"/>
                <a:gd name="T13" fmla="*/ 2496 h 21600"/>
                <a:gd name="T14" fmla="*/ 19104 w 21600"/>
                <a:gd name="T15" fmla="*/ 19104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FF0000">
                <a:alpha val="21960"/>
              </a:srgbClr>
            </a:solidFill>
            <a:ln w="9525">
              <a:solidFill>
                <a:schemeClr val="tx1"/>
              </a:solidFill>
              <a:miter lim="800000"/>
              <a:headEnd/>
              <a:tailEnd/>
            </a:ln>
          </p:spPr>
          <p:txBody>
            <a:bodyPr wrap="none" anchor="ctr"/>
            <a:lstStyle/>
            <a:p>
              <a:endParaRPr lang="en-US"/>
            </a:p>
          </p:txBody>
        </p:sp>
        <p:grpSp>
          <p:nvGrpSpPr>
            <p:cNvPr id="70662" name="Group 27"/>
            <p:cNvGrpSpPr>
              <a:grpSpLocks/>
            </p:cNvGrpSpPr>
            <p:nvPr/>
          </p:nvGrpSpPr>
          <p:grpSpPr bwMode="auto">
            <a:xfrm>
              <a:off x="472744" y="-16118"/>
              <a:ext cx="5194300" cy="5060950"/>
              <a:chOff x="722" y="796"/>
              <a:chExt cx="3272" cy="3188"/>
            </a:xfrm>
          </p:grpSpPr>
          <p:sp>
            <p:nvSpPr>
              <p:cNvPr id="70671" name="Line 6"/>
              <p:cNvSpPr>
                <a:spLocks noChangeShapeType="1"/>
              </p:cNvSpPr>
              <p:nvPr/>
            </p:nvSpPr>
            <p:spPr bwMode="auto">
              <a:xfrm>
                <a:off x="1721" y="998"/>
                <a:ext cx="13" cy="1959"/>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2" name="Line 7"/>
              <p:cNvSpPr>
                <a:spLocks noChangeShapeType="1"/>
              </p:cNvSpPr>
              <p:nvPr/>
            </p:nvSpPr>
            <p:spPr bwMode="auto">
              <a:xfrm>
                <a:off x="1741" y="2944"/>
                <a:ext cx="2253" cy="608"/>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3" name="Line 8"/>
              <p:cNvSpPr>
                <a:spLocks noChangeShapeType="1"/>
              </p:cNvSpPr>
              <p:nvPr/>
            </p:nvSpPr>
            <p:spPr bwMode="auto">
              <a:xfrm flipH="1">
                <a:off x="890" y="2938"/>
                <a:ext cx="851" cy="953"/>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4" name="Line 9"/>
              <p:cNvSpPr>
                <a:spLocks noChangeShapeType="1"/>
              </p:cNvSpPr>
              <p:nvPr/>
            </p:nvSpPr>
            <p:spPr bwMode="auto">
              <a:xfrm flipV="1">
                <a:off x="1741" y="2688"/>
                <a:ext cx="467" cy="256"/>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0675" name="Text Box 11"/>
              <p:cNvSpPr txBox="1">
                <a:spLocks noChangeArrowheads="1"/>
              </p:cNvSpPr>
              <p:nvPr/>
            </p:nvSpPr>
            <p:spPr bwMode="auto">
              <a:xfrm>
                <a:off x="1785" y="2661"/>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w</a:t>
                </a:r>
                <a:endParaRPr lang="it-IT" altLang="en-US" sz="1800" baseline="0">
                  <a:solidFill>
                    <a:srgbClr val="000000"/>
                  </a:solidFill>
                  <a:latin typeface="Times New Roman" pitchFamily="18" charset="0"/>
                </a:endParaRPr>
              </a:p>
            </p:txBody>
          </p:sp>
          <p:sp>
            <p:nvSpPr>
              <p:cNvPr id="70676" name="AutoShape 10"/>
              <p:cNvSpPr>
                <a:spLocks noChangeArrowheads="1"/>
              </p:cNvSpPr>
              <p:nvPr/>
            </p:nvSpPr>
            <p:spPr bwMode="auto">
              <a:xfrm rot="-7525156">
                <a:off x="871" y="2010"/>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chemeClr val="accent1">
                  <a:alpha val="50980"/>
                </a:schemeClr>
              </a:solidFill>
              <a:ln w="9525">
                <a:solidFill>
                  <a:schemeClr val="tx1"/>
                </a:solidFill>
                <a:miter lim="800000"/>
                <a:headEnd/>
                <a:tailEnd/>
              </a:ln>
            </p:spPr>
            <p:txBody>
              <a:bodyPr wrap="none" anchor="ctr"/>
              <a:lstStyle/>
              <a:p>
                <a:endParaRPr lang="en-US"/>
              </a:p>
            </p:txBody>
          </p:sp>
          <p:sp>
            <p:nvSpPr>
              <p:cNvPr id="70677" name="AutoShape 18"/>
              <p:cNvSpPr>
                <a:spLocks noChangeArrowheads="1"/>
              </p:cNvSpPr>
              <p:nvPr/>
            </p:nvSpPr>
            <p:spPr bwMode="auto">
              <a:xfrm rot="-7525156">
                <a:off x="1280" y="1785"/>
                <a:ext cx="2963" cy="98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2493 w 21600"/>
                  <a:gd name="T13" fmla="*/ 2497 h 21600"/>
                  <a:gd name="T14" fmla="*/ 19107 w 21600"/>
                  <a:gd name="T15" fmla="*/ 19103 h 21600"/>
                </a:gdLst>
                <a:ahLst/>
                <a:cxnLst>
                  <a:cxn ang="T8">
                    <a:pos x="T0" y="T1"/>
                  </a:cxn>
                  <a:cxn ang="T9">
                    <a:pos x="T2" y="T3"/>
                  </a:cxn>
                  <a:cxn ang="T10">
                    <a:pos x="T4" y="T5"/>
                  </a:cxn>
                  <a:cxn ang="T11">
                    <a:pos x="T6" y="T7"/>
                  </a:cxn>
                </a:cxnLst>
                <a:rect l="T12" t="T13" r="T14" b="T15"/>
                <a:pathLst>
                  <a:path w="21600" h="21600">
                    <a:moveTo>
                      <a:pt x="0" y="0"/>
                    </a:moveTo>
                    <a:lnTo>
                      <a:pt x="1392" y="21600"/>
                    </a:lnTo>
                    <a:lnTo>
                      <a:pt x="20208" y="21600"/>
                    </a:lnTo>
                    <a:lnTo>
                      <a:pt x="21600" y="0"/>
                    </a:lnTo>
                    <a:lnTo>
                      <a:pt x="0" y="0"/>
                    </a:lnTo>
                    <a:close/>
                  </a:path>
                </a:pathLst>
              </a:custGeom>
              <a:solidFill>
                <a:srgbClr val="00FF00">
                  <a:alpha val="47058"/>
                </a:srgbClr>
              </a:solidFill>
              <a:ln w="9525">
                <a:solidFill>
                  <a:schemeClr val="tx1"/>
                </a:solidFill>
                <a:miter lim="800000"/>
                <a:headEnd/>
                <a:tailEnd/>
              </a:ln>
            </p:spPr>
            <p:txBody>
              <a:bodyPr wrap="none" anchor="ctr"/>
              <a:lstStyle/>
              <a:p>
                <a:endParaRPr lang="en-US"/>
              </a:p>
            </p:txBody>
          </p:sp>
          <p:sp>
            <p:nvSpPr>
              <p:cNvPr id="70678" name="Line 20"/>
              <p:cNvSpPr>
                <a:spLocks noChangeShapeType="1"/>
              </p:cNvSpPr>
              <p:nvPr/>
            </p:nvSpPr>
            <p:spPr bwMode="auto">
              <a:xfrm flipV="1">
                <a:off x="1549" y="1914"/>
                <a:ext cx="1139" cy="544"/>
              </a:xfrm>
              <a:prstGeom prst="line">
                <a:avLst/>
              </a:prstGeom>
              <a:noFill/>
              <a:ln w="1587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0679" name="Text Box 22"/>
              <p:cNvSpPr txBox="1">
                <a:spLocks noChangeArrowheads="1"/>
              </p:cNvSpPr>
              <p:nvPr/>
            </p:nvSpPr>
            <p:spPr bwMode="auto">
              <a:xfrm>
                <a:off x="1280" y="2367"/>
                <a:ext cx="27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0" name="Text Box 23"/>
              <p:cNvSpPr txBox="1">
                <a:spLocks noChangeArrowheads="1"/>
              </p:cNvSpPr>
              <p:nvPr/>
            </p:nvSpPr>
            <p:spPr bwMode="auto">
              <a:xfrm>
                <a:off x="2694" y="1758"/>
                <a:ext cx="23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1" baseline="0">
                    <a:solidFill>
                      <a:srgbClr val="000000"/>
                    </a:solidFill>
                    <a:latin typeface="Times New Roman" pitchFamily="18" charset="0"/>
                  </a:rPr>
                  <a:t>x-</a:t>
                </a:r>
                <a:endParaRPr lang="it-IT" altLang="en-US" sz="1800" baseline="0">
                  <a:solidFill>
                    <a:srgbClr val="000000"/>
                  </a:solidFill>
                  <a:latin typeface="Times New Roman" pitchFamily="18" charset="0"/>
                </a:endParaRPr>
              </a:p>
            </p:txBody>
          </p:sp>
          <p:sp>
            <p:nvSpPr>
              <p:cNvPr id="70681" name="Text Box 25"/>
              <p:cNvSpPr txBox="1">
                <a:spLocks noChangeArrowheads="1"/>
              </p:cNvSpPr>
              <p:nvPr/>
            </p:nvSpPr>
            <p:spPr bwMode="auto">
              <a:xfrm>
                <a:off x="2259" y="1010"/>
                <a:ext cx="244"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sp>
            <p:nvSpPr>
              <p:cNvPr id="70682" name="Text Box 26"/>
              <p:cNvSpPr txBox="1">
                <a:spLocks noChangeArrowheads="1"/>
              </p:cNvSpPr>
              <p:nvPr/>
            </p:nvSpPr>
            <p:spPr bwMode="auto">
              <a:xfrm>
                <a:off x="722" y="1783"/>
                <a:ext cx="27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1800" baseline="0">
                    <a:solidFill>
                      <a:srgbClr val="000000"/>
                    </a:solidFill>
                    <a:latin typeface="Times New Roman" pitchFamily="18" charset="0"/>
                  </a:rPr>
                  <a:t>P+</a:t>
                </a:r>
              </a:p>
            </p:txBody>
          </p:sp>
        </p:grpSp>
      </p:grpSp>
      <p:sp>
        <p:nvSpPr>
          <p:cNvPr id="29" name="Rettangolo 2"/>
          <p:cNvSpPr/>
          <p:nvPr/>
        </p:nvSpPr>
        <p:spPr>
          <a:xfrm>
            <a:off x="4716016" y="425695"/>
            <a:ext cx="4285440" cy="4210383"/>
          </a:xfrm>
          <a:prstGeom prst="rect">
            <a:avLst/>
          </a:prstGeom>
        </p:spPr>
        <p:txBody>
          <a:bodyPr wrap="square">
            <a:spAutoFit/>
          </a:bodyPr>
          <a:lstStyle/>
          <a:p>
            <a:pPr eaLnBrk="1" hangingPunct="1">
              <a:buFontTx/>
              <a:buNone/>
            </a:pPr>
            <a:r>
              <a:rPr lang="it-IT" altLang="en-US" sz="2800" dirty="0">
                <a:solidFill>
                  <a:srgbClr val="000000"/>
                </a:solidFill>
                <a:latin typeface="Times New Roman" pitchFamily="18" charset="0"/>
              </a:rPr>
              <a:t>Se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e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sono a distanza </a:t>
            </a:r>
          </a:p>
          <a:p>
            <a:pPr eaLnBrk="1" hangingPunct="1">
              <a:buFontTx/>
              <a:buNone/>
            </a:pPr>
            <a:r>
              <a:rPr lang="it-IT" altLang="en-US" sz="2800" dirty="0">
                <a:solidFill>
                  <a:srgbClr val="000000"/>
                </a:solidFill>
                <a:latin typeface="Times New Roman" pitchFamily="18" charset="0"/>
              </a:rPr>
              <a:t>minima , muoversi da </a:t>
            </a:r>
            <a:r>
              <a:rPr lang="it-IT" altLang="en-US" sz="2800" b="1" dirty="0">
                <a:solidFill>
                  <a:srgbClr val="000000"/>
                </a:solidFill>
                <a:latin typeface="Times New Roman" pitchFamily="18" charset="0"/>
              </a:rPr>
              <a:t>x</a:t>
            </a:r>
            <a:r>
              <a:rPr lang="it-IT" altLang="en-US" sz="2800" dirty="0">
                <a:solidFill>
                  <a:srgbClr val="000000"/>
                </a:solidFill>
                <a:latin typeface="Times New Roman" pitchFamily="18" charset="0"/>
              </a:rPr>
              <a:t>+ a </a:t>
            </a:r>
            <a:r>
              <a:rPr lang="it-IT" altLang="en-US" sz="2800" b="1" dirty="0" smtClean="0">
                <a:solidFill>
                  <a:srgbClr val="000000"/>
                </a:solidFill>
                <a:latin typeface="Times New Roman" pitchFamily="18" charset="0"/>
              </a:rPr>
              <a:t>x</a:t>
            </a:r>
            <a:r>
              <a:rPr lang="it-IT" altLang="en-US" sz="2800" dirty="0" smtClean="0">
                <a:solidFill>
                  <a:srgbClr val="000000"/>
                </a:solidFill>
                <a:latin typeface="Times New Roman" pitchFamily="18" charset="0"/>
              </a:rPr>
              <a:t>- corrisponde </a:t>
            </a:r>
            <a:r>
              <a:rPr lang="it-IT" altLang="en-US" sz="2800" dirty="0">
                <a:solidFill>
                  <a:srgbClr val="000000"/>
                </a:solidFill>
                <a:latin typeface="Times New Roman" pitchFamily="18" charset="0"/>
              </a:rPr>
              <a:t>ad </a:t>
            </a:r>
            <a:r>
              <a:rPr lang="it-IT" altLang="en-US" sz="2800" dirty="0" smtClean="0">
                <a:solidFill>
                  <a:srgbClr val="000000"/>
                </a:solidFill>
                <a:latin typeface="Times New Roman" pitchFamily="18" charset="0"/>
              </a:rPr>
              <a:t>un percorso nella direzione di </a:t>
            </a:r>
            <a:r>
              <a:rPr lang="it-IT" altLang="en-US" sz="2800" b="1" dirty="0" smtClean="0">
                <a:solidFill>
                  <a:srgbClr val="000000"/>
                </a:solidFill>
                <a:latin typeface="Times New Roman" pitchFamily="18" charset="0"/>
              </a:rPr>
              <a:t>w </a:t>
            </a:r>
            <a:r>
              <a:rPr lang="it-IT" altLang="en-US" sz="2800" dirty="0" smtClean="0">
                <a:solidFill>
                  <a:srgbClr val="000000"/>
                </a:solidFill>
                <a:latin typeface="Times New Roman" pitchFamily="18" charset="0"/>
              </a:rPr>
              <a:t>(suppongo </a:t>
            </a:r>
            <a:r>
              <a:rPr lang="it-IT" altLang="en-US" sz="2800" b="1" dirty="0" smtClean="0">
                <a:solidFill>
                  <a:srgbClr val="000000"/>
                </a:solidFill>
                <a:latin typeface="Times New Roman" pitchFamily="18" charset="0"/>
              </a:rPr>
              <a:t>w</a:t>
            </a:r>
            <a:r>
              <a:rPr lang="it-IT" altLang="en-US" sz="2800" dirty="0" smtClean="0">
                <a:solidFill>
                  <a:srgbClr val="000000"/>
                </a:solidFill>
                <a:latin typeface="Times New Roman" pitchFamily="18" charset="0"/>
              </a:rPr>
              <a:t> versore</a:t>
            </a:r>
            <a:r>
              <a:rPr lang="it-IT" altLang="en-US" sz="2800" dirty="0">
                <a:solidFill>
                  <a:srgbClr val="000000"/>
                </a:solidFill>
                <a:latin typeface="Times New Roman" pitchFamily="18" charset="0"/>
              </a:rPr>
              <a:t>)</a:t>
            </a:r>
          </a:p>
          <a:p>
            <a:pPr algn="l">
              <a:lnSpc>
                <a:spcPct val="90000"/>
              </a:lnSpc>
              <a:spcBef>
                <a:spcPct val="20000"/>
              </a:spcBef>
              <a:defRPr/>
            </a:pPr>
            <a:endParaRPr lang="it-IT" sz="2800" kern="0" baseline="0" dirty="0" smtClean="0">
              <a:solidFill>
                <a:srgbClr val="000000"/>
              </a:solidFill>
              <a:latin typeface="Times"/>
              <a:sym typeface="Symbol" pitchFamily="18" charset="2"/>
            </a:endParaRPr>
          </a:p>
          <a:p>
            <a:pPr algn="l">
              <a:lnSpc>
                <a:spcPct val="90000"/>
              </a:lnSpc>
              <a:spcBef>
                <a:spcPct val="20000"/>
              </a:spcBef>
              <a:defRPr/>
            </a:pPr>
            <a:endParaRPr lang="it-IT" sz="2800" kern="0" dirty="0">
              <a:solidFill>
                <a:srgbClr val="000000"/>
              </a:solidFill>
              <a:latin typeface="Times"/>
              <a:sym typeface="Symbol" pitchFamily="18" charset="2"/>
            </a:endParaRPr>
          </a:p>
          <a:p>
            <a:pPr>
              <a:lnSpc>
                <a:spcPct val="90000"/>
              </a:lnSpc>
              <a:spcBef>
                <a:spcPct val="20000"/>
              </a:spcBef>
              <a:defRPr/>
            </a:pPr>
            <a:r>
              <a:rPr lang="en-US" altLang="en-US" sz="2800" dirty="0">
                <a:solidFill>
                  <a:srgbClr val="000000"/>
                </a:solidFill>
                <a:latin typeface="Times New Roman" pitchFamily="18" charset="0"/>
              </a:rPr>
              <a:t>di </a:t>
            </a:r>
            <a:r>
              <a:rPr lang="en-US" altLang="en-US" sz="2800" dirty="0" err="1">
                <a:solidFill>
                  <a:srgbClr val="000000"/>
                </a:solidFill>
                <a:latin typeface="Times New Roman" pitchFamily="18" charset="0"/>
              </a:rPr>
              <a:t>lunghezza</a:t>
            </a:r>
            <a:r>
              <a:rPr lang="en-US" altLang="en-US" sz="2800" dirty="0">
                <a:solidFill>
                  <a:srgbClr val="000000"/>
                </a:solidFill>
                <a:latin typeface="Times New Roman" pitchFamily="18" charset="0"/>
              </a:rPr>
              <a:t> </a:t>
            </a:r>
            <a:r>
              <a:rPr lang="en-US" altLang="en-US" sz="3200" dirty="0" smtClean="0">
                <a:solidFill>
                  <a:srgbClr val="000000"/>
                </a:solidFill>
                <a:latin typeface="Times New Roman" pitchFamily="18" charset="0"/>
              </a:rPr>
              <a:t>||</a:t>
            </a:r>
            <a:r>
              <a:rPr lang="it-IT" altLang="en-US" sz="3200" dirty="0" smtClean="0">
                <a:sym typeface="Symbol" pitchFamily="18" charset="2"/>
              </a:rPr>
              <a:t>w||</a:t>
            </a:r>
            <a:endParaRPr lang="it-IT" altLang="en-US" sz="3200" dirty="0">
              <a:solidFill>
                <a:srgbClr val="000000"/>
              </a:solidFill>
              <a:latin typeface="Times New Roman" pitchFamily="18" charset="0"/>
            </a:endParaRPr>
          </a:p>
          <a:p>
            <a:pPr algn="l">
              <a:lnSpc>
                <a:spcPct val="90000"/>
              </a:lnSpc>
              <a:spcBef>
                <a:spcPct val="20000"/>
              </a:spcBef>
              <a:defRPr/>
            </a:pPr>
            <a:endParaRPr lang="en-US" sz="2800" kern="0" baseline="0" dirty="0">
              <a:solidFill>
                <a:srgbClr val="000000"/>
              </a:solidFill>
              <a:latin typeface="Times"/>
              <a:sym typeface="Symbol" pitchFamily="18" charset="2"/>
            </a:endParaRPr>
          </a:p>
        </p:txBody>
      </p:sp>
      <p:pic>
        <p:nvPicPr>
          <p:cNvPr id="18" name="Picture 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5319" y="2960084"/>
            <a:ext cx="1950288"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Group 36"/>
          <p:cNvGrpSpPr>
            <a:grpSpLocks/>
          </p:cNvGrpSpPr>
          <p:nvPr/>
        </p:nvGrpSpPr>
        <p:grpSpPr bwMode="auto">
          <a:xfrm>
            <a:off x="5358230" y="4354744"/>
            <a:ext cx="2622550" cy="1839912"/>
            <a:chOff x="4108" y="2917"/>
            <a:chExt cx="1652" cy="1159"/>
          </a:xfrm>
        </p:grpSpPr>
        <p:pic>
          <p:nvPicPr>
            <p:cNvPr id="20" name="Picture 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6" y="3250"/>
              <a:ext cx="1634"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31"/>
            <p:cNvSpPr txBox="1">
              <a:spLocks noChangeArrowheads="1"/>
            </p:cNvSpPr>
            <p:nvPr/>
          </p:nvSpPr>
          <p:spPr bwMode="auto">
            <a:xfrm>
              <a:off x="4108" y="2917"/>
              <a:ext cx="151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sz="2800" baseline="0" dirty="0">
                  <a:solidFill>
                    <a:srgbClr val="000000"/>
                  </a:solidFill>
                  <a:latin typeface="Times New Roman" pitchFamily="18" charset="0"/>
                </a:rPr>
                <a:t>Per riassumere:</a:t>
              </a:r>
            </a:p>
          </p:txBody>
        </p:sp>
        <p:sp>
          <p:nvSpPr>
            <p:cNvPr id="22" name="Text Box 33"/>
            <p:cNvSpPr txBox="1">
              <a:spLocks noChangeArrowheads="1"/>
            </p:cNvSpPr>
            <p:nvPr/>
          </p:nvSpPr>
          <p:spPr bwMode="auto">
            <a:xfrm>
              <a:off x="4275" y="3211"/>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400" b="1" baseline="0">
                  <a:solidFill>
                    <a:srgbClr val="000000"/>
                  </a:solidFill>
                  <a:latin typeface="Times New Roman" pitchFamily="18" charset="0"/>
                </a:rPr>
                <a:t>T</a:t>
              </a:r>
              <a:endParaRPr lang="en-US" altLang="en-US" sz="1800" baseline="0">
                <a:solidFill>
                  <a:srgbClr val="000000"/>
                </a:solidFill>
                <a:latin typeface="Times New Roman" pitchFamily="18" charset="0"/>
              </a:endParaRPr>
            </a:p>
          </p:txBody>
        </p:sp>
        <p:sp>
          <p:nvSpPr>
            <p:cNvPr id="23" name="Rectangle 35"/>
            <p:cNvSpPr>
              <a:spLocks noChangeArrowheads="1"/>
            </p:cNvSpPr>
            <p:nvPr/>
          </p:nvSpPr>
          <p:spPr bwMode="auto">
            <a:xfrm>
              <a:off x="4285" y="3506"/>
              <a:ext cx="19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400" b="1" baseline="0">
                  <a:solidFill>
                    <a:srgbClr val="000000"/>
                  </a:solidFill>
                  <a:latin typeface="Times New Roman" pitchFamily="18" charset="0"/>
                </a:rPr>
                <a:t>T</a:t>
              </a:r>
            </a:p>
          </p:txBody>
        </p:sp>
      </p:grpSp>
    </p:spTree>
    <p:extLst>
      <p:ext uri="{BB962C8B-B14F-4D97-AF65-F5344CB8AC3E}">
        <p14:creationId xmlns:p14="http://schemas.microsoft.com/office/powerpoint/2010/main" val="27238314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A40645E4-1BD3-416E-A194-CB6C199F9B95}" type="slidenum">
              <a:rPr lang="en-GB" altLang="en-US" sz="1200" smtClean="0">
                <a:latin typeface="Times New Roman" pitchFamily="18" charset="0"/>
              </a:rPr>
              <a:pPr algn="r" eaLnBrk="1" hangingPunct="1">
                <a:spcBef>
                  <a:spcPct val="0"/>
                </a:spcBef>
                <a:buFontTx/>
                <a:buNone/>
              </a:pPr>
              <a:t>4</a:t>
            </a:fld>
            <a:endParaRPr lang="en-GB" altLang="en-US" sz="1200" smtClean="0">
              <a:latin typeface="Times New Roman" pitchFamily="18" charset="0"/>
            </a:endParaRPr>
          </a:p>
        </p:txBody>
      </p:sp>
      <p:sp>
        <p:nvSpPr>
          <p:cNvPr id="43011" name="Rectangle 2"/>
          <p:cNvSpPr>
            <a:spLocks noGrp="1" noChangeArrowheads="1"/>
          </p:cNvSpPr>
          <p:nvPr>
            <p:ph type="title"/>
          </p:nvPr>
        </p:nvSpPr>
        <p:spPr/>
        <p:txBody>
          <a:bodyPr/>
          <a:lstStyle/>
          <a:p>
            <a:r>
              <a:rPr lang="it-IT" altLang="en-US" smtClean="0"/>
              <a:t>Funzioni discriminanti lineari</a:t>
            </a:r>
          </a:p>
        </p:txBody>
      </p:sp>
      <p:sp>
        <p:nvSpPr>
          <p:cNvPr id="43012" name="Rectangle 3"/>
          <p:cNvSpPr>
            <a:spLocks noGrp="1" noChangeArrowheads="1"/>
          </p:cNvSpPr>
          <p:nvPr>
            <p:ph type="body" idx="1"/>
          </p:nvPr>
        </p:nvSpPr>
        <p:spPr/>
        <p:txBody>
          <a:bodyPr/>
          <a:lstStyle/>
          <a:p>
            <a:r>
              <a:rPr lang="it-IT" altLang="en-US" sz="2400" dirty="0" smtClean="0"/>
              <a:t>In un problema binario, l’obiettivo è trovare la retta che separa le due classi</a:t>
            </a:r>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endParaRPr lang="it-IT" altLang="en-US" sz="2400" dirty="0" smtClean="0"/>
          </a:p>
          <a:p>
            <a:r>
              <a:rPr lang="it-IT" altLang="en-US" sz="2400" dirty="0" smtClean="0"/>
              <a:t>Visto finora per distribuzioni gaussiane, il compito è</a:t>
            </a:r>
            <a:r>
              <a:rPr lang="en-US" altLang="en-US" sz="2400" dirty="0" smtClean="0"/>
              <a:t> </a:t>
            </a:r>
            <a:r>
              <a:rPr lang="en-US" altLang="en-US" sz="2400" dirty="0" err="1" smtClean="0"/>
              <a:t>ora</a:t>
            </a:r>
            <a:r>
              <a:rPr lang="en-US" altLang="en-US" sz="2400" dirty="0" smtClean="0"/>
              <a:t> </a:t>
            </a:r>
            <a:r>
              <a:rPr lang="en-US" altLang="en-US" sz="2400" dirty="0" err="1" smtClean="0"/>
              <a:t>quello</a:t>
            </a:r>
            <a:r>
              <a:rPr lang="en-US" altLang="en-US" sz="2400" dirty="0" smtClean="0"/>
              <a:t> di </a:t>
            </a:r>
            <a:r>
              <a:rPr lang="en-US" altLang="en-US" sz="2400" dirty="0" err="1" smtClean="0"/>
              <a:t>generalizzare</a:t>
            </a:r>
            <a:r>
              <a:rPr lang="en-US" altLang="en-US" sz="2400" dirty="0" smtClean="0"/>
              <a:t>.</a:t>
            </a:r>
            <a:endParaRPr lang="it-IT" altLang="en-US" sz="2400"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endParaRPr lang="it-IT" altLang="en-US" dirty="0" smtClean="0"/>
          </a:p>
          <a:p>
            <a:r>
              <a:rPr lang="it-IT" altLang="en-US" dirty="0" smtClean="0"/>
              <a:t>Se la funzione discriminante è combinazione lineare delle varie features, allora si parla di discriminante lineare</a:t>
            </a:r>
          </a:p>
        </p:txBody>
      </p:sp>
      <p:grpSp>
        <p:nvGrpSpPr>
          <p:cNvPr id="43013" name="Group 4"/>
          <p:cNvGrpSpPr>
            <a:grpSpLocks/>
          </p:cNvGrpSpPr>
          <p:nvPr/>
        </p:nvGrpSpPr>
        <p:grpSpPr bwMode="auto">
          <a:xfrm>
            <a:off x="2771775" y="2349500"/>
            <a:ext cx="3409950" cy="2735263"/>
            <a:chOff x="1202" y="2478"/>
            <a:chExt cx="2148" cy="1723"/>
          </a:xfrm>
        </p:grpSpPr>
        <p:sp>
          <p:nvSpPr>
            <p:cNvPr id="43014" name="Line 5"/>
            <p:cNvSpPr>
              <a:spLocks noChangeShapeType="1"/>
            </p:cNvSpPr>
            <p:nvPr/>
          </p:nvSpPr>
          <p:spPr bwMode="auto">
            <a:xfrm flipV="1">
              <a:off x="1202" y="2506"/>
              <a:ext cx="0" cy="1693"/>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3015" name="Line 6"/>
            <p:cNvSpPr>
              <a:spLocks noChangeShapeType="1"/>
            </p:cNvSpPr>
            <p:nvPr/>
          </p:nvSpPr>
          <p:spPr bwMode="auto">
            <a:xfrm>
              <a:off x="1202" y="4199"/>
              <a:ext cx="2123" cy="2"/>
            </a:xfrm>
            <a:prstGeom prst="line">
              <a:avLst/>
            </a:prstGeom>
            <a:noFill/>
            <a:ln w="31750">
              <a:solidFill>
                <a:schemeClr val="bg2"/>
              </a:solidFill>
              <a:round/>
              <a:headEnd/>
              <a:tailEnd type="stealth" w="lg" len="lg"/>
            </a:ln>
            <a:extLst>
              <a:ext uri="{909E8E84-426E-40DD-AFC4-6F175D3DCCD1}">
                <a14:hiddenFill xmlns:a14="http://schemas.microsoft.com/office/drawing/2010/main">
                  <a:noFill/>
                </a14:hiddenFill>
              </a:ext>
            </a:extLst>
          </p:spPr>
          <p:txBody>
            <a:bodyPr lIns="92075" tIns="46038" rIns="92075" bIns="46038" anchor="ctr">
              <a:spAutoFit/>
            </a:bodyPr>
            <a:lstStyle/>
            <a:p>
              <a:endParaRPr lang="en-US"/>
            </a:p>
          </p:txBody>
        </p:sp>
        <p:sp>
          <p:nvSpPr>
            <p:cNvPr id="43016" name="Oval 7"/>
            <p:cNvSpPr>
              <a:spLocks noChangeArrowheads="1"/>
            </p:cNvSpPr>
            <p:nvPr/>
          </p:nvSpPr>
          <p:spPr bwMode="auto">
            <a:xfrm>
              <a:off x="1662" y="3091"/>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7" name="Oval 8"/>
            <p:cNvSpPr>
              <a:spLocks noChangeArrowheads="1"/>
            </p:cNvSpPr>
            <p:nvPr/>
          </p:nvSpPr>
          <p:spPr bwMode="auto">
            <a:xfrm>
              <a:off x="1825" y="3164"/>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8" name="Oval 9"/>
            <p:cNvSpPr>
              <a:spLocks noChangeArrowheads="1"/>
            </p:cNvSpPr>
            <p:nvPr/>
          </p:nvSpPr>
          <p:spPr bwMode="auto">
            <a:xfrm>
              <a:off x="1988" y="3237"/>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19" name="Oval 10"/>
            <p:cNvSpPr>
              <a:spLocks noChangeArrowheads="1"/>
            </p:cNvSpPr>
            <p:nvPr/>
          </p:nvSpPr>
          <p:spPr bwMode="auto">
            <a:xfrm>
              <a:off x="1621" y="3273"/>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0" name="Oval 11"/>
            <p:cNvSpPr>
              <a:spLocks noChangeArrowheads="1"/>
            </p:cNvSpPr>
            <p:nvPr/>
          </p:nvSpPr>
          <p:spPr bwMode="auto">
            <a:xfrm>
              <a:off x="2070" y="3821"/>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1" name="Oval 12"/>
            <p:cNvSpPr>
              <a:spLocks noChangeArrowheads="1"/>
            </p:cNvSpPr>
            <p:nvPr/>
          </p:nvSpPr>
          <p:spPr bwMode="auto">
            <a:xfrm>
              <a:off x="1541" y="3396"/>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2" name="Oval 13"/>
            <p:cNvSpPr>
              <a:spLocks noChangeArrowheads="1"/>
            </p:cNvSpPr>
            <p:nvPr/>
          </p:nvSpPr>
          <p:spPr bwMode="auto">
            <a:xfrm>
              <a:off x="1414" y="3353"/>
              <a:ext cx="42" cy="43"/>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3" name="Oval 14"/>
            <p:cNvSpPr>
              <a:spLocks noChangeArrowheads="1"/>
            </p:cNvSpPr>
            <p:nvPr/>
          </p:nvSpPr>
          <p:spPr bwMode="auto">
            <a:xfrm>
              <a:off x="1784" y="3346"/>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4" name="Oval 15"/>
            <p:cNvSpPr>
              <a:spLocks noChangeArrowheads="1"/>
            </p:cNvSpPr>
            <p:nvPr/>
          </p:nvSpPr>
          <p:spPr bwMode="auto">
            <a:xfrm>
              <a:off x="1906" y="3492"/>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5" name="Oval 16"/>
            <p:cNvSpPr>
              <a:spLocks noChangeArrowheads="1"/>
            </p:cNvSpPr>
            <p:nvPr/>
          </p:nvSpPr>
          <p:spPr bwMode="auto">
            <a:xfrm>
              <a:off x="2070" y="3419"/>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6" name="Oval 17"/>
            <p:cNvSpPr>
              <a:spLocks noChangeArrowheads="1"/>
            </p:cNvSpPr>
            <p:nvPr/>
          </p:nvSpPr>
          <p:spPr bwMode="auto">
            <a:xfrm>
              <a:off x="2233" y="3529"/>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7" name="Oval 18"/>
            <p:cNvSpPr>
              <a:spLocks noChangeArrowheads="1"/>
            </p:cNvSpPr>
            <p:nvPr/>
          </p:nvSpPr>
          <p:spPr bwMode="auto">
            <a:xfrm>
              <a:off x="1541" y="3530"/>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8" name="Oval 19"/>
            <p:cNvSpPr>
              <a:spLocks noChangeArrowheads="1"/>
            </p:cNvSpPr>
            <p:nvPr/>
          </p:nvSpPr>
          <p:spPr bwMode="auto">
            <a:xfrm>
              <a:off x="1906" y="3602"/>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29" name="Oval 20"/>
            <p:cNvSpPr>
              <a:spLocks noChangeArrowheads="1"/>
            </p:cNvSpPr>
            <p:nvPr/>
          </p:nvSpPr>
          <p:spPr bwMode="auto">
            <a:xfrm>
              <a:off x="1702" y="3492"/>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0" name="Oval 21"/>
            <p:cNvSpPr>
              <a:spLocks noChangeArrowheads="1"/>
            </p:cNvSpPr>
            <p:nvPr/>
          </p:nvSpPr>
          <p:spPr bwMode="auto">
            <a:xfrm>
              <a:off x="1669" y="3665"/>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1" name="Oval 22"/>
            <p:cNvSpPr>
              <a:spLocks noChangeArrowheads="1"/>
            </p:cNvSpPr>
            <p:nvPr/>
          </p:nvSpPr>
          <p:spPr bwMode="auto">
            <a:xfrm>
              <a:off x="2070" y="3638"/>
              <a:ext cx="42"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2" name="Oval 23"/>
            <p:cNvSpPr>
              <a:spLocks noChangeArrowheads="1"/>
            </p:cNvSpPr>
            <p:nvPr/>
          </p:nvSpPr>
          <p:spPr bwMode="auto">
            <a:xfrm>
              <a:off x="2110" y="2908"/>
              <a:ext cx="43" cy="45"/>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3" name="AutoShape 24"/>
            <p:cNvSpPr>
              <a:spLocks noChangeArrowheads="1"/>
            </p:cNvSpPr>
            <p:nvPr/>
          </p:nvSpPr>
          <p:spPr bwMode="auto">
            <a:xfrm>
              <a:off x="2477" y="3040"/>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4" name="AutoShape 25"/>
            <p:cNvSpPr>
              <a:spLocks noChangeArrowheads="1"/>
            </p:cNvSpPr>
            <p:nvPr/>
          </p:nvSpPr>
          <p:spPr bwMode="auto">
            <a:xfrm>
              <a:off x="2233" y="3054"/>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5" name="AutoShape 26"/>
            <p:cNvSpPr>
              <a:spLocks noChangeArrowheads="1"/>
            </p:cNvSpPr>
            <p:nvPr/>
          </p:nvSpPr>
          <p:spPr bwMode="auto">
            <a:xfrm>
              <a:off x="2659" y="2635"/>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6" name="AutoShape 27"/>
            <p:cNvSpPr>
              <a:spLocks noChangeArrowheads="1"/>
            </p:cNvSpPr>
            <p:nvPr/>
          </p:nvSpPr>
          <p:spPr bwMode="auto">
            <a:xfrm>
              <a:off x="2715" y="280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7" name="AutoShape 28"/>
            <p:cNvSpPr>
              <a:spLocks noChangeArrowheads="1"/>
            </p:cNvSpPr>
            <p:nvPr/>
          </p:nvSpPr>
          <p:spPr bwMode="auto">
            <a:xfrm>
              <a:off x="2477" y="2925"/>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8" name="AutoShape 29"/>
            <p:cNvSpPr>
              <a:spLocks noChangeArrowheads="1"/>
            </p:cNvSpPr>
            <p:nvPr/>
          </p:nvSpPr>
          <p:spPr bwMode="auto">
            <a:xfrm>
              <a:off x="2967" y="3040"/>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39" name="AutoShape 30"/>
            <p:cNvSpPr>
              <a:spLocks noChangeArrowheads="1"/>
            </p:cNvSpPr>
            <p:nvPr/>
          </p:nvSpPr>
          <p:spPr bwMode="auto">
            <a:xfrm>
              <a:off x="3131" y="3214"/>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0" name="AutoShape 31"/>
            <p:cNvSpPr>
              <a:spLocks noChangeArrowheads="1"/>
            </p:cNvSpPr>
            <p:nvPr/>
          </p:nvSpPr>
          <p:spPr bwMode="auto">
            <a:xfrm>
              <a:off x="2967" y="327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1" name="AutoShape 32"/>
            <p:cNvSpPr>
              <a:spLocks noChangeArrowheads="1"/>
            </p:cNvSpPr>
            <p:nvPr/>
          </p:nvSpPr>
          <p:spPr bwMode="auto">
            <a:xfrm>
              <a:off x="3131" y="3446"/>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2" name="AutoShape 33"/>
            <p:cNvSpPr>
              <a:spLocks noChangeArrowheads="1"/>
            </p:cNvSpPr>
            <p:nvPr/>
          </p:nvSpPr>
          <p:spPr bwMode="auto">
            <a:xfrm>
              <a:off x="2753" y="3387"/>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3" name="AutoShape 34"/>
            <p:cNvSpPr>
              <a:spLocks noChangeArrowheads="1"/>
            </p:cNvSpPr>
            <p:nvPr/>
          </p:nvSpPr>
          <p:spPr bwMode="auto">
            <a:xfrm>
              <a:off x="3021" y="3446"/>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4" name="AutoShape 35"/>
            <p:cNvSpPr>
              <a:spLocks noChangeArrowheads="1"/>
            </p:cNvSpPr>
            <p:nvPr/>
          </p:nvSpPr>
          <p:spPr bwMode="auto">
            <a:xfrm>
              <a:off x="3263" y="2809"/>
              <a:ext cx="56"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5" name="AutoShape 36"/>
            <p:cNvSpPr>
              <a:spLocks noChangeArrowheads="1"/>
            </p:cNvSpPr>
            <p:nvPr/>
          </p:nvSpPr>
          <p:spPr bwMode="auto">
            <a:xfrm>
              <a:off x="3187" y="298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6" name="AutoShape 37"/>
            <p:cNvSpPr>
              <a:spLocks noChangeArrowheads="1"/>
            </p:cNvSpPr>
            <p:nvPr/>
          </p:nvSpPr>
          <p:spPr bwMode="auto">
            <a:xfrm>
              <a:off x="3155" y="2866"/>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7" name="AutoShape 38"/>
            <p:cNvSpPr>
              <a:spLocks noChangeArrowheads="1"/>
            </p:cNvSpPr>
            <p:nvPr/>
          </p:nvSpPr>
          <p:spPr bwMode="auto">
            <a:xfrm>
              <a:off x="3131" y="309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8" name="AutoShape 39"/>
            <p:cNvSpPr>
              <a:spLocks noChangeArrowheads="1"/>
            </p:cNvSpPr>
            <p:nvPr/>
          </p:nvSpPr>
          <p:spPr bwMode="auto">
            <a:xfrm>
              <a:off x="2824" y="2750"/>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49" name="AutoShape 40"/>
            <p:cNvSpPr>
              <a:spLocks noChangeArrowheads="1"/>
            </p:cNvSpPr>
            <p:nvPr/>
          </p:nvSpPr>
          <p:spPr bwMode="auto">
            <a:xfrm>
              <a:off x="2807" y="2923"/>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0" name="AutoShape 41"/>
            <p:cNvSpPr>
              <a:spLocks noChangeArrowheads="1"/>
            </p:cNvSpPr>
            <p:nvPr/>
          </p:nvSpPr>
          <p:spPr bwMode="auto">
            <a:xfrm>
              <a:off x="2642" y="2983"/>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1" name="AutoShape 42"/>
            <p:cNvSpPr>
              <a:spLocks noChangeArrowheads="1"/>
            </p:cNvSpPr>
            <p:nvPr/>
          </p:nvSpPr>
          <p:spPr bwMode="auto">
            <a:xfrm>
              <a:off x="2807" y="315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2" name="AutoShape 43"/>
            <p:cNvSpPr>
              <a:spLocks noChangeArrowheads="1"/>
            </p:cNvSpPr>
            <p:nvPr/>
          </p:nvSpPr>
          <p:spPr bwMode="auto">
            <a:xfrm>
              <a:off x="2588" y="3273"/>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3" name="AutoShape 44"/>
            <p:cNvSpPr>
              <a:spLocks noChangeArrowheads="1"/>
            </p:cNvSpPr>
            <p:nvPr/>
          </p:nvSpPr>
          <p:spPr bwMode="auto">
            <a:xfrm>
              <a:off x="2697" y="315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4" name="AutoShape 45"/>
            <p:cNvSpPr>
              <a:spLocks noChangeArrowheads="1"/>
            </p:cNvSpPr>
            <p:nvPr/>
          </p:nvSpPr>
          <p:spPr bwMode="auto">
            <a:xfrm>
              <a:off x="2989" y="2519"/>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5" name="AutoShape 46"/>
            <p:cNvSpPr>
              <a:spLocks noChangeArrowheads="1"/>
            </p:cNvSpPr>
            <p:nvPr/>
          </p:nvSpPr>
          <p:spPr bwMode="auto">
            <a:xfrm>
              <a:off x="3154" y="2577"/>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6" name="AutoShape 47"/>
            <p:cNvSpPr>
              <a:spLocks noChangeArrowheads="1"/>
            </p:cNvSpPr>
            <p:nvPr/>
          </p:nvSpPr>
          <p:spPr bwMode="auto">
            <a:xfrm>
              <a:off x="2879" y="2577"/>
              <a:ext cx="56"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7" name="AutoShape 48"/>
            <p:cNvSpPr>
              <a:spLocks noChangeArrowheads="1"/>
            </p:cNvSpPr>
            <p:nvPr/>
          </p:nvSpPr>
          <p:spPr bwMode="auto">
            <a:xfrm>
              <a:off x="3044" y="2750"/>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8" name="AutoShape 49"/>
            <p:cNvSpPr>
              <a:spLocks noChangeArrowheads="1"/>
            </p:cNvSpPr>
            <p:nvPr/>
          </p:nvSpPr>
          <p:spPr bwMode="auto">
            <a:xfrm>
              <a:off x="3076" y="3619"/>
              <a:ext cx="55"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59" name="AutoShape 50"/>
            <p:cNvSpPr>
              <a:spLocks noChangeArrowheads="1"/>
            </p:cNvSpPr>
            <p:nvPr/>
          </p:nvSpPr>
          <p:spPr bwMode="auto">
            <a:xfrm>
              <a:off x="3296" y="3445"/>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0" name="Oval 51"/>
            <p:cNvSpPr>
              <a:spLocks noChangeArrowheads="1"/>
            </p:cNvSpPr>
            <p:nvPr/>
          </p:nvSpPr>
          <p:spPr bwMode="auto">
            <a:xfrm>
              <a:off x="1866" y="3748"/>
              <a:ext cx="42"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1" name="Oval 52"/>
            <p:cNvSpPr>
              <a:spLocks noChangeArrowheads="1"/>
            </p:cNvSpPr>
            <p:nvPr/>
          </p:nvSpPr>
          <p:spPr bwMode="auto">
            <a:xfrm>
              <a:off x="1539" y="3748"/>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2" name="Oval 53"/>
            <p:cNvSpPr>
              <a:spLocks noChangeArrowheads="1"/>
            </p:cNvSpPr>
            <p:nvPr/>
          </p:nvSpPr>
          <p:spPr bwMode="auto">
            <a:xfrm>
              <a:off x="1539" y="3857"/>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3" name="Oval 54"/>
            <p:cNvSpPr>
              <a:spLocks noChangeArrowheads="1"/>
            </p:cNvSpPr>
            <p:nvPr/>
          </p:nvSpPr>
          <p:spPr bwMode="auto">
            <a:xfrm>
              <a:off x="1376" y="3638"/>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4" name="Oval 55"/>
            <p:cNvSpPr>
              <a:spLocks noChangeArrowheads="1"/>
            </p:cNvSpPr>
            <p:nvPr/>
          </p:nvSpPr>
          <p:spPr bwMode="auto">
            <a:xfrm>
              <a:off x="1376" y="3784"/>
              <a:ext cx="43" cy="44"/>
            </a:xfrm>
            <a:prstGeom prst="ellipse">
              <a:avLst/>
            </a:prstGeom>
            <a:solidFill>
              <a:srgbClr val="FFFF00"/>
            </a:solidFill>
            <a:ln w="15875">
              <a:solidFill>
                <a:schemeClr val="bg2"/>
              </a:solidFill>
              <a:round/>
              <a:headEnd/>
              <a:tailEnd/>
            </a:ln>
          </p:spPr>
          <p:txBody>
            <a:bodyPr wrap="none" lIns="92075" tIns="46038" rIns="92075" bIns="46038" anchor="ctr">
              <a:spAutoFit/>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5" name="Oval 56"/>
            <p:cNvSpPr>
              <a:spLocks noChangeArrowheads="1"/>
            </p:cNvSpPr>
            <p:nvPr/>
          </p:nvSpPr>
          <p:spPr bwMode="auto">
            <a:xfrm rot="-1130423">
              <a:off x="1295" y="3602"/>
              <a:ext cx="326" cy="365"/>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prstDash val="dash"/>
                  <a:round/>
                  <a:headEnd/>
                  <a:tailEnd/>
                </a14:hiddenLine>
              </a:ext>
            </a:extLst>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6" name="AutoShape 57"/>
            <p:cNvSpPr>
              <a:spLocks noChangeArrowheads="1"/>
            </p:cNvSpPr>
            <p:nvPr/>
          </p:nvSpPr>
          <p:spPr bwMode="auto">
            <a:xfrm>
              <a:off x="2477" y="3237"/>
              <a:ext cx="55"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7" name="AutoShape 58"/>
            <p:cNvSpPr>
              <a:spLocks noChangeArrowheads="1"/>
            </p:cNvSpPr>
            <p:nvPr/>
          </p:nvSpPr>
          <p:spPr bwMode="auto">
            <a:xfrm>
              <a:off x="2233" y="3748"/>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8" name="AutoShape 59"/>
            <p:cNvSpPr>
              <a:spLocks noChangeArrowheads="1"/>
            </p:cNvSpPr>
            <p:nvPr/>
          </p:nvSpPr>
          <p:spPr bwMode="auto">
            <a:xfrm>
              <a:off x="2722" y="3492"/>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69" name="AutoShape 60"/>
            <p:cNvSpPr>
              <a:spLocks noChangeArrowheads="1"/>
            </p:cNvSpPr>
            <p:nvPr/>
          </p:nvSpPr>
          <p:spPr bwMode="auto">
            <a:xfrm>
              <a:off x="2804" y="3565"/>
              <a:ext cx="54" cy="57"/>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0" name="AutoShape 61"/>
            <p:cNvSpPr>
              <a:spLocks noChangeArrowheads="1"/>
            </p:cNvSpPr>
            <p:nvPr/>
          </p:nvSpPr>
          <p:spPr bwMode="auto">
            <a:xfrm>
              <a:off x="2233" y="3346"/>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1" name="AutoShape 62"/>
            <p:cNvSpPr>
              <a:spLocks noChangeArrowheads="1"/>
            </p:cNvSpPr>
            <p:nvPr/>
          </p:nvSpPr>
          <p:spPr bwMode="auto">
            <a:xfrm>
              <a:off x="2437" y="3602"/>
              <a:ext cx="54" cy="58"/>
            </a:xfrm>
            <a:prstGeom prst="rtTriangle">
              <a:avLst/>
            </a:prstGeom>
            <a:solidFill>
              <a:srgbClr val="FF0000"/>
            </a:solidFill>
            <a:ln w="9525">
              <a:solidFill>
                <a:schemeClr val="bg2"/>
              </a:solidFill>
              <a:miter lim="800000"/>
              <a:headEnd/>
              <a:tailEnd/>
            </a:ln>
          </p:spPr>
          <p:txBody>
            <a:bodyPr wrap="none"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hangingPunct="1">
                <a:spcBef>
                  <a:spcPct val="0"/>
                </a:spcBef>
                <a:buFontTx/>
                <a:buNone/>
              </a:pPr>
              <a:endParaRPr lang="en-US" altLang="en-US" sz="1800"/>
            </a:p>
          </p:txBody>
        </p:sp>
        <p:sp>
          <p:nvSpPr>
            <p:cNvPr id="43072" name="Line 63"/>
            <p:cNvSpPr>
              <a:spLocks noChangeShapeType="1"/>
            </p:cNvSpPr>
            <p:nvPr/>
          </p:nvSpPr>
          <p:spPr bwMode="auto">
            <a:xfrm>
              <a:off x="1973" y="2478"/>
              <a:ext cx="589" cy="1542"/>
            </a:xfrm>
            <a:prstGeom prst="line">
              <a:avLst/>
            </a:prstGeom>
            <a:noFill/>
            <a:ln w="28575">
              <a:solidFill>
                <a:schemeClr val="bg2"/>
              </a:solidFill>
              <a:round/>
              <a:headEnd/>
              <a:tailEnd/>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128148041"/>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762000" y="0"/>
            <a:ext cx="7772400" cy="1143000"/>
          </a:xfrm>
        </p:spPr>
        <p:txBody>
          <a:bodyPr/>
          <a:lstStyle/>
          <a:p>
            <a:pPr eaLnBrk="1" hangingPunct="1"/>
            <a:r>
              <a:rPr lang="en-US" altLang="en-US" smtClean="0"/>
              <a:t>Mettendo assieme:</a:t>
            </a:r>
            <a:endParaRPr lang="it-IT" altLang="en-US" smtClean="0"/>
          </a:p>
        </p:txBody>
      </p:sp>
      <p:sp>
        <p:nvSpPr>
          <p:cNvPr id="232451" name="Rectangle 3"/>
          <p:cNvSpPr>
            <a:spLocks noGrp="1" noChangeArrowheads="1"/>
          </p:cNvSpPr>
          <p:nvPr>
            <p:ph type="body" idx="1"/>
          </p:nvPr>
        </p:nvSpPr>
        <p:spPr>
          <a:xfrm>
            <a:off x="685800" y="979488"/>
            <a:ext cx="7772400" cy="5105400"/>
          </a:xfrm>
        </p:spPr>
        <p:txBody>
          <a:bodyPr/>
          <a:lstStyle/>
          <a:p>
            <a:pPr eaLnBrk="1" hangingPunct="1">
              <a:defRPr/>
            </a:pPr>
            <a:r>
              <a:rPr lang="it-IT" sz="2800" dirty="0" smtClean="0"/>
              <a:t>Isolando </a:t>
            </a:r>
            <a:r>
              <a:rPr lang="it-IT" sz="2800" dirty="0" smtClean="0">
                <a:latin typeface="Symbol" pitchFamily="18" charset="2"/>
              </a:rPr>
              <a:t>l </a:t>
            </a:r>
            <a:r>
              <a:rPr lang="it-IT" sz="2800" dirty="0" smtClean="0">
                <a:latin typeface="+mj-lt"/>
              </a:rPr>
              <a:t>e </a:t>
            </a:r>
            <a:r>
              <a:rPr lang="it-IT" sz="2800" b="1" dirty="0" smtClean="0">
                <a:latin typeface="+mj-lt"/>
              </a:rPr>
              <a:t>w</a:t>
            </a:r>
            <a:r>
              <a:rPr lang="it-IT" sz="2800" dirty="0" smtClean="0">
                <a:latin typeface="+mj-lt"/>
              </a:rPr>
              <a:t>, </a:t>
            </a:r>
            <a:r>
              <a:rPr lang="it-IT" sz="2800" dirty="0" smtClean="0"/>
              <a:t>vogliamo capire chi sia </a:t>
            </a:r>
            <a:r>
              <a:rPr lang="it-IT" sz="2800" dirty="0" smtClean="0">
                <a:latin typeface="Symbol" pitchFamily="18" charset="2"/>
              </a:rPr>
              <a:t>r</a:t>
            </a:r>
            <a:r>
              <a:rPr lang="it-IT" sz="2800" dirty="0" smtClean="0"/>
              <a:t>:</a:t>
            </a:r>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endParaRPr lang="it-IT" sz="2800" dirty="0" smtClean="0"/>
          </a:p>
          <a:p>
            <a:pPr eaLnBrk="1" hangingPunct="1">
              <a:defRPr/>
            </a:pPr>
            <a:r>
              <a:rPr lang="it-IT" sz="2800" dirty="0" smtClean="0"/>
              <a:t>Per massimizzare il margine, dobbiamo minimizzare </a:t>
            </a:r>
          </a:p>
        </p:txBody>
      </p:sp>
      <p:graphicFrame>
        <p:nvGraphicFramePr>
          <p:cNvPr id="71684" name="Object 2"/>
          <p:cNvGraphicFramePr>
            <a:graphicFrameLocks noChangeAspect="1"/>
          </p:cNvGraphicFramePr>
          <p:nvPr>
            <p:extLst>
              <p:ext uri="{D42A27DB-BD31-4B8C-83A1-F6EECF244321}">
                <p14:modId xmlns:p14="http://schemas.microsoft.com/office/powerpoint/2010/main" val="1505258713"/>
              </p:ext>
            </p:extLst>
          </p:nvPr>
        </p:nvGraphicFramePr>
        <p:xfrm>
          <a:off x="827088" y="1557338"/>
          <a:ext cx="7699375" cy="3454400"/>
        </p:xfrm>
        <a:graphic>
          <a:graphicData uri="http://schemas.openxmlformats.org/presentationml/2006/ole">
            <mc:AlternateContent xmlns:mc="http://schemas.openxmlformats.org/markup-compatibility/2006">
              <mc:Choice xmlns:v="urn:schemas-microsoft-com:vml" Requires="v">
                <p:oleObj spid="_x0000_s143397" name="Equation" r:id="rId4" imgW="3479760" imgH="1879560" progId="Equation.3">
                  <p:embed/>
                </p:oleObj>
              </mc:Choice>
              <mc:Fallback>
                <p:oleObj name="Equation" r:id="rId4" imgW="3479760" imgH="1879560" progId="Equation.3">
                  <p:embed/>
                  <p:pic>
                    <p:nvPicPr>
                      <p:cNvPr id="0" name=""/>
                      <p:cNvPicPr>
                        <a:picLocks noChangeAspect="1" noChangeArrowheads="1"/>
                      </p:cNvPicPr>
                      <p:nvPr/>
                    </p:nvPicPr>
                    <p:blipFill>
                      <a:blip r:embed="rId5"/>
                      <a:srcRect/>
                      <a:stretch>
                        <a:fillRect/>
                      </a:stretch>
                    </p:blipFill>
                    <p:spPr bwMode="auto">
                      <a:xfrm>
                        <a:off x="827088" y="1557338"/>
                        <a:ext cx="7699375" cy="345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1685" name="Object 3"/>
          <p:cNvGraphicFramePr>
            <a:graphicFrameLocks noChangeAspect="1"/>
          </p:cNvGraphicFramePr>
          <p:nvPr/>
        </p:nvGraphicFramePr>
        <p:xfrm>
          <a:off x="3119438" y="5583238"/>
          <a:ext cx="457200" cy="381000"/>
        </p:xfrm>
        <a:graphic>
          <a:graphicData uri="http://schemas.openxmlformats.org/presentationml/2006/ole">
            <mc:AlternateContent xmlns:mc="http://schemas.openxmlformats.org/markup-compatibility/2006">
              <mc:Choice xmlns:v="urn:schemas-microsoft-com:vml" Requires="v">
                <p:oleObj spid="_x0000_s143398" name="Equazione" r:id="rId6" imgW="304800" imgH="279400" progId="Equation.3">
                  <p:embed/>
                </p:oleObj>
              </mc:Choice>
              <mc:Fallback>
                <p:oleObj name="Equazione" r:id="rId6" imgW="304800" imgH="279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19438" y="5583238"/>
                        <a:ext cx="457200"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0024289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738188" y="312738"/>
            <a:ext cx="7772400" cy="1143000"/>
          </a:xfrm>
        </p:spPr>
        <p:txBody>
          <a:bodyPr/>
          <a:lstStyle/>
          <a:p>
            <a:pPr eaLnBrk="1" hangingPunct="1"/>
            <a:r>
              <a:rPr lang="en-US" altLang="en-US" smtClean="0"/>
              <a:t>SVM lineare (2)</a:t>
            </a:r>
          </a:p>
        </p:txBody>
      </p:sp>
      <p:sp>
        <p:nvSpPr>
          <p:cNvPr id="72707" name="Rectangle 3"/>
          <p:cNvSpPr>
            <a:spLocks noGrp="1" noChangeArrowheads="1"/>
          </p:cNvSpPr>
          <p:nvPr>
            <p:ph type="body" idx="1"/>
          </p:nvPr>
        </p:nvSpPr>
        <p:spPr>
          <a:xfrm>
            <a:off x="790575" y="1255713"/>
            <a:ext cx="7772400" cy="4114800"/>
          </a:xfrm>
        </p:spPr>
        <p:txBody>
          <a:bodyPr/>
          <a:lstStyle/>
          <a:p>
            <a:pPr eaLnBrk="1" hangingPunct="1"/>
            <a:r>
              <a:rPr lang="en-US" altLang="en-US" sz="2400" dirty="0" smtClean="0"/>
              <a:t>Il </a:t>
            </a:r>
            <a:r>
              <a:rPr lang="en-US" altLang="en-US" sz="2400" dirty="0" err="1" smtClean="0"/>
              <a:t>problema</a:t>
            </a:r>
            <a:r>
              <a:rPr lang="en-US" altLang="en-US" sz="2400" dirty="0" smtClean="0"/>
              <a:t> di </a:t>
            </a:r>
            <a:r>
              <a:rPr lang="en-US" altLang="en-US" sz="2400" dirty="0" err="1" smtClean="0"/>
              <a:t>ottimizzazione</a:t>
            </a:r>
            <a:r>
              <a:rPr lang="en-US" altLang="en-US" sz="2400" dirty="0" smtClean="0"/>
              <a:t> </a:t>
            </a:r>
            <a:r>
              <a:rPr lang="en-US" altLang="en-US" sz="2400" dirty="0" err="1" smtClean="0"/>
              <a:t>quadratica</a:t>
            </a:r>
            <a:r>
              <a:rPr lang="en-US" altLang="en-US" sz="2400" dirty="0" smtClean="0"/>
              <a:t> </a:t>
            </a:r>
            <a:r>
              <a:rPr lang="en-US" altLang="en-US" sz="2400" dirty="0" err="1" smtClean="0"/>
              <a:t>che</a:t>
            </a:r>
            <a:r>
              <a:rPr lang="en-US" altLang="en-US" sz="2400" dirty="0" smtClean="0"/>
              <a:t> ne </a:t>
            </a:r>
            <a:r>
              <a:rPr lang="en-US" altLang="en-US" sz="2400" dirty="0" err="1" smtClean="0"/>
              <a:t>risulta</a:t>
            </a:r>
            <a:r>
              <a:rPr lang="en-US" altLang="en-US" sz="2400" dirty="0" smtClean="0"/>
              <a:t> é</a:t>
            </a:r>
            <a:r>
              <a:rPr lang="en-US" altLang="en-US" sz="2800" i="1" dirty="0" smtClean="0"/>
              <a:t>: </a:t>
            </a:r>
          </a:p>
          <a:p>
            <a:pPr eaLnBrk="1" hangingPunct="1"/>
            <a:endParaRPr lang="en-US" altLang="en-US" sz="2800" i="1" dirty="0" smtClean="0"/>
          </a:p>
          <a:p>
            <a:pPr eaLnBrk="1" hangingPunct="1"/>
            <a:endParaRPr lang="en-US" altLang="en-US" sz="2800" i="1" dirty="0" smtClean="0"/>
          </a:p>
          <a:p>
            <a:pPr eaLnBrk="1" hangingPunct="1"/>
            <a:endParaRPr lang="it-IT" altLang="en-US" sz="2400" dirty="0" smtClean="0"/>
          </a:p>
          <a:p>
            <a:pPr eaLnBrk="1" hangingPunct="1"/>
            <a:endParaRPr lang="en-US" altLang="en-US" sz="2400" dirty="0" smtClean="0"/>
          </a:p>
          <a:p>
            <a:pPr eaLnBrk="1" hangingPunct="1"/>
            <a:r>
              <a:rPr lang="en-US" altLang="en-US" sz="2400" dirty="0" smtClean="0"/>
              <a:t>La </a:t>
            </a:r>
            <a:r>
              <a:rPr lang="en-US" altLang="en-US" sz="2400" dirty="0" err="1" smtClean="0"/>
              <a:t>formulazione</a:t>
            </a:r>
            <a:r>
              <a:rPr lang="en-US" altLang="en-US" sz="2400" dirty="0" smtClean="0"/>
              <a:t> </a:t>
            </a:r>
            <a:r>
              <a:rPr lang="en-US" altLang="en-US" sz="2400" dirty="0" err="1" smtClean="0"/>
              <a:t>duale</a:t>
            </a:r>
            <a:r>
              <a:rPr lang="en-US" altLang="en-US" sz="2400" dirty="0" smtClean="0"/>
              <a:t> </a:t>
            </a:r>
            <a:r>
              <a:rPr lang="en-US" altLang="en-US" sz="2400" dirty="0" err="1" smtClean="0"/>
              <a:t>che</a:t>
            </a:r>
            <a:r>
              <a:rPr lang="en-US" altLang="en-US" sz="2400" dirty="0" smtClean="0"/>
              <a:t> se ne </a:t>
            </a:r>
            <a:r>
              <a:rPr lang="en-US" altLang="en-US" sz="2400" dirty="0" err="1" smtClean="0"/>
              <a:t>può</a:t>
            </a:r>
            <a:r>
              <a:rPr lang="en-US" altLang="en-US" sz="2400" dirty="0" smtClean="0"/>
              <a:t> </a:t>
            </a:r>
            <a:r>
              <a:rPr lang="en-US" altLang="en-US" sz="2400" dirty="0" err="1" smtClean="0"/>
              <a:t>ricavare</a:t>
            </a:r>
            <a:r>
              <a:rPr lang="en-US" altLang="en-US" sz="2400" dirty="0" smtClean="0"/>
              <a:t> é:</a:t>
            </a:r>
            <a:r>
              <a:rPr lang="en-US" altLang="en-US" sz="2800" dirty="0" smtClean="0"/>
              <a:t> </a:t>
            </a:r>
          </a:p>
        </p:txBody>
      </p:sp>
      <p:sp>
        <p:nvSpPr>
          <p:cNvPr id="72708" name="Text Box 4"/>
          <p:cNvSpPr txBox="1">
            <a:spLocks noChangeArrowheads="1"/>
          </p:cNvSpPr>
          <p:nvPr/>
        </p:nvSpPr>
        <p:spPr bwMode="auto">
          <a:xfrm>
            <a:off x="2708275" y="1979613"/>
            <a:ext cx="5886450" cy="156966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aseline="0" dirty="0" err="1">
                <a:solidFill>
                  <a:srgbClr val="000000"/>
                </a:solidFill>
                <a:latin typeface="Times New Roman" pitchFamily="18" charset="0"/>
              </a:rPr>
              <a:t>Trova</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w</a:t>
            </a:r>
            <a:r>
              <a:rPr lang="en-US" altLang="en-US" sz="2400" baseline="0" dirty="0">
                <a:solidFill>
                  <a:srgbClr val="000000"/>
                </a:solidFill>
                <a:latin typeface="Times New Roman" pitchFamily="18" charset="0"/>
              </a:rPr>
              <a:t> e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tali</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che</a:t>
            </a:r>
            <a:endParaRPr lang="en-US" altLang="en-US" sz="2400" baseline="0" dirty="0">
              <a:solidFill>
                <a:srgbClr val="000000"/>
              </a:solidFill>
              <a:latin typeface="Times New Roman" pitchFamily="18" charset="0"/>
            </a:endParaRPr>
          </a:p>
          <a:p>
            <a:pPr eaLnBrk="1" hangingPunct="1">
              <a:spcBef>
                <a:spcPct val="50000"/>
              </a:spcBef>
              <a:buFontTx/>
              <a:buNone/>
            </a:pPr>
            <a:r>
              <a:rPr lang="en-US" altLang="en-US" sz="2400" baseline="0" dirty="0">
                <a:solidFill>
                  <a:srgbClr val="000000"/>
                </a:solidFill>
                <a:latin typeface="Times New Roman" pitchFamily="18" charset="0"/>
              </a:rPr>
              <a:t>                è </a:t>
            </a:r>
            <a:r>
              <a:rPr lang="en-US" altLang="en-US" sz="2400" baseline="0" dirty="0" err="1">
                <a:solidFill>
                  <a:srgbClr val="000000"/>
                </a:solidFill>
                <a:latin typeface="Times New Roman" pitchFamily="18" charset="0"/>
              </a:rPr>
              <a:t>massimo</a:t>
            </a:r>
            <a:r>
              <a:rPr lang="en-US" altLang="en-US" sz="2400" baseline="0" dirty="0">
                <a:solidFill>
                  <a:srgbClr val="000000"/>
                </a:solidFill>
                <a:latin typeface="Times New Roman" pitchFamily="18" charset="0"/>
              </a:rPr>
              <a:t>; e per </a:t>
            </a:r>
            <a:r>
              <a:rPr lang="en-US" altLang="en-US" sz="2400" baseline="0" dirty="0" err="1">
                <a:solidFill>
                  <a:srgbClr val="000000"/>
                </a:solidFill>
                <a:latin typeface="Times New Roman" pitchFamily="18" charset="0"/>
              </a:rPr>
              <a:t>ogni</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r>
              <a:rPr lang="en-US" altLang="en-US" sz="2400" baseline="0" dirty="0">
                <a:solidFill>
                  <a:srgbClr val="000000"/>
                </a:solidFill>
                <a:latin typeface="Times New Roman" pitchFamily="18" charset="0"/>
                <a:sym typeface="Symbol" pitchFamily="18" charset="2"/>
              </a:rPr>
              <a:t>D</a:t>
            </a:r>
            <a:endParaRPr lang="en-US" altLang="en-US" sz="2400" baseline="0" dirty="0">
              <a:solidFill>
                <a:srgbClr val="000000"/>
              </a:solidFill>
              <a:latin typeface="Times New Roman" pitchFamily="18" charset="0"/>
            </a:endParaRPr>
          </a:p>
          <a:p>
            <a:pPr eaLnBrk="1" hangingPunct="1">
              <a:spcBef>
                <a:spcPct val="50000"/>
              </a:spcBef>
              <a:buFontTx/>
              <a:buNone/>
            </a:pP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=1;   </a:t>
            </a: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1" baseline="0" dirty="0">
                <a:solidFill>
                  <a:srgbClr val="000000"/>
                </a:solidFill>
                <a:latin typeface="Times New Roman" pitchFamily="18" charset="0"/>
                <a:cs typeface="Times New Roman" pitchFamily="18" charset="0"/>
              </a:rPr>
              <a:t> ≤ -</a:t>
            </a:r>
            <a:r>
              <a:rPr lang="en-US" altLang="en-US" sz="2400" baseline="0" dirty="0">
                <a:solidFill>
                  <a:srgbClr val="000000"/>
                </a:solidFill>
                <a:latin typeface="Times New Roman" pitchFamily="18" charset="0"/>
                <a:cs typeface="Times New Roman" pitchFamily="18" charset="0"/>
              </a:rPr>
              <a:t>1   se </a:t>
            </a:r>
            <a:r>
              <a:rPr lang="en-US" altLang="en-US" sz="2400" i="1" baseline="0" dirty="0" err="1">
                <a:solidFill>
                  <a:srgbClr val="000000"/>
                </a:solidFill>
                <a:latin typeface="Times New Roman" pitchFamily="18" charset="0"/>
                <a:cs typeface="Times New Roman" pitchFamily="18" charset="0"/>
              </a:rPr>
              <a:t>y</a:t>
            </a:r>
            <a:r>
              <a:rPr lang="en-US" altLang="en-US" sz="2400" i="1" baseline="-25000" dirty="0" err="1">
                <a:solidFill>
                  <a:srgbClr val="000000"/>
                </a:solidFill>
                <a:latin typeface="Times New Roman" pitchFamily="18" charset="0"/>
                <a:cs typeface="Times New Roman" pitchFamily="18" charset="0"/>
              </a:rPr>
              <a:t>i</a:t>
            </a:r>
            <a:r>
              <a:rPr lang="en-US" altLang="en-US" sz="240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 -1</a:t>
            </a:r>
          </a:p>
        </p:txBody>
      </p:sp>
      <p:graphicFrame>
        <p:nvGraphicFramePr>
          <p:cNvPr id="72709" name="Object 2"/>
          <p:cNvGraphicFramePr>
            <a:graphicFrameLocks noChangeAspect="1"/>
          </p:cNvGraphicFramePr>
          <p:nvPr/>
        </p:nvGraphicFramePr>
        <p:xfrm>
          <a:off x="2905125" y="2454275"/>
          <a:ext cx="808038" cy="690563"/>
        </p:xfrm>
        <a:graphic>
          <a:graphicData uri="http://schemas.openxmlformats.org/presentationml/2006/ole">
            <mc:AlternateContent xmlns:mc="http://schemas.openxmlformats.org/markup-compatibility/2006">
              <mc:Choice xmlns:v="urn:schemas-microsoft-com:vml" Requires="v">
                <p:oleObj spid="_x0000_s141331" name="Equation" r:id="rId4" imgW="520474" imgH="444307" progId="Equation.3">
                  <p:embed/>
                </p:oleObj>
              </mc:Choice>
              <mc:Fallback>
                <p:oleObj name="Equation" r:id="rId4" imgW="520474" imgH="444307"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5125" y="2454275"/>
                        <a:ext cx="808038" cy="690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710" name="Text Box 6"/>
          <p:cNvSpPr txBox="1">
            <a:spLocks noChangeArrowheads="1"/>
          </p:cNvSpPr>
          <p:nvPr/>
        </p:nvSpPr>
        <p:spPr bwMode="auto">
          <a:xfrm>
            <a:off x="1150938" y="4605338"/>
            <a:ext cx="6657975" cy="1671637"/>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2400" baseline="0" dirty="0" err="1">
                <a:solidFill>
                  <a:srgbClr val="000000"/>
                </a:solidFill>
                <a:latin typeface="Times New Roman" pitchFamily="18" charset="0"/>
              </a:rPr>
              <a:t>Trova</a:t>
            </a:r>
            <a:r>
              <a:rPr lang="en-US" altLang="en-US" sz="2400" baseline="0" dirty="0">
                <a:solidFill>
                  <a:srgbClr val="000000"/>
                </a:solidFill>
                <a:latin typeface="Times New Roman" pitchFamily="18" charset="0"/>
              </a:rPr>
              <a:t> </a:t>
            </a:r>
            <a:r>
              <a:rPr lang="en-US" altLang="en-US" sz="2400" b="1" baseline="0" dirty="0">
                <a:solidFill>
                  <a:srgbClr val="000000"/>
                </a:solidFill>
                <a:latin typeface="Times New Roman" pitchFamily="18" charset="0"/>
              </a:rPr>
              <a:t>w</a:t>
            </a:r>
            <a:r>
              <a:rPr lang="en-US" altLang="en-US" sz="2400" baseline="0" dirty="0">
                <a:solidFill>
                  <a:srgbClr val="000000"/>
                </a:solidFill>
                <a:latin typeface="Times New Roman" pitchFamily="18" charset="0"/>
              </a:rPr>
              <a:t> e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 </a:t>
            </a:r>
            <a:r>
              <a:rPr lang="en-US" altLang="en-US" sz="2400" baseline="0" dirty="0" err="1">
                <a:solidFill>
                  <a:srgbClr val="000000"/>
                </a:solidFill>
                <a:latin typeface="Times New Roman" pitchFamily="18" charset="0"/>
              </a:rPr>
              <a:t>t.c</a:t>
            </a:r>
            <a:r>
              <a:rPr lang="en-US" altLang="en-US" sz="2400" baseline="0" dirty="0">
                <a:solidFill>
                  <a:srgbClr val="000000"/>
                </a:solidFill>
                <a:latin typeface="Times New Roman" pitchFamily="18" charset="0"/>
              </a:rPr>
              <a:t>.</a:t>
            </a:r>
          </a:p>
          <a:p>
            <a:pPr eaLnBrk="1" hangingPunct="1">
              <a:spcBef>
                <a:spcPct val="50000"/>
              </a:spcBef>
              <a:buFontTx/>
              <a:buNone/>
            </a:pPr>
            <a:r>
              <a:rPr lang="en-GB" altLang="en-US" sz="1800" baseline="0" dirty="0">
                <a:solidFill>
                  <a:srgbClr val="000000"/>
                </a:solidFill>
                <a:latin typeface="Arial" pitchFamily="34" charset="0"/>
                <a:sym typeface="Symbol" pitchFamily="18" charset="2"/>
              </a:rPr>
              <a:t></a:t>
            </a:r>
            <a:r>
              <a:rPr lang="en-US" altLang="en-US" sz="2400" baseline="0" dirty="0">
                <a:solidFill>
                  <a:srgbClr val="000000"/>
                </a:solidFill>
                <a:latin typeface="Times New Roman" pitchFamily="18" charset="0"/>
                <a:cs typeface="Times New Roman" pitchFamily="18" charset="0"/>
              </a:rPr>
              <a:t>(</a:t>
            </a:r>
            <a:r>
              <a:rPr lang="en-US" altLang="en-US" sz="2400" b="1" baseline="0" dirty="0">
                <a:solidFill>
                  <a:srgbClr val="000000"/>
                </a:solidFill>
                <a:latin typeface="Times New Roman" pitchFamily="18" charset="0"/>
                <a:cs typeface="Times New Roman" pitchFamily="18" charset="0"/>
              </a:rPr>
              <a:t>w</a:t>
            </a:r>
            <a:r>
              <a:rPr lang="en-US" altLang="en-US" sz="2400" baseline="0" dirty="0">
                <a:solidFill>
                  <a:srgbClr val="000000"/>
                </a:solidFill>
                <a:latin typeface="Times New Roman" pitchFamily="18" charset="0"/>
                <a:cs typeface="Times New Roman" pitchFamily="18" charset="0"/>
              </a:rPr>
              <a:t>)</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1/2</a:t>
            </a:r>
            <a:r>
              <a:rPr lang="en-US" altLang="en-US" sz="2400" b="1" baseline="0" dirty="0">
                <a:solidFill>
                  <a:srgbClr val="000000"/>
                </a:solidFill>
                <a:latin typeface="Times New Roman" pitchFamily="18" charset="0"/>
                <a:cs typeface="Times New Roman" pitchFamily="18" charset="0"/>
              </a:rPr>
              <a:t> </a:t>
            </a:r>
            <a:r>
              <a:rPr lang="en-US" altLang="en-US" sz="2400" b="1" baseline="0" dirty="0" err="1">
                <a:solidFill>
                  <a:srgbClr val="000000"/>
                </a:solidFill>
                <a:latin typeface="Times New Roman" pitchFamily="18" charset="0"/>
              </a:rPr>
              <a:t>w</a:t>
            </a:r>
            <a:r>
              <a:rPr lang="en-US" altLang="en-US" sz="2400"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w</a:t>
            </a:r>
            <a:r>
              <a:rPr lang="en-US" altLang="en-US" sz="2400" baseline="0" dirty="0">
                <a:solidFill>
                  <a:srgbClr val="000000"/>
                </a:solidFill>
                <a:latin typeface="Times New Roman" pitchFamily="18" charset="0"/>
              </a:rPr>
              <a:t>  è </a:t>
            </a:r>
            <a:r>
              <a:rPr lang="en-US" altLang="en-US" sz="2400" baseline="0" dirty="0" err="1">
                <a:solidFill>
                  <a:srgbClr val="000000"/>
                </a:solidFill>
                <a:latin typeface="Times New Roman" pitchFamily="18" charset="0"/>
              </a:rPr>
              <a:t>minimizzata</a:t>
            </a:r>
            <a:r>
              <a:rPr lang="en-US" altLang="en-US" sz="2400" baseline="0" dirty="0">
                <a:solidFill>
                  <a:srgbClr val="000000"/>
                </a:solidFill>
                <a:latin typeface="Times New Roman" pitchFamily="18" charset="0"/>
              </a:rPr>
              <a:t>; </a:t>
            </a:r>
          </a:p>
          <a:p>
            <a:pPr eaLnBrk="1" hangingPunct="1">
              <a:spcBef>
                <a:spcPct val="50000"/>
              </a:spcBef>
              <a:buFontTx/>
              <a:buNone/>
            </a:pPr>
            <a:r>
              <a:rPr lang="en-US" altLang="en-US" sz="2400" baseline="0" dirty="0">
                <a:solidFill>
                  <a:srgbClr val="000000"/>
                </a:solidFill>
                <a:latin typeface="Times New Roman" pitchFamily="18" charset="0"/>
              </a:rPr>
              <a:t>E per </a:t>
            </a:r>
            <a:r>
              <a:rPr lang="en-US" altLang="en-US" sz="2400" baseline="0" dirty="0" err="1">
                <a:solidFill>
                  <a:srgbClr val="000000"/>
                </a:solidFill>
                <a:latin typeface="Times New Roman" pitchFamily="18" charset="0"/>
              </a:rPr>
              <a:t>ogni</a:t>
            </a:r>
            <a:r>
              <a:rPr lang="en-US" altLang="en-US" sz="2400" baseline="0" dirty="0">
                <a:solidFill>
                  <a:srgbClr val="000000"/>
                </a:solidFill>
                <a:latin typeface="Times New Roman" pitchFamily="18" charset="0"/>
              </a:rPr>
              <a:t> </a:t>
            </a:r>
            <a:r>
              <a:rPr lang="en-US" altLang="en-US" sz="2800" baseline="0" dirty="0">
                <a:solidFill>
                  <a:srgbClr val="000000"/>
                </a:solidFill>
                <a:latin typeface="Times New Roman" pitchFamily="18" charset="0"/>
              </a:rPr>
              <a:t>{</a:t>
            </a:r>
            <a:r>
              <a:rPr lang="en-US" altLang="en-US" sz="2400" baseline="0" dirty="0">
                <a:solidFill>
                  <a:srgbClr val="000000"/>
                </a:solidFill>
                <a:latin typeface="Times New Roman" pitchFamily="18" charset="0"/>
              </a:rPr>
              <a:t>(</a:t>
            </a:r>
            <a:r>
              <a:rPr lang="en-US" altLang="en-US" sz="2800" b="1" baseline="0" dirty="0">
                <a:solidFill>
                  <a:srgbClr val="000000"/>
                </a:solidFill>
                <a:latin typeface="Times New Roman" pitchFamily="18" charset="0"/>
              </a:rPr>
              <a:t>x</a:t>
            </a:r>
            <a:r>
              <a:rPr lang="en-US" altLang="en-US" sz="2800" b="1" baseline="-25000" dirty="0">
                <a:solidFill>
                  <a:srgbClr val="000000"/>
                </a:solidFill>
                <a:latin typeface="Times New Roman" pitchFamily="18" charset="0"/>
              </a:rPr>
              <a:t>i</a:t>
            </a:r>
            <a:r>
              <a:rPr lang="en-US" altLang="en-US" sz="2800" b="1" baseline="0" dirty="0">
                <a:solidFill>
                  <a:srgbClr val="000000"/>
                </a:solidFill>
                <a:latin typeface="Times New Roman" pitchFamily="18" charset="0"/>
              </a:rPr>
              <a:t> </a:t>
            </a:r>
            <a:r>
              <a:rPr lang="en-US" altLang="en-US" sz="2800" baseline="0" dirty="0">
                <a:solidFill>
                  <a:srgbClr val="000000"/>
                </a:solidFill>
                <a:latin typeface="Times New Roman" pitchFamily="18" charset="0"/>
              </a:rPr>
              <a:t>,</a:t>
            </a:r>
            <a:r>
              <a:rPr lang="en-US" altLang="en-US" sz="2800" i="1" baseline="0" dirty="0" err="1">
                <a:solidFill>
                  <a:srgbClr val="000000"/>
                </a:solidFill>
                <a:latin typeface="Times New Roman" pitchFamily="18" charset="0"/>
              </a:rPr>
              <a:t>y</a:t>
            </a:r>
            <a:r>
              <a:rPr lang="en-US" altLang="en-US" sz="2800" i="1" baseline="-25000" dirty="0" err="1">
                <a:solidFill>
                  <a:srgbClr val="000000"/>
                </a:solidFill>
                <a:latin typeface="Times New Roman" pitchFamily="18" charset="0"/>
              </a:rPr>
              <a:t>i</a:t>
            </a:r>
            <a:r>
              <a:rPr lang="en-US" altLang="en-US" sz="2800" baseline="0" dirty="0">
                <a:solidFill>
                  <a:srgbClr val="000000"/>
                </a:solidFill>
                <a:latin typeface="Times New Roman" pitchFamily="18" charset="0"/>
              </a:rPr>
              <a:t>)}</a:t>
            </a:r>
            <a:r>
              <a:rPr lang="en-US" altLang="en-US" sz="2400" baseline="0" dirty="0">
                <a:solidFill>
                  <a:srgbClr val="000000"/>
                </a:solidFill>
                <a:latin typeface="Times New Roman" pitchFamily="18" charset="0"/>
                <a:sym typeface="Symbol" pitchFamily="18" charset="2"/>
              </a:rPr>
              <a:t> D </a:t>
            </a:r>
            <a:r>
              <a:rPr lang="en-US" altLang="en-US" sz="2400" baseline="0" dirty="0">
                <a:solidFill>
                  <a:srgbClr val="000000"/>
                </a:solidFill>
                <a:latin typeface="Times New Roman" pitchFamily="18" charset="0"/>
              </a:rPr>
              <a:t>:    </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 (</a:t>
            </a:r>
            <a:r>
              <a:rPr lang="en-US" altLang="en-US" sz="2400" b="1" baseline="0" dirty="0" err="1">
                <a:solidFill>
                  <a:srgbClr val="000000"/>
                </a:solidFill>
                <a:latin typeface="Times New Roman" pitchFamily="18" charset="0"/>
              </a:rPr>
              <a:t>w</a:t>
            </a:r>
            <a:r>
              <a:rPr lang="en-US" altLang="en-US" sz="2400" b="1" baseline="30000" dirty="0" err="1">
                <a:solidFill>
                  <a:srgbClr val="000000"/>
                </a:solidFill>
                <a:latin typeface="Times New Roman" pitchFamily="18" charset="0"/>
              </a:rPr>
              <a:t>T</a:t>
            </a:r>
            <a:r>
              <a:rPr lang="en-US" altLang="en-US" sz="2400" b="1" baseline="0" dirty="0" err="1">
                <a:solidFill>
                  <a:srgbClr val="000000"/>
                </a:solidFill>
                <a:latin typeface="Times New Roman" pitchFamily="18" charset="0"/>
              </a:rPr>
              <a:t>x</a:t>
            </a:r>
            <a:r>
              <a:rPr lang="en-US" altLang="en-US" sz="2400" b="1" baseline="-25000" dirty="0" err="1">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 </a:t>
            </a:r>
            <a:r>
              <a:rPr lang="en-US" altLang="en-US" sz="2400" i="1" baseline="0" dirty="0">
                <a:solidFill>
                  <a:srgbClr val="000000"/>
                </a:solidFill>
                <a:latin typeface="Times New Roman" pitchFamily="18" charset="0"/>
              </a:rPr>
              <a:t>b</a:t>
            </a:r>
            <a:r>
              <a:rPr lang="en-US" altLang="en-US" sz="24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 </a:t>
            </a:r>
            <a:r>
              <a:rPr lang="en-US" altLang="en-US" sz="2400" b="1" baseline="0" dirty="0">
                <a:solidFill>
                  <a:srgbClr val="000000"/>
                </a:solidFill>
                <a:latin typeface="Times New Roman" pitchFamily="18" charset="0"/>
                <a:cs typeface="Times New Roman" pitchFamily="18" charset="0"/>
              </a:rPr>
              <a:t>≥ </a:t>
            </a:r>
            <a:r>
              <a:rPr lang="en-US" altLang="en-US" sz="2400" baseline="0" dirty="0">
                <a:solidFill>
                  <a:srgbClr val="000000"/>
                </a:solidFill>
                <a:latin typeface="Times New Roman" pitchFamily="18" charset="0"/>
                <a:cs typeface="Times New Roman" pitchFamily="18" charset="0"/>
              </a:rPr>
              <a:t>1</a:t>
            </a:r>
          </a:p>
        </p:txBody>
      </p:sp>
    </p:spTree>
    <p:extLst>
      <p:ext uri="{BB962C8B-B14F-4D97-AF65-F5344CB8AC3E}">
        <p14:creationId xmlns:p14="http://schemas.microsoft.com/office/powerpoint/2010/main" val="27228082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644525" y="0"/>
            <a:ext cx="7772400" cy="1143000"/>
          </a:xfrm>
        </p:spPr>
        <p:txBody>
          <a:bodyPr/>
          <a:lstStyle/>
          <a:p>
            <a:pPr eaLnBrk="1" hangingPunct="1"/>
            <a:r>
              <a:rPr lang="en-US" altLang="en-US" sz="3600" smtClean="0"/>
              <a:t>Risolvere il problema di ottimizzazione</a:t>
            </a:r>
            <a:endParaRPr lang="en-US" altLang="en-US" smtClean="0"/>
          </a:p>
        </p:txBody>
      </p:sp>
      <p:sp>
        <p:nvSpPr>
          <p:cNvPr id="73731" name="Rectangle 3"/>
          <p:cNvSpPr>
            <a:spLocks noGrp="1" noChangeArrowheads="1"/>
          </p:cNvSpPr>
          <p:nvPr>
            <p:ph type="body" idx="1"/>
          </p:nvPr>
        </p:nvSpPr>
        <p:spPr>
          <a:xfrm>
            <a:off x="582613" y="620713"/>
            <a:ext cx="8229600" cy="5029200"/>
          </a:xfrm>
        </p:spPr>
        <p:txBody>
          <a:bodyPr/>
          <a:lstStyle/>
          <a:p>
            <a:pPr eaLnBrk="1" hangingPunct="1">
              <a:buFontTx/>
              <a:buNone/>
            </a:pPr>
            <a:endParaRPr lang="en-US" altLang="en-US" dirty="0" smtClean="0"/>
          </a:p>
          <a:p>
            <a:pPr eaLnBrk="1" hangingPunct="1">
              <a:buFontTx/>
              <a:buNone/>
            </a:pPr>
            <a:endParaRPr lang="en-US" altLang="en-US" dirty="0" smtClean="0"/>
          </a:p>
          <a:p>
            <a:pPr eaLnBrk="1" hangingPunct="1"/>
            <a:r>
              <a:rPr lang="en-US" altLang="en-US" sz="2800" dirty="0" smtClean="0"/>
              <a:t>Si </a:t>
            </a:r>
            <a:r>
              <a:rPr lang="en-US" altLang="en-US" sz="2800" dirty="0" err="1" smtClean="0"/>
              <a:t>deve</a:t>
            </a:r>
            <a:r>
              <a:rPr lang="en-US" altLang="en-US" sz="2800" dirty="0" smtClean="0"/>
              <a:t> </a:t>
            </a:r>
            <a:r>
              <a:rPr lang="en-US" altLang="en-US" sz="2800" dirty="0" err="1" smtClean="0"/>
              <a:t>ottimizzare</a:t>
            </a:r>
            <a:r>
              <a:rPr lang="en-US" altLang="en-US" sz="2800" dirty="0" smtClean="0"/>
              <a:t> </a:t>
            </a:r>
            <a:r>
              <a:rPr lang="en-US" altLang="en-US" sz="2800" dirty="0" err="1" smtClean="0"/>
              <a:t>una</a:t>
            </a:r>
            <a:r>
              <a:rPr lang="en-US" altLang="en-US" sz="2800" dirty="0" smtClean="0"/>
              <a:t> </a:t>
            </a:r>
            <a:r>
              <a:rPr lang="en-US" altLang="en-US" sz="2800" dirty="0" err="1" smtClean="0"/>
              <a:t>funzione</a:t>
            </a:r>
            <a:r>
              <a:rPr lang="en-US" altLang="en-US" sz="2800" dirty="0" smtClean="0"/>
              <a:t> </a:t>
            </a:r>
            <a:r>
              <a:rPr lang="en-US" altLang="en-US" sz="2800" dirty="0" err="1" smtClean="0"/>
              <a:t>quadratica</a:t>
            </a:r>
            <a:r>
              <a:rPr lang="en-US" altLang="en-US" sz="2800" dirty="0" smtClean="0"/>
              <a:t> </a:t>
            </a:r>
            <a:r>
              <a:rPr lang="en-US" altLang="en-US" sz="2800" dirty="0" err="1" smtClean="0"/>
              <a:t>soggetta</a:t>
            </a:r>
            <a:r>
              <a:rPr lang="en-US" altLang="en-US" sz="2800" dirty="0" smtClean="0"/>
              <a:t> a </a:t>
            </a:r>
            <a:r>
              <a:rPr lang="en-US" altLang="en-US" sz="2800" dirty="0" err="1" smtClean="0"/>
              <a:t>vincoli</a:t>
            </a:r>
            <a:r>
              <a:rPr lang="en-US" altLang="en-US" sz="2800" dirty="0" smtClean="0"/>
              <a:t> </a:t>
            </a:r>
            <a:r>
              <a:rPr lang="en-US" altLang="en-US" sz="2800" dirty="0" err="1" smtClean="0"/>
              <a:t>lineari</a:t>
            </a:r>
            <a:r>
              <a:rPr lang="en-US" altLang="en-US" sz="2800" dirty="0" smtClean="0"/>
              <a:t> (</a:t>
            </a:r>
            <a:r>
              <a:rPr lang="en-US" altLang="en-US" sz="2800" dirty="0" err="1" smtClean="0"/>
              <a:t>uno</a:t>
            </a:r>
            <a:r>
              <a:rPr lang="en-US" altLang="en-US" sz="2800" dirty="0" smtClean="0"/>
              <a:t> per </a:t>
            </a:r>
            <a:r>
              <a:rPr lang="en-US" altLang="en-US" sz="2800" dirty="0" err="1" smtClean="0"/>
              <a:t>ogni</a:t>
            </a:r>
            <a:r>
              <a:rPr lang="en-US" altLang="en-US" sz="2800" dirty="0" smtClean="0"/>
              <a:t> </a:t>
            </a:r>
            <a:r>
              <a:rPr lang="en-US" altLang="en-US" sz="2800" b="1" dirty="0" smtClean="0"/>
              <a:t>x</a:t>
            </a:r>
            <a:r>
              <a:rPr lang="en-US" altLang="en-US" sz="2800" baseline="-25000" dirty="0" smtClean="0"/>
              <a:t>i</a:t>
            </a:r>
            <a:r>
              <a:rPr lang="en-US" altLang="en-US" sz="2800" dirty="0" smtClean="0"/>
              <a:t>):         </a:t>
            </a:r>
            <a:r>
              <a:rPr lang="en-US" altLang="en-US" sz="2800" i="1" dirty="0" err="1" smtClean="0">
                <a:latin typeface="Times New Roman" pitchFamily="18" charset="0"/>
              </a:rPr>
              <a:t>y</a:t>
            </a:r>
            <a:r>
              <a:rPr lang="en-US" altLang="en-US" sz="2800" i="1" baseline="-25000" dirty="0" err="1" smtClean="0">
                <a:latin typeface="Times New Roman" pitchFamily="18" charset="0"/>
              </a:rPr>
              <a:t>i</a:t>
            </a:r>
            <a:r>
              <a:rPr lang="en-US" altLang="en-US" sz="2800" dirty="0" smtClean="0">
                <a:latin typeface="Times New Roman" pitchFamily="18" charset="0"/>
              </a:rPr>
              <a:t> (</a:t>
            </a:r>
            <a:r>
              <a:rPr lang="en-US" altLang="en-US" sz="2800" b="1" dirty="0" err="1" smtClean="0">
                <a:latin typeface="Times New Roman" pitchFamily="18" charset="0"/>
              </a:rPr>
              <a:t>w</a:t>
            </a:r>
            <a:r>
              <a:rPr lang="en-US" altLang="en-US" sz="2800" b="1" baseline="30000" dirty="0" err="1" smtClean="0">
                <a:latin typeface="Times New Roman" pitchFamily="18" charset="0"/>
              </a:rPr>
              <a:t>T</a:t>
            </a:r>
            <a:r>
              <a:rPr lang="en-US" altLang="en-US" sz="2800" b="1" dirty="0" err="1" smtClean="0">
                <a:latin typeface="Times New Roman" pitchFamily="18" charset="0"/>
              </a:rPr>
              <a:t>x</a:t>
            </a:r>
            <a:r>
              <a:rPr lang="en-US" altLang="en-US" sz="2800" b="1" baseline="-25000" dirty="0" err="1" smtClean="0">
                <a:latin typeface="Times New Roman" pitchFamily="18" charset="0"/>
              </a:rPr>
              <a:t>i</a:t>
            </a:r>
            <a:r>
              <a:rPr lang="en-US" altLang="en-US" sz="2800" b="1" dirty="0" smtClean="0">
                <a:latin typeface="Times New Roman" pitchFamily="18" charset="0"/>
              </a:rPr>
              <a:t> </a:t>
            </a:r>
            <a:r>
              <a:rPr lang="en-US" altLang="en-US" sz="2800" dirty="0" smtClean="0">
                <a:latin typeface="Times New Roman" pitchFamily="18" charset="0"/>
              </a:rPr>
              <a:t>+ </a:t>
            </a:r>
            <a:r>
              <a:rPr lang="en-US" altLang="en-US" sz="2800" i="1" dirty="0" smtClean="0">
                <a:latin typeface="Times New Roman" pitchFamily="18" charset="0"/>
              </a:rPr>
              <a:t>b</a:t>
            </a:r>
            <a:r>
              <a:rPr lang="en-US" altLang="en-US" sz="2800" dirty="0" smtClean="0">
                <a:latin typeface="Times New Roman" pitchFamily="18" charset="0"/>
              </a:rPr>
              <a:t>)</a:t>
            </a:r>
            <a:r>
              <a:rPr lang="en-US" altLang="en-US" sz="2800" b="1" dirty="0" smtClean="0">
                <a:latin typeface="Times New Roman" pitchFamily="18" charset="0"/>
              </a:rPr>
              <a:t> </a:t>
            </a:r>
            <a:r>
              <a:rPr lang="en-US" altLang="en-US" sz="2800" b="1" dirty="0" smtClean="0">
                <a:latin typeface="Times New Roman" pitchFamily="18" charset="0"/>
                <a:cs typeface="Times New Roman" pitchFamily="18" charset="0"/>
              </a:rPr>
              <a:t>≥ </a:t>
            </a:r>
            <a:r>
              <a:rPr lang="en-US" altLang="en-US" sz="2800" dirty="0" smtClean="0">
                <a:latin typeface="Times New Roman" pitchFamily="18" charset="0"/>
                <a:cs typeface="Times New Roman" pitchFamily="18" charset="0"/>
              </a:rPr>
              <a:t>1</a:t>
            </a:r>
            <a:endParaRPr lang="en-US" altLang="en-US" sz="2800" dirty="0" smtClean="0"/>
          </a:p>
          <a:p>
            <a:pPr eaLnBrk="1" hangingPunct="1"/>
            <a:r>
              <a:rPr lang="en-US" altLang="en-US" sz="2800" dirty="0" smtClean="0"/>
              <a:t>I </a:t>
            </a:r>
            <a:r>
              <a:rPr lang="en-US" altLang="en-US" sz="2800" dirty="0" err="1" smtClean="0"/>
              <a:t>problemi</a:t>
            </a:r>
            <a:r>
              <a:rPr lang="en-US" altLang="en-US" sz="2800" dirty="0" smtClean="0"/>
              <a:t> di </a:t>
            </a:r>
            <a:r>
              <a:rPr lang="en-US" altLang="en-US" sz="2800" dirty="0" err="1" smtClean="0"/>
              <a:t>ottimizzazione</a:t>
            </a:r>
            <a:r>
              <a:rPr lang="en-US" altLang="en-US" sz="2800" dirty="0" smtClean="0"/>
              <a:t> </a:t>
            </a:r>
            <a:r>
              <a:rPr lang="en-US" altLang="en-US" sz="2800" dirty="0" err="1" smtClean="0"/>
              <a:t>quadratica</a:t>
            </a:r>
            <a:r>
              <a:rPr lang="en-US" altLang="en-US" sz="2800" dirty="0" smtClean="0"/>
              <a:t> </a:t>
            </a:r>
            <a:r>
              <a:rPr lang="en-US" altLang="en-US" sz="2800" dirty="0" err="1" smtClean="0"/>
              <a:t>sono</a:t>
            </a:r>
            <a:r>
              <a:rPr lang="en-US" altLang="en-US" sz="2800" dirty="0" smtClean="0"/>
              <a:t> </a:t>
            </a:r>
            <a:r>
              <a:rPr lang="en-US" altLang="en-US" sz="2800" dirty="0" err="1" smtClean="0"/>
              <a:t>problemi</a:t>
            </a:r>
            <a:r>
              <a:rPr lang="en-US" altLang="en-US" sz="2800" dirty="0" smtClean="0"/>
              <a:t> di </a:t>
            </a:r>
            <a:r>
              <a:rPr lang="en-US" altLang="en-US" sz="2800" dirty="0" err="1" smtClean="0"/>
              <a:t>programmazione</a:t>
            </a:r>
            <a:r>
              <a:rPr lang="en-US" altLang="en-US" sz="2800" dirty="0" smtClean="0"/>
              <a:t> </a:t>
            </a:r>
            <a:r>
              <a:rPr lang="en-US" altLang="en-US" sz="2800" dirty="0" err="1" smtClean="0"/>
              <a:t>matematica</a:t>
            </a:r>
            <a:r>
              <a:rPr lang="en-US" altLang="en-US" sz="2800" dirty="0" smtClean="0"/>
              <a:t> ben </a:t>
            </a:r>
            <a:r>
              <a:rPr lang="en-US" altLang="en-US" sz="2800" dirty="0" err="1" smtClean="0"/>
              <a:t>noti</a:t>
            </a:r>
            <a:r>
              <a:rPr lang="en-US" altLang="en-US" sz="2800" dirty="0" smtClean="0"/>
              <a:t>, per </a:t>
            </a:r>
            <a:r>
              <a:rPr lang="en-US" altLang="en-US" sz="2800" dirty="0" err="1" smtClean="0"/>
              <a:t>i</a:t>
            </a:r>
            <a:r>
              <a:rPr lang="en-US" altLang="en-US" sz="2800" dirty="0" smtClean="0"/>
              <a:t> </a:t>
            </a:r>
            <a:r>
              <a:rPr lang="en-US" altLang="en-US" sz="2800" dirty="0" err="1" smtClean="0"/>
              <a:t>quali</a:t>
            </a:r>
            <a:r>
              <a:rPr lang="en-US" altLang="en-US" sz="2800" dirty="0" smtClean="0"/>
              <a:t> </a:t>
            </a:r>
            <a:r>
              <a:rPr lang="en-US" altLang="en-US" sz="2800" dirty="0" err="1" smtClean="0"/>
              <a:t>esistono</a:t>
            </a:r>
            <a:r>
              <a:rPr lang="en-US" altLang="en-US" sz="2800" dirty="0" smtClean="0"/>
              <a:t> </a:t>
            </a:r>
            <a:r>
              <a:rPr lang="en-US" altLang="en-US" sz="2800" dirty="0" err="1" smtClean="0"/>
              <a:t>vari</a:t>
            </a:r>
            <a:r>
              <a:rPr lang="en-US" altLang="en-US" sz="2800" dirty="0" smtClean="0"/>
              <a:t> </a:t>
            </a:r>
            <a:r>
              <a:rPr lang="en-US" altLang="en-US" sz="2800" dirty="0" err="1" smtClean="0"/>
              <a:t>algoritmi</a:t>
            </a:r>
            <a:r>
              <a:rPr lang="en-US" altLang="en-US" sz="2800" dirty="0" smtClean="0"/>
              <a:t>. </a:t>
            </a:r>
          </a:p>
          <a:p>
            <a:pPr eaLnBrk="1" hangingPunct="1"/>
            <a:r>
              <a:rPr lang="en-US" altLang="en-US" sz="2800" dirty="0" smtClean="0"/>
              <a:t>La </a:t>
            </a:r>
            <a:r>
              <a:rPr lang="en-US" altLang="en-US" sz="2800" dirty="0" err="1" smtClean="0"/>
              <a:t>soluzione</a:t>
            </a:r>
            <a:r>
              <a:rPr lang="en-US" altLang="en-US" sz="2800" dirty="0" smtClean="0"/>
              <a:t> </a:t>
            </a:r>
            <a:r>
              <a:rPr lang="en-US" altLang="en-US" sz="2800" dirty="0" err="1" smtClean="0"/>
              <a:t>comporta</a:t>
            </a:r>
            <a:r>
              <a:rPr lang="en-US" altLang="en-US" sz="2800" dirty="0" smtClean="0"/>
              <a:t> </a:t>
            </a:r>
            <a:r>
              <a:rPr lang="en-US" altLang="en-US" sz="2800" dirty="0" err="1" smtClean="0"/>
              <a:t>l’utilizzo</a:t>
            </a:r>
            <a:r>
              <a:rPr lang="en-US" altLang="en-US" sz="2800" dirty="0" smtClean="0"/>
              <a:t> di </a:t>
            </a:r>
            <a:r>
              <a:rPr lang="en-US" altLang="en-US" sz="2800" dirty="0" err="1" smtClean="0"/>
              <a:t>moltiplicatori</a:t>
            </a:r>
            <a:r>
              <a:rPr lang="en-US" altLang="en-US" sz="2800" dirty="0" smtClean="0"/>
              <a:t> di Lagrange </a:t>
            </a:r>
          </a:p>
          <a:p>
            <a:pPr eaLnBrk="1" hangingPunct="1"/>
            <a:endParaRPr lang="en-US" altLang="en-US" sz="2800" dirty="0" smtClean="0"/>
          </a:p>
        </p:txBody>
      </p:sp>
    </p:spTree>
    <p:extLst>
      <p:ext uri="{BB962C8B-B14F-4D97-AF65-F5344CB8AC3E}">
        <p14:creationId xmlns:p14="http://schemas.microsoft.com/office/powerpoint/2010/main" val="30974766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685800" y="152400"/>
            <a:ext cx="7772400" cy="1143000"/>
          </a:xfrm>
        </p:spPr>
        <p:txBody>
          <a:bodyPr/>
          <a:lstStyle/>
          <a:p>
            <a:pPr eaLnBrk="1" hangingPunct="1"/>
            <a:r>
              <a:rPr lang="it-IT" altLang="en-US" sz="3200" smtClean="0"/>
              <a:t>Torniamo al problema di SVM</a:t>
            </a:r>
            <a:endParaRPr lang="it-IT" altLang="en-US" smtClean="0"/>
          </a:p>
        </p:txBody>
      </p:sp>
      <p:sp>
        <p:nvSpPr>
          <p:cNvPr id="76803" name="Rectangle 3"/>
          <p:cNvSpPr>
            <a:spLocks noGrp="1" noChangeArrowheads="1"/>
          </p:cNvSpPr>
          <p:nvPr>
            <p:ph type="body" idx="1"/>
          </p:nvPr>
        </p:nvSpPr>
        <p:spPr>
          <a:xfrm>
            <a:off x="685800" y="980728"/>
            <a:ext cx="7772400" cy="5115272"/>
          </a:xfrm>
        </p:spPr>
        <p:txBody>
          <a:bodyPr/>
          <a:lstStyle/>
          <a:p>
            <a:pPr eaLnBrk="1" hangingPunct="1"/>
            <a:r>
              <a:rPr lang="it-IT" altLang="en-US" sz="2400" dirty="0" smtClean="0"/>
              <a:t>Minimizzare il seguente </a:t>
            </a:r>
            <a:r>
              <a:rPr lang="it-IT" altLang="en-US" sz="2400" i="1" dirty="0" smtClean="0"/>
              <a:t>Lagrangiano</a:t>
            </a:r>
            <a:r>
              <a:rPr lang="it-IT" altLang="en-US" sz="2400" dirty="0" smtClean="0"/>
              <a:t>:</a:t>
            </a:r>
          </a:p>
          <a:p>
            <a:pPr eaLnBrk="1" hangingPunct="1"/>
            <a:endParaRPr lang="it-IT" altLang="en-US" sz="2400" dirty="0" smtClean="0"/>
          </a:p>
          <a:p>
            <a:pPr eaLnBrk="1" hangingPunct="1"/>
            <a:endParaRPr lang="it-IT" altLang="en-US" sz="2400" dirty="0" smtClean="0"/>
          </a:p>
          <a:p>
            <a:pPr eaLnBrk="1" hangingPunct="1"/>
            <a:endParaRPr lang="it-IT" altLang="en-US" sz="2400" dirty="0" smtClean="0"/>
          </a:p>
          <a:p>
            <a:pPr eaLnBrk="1" hangingPunct="1"/>
            <a:r>
              <a:rPr lang="it-IT" altLang="en-US" sz="2400" dirty="0" smtClean="0"/>
              <a:t>Imponiamo </a:t>
            </a:r>
          </a:p>
          <a:p>
            <a:pPr marL="0" indent="0" eaLnBrk="1" hangingPunct="1">
              <a:buNone/>
            </a:pPr>
            <a:r>
              <a:rPr lang="it-IT" altLang="en-US" sz="2400" dirty="0"/>
              <a:t> </a:t>
            </a:r>
            <a:r>
              <a:rPr lang="it-IT" altLang="en-US" sz="2400" dirty="0" smtClean="0"/>
              <a:t>   dapprima:</a:t>
            </a:r>
          </a:p>
          <a:p>
            <a:pPr eaLnBrk="1" hangingPunct="1"/>
            <a:endParaRPr lang="it-IT" altLang="en-US" sz="2400" dirty="0" smtClean="0"/>
          </a:p>
          <a:p>
            <a:pPr eaLnBrk="1" hangingPunct="1"/>
            <a:endParaRPr lang="it-IT" altLang="en-US" sz="2400" dirty="0" smtClean="0"/>
          </a:p>
          <a:p>
            <a:pPr eaLnBrk="1" hangingPunct="1"/>
            <a:r>
              <a:rPr lang="it-IT" altLang="en-US" sz="2400" dirty="0" smtClean="0">
                <a:solidFill>
                  <a:srgbClr val="FF0000"/>
                </a:solidFill>
              </a:rPr>
              <a:t>La condizione </a:t>
            </a:r>
            <a:r>
              <a:rPr lang="it-IT" altLang="en-US" sz="2400" dirty="0" smtClean="0">
                <a:solidFill>
                  <a:srgbClr val="FF0000"/>
                </a:solidFill>
                <a:sym typeface="Symbol" pitchFamily="18" charset="2"/>
              </a:rPr>
              <a:t> porta a selezionare solo un sotto-insieme di vettori (punti </a:t>
            </a:r>
            <a:r>
              <a:rPr lang="it-IT" altLang="en-US" sz="2400" b="1" dirty="0" smtClean="0">
                <a:solidFill>
                  <a:srgbClr val="FF0000"/>
                </a:solidFill>
                <a:sym typeface="Symbol" pitchFamily="18" charset="2"/>
              </a:rPr>
              <a:t>x</a:t>
            </a:r>
            <a:r>
              <a:rPr lang="it-IT" altLang="en-US" sz="2400" dirty="0" smtClean="0">
                <a:solidFill>
                  <a:srgbClr val="FF0000"/>
                </a:solidFill>
                <a:sym typeface="Symbol" pitchFamily="18" charset="2"/>
              </a:rPr>
              <a:t>), per i quali questa condizione è verificata, detti Support Vectors, da cui</a:t>
            </a:r>
            <a:r>
              <a:rPr lang="it-IT" altLang="en-US" sz="2400" dirty="0" smtClean="0">
                <a:sym typeface="Symbol" pitchFamily="18" charset="2"/>
              </a:rPr>
              <a:t>:</a:t>
            </a:r>
            <a:endParaRPr lang="it-IT" altLang="en-US" dirty="0" smtClean="0"/>
          </a:p>
        </p:txBody>
      </p:sp>
      <p:graphicFrame>
        <p:nvGraphicFramePr>
          <p:cNvPr id="76804" name="Object 2"/>
          <p:cNvGraphicFramePr>
            <a:graphicFrameLocks noChangeAspect="1"/>
          </p:cNvGraphicFramePr>
          <p:nvPr>
            <p:extLst>
              <p:ext uri="{D42A27DB-BD31-4B8C-83A1-F6EECF244321}">
                <p14:modId xmlns:p14="http://schemas.microsoft.com/office/powerpoint/2010/main" val="2678265834"/>
              </p:ext>
            </p:extLst>
          </p:nvPr>
        </p:nvGraphicFramePr>
        <p:xfrm>
          <a:off x="611560" y="1625600"/>
          <a:ext cx="7837999" cy="924719"/>
        </p:xfrm>
        <a:graphic>
          <a:graphicData uri="http://schemas.openxmlformats.org/presentationml/2006/ole">
            <mc:AlternateContent xmlns:mc="http://schemas.openxmlformats.org/markup-compatibility/2006">
              <mc:Choice xmlns:v="urn:schemas-microsoft-com:vml" Requires="v">
                <p:oleObj spid="_x0000_s133175" name="Equazione" r:id="rId4" imgW="3276600" imgH="431800" progId="Equation.3">
                  <p:embed/>
                </p:oleObj>
              </mc:Choice>
              <mc:Fallback>
                <p:oleObj name="Equazione" r:id="rId4" imgW="32766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1625600"/>
                        <a:ext cx="7837999" cy="924719"/>
                      </a:xfrm>
                      <a:prstGeom prst="rect">
                        <a:avLst/>
                      </a:prstGeom>
                      <a:noFill/>
                      <a:ln>
                        <a:noFill/>
                      </a:ln>
                      <a:effectLst/>
                    </p:spPr>
                  </p:pic>
                </p:oleObj>
              </mc:Fallback>
            </mc:AlternateContent>
          </a:graphicData>
        </a:graphic>
      </p:graphicFrame>
      <p:graphicFrame>
        <p:nvGraphicFramePr>
          <p:cNvPr id="76805" name="Object 3"/>
          <p:cNvGraphicFramePr>
            <a:graphicFrameLocks noChangeAspect="1"/>
          </p:cNvGraphicFramePr>
          <p:nvPr>
            <p:extLst>
              <p:ext uri="{D42A27DB-BD31-4B8C-83A1-F6EECF244321}">
                <p14:modId xmlns:p14="http://schemas.microsoft.com/office/powerpoint/2010/main" val="2289043910"/>
              </p:ext>
            </p:extLst>
          </p:nvPr>
        </p:nvGraphicFramePr>
        <p:xfrm>
          <a:off x="3059832" y="2780928"/>
          <a:ext cx="4973489" cy="1827713"/>
        </p:xfrm>
        <a:graphic>
          <a:graphicData uri="http://schemas.openxmlformats.org/presentationml/2006/ole">
            <mc:AlternateContent xmlns:mc="http://schemas.openxmlformats.org/markup-compatibility/2006">
              <mc:Choice xmlns:v="urn:schemas-microsoft-com:vml" Requires="v">
                <p:oleObj spid="_x0000_s133176" name="Equazione" r:id="rId6" imgW="1930400" imgH="838200" progId="Equation.3">
                  <p:embed/>
                </p:oleObj>
              </mc:Choice>
              <mc:Fallback>
                <p:oleObj name="Equazione" r:id="rId6" imgW="1930400" imgH="838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832" y="2780928"/>
                        <a:ext cx="4973489" cy="1827713"/>
                      </a:xfrm>
                      <a:prstGeom prst="rect">
                        <a:avLst/>
                      </a:prstGeom>
                      <a:noFill/>
                      <a:ln>
                        <a:noFill/>
                      </a:ln>
                      <a:effectLst/>
                    </p:spPr>
                  </p:pic>
                </p:oleObj>
              </mc:Fallback>
            </mc:AlternateContent>
          </a:graphicData>
        </a:graphic>
      </p:graphicFrame>
      <p:graphicFrame>
        <p:nvGraphicFramePr>
          <p:cNvPr id="76806" name="Object 4"/>
          <p:cNvGraphicFramePr>
            <a:graphicFrameLocks noChangeAspect="1"/>
          </p:cNvGraphicFramePr>
          <p:nvPr>
            <p:extLst>
              <p:ext uri="{D42A27DB-BD31-4B8C-83A1-F6EECF244321}">
                <p14:modId xmlns:p14="http://schemas.microsoft.com/office/powerpoint/2010/main" val="2250923100"/>
              </p:ext>
            </p:extLst>
          </p:nvPr>
        </p:nvGraphicFramePr>
        <p:xfrm>
          <a:off x="5334000" y="5329237"/>
          <a:ext cx="2235200" cy="1095375"/>
        </p:xfrm>
        <a:graphic>
          <a:graphicData uri="http://schemas.openxmlformats.org/presentationml/2006/ole">
            <mc:AlternateContent xmlns:mc="http://schemas.openxmlformats.org/markup-compatibility/2006">
              <mc:Choice xmlns:v="urn:schemas-microsoft-com:vml" Requires="v">
                <p:oleObj spid="_x0000_s133177" name="Equazione" r:id="rId8" imgW="888614" imgH="444307" progId="Equation.3">
                  <p:embed/>
                </p:oleObj>
              </mc:Choice>
              <mc:Fallback>
                <p:oleObj name="Equazione" r:id="rId8" imgW="888614" imgH="444307"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34000" y="5329237"/>
                        <a:ext cx="2235200" cy="1095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5527" name="Line 7"/>
          <p:cNvSpPr>
            <a:spLocks noChangeShapeType="1"/>
          </p:cNvSpPr>
          <p:nvPr/>
        </p:nvSpPr>
        <p:spPr bwMode="auto">
          <a:xfrm>
            <a:off x="3851920" y="5741669"/>
            <a:ext cx="1362075" cy="242887"/>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6808" name="Text Box 9"/>
          <p:cNvSpPr txBox="1">
            <a:spLocks noChangeArrowheads="1"/>
          </p:cNvSpPr>
          <p:nvPr/>
        </p:nvSpPr>
        <p:spPr bwMode="auto">
          <a:xfrm>
            <a:off x="6576614" y="1278870"/>
            <a:ext cx="2533066" cy="46166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2400" baseline="0" dirty="0">
                <a:solidFill>
                  <a:srgbClr val="000000"/>
                </a:solidFill>
                <a:latin typeface="Times New Roman" pitchFamily="18" charset="0"/>
              </a:rPr>
              <a:t>&lt;</a:t>
            </a:r>
            <a:r>
              <a:rPr lang="en-US" altLang="en-US" sz="2400" b="1" baseline="0" dirty="0" err="1">
                <a:solidFill>
                  <a:srgbClr val="000000"/>
                </a:solidFill>
                <a:latin typeface="Times New Roman" pitchFamily="18" charset="0"/>
              </a:rPr>
              <a:t>x</a:t>
            </a:r>
            <a:r>
              <a:rPr lang="en-US" altLang="en-US" sz="2400" baseline="-25000" dirty="0" err="1">
                <a:solidFill>
                  <a:srgbClr val="000000"/>
                </a:solidFill>
                <a:latin typeface="Times New Roman" pitchFamily="18" charset="0"/>
              </a:rPr>
              <a:t>i</a:t>
            </a:r>
            <a:r>
              <a:rPr lang="en-US" altLang="en-US" sz="2400" baseline="0" dirty="0" err="1">
                <a:solidFill>
                  <a:srgbClr val="000000"/>
                </a:solidFill>
                <a:latin typeface="Times New Roman" pitchFamily="18" charset="0"/>
              </a:rPr>
              <a:t>,y</a:t>
            </a:r>
            <a:r>
              <a:rPr lang="en-US" altLang="en-US" sz="2400"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&gt; learning set</a:t>
            </a:r>
          </a:p>
        </p:txBody>
      </p:sp>
      <p:sp>
        <p:nvSpPr>
          <p:cNvPr id="76809" name="Line 10"/>
          <p:cNvSpPr>
            <a:spLocks noChangeShapeType="1"/>
          </p:cNvSpPr>
          <p:nvPr/>
        </p:nvSpPr>
        <p:spPr bwMode="auto">
          <a:xfrm flipH="1">
            <a:off x="5580112" y="1625600"/>
            <a:ext cx="871488" cy="152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6103699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27"/>
                                        </p:tgtEl>
                                        <p:attrNameLst>
                                          <p:attrName>style.visibility</p:attrName>
                                        </p:attrNameLst>
                                      </p:cBhvr>
                                      <p:to>
                                        <p:strVal val="visible"/>
                                      </p:to>
                                    </p:set>
                                    <p:anim calcmode="lin" valueType="num">
                                      <p:cBhvr additive="base">
                                        <p:cTn id="7" dur="500" fill="hold"/>
                                        <p:tgtEl>
                                          <p:spTgt spid="235527"/>
                                        </p:tgtEl>
                                        <p:attrNameLst>
                                          <p:attrName>ppt_x</p:attrName>
                                        </p:attrNameLst>
                                      </p:cBhvr>
                                      <p:tavLst>
                                        <p:tav tm="0">
                                          <p:val>
                                            <p:strVal val="0-#ppt_w/2"/>
                                          </p:val>
                                        </p:tav>
                                        <p:tav tm="100000">
                                          <p:val>
                                            <p:strVal val="#ppt_x"/>
                                          </p:val>
                                        </p:tav>
                                      </p:tavLst>
                                    </p:anim>
                                    <p:anim calcmode="lin" valueType="num">
                                      <p:cBhvr additive="base">
                                        <p:cTn id="8" dur="500" fill="hold"/>
                                        <p:tgtEl>
                                          <p:spTgt spid="2355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2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3288" y="1581150"/>
            <a:ext cx="62611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5988" y="2752725"/>
            <a:ext cx="558641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5" name="Rectangle 7"/>
          <p:cNvSpPr>
            <a:spLocks noChangeArrowheads="1"/>
          </p:cNvSpPr>
          <p:nvPr/>
        </p:nvSpPr>
        <p:spPr bwMode="auto">
          <a:xfrm>
            <a:off x="2614613" y="4791075"/>
            <a:ext cx="4997450" cy="3238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1500" baseline="0">
                <a:solidFill>
                  <a:srgbClr val="000000"/>
                </a:solidFill>
                <a:latin typeface="Helvetica" pitchFamily="-28" charset="0"/>
              </a:rPr>
              <a:t>Ricorda, i vettori per  cui </a:t>
            </a:r>
            <a:r>
              <a:rPr lang="en-US" altLang="en-US" sz="1500" baseline="0">
                <a:solidFill>
                  <a:srgbClr val="000000"/>
                </a:solidFill>
                <a:latin typeface="Helvetica" pitchFamily="-28" charset="0"/>
                <a:sym typeface="Symbol" pitchFamily="18" charset="2"/>
              </a:rPr>
              <a:t>*&gt;0 </a:t>
            </a:r>
            <a:r>
              <a:rPr lang="en-US" altLang="en-US" sz="1500" baseline="0">
                <a:solidFill>
                  <a:srgbClr val="000000"/>
                </a:solidFill>
                <a:latin typeface="Helvetica" pitchFamily="-28" charset="0"/>
              </a:rPr>
              <a:t>sono i vettori di supporto. </a:t>
            </a:r>
          </a:p>
        </p:txBody>
      </p:sp>
      <p:pic>
        <p:nvPicPr>
          <p:cNvPr id="27853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5850" y="5249863"/>
            <a:ext cx="7173913"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853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35175" y="587375"/>
            <a:ext cx="6210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8538" name="Rectangle 10"/>
          <p:cNvSpPr>
            <a:spLocks noChangeArrowheads="1"/>
          </p:cNvSpPr>
          <p:nvPr/>
        </p:nvSpPr>
        <p:spPr bwMode="auto">
          <a:xfrm>
            <a:off x="4654550" y="2703513"/>
            <a:ext cx="2895600" cy="1149350"/>
          </a:xfrm>
          <a:prstGeom prst="rect">
            <a:avLst/>
          </a:prstGeom>
          <a:noFill/>
          <a:ln w="412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8539" name="Text Box 11"/>
          <p:cNvSpPr txBox="1">
            <a:spLocks noChangeArrowheads="1"/>
          </p:cNvSpPr>
          <p:nvPr/>
        </p:nvSpPr>
        <p:spPr bwMode="auto">
          <a:xfrm>
            <a:off x="214313" y="617538"/>
            <a:ext cx="2133600" cy="1027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AutoNum type="arabicParenR"/>
            </a:pPr>
            <a:r>
              <a:rPr lang="en-US" altLang="en-US" sz="1800" baseline="0">
                <a:solidFill>
                  <a:srgbClr val="000000"/>
                </a:solidFill>
                <a:latin typeface="Times New Roman" pitchFamily="18" charset="0"/>
              </a:rPr>
              <a:t>Formulazione del</a:t>
            </a:r>
          </a:p>
          <a:p>
            <a:pPr eaLnBrk="1" hangingPunct="1">
              <a:buFontTx/>
              <a:buNone/>
            </a:pPr>
            <a:r>
              <a:rPr lang="en-US" altLang="en-US" sz="1800" baseline="0">
                <a:solidFill>
                  <a:srgbClr val="000000"/>
                </a:solidFill>
                <a:latin typeface="Times New Roman" pitchFamily="18" charset="0"/>
              </a:rPr>
              <a:t>problema di</a:t>
            </a:r>
          </a:p>
          <a:p>
            <a:pPr eaLnBrk="1" hangingPunct="1">
              <a:buFontTx/>
              <a:buNone/>
            </a:pPr>
            <a:r>
              <a:rPr lang="en-US" altLang="en-US" sz="1800" baseline="0">
                <a:solidFill>
                  <a:srgbClr val="000000"/>
                </a:solidFill>
                <a:latin typeface="Times New Roman" pitchFamily="18" charset="0"/>
              </a:rPr>
              <a:t>ottimizzazione:</a:t>
            </a:r>
          </a:p>
        </p:txBody>
      </p:sp>
      <p:sp>
        <p:nvSpPr>
          <p:cNvPr id="278540" name="Text Box 12"/>
          <p:cNvSpPr txBox="1">
            <a:spLocks noChangeArrowheads="1"/>
          </p:cNvSpPr>
          <p:nvPr/>
        </p:nvSpPr>
        <p:spPr bwMode="auto">
          <a:xfrm>
            <a:off x="252413" y="1704975"/>
            <a:ext cx="2054225" cy="1027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2) Espressione del</a:t>
            </a:r>
          </a:p>
          <a:p>
            <a:pPr eaLnBrk="1" hangingPunct="1">
              <a:buFontTx/>
              <a:buNone/>
            </a:pPr>
            <a:r>
              <a:rPr lang="en-US" altLang="en-US" sz="1800" baseline="0">
                <a:solidFill>
                  <a:srgbClr val="000000"/>
                </a:solidFill>
                <a:latin typeface="Times New Roman" pitchFamily="18" charset="0"/>
              </a:rPr>
              <a:t>problema con un </a:t>
            </a:r>
          </a:p>
          <a:p>
            <a:pPr eaLnBrk="1" hangingPunct="1">
              <a:buFontTx/>
              <a:buNone/>
            </a:pPr>
            <a:r>
              <a:rPr lang="en-US" altLang="en-US" sz="1800" baseline="0">
                <a:solidFill>
                  <a:srgbClr val="000000"/>
                </a:solidFill>
                <a:latin typeface="Times New Roman" pitchFamily="18" charset="0"/>
              </a:rPr>
              <a:t>Lagrangiano:</a:t>
            </a:r>
          </a:p>
        </p:txBody>
      </p:sp>
      <p:sp>
        <p:nvSpPr>
          <p:cNvPr id="77834" name="Text Box 13"/>
          <p:cNvSpPr txBox="1">
            <a:spLocks noChangeArrowheads="1"/>
          </p:cNvSpPr>
          <p:nvPr/>
        </p:nvSpPr>
        <p:spPr bwMode="auto">
          <a:xfrm>
            <a:off x="212725" y="29241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278542" name="Text Box 14"/>
          <p:cNvSpPr txBox="1">
            <a:spLocks noChangeArrowheads="1"/>
          </p:cNvSpPr>
          <p:nvPr/>
        </p:nvSpPr>
        <p:spPr bwMode="auto">
          <a:xfrm>
            <a:off x="284163" y="2871788"/>
            <a:ext cx="187325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3)Ottieni la </a:t>
            </a:r>
          </a:p>
          <a:p>
            <a:pPr eaLnBrk="1" hangingPunct="1">
              <a:buFontTx/>
              <a:buNone/>
            </a:pPr>
            <a:r>
              <a:rPr lang="en-US" altLang="en-US" sz="1800" baseline="0">
                <a:solidFill>
                  <a:srgbClr val="000000"/>
                </a:solidFill>
                <a:latin typeface="Times New Roman" pitchFamily="18" charset="0"/>
              </a:rPr>
              <a:t>soluzione</a:t>
            </a:r>
          </a:p>
          <a:p>
            <a:pPr eaLnBrk="1" hangingPunct="1">
              <a:buFontTx/>
              <a:buNone/>
            </a:pPr>
            <a:r>
              <a:rPr lang="en-US" altLang="en-US" sz="1800" baseline="0">
                <a:solidFill>
                  <a:srgbClr val="000000"/>
                </a:solidFill>
                <a:latin typeface="Times New Roman" pitchFamily="18" charset="0"/>
              </a:rPr>
              <a:t>(teorema di Kuhn-</a:t>
            </a:r>
          </a:p>
          <a:p>
            <a:pPr eaLnBrk="1" hangingPunct="1">
              <a:buFontTx/>
              <a:buNone/>
            </a:pPr>
            <a:r>
              <a:rPr lang="en-US" altLang="en-US" sz="1800" baseline="0">
                <a:solidFill>
                  <a:srgbClr val="000000"/>
                </a:solidFill>
                <a:latin typeface="Times New Roman" pitchFamily="18" charset="0"/>
              </a:rPr>
              <a:t>Tucker)</a:t>
            </a:r>
          </a:p>
        </p:txBody>
      </p:sp>
      <p:sp>
        <p:nvSpPr>
          <p:cNvPr id="278544" name="Text Box 16"/>
          <p:cNvSpPr txBox="1">
            <a:spLocks noChangeArrowheads="1"/>
          </p:cNvSpPr>
          <p:nvPr/>
        </p:nvSpPr>
        <p:spPr bwMode="auto">
          <a:xfrm>
            <a:off x="0" y="5097463"/>
            <a:ext cx="265430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4) Ottieni la formulazione</a:t>
            </a:r>
          </a:p>
          <a:p>
            <a:pPr eaLnBrk="1" hangingPunct="1">
              <a:buFontTx/>
              <a:buNone/>
            </a:pPr>
            <a:r>
              <a:rPr lang="en-US" altLang="en-US" sz="1800" baseline="0">
                <a:solidFill>
                  <a:srgbClr val="000000"/>
                </a:solidFill>
                <a:latin typeface="Times New Roman" pitchFamily="18" charset="0"/>
              </a:rPr>
              <a:t>duale eliminando le</a:t>
            </a:r>
          </a:p>
          <a:p>
            <a:pPr eaLnBrk="1" hangingPunct="1">
              <a:buFontTx/>
              <a:buNone/>
            </a:pPr>
            <a:r>
              <a:rPr lang="en-US" altLang="en-US" sz="1800" baseline="0">
                <a:solidFill>
                  <a:srgbClr val="000000"/>
                </a:solidFill>
                <a:latin typeface="Times New Roman" pitchFamily="18" charset="0"/>
              </a:rPr>
              <a:t>variabili primarie w,b in 2)</a:t>
            </a:r>
          </a:p>
          <a:p>
            <a:pPr eaLnBrk="1" hangingPunct="1">
              <a:buFontTx/>
              <a:buNone/>
            </a:pPr>
            <a:r>
              <a:rPr lang="en-US" altLang="en-US" sz="1800" baseline="0">
                <a:solidFill>
                  <a:srgbClr val="000000"/>
                </a:solidFill>
                <a:latin typeface="Times New Roman" pitchFamily="18" charset="0"/>
              </a:rPr>
              <a:t>(formule E1 e E2)</a:t>
            </a:r>
          </a:p>
        </p:txBody>
      </p:sp>
      <p:sp>
        <p:nvSpPr>
          <p:cNvPr id="77837" name="Text Box 28"/>
          <p:cNvSpPr txBox="1">
            <a:spLocks noChangeArrowheads="1"/>
          </p:cNvSpPr>
          <p:nvPr/>
        </p:nvSpPr>
        <p:spPr bwMode="auto">
          <a:xfrm>
            <a:off x="4754563" y="241300"/>
            <a:ext cx="3994150"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buFontTx/>
              <a:buNone/>
            </a:pPr>
            <a:r>
              <a:rPr lang="en-US" altLang="en-US" baseline="0">
                <a:solidFill>
                  <a:srgbClr val="000000"/>
                </a:solidFill>
                <a:latin typeface="Times New Roman" pitchFamily="18" charset="0"/>
              </a:rPr>
              <a:t>RIASSUMIAMO</a:t>
            </a:r>
          </a:p>
        </p:txBody>
      </p:sp>
      <p:sp>
        <p:nvSpPr>
          <p:cNvPr id="2" name="TextBox 1"/>
          <p:cNvSpPr txBox="1"/>
          <p:nvPr/>
        </p:nvSpPr>
        <p:spPr>
          <a:xfrm>
            <a:off x="4762378" y="1142047"/>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5" name="TextBox 14"/>
          <p:cNvSpPr txBox="1"/>
          <p:nvPr/>
        </p:nvSpPr>
        <p:spPr>
          <a:xfrm>
            <a:off x="5243732" y="162611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6" name="TextBox 15"/>
          <p:cNvSpPr txBox="1"/>
          <p:nvPr/>
        </p:nvSpPr>
        <p:spPr>
          <a:xfrm>
            <a:off x="5858871" y="2853516"/>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7" name="TextBox 16"/>
          <p:cNvSpPr txBox="1"/>
          <p:nvPr/>
        </p:nvSpPr>
        <p:spPr>
          <a:xfrm>
            <a:off x="5187354" y="328498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8" name="TextBox 17"/>
          <p:cNvSpPr txBox="1"/>
          <p:nvPr/>
        </p:nvSpPr>
        <p:spPr>
          <a:xfrm>
            <a:off x="5307925" y="530960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19" name="TextBox 18"/>
          <p:cNvSpPr txBox="1"/>
          <p:nvPr/>
        </p:nvSpPr>
        <p:spPr>
          <a:xfrm>
            <a:off x="3707904" y="5316838"/>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0" name="TextBox 19"/>
          <p:cNvSpPr txBox="1"/>
          <p:nvPr/>
        </p:nvSpPr>
        <p:spPr>
          <a:xfrm>
            <a:off x="5370445" y="5949860"/>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1" name="TextBox 20"/>
          <p:cNvSpPr txBox="1"/>
          <p:nvPr/>
        </p:nvSpPr>
        <p:spPr>
          <a:xfrm>
            <a:off x="7324149" y="582089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Tree>
    <p:extLst>
      <p:ext uri="{BB962C8B-B14F-4D97-AF65-F5344CB8AC3E}">
        <p14:creationId xmlns:p14="http://schemas.microsoft.com/office/powerpoint/2010/main" val="3599397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8539"/>
                                        </p:tgtEl>
                                        <p:attrNameLst>
                                          <p:attrName>style.visibility</p:attrName>
                                        </p:attrNameLst>
                                      </p:cBhvr>
                                      <p:to>
                                        <p:strVal val="visible"/>
                                      </p:to>
                                    </p:set>
                                    <p:animEffect transition="in" filter="wipe(down)">
                                      <p:cBhvr>
                                        <p:cTn id="7" dur="500"/>
                                        <p:tgtEl>
                                          <p:spTgt spid="2785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nodeType="clickEffect">
                                  <p:stCondLst>
                                    <p:cond delay="0"/>
                                  </p:stCondLst>
                                  <p:childTnLst>
                                    <p:set>
                                      <p:cBhvr>
                                        <p:cTn id="11" dur="1" fill="hold">
                                          <p:stCondLst>
                                            <p:cond delay="0"/>
                                          </p:stCondLst>
                                        </p:cTn>
                                        <p:tgtEl>
                                          <p:spTgt spid="278537"/>
                                        </p:tgtEl>
                                        <p:attrNameLst>
                                          <p:attrName>style.visibility</p:attrName>
                                        </p:attrNameLst>
                                      </p:cBhvr>
                                      <p:to>
                                        <p:strVal val="visible"/>
                                      </p:to>
                                    </p:set>
                                    <p:animEffect transition="in" filter="wipe(down)">
                                      <p:cBhvr>
                                        <p:cTn id="12" dur="500"/>
                                        <p:tgtEl>
                                          <p:spTgt spid="2785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8540"/>
                                        </p:tgtEl>
                                        <p:attrNameLst>
                                          <p:attrName>style.visibility</p:attrName>
                                        </p:attrNameLst>
                                      </p:cBhvr>
                                      <p:to>
                                        <p:strVal val="visible"/>
                                      </p:to>
                                    </p:set>
                                    <p:animEffect transition="in" filter="wipe(down)">
                                      <p:cBhvr>
                                        <p:cTn id="17" dur="500"/>
                                        <p:tgtEl>
                                          <p:spTgt spid="27854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nodeType="clickEffect">
                                  <p:stCondLst>
                                    <p:cond delay="0"/>
                                  </p:stCondLst>
                                  <p:childTnLst>
                                    <p:set>
                                      <p:cBhvr>
                                        <p:cTn id="21" dur="1" fill="hold">
                                          <p:stCondLst>
                                            <p:cond delay="0"/>
                                          </p:stCondLst>
                                        </p:cTn>
                                        <p:tgtEl>
                                          <p:spTgt spid="278532"/>
                                        </p:tgtEl>
                                        <p:attrNameLst>
                                          <p:attrName>style.visibility</p:attrName>
                                        </p:attrNameLst>
                                      </p:cBhvr>
                                      <p:to>
                                        <p:strVal val="visible"/>
                                      </p:to>
                                    </p:set>
                                    <p:animEffect transition="in" filter="wipe(down)">
                                      <p:cBhvr>
                                        <p:cTn id="22" dur="500"/>
                                        <p:tgtEl>
                                          <p:spTgt spid="27853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8542"/>
                                        </p:tgtEl>
                                        <p:attrNameLst>
                                          <p:attrName>style.visibility</p:attrName>
                                        </p:attrNameLst>
                                      </p:cBhvr>
                                      <p:to>
                                        <p:strVal val="visible"/>
                                      </p:to>
                                    </p:set>
                                    <p:animEffect transition="in" filter="wipe(down)">
                                      <p:cBhvr>
                                        <p:cTn id="27" dur="500"/>
                                        <p:tgtEl>
                                          <p:spTgt spid="27854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nodeType="clickEffect">
                                  <p:stCondLst>
                                    <p:cond delay="0"/>
                                  </p:stCondLst>
                                  <p:childTnLst>
                                    <p:set>
                                      <p:cBhvr>
                                        <p:cTn id="31" dur="1" fill="hold">
                                          <p:stCondLst>
                                            <p:cond delay="0"/>
                                          </p:stCondLst>
                                        </p:cTn>
                                        <p:tgtEl>
                                          <p:spTgt spid="278533"/>
                                        </p:tgtEl>
                                        <p:attrNameLst>
                                          <p:attrName>style.visibility</p:attrName>
                                        </p:attrNameLst>
                                      </p:cBhvr>
                                      <p:to>
                                        <p:strVal val="visible"/>
                                      </p:to>
                                    </p:set>
                                    <p:animEffect transition="in" filter="wipe(down)">
                                      <p:cBhvr>
                                        <p:cTn id="32" dur="500"/>
                                        <p:tgtEl>
                                          <p:spTgt spid="27853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78538"/>
                                        </p:tgtEl>
                                        <p:attrNameLst>
                                          <p:attrName>style.visibility</p:attrName>
                                        </p:attrNameLst>
                                      </p:cBhvr>
                                      <p:to>
                                        <p:strVal val="visible"/>
                                      </p:to>
                                    </p:set>
                                    <p:animEffect transition="in" filter="wipe(down)">
                                      <p:cBhvr>
                                        <p:cTn id="37" dur="500"/>
                                        <p:tgtEl>
                                          <p:spTgt spid="27853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78535"/>
                                        </p:tgtEl>
                                        <p:attrNameLst>
                                          <p:attrName>style.visibility</p:attrName>
                                        </p:attrNameLst>
                                      </p:cBhvr>
                                      <p:to>
                                        <p:strVal val="visible"/>
                                      </p:to>
                                    </p:set>
                                    <p:animEffect transition="in" filter="wipe(down)">
                                      <p:cBhvr>
                                        <p:cTn id="42" dur="500"/>
                                        <p:tgtEl>
                                          <p:spTgt spid="27853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78544"/>
                                        </p:tgtEl>
                                        <p:attrNameLst>
                                          <p:attrName>style.visibility</p:attrName>
                                        </p:attrNameLst>
                                      </p:cBhvr>
                                      <p:to>
                                        <p:strVal val="visible"/>
                                      </p:to>
                                    </p:set>
                                    <p:animEffect transition="in" filter="wipe(down)">
                                      <p:cBhvr>
                                        <p:cTn id="47" dur="500"/>
                                        <p:tgtEl>
                                          <p:spTgt spid="27854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nodeType="clickEffect">
                                  <p:stCondLst>
                                    <p:cond delay="0"/>
                                  </p:stCondLst>
                                  <p:childTnLst>
                                    <p:set>
                                      <p:cBhvr>
                                        <p:cTn id="51" dur="1" fill="hold">
                                          <p:stCondLst>
                                            <p:cond delay="0"/>
                                          </p:stCondLst>
                                        </p:cTn>
                                        <p:tgtEl>
                                          <p:spTgt spid="278536"/>
                                        </p:tgtEl>
                                        <p:attrNameLst>
                                          <p:attrName>style.visibility</p:attrName>
                                        </p:attrNameLst>
                                      </p:cBhvr>
                                      <p:to>
                                        <p:strVal val="visible"/>
                                      </p:to>
                                    </p:set>
                                    <p:animEffect transition="in" filter="wipe(down)">
                                      <p:cBhvr>
                                        <p:cTn id="52" dur="500"/>
                                        <p:tgtEl>
                                          <p:spTgt spid="278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5" grpId="0" animBg="1"/>
      <p:bldP spid="278538" grpId="0" animBg="1"/>
      <p:bldP spid="278539" grpId="0" animBg="1"/>
      <p:bldP spid="278540" grpId="0" animBg="1"/>
      <p:bldP spid="278542" grpId="0" animBg="1"/>
      <p:bldP spid="278544"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3288" y="1581150"/>
            <a:ext cx="62611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5988" y="2752725"/>
            <a:ext cx="558641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2" name="Rectangle 7"/>
          <p:cNvSpPr>
            <a:spLocks noChangeArrowheads="1"/>
          </p:cNvSpPr>
          <p:nvPr/>
        </p:nvSpPr>
        <p:spPr bwMode="auto">
          <a:xfrm>
            <a:off x="2614613" y="4791075"/>
            <a:ext cx="4502150" cy="3206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1500" baseline="0">
                <a:solidFill>
                  <a:srgbClr val="000000"/>
                </a:solidFill>
                <a:latin typeface="Helvetica" pitchFamily="-28" charset="0"/>
              </a:rPr>
              <a:t>I vettori per  cui </a:t>
            </a:r>
            <a:r>
              <a:rPr lang="en-US" altLang="en-US" sz="1500" baseline="0">
                <a:solidFill>
                  <a:srgbClr val="000000"/>
                </a:solidFill>
                <a:latin typeface="Helvetica" pitchFamily="-28" charset="0"/>
                <a:sym typeface="Symbol" pitchFamily="18" charset="2"/>
              </a:rPr>
              <a:t>*&gt;0 </a:t>
            </a:r>
            <a:r>
              <a:rPr lang="en-US" altLang="en-US" sz="1500" baseline="0">
                <a:solidFill>
                  <a:srgbClr val="000000"/>
                </a:solidFill>
                <a:latin typeface="Helvetica" pitchFamily="-28" charset="0"/>
              </a:rPr>
              <a:t>sono detti vettori di supporto. </a:t>
            </a:r>
          </a:p>
        </p:txBody>
      </p:sp>
      <p:pic>
        <p:nvPicPr>
          <p:cNvPr id="78853"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5850" y="5249863"/>
            <a:ext cx="7173913" cy="119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35175" y="587375"/>
            <a:ext cx="62103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55" name="Rectangle 10"/>
          <p:cNvSpPr>
            <a:spLocks noChangeArrowheads="1"/>
          </p:cNvSpPr>
          <p:nvPr/>
        </p:nvSpPr>
        <p:spPr bwMode="auto">
          <a:xfrm>
            <a:off x="4654550" y="2703513"/>
            <a:ext cx="2895600" cy="1149350"/>
          </a:xfrm>
          <a:prstGeom prst="rect">
            <a:avLst/>
          </a:prstGeom>
          <a:noFill/>
          <a:ln w="412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8856" name="Text Box 11"/>
          <p:cNvSpPr txBox="1">
            <a:spLocks noChangeArrowheads="1"/>
          </p:cNvSpPr>
          <p:nvPr/>
        </p:nvSpPr>
        <p:spPr bwMode="auto">
          <a:xfrm>
            <a:off x="214313" y="617538"/>
            <a:ext cx="2133600" cy="1027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AutoNum type="arabicParenR"/>
            </a:pPr>
            <a:r>
              <a:rPr lang="en-US" altLang="en-US" sz="1800" baseline="0">
                <a:solidFill>
                  <a:srgbClr val="000000"/>
                </a:solidFill>
                <a:latin typeface="Times New Roman" pitchFamily="18" charset="0"/>
              </a:rPr>
              <a:t>Formulazione del</a:t>
            </a:r>
          </a:p>
          <a:p>
            <a:pPr eaLnBrk="1" hangingPunct="1">
              <a:buFontTx/>
              <a:buNone/>
            </a:pPr>
            <a:r>
              <a:rPr lang="en-US" altLang="en-US" sz="1800" baseline="0">
                <a:solidFill>
                  <a:srgbClr val="000000"/>
                </a:solidFill>
                <a:latin typeface="Times New Roman" pitchFamily="18" charset="0"/>
              </a:rPr>
              <a:t>problema di</a:t>
            </a:r>
          </a:p>
          <a:p>
            <a:pPr eaLnBrk="1" hangingPunct="1">
              <a:buFontTx/>
              <a:buNone/>
            </a:pPr>
            <a:r>
              <a:rPr lang="en-US" altLang="en-US" sz="1800" baseline="0">
                <a:solidFill>
                  <a:srgbClr val="000000"/>
                </a:solidFill>
                <a:latin typeface="Times New Roman" pitchFamily="18" charset="0"/>
              </a:rPr>
              <a:t>ottimizzazione:</a:t>
            </a:r>
          </a:p>
        </p:txBody>
      </p:sp>
      <p:sp>
        <p:nvSpPr>
          <p:cNvPr id="78857" name="Text Box 12"/>
          <p:cNvSpPr txBox="1">
            <a:spLocks noChangeArrowheads="1"/>
          </p:cNvSpPr>
          <p:nvPr/>
        </p:nvSpPr>
        <p:spPr bwMode="auto">
          <a:xfrm>
            <a:off x="252413" y="1704975"/>
            <a:ext cx="2054225" cy="1027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2) Espressione del</a:t>
            </a:r>
          </a:p>
          <a:p>
            <a:pPr eaLnBrk="1" hangingPunct="1">
              <a:buFontTx/>
              <a:buNone/>
            </a:pPr>
            <a:r>
              <a:rPr lang="en-US" altLang="en-US" sz="1800" baseline="0">
                <a:solidFill>
                  <a:srgbClr val="000000"/>
                </a:solidFill>
                <a:latin typeface="Times New Roman" pitchFamily="18" charset="0"/>
              </a:rPr>
              <a:t>problema con un </a:t>
            </a:r>
          </a:p>
          <a:p>
            <a:pPr eaLnBrk="1" hangingPunct="1">
              <a:buFontTx/>
              <a:buNone/>
            </a:pPr>
            <a:r>
              <a:rPr lang="en-US" altLang="en-US" sz="1800" baseline="0">
                <a:solidFill>
                  <a:srgbClr val="000000"/>
                </a:solidFill>
                <a:latin typeface="Times New Roman" pitchFamily="18" charset="0"/>
              </a:rPr>
              <a:t>Lagrangiano:</a:t>
            </a:r>
          </a:p>
        </p:txBody>
      </p:sp>
      <p:sp>
        <p:nvSpPr>
          <p:cNvPr id="78858" name="Text Box 13"/>
          <p:cNvSpPr txBox="1">
            <a:spLocks noChangeArrowheads="1"/>
          </p:cNvSpPr>
          <p:nvPr/>
        </p:nvSpPr>
        <p:spPr bwMode="auto">
          <a:xfrm>
            <a:off x="212725" y="2924175"/>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8859" name="Text Box 14"/>
          <p:cNvSpPr txBox="1">
            <a:spLocks noChangeArrowheads="1"/>
          </p:cNvSpPr>
          <p:nvPr/>
        </p:nvSpPr>
        <p:spPr bwMode="auto">
          <a:xfrm>
            <a:off x="284163" y="2871788"/>
            <a:ext cx="187325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3)Ottieni la </a:t>
            </a:r>
          </a:p>
          <a:p>
            <a:pPr eaLnBrk="1" hangingPunct="1">
              <a:buFontTx/>
              <a:buNone/>
            </a:pPr>
            <a:r>
              <a:rPr lang="en-US" altLang="en-US" sz="1800" baseline="0">
                <a:solidFill>
                  <a:srgbClr val="000000"/>
                </a:solidFill>
                <a:latin typeface="Times New Roman" pitchFamily="18" charset="0"/>
              </a:rPr>
              <a:t>soluzione</a:t>
            </a:r>
          </a:p>
          <a:p>
            <a:pPr eaLnBrk="1" hangingPunct="1">
              <a:buFontTx/>
              <a:buNone/>
            </a:pPr>
            <a:r>
              <a:rPr lang="en-US" altLang="en-US" sz="1800" baseline="0">
                <a:solidFill>
                  <a:srgbClr val="000000"/>
                </a:solidFill>
                <a:latin typeface="Times New Roman" pitchFamily="18" charset="0"/>
              </a:rPr>
              <a:t>(teorema di Kuhn-</a:t>
            </a:r>
          </a:p>
          <a:p>
            <a:pPr eaLnBrk="1" hangingPunct="1">
              <a:buFontTx/>
              <a:buNone/>
            </a:pPr>
            <a:r>
              <a:rPr lang="en-US" altLang="en-US" sz="1800" baseline="0">
                <a:solidFill>
                  <a:srgbClr val="000000"/>
                </a:solidFill>
                <a:latin typeface="Times New Roman" pitchFamily="18" charset="0"/>
              </a:rPr>
              <a:t>Tucker)</a:t>
            </a:r>
          </a:p>
        </p:txBody>
      </p:sp>
      <p:sp>
        <p:nvSpPr>
          <p:cNvPr id="78860" name="Text Box 16"/>
          <p:cNvSpPr txBox="1">
            <a:spLocks noChangeArrowheads="1"/>
          </p:cNvSpPr>
          <p:nvPr/>
        </p:nvSpPr>
        <p:spPr bwMode="auto">
          <a:xfrm>
            <a:off x="0" y="5097463"/>
            <a:ext cx="2654300" cy="13573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en-US" altLang="en-US" sz="1800" baseline="0">
                <a:solidFill>
                  <a:srgbClr val="000000"/>
                </a:solidFill>
                <a:latin typeface="Times New Roman" pitchFamily="18" charset="0"/>
              </a:rPr>
              <a:t>4) Ottieni la formulazione</a:t>
            </a:r>
          </a:p>
          <a:p>
            <a:pPr eaLnBrk="1" hangingPunct="1">
              <a:buFontTx/>
              <a:buNone/>
            </a:pPr>
            <a:r>
              <a:rPr lang="en-US" altLang="en-US" sz="1800" baseline="0">
                <a:solidFill>
                  <a:srgbClr val="000000"/>
                </a:solidFill>
                <a:latin typeface="Times New Roman" pitchFamily="18" charset="0"/>
              </a:rPr>
              <a:t>duale eliminando le</a:t>
            </a:r>
          </a:p>
          <a:p>
            <a:pPr eaLnBrk="1" hangingPunct="1">
              <a:buFontTx/>
              <a:buNone/>
            </a:pPr>
            <a:r>
              <a:rPr lang="en-US" altLang="en-US" sz="1800" baseline="0">
                <a:solidFill>
                  <a:srgbClr val="000000"/>
                </a:solidFill>
                <a:latin typeface="Times New Roman" pitchFamily="18" charset="0"/>
              </a:rPr>
              <a:t>variabili primarie w,b in 2)</a:t>
            </a:r>
          </a:p>
          <a:p>
            <a:pPr eaLnBrk="1" hangingPunct="1">
              <a:buFontTx/>
              <a:buNone/>
            </a:pPr>
            <a:r>
              <a:rPr lang="en-US" altLang="en-US" sz="1800" baseline="0">
                <a:solidFill>
                  <a:srgbClr val="000000"/>
                </a:solidFill>
                <a:latin typeface="Times New Roman" pitchFamily="18" charset="0"/>
              </a:rPr>
              <a:t>(formule E1 e E2)</a:t>
            </a:r>
          </a:p>
        </p:txBody>
      </p:sp>
      <p:sp>
        <p:nvSpPr>
          <p:cNvPr id="78867" name="Text Box 28"/>
          <p:cNvSpPr txBox="1">
            <a:spLocks noChangeArrowheads="1"/>
          </p:cNvSpPr>
          <p:nvPr/>
        </p:nvSpPr>
        <p:spPr bwMode="auto">
          <a:xfrm>
            <a:off x="4754563" y="241300"/>
            <a:ext cx="3994150" cy="579438"/>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buFontTx/>
              <a:buNone/>
            </a:pPr>
            <a:r>
              <a:rPr lang="en-US" altLang="en-US" baseline="0">
                <a:solidFill>
                  <a:srgbClr val="000000"/>
                </a:solidFill>
                <a:latin typeface="Times New Roman" pitchFamily="18" charset="0"/>
              </a:rPr>
              <a:t>RIASSUMIAMO</a:t>
            </a:r>
          </a:p>
        </p:txBody>
      </p:sp>
      <p:sp>
        <p:nvSpPr>
          <p:cNvPr id="20" name="TextBox 19"/>
          <p:cNvSpPr txBox="1"/>
          <p:nvPr/>
        </p:nvSpPr>
        <p:spPr>
          <a:xfrm>
            <a:off x="4762378" y="1142047"/>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1" name="TextBox 20"/>
          <p:cNvSpPr txBox="1"/>
          <p:nvPr/>
        </p:nvSpPr>
        <p:spPr>
          <a:xfrm>
            <a:off x="5243732" y="162611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2" name="TextBox 21"/>
          <p:cNvSpPr txBox="1"/>
          <p:nvPr/>
        </p:nvSpPr>
        <p:spPr>
          <a:xfrm>
            <a:off x="5858871" y="2853516"/>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3" name="TextBox 22"/>
          <p:cNvSpPr txBox="1"/>
          <p:nvPr/>
        </p:nvSpPr>
        <p:spPr>
          <a:xfrm>
            <a:off x="5187354" y="328498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4" name="TextBox 23"/>
          <p:cNvSpPr txBox="1"/>
          <p:nvPr/>
        </p:nvSpPr>
        <p:spPr>
          <a:xfrm>
            <a:off x="5307925" y="5309603"/>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5" name="TextBox 24"/>
          <p:cNvSpPr txBox="1"/>
          <p:nvPr/>
        </p:nvSpPr>
        <p:spPr>
          <a:xfrm>
            <a:off x="3707904" y="5316838"/>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6" name="TextBox 25"/>
          <p:cNvSpPr txBox="1"/>
          <p:nvPr/>
        </p:nvSpPr>
        <p:spPr>
          <a:xfrm>
            <a:off x="5370445" y="5949860"/>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sp>
        <p:nvSpPr>
          <p:cNvPr id="27" name="TextBox 26"/>
          <p:cNvSpPr txBox="1"/>
          <p:nvPr/>
        </p:nvSpPr>
        <p:spPr>
          <a:xfrm>
            <a:off x="7324149" y="5820894"/>
            <a:ext cx="176734" cy="215444"/>
          </a:xfrm>
          <a:prstGeom prst="rect">
            <a:avLst/>
          </a:prstGeom>
          <a:solidFill>
            <a:schemeClr val="bg1"/>
          </a:solidFill>
        </p:spPr>
        <p:txBody>
          <a:bodyPr wrap="square" lIns="0" tIns="0" rIns="0" bIns="0" rtlCol="0">
            <a:spAutoFit/>
          </a:bodyPr>
          <a:lstStyle/>
          <a:p>
            <a:r>
              <a:rPr lang="it-IT" sz="1400" dirty="0" smtClean="0"/>
              <a:t>N</a:t>
            </a:r>
            <a:endParaRPr lang="en-US" sz="1400" dirty="0"/>
          </a:p>
        </p:txBody>
      </p:sp>
      <p:graphicFrame>
        <p:nvGraphicFramePr>
          <p:cNvPr id="278550" name="Object 2"/>
          <p:cNvGraphicFramePr>
            <a:graphicFrameLocks noChangeAspect="1"/>
          </p:cNvGraphicFramePr>
          <p:nvPr>
            <p:extLst>
              <p:ext uri="{D42A27DB-BD31-4B8C-83A1-F6EECF244321}">
                <p14:modId xmlns:p14="http://schemas.microsoft.com/office/powerpoint/2010/main" val="2525042932"/>
              </p:ext>
            </p:extLst>
          </p:nvPr>
        </p:nvGraphicFramePr>
        <p:xfrm>
          <a:off x="265113" y="3648075"/>
          <a:ext cx="10045700" cy="3165475"/>
        </p:xfrm>
        <a:graphic>
          <a:graphicData uri="http://schemas.openxmlformats.org/presentationml/2006/ole">
            <mc:AlternateContent xmlns:mc="http://schemas.openxmlformats.org/markup-compatibility/2006">
              <mc:Choice xmlns:v="urn:schemas-microsoft-com:vml" Requires="v">
                <p:oleObj spid="_x0000_s129043" name="Equation" r:id="rId8" imgW="4216320" imgH="1257120" progId="Equation.3">
                  <p:embed/>
                </p:oleObj>
              </mc:Choice>
              <mc:Fallback>
                <p:oleObj name="Equation" r:id="rId8" imgW="4216320" imgH="1257120" progId="Equation.3">
                  <p:embed/>
                  <p:pic>
                    <p:nvPicPr>
                      <p:cNvPr id="0" name=""/>
                      <p:cNvPicPr>
                        <a:picLocks noChangeAspect="1" noChangeArrowheads="1"/>
                      </p:cNvPicPr>
                      <p:nvPr/>
                    </p:nvPicPr>
                    <p:blipFill>
                      <a:blip r:embed="rId9"/>
                      <a:srcRect/>
                      <a:stretch>
                        <a:fillRect/>
                      </a:stretch>
                    </p:blipFill>
                    <p:spPr bwMode="auto">
                      <a:xfrm>
                        <a:off x="265113" y="3648075"/>
                        <a:ext cx="10045700" cy="316547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8551" name="Line 23"/>
          <p:cNvSpPr>
            <a:spLocks noChangeShapeType="1"/>
          </p:cNvSpPr>
          <p:nvPr/>
        </p:nvSpPr>
        <p:spPr bwMode="auto">
          <a:xfrm>
            <a:off x="1547813" y="4229100"/>
            <a:ext cx="830262" cy="83026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2" name="Line 24"/>
          <p:cNvSpPr>
            <a:spLocks noChangeShapeType="1"/>
          </p:cNvSpPr>
          <p:nvPr/>
        </p:nvSpPr>
        <p:spPr bwMode="auto">
          <a:xfrm>
            <a:off x="1962150" y="4229100"/>
            <a:ext cx="1673225" cy="84137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3" name="Line 25"/>
          <p:cNvSpPr>
            <a:spLocks noChangeShapeType="1"/>
          </p:cNvSpPr>
          <p:nvPr/>
        </p:nvSpPr>
        <p:spPr bwMode="auto">
          <a:xfrm>
            <a:off x="4156075" y="4368800"/>
            <a:ext cx="2595563" cy="582613"/>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4" name="Line 26"/>
          <p:cNvSpPr>
            <a:spLocks noChangeShapeType="1"/>
          </p:cNvSpPr>
          <p:nvPr/>
        </p:nvSpPr>
        <p:spPr bwMode="auto">
          <a:xfrm>
            <a:off x="5588000" y="4362450"/>
            <a:ext cx="3016250" cy="588963"/>
          </a:xfrm>
          <a:prstGeom prst="line">
            <a:avLst/>
          </a:prstGeom>
          <a:noFill/>
          <a:ln w="28575">
            <a:solidFill>
              <a:srgbClr val="0066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78555" name="Line 27"/>
          <p:cNvSpPr>
            <a:spLocks noChangeShapeType="1"/>
          </p:cNvSpPr>
          <p:nvPr/>
        </p:nvSpPr>
        <p:spPr bwMode="auto">
          <a:xfrm>
            <a:off x="1046163" y="5456238"/>
            <a:ext cx="0" cy="598487"/>
          </a:xfrm>
          <a:prstGeom prst="line">
            <a:avLst/>
          </a:prstGeom>
          <a:noFill/>
          <a:ln w="28575">
            <a:solidFill>
              <a:srgbClr val="00FFCC"/>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002015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278550"/>
                                        </p:tgtEl>
                                        <p:attrNameLst>
                                          <p:attrName>style.visibility</p:attrName>
                                        </p:attrNameLst>
                                      </p:cBhvr>
                                      <p:to>
                                        <p:strVal val="visible"/>
                                      </p:to>
                                    </p:set>
                                    <p:animEffect transition="in" filter="wipe(down)">
                                      <p:cBhvr>
                                        <p:cTn id="7" dur="500"/>
                                        <p:tgtEl>
                                          <p:spTgt spid="2785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78551"/>
                                        </p:tgtEl>
                                        <p:attrNameLst>
                                          <p:attrName>style.visibility</p:attrName>
                                        </p:attrNameLst>
                                      </p:cBhvr>
                                      <p:to>
                                        <p:strVal val="visible"/>
                                      </p:to>
                                    </p:set>
                                    <p:animEffect transition="in" filter="wipe(down)">
                                      <p:cBhvr>
                                        <p:cTn id="12" dur="500"/>
                                        <p:tgtEl>
                                          <p:spTgt spid="2785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78552"/>
                                        </p:tgtEl>
                                        <p:attrNameLst>
                                          <p:attrName>style.visibility</p:attrName>
                                        </p:attrNameLst>
                                      </p:cBhvr>
                                      <p:to>
                                        <p:strVal val="visible"/>
                                      </p:to>
                                    </p:set>
                                    <p:animEffect transition="in" filter="wipe(down)">
                                      <p:cBhvr>
                                        <p:cTn id="17" dur="500"/>
                                        <p:tgtEl>
                                          <p:spTgt spid="2785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78553"/>
                                        </p:tgtEl>
                                        <p:attrNameLst>
                                          <p:attrName>style.visibility</p:attrName>
                                        </p:attrNameLst>
                                      </p:cBhvr>
                                      <p:to>
                                        <p:strVal val="visible"/>
                                      </p:to>
                                    </p:set>
                                    <p:animEffect transition="in" filter="wipe(down)">
                                      <p:cBhvr>
                                        <p:cTn id="22" dur="500"/>
                                        <p:tgtEl>
                                          <p:spTgt spid="27855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78554"/>
                                        </p:tgtEl>
                                        <p:attrNameLst>
                                          <p:attrName>style.visibility</p:attrName>
                                        </p:attrNameLst>
                                      </p:cBhvr>
                                      <p:to>
                                        <p:strVal val="visible"/>
                                      </p:to>
                                    </p:set>
                                    <p:animEffect transition="in" filter="wipe(down)">
                                      <p:cBhvr>
                                        <p:cTn id="27" dur="500"/>
                                        <p:tgtEl>
                                          <p:spTgt spid="278554"/>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78555"/>
                                        </p:tgtEl>
                                        <p:attrNameLst>
                                          <p:attrName>style.visibility</p:attrName>
                                        </p:attrNameLst>
                                      </p:cBhvr>
                                      <p:to>
                                        <p:strVal val="visible"/>
                                      </p:to>
                                    </p:set>
                                    <p:animEffect transition="in" filter="wipe(down)">
                                      <p:cBhvr>
                                        <p:cTn id="32" dur="500"/>
                                        <p:tgtEl>
                                          <p:spTgt spid="2785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51" grpId="0" animBg="1"/>
      <p:bldP spid="278552" grpId="0" animBg="1"/>
      <p:bldP spid="278553" grpId="0" animBg="1"/>
      <p:bldP spid="278554" grpId="0" animBg="1"/>
      <p:bldP spid="27855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it-IT" altLang="en-US" dirty="0" smtClean="0"/>
              <a:t>Formulazione finale</a:t>
            </a:r>
            <a:endParaRPr lang="en-US" altLang="en-US" dirty="0" smtClean="0"/>
          </a:p>
        </p:txBody>
      </p:sp>
      <p:sp>
        <p:nvSpPr>
          <p:cNvPr id="44" name="Text Box 4"/>
          <p:cNvSpPr txBox="1">
            <a:spLocks noChangeArrowheads="1"/>
          </p:cNvSpPr>
          <p:nvPr/>
        </p:nvSpPr>
        <p:spPr bwMode="auto">
          <a:xfrm>
            <a:off x="2033049" y="2420888"/>
            <a:ext cx="4824412" cy="1878013"/>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74299652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altLang="en-US" smtClean="0"/>
              <a:t>Margini “Soft”  </a:t>
            </a:r>
          </a:p>
        </p:txBody>
      </p:sp>
      <p:sp>
        <p:nvSpPr>
          <p:cNvPr id="79875" name="Rectangle 3"/>
          <p:cNvSpPr>
            <a:spLocks noGrp="1" noChangeArrowheads="1"/>
          </p:cNvSpPr>
          <p:nvPr>
            <p:ph type="body" idx="1"/>
          </p:nvPr>
        </p:nvSpPr>
        <p:spPr>
          <a:xfrm>
            <a:off x="754063" y="1168113"/>
            <a:ext cx="7772400" cy="4114800"/>
          </a:xfrm>
        </p:spPr>
        <p:txBody>
          <a:bodyPr/>
          <a:lstStyle/>
          <a:p>
            <a:pPr eaLnBrk="1" hangingPunct="1"/>
            <a:r>
              <a:rPr lang="en-US" altLang="en-US" sz="2400" dirty="0" smtClean="0"/>
              <a:t>Se </a:t>
            </a:r>
            <a:r>
              <a:rPr lang="en-US" altLang="en-US" sz="2400" dirty="0" err="1" smtClean="0"/>
              <a:t>il</a:t>
            </a:r>
            <a:r>
              <a:rPr lang="en-US" altLang="en-US" sz="2400" dirty="0" smtClean="0"/>
              <a:t> set di </a:t>
            </a:r>
            <a:r>
              <a:rPr lang="en-US" altLang="en-US" sz="2400" dirty="0" err="1" smtClean="0"/>
              <a:t>addestramento</a:t>
            </a:r>
            <a:r>
              <a:rPr lang="en-US" altLang="en-US" sz="2400" dirty="0" smtClean="0"/>
              <a:t> </a:t>
            </a:r>
            <a:r>
              <a:rPr lang="en-US" altLang="en-US" sz="2400" b="1" dirty="0" smtClean="0"/>
              <a:t>non è </a:t>
            </a:r>
            <a:r>
              <a:rPr lang="en-US" altLang="en-US" sz="2400" b="1" dirty="0" err="1" smtClean="0"/>
              <a:t>linearmente</a:t>
            </a:r>
            <a:r>
              <a:rPr lang="en-US" altLang="en-US" sz="2400" b="1" dirty="0" smtClean="0"/>
              <a:t> </a:t>
            </a:r>
            <a:r>
              <a:rPr lang="en-US" altLang="en-US" sz="2400" b="1" dirty="0" err="1" smtClean="0"/>
              <a:t>separabile</a:t>
            </a:r>
            <a:r>
              <a:rPr lang="en-US" altLang="en-US" sz="2400" dirty="0" smtClean="0"/>
              <a:t>?</a:t>
            </a:r>
            <a:endParaRPr lang="en-US" altLang="en-US" sz="2400" i="1" dirty="0" smtClean="0"/>
          </a:p>
          <a:p>
            <a:pPr eaLnBrk="1" hangingPunct="1"/>
            <a:r>
              <a:rPr lang="en-US" altLang="en-US" sz="2400" i="1" dirty="0" smtClean="0"/>
              <a:t>Si </a:t>
            </a:r>
            <a:r>
              <a:rPr lang="en-US" altLang="en-US" sz="2400" i="1" dirty="0" err="1" smtClean="0"/>
              <a:t>introducono</a:t>
            </a:r>
            <a:r>
              <a:rPr lang="en-US" altLang="en-US" sz="2400" i="1" dirty="0" smtClean="0"/>
              <a:t> le slack variables</a:t>
            </a:r>
            <a:r>
              <a:rPr lang="en-US" altLang="en-US" sz="2400" dirty="0" smtClean="0"/>
              <a:t> </a:t>
            </a:r>
            <a:r>
              <a:rPr lang="el-GR" altLang="en-US" sz="2400" i="1" dirty="0" smtClean="0">
                <a:cs typeface="Times New Roman" pitchFamily="18" charset="0"/>
                <a:sym typeface="Symbol" pitchFamily="18" charset="2"/>
              </a:rPr>
              <a:t></a:t>
            </a:r>
            <a:r>
              <a:rPr lang="en-US" altLang="en-US" sz="2400" i="1" baseline="-25000" dirty="0" err="1" smtClean="0">
                <a:cs typeface="Times New Roman" pitchFamily="18" charset="0"/>
              </a:rPr>
              <a:t>i</a:t>
            </a:r>
            <a:r>
              <a:rPr lang="en-US" altLang="en-US" sz="2400" dirty="0" smtClean="0">
                <a:cs typeface="Times New Roman" pitchFamily="18" charset="0"/>
              </a:rPr>
              <a:t> </a:t>
            </a:r>
            <a:r>
              <a:rPr lang="en-US" altLang="en-US" sz="2400" dirty="0" err="1" smtClean="0"/>
              <a:t>che</a:t>
            </a:r>
            <a:r>
              <a:rPr lang="en-US" altLang="en-US" sz="2400" dirty="0" smtClean="0"/>
              <a:t> </a:t>
            </a:r>
            <a:r>
              <a:rPr lang="en-US" altLang="en-US" sz="2400" dirty="0" err="1" smtClean="0"/>
              <a:t>consentono</a:t>
            </a:r>
            <a:r>
              <a:rPr lang="en-US" altLang="en-US" sz="2400" dirty="0" smtClean="0"/>
              <a:t> la </a:t>
            </a:r>
            <a:r>
              <a:rPr lang="en-US" altLang="en-US" sz="2400" dirty="0" err="1" smtClean="0"/>
              <a:t>classificazione</a:t>
            </a:r>
            <a:r>
              <a:rPr lang="en-US" altLang="en-US" sz="2400" dirty="0" smtClean="0"/>
              <a:t> errata di </a:t>
            </a:r>
            <a:r>
              <a:rPr lang="en-US" altLang="en-US" sz="2400" dirty="0" err="1" smtClean="0"/>
              <a:t>qualche</a:t>
            </a:r>
            <a:r>
              <a:rPr lang="en-US" altLang="en-US" sz="2400" dirty="0" smtClean="0"/>
              <a:t> </a:t>
            </a:r>
            <a:r>
              <a:rPr lang="en-US" altLang="en-US" sz="2400" dirty="0" err="1" smtClean="0"/>
              <a:t>punto</a:t>
            </a:r>
            <a:r>
              <a:rPr lang="en-US" altLang="en-US" sz="2400" dirty="0" smtClean="0"/>
              <a:t>.</a:t>
            </a:r>
          </a:p>
        </p:txBody>
      </p:sp>
      <p:sp>
        <p:nvSpPr>
          <p:cNvPr id="79876" name="Line 4"/>
          <p:cNvSpPr>
            <a:spLocks noChangeShapeType="1"/>
          </p:cNvSpPr>
          <p:nvPr/>
        </p:nvSpPr>
        <p:spPr bwMode="auto">
          <a:xfrm flipV="1">
            <a:off x="2530475" y="2990850"/>
            <a:ext cx="0" cy="304165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877" name="Line 5"/>
          <p:cNvSpPr>
            <a:spLocks noChangeShapeType="1"/>
          </p:cNvSpPr>
          <p:nvPr/>
        </p:nvSpPr>
        <p:spPr bwMode="auto">
          <a:xfrm flipV="1">
            <a:off x="2395538" y="5713413"/>
            <a:ext cx="4081462"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878" name="AutoShape 6"/>
          <p:cNvSpPr>
            <a:spLocks noChangeArrowheads="1"/>
          </p:cNvSpPr>
          <p:nvPr/>
        </p:nvSpPr>
        <p:spPr bwMode="auto">
          <a:xfrm>
            <a:off x="3570288" y="35433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79" name="AutoShape 7"/>
          <p:cNvSpPr>
            <a:spLocks noChangeArrowheads="1"/>
          </p:cNvSpPr>
          <p:nvPr/>
        </p:nvSpPr>
        <p:spPr bwMode="auto">
          <a:xfrm>
            <a:off x="2995613" y="39004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0" name="AutoShape 8"/>
          <p:cNvSpPr>
            <a:spLocks noChangeArrowheads="1"/>
          </p:cNvSpPr>
          <p:nvPr/>
        </p:nvSpPr>
        <p:spPr bwMode="auto">
          <a:xfrm>
            <a:off x="3148013" y="4446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1" name="AutoShape 9"/>
          <p:cNvSpPr>
            <a:spLocks noChangeArrowheads="1"/>
          </p:cNvSpPr>
          <p:nvPr/>
        </p:nvSpPr>
        <p:spPr bwMode="auto">
          <a:xfrm>
            <a:off x="2767013" y="49037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2" name="AutoShape 10"/>
          <p:cNvSpPr>
            <a:spLocks noChangeArrowheads="1"/>
          </p:cNvSpPr>
          <p:nvPr/>
        </p:nvSpPr>
        <p:spPr bwMode="auto">
          <a:xfrm>
            <a:off x="3300413" y="33035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3" name="AutoShape 11"/>
          <p:cNvSpPr>
            <a:spLocks noChangeArrowheads="1"/>
          </p:cNvSpPr>
          <p:nvPr/>
        </p:nvSpPr>
        <p:spPr bwMode="auto">
          <a:xfrm>
            <a:off x="2767013" y="42179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4" name="AutoShape 12"/>
          <p:cNvSpPr>
            <a:spLocks noChangeArrowheads="1"/>
          </p:cNvSpPr>
          <p:nvPr/>
        </p:nvSpPr>
        <p:spPr bwMode="auto">
          <a:xfrm>
            <a:off x="2919413" y="43703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5" name="AutoShape 13"/>
          <p:cNvSpPr>
            <a:spLocks noChangeArrowheads="1"/>
          </p:cNvSpPr>
          <p:nvPr/>
        </p:nvSpPr>
        <p:spPr bwMode="auto">
          <a:xfrm>
            <a:off x="3681413" y="398938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6" name="AutoShape 14"/>
          <p:cNvSpPr>
            <a:spLocks noChangeArrowheads="1"/>
          </p:cNvSpPr>
          <p:nvPr/>
        </p:nvSpPr>
        <p:spPr bwMode="auto">
          <a:xfrm>
            <a:off x="4583113" y="39766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7" name="AutoShape 15"/>
          <p:cNvSpPr>
            <a:spLocks noChangeArrowheads="1"/>
          </p:cNvSpPr>
          <p:nvPr/>
        </p:nvSpPr>
        <p:spPr bwMode="auto">
          <a:xfrm>
            <a:off x="4214813" y="4903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8" name="AutoShape 16"/>
          <p:cNvSpPr>
            <a:spLocks noChangeArrowheads="1"/>
          </p:cNvSpPr>
          <p:nvPr/>
        </p:nvSpPr>
        <p:spPr bwMode="auto">
          <a:xfrm>
            <a:off x="5205413" y="49037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89" name="AutoShape 17"/>
          <p:cNvSpPr>
            <a:spLocks noChangeArrowheads="1"/>
          </p:cNvSpPr>
          <p:nvPr/>
        </p:nvSpPr>
        <p:spPr bwMode="auto">
          <a:xfrm>
            <a:off x="3897313" y="54244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0" name="AutoShape 18"/>
          <p:cNvSpPr>
            <a:spLocks noChangeArrowheads="1"/>
          </p:cNvSpPr>
          <p:nvPr/>
        </p:nvSpPr>
        <p:spPr bwMode="auto">
          <a:xfrm>
            <a:off x="4519613" y="42941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1" name="AutoShape 19"/>
          <p:cNvSpPr>
            <a:spLocks noChangeArrowheads="1"/>
          </p:cNvSpPr>
          <p:nvPr/>
        </p:nvSpPr>
        <p:spPr bwMode="auto">
          <a:xfrm>
            <a:off x="3951288" y="47879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2" name="AutoShape 20"/>
          <p:cNvSpPr>
            <a:spLocks noChangeArrowheads="1"/>
          </p:cNvSpPr>
          <p:nvPr/>
        </p:nvSpPr>
        <p:spPr bwMode="auto">
          <a:xfrm>
            <a:off x="4595813" y="51323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3" name="AutoShape 21"/>
          <p:cNvSpPr>
            <a:spLocks noChangeArrowheads="1"/>
          </p:cNvSpPr>
          <p:nvPr/>
        </p:nvSpPr>
        <p:spPr bwMode="auto">
          <a:xfrm>
            <a:off x="5281613" y="4217988"/>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4" name="AutoShape 22"/>
          <p:cNvSpPr>
            <a:spLocks noChangeArrowheads="1"/>
          </p:cNvSpPr>
          <p:nvPr/>
        </p:nvSpPr>
        <p:spPr bwMode="auto">
          <a:xfrm>
            <a:off x="3767138" y="27051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5" name="AutoShape 23"/>
          <p:cNvSpPr>
            <a:spLocks noChangeArrowheads="1"/>
          </p:cNvSpPr>
          <p:nvPr/>
        </p:nvSpPr>
        <p:spPr bwMode="auto">
          <a:xfrm>
            <a:off x="4376738" y="2781300"/>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6" name="AutoShape 24"/>
          <p:cNvSpPr>
            <a:spLocks noChangeArrowheads="1"/>
          </p:cNvSpPr>
          <p:nvPr/>
        </p:nvSpPr>
        <p:spPr bwMode="auto">
          <a:xfrm>
            <a:off x="5443538" y="35433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7" name="AutoShape 25"/>
          <p:cNvSpPr>
            <a:spLocks noChangeArrowheads="1"/>
          </p:cNvSpPr>
          <p:nvPr/>
        </p:nvSpPr>
        <p:spPr bwMode="auto">
          <a:xfrm>
            <a:off x="3255963" y="3987800"/>
            <a:ext cx="88900" cy="88900"/>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8" name="AutoShape 26"/>
          <p:cNvSpPr>
            <a:spLocks noChangeArrowheads="1"/>
          </p:cNvSpPr>
          <p:nvPr/>
        </p:nvSpPr>
        <p:spPr bwMode="auto">
          <a:xfrm>
            <a:off x="2976563" y="46942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899" name="AutoShape 27"/>
          <p:cNvSpPr>
            <a:spLocks noChangeArrowheads="1"/>
          </p:cNvSpPr>
          <p:nvPr/>
        </p:nvSpPr>
        <p:spPr bwMode="auto">
          <a:xfrm>
            <a:off x="4519613" y="4618038"/>
            <a:ext cx="88900" cy="88900"/>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0" name="Line 28"/>
          <p:cNvSpPr>
            <a:spLocks noChangeShapeType="1"/>
          </p:cNvSpPr>
          <p:nvPr/>
        </p:nvSpPr>
        <p:spPr bwMode="auto">
          <a:xfrm flipV="1">
            <a:off x="2995613" y="2705100"/>
            <a:ext cx="2143125" cy="288448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01" name="Line 29"/>
          <p:cNvSpPr>
            <a:spLocks noChangeShapeType="1"/>
          </p:cNvSpPr>
          <p:nvPr/>
        </p:nvSpPr>
        <p:spPr bwMode="auto">
          <a:xfrm flipH="1" flipV="1">
            <a:off x="4330700" y="3810000"/>
            <a:ext cx="254000" cy="18415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2" name="Oval 30"/>
          <p:cNvSpPr>
            <a:spLocks noChangeArrowheads="1"/>
          </p:cNvSpPr>
          <p:nvPr/>
        </p:nvSpPr>
        <p:spPr bwMode="auto">
          <a:xfrm>
            <a:off x="3606800" y="3924300"/>
            <a:ext cx="228600" cy="219075"/>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3" name="Oval 31"/>
          <p:cNvSpPr>
            <a:spLocks noChangeArrowheads="1"/>
          </p:cNvSpPr>
          <p:nvPr/>
        </p:nvSpPr>
        <p:spPr bwMode="auto">
          <a:xfrm>
            <a:off x="3879850" y="4719638"/>
            <a:ext cx="228600" cy="219075"/>
          </a:xfrm>
          <a:prstGeom prst="ellipse">
            <a:avLst/>
          </a:prstGeom>
          <a:noFill/>
          <a:ln w="19050" algn="ctr">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4" name="Oval 32"/>
          <p:cNvSpPr>
            <a:spLocks noChangeArrowheads="1"/>
          </p:cNvSpPr>
          <p:nvPr/>
        </p:nvSpPr>
        <p:spPr bwMode="auto">
          <a:xfrm>
            <a:off x="4513263" y="3906838"/>
            <a:ext cx="228600" cy="219075"/>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79905" name="Line 33"/>
          <p:cNvSpPr>
            <a:spLocks noChangeShapeType="1"/>
          </p:cNvSpPr>
          <p:nvPr/>
        </p:nvSpPr>
        <p:spPr bwMode="auto">
          <a:xfrm flipH="1" flipV="1">
            <a:off x="3706813" y="4624388"/>
            <a:ext cx="244475" cy="1746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6" name="Line 34"/>
          <p:cNvSpPr>
            <a:spLocks noChangeShapeType="1"/>
          </p:cNvSpPr>
          <p:nvPr/>
        </p:nvSpPr>
        <p:spPr bwMode="auto">
          <a:xfrm flipH="1" flipV="1">
            <a:off x="3759200" y="4062413"/>
            <a:ext cx="234950" cy="179387"/>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79907" name="Line 35"/>
          <p:cNvSpPr>
            <a:spLocks noChangeShapeType="1"/>
          </p:cNvSpPr>
          <p:nvPr/>
        </p:nvSpPr>
        <p:spPr bwMode="auto">
          <a:xfrm flipV="1">
            <a:off x="3433763" y="2886075"/>
            <a:ext cx="2009775" cy="26939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79908" name="Line 36"/>
          <p:cNvSpPr>
            <a:spLocks noChangeShapeType="1"/>
          </p:cNvSpPr>
          <p:nvPr/>
        </p:nvSpPr>
        <p:spPr bwMode="auto">
          <a:xfrm flipV="1">
            <a:off x="2786063" y="2524125"/>
            <a:ext cx="2066925" cy="2770188"/>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79909" name="Line 37"/>
          <p:cNvSpPr>
            <a:spLocks noChangeShapeType="1"/>
          </p:cNvSpPr>
          <p:nvPr/>
        </p:nvSpPr>
        <p:spPr bwMode="auto">
          <a:xfrm flipH="1" flipV="1">
            <a:off x="3975100" y="4267200"/>
            <a:ext cx="546100" cy="3683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10" name="Line 38"/>
          <p:cNvSpPr>
            <a:spLocks noChangeShapeType="1"/>
          </p:cNvSpPr>
          <p:nvPr/>
        </p:nvSpPr>
        <p:spPr bwMode="auto">
          <a:xfrm>
            <a:off x="3336925" y="4064000"/>
            <a:ext cx="501650" cy="361950"/>
          </a:xfrm>
          <a:prstGeom prst="line">
            <a:avLst/>
          </a:prstGeom>
          <a:noFill/>
          <a:ln w="952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9911" name="Text Box 39"/>
          <p:cNvSpPr txBox="1">
            <a:spLocks noChangeArrowheads="1"/>
          </p:cNvSpPr>
          <p:nvPr/>
        </p:nvSpPr>
        <p:spPr bwMode="auto">
          <a:xfrm>
            <a:off x="4143375" y="4448175"/>
            <a:ext cx="704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1800" i="1" baseline="0">
                <a:solidFill>
                  <a:srgbClr val="000000"/>
                </a:solidFill>
                <a:latin typeface="Arial" pitchFamily="34" charset="0"/>
                <a:cs typeface="Times New Roman" pitchFamily="18" charset="0"/>
                <a:sym typeface="Symbol" pitchFamily="18" charset="2"/>
              </a:rPr>
              <a:t></a:t>
            </a:r>
            <a:r>
              <a:rPr lang="el-GR" altLang="en-US" sz="2000" i="1" baseline="0">
                <a:solidFill>
                  <a:srgbClr val="000000"/>
                </a:solidFill>
                <a:latin typeface="Times New Roman" pitchFamily="18" charset="0"/>
                <a:cs typeface="Times New Roman" pitchFamily="18" charset="0"/>
              </a:rPr>
              <a:t> </a:t>
            </a:r>
            <a:r>
              <a:rPr lang="en-US" altLang="en-US" sz="2000" i="1">
                <a:solidFill>
                  <a:srgbClr val="000000"/>
                </a:solidFill>
                <a:latin typeface="Times New Roman" pitchFamily="18" charset="0"/>
                <a:cs typeface="Times New Roman" pitchFamily="18" charset="0"/>
              </a:rPr>
              <a:t>i</a:t>
            </a:r>
          </a:p>
        </p:txBody>
      </p:sp>
      <p:sp>
        <p:nvSpPr>
          <p:cNvPr id="79912" name="Text Box 40"/>
          <p:cNvSpPr txBox="1">
            <a:spLocks noChangeArrowheads="1"/>
          </p:cNvSpPr>
          <p:nvPr/>
        </p:nvSpPr>
        <p:spPr bwMode="auto">
          <a:xfrm>
            <a:off x="3257550" y="4067175"/>
            <a:ext cx="7048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1800" i="1" baseline="0">
                <a:solidFill>
                  <a:srgbClr val="000000"/>
                </a:solidFill>
                <a:latin typeface="Arial" pitchFamily="34" charset="0"/>
                <a:cs typeface="Times New Roman" pitchFamily="18" charset="0"/>
                <a:sym typeface="Symbol" pitchFamily="18" charset="2"/>
              </a:rPr>
              <a:t></a:t>
            </a:r>
            <a:r>
              <a:rPr lang="el-GR" altLang="en-US" sz="2000" i="1" baseline="0">
                <a:solidFill>
                  <a:srgbClr val="000000"/>
                </a:solidFill>
                <a:latin typeface="Times New Roman" pitchFamily="18" charset="0"/>
                <a:cs typeface="Times New Roman" pitchFamily="18" charset="0"/>
              </a:rPr>
              <a:t> </a:t>
            </a:r>
            <a:r>
              <a:rPr lang="en-US" altLang="en-US" sz="2000" i="1">
                <a:solidFill>
                  <a:srgbClr val="000000"/>
                </a:solidFill>
                <a:latin typeface="Times New Roman" pitchFamily="18" charset="0"/>
                <a:cs typeface="Times New Roman" pitchFamily="18" charset="0"/>
              </a:rPr>
              <a:t>i</a:t>
            </a:r>
          </a:p>
        </p:txBody>
      </p:sp>
      <p:graphicFrame>
        <p:nvGraphicFramePr>
          <p:cNvPr id="79913" name="Object 2"/>
          <p:cNvGraphicFramePr>
            <a:graphicFrameLocks noChangeAspect="1"/>
          </p:cNvGraphicFramePr>
          <p:nvPr/>
        </p:nvGraphicFramePr>
        <p:xfrm>
          <a:off x="2798763" y="5873750"/>
          <a:ext cx="3552825" cy="633413"/>
        </p:xfrm>
        <a:graphic>
          <a:graphicData uri="http://schemas.openxmlformats.org/presentationml/2006/ole">
            <mc:AlternateContent xmlns:mc="http://schemas.openxmlformats.org/markup-compatibility/2006">
              <mc:Choice xmlns:v="urn:schemas-microsoft-com:vml" Requires="v">
                <p:oleObj spid="_x0000_s202764" name="Equazione" r:id="rId4" imgW="1663700" imgH="241300" progId="Equation.3">
                  <p:embed/>
                </p:oleObj>
              </mc:Choice>
              <mc:Fallback>
                <p:oleObj name="Equazione" r:id="rId4" imgW="16637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8763" y="5873750"/>
                        <a:ext cx="3552825" cy="633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6308585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altLang="en-US" smtClean="0"/>
              <a:t>Soft Margin Classification</a:t>
            </a:r>
          </a:p>
        </p:txBody>
      </p:sp>
      <p:sp>
        <p:nvSpPr>
          <p:cNvPr id="80899" name="Rectangle 3"/>
          <p:cNvSpPr>
            <a:spLocks noGrp="1" noChangeArrowheads="1"/>
          </p:cNvSpPr>
          <p:nvPr>
            <p:ph type="body" idx="1"/>
          </p:nvPr>
        </p:nvSpPr>
        <p:spPr/>
        <p:txBody>
          <a:bodyPr/>
          <a:lstStyle/>
          <a:p>
            <a:pPr eaLnBrk="1" hangingPunct="1"/>
            <a:r>
              <a:rPr lang="en-US" altLang="en-US" sz="2800" dirty="0" err="1" smtClean="0"/>
              <a:t>Problema</a:t>
            </a:r>
            <a:r>
              <a:rPr lang="en-US" altLang="en-US" sz="2800" dirty="0" smtClean="0"/>
              <a:t> </a:t>
            </a:r>
            <a:r>
              <a:rPr lang="en-US" altLang="en-US" sz="2800" dirty="0" err="1" smtClean="0"/>
              <a:t>lineare</a:t>
            </a:r>
            <a:r>
              <a:rPr lang="en-US" altLang="en-US" sz="2800" dirty="0" smtClean="0"/>
              <a:t>:</a:t>
            </a:r>
          </a:p>
          <a:p>
            <a:pPr eaLnBrk="1" hangingPunct="1"/>
            <a:endParaRPr lang="en-US" altLang="en-US" sz="2800" dirty="0" smtClean="0"/>
          </a:p>
          <a:p>
            <a:pPr eaLnBrk="1" hangingPunct="1"/>
            <a:endParaRPr lang="en-US" altLang="en-US" sz="2800" dirty="0" smtClean="0"/>
          </a:p>
          <a:p>
            <a:pPr eaLnBrk="1" hangingPunct="1"/>
            <a:r>
              <a:rPr lang="en-US" altLang="en-US" sz="2800" dirty="0" smtClean="0"/>
              <a:t>Con le slack variables:</a:t>
            </a:r>
          </a:p>
          <a:p>
            <a:pPr eaLnBrk="1" hangingPunct="1"/>
            <a:endParaRPr lang="en-US" altLang="en-US" sz="2800" dirty="0" smtClean="0"/>
          </a:p>
          <a:p>
            <a:pPr eaLnBrk="1" hangingPunct="1"/>
            <a:endParaRPr lang="en-US" altLang="en-US" sz="2800" dirty="0" smtClean="0"/>
          </a:p>
          <a:p>
            <a:pPr eaLnBrk="1" hangingPunct="1"/>
            <a:endParaRPr lang="en-US" altLang="en-US" sz="2800" dirty="0" smtClean="0"/>
          </a:p>
          <a:p>
            <a:pPr eaLnBrk="1" hangingPunct="1"/>
            <a:r>
              <a:rPr lang="en-US" altLang="en-US" sz="2800" dirty="0" smtClean="0"/>
              <a:t>Il </a:t>
            </a:r>
            <a:r>
              <a:rPr lang="en-US" altLang="en-US" sz="2800" dirty="0" err="1" smtClean="0"/>
              <a:t>parametro</a:t>
            </a:r>
            <a:r>
              <a:rPr lang="en-US" altLang="en-US" sz="2800" dirty="0" smtClean="0"/>
              <a:t> C </a:t>
            </a:r>
            <a:r>
              <a:rPr lang="en-US" altLang="en-US" sz="2800" dirty="0" err="1" smtClean="0"/>
              <a:t>pesa</a:t>
            </a:r>
            <a:r>
              <a:rPr lang="en-US" altLang="en-US" sz="2800" dirty="0" smtClean="0"/>
              <a:t> </a:t>
            </a:r>
            <a:r>
              <a:rPr lang="en-US" altLang="en-US" sz="2800" dirty="0" err="1" smtClean="0"/>
              <a:t>gli</a:t>
            </a:r>
            <a:r>
              <a:rPr lang="en-US" altLang="en-US" sz="2800" dirty="0" smtClean="0"/>
              <a:t> </a:t>
            </a:r>
            <a:r>
              <a:rPr lang="en-US" altLang="en-US" sz="2800" dirty="0" err="1" smtClean="0"/>
              <a:t>errori</a:t>
            </a:r>
            <a:r>
              <a:rPr lang="en-US" altLang="en-US" sz="2800" dirty="0" smtClean="0"/>
              <a:t> e </a:t>
            </a:r>
            <a:r>
              <a:rPr lang="en-US" altLang="en-US" sz="2800" dirty="0" err="1" smtClean="0"/>
              <a:t>controlla</a:t>
            </a:r>
            <a:r>
              <a:rPr lang="en-US" altLang="en-US" sz="2800" dirty="0" smtClean="0"/>
              <a:t> </a:t>
            </a:r>
            <a:r>
              <a:rPr lang="en-US" altLang="en-US" sz="2800" dirty="0" err="1" smtClean="0"/>
              <a:t>l’overfitting</a:t>
            </a:r>
            <a:r>
              <a:rPr lang="en-US" altLang="en-US" sz="2800" dirty="0" smtClean="0"/>
              <a:t> (C piccolo, </a:t>
            </a:r>
            <a:r>
              <a:rPr lang="en-US" altLang="en-US" sz="2800" i="1" dirty="0" err="1" smtClean="0"/>
              <a:t>ammetto</a:t>
            </a:r>
            <a:r>
              <a:rPr lang="en-US" altLang="en-US" sz="2800" i="1" dirty="0" smtClean="0"/>
              <a:t> </a:t>
            </a:r>
            <a:r>
              <a:rPr lang="en-US" altLang="en-US" sz="2800" i="1" dirty="0" err="1" smtClean="0"/>
              <a:t>errori</a:t>
            </a:r>
            <a:r>
              <a:rPr lang="en-US" altLang="en-US" sz="2800" dirty="0" smtClean="0"/>
              <a:t>).</a:t>
            </a:r>
          </a:p>
        </p:txBody>
      </p:sp>
      <p:sp>
        <p:nvSpPr>
          <p:cNvPr id="80900" name="Text Box 4"/>
          <p:cNvSpPr txBox="1">
            <a:spLocks noChangeArrowheads="1"/>
          </p:cNvSpPr>
          <p:nvPr/>
        </p:nvSpPr>
        <p:spPr bwMode="auto">
          <a:xfrm>
            <a:off x="1637477" y="1909763"/>
            <a:ext cx="6438900" cy="109220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baseline="0" dirty="0" err="1">
                <a:solidFill>
                  <a:srgbClr val="000000"/>
                </a:solidFill>
                <a:latin typeface="Times New Roman" pitchFamily="18" charset="0"/>
              </a:rPr>
              <a:t>Trova</a:t>
            </a:r>
            <a:r>
              <a:rPr lang="en-US" altLang="en-US" sz="2000" baseline="0" dirty="0">
                <a:solidFill>
                  <a:srgbClr val="000000"/>
                </a:solidFill>
                <a:latin typeface="Times New Roman" pitchFamily="18" charset="0"/>
              </a:rPr>
              <a:t> </a:t>
            </a:r>
            <a:r>
              <a:rPr lang="en-US" altLang="en-US" sz="2000" b="1" baseline="0" dirty="0">
                <a:solidFill>
                  <a:srgbClr val="000000"/>
                </a:solidFill>
                <a:latin typeface="Times New Roman" pitchFamily="18" charset="0"/>
              </a:rPr>
              <a:t>w</a:t>
            </a:r>
            <a:r>
              <a:rPr lang="en-US" altLang="en-US" sz="2000" baseline="0" dirty="0">
                <a:solidFill>
                  <a:srgbClr val="000000"/>
                </a:solidFill>
                <a:latin typeface="Times New Roman" pitchFamily="18" charset="0"/>
              </a:rPr>
              <a:t> e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 </a:t>
            </a:r>
            <a:r>
              <a:rPr lang="en-US" altLang="en-US" sz="2000" baseline="0" dirty="0" err="1">
                <a:solidFill>
                  <a:srgbClr val="000000"/>
                </a:solidFill>
                <a:latin typeface="Times New Roman" pitchFamily="18" charset="0"/>
              </a:rPr>
              <a:t>t.c</a:t>
            </a:r>
            <a:r>
              <a:rPr lang="en-US" altLang="en-US" sz="2000" baseline="0" dirty="0">
                <a:solidFill>
                  <a:srgbClr val="000000"/>
                </a:solidFill>
                <a:latin typeface="Times New Roman" pitchFamily="18" charset="0"/>
              </a:rPr>
              <a:t>.</a:t>
            </a:r>
          </a:p>
          <a:p>
            <a:pPr eaLnBrk="1" hangingPunct="1">
              <a:spcBef>
                <a:spcPct val="0"/>
              </a:spcBef>
              <a:buFontTx/>
              <a:buNone/>
            </a:pPr>
            <a:r>
              <a:rPr lang="el-GR" altLang="en-US" sz="2000" b="1" baseline="0" dirty="0">
                <a:solidFill>
                  <a:srgbClr val="000000"/>
                </a:solidFill>
                <a:latin typeface="Symbol" pitchFamily="18" charset="2"/>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w</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 =1/2 </a:t>
            </a:r>
            <a:r>
              <a:rPr lang="en-US" altLang="en-US" sz="2000" b="1" baseline="0" dirty="0" err="1">
                <a:solidFill>
                  <a:srgbClr val="000000"/>
                </a:solidFill>
                <a:latin typeface="Times New Roman" pitchFamily="18" charset="0"/>
              </a:rPr>
              <a:t>w</a:t>
            </a:r>
            <a:r>
              <a:rPr lang="en-US" altLang="en-US" sz="2000"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w</a:t>
            </a:r>
            <a:r>
              <a:rPr lang="en-US" altLang="en-US" sz="2000" baseline="0" dirty="0">
                <a:solidFill>
                  <a:srgbClr val="000000"/>
                </a:solidFill>
                <a:latin typeface="Times New Roman" pitchFamily="18" charset="0"/>
              </a:rPr>
              <a:t>  è </a:t>
            </a:r>
            <a:r>
              <a:rPr lang="en-US" altLang="en-US" sz="2000" baseline="0" dirty="0" err="1">
                <a:solidFill>
                  <a:srgbClr val="000000"/>
                </a:solidFill>
                <a:latin typeface="Times New Roman" pitchFamily="18" charset="0"/>
              </a:rPr>
              <a:t>minimizzata</a:t>
            </a:r>
            <a:r>
              <a:rPr lang="en-US" altLang="en-US" sz="2000" baseline="0" dirty="0">
                <a:solidFill>
                  <a:srgbClr val="000000"/>
                </a:solidFill>
                <a:latin typeface="Times New Roman" pitchFamily="18" charset="0"/>
              </a:rPr>
              <a:t> e per </a:t>
            </a:r>
            <a:r>
              <a:rPr lang="en-US" altLang="en-US" sz="2000" baseline="0" dirty="0" err="1">
                <a:solidFill>
                  <a:srgbClr val="000000"/>
                </a:solidFill>
                <a:latin typeface="Times New Roman" pitchFamily="18" charset="0"/>
              </a:rPr>
              <a:t>ogni</a:t>
            </a:r>
            <a:r>
              <a:rPr lang="en-US" altLang="en-US" sz="2000"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0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endParaRPr lang="en-US" altLang="en-US" sz="2000" baseline="0" dirty="0">
              <a:solidFill>
                <a:srgbClr val="000000"/>
              </a:solidFill>
              <a:latin typeface="Times New Roman" pitchFamily="18" charset="0"/>
            </a:endParaRPr>
          </a:p>
          <a:p>
            <a:pPr eaLnBrk="1" hangingPunct="1">
              <a:spcBef>
                <a:spcPct val="0"/>
              </a:spcBef>
              <a:buFontTx/>
              <a:buNone/>
            </a:pPr>
            <a:r>
              <a:rPr lang="en-US" altLang="en-US" sz="2000" i="1" baseline="0" dirty="0" err="1">
                <a:solidFill>
                  <a:srgbClr val="000000"/>
                </a:solidFill>
                <a:latin typeface="Times New Roman" pitchFamily="18" charset="0"/>
              </a:rPr>
              <a:t>y</a:t>
            </a:r>
            <a:r>
              <a:rPr lang="en-US" altLang="en-US" sz="2000" i="1" baseline="-25000" dirty="0" err="1">
                <a:solidFill>
                  <a:srgbClr val="000000"/>
                </a:solidFill>
                <a:latin typeface="Times New Roman" pitchFamily="18" charset="0"/>
              </a:rPr>
              <a:t>i</a:t>
            </a:r>
            <a:r>
              <a:rPr lang="en-US" altLang="en-US" sz="2000" baseline="0" dirty="0">
                <a:solidFill>
                  <a:srgbClr val="000000"/>
                </a:solidFill>
                <a:latin typeface="Times New Roman" pitchFamily="18" charset="0"/>
              </a:rPr>
              <a:t> (</a:t>
            </a:r>
            <a:r>
              <a:rPr lang="en-US" altLang="en-US" sz="2000" b="1" baseline="0" dirty="0" err="1">
                <a:solidFill>
                  <a:srgbClr val="000000"/>
                </a:solidFill>
                <a:latin typeface="Times New Roman" pitchFamily="18" charset="0"/>
              </a:rPr>
              <a:t>w</a:t>
            </a:r>
            <a:r>
              <a:rPr lang="en-US" altLang="en-US" sz="2000" b="1"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 b)</a:t>
            </a:r>
            <a:r>
              <a:rPr lang="en-US" altLang="en-US" sz="2000" b="1" baseline="0" dirty="0">
                <a:solidFill>
                  <a:srgbClr val="000000"/>
                </a:solidFill>
                <a:latin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1</a:t>
            </a:r>
          </a:p>
        </p:txBody>
      </p:sp>
      <p:sp>
        <p:nvSpPr>
          <p:cNvPr id="80901" name="Text Box 5"/>
          <p:cNvSpPr txBox="1">
            <a:spLocks noChangeArrowheads="1"/>
          </p:cNvSpPr>
          <p:nvPr/>
        </p:nvSpPr>
        <p:spPr bwMode="auto">
          <a:xfrm>
            <a:off x="1165989" y="3651250"/>
            <a:ext cx="6910388" cy="1092200"/>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baseline="0" dirty="0" err="1">
                <a:solidFill>
                  <a:srgbClr val="000000"/>
                </a:solidFill>
                <a:latin typeface="Times New Roman" pitchFamily="18" charset="0"/>
              </a:rPr>
              <a:t>Trova</a:t>
            </a:r>
            <a:r>
              <a:rPr lang="en-US" altLang="en-US" sz="2000" baseline="0" dirty="0">
                <a:solidFill>
                  <a:srgbClr val="000000"/>
                </a:solidFill>
                <a:latin typeface="Times New Roman" pitchFamily="18" charset="0"/>
              </a:rPr>
              <a:t> </a:t>
            </a:r>
            <a:r>
              <a:rPr lang="en-US" altLang="en-US" sz="2000" b="1" baseline="0" dirty="0">
                <a:solidFill>
                  <a:srgbClr val="000000"/>
                </a:solidFill>
                <a:latin typeface="Times New Roman" pitchFamily="18" charset="0"/>
              </a:rPr>
              <a:t>w</a:t>
            </a:r>
            <a:r>
              <a:rPr lang="en-US" altLang="en-US" sz="2000" baseline="0" dirty="0">
                <a:solidFill>
                  <a:srgbClr val="000000"/>
                </a:solidFill>
                <a:latin typeface="Times New Roman" pitchFamily="18" charset="0"/>
              </a:rPr>
              <a:t> e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 </a:t>
            </a:r>
            <a:r>
              <a:rPr lang="en-US" altLang="en-US" sz="2000" baseline="0" dirty="0" err="1">
                <a:solidFill>
                  <a:srgbClr val="000000"/>
                </a:solidFill>
                <a:latin typeface="Times New Roman" pitchFamily="18" charset="0"/>
              </a:rPr>
              <a:t>t.c</a:t>
            </a:r>
            <a:r>
              <a:rPr lang="en-US" altLang="en-US" sz="2000" baseline="0" dirty="0">
                <a:solidFill>
                  <a:srgbClr val="000000"/>
                </a:solidFill>
                <a:latin typeface="Times New Roman" pitchFamily="18" charset="0"/>
              </a:rPr>
              <a:t>.</a:t>
            </a:r>
          </a:p>
          <a:p>
            <a:pPr eaLnBrk="1" hangingPunct="1">
              <a:spcBef>
                <a:spcPct val="0"/>
              </a:spcBef>
              <a:buFontTx/>
              <a:buNone/>
            </a:pPr>
            <a:r>
              <a:rPr lang="el-GR" altLang="en-US" sz="2000" b="1" baseline="0" dirty="0">
                <a:solidFill>
                  <a:srgbClr val="000000"/>
                </a:solidFill>
                <a:latin typeface="Symbol" pitchFamily="18" charset="2"/>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w</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 =1/2 </a:t>
            </a:r>
            <a:r>
              <a:rPr lang="en-US" altLang="en-US" sz="2000" b="1" baseline="0" dirty="0" err="1">
                <a:solidFill>
                  <a:srgbClr val="000000"/>
                </a:solidFill>
                <a:latin typeface="Times New Roman" pitchFamily="18" charset="0"/>
              </a:rPr>
              <a:t>w</a:t>
            </a:r>
            <a:r>
              <a:rPr lang="en-US" altLang="en-US" sz="2000"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w</a:t>
            </a:r>
            <a:r>
              <a:rPr lang="en-US" altLang="en-US" sz="2000" baseline="0" dirty="0">
                <a:solidFill>
                  <a:srgbClr val="000000"/>
                </a:solidFill>
                <a:latin typeface="Times New Roman" pitchFamily="18" charset="0"/>
              </a:rPr>
              <a:t> + </a:t>
            </a:r>
            <a:r>
              <a:rPr lang="en-US" altLang="en-US" sz="2000" i="1" baseline="0" dirty="0">
                <a:solidFill>
                  <a:srgbClr val="000000"/>
                </a:solidFill>
                <a:latin typeface="Times New Roman" pitchFamily="18" charset="0"/>
              </a:rPr>
              <a:t>C</a:t>
            </a:r>
            <a:r>
              <a:rPr lang="el-GR" altLang="en-US" sz="2400" baseline="0" dirty="0">
                <a:solidFill>
                  <a:srgbClr val="000000"/>
                </a:solidFill>
                <a:latin typeface="Times New Roman" pitchFamily="18" charset="0"/>
              </a:rPr>
              <a:t>∑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rPr>
              <a:t> </a:t>
            </a:r>
            <a:r>
              <a:rPr lang="en-US" altLang="en-US" sz="2000" i="1" baseline="-25000" dirty="0" err="1">
                <a:solidFill>
                  <a:srgbClr val="000000"/>
                </a:solidFill>
                <a:latin typeface="Times New Roman" pitchFamily="18" charset="0"/>
              </a:rPr>
              <a:t>i</a:t>
            </a:r>
            <a:r>
              <a:rPr lang="en-US" altLang="en-US" sz="2000" baseline="0" dirty="0">
                <a:solidFill>
                  <a:srgbClr val="000000"/>
                </a:solidFill>
                <a:latin typeface="Times New Roman" pitchFamily="18" charset="0"/>
              </a:rPr>
              <a:t>  è </a:t>
            </a:r>
            <a:r>
              <a:rPr lang="en-US" altLang="en-US" sz="2000" baseline="0" dirty="0" err="1" smtClean="0">
                <a:solidFill>
                  <a:srgbClr val="000000"/>
                </a:solidFill>
                <a:latin typeface="Times New Roman" pitchFamily="18" charset="0"/>
              </a:rPr>
              <a:t>minimizzata</a:t>
            </a:r>
            <a:r>
              <a:rPr lang="en-US" altLang="en-US" sz="2000" baseline="0" dirty="0" smtClean="0">
                <a:solidFill>
                  <a:srgbClr val="000000"/>
                </a:solidFill>
                <a:latin typeface="Times New Roman" pitchFamily="18" charset="0"/>
              </a:rPr>
              <a:t>, </a:t>
            </a:r>
            <a:r>
              <a:rPr lang="en-US" altLang="en-US" sz="2000" baseline="0" dirty="0">
                <a:solidFill>
                  <a:srgbClr val="000000"/>
                </a:solidFill>
                <a:latin typeface="Times New Roman" pitchFamily="18" charset="0"/>
              </a:rPr>
              <a:t>e per </a:t>
            </a:r>
            <a:r>
              <a:rPr lang="en-US" altLang="en-US" sz="2000" baseline="0" dirty="0" err="1">
                <a:solidFill>
                  <a:srgbClr val="000000"/>
                </a:solidFill>
                <a:latin typeface="Times New Roman" pitchFamily="18" charset="0"/>
              </a:rPr>
              <a:t>ogni</a:t>
            </a:r>
            <a:r>
              <a:rPr lang="en-US" altLang="en-US" sz="2000"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000" baseline="0" dirty="0">
                <a:solidFill>
                  <a:srgbClr val="000000"/>
                </a:solidFill>
                <a:latin typeface="Times New Roman" pitchFamily="18" charset="0"/>
              </a:rPr>
              <a:t>(</a:t>
            </a:r>
            <a:r>
              <a:rPr lang="en-US" altLang="en-US" sz="2400" b="1" baseline="0" dirty="0">
                <a:solidFill>
                  <a:srgbClr val="000000"/>
                </a:solidFill>
                <a:latin typeface="Times New Roman" pitchFamily="18" charset="0"/>
              </a:rPr>
              <a:t>x</a:t>
            </a:r>
            <a:r>
              <a:rPr lang="en-US" altLang="en-US" sz="2400" b="1" baseline="-25000" dirty="0">
                <a:solidFill>
                  <a:srgbClr val="000000"/>
                </a:solidFill>
                <a:latin typeface="Times New Roman" pitchFamily="18" charset="0"/>
              </a:rPr>
              <a:t>i</a:t>
            </a:r>
            <a:r>
              <a:rPr lang="en-US" altLang="en-US" sz="2400" b="1" baseline="0" dirty="0">
                <a:solidFill>
                  <a:srgbClr val="000000"/>
                </a:solidFill>
                <a:latin typeface="Times New Roman" pitchFamily="18" charset="0"/>
              </a:rPr>
              <a:t> </a:t>
            </a:r>
            <a:r>
              <a:rPr lang="en-US" altLang="en-US" sz="2400" baseline="0" dirty="0">
                <a:solidFill>
                  <a:srgbClr val="000000"/>
                </a:solidFill>
                <a:latin typeface="Times New Roman" pitchFamily="18" charset="0"/>
              </a:rPr>
              <a:t>,</a:t>
            </a:r>
            <a:r>
              <a:rPr lang="en-US" altLang="en-US" sz="2400" i="1" baseline="0" dirty="0" err="1">
                <a:solidFill>
                  <a:srgbClr val="000000"/>
                </a:solidFill>
                <a:latin typeface="Times New Roman" pitchFamily="18" charset="0"/>
              </a:rPr>
              <a:t>y</a:t>
            </a:r>
            <a:r>
              <a:rPr lang="en-US" altLang="en-US" sz="2400" i="1" baseline="-25000" dirty="0" err="1">
                <a:solidFill>
                  <a:srgbClr val="000000"/>
                </a:solidFill>
                <a:latin typeface="Times New Roman" pitchFamily="18" charset="0"/>
              </a:rPr>
              <a:t>i</a:t>
            </a:r>
            <a:r>
              <a:rPr lang="en-US" altLang="en-US" sz="2400" baseline="0" dirty="0">
                <a:solidFill>
                  <a:srgbClr val="000000"/>
                </a:solidFill>
                <a:latin typeface="Times New Roman" pitchFamily="18" charset="0"/>
              </a:rPr>
              <a:t>)}</a:t>
            </a:r>
            <a:endParaRPr lang="en-US" altLang="en-US" sz="2000" baseline="0" dirty="0">
              <a:solidFill>
                <a:srgbClr val="000000"/>
              </a:solidFill>
              <a:latin typeface="Times New Roman" pitchFamily="18" charset="0"/>
            </a:endParaRPr>
          </a:p>
          <a:p>
            <a:pPr eaLnBrk="1" hangingPunct="1">
              <a:spcBef>
                <a:spcPct val="0"/>
              </a:spcBef>
              <a:buFontTx/>
              <a:buNone/>
            </a:pPr>
            <a:r>
              <a:rPr lang="en-US" altLang="en-US" sz="2000" i="1" baseline="0" dirty="0" err="1">
                <a:solidFill>
                  <a:srgbClr val="000000"/>
                </a:solidFill>
                <a:latin typeface="Times New Roman" pitchFamily="18" charset="0"/>
              </a:rPr>
              <a:t>y</a:t>
            </a:r>
            <a:r>
              <a:rPr lang="en-US" altLang="en-US" sz="2000" i="1" baseline="-25000" dirty="0" err="1">
                <a:solidFill>
                  <a:srgbClr val="000000"/>
                </a:solidFill>
                <a:latin typeface="Times New Roman" pitchFamily="18" charset="0"/>
              </a:rPr>
              <a:t>i</a:t>
            </a:r>
            <a:r>
              <a:rPr lang="en-US" altLang="en-US" sz="2000" i="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a:t>
            </a:r>
            <a:r>
              <a:rPr lang="en-US" altLang="en-US" sz="2000" b="1" baseline="0" dirty="0" err="1">
                <a:solidFill>
                  <a:srgbClr val="000000"/>
                </a:solidFill>
                <a:latin typeface="Times New Roman" pitchFamily="18" charset="0"/>
              </a:rPr>
              <a:t>w</a:t>
            </a:r>
            <a:r>
              <a:rPr lang="en-US" altLang="en-US" sz="2000" b="1" baseline="30000" dirty="0" err="1">
                <a:solidFill>
                  <a:srgbClr val="000000"/>
                </a:solidFill>
                <a:latin typeface="Times New Roman" pitchFamily="18" charset="0"/>
              </a:rPr>
              <a:t>T</a:t>
            </a:r>
            <a:r>
              <a:rPr lang="en-US" altLang="en-US" sz="2000" b="1" baseline="0"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0" dirty="0">
                <a:solidFill>
                  <a:srgbClr val="000000"/>
                </a:solidFill>
                <a:latin typeface="Times New Roman" pitchFamily="18" charset="0"/>
              </a:rPr>
              <a:t> </a:t>
            </a:r>
            <a:r>
              <a:rPr lang="en-US" altLang="en-US" sz="2000" baseline="0" dirty="0">
                <a:solidFill>
                  <a:srgbClr val="000000"/>
                </a:solidFill>
                <a:latin typeface="Times New Roman" pitchFamily="18" charset="0"/>
              </a:rPr>
              <a:t>+ </a:t>
            </a:r>
            <a:r>
              <a:rPr lang="en-US" altLang="en-US" sz="2000" i="1" baseline="0" dirty="0">
                <a:solidFill>
                  <a:srgbClr val="000000"/>
                </a:solidFill>
                <a:latin typeface="Times New Roman" pitchFamily="18" charset="0"/>
              </a:rPr>
              <a:t>b</a:t>
            </a:r>
            <a:r>
              <a:rPr lang="en-US" altLang="en-US" sz="2000" baseline="0" dirty="0">
                <a:solidFill>
                  <a:srgbClr val="000000"/>
                </a:solidFill>
                <a:latin typeface="Times New Roman" pitchFamily="18" charset="0"/>
              </a:rPr>
              <a:t>)</a:t>
            </a:r>
            <a:r>
              <a:rPr lang="en-US" altLang="en-US" sz="2000" b="1" baseline="0" dirty="0">
                <a:solidFill>
                  <a:srgbClr val="000000"/>
                </a:solidFill>
                <a:latin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1-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    e </a:t>
            </a:r>
            <a:r>
              <a:rPr lang="el-GR" altLang="en-US" sz="1800" i="1" baseline="0" dirty="0">
                <a:solidFill>
                  <a:srgbClr val="000000"/>
                </a:solidFill>
                <a:latin typeface="Arial" pitchFamily="34" charset="0"/>
                <a:cs typeface="Times New Roman" pitchFamily="18" charset="0"/>
                <a:sym typeface="Symbol" pitchFamily="18" charset="2"/>
              </a:rPr>
              <a:t></a:t>
            </a:r>
            <a:r>
              <a:rPr lang="el-GR" altLang="en-US" sz="2000" i="1" baseline="0"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rPr>
              <a:t>≥ </a:t>
            </a:r>
            <a:r>
              <a:rPr lang="en-US" altLang="en-US" sz="2000" baseline="0" dirty="0">
                <a:solidFill>
                  <a:srgbClr val="000000"/>
                </a:solidFill>
                <a:latin typeface="Times New Roman" pitchFamily="18" charset="0"/>
                <a:cs typeface="Times New Roman" pitchFamily="18" charset="0"/>
              </a:rPr>
              <a:t>0 per </a:t>
            </a:r>
            <a:r>
              <a:rPr lang="en-US" altLang="en-US" sz="2000" baseline="0" dirty="0" err="1">
                <a:solidFill>
                  <a:srgbClr val="000000"/>
                </a:solidFill>
                <a:latin typeface="Times New Roman" pitchFamily="18" charset="0"/>
                <a:cs typeface="Times New Roman" pitchFamily="18" charset="0"/>
              </a:rPr>
              <a:t>ogni</a:t>
            </a:r>
            <a:r>
              <a:rPr lang="en-US" altLang="en-US" sz="2000" baseline="0" dirty="0">
                <a:solidFill>
                  <a:srgbClr val="000000"/>
                </a:solidFill>
                <a:latin typeface="Times New Roman" pitchFamily="18" charset="0"/>
                <a:cs typeface="Times New Roman" pitchFamily="18" charset="0"/>
              </a:rPr>
              <a:t> </a:t>
            </a:r>
            <a:r>
              <a:rPr lang="en-US" altLang="en-US" sz="2000" i="1" baseline="0" dirty="0" err="1">
                <a:solidFill>
                  <a:srgbClr val="000000"/>
                </a:solidFill>
                <a:latin typeface="Times New Roman" pitchFamily="18" charset="0"/>
                <a:cs typeface="Times New Roman" pitchFamily="18" charset="0"/>
              </a:rPr>
              <a:t>i</a:t>
            </a:r>
            <a:endParaRPr lang="en-US" altLang="en-US" sz="2000" i="1" baseline="0" dirty="0">
              <a:solidFill>
                <a:srgbClr val="000000"/>
              </a:solidFill>
              <a:latin typeface="Times New Roman" pitchFamily="18" charset="0"/>
              <a:cs typeface="Times New Roman" pitchFamily="18" charset="0"/>
            </a:endParaRPr>
          </a:p>
        </p:txBody>
      </p:sp>
    </p:spTree>
    <p:extLst>
      <p:ext uri="{BB962C8B-B14F-4D97-AF65-F5344CB8AC3E}">
        <p14:creationId xmlns:p14="http://schemas.microsoft.com/office/powerpoint/2010/main" val="156175221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1"/>
          <p:cNvSpPr>
            <a:spLocks noGrp="1"/>
          </p:cNvSpPr>
          <p:nvPr>
            <p:ph type="sldNum" sz="quarter" idx="12"/>
          </p:nvPr>
        </p:nvSpPr>
        <p:spPr>
          <a:xfrm>
            <a:off x="685800" y="62484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ctr" eaLnBrk="1" hangingPunct="1">
              <a:spcBef>
                <a:spcPct val="0"/>
              </a:spcBef>
              <a:buFontTx/>
              <a:buNone/>
            </a:pPr>
            <a:fld id="{464025E6-EDAE-42E8-A1A1-05B837095DB5}" type="slidenum">
              <a:rPr lang="it-IT" altLang="en-US" sz="1000" smtClean="0">
                <a:solidFill>
                  <a:srgbClr val="000000"/>
                </a:solidFill>
                <a:latin typeface="Arial" pitchFamily="34" charset="0"/>
              </a:rPr>
              <a:pPr algn="ctr" eaLnBrk="1" hangingPunct="1">
                <a:spcBef>
                  <a:spcPct val="0"/>
                </a:spcBef>
                <a:buFontTx/>
                <a:buNone/>
              </a:pPr>
              <a:t>49</a:t>
            </a:fld>
            <a:endParaRPr lang="it-IT" altLang="en-US" sz="1000" smtClean="0">
              <a:solidFill>
                <a:srgbClr val="000000"/>
              </a:solidFill>
              <a:latin typeface="Arial" pitchFamily="34" charset="0"/>
            </a:endParaRPr>
          </a:p>
        </p:txBody>
      </p:sp>
      <p:sp>
        <p:nvSpPr>
          <p:cNvPr id="81923" name="Rectangle 6"/>
          <p:cNvSpPr txBox="1">
            <a:spLocks noGrp="1" noChangeArrowheads="1"/>
          </p:cNvSpPr>
          <p:nvPr/>
        </p:nvSpPr>
        <p:spPr bwMode="auto">
          <a:xfrm>
            <a:off x="7956550" y="6524625"/>
            <a:ext cx="946150"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r" eaLnBrk="1" hangingPunct="1">
              <a:spcBef>
                <a:spcPct val="0"/>
              </a:spcBef>
              <a:buFontTx/>
              <a:buNone/>
            </a:pPr>
            <a:fld id="{A61F78C2-D514-445C-BC80-92B6EA408547}" type="slidenum">
              <a:rPr lang="it-IT" altLang="en-US" sz="1000">
                <a:latin typeface="Arial" pitchFamily="34" charset="0"/>
                <a:cs typeface="Arial" pitchFamily="34" charset="0"/>
              </a:rPr>
              <a:pPr algn="r" eaLnBrk="1" hangingPunct="1">
                <a:spcBef>
                  <a:spcPct val="0"/>
                </a:spcBef>
                <a:buFontTx/>
                <a:buNone/>
              </a:pPr>
              <a:t>49</a:t>
            </a:fld>
            <a:endParaRPr lang="it-IT" altLang="en-US" sz="1000">
              <a:latin typeface="Arial" pitchFamily="34" charset="0"/>
              <a:cs typeface="Arial" pitchFamily="34" charset="0"/>
            </a:endParaRPr>
          </a:p>
        </p:txBody>
      </p:sp>
      <p:sp>
        <p:nvSpPr>
          <p:cNvPr id="81924" name="Rectangle 2"/>
          <p:cNvSpPr>
            <a:spLocks noGrp="1" noChangeArrowheads="1"/>
          </p:cNvSpPr>
          <p:nvPr>
            <p:ph type="title" idx="4294967295"/>
          </p:nvPr>
        </p:nvSpPr>
        <p:spPr>
          <a:xfrm>
            <a:off x="684213" y="333375"/>
            <a:ext cx="7772400" cy="1143000"/>
          </a:xfrm>
        </p:spPr>
        <p:txBody>
          <a:bodyPr/>
          <a:lstStyle/>
          <a:p>
            <a:pPr eaLnBrk="1" hangingPunct="1"/>
            <a:r>
              <a:rPr lang="it-IT" altLang="en-US" smtClean="0"/>
              <a:t>Soluzione per dati NLS</a:t>
            </a:r>
          </a:p>
        </p:txBody>
      </p:sp>
      <p:sp>
        <p:nvSpPr>
          <p:cNvPr id="81925" name="Rectangle 3"/>
          <p:cNvSpPr>
            <a:spLocks noGrp="1" noChangeArrowheads="1"/>
          </p:cNvSpPr>
          <p:nvPr>
            <p:ph type="body" sz="half" idx="4294967295"/>
          </p:nvPr>
        </p:nvSpPr>
        <p:spPr>
          <a:xfrm>
            <a:off x="457200" y="1412875"/>
            <a:ext cx="8218488" cy="5184775"/>
          </a:xfrm>
        </p:spPr>
        <p:txBody>
          <a:bodyPr/>
          <a:lstStyle/>
          <a:p>
            <a:pPr eaLnBrk="1" hangingPunct="1">
              <a:buFontTx/>
              <a:buNone/>
            </a:pPr>
            <a:r>
              <a:rPr lang="it-IT" altLang="en-US" sz="2800" dirty="0" smtClean="0"/>
              <a:t>	Il sistema vincolato viene risolto ancora nella sua forma duale, ed il risultato è ancora</a:t>
            </a:r>
          </a:p>
          <a:p>
            <a:pPr eaLnBrk="1" hangingPunct="1"/>
            <a:endParaRPr lang="it-IT" altLang="en-US" sz="2800" dirty="0" smtClean="0"/>
          </a:p>
          <a:p>
            <a:pPr eaLnBrk="1" hangingPunct="1"/>
            <a:endParaRPr lang="it-IT" altLang="en-US" sz="2800" dirty="0" smtClean="0"/>
          </a:p>
          <a:p>
            <a:pPr eaLnBrk="1" hangingPunct="1"/>
            <a:endParaRPr lang="it-IT" altLang="en-US" sz="2800" dirty="0" smtClean="0"/>
          </a:p>
          <a:p>
            <a:pPr eaLnBrk="1" hangingPunct="1">
              <a:buFontTx/>
              <a:buNone/>
            </a:pPr>
            <a:r>
              <a:rPr lang="it-IT" altLang="en-US" sz="2800" dirty="0" smtClean="0"/>
              <a:t>	I valori di </a:t>
            </a:r>
            <a:r>
              <a:rPr lang="el-GR" altLang="en-US" sz="2800" dirty="0" smtClean="0"/>
              <a:t>ξ</a:t>
            </a:r>
            <a:r>
              <a:rPr lang="it-IT" altLang="en-US" sz="2800" dirty="0" smtClean="0"/>
              <a:t> si interpretano:</a:t>
            </a:r>
          </a:p>
          <a:p>
            <a:pPr eaLnBrk="1" hangingPunct="1">
              <a:buFontTx/>
              <a:buNone/>
            </a:pPr>
            <a:r>
              <a:rPr lang="it-IT" altLang="en-US" sz="2800" dirty="0" smtClean="0">
                <a:latin typeface="Times New Roman" pitchFamily="18" charset="0"/>
                <a:cs typeface="Times New Roman" pitchFamily="18" charset="0"/>
              </a:rPr>
              <a:t>	</a:t>
            </a:r>
            <a:r>
              <a:rPr lang="el-GR" altLang="en-US" sz="2800" dirty="0" smtClean="0"/>
              <a:t>ξ</a:t>
            </a:r>
            <a:r>
              <a:rPr lang="it-IT" altLang="en-US" sz="2800" baseline="-25000" dirty="0" smtClean="0"/>
              <a:t>i</a:t>
            </a:r>
            <a:r>
              <a:rPr lang="it-IT" altLang="en-US" sz="2800" dirty="0" smtClean="0"/>
              <a:t> = 0	classificazione corretta</a:t>
            </a:r>
          </a:p>
          <a:p>
            <a:pPr eaLnBrk="1" hangingPunct="1">
              <a:buFontTx/>
              <a:buNone/>
            </a:pPr>
            <a:r>
              <a:rPr lang="it-IT" altLang="en-US" sz="2800" dirty="0" smtClean="0"/>
              <a:t>	0 &lt; </a:t>
            </a:r>
            <a:r>
              <a:rPr lang="el-GR" altLang="en-US" sz="2800" dirty="0" smtClean="0"/>
              <a:t>ξ</a:t>
            </a:r>
            <a:r>
              <a:rPr lang="it-IT" altLang="en-US" sz="2800" baseline="-25000" dirty="0" smtClean="0"/>
              <a:t>i</a:t>
            </a:r>
            <a:r>
              <a:rPr lang="it-IT" altLang="en-US" sz="2800" dirty="0" smtClean="0"/>
              <a:t> &lt; 1</a:t>
            </a:r>
            <a:r>
              <a:rPr lang="it-IT" altLang="en-US" sz="2800" dirty="0"/>
              <a:t> </a:t>
            </a:r>
            <a:r>
              <a:rPr lang="it-IT" altLang="en-US" sz="2800" dirty="0" smtClean="0"/>
              <a:t>classificazione corretta ma fuori H</a:t>
            </a:r>
            <a:r>
              <a:rPr lang="it-IT" altLang="en-US" sz="2800" baseline="-25000" dirty="0" smtClean="0"/>
              <a:t>i</a:t>
            </a:r>
          </a:p>
          <a:p>
            <a:pPr eaLnBrk="1" hangingPunct="1">
              <a:buFontTx/>
              <a:buNone/>
            </a:pPr>
            <a:r>
              <a:rPr lang="it-IT" altLang="en-US" sz="2800" dirty="0" smtClean="0">
                <a:latin typeface="Times New Roman" pitchFamily="18" charset="0"/>
                <a:cs typeface="Times New Roman" pitchFamily="18" charset="0"/>
              </a:rPr>
              <a:t>	</a:t>
            </a:r>
            <a:r>
              <a:rPr lang="el-GR" altLang="en-US" sz="2800" dirty="0" smtClean="0"/>
              <a:t>ξ</a:t>
            </a:r>
            <a:r>
              <a:rPr lang="it-IT" altLang="en-US" sz="2800" baseline="-25000" dirty="0" smtClean="0"/>
              <a:t>i</a:t>
            </a:r>
            <a:r>
              <a:rPr lang="it-IT" altLang="en-US" sz="2800" dirty="0" smtClean="0"/>
              <a:t> &gt;= 1	  errore di classificazione</a:t>
            </a:r>
          </a:p>
        </p:txBody>
      </p:sp>
      <p:pic>
        <p:nvPicPr>
          <p:cNvPr id="81926" name="Picture 6"/>
          <p:cNvPicPr>
            <a:picLocks noChangeAspect="1" noChangeArrowheads="1"/>
          </p:cNvPicPr>
          <p:nvPr/>
        </p:nvPicPr>
        <p:blipFill>
          <a:blip r:embed="rId4">
            <a:extLst>
              <a:ext uri="{28A0092B-C50C-407E-A947-70E740481C1C}">
                <a14:useLocalDpi xmlns:a14="http://schemas.microsoft.com/office/drawing/2010/main" val="0"/>
              </a:ext>
            </a:extLst>
          </a:blip>
          <a:srcRect l="53694" t="50000" r="21208" b="20465"/>
          <a:stretch>
            <a:fillRect/>
          </a:stretch>
        </p:blipFill>
        <p:spPr bwMode="auto">
          <a:xfrm>
            <a:off x="5981700" y="2492896"/>
            <a:ext cx="24479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1927" name="Object 4"/>
          <p:cNvGraphicFramePr>
            <a:graphicFrameLocks noChangeAspect="1"/>
          </p:cNvGraphicFramePr>
          <p:nvPr>
            <p:extLst>
              <p:ext uri="{D42A27DB-BD31-4B8C-83A1-F6EECF244321}">
                <p14:modId xmlns:p14="http://schemas.microsoft.com/office/powerpoint/2010/main" val="2860605631"/>
              </p:ext>
            </p:extLst>
          </p:nvPr>
        </p:nvGraphicFramePr>
        <p:xfrm>
          <a:off x="2397125" y="2565400"/>
          <a:ext cx="1908175" cy="939800"/>
        </p:xfrm>
        <a:graphic>
          <a:graphicData uri="http://schemas.openxmlformats.org/presentationml/2006/ole">
            <mc:AlternateContent xmlns:mc="http://schemas.openxmlformats.org/markup-compatibility/2006">
              <mc:Choice xmlns:v="urn:schemas-microsoft-com:vml" Requires="v">
                <p:oleObj spid="_x0000_s122900" name="Equation" r:id="rId5" imgW="876240" imgH="431640" progId="Equation.3">
                  <p:embed/>
                </p:oleObj>
              </mc:Choice>
              <mc:Fallback>
                <p:oleObj name="Equation" r:id="rId5" imgW="876240" imgH="431640" progId="Equation.3">
                  <p:embed/>
                  <p:pic>
                    <p:nvPicPr>
                      <p:cNvPr id="0" name=""/>
                      <p:cNvPicPr>
                        <a:picLocks noChangeAspect="1" noChangeArrowheads="1"/>
                      </p:cNvPicPr>
                      <p:nvPr/>
                    </p:nvPicPr>
                    <p:blipFill>
                      <a:blip r:embed="rId6"/>
                      <a:srcRect/>
                      <a:stretch>
                        <a:fillRect/>
                      </a:stretch>
                    </p:blipFill>
                    <p:spPr bwMode="auto">
                      <a:xfrm>
                        <a:off x="2397125" y="2565400"/>
                        <a:ext cx="190817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7521074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5</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Definiamo la funzione discriminante lineare</a:t>
            </a:r>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a:buFont typeface="Wingdings" pitchFamily="2" charset="2"/>
              <a:buNone/>
            </a:pPr>
            <a:r>
              <a:rPr lang="it-IT" altLang="en-US" sz="2400" dirty="0" smtClean="0"/>
              <a:t>	dove                                                (pesi) e      </a:t>
            </a:r>
            <a:r>
              <a:rPr lang="it-IT" altLang="en-US" sz="2400" i="1" dirty="0" smtClean="0"/>
              <a:t>bias </a:t>
            </a:r>
            <a:r>
              <a:rPr lang="it-IT" altLang="en-US" sz="2400" dirty="0" smtClean="0"/>
              <a:t>o </a:t>
            </a:r>
            <a:r>
              <a:rPr lang="it-IT" altLang="en-US" sz="2400" i="1" dirty="0" smtClean="0"/>
              <a:t>termine noto.</a:t>
            </a:r>
            <a:endParaRPr lang="it-IT" altLang="en-US" sz="2400" dirty="0" smtClean="0"/>
          </a:p>
          <a:p>
            <a:endParaRPr lang="it-IT" altLang="en-US" sz="2400" i="1" dirty="0" smtClean="0"/>
          </a:p>
          <a:p>
            <a:r>
              <a:rPr lang="it-IT" altLang="en-US" sz="2400" i="1" dirty="0" smtClean="0"/>
              <a:t>Un campione     è classificato come appartenente a      se                      , a      se</a:t>
            </a:r>
          </a:p>
          <a:p>
            <a:endParaRPr lang="it-IT" altLang="en-US" sz="2400" dirty="0" smtClean="0"/>
          </a:p>
          <a:p>
            <a:r>
              <a:rPr lang="it-IT" altLang="en-US" sz="2400" dirty="0" smtClean="0"/>
              <a:t>Osserviamo geometricamente la funzione discriminante lineare</a:t>
            </a:r>
          </a:p>
        </p:txBody>
      </p:sp>
      <p:graphicFrame>
        <p:nvGraphicFramePr>
          <p:cNvPr id="2" name="Object 1"/>
          <p:cNvGraphicFramePr>
            <a:graphicFrameLocks noChangeAspect="1"/>
          </p:cNvGraphicFramePr>
          <p:nvPr>
            <p:extLst>
              <p:ext uri="{D42A27DB-BD31-4B8C-83A1-F6EECF244321}">
                <p14:modId xmlns:p14="http://schemas.microsoft.com/office/powerpoint/2010/main" val="3476305063"/>
              </p:ext>
            </p:extLst>
          </p:nvPr>
        </p:nvGraphicFramePr>
        <p:xfrm>
          <a:off x="3158024" y="1818481"/>
          <a:ext cx="2592288" cy="579536"/>
        </p:xfrm>
        <a:graphic>
          <a:graphicData uri="http://schemas.openxmlformats.org/presentationml/2006/ole">
            <mc:AlternateContent xmlns:mc="http://schemas.openxmlformats.org/markup-compatibility/2006">
              <mc:Choice xmlns:v="urn:schemas-microsoft-com:vml" Requires="v">
                <p:oleObj spid="_x0000_s181450" name="Equation" r:id="rId3" imgW="1079280" imgH="241200" progId="Equation.3">
                  <p:embed/>
                </p:oleObj>
              </mc:Choice>
              <mc:Fallback>
                <p:oleObj name="Equation" r:id="rId3" imgW="1079280" imgH="241200" progId="Equation.3">
                  <p:embed/>
                  <p:pic>
                    <p:nvPicPr>
                      <p:cNvPr id="0" name="Object 4"/>
                      <p:cNvPicPr>
                        <a:picLocks noChangeAspect="1" noChangeArrowheads="1"/>
                      </p:cNvPicPr>
                      <p:nvPr/>
                    </p:nvPicPr>
                    <p:blipFill>
                      <a:blip r:embed="rId4"/>
                      <a:srcRect/>
                      <a:stretch>
                        <a:fillRect/>
                      </a:stretch>
                    </p:blipFill>
                    <p:spPr bwMode="auto">
                      <a:xfrm>
                        <a:off x="3158024" y="1818481"/>
                        <a:ext cx="2592288" cy="579536"/>
                      </a:xfrm>
                      <a:prstGeom prst="rect">
                        <a:avLst/>
                      </a:prstGeom>
                      <a:noFill/>
                      <a:ln>
                        <a:noFill/>
                      </a:ln>
                      <a:effec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759303742"/>
              </p:ext>
            </p:extLst>
          </p:nvPr>
        </p:nvGraphicFramePr>
        <p:xfrm>
          <a:off x="6746875" y="981075"/>
          <a:ext cx="1828800" cy="557213"/>
        </p:xfrm>
        <a:graphic>
          <a:graphicData uri="http://schemas.openxmlformats.org/presentationml/2006/ole">
            <mc:AlternateContent xmlns:mc="http://schemas.openxmlformats.org/markup-compatibility/2006">
              <mc:Choice xmlns:v="urn:schemas-microsoft-com:vml" Requires="v">
                <p:oleObj spid="_x0000_s181451" name="Equation" r:id="rId5" imgW="761760" imgH="228600" progId="Equation.3">
                  <p:embed/>
                </p:oleObj>
              </mc:Choice>
              <mc:Fallback>
                <p:oleObj name="Equation" r:id="rId5" imgW="761760" imgH="228600" progId="Equation.3">
                  <p:embed/>
                  <p:pic>
                    <p:nvPicPr>
                      <p:cNvPr id="0" name=""/>
                      <p:cNvPicPr>
                        <a:picLocks noChangeAspect="1" noChangeArrowheads="1"/>
                      </p:cNvPicPr>
                      <p:nvPr/>
                    </p:nvPicPr>
                    <p:blipFill>
                      <a:blip r:embed="rId6"/>
                      <a:srcRect/>
                      <a:stretch>
                        <a:fillRect/>
                      </a:stretch>
                    </p:blipFill>
                    <p:spPr bwMode="auto">
                      <a:xfrm>
                        <a:off x="6746875" y="981075"/>
                        <a:ext cx="1828800" cy="557213"/>
                      </a:xfrm>
                      <a:prstGeom prst="rect">
                        <a:avLst/>
                      </a:prstGeom>
                      <a:noFill/>
                      <a:ln>
                        <a:noFill/>
                      </a:ln>
                      <a:effec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13231795"/>
              </p:ext>
            </p:extLst>
          </p:nvPr>
        </p:nvGraphicFramePr>
        <p:xfrm>
          <a:off x="1633538" y="2708275"/>
          <a:ext cx="4362450" cy="549275"/>
        </p:xfrm>
        <a:graphic>
          <a:graphicData uri="http://schemas.openxmlformats.org/presentationml/2006/ole">
            <mc:AlternateContent xmlns:mc="http://schemas.openxmlformats.org/markup-compatibility/2006">
              <mc:Choice xmlns:v="urn:schemas-microsoft-com:vml" Requires="v">
                <p:oleObj spid="_x0000_s181452" name="Equation" r:id="rId7" imgW="1815840" imgH="228600" progId="Equation.3">
                  <p:embed/>
                </p:oleObj>
              </mc:Choice>
              <mc:Fallback>
                <p:oleObj name="Equation" r:id="rId7" imgW="1815840" imgH="228600" progId="Equation.3">
                  <p:embed/>
                  <p:pic>
                    <p:nvPicPr>
                      <p:cNvPr id="0" name=""/>
                      <p:cNvPicPr>
                        <a:picLocks noChangeAspect="1" noChangeArrowheads="1"/>
                      </p:cNvPicPr>
                      <p:nvPr/>
                    </p:nvPicPr>
                    <p:blipFill>
                      <a:blip r:embed="rId8"/>
                      <a:srcRect/>
                      <a:stretch>
                        <a:fillRect/>
                      </a:stretch>
                    </p:blipFill>
                    <p:spPr bwMode="auto">
                      <a:xfrm>
                        <a:off x="1633538" y="2708275"/>
                        <a:ext cx="4362450" cy="549275"/>
                      </a:xfrm>
                      <a:prstGeom prst="rect">
                        <a:avLst/>
                      </a:prstGeom>
                      <a:noFill/>
                      <a:ln>
                        <a:noFill/>
                      </a:ln>
                      <a:effec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20471375"/>
              </p:ext>
            </p:extLst>
          </p:nvPr>
        </p:nvGraphicFramePr>
        <p:xfrm>
          <a:off x="7236296" y="2708920"/>
          <a:ext cx="457200" cy="549275"/>
        </p:xfrm>
        <a:graphic>
          <a:graphicData uri="http://schemas.openxmlformats.org/presentationml/2006/ole">
            <mc:AlternateContent xmlns:mc="http://schemas.openxmlformats.org/markup-compatibility/2006">
              <mc:Choice xmlns:v="urn:schemas-microsoft-com:vml" Requires="v">
                <p:oleObj spid="_x0000_s181453" name="Equation" r:id="rId9" imgW="190440" imgH="228600" progId="Equation.3">
                  <p:embed/>
                </p:oleObj>
              </mc:Choice>
              <mc:Fallback>
                <p:oleObj name="Equation" r:id="rId9" imgW="190440" imgH="228600" progId="Equation.3">
                  <p:embed/>
                  <p:pic>
                    <p:nvPicPr>
                      <p:cNvPr id="0" name=""/>
                      <p:cNvPicPr>
                        <a:picLocks noChangeAspect="1" noChangeArrowheads="1"/>
                      </p:cNvPicPr>
                      <p:nvPr/>
                    </p:nvPicPr>
                    <p:blipFill>
                      <a:blip r:embed="rId10"/>
                      <a:srcRect/>
                      <a:stretch>
                        <a:fillRect/>
                      </a:stretch>
                    </p:blipFill>
                    <p:spPr bwMode="auto">
                      <a:xfrm>
                        <a:off x="7236296" y="2708920"/>
                        <a:ext cx="457200" cy="549275"/>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4028925126"/>
              </p:ext>
            </p:extLst>
          </p:nvPr>
        </p:nvGraphicFramePr>
        <p:xfrm>
          <a:off x="2771800" y="3955916"/>
          <a:ext cx="396875" cy="396875"/>
        </p:xfrm>
        <a:graphic>
          <a:graphicData uri="http://schemas.openxmlformats.org/presentationml/2006/ole">
            <mc:AlternateContent xmlns:mc="http://schemas.openxmlformats.org/markup-compatibility/2006">
              <mc:Choice xmlns:v="urn:schemas-microsoft-com:vml" Requires="v">
                <p:oleObj spid="_x0000_s181454" name="Equation" r:id="rId11" imgW="164880" imgH="164880" progId="Equation.3">
                  <p:embed/>
                </p:oleObj>
              </mc:Choice>
              <mc:Fallback>
                <p:oleObj name="Equation" r:id="rId11" imgW="164880" imgH="164880" progId="Equation.3">
                  <p:embed/>
                  <p:pic>
                    <p:nvPicPr>
                      <p:cNvPr id="0" name="Object 6"/>
                      <p:cNvPicPr>
                        <a:picLocks noChangeAspect="1" noChangeArrowheads="1"/>
                      </p:cNvPicPr>
                      <p:nvPr/>
                    </p:nvPicPr>
                    <p:blipFill>
                      <a:blip r:embed="rId12"/>
                      <a:srcRect/>
                      <a:stretch>
                        <a:fillRect/>
                      </a:stretch>
                    </p:blipFill>
                    <p:spPr bwMode="auto">
                      <a:xfrm>
                        <a:off x="2771800" y="3955916"/>
                        <a:ext cx="396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552420450"/>
              </p:ext>
            </p:extLst>
          </p:nvPr>
        </p:nvGraphicFramePr>
        <p:xfrm>
          <a:off x="7884368" y="3933056"/>
          <a:ext cx="427038" cy="519113"/>
        </p:xfrm>
        <a:graphic>
          <a:graphicData uri="http://schemas.openxmlformats.org/presentationml/2006/ole">
            <mc:AlternateContent xmlns:mc="http://schemas.openxmlformats.org/markup-compatibility/2006">
              <mc:Choice xmlns:v="urn:schemas-microsoft-com:vml" Requires="v">
                <p:oleObj spid="_x0000_s181455" name="Equation" r:id="rId13" imgW="177480" imgH="215640" progId="Equation.3">
                  <p:embed/>
                </p:oleObj>
              </mc:Choice>
              <mc:Fallback>
                <p:oleObj name="Equation" r:id="rId13" imgW="177480" imgH="215640" progId="Equation.3">
                  <p:embed/>
                  <p:pic>
                    <p:nvPicPr>
                      <p:cNvPr id="0" name=""/>
                      <p:cNvPicPr>
                        <a:picLocks noChangeAspect="1" noChangeArrowheads="1"/>
                      </p:cNvPicPr>
                      <p:nvPr/>
                    </p:nvPicPr>
                    <p:blipFill>
                      <a:blip r:embed="rId14"/>
                      <a:srcRect/>
                      <a:stretch>
                        <a:fillRect/>
                      </a:stretch>
                    </p:blipFill>
                    <p:spPr bwMode="auto">
                      <a:xfrm>
                        <a:off x="7884368" y="3933056"/>
                        <a:ext cx="4270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708822507"/>
              </p:ext>
            </p:extLst>
          </p:nvPr>
        </p:nvGraphicFramePr>
        <p:xfrm>
          <a:off x="1391925" y="4329935"/>
          <a:ext cx="1912938" cy="527050"/>
        </p:xfrm>
        <a:graphic>
          <a:graphicData uri="http://schemas.openxmlformats.org/presentationml/2006/ole">
            <mc:AlternateContent xmlns:mc="http://schemas.openxmlformats.org/markup-compatibility/2006">
              <mc:Choice xmlns:v="urn:schemas-microsoft-com:vml" Requires="v">
                <p:oleObj spid="_x0000_s181456" name="Equation" r:id="rId15" imgW="876240" imgH="241200" progId="Equation.3">
                  <p:embed/>
                </p:oleObj>
              </mc:Choice>
              <mc:Fallback>
                <p:oleObj name="Equation" r:id="rId15" imgW="876240" imgH="241200" progId="Equation.3">
                  <p:embed/>
                  <p:pic>
                    <p:nvPicPr>
                      <p:cNvPr id="0" name=""/>
                      <p:cNvPicPr>
                        <a:picLocks noChangeAspect="1" noChangeArrowheads="1"/>
                      </p:cNvPicPr>
                      <p:nvPr/>
                    </p:nvPicPr>
                    <p:blipFill>
                      <a:blip r:embed="rId16"/>
                      <a:srcRect/>
                      <a:stretch>
                        <a:fillRect/>
                      </a:stretch>
                    </p:blipFill>
                    <p:spPr bwMode="auto">
                      <a:xfrm>
                        <a:off x="1391925" y="4329935"/>
                        <a:ext cx="1912938" cy="527050"/>
                      </a:xfrm>
                      <a:prstGeom prst="rect">
                        <a:avLst/>
                      </a:prstGeom>
                      <a:noFill/>
                      <a:ln>
                        <a:noFill/>
                      </a:ln>
                      <a:effec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798581561"/>
              </p:ext>
            </p:extLst>
          </p:nvPr>
        </p:nvGraphicFramePr>
        <p:xfrm>
          <a:off x="3707904" y="4329935"/>
          <a:ext cx="457200" cy="519112"/>
        </p:xfrm>
        <a:graphic>
          <a:graphicData uri="http://schemas.openxmlformats.org/presentationml/2006/ole">
            <mc:AlternateContent xmlns:mc="http://schemas.openxmlformats.org/markup-compatibility/2006">
              <mc:Choice xmlns:v="urn:schemas-microsoft-com:vml" Requires="v">
                <p:oleObj spid="_x0000_s181457" name="Equation" r:id="rId17" imgW="190440" imgH="215640" progId="Equation.3">
                  <p:embed/>
                </p:oleObj>
              </mc:Choice>
              <mc:Fallback>
                <p:oleObj name="Equation" r:id="rId17" imgW="190440" imgH="215640" progId="Equation.3">
                  <p:embed/>
                  <p:pic>
                    <p:nvPicPr>
                      <p:cNvPr id="0" name=""/>
                      <p:cNvPicPr>
                        <a:picLocks noChangeAspect="1" noChangeArrowheads="1"/>
                      </p:cNvPicPr>
                      <p:nvPr/>
                    </p:nvPicPr>
                    <p:blipFill>
                      <a:blip r:embed="rId18"/>
                      <a:srcRect/>
                      <a:stretch>
                        <a:fillRect/>
                      </a:stretch>
                    </p:blipFill>
                    <p:spPr bwMode="auto">
                      <a:xfrm>
                        <a:off x="3707904" y="4329935"/>
                        <a:ext cx="4572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099147396"/>
              </p:ext>
            </p:extLst>
          </p:nvPr>
        </p:nvGraphicFramePr>
        <p:xfrm>
          <a:off x="4644008" y="4329935"/>
          <a:ext cx="1884363" cy="527050"/>
        </p:xfrm>
        <a:graphic>
          <a:graphicData uri="http://schemas.openxmlformats.org/presentationml/2006/ole">
            <mc:AlternateContent xmlns:mc="http://schemas.openxmlformats.org/markup-compatibility/2006">
              <mc:Choice xmlns:v="urn:schemas-microsoft-com:vml" Requires="v">
                <p:oleObj spid="_x0000_s181458" name="Equation" r:id="rId19" imgW="863280" imgH="241200" progId="Equation.3">
                  <p:embed/>
                </p:oleObj>
              </mc:Choice>
              <mc:Fallback>
                <p:oleObj name="Equation" r:id="rId19" imgW="863280" imgH="241200" progId="Equation.3">
                  <p:embed/>
                  <p:pic>
                    <p:nvPicPr>
                      <p:cNvPr id="0" name=""/>
                      <p:cNvPicPr>
                        <a:picLocks noChangeAspect="1" noChangeArrowheads="1"/>
                      </p:cNvPicPr>
                      <p:nvPr/>
                    </p:nvPicPr>
                    <p:blipFill>
                      <a:blip r:embed="rId20"/>
                      <a:srcRect/>
                      <a:stretch>
                        <a:fillRect/>
                      </a:stretch>
                    </p:blipFill>
                    <p:spPr bwMode="auto">
                      <a:xfrm>
                        <a:off x="4644008" y="4329935"/>
                        <a:ext cx="1884363" cy="527050"/>
                      </a:xfrm>
                      <a:prstGeom prst="rect">
                        <a:avLst/>
                      </a:prstGeom>
                      <a:noFill/>
                      <a:ln>
                        <a:noFill/>
                      </a:ln>
                      <a:effec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614515901"/>
              </p:ext>
            </p:extLst>
          </p:nvPr>
        </p:nvGraphicFramePr>
        <p:xfrm>
          <a:off x="1825643" y="5577517"/>
          <a:ext cx="823912" cy="520700"/>
        </p:xfrm>
        <a:graphic>
          <a:graphicData uri="http://schemas.openxmlformats.org/presentationml/2006/ole">
            <mc:AlternateContent xmlns:mc="http://schemas.openxmlformats.org/markup-compatibility/2006">
              <mc:Choice xmlns:v="urn:schemas-microsoft-com:vml" Requires="v">
                <p:oleObj spid="_x0000_s181459" name="Equation" r:id="rId21" imgW="342720" imgH="215640" progId="Equation.3">
                  <p:embed/>
                </p:oleObj>
              </mc:Choice>
              <mc:Fallback>
                <p:oleObj name="Equation" r:id="rId21" imgW="342720" imgH="215640" progId="Equation.3">
                  <p:embed/>
                  <p:pic>
                    <p:nvPicPr>
                      <p:cNvPr id="0" name="Object 1"/>
                      <p:cNvPicPr>
                        <a:picLocks noChangeAspect="1" noChangeArrowheads="1"/>
                      </p:cNvPicPr>
                      <p:nvPr/>
                    </p:nvPicPr>
                    <p:blipFill>
                      <a:blip r:embed="rId22"/>
                      <a:srcRect/>
                      <a:stretch>
                        <a:fillRect/>
                      </a:stretch>
                    </p:blipFill>
                    <p:spPr bwMode="auto">
                      <a:xfrm>
                        <a:off x="1825643" y="5577517"/>
                        <a:ext cx="823912"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54953509"/>
      </p:ext>
    </p:extLst>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2"/>
          <p:cNvSpPr>
            <a:spLocks noGrp="1" noChangeArrowheads="1"/>
          </p:cNvSpPr>
          <p:nvPr>
            <p:ph type="title" idx="4294967295"/>
          </p:nvPr>
        </p:nvSpPr>
        <p:spPr>
          <a:xfrm>
            <a:off x="684213" y="333375"/>
            <a:ext cx="7772400" cy="1143000"/>
          </a:xfrm>
        </p:spPr>
        <p:txBody>
          <a:bodyPr/>
          <a:lstStyle/>
          <a:p>
            <a:pPr eaLnBrk="1" hangingPunct="1"/>
            <a:r>
              <a:rPr lang="it-IT" altLang="en-US" smtClean="0"/>
              <a:t>Soluzione per dati NLS</a:t>
            </a:r>
          </a:p>
        </p:txBody>
      </p:sp>
      <p:sp>
        <p:nvSpPr>
          <p:cNvPr id="81925" name="Rectangle 3"/>
          <p:cNvSpPr>
            <a:spLocks noGrp="1" noChangeArrowheads="1"/>
          </p:cNvSpPr>
          <p:nvPr>
            <p:ph type="body" sz="half" idx="4294967295"/>
          </p:nvPr>
        </p:nvSpPr>
        <p:spPr>
          <a:xfrm>
            <a:off x="457200" y="1412875"/>
            <a:ext cx="5524500" cy="5184775"/>
          </a:xfrm>
        </p:spPr>
        <p:txBody>
          <a:bodyPr/>
          <a:lstStyle/>
          <a:p>
            <a:r>
              <a:rPr lang="it-IT" sz="2800" dirty="0" smtClean="0">
                <a:effectLst/>
                <a:latin typeface="Arial"/>
              </a:rPr>
              <a:t>Ora i support vectors sono i punti per cui </a:t>
            </a:r>
          </a:p>
          <a:p>
            <a:pPr lvl="1"/>
            <a:r>
              <a:rPr lang="el-GR" altLang="en-US" sz="2400" i="1" dirty="0" smtClean="0">
                <a:solidFill>
                  <a:srgbClr val="000000"/>
                </a:solidFill>
                <a:latin typeface="Arial" pitchFamily="34" charset="0"/>
                <a:cs typeface="Times New Roman" pitchFamily="18" charset="0"/>
                <a:sym typeface="Symbol" pitchFamily="18" charset="2"/>
              </a:rPr>
              <a:t></a:t>
            </a:r>
            <a:r>
              <a:rPr lang="en-US" altLang="en-US" sz="2400" i="1" baseline="-25000" dirty="0" err="1" smtClean="0">
                <a:solidFill>
                  <a:srgbClr val="000000"/>
                </a:solidFill>
                <a:latin typeface="Times New Roman" pitchFamily="18" charset="0"/>
                <a:cs typeface="Times New Roman" pitchFamily="18" charset="0"/>
              </a:rPr>
              <a:t>i</a:t>
            </a:r>
            <a:r>
              <a:rPr lang="en-US" altLang="en-US" sz="2400" i="1" baseline="-25000" dirty="0" smtClean="0">
                <a:solidFill>
                  <a:srgbClr val="000000"/>
                </a:solidFill>
                <a:latin typeface="Times New Roman" pitchFamily="18" charset="0"/>
                <a:cs typeface="Times New Roman" pitchFamily="18" charset="0"/>
              </a:rPr>
              <a:t> </a:t>
            </a:r>
            <a:r>
              <a:rPr lang="it-IT" sz="2400" dirty="0" smtClean="0">
                <a:effectLst/>
                <a:latin typeface="Arial"/>
              </a:rPr>
              <a:t>è diverso da zero</a:t>
            </a:r>
          </a:p>
          <a:p>
            <a:pPr lvl="1"/>
            <a:r>
              <a:rPr lang="it-IT" sz="2400" dirty="0" smtClean="0">
                <a:effectLst/>
                <a:latin typeface="Arial"/>
              </a:rPr>
              <a:t>I punti sul margine</a:t>
            </a:r>
          </a:p>
          <a:p>
            <a:pPr lvl="1"/>
            <a:r>
              <a:rPr lang="it-IT" sz="2400" dirty="0" smtClean="0">
                <a:effectLst/>
                <a:latin typeface="Arial"/>
              </a:rPr>
              <a:t>I punti classificati correttamente ma oltre il margine</a:t>
            </a:r>
          </a:p>
          <a:p>
            <a:pPr lvl="1"/>
            <a:r>
              <a:rPr lang="it-IT" sz="2400" dirty="0" smtClean="0">
                <a:effectLst/>
                <a:latin typeface="Arial"/>
              </a:rPr>
              <a:t>I punti classificati non correttamente</a:t>
            </a:r>
          </a:p>
          <a:p>
            <a:pPr eaLnBrk="1" hangingPunct="1"/>
            <a:endParaRPr lang="it-IT" altLang="en-US" sz="2800" dirty="0" smtClean="0"/>
          </a:p>
          <a:p>
            <a:pPr eaLnBrk="1" hangingPunct="1"/>
            <a:endParaRPr lang="it-IT" altLang="en-US" sz="2800" dirty="0" smtClean="0"/>
          </a:p>
          <a:p>
            <a:pPr eaLnBrk="1" hangingPunct="1"/>
            <a:endParaRPr lang="it-IT" altLang="en-US" sz="2800" dirty="0" smtClean="0"/>
          </a:p>
          <a:p>
            <a:pPr eaLnBrk="1" hangingPunct="1">
              <a:buFontTx/>
              <a:buNone/>
            </a:pPr>
            <a:r>
              <a:rPr lang="it-IT" altLang="en-US" sz="2800" dirty="0" smtClean="0"/>
              <a:t>	</a:t>
            </a:r>
          </a:p>
        </p:txBody>
      </p:sp>
      <p:pic>
        <p:nvPicPr>
          <p:cNvPr id="8" name="Picture 6"/>
          <p:cNvPicPr>
            <a:picLocks noChangeAspect="1" noChangeArrowheads="1"/>
          </p:cNvPicPr>
          <p:nvPr/>
        </p:nvPicPr>
        <p:blipFill>
          <a:blip r:embed="rId3">
            <a:extLst>
              <a:ext uri="{28A0092B-C50C-407E-A947-70E740481C1C}">
                <a14:useLocalDpi xmlns:a14="http://schemas.microsoft.com/office/drawing/2010/main" val="0"/>
              </a:ext>
            </a:extLst>
          </a:blip>
          <a:srcRect l="53694" t="50000" r="21208" b="20465"/>
          <a:stretch>
            <a:fillRect/>
          </a:stretch>
        </p:blipFill>
        <p:spPr bwMode="auto">
          <a:xfrm>
            <a:off x="5981700" y="2492896"/>
            <a:ext cx="2447925"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929885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n-US" altLang="en-US" smtClean="0"/>
              <a:t>Sommario di SVM lineare</a:t>
            </a:r>
          </a:p>
        </p:txBody>
      </p:sp>
      <p:sp>
        <p:nvSpPr>
          <p:cNvPr id="82947" name="Rectangle 3"/>
          <p:cNvSpPr>
            <a:spLocks noGrp="1" noChangeArrowheads="1"/>
          </p:cNvSpPr>
          <p:nvPr>
            <p:ph type="body" idx="1"/>
          </p:nvPr>
        </p:nvSpPr>
        <p:spPr>
          <a:xfrm>
            <a:off x="466725" y="1524000"/>
            <a:ext cx="8229600" cy="5029200"/>
          </a:xfrm>
        </p:spPr>
        <p:txBody>
          <a:bodyPr/>
          <a:lstStyle/>
          <a:p>
            <a:pPr eaLnBrk="1" hangingPunct="1"/>
            <a:r>
              <a:rPr lang="en-US" altLang="en-US" sz="2400" smtClean="0"/>
              <a:t>Il classificatore (funzione obiettivo) è un iperpiano di separazione</a:t>
            </a:r>
            <a:r>
              <a:rPr lang="en-US" altLang="en-US" sz="2400" i="1" smtClean="0"/>
              <a:t>.</a:t>
            </a:r>
          </a:p>
          <a:p>
            <a:pPr eaLnBrk="1" hangingPunct="1"/>
            <a:r>
              <a:rPr lang="en-US" altLang="en-US" sz="2400" smtClean="0"/>
              <a:t>I “punti” (esempi) più importanti sono i vettori di support (“sostengono” l’iperpiano, mantenedolo in equilibrio)</a:t>
            </a:r>
          </a:p>
          <a:p>
            <a:pPr eaLnBrk="1" hangingPunct="1"/>
            <a:r>
              <a:rPr lang="en-US" altLang="en-US" sz="2400" smtClean="0"/>
              <a:t>Algoritmi di ottimizzazione quadratica identificano quali punti rappresentano il “supporto”.</a:t>
            </a:r>
            <a:endParaRPr lang="en-US" altLang="en-US" sz="2800" smtClean="0">
              <a:cs typeface="Times New Roman" pitchFamily="18" charset="0"/>
            </a:endParaRPr>
          </a:p>
          <a:p>
            <a:pPr eaLnBrk="1" hangingPunct="1"/>
            <a:r>
              <a:rPr lang="en-US" altLang="en-US" sz="2400" smtClean="0">
                <a:cs typeface="Times New Roman" pitchFamily="18" charset="0"/>
              </a:rPr>
              <a:t>Nella formulazione del problema appaiono i prodotti scalari</a:t>
            </a:r>
            <a:r>
              <a:rPr lang="en-US" altLang="en-US" sz="2800" smtClean="0">
                <a:cs typeface="Times New Roman" pitchFamily="18" charset="0"/>
              </a:rPr>
              <a:t> :</a:t>
            </a:r>
            <a:r>
              <a:rPr lang="en-US" altLang="en-US" smtClean="0">
                <a:cs typeface="Times New Roman" pitchFamily="18" charset="0"/>
              </a:rPr>
              <a:t> </a:t>
            </a:r>
          </a:p>
          <a:p>
            <a:pPr eaLnBrk="1" hangingPunct="1"/>
            <a:endParaRPr lang="en-US" altLang="en-US" b="1" baseline="-25000" smtClean="0"/>
          </a:p>
        </p:txBody>
      </p:sp>
      <p:grpSp>
        <p:nvGrpSpPr>
          <p:cNvPr id="10" name="Gruppo 1"/>
          <p:cNvGrpSpPr>
            <a:grpSpLocks/>
          </p:cNvGrpSpPr>
          <p:nvPr/>
        </p:nvGrpSpPr>
        <p:grpSpPr bwMode="auto">
          <a:xfrm>
            <a:off x="2484438" y="4508500"/>
            <a:ext cx="4824412" cy="1878013"/>
            <a:chOff x="2483768" y="5070475"/>
            <a:chExt cx="4152900" cy="1356181"/>
          </a:xfrm>
        </p:grpSpPr>
        <p:sp>
          <p:nvSpPr>
            <p:cNvPr id="11" name="Text Box 4"/>
            <p:cNvSpPr txBox="1">
              <a:spLocks noChangeArrowheads="1"/>
            </p:cNvSpPr>
            <p:nvPr/>
          </p:nvSpPr>
          <p:spPr bwMode="auto">
            <a:xfrm>
              <a:off x="2483768" y="5070475"/>
              <a:ext cx="4152900" cy="1356181"/>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
          <p:nvSpPr>
            <p:cNvPr id="12" name="AutoShape 5"/>
            <p:cNvSpPr>
              <a:spLocks noChangeArrowheads="1"/>
            </p:cNvSpPr>
            <p:nvPr/>
          </p:nvSpPr>
          <p:spPr bwMode="auto">
            <a:xfrm>
              <a:off x="5404623" y="5419724"/>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grpSp>
    </p:spTree>
    <p:extLst>
      <p:ext uri="{BB962C8B-B14F-4D97-AF65-F5344CB8AC3E}">
        <p14:creationId xmlns:p14="http://schemas.microsoft.com/office/powerpoint/2010/main" val="104987919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n-US" altLang="en-US" smtClean="0"/>
              <a:t>Non-linear SVMs</a:t>
            </a:r>
          </a:p>
        </p:txBody>
      </p:sp>
      <p:sp>
        <p:nvSpPr>
          <p:cNvPr id="83971" name="Rectangle 3"/>
          <p:cNvSpPr>
            <a:spLocks noGrp="1" noChangeArrowheads="1"/>
          </p:cNvSpPr>
          <p:nvPr>
            <p:ph type="body" idx="1"/>
          </p:nvPr>
        </p:nvSpPr>
        <p:spPr>
          <a:xfrm>
            <a:off x="554038" y="1255668"/>
            <a:ext cx="4202115" cy="4114800"/>
          </a:xfrm>
        </p:spPr>
        <p:txBody>
          <a:bodyPr/>
          <a:lstStyle/>
          <a:p>
            <a:pPr eaLnBrk="1" hangingPunct="1"/>
            <a:r>
              <a:rPr lang="en-US" altLang="en-US" sz="2800" dirty="0" smtClean="0"/>
              <a:t>Se </a:t>
            </a:r>
            <a:r>
              <a:rPr lang="en-US" altLang="en-US" sz="2800" dirty="0" err="1" smtClean="0"/>
              <a:t>i</a:t>
            </a:r>
            <a:r>
              <a:rPr lang="en-US" altLang="en-US" sz="2800" dirty="0" smtClean="0"/>
              <a:t> dataset </a:t>
            </a:r>
            <a:r>
              <a:rPr lang="en-US" altLang="en-US" sz="2800" dirty="0" err="1" smtClean="0"/>
              <a:t>sono</a:t>
            </a:r>
            <a:r>
              <a:rPr lang="en-US" altLang="en-US" sz="2800" dirty="0" smtClean="0"/>
              <a:t> </a:t>
            </a:r>
            <a:r>
              <a:rPr lang="en-US" altLang="en-US" sz="2800" dirty="0" err="1" smtClean="0"/>
              <a:t>separabili</a:t>
            </a:r>
            <a:r>
              <a:rPr lang="en-US" altLang="en-US" sz="2800" dirty="0" smtClean="0"/>
              <a:t> le </a:t>
            </a:r>
            <a:r>
              <a:rPr lang="en-US" altLang="en-US" sz="2800" dirty="0" err="1" smtClean="0"/>
              <a:t>cose</a:t>
            </a:r>
            <a:r>
              <a:rPr lang="en-US" altLang="en-US" sz="2800" dirty="0" smtClean="0"/>
              <a:t> </a:t>
            </a:r>
            <a:r>
              <a:rPr lang="en-US" altLang="en-US" sz="2800" dirty="0" err="1" smtClean="0"/>
              <a:t>funzionano</a:t>
            </a:r>
            <a:r>
              <a:rPr lang="en-US" altLang="en-US" sz="2800" dirty="0" smtClean="0"/>
              <a:t>:</a:t>
            </a:r>
          </a:p>
          <a:p>
            <a:pPr eaLnBrk="1" hangingPunct="1"/>
            <a:endParaRPr lang="en-US" altLang="en-US" sz="2800" dirty="0" smtClean="0"/>
          </a:p>
          <a:p>
            <a:pPr eaLnBrk="1" hangingPunct="1"/>
            <a:r>
              <a:rPr lang="en-US" altLang="en-US" sz="2800" dirty="0" err="1" smtClean="0"/>
              <a:t>Altrimenti</a:t>
            </a:r>
            <a:r>
              <a:rPr lang="en-US" altLang="en-US" sz="2800" dirty="0" smtClean="0"/>
              <a:t>? </a:t>
            </a:r>
          </a:p>
          <a:p>
            <a:pPr eaLnBrk="1" hangingPunct="1"/>
            <a:endParaRPr lang="en-US" altLang="en-US" sz="2800" dirty="0" smtClean="0"/>
          </a:p>
          <a:p>
            <a:pPr eaLnBrk="1" hangingPunct="1"/>
            <a:r>
              <a:rPr lang="en-US" altLang="en-US" sz="2800" dirty="0" smtClean="0"/>
              <a:t>Si </a:t>
            </a:r>
            <a:r>
              <a:rPr lang="en-US" altLang="en-US" sz="2800" dirty="0" err="1" smtClean="0"/>
              <a:t>può</a:t>
            </a:r>
            <a:r>
              <a:rPr lang="en-US" altLang="en-US" sz="2800" dirty="0" smtClean="0"/>
              <a:t> </a:t>
            </a:r>
            <a:r>
              <a:rPr lang="en-US" altLang="en-US" sz="2800" dirty="0" err="1" smtClean="0"/>
              <a:t>proiettare</a:t>
            </a:r>
            <a:r>
              <a:rPr lang="en-US" altLang="en-US" sz="2800" dirty="0" smtClean="0"/>
              <a:t> </a:t>
            </a:r>
            <a:r>
              <a:rPr lang="en-US" altLang="en-US" sz="2800" dirty="0" err="1" smtClean="0"/>
              <a:t>il</a:t>
            </a:r>
            <a:r>
              <a:rPr lang="en-US" altLang="en-US" sz="2800" dirty="0" smtClean="0"/>
              <a:t> </a:t>
            </a:r>
            <a:r>
              <a:rPr lang="en-US" altLang="en-US" sz="2800" dirty="0" err="1" smtClean="0"/>
              <a:t>problema</a:t>
            </a:r>
            <a:endParaRPr lang="en-US" altLang="en-US" sz="2800" dirty="0" smtClean="0"/>
          </a:p>
          <a:p>
            <a:pPr eaLnBrk="1" hangingPunct="1">
              <a:buFontTx/>
              <a:buNone/>
            </a:pPr>
            <a:r>
              <a:rPr lang="en-US" altLang="en-US" sz="2800" dirty="0" smtClean="0"/>
              <a:t> in </a:t>
            </a:r>
            <a:r>
              <a:rPr lang="en-US" altLang="en-US" sz="2800" dirty="0" err="1" smtClean="0"/>
              <a:t>uno</a:t>
            </a:r>
            <a:r>
              <a:rPr lang="en-US" altLang="en-US" sz="2800" dirty="0" smtClean="0"/>
              <a:t> </a:t>
            </a:r>
            <a:r>
              <a:rPr lang="en-US" altLang="en-US" sz="2800" dirty="0" err="1" smtClean="0"/>
              <a:t>spazio</a:t>
            </a:r>
            <a:r>
              <a:rPr lang="en-US" altLang="en-US" sz="2800" dirty="0" smtClean="0"/>
              <a:t> di </a:t>
            </a:r>
          </a:p>
          <a:p>
            <a:pPr eaLnBrk="1" hangingPunct="1">
              <a:buFontTx/>
              <a:buNone/>
            </a:pPr>
            <a:r>
              <a:rPr lang="en-US" altLang="en-US" sz="2800" dirty="0" err="1" smtClean="0"/>
              <a:t>dimensioni</a:t>
            </a:r>
            <a:r>
              <a:rPr lang="en-US" altLang="en-US" sz="2800" dirty="0" smtClean="0"/>
              <a:t> </a:t>
            </a:r>
            <a:r>
              <a:rPr lang="en-US" altLang="en-US" sz="2800" dirty="0" err="1" smtClean="0"/>
              <a:t>maggiori</a:t>
            </a:r>
            <a:r>
              <a:rPr lang="en-US" altLang="en-US" sz="2800" dirty="0" smtClean="0"/>
              <a:t>:</a:t>
            </a:r>
          </a:p>
        </p:txBody>
      </p:sp>
      <p:grpSp>
        <p:nvGrpSpPr>
          <p:cNvPr id="83972" name="Group 64"/>
          <p:cNvGrpSpPr>
            <a:grpSpLocks/>
          </p:cNvGrpSpPr>
          <p:nvPr/>
        </p:nvGrpSpPr>
        <p:grpSpPr bwMode="auto">
          <a:xfrm>
            <a:off x="3918747" y="1781811"/>
            <a:ext cx="5129212" cy="3676650"/>
            <a:chOff x="1122" y="1797"/>
            <a:chExt cx="3231" cy="2316"/>
          </a:xfrm>
        </p:grpSpPr>
        <p:sp>
          <p:nvSpPr>
            <p:cNvPr id="83973" name="Line 38"/>
            <p:cNvSpPr>
              <a:spLocks noChangeShapeType="1"/>
            </p:cNvSpPr>
            <p:nvPr/>
          </p:nvSpPr>
          <p:spPr bwMode="auto">
            <a:xfrm>
              <a:off x="1122" y="3900"/>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74" name="AutoShape 39"/>
            <p:cNvSpPr>
              <a:spLocks noChangeArrowheads="1"/>
            </p:cNvSpPr>
            <p:nvPr/>
          </p:nvSpPr>
          <p:spPr bwMode="auto">
            <a:xfrm>
              <a:off x="1437" y="32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5" name="Line 40"/>
            <p:cNvSpPr>
              <a:spLocks noChangeShapeType="1"/>
            </p:cNvSpPr>
            <p:nvPr/>
          </p:nvSpPr>
          <p:spPr bwMode="auto">
            <a:xfrm>
              <a:off x="2262" y="3864"/>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76" name="Text Box 41"/>
            <p:cNvSpPr txBox="1">
              <a:spLocks noChangeArrowheads="1"/>
            </p:cNvSpPr>
            <p:nvPr/>
          </p:nvSpPr>
          <p:spPr bwMode="auto">
            <a:xfrm>
              <a:off x="2172" y="3882"/>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3977" name="AutoShape 42"/>
            <p:cNvSpPr>
              <a:spLocks noChangeArrowheads="1"/>
            </p:cNvSpPr>
            <p:nvPr/>
          </p:nvSpPr>
          <p:spPr bwMode="auto">
            <a:xfrm>
              <a:off x="1641" y="355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8" name="AutoShape 43"/>
            <p:cNvSpPr>
              <a:spLocks noChangeArrowheads="1"/>
            </p:cNvSpPr>
            <p:nvPr/>
          </p:nvSpPr>
          <p:spPr bwMode="auto">
            <a:xfrm>
              <a:off x="1929" y="375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79" name="AutoShape 44"/>
            <p:cNvSpPr>
              <a:spLocks noChangeArrowheads="1"/>
            </p:cNvSpPr>
            <p:nvPr/>
          </p:nvSpPr>
          <p:spPr bwMode="auto">
            <a:xfrm>
              <a:off x="2073" y="381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0" name="AutoShape 45"/>
            <p:cNvSpPr>
              <a:spLocks noChangeArrowheads="1"/>
            </p:cNvSpPr>
            <p:nvPr/>
          </p:nvSpPr>
          <p:spPr bwMode="auto">
            <a:xfrm>
              <a:off x="2601" y="376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1" name="AutoShape 46"/>
            <p:cNvSpPr>
              <a:spLocks noChangeArrowheads="1"/>
            </p:cNvSpPr>
            <p:nvPr/>
          </p:nvSpPr>
          <p:spPr bwMode="auto">
            <a:xfrm>
              <a:off x="2745" y="364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2" name="AutoShape 47"/>
            <p:cNvSpPr>
              <a:spLocks noChangeArrowheads="1"/>
            </p:cNvSpPr>
            <p:nvPr/>
          </p:nvSpPr>
          <p:spPr bwMode="auto">
            <a:xfrm>
              <a:off x="2481" y="380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3" name="AutoShape 48"/>
            <p:cNvSpPr>
              <a:spLocks noChangeArrowheads="1"/>
            </p:cNvSpPr>
            <p:nvPr/>
          </p:nvSpPr>
          <p:spPr bwMode="auto">
            <a:xfrm>
              <a:off x="2985" y="344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4" name="AutoShape 49"/>
            <p:cNvSpPr>
              <a:spLocks noChangeArrowheads="1"/>
            </p:cNvSpPr>
            <p:nvPr/>
          </p:nvSpPr>
          <p:spPr bwMode="auto">
            <a:xfrm>
              <a:off x="3165" y="325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5" name="AutoShape 50"/>
            <p:cNvSpPr>
              <a:spLocks noChangeArrowheads="1"/>
            </p:cNvSpPr>
            <p:nvPr/>
          </p:nvSpPr>
          <p:spPr bwMode="auto">
            <a:xfrm>
              <a:off x="3429" y="292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86" name="Line 51"/>
            <p:cNvSpPr>
              <a:spLocks noChangeShapeType="1"/>
            </p:cNvSpPr>
            <p:nvPr/>
          </p:nvSpPr>
          <p:spPr bwMode="auto">
            <a:xfrm flipV="1">
              <a:off x="2262" y="2988"/>
              <a:ext cx="0" cy="936"/>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87" name="Text Box 52"/>
            <p:cNvSpPr txBox="1">
              <a:spLocks noChangeArrowheads="1"/>
            </p:cNvSpPr>
            <p:nvPr/>
          </p:nvSpPr>
          <p:spPr bwMode="auto">
            <a:xfrm>
              <a:off x="2262" y="2874"/>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r>
                <a:rPr lang="en-US" altLang="en-US" sz="1800" i="1" baseline="30000">
                  <a:solidFill>
                    <a:srgbClr val="000000"/>
                  </a:solidFill>
                  <a:latin typeface="Times New Roman" pitchFamily="18" charset="0"/>
                </a:rPr>
                <a:t>2</a:t>
              </a:r>
            </a:p>
          </p:txBody>
        </p:sp>
        <p:sp>
          <p:nvSpPr>
            <p:cNvPr id="83988" name="Text Box 53"/>
            <p:cNvSpPr txBox="1">
              <a:spLocks noChangeArrowheads="1"/>
            </p:cNvSpPr>
            <p:nvPr/>
          </p:nvSpPr>
          <p:spPr bwMode="auto">
            <a:xfrm>
              <a:off x="3576" y="3840"/>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nvGrpSpPr>
            <p:cNvPr id="83989" name="Group 63"/>
            <p:cNvGrpSpPr>
              <a:grpSpLocks/>
            </p:cNvGrpSpPr>
            <p:nvPr/>
          </p:nvGrpSpPr>
          <p:grpSpPr bwMode="auto">
            <a:xfrm>
              <a:off x="1426" y="2620"/>
              <a:ext cx="2700" cy="267"/>
              <a:chOff x="1056" y="2322"/>
              <a:chExt cx="2700" cy="267"/>
            </a:xfrm>
          </p:grpSpPr>
          <p:sp>
            <p:nvSpPr>
              <p:cNvPr id="84013" name="Line 20"/>
              <p:cNvSpPr>
                <a:spLocks noChangeShapeType="1"/>
              </p:cNvSpPr>
              <p:nvPr/>
            </p:nvSpPr>
            <p:spPr bwMode="auto">
              <a:xfrm>
                <a:off x="1056" y="2358"/>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014" name="AutoShape 21"/>
              <p:cNvSpPr>
                <a:spLocks noChangeArrowheads="1"/>
              </p:cNvSpPr>
              <p:nvPr/>
            </p:nvSpPr>
            <p:spPr bwMode="auto">
              <a:xfrm>
                <a:off x="1335"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5" name="Line 22"/>
              <p:cNvSpPr>
                <a:spLocks noChangeShapeType="1"/>
              </p:cNvSpPr>
              <p:nvPr/>
            </p:nvSpPr>
            <p:spPr bwMode="auto">
              <a:xfrm>
                <a:off x="2196" y="2322"/>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16" name="Text Box 23"/>
              <p:cNvSpPr txBox="1">
                <a:spLocks noChangeArrowheads="1"/>
              </p:cNvSpPr>
              <p:nvPr/>
            </p:nvSpPr>
            <p:spPr bwMode="auto">
              <a:xfrm>
                <a:off x="2106" y="2358"/>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4017" name="AutoShape 24"/>
              <p:cNvSpPr>
                <a:spLocks noChangeArrowheads="1"/>
              </p:cNvSpPr>
              <p:nvPr/>
            </p:nvSpPr>
            <p:spPr bwMode="auto">
              <a:xfrm>
                <a:off x="1563" y="23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8" name="AutoShape 25"/>
              <p:cNvSpPr>
                <a:spLocks noChangeArrowheads="1"/>
              </p:cNvSpPr>
              <p:nvPr/>
            </p:nvSpPr>
            <p:spPr bwMode="auto">
              <a:xfrm>
                <a:off x="1863"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9" name="AutoShape 26"/>
              <p:cNvSpPr>
                <a:spLocks noChangeArrowheads="1"/>
              </p:cNvSpPr>
              <p:nvPr/>
            </p:nvSpPr>
            <p:spPr bwMode="auto">
              <a:xfrm>
                <a:off x="1995"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0" name="AutoShape 27"/>
              <p:cNvSpPr>
                <a:spLocks noChangeArrowheads="1"/>
              </p:cNvSpPr>
              <p:nvPr/>
            </p:nvSpPr>
            <p:spPr bwMode="auto">
              <a:xfrm>
                <a:off x="2535"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1" name="AutoShape 28"/>
              <p:cNvSpPr>
                <a:spLocks noChangeArrowheads="1"/>
              </p:cNvSpPr>
              <p:nvPr/>
            </p:nvSpPr>
            <p:spPr bwMode="auto">
              <a:xfrm>
                <a:off x="2679"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2" name="AutoShape 29"/>
              <p:cNvSpPr>
                <a:spLocks noChangeArrowheads="1"/>
              </p:cNvSpPr>
              <p:nvPr/>
            </p:nvSpPr>
            <p:spPr bwMode="auto">
              <a:xfrm>
                <a:off x="2451" y="23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3" name="AutoShape 35"/>
              <p:cNvSpPr>
                <a:spLocks noChangeArrowheads="1"/>
              </p:cNvSpPr>
              <p:nvPr/>
            </p:nvSpPr>
            <p:spPr bwMode="auto">
              <a:xfrm>
                <a:off x="2919"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4" name="AutoShape 36"/>
              <p:cNvSpPr>
                <a:spLocks noChangeArrowheads="1"/>
              </p:cNvSpPr>
              <p:nvPr/>
            </p:nvSpPr>
            <p:spPr bwMode="auto">
              <a:xfrm>
                <a:off x="3063" y="23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5" name="AutoShape 37"/>
              <p:cNvSpPr>
                <a:spLocks noChangeArrowheads="1"/>
              </p:cNvSpPr>
              <p:nvPr/>
            </p:nvSpPr>
            <p:spPr bwMode="auto">
              <a:xfrm>
                <a:off x="3375" y="23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26" name="Text Box 54"/>
              <p:cNvSpPr txBox="1">
                <a:spLocks noChangeArrowheads="1"/>
              </p:cNvSpPr>
              <p:nvPr/>
            </p:nvSpPr>
            <p:spPr bwMode="auto">
              <a:xfrm>
                <a:off x="3468" y="2322"/>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grpSp>
          <p:nvGrpSpPr>
            <p:cNvPr id="83990" name="Group 62"/>
            <p:cNvGrpSpPr>
              <a:grpSpLocks/>
            </p:cNvGrpSpPr>
            <p:nvPr/>
          </p:nvGrpSpPr>
          <p:grpSpPr bwMode="auto">
            <a:xfrm>
              <a:off x="1629" y="1797"/>
              <a:ext cx="2724" cy="405"/>
              <a:chOff x="1056" y="1284"/>
              <a:chExt cx="2724" cy="405"/>
            </a:xfrm>
          </p:grpSpPr>
          <p:sp>
            <p:nvSpPr>
              <p:cNvPr id="83997" name="Line 4"/>
              <p:cNvSpPr>
                <a:spLocks noChangeShapeType="1"/>
              </p:cNvSpPr>
              <p:nvPr/>
            </p:nvSpPr>
            <p:spPr bwMode="auto">
              <a:xfrm>
                <a:off x="1056" y="1458"/>
                <a:ext cx="2496" cy="0"/>
              </a:xfrm>
              <a:prstGeom prst="line">
                <a:avLst/>
              </a:prstGeom>
              <a:noFill/>
              <a:ln w="25400">
                <a:solidFill>
                  <a:schemeClr val="tx2"/>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3998" name="AutoShape 5"/>
              <p:cNvSpPr>
                <a:spLocks noChangeArrowheads="1"/>
              </p:cNvSpPr>
              <p:nvPr/>
            </p:nvSpPr>
            <p:spPr bwMode="auto">
              <a:xfrm>
                <a:off x="1335"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9" name="Line 6"/>
              <p:cNvSpPr>
                <a:spLocks noChangeShapeType="1"/>
              </p:cNvSpPr>
              <p:nvPr/>
            </p:nvSpPr>
            <p:spPr bwMode="auto">
              <a:xfrm>
                <a:off x="2196" y="1422"/>
                <a:ext cx="0" cy="7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0" name="Text Box 7"/>
              <p:cNvSpPr txBox="1">
                <a:spLocks noChangeArrowheads="1"/>
              </p:cNvSpPr>
              <p:nvPr/>
            </p:nvSpPr>
            <p:spPr bwMode="auto">
              <a:xfrm>
                <a:off x="2106" y="1458"/>
                <a:ext cx="21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baseline="0">
                    <a:solidFill>
                      <a:srgbClr val="000000"/>
                    </a:solidFill>
                    <a:latin typeface="Times New Roman" pitchFamily="18" charset="0"/>
                  </a:rPr>
                  <a:t>0</a:t>
                </a:r>
              </a:p>
            </p:txBody>
          </p:sp>
          <p:sp>
            <p:nvSpPr>
              <p:cNvPr id="84001" name="AutoShape 8"/>
              <p:cNvSpPr>
                <a:spLocks noChangeArrowheads="1"/>
              </p:cNvSpPr>
              <p:nvPr/>
            </p:nvSpPr>
            <p:spPr bwMode="auto">
              <a:xfrm>
                <a:off x="1563" y="142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2" name="AutoShape 9"/>
              <p:cNvSpPr>
                <a:spLocks noChangeArrowheads="1"/>
              </p:cNvSpPr>
              <p:nvPr/>
            </p:nvSpPr>
            <p:spPr bwMode="auto">
              <a:xfrm>
                <a:off x="1863"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3" name="AutoShape 10"/>
              <p:cNvSpPr>
                <a:spLocks noChangeArrowheads="1"/>
              </p:cNvSpPr>
              <p:nvPr/>
            </p:nvSpPr>
            <p:spPr bwMode="auto">
              <a:xfrm>
                <a:off x="1995" y="143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4" name="AutoShape 11"/>
              <p:cNvSpPr>
                <a:spLocks noChangeArrowheads="1"/>
              </p:cNvSpPr>
              <p:nvPr/>
            </p:nvSpPr>
            <p:spPr bwMode="auto">
              <a:xfrm>
                <a:off x="2535"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5" name="AutoShape 12"/>
              <p:cNvSpPr>
                <a:spLocks noChangeArrowheads="1"/>
              </p:cNvSpPr>
              <p:nvPr/>
            </p:nvSpPr>
            <p:spPr bwMode="auto">
              <a:xfrm>
                <a:off x="2679"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6" name="AutoShape 13"/>
              <p:cNvSpPr>
                <a:spLocks noChangeArrowheads="1"/>
              </p:cNvSpPr>
              <p:nvPr/>
            </p:nvSpPr>
            <p:spPr bwMode="auto">
              <a:xfrm>
                <a:off x="2451" y="14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7" name="Line 14"/>
              <p:cNvSpPr>
                <a:spLocks noChangeShapeType="1"/>
              </p:cNvSpPr>
              <p:nvPr/>
            </p:nvSpPr>
            <p:spPr bwMode="auto">
              <a:xfrm>
                <a:off x="2268" y="1302"/>
                <a:ext cx="0" cy="348"/>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4008" name="Oval 15"/>
              <p:cNvSpPr>
                <a:spLocks noChangeArrowheads="1"/>
              </p:cNvSpPr>
              <p:nvPr/>
            </p:nvSpPr>
            <p:spPr bwMode="auto">
              <a:xfrm>
                <a:off x="2405" y="1393"/>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09" name="Oval 16"/>
              <p:cNvSpPr>
                <a:spLocks noChangeArrowheads="1"/>
              </p:cNvSpPr>
              <p:nvPr/>
            </p:nvSpPr>
            <p:spPr bwMode="auto">
              <a:xfrm>
                <a:off x="1955" y="1387"/>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010" name="Line 18"/>
              <p:cNvSpPr>
                <a:spLocks noChangeShapeType="1"/>
              </p:cNvSpPr>
              <p:nvPr/>
            </p:nvSpPr>
            <p:spPr bwMode="auto">
              <a:xfrm flipH="1" flipV="1">
                <a:off x="2475" y="1284"/>
                <a:ext cx="6" cy="37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4011" name="Line 19"/>
              <p:cNvSpPr>
                <a:spLocks noChangeShapeType="1"/>
              </p:cNvSpPr>
              <p:nvPr/>
            </p:nvSpPr>
            <p:spPr bwMode="auto">
              <a:xfrm flipH="1" flipV="1">
                <a:off x="2025" y="1284"/>
                <a:ext cx="6" cy="377"/>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4012" name="Text Box 55"/>
              <p:cNvSpPr txBox="1">
                <a:spLocks noChangeArrowheads="1"/>
              </p:cNvSpPr>
              <p:nvPr/>
            </p:nvSpPr>
            <p:spPr bwMode="auto">
              <a:xfrm>
                <a:off x="3492" y="1410"/>
                <a:ext cx="2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n-US" altLang="en-US" sz="1800" i="1" baseline="0">
                    <a:solidFill>
                      <a:srgbClr val="000000"/>
                    </a:solidFill>
                    <a:latin typeface="Times New Roman" pitchFamily="18" charset="0"/>
                  </a:rPr>
                  <a:t>x</a:t>
                </a:r>
                <a:endParaRPr lang="en-US" altLang="en-US" sz="1800" i="1" baseline="30000">
                  <a:solidFill>
                    <a:srgbClr val="000000"/>
                  </a:solidFill>
                  <a:latin typeface="Times New Roman" pitchFamily="18" charset="0"/>
                </a:endParaRPr>
              </a:p>
            </p:txBody>
          </p:sp>
        </p:grpSp>
        <p:sp>
          <p:nvSpPr>
            <p:cNvPr id="83991" name="Line 56"/>
            <p:cNvSpPr>
              <a:spLocks noChangeShapeType="1"/>
            </p:cNvSpPr>
            <p:nvPr/>
          </p:nvSpPr>
          <p:spPr bwMode="auto">
            <a:xfrm flipV="1">
              <a:off x="1860" y="3180"/>
              <a:ext cx="2004" cy="816"/>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3992" name="Line 57"/>
            <p:cNvSpPr>
              <a:spLocks noChangeShapeType="1"/>
            </p:cNvSpPr>
            <p:nvPr/>
          </p:nvSpPr>
          <p:spPr bwMode="auto">
            <a:xfrm flipV="1">
              <a:off x="1857" y="3132"/>
              <a:ext cx="1962" cy="809"/>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3993" name="Line 58"/>
            <p:cNvSpPr>
              <a:spLocks noChangeShapeType="1"/>
            </p:cNvSpPr>
            <p:nvPr/>
          </p:nvSpPr>
          <p:spPr bwMode="auto">
            <a:xfrm flipV="1">
              <a:off x="1881" y="3216"/>
              <a:ext cx="1926" cy="785"/>
            </a:xfrm>
            <a:prstGeom prst="line">
              <a:avLst/>
            </a:prstGeom>
            <a:noFill/>
            <a:ln w="9525" cap="rnd">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3994" name="Oval 59"/>
            <p:cNvSpPr>
              <a:spLocks noChangeArrowheads="1"/>
            </p:cNvSpPr>
            <p:nvPr/>
          </p:nvSpPr>
          <p:spPr bwMode="auto">
            <a:xfrm>
              <a:off x="2945" y="3403"/>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5" name="Oval 60"/>
            <p:cNvSpPr>
              <a:spLocks noChangeArrowheads="1"/>
            </p:cNvSpPr>
            <p:nvPr/>
          </p:nvSpPr>
          <p:spPr bwMode="auto">
            <a:xfrm>
              <a:off x="2699" y="3601"/>
              <a:ext cx="144" cy="138"/>
            </a:xfrm>
            <a:prstGeom prst="ellipse">
              <a:avLst/>
            </a:prstGeom>
            <a:noFill/>
            <a:ln w="19050" algn="ctr">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3996" name="Oval 61"/>
            <p:cNvSpPr>
              <a:spLocks noChangeArrowheads="1"/>
            </p:cNvSpPr>
            <p:nvPr/>
          </p:nvSpPr>
          <p:spPr bwMode="auto">
            <a:xfrm>
              <a:off x="2027" y="3775"/>
              <a:ext cx="144" cy="138"/>
            </a:xfrm>
            <a:prstGeom prst="ellipse">
              <a:avLst/>
            </a:prstGeom>
            <a:noFill/>
            <a:ln w="190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grpSp>
    </p:spTree>
    <p:extLst>
      <p:ext uri="{BB962C8B-B14F-4D97-AF65-F5344CB8AC3E}">
        <p14:creationId xmlns:p14="http://schemas.microsoft.com/office/powerpoint/2010/main" val="261964376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n-US" altLang="en-US" smtClean="0"/>
              <a:t>Non-linear SVMs:  Feature spaces</a:t>
            </a:r>
          </a:p>
        </p:txBody>
      </p:sp>
      <p:sp>
        <p:nvSpPr>
          <p:cNvPr id="84995" name="Rectangle 3"/>
          <p:cNvSpPr>
            <a:spLocks noGrp="1" noChangeArrowheads="1"/>
          </p:cNvSpPr>
          <p:nvPr>
            <p:ph type="body" idx="1"/>
          </p:nvPr>
        </p:nvSpPr>
        <p:spPr/>
        <p:txBody>
          <a:bodyPr/>
          <a:lstStyle/>
          <a:p>
            <a:pPr eaLnBrk="1" hangingPunct="1"/>
            <a:r>
              <a:rPr lang="en-US" altLang="en-US" smtClean="0"/>
              <a:t>Proiettare in uno spazio nel quale i dati risultino separabili:</a:t>
            </a:r>
          </a:p>
        </p:txBody>
      </p:sp>
      <p:grpSp>
        <p:nvGrpSpPr>
          <p:cNvPr id="84996" name="Group 101"/>
          <p:cNvGrpSpPr>
            <a:grpSpLocks/>
          </p:cNvGrpSpPr>
          <p:nvPr/>
        </p:nvGrpSpPr>
        <p:grpSpPr bwMode="auto">
          <a:xfrm>
            <a:off x="295275" y="3128963"/>
            <a:ext cx="3319463" cy="3041650"/>
            <a:chOff x="282" y="1612"/>
            <a:chExt cx="2091" cy="1916"/>
          </a:xfrm>
        </p:grpSpPr>
        <p:sp>
          <p:nvSpPr>
            <p:cNvPr id="85028" name="Line 42"/>
            <p:cNvSpPr>
              <a:spLocks noChangeShapeType="1"/>
            </p:cNvSpPr>
            <p:nvPr/>
          </p:nvSpPr>
          <p:spPr bwMode="auto">
            <a:xfrm flipV="1">
              <a:off x="1303" y="1612"/>
              <a:ext cx="0" cy="1916"/>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29" name="Line 43"/>
            <p:cNvSpPr>
              <a:spLocks noChangeShapeType="1"/>
            </p:cNvSpPr>
            <p:nvPr/>
          </p:nvSpPr>
          <p:spPr bwMode="auto">
            <a:xfrm flipV="1">
              <a:off x="282" y="2627"/>
              <a:ext cx="2091"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30" name="AutoShape 44"/>
            <p:cNvSpPr>
              <a:spLocks noChangeArrowheads="1"/>
            </p:cNvSpPr>
            <p:nvPr/>
          </p:nvSpPr>
          <p:spPr bwMode="auto">
            <a:xfrm>
              <a:off x="1322" y="2136"/>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1" name="AutoShape 45"/>
            <p:cNvSpPr>
              <a:spLocks noChangeArrowheads="1"/>
            </p:cNvSpPr>
            <p:nvPr/>
          </p:nvSpPr>
          <p:spPr bwMode="auto">
            <a:xfrm>
              <a:off x="960" y="23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2" name="AutoShape 46"/>
            <p:cNvSpPr>
              <a:spLocks noChangeArrowheads="1"/>
            </p:cNvSpPr>
            <p:nvPr/>
          </p:nvSpPr>
          <p:spPr bwMode="auto">
            <a:xfrm>
              <a:off x="1056" y="27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3" name="AutoShape 47"/>
            <p:cNvSpPr>
              <a:spLocks noChangeArrowheads="1"/>
            </p:cNvSpPr>
            <p:nvPr/>
          </p:nvSpPr>
          <p:spPr bwMode="auto">
            <a:xfrm>
              <a:off x="1392" y="300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4" name="AutoShape 48"/>
            <p:cNvSpPr>
              <a:spLocks noChangeArrowheads="1"/>
            </p:cNvSpPr>
            <p:nvPr/>
          </p:nvSpPr>
          <p:spPr bwMode="auto">
            <a:xfrm>
              <a:off x="1128" y="216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5" name="AutoShape 49"/>
            <p:cNvSpPr>
              <a:spLocks noChangeArrowheads="1"/>
            </p:cNvSpPr>
            <p:nvPr/>
          </p:nvSpPr>
          <p:spPr bwMode="auto">
            <a:xfrm>
              <a:off x="816" y="256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6" name="AutoShape 50"/>
            <p:cNvSpPr>
              <a:spLocks noChangeArrowheads="1"/>
            </p:cNvSpPr>
            <p:nvPr/>
          </p:nvSpPr>
          <p:spPr bwMode="auto">
            <a:xfrm>
              <a:off x="1080" y="302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7" name="AutoShape 51"/>
            <p:cNvSpPr>
              <a:spLocks noChangeArrowheads="1"/>
            </p:cNvSpPr>
            <p:nvPr/>
          </p:nvSpPr>
          <p:spPr bwMode="auto">
            <a:xfrm>
              <a:off x="1392" y="2417"/>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8" name="AutoShape 52"/>
            <p:cNvSpPr>
              <a:spLocks noChangeArrowheads="1"/>
            </p:cNvSpPr>
            <p:nvPr/>
          </p:nvSpPr>
          <p:spPr bwMode="auto">
            <a:xfrm>
              <a:off x="1960" y="240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39" name="AutoShape 53"/>
            <p:cNvSpPr>
              <a:spLocks noChangeArrowheads="1"/>
            </p:cNvSpPr>
            <p:nvPr/>
          </p:nvSpPr>
          <p:spPr bwMode="auto">
            <a:xfrm>
              <a:off x="1872" y="31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0" name="AutoShape 54"/>
            <p:cNvSpPr>
              <a:spLocks noChangeArrowheads="1"/>
            </p:cNvSpPr>
            <p:nvPr/>
          </p:nvSpPr>
          <p:spPr bwMode="auto">
            <a:xfrm>
              <a:off x="456" y="248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1" name="AutoShape 55"/>
            <p:cNvSpPr>
              <a:spLocks noChangeArrowheads="1"/>
            </p:cNvSpPr>
            <p:nvPr/>
          </p:nvSpPr>
          <p:spPr bwMode="auto">
            <a:xfrm>
              <a:off x="1408" y="340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2" name="AutoShape 56"/>
            <p:cNvSpPr>
              <a:spLocks noChangeArrowheads="1"/>
            </p:cNvSpPr>
            <p:nvPr/>
          </p:nvSpPr>
          <p:spPr bwMode="auto">
            <a:xfrm>
              <a:off x="2016" y="287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3" name="AutoShape 57"/>
            <p:cNvSpPr>
              <a:spLocks noChangeArrowheads="1"/>
            </p:cNvSpPr>
            <p:nvPr/>
          </p:nvSpPr>
          <p:spPr bwMode="auto">
            <a:xfrm>
              <a:off x="796" y="321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4" name="AutoShape 58"/>
            <p:cNvSpPr>
              <a:spLocks noChangeArrowheads="1"/>
            </p:cNvSpPr>
            <p:nvPr/>
          </p:nvSpPr>
          <p:spPr bwMode="auto">
            <a:xfrm>
              <a:off x="600" y="290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5" name="AutoShape 59"/>
            <p:cNvSpPr>
              <a:spLocks noChangeArrowheads="1"/>
            </p:cNvSpPr>
            <p:nvPr/>
          </p:nvSpPr>
          <p:spPr bwMode="auto">
            <a:xfrm>
              <a:off x="636" y="194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6" name="AutoShape 61"/>
            <p:cNvSpPr>
              <a:spLocks noChangeArrowheads="1"/>
            </p:cNvSpPr>
            <p:nvPr/>
          </p:nvSpPr>
          <p:spPr bwMode="auto">
            <a:xfrm>
              <a:off x="1578" y="2664"/>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7" name="AutoShape 62"/>
            <p:cNvSpPr>
              <a:spLocks noChangeArrowheads="1"/>
            </p:cNvSpPr>
            <p:nvPr/>
          </p:nvSpPr>
          <p:spPr bwMode="auto">
            <a:xfrm>
              <a:off x="1338" y="2748"/>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8" name="AutoShape 63"/>
            <p:cNvSpPr>
              <a:spLocks noChangeArrowheads="1"/>
            </p:cNvSpPr>
            <p:nvPr/>
          </p:nvSpPr>
          <p:spPr bwMode="auto">
            <a:xfrm>
              <a:off x="1518" y="1968"/>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49" name="Oval 66"/>
            <p:cNvSpPr>
              <a:spLocks noChangeArrowheads="1"/>
            </p:cNvSpPr>
            <p:nvPr/>
          </p:nvSpPr>
          <p:spPr bwMode="auto">
            <a:xfrm>
              <a:off x="702" y="2022"/>
              <a:ext cx="1188" cy="1200"/>
            </a:xfrm>
            <a:prstGeom prst="ellipse">
              <a:avLst/>
            </a:prstGeom>
            <a:noFill/>
            <a:ln w="15875" algn="ctr">
              <a:solidFill>
                <a:schemeClr val="tx2"/>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50" name="AutoShape 67"/>
            <p:cNvSpPr>
              <a:spLocks noChangeArrowheads="1"/>
            </p:cNvSpPr>
            <p:nvPr/>
          </p:nvSpPr>
          <p:spPr bwMode="auto">
            <a:xfrm>
              <a:off x="732" y="204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51" name="AutoShape 68"/>
            <p:cNvSpPr>
              <a:spLocks noChangeArrowheads="1"/>
            </p:cNvSpPr>
            <p:nvPr/>
          </p:nvSpPr>
          <p:spPr bwMode="auto">
            <a:xfrm>
              <a:off x="1944" y="203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grpSp>
      <p:grpSp>
        <p:nvGrpSpPr>
          <p:cNvPr id="84997" name="Group 102"/>
          <p:cNvGrpSpPr>
            <a:grpSpLocks/>
          </p:cNvGrpSpPr>
          <p:nvPr/>
        </p:nvGrpSpPr>
        <p:grpSpPr bwMode="auto">
          <a:xfrm>
            <a:off x="4951413" y="2898775"/>
            <a:ext cx="3814762" cy="3327400"/>
            <a:chOff x="2904" y="1456"/>
            <a:chExt cx="2403" cy="2096"/>
          </a:xfrm>
        </p:grpSpPr>
        <p:sp>
          <p:nvSpPr>
            <p:cNvPr id="85000" name="Line 69"/>
            <p:cNvSpPr>
              <a:spLocks noChangeShapeType="1"/>
            </p:cNvSpPr>
            <p:nvPr/>
          </p:nvSpPr>
          <p:spPr bwMode="auto">
            <a:xfrm flipH="1" flipV="1">
              <a:off x="3847" y="1456"/>
              <a:ext cx="0" cy="1304"/>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01" name="Line 70"/>
            <p:cNvSpPr>
              <a:spLocks noChangeShapeType="1"/>
            </p:cNvSpPr>
            <p:nvPr/>
          </p:nvSpPr>
          <p:spPr bwMode="auto">
            <a:xfrm>
              <a:off x="3828" y="2771"/>
              <a:ext cx="1479" cy="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02" name="AutoShape 71"/>
            <p:cNvSpPr>
              <a:spLocks noChangeArrowheads="1"/>
            </p:cNvSpPr>
            <p:nvPr/>
          </p:nvSpPr>
          <p:spPr bwMode="auto">
            <a:xfrm>
              <a:off x="4016" y="237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3" name="AutoShape 72"/>
            <p:cNvSpPr>
              <a:spLocks noChangeArrowheads="1"/>
            </p:cNvSpPr>
            <p:nvPr/>
          </p:nvSpPr>
          <p:spPr bwMode="auto">
            <a:xfrm>
              <a:off x="3654" y="259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4" name="AutoShape 73"/>
            <p:cNvSpPr>
              <a:spLocks noChangeArrowheads="1"/>
            </p:cNvSpPr>
            <p:nvPr/>
          </p:nvSpPr>
          <p:spPr bwMode="auto">
            <a:xfrm>
              <a:off x="3894" y="294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5" name="AutoShape 74"/>
            <p:cNvSpPr>
              <a:spLocks noChangeArrowheads="1"/>
            </p:cNvSpPr>
            <p:nvPr/>
          </p:nvSpPr>
          <p:spPr bwMode="auto">
            <a:xfrm>
              <a:off x="4410" y="2945"/>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6" name="AutoShape 75"/>
            <p:cNvSpPr>
              <a:spLocks noChangeArrowheads="1"/>
            </p:cNvSpPr>
            <p:nvPr/>
          </p:nvSpPr>
          <p:spPr bwMode="auto">
            <a:xfrm>
              <a:off x="3822" y="239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7" name="AutoShape 76"/>
            <p:cNvSpPr>
              <a:spLocks noChangeArrowheads="1"/>
            </p:cNvSpPr>
            <p:nvPr/>
          </p:nvSpPr>
          <p:spPr bwMode="auto">
            <a:xfrm>
              <a:off x="3954" y="2573"/>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8" name="AutoShape 77"/>
            <p:cNvSpPr>
              <a:spLocks noChangeArrowheads="1"/>
            </p:cNvSpPr>
            <p:nvPr/>
          </p:nvSpPr>
          <p:spPr bwMode="auto">
            <a:xfrm>
              <a:off x="4098" y="2969"/>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09" name="AutoShape 78"/>
            <p:cNvSpPr>
              <a:spLocks noChangeArrowheads="1"/>
            </p:cNvSpPr>
            <p:nvPr/>
          </p:nvSpPr>
          <p:spPr bwMode="auto">
            <a:xfrm>
              <a:off x="4086" y="2651"/>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0" name="AutoShape 79"/>
            <p:cNvSpPr>
              <a:spLocks noChangeArrowheads="1"/>
            </p:cNvSpPr>
            <p:nvPr/>
          </p:nvSpPr>
          <p:spPr bwMode="auto">
            <a:xfrm>
              <a:off x="5098" y="242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1" name="AutoShape 80"/>
            <p:cNvSpPr>
              <a:spLocks noChangeArrowheads="1"/>
            </p:cNvSpPr>
            <p:nvPr/>
          </p:nvSpPr>
          <p:spPr bwMode="auto">
            <a:xfrm>
              <a:off x="5010" y="31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2" name="AutoShape 81"/>
            <p:cNvSpPr>
              <a:spLocks noChangeArrowheads="1"/>
            </p:cNvSpPr>
            <p:nvPr/>
          </p:nvSpPr>
          <p:spPr bwMode="auto">
            <a:xfrm>
              <a:off x="4710" y="1769"/>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3" name="AutoShape 82"/>
            <p:cNvSpPr>
              <a:spLocks noChangeArrowheads="1"/>
            </p:cNvSpPr>
            <p:nvPr/>
          </p:nvSpPr>
          <p:spPr bwMode="auto">
            <a:xfrm>
              <a:off x="4714" y="256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4" name="AutoShape 83"/>
            <p:cNvSpPr>
              <a:spLocks noChangeArrowheads="1"/>
            </p:cNvSpPr>
            <p:nvPr/>
          </p:nvSpPr>
          <p:spPr bwMode="auto">
            <a:xfrm>
              <a:off x="5154" y="28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5" name="AutoShape 84"/>
            <p:cNvSpPr>
              <a:spLocks noChangeArrowheads="1"/>
            </p:cNvSpPr>
            <p:nvPr/>
          </p:nvSpPr>
          <p:spPr bwMode="auto">
            <a:xfrm>
              <a:off x="4414" y="2217"/>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6" name="AutoShape 85"/>
            <p:cNvSpPr>
              <a:spLocks noChangeArrowheads="1"/>
            </p:cNvSpPr>
            <p:nvPr/>
          </p:nvSpPr>
          <p:spPr bwMode="auto">
            <a:xfrm>
              <a:off x="4794" y="2993"/>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7" name="AutoShape 86"/>
            <p:cNvSpPr>
              <a:spLocks noChangeArrowheads="1"/>
            </p:cNvSpPr>
            <p:nvPr/>
          </p:nvSpPr>
          <p:spPr bwMode="auto">
            <a:xfrm>
              <a:off x="4662" y="1901"/>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8" name="AutoShape 87"/>
            <p:cNvSpPr>
              <a:spLocks noChangeArrowheads="1"/>
            </p:cNvSpPr>
            <p:nvPr/>
          </p:nvSpPr>
          <p:spPr bwMode="auto">
            <a:xfrm>
              <a:off x="3786" y="2850"/>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19" name="AutoShape 88"/>
            <p:cNvSpPr>
              <a:spLocks noChangeArrowheads="1"/>
            </p:cNvSpPr>
            <p:nvPr/>
          </p:nvSpPr>
          <p:spPr bwMode="auto">
            <a:xfrm>
              <a:off x="3546" y="2934"/>
              <a:ext cx="56" cy="56"/>
            </a:xfrm>
            <a:prstGeom prst="octagon">
              <a:avLst>
                <a:gd name="adj" fmla="val 29287"/>
              </a:avLst>
            </a:prstGeom>
            <a:solidFill>
              <a:srgbClr val="FF0000"/>
            </a:solidFill>
            <a:ln w="9525" algn="ctr">
              <a:solidFill>
                <a:srgbClr val="FF0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0" name="AutoShape 89"/>
            <p:cNvSpPr>
              <a:spLocks noChangeArrowheads="1"/>
            </p:cNvSpPr>
            <p:nvPr/>
          </p:nvSpPr>
          <p:spPr bwMode="auto">
            <a:xfrm>
              <a:off x="4656" y="1980"/>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1" name="AutoShape 91"/>
            <p:cNvSpPr>
              <a:spLocks noChangeArrowheads="1"/>
            </p:cNvSpPr>
            <p:nvPr/>
          </p:nvSpPr>
          <p:spPr bwMode="auto">
            <a:xfrm>
              <a:off x="4374" y="168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2" name="AutoShape 92"/>
            <p:cNvSpPr>
              <a:spLocks noChangeArrowheads="1"/>
            </p:cNvSpPr>
            <p:nvPr/>
          </p:nvSpPr>
          <p:spPr bwMode="auto">
            <a:xfrm>
              <a:off x="5082" y="2045"/>
              <a:ext cx="56" cy="56"/>
            </a:xfrm>
            <a:prstGeom prst="octagon">
              <a:avLst>
                <a:gd name="adj" fmla="val 29287"/>
              </a:avLst>
            </a:prstGeom>
            <a:solidFill>
              <a:srgbClr val="0000FF"/>
            </a:solidFill>
            <a:ln w="9525" algn="ctr">
              <a:solidFill>
                <a:srgbClr val="0000FF"/>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5023" name="Line 93"/>
            <p:cNvSpPr>
              <a:spLocks noChangeShapeType="1"/>
            </p:cNvSpPr>
            <p:nvPr/>
          </p:nvSpPr>
          <p:spPr bwMode="auto">
            <a:xfrm flipH="1">
              <a:off x="3061" y="2772"/>
              <a:ext cx="780" cy="628"/>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024" name="Line 94"/>
            <p:cNvSpPr>
              <a:spLocks noChangeShapeType="1"/>
            </p:cNvSpPr>
            <p:nvPr/>
          </p:nvSpPr>
          <p:spPr bwMode="auto">
            <a:xfrm>
              <a:off x="3840" y="1920"/>
              <a:ext cx="912" cy="840"/>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5" name="Line 95"/>
            <p:cNvSpPr>
              <a:spLocks noChangeShapeType="1"/>
            </p:cNvSpPr>
            <p:nvPr/>
          </p:nvSpPr>
          <p:spPr bwMode="auto">
            <a:xfrm flipV="1">
              <a:off x="3984" y="2784"/>
              <a:ext cx="768" cy="76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6" name="Line 96"/>
            <p:cNvSpPr>
              <a:spLocks noChangeShapeType="1"/>
            </p:cNvSpPr>
            <p:nvPr/>
          </p:nvSpPr>
          <p:spPr bwMode="auto">
            <a:xfrm flipV="1">
              <a:off x="2916" y="1944"/>
              <a:ext cx="924" cy="52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85027" name="Line 97"/>
            <p:cNvSpPr>
              <a:spLocks noChangeShapeType="1"/>
            </p:cNvSpPr>
            <p:nvPr/>
          </p:nvSpPr>
          <p:spPr bwMode="auto">
            <a:xfrm>
              <a:off x="2904" y="2472"/>
              <a:ext cx="1080" cy="1068"/>
            </a:xfrm>
            <a:prstGeom prst="line">
              <a:avLst/>
            </a:prstGeom>
            <a:noFill/>
            <a:ln w="15875">
              <a:solidFill>
                <a:schemeClr val="tx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84998" name="AutoShape 98"/>
          <p:cNvSpPr>
            <a:spLocks noChangeArrowheads="1"/>
          </p:cNvSpPr>
          <p:nvPr/>
        </p:nvSpPr>
        <p:spPr bwMode="auto">
          <a:xfrm>
            <a:off x="3571875" y="3605213"/>
            <a:ext cx="1638300" cy="457200"/>
          </a:xfrm>
          <a:prstGeom prst="curvedDownArrow">
            <a:avLst>
              <a:gd name="adj1" fmla="val 71667"/>
              <a:gd name="adj2" fmla="val 143333"/>
              <a:gd name="adj3" fmla="val 33333"/>
            </a:avLst>
          </a:prstGeom>
          <a:solidFill>
            <a:srgbClr val="008000"/>
          </a:solidFill>
          <a:ln w="9525">
            <a:solidFill>
              <a:srgbClr val="008000"/>
            </a:solidFill>
            <a:miter lim="800000"/>
            <a:headEnd/>
            <a:tailEnd/>
          </a:ln>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baseline="0">
              <a:solidFill>
                <a:srgbClr val="000000"/>
              </a:solidFill>
              <a:latin typeface="Times New Roman" pitchFamily="18" charset="0"/>
            </a:endParaRPr>
          </a:p>
        </p:txBody>
      </p:sp>
      <p:sp>
        <p:nvSpPr>
          <p:cNvPr id="84999" name="Text Box 99"/>
          <p:cNvSpPr txBox="1">
            <a:spLocks noChangeArrowheads="1"/>
          </p:cNvSpPr>
          <p:nvPr/>
        </p:nvSpPr>
        <p:spPr bwMode="auto">
          <a:xfrm>
            <a:off x="3400425" y="4989513"/>
            <a:ext cx="15049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50000"/>
              </a:spcBef>
              <a:buFontTx/>
              <a:buNone/>
            </a:pPr>
            <a:r>
              <a:rPr lang="el-GR" altLang="en-US" sz="2000" baseline="0" dirty="0">
                <a:solidFill>
                  <a:srgbClr val="000000"/>
                </a:solidFill>
                <a:latin typeface="Times New Roman" pitchFamily="18" charset="0"/>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rPr>
              <a:t>x</a:t>
            </a:r>
            <a:r>
              <a:rPr lang="en-US" altLang="en-US" sz="2000" b="1" dirty="0">
                <a:solidFill>
                  <a:srgbClr val="000000"/>
                </a:solidFill>
                <a:latin typeface="Times New Roman" pitchFamily="18" charset="0"/>
                <a:cs typeface="Times New Roman" pitchFamily="18" charset="0"/>
              </a:rPr>
              <a:t> </a:t>
            </a:r>
            <a:r>
              <a:rPr lang="en-US" altLang="en-US" sz="2000" b="1" baseline="0" dirty="0">
                <a:solidFill>
                  <a:srgbClr val="000000"/>
                </a:solidFill>
                <a:latin typeface="Times New Roman" pitchFamily="18" charset="0"/>
                <a:cs typeface="Times New Roman" pitchFamily="18" charset="0"/>
                <a:sym typeface="Symbol" pitchFamily="18" charset="2"/>
              </a:rPr>
              <a:t></a:t>
            </a:r>
            <a:r>
              <a:rPr lang="en-US" altLang="en-US" sz="2000" baseline="0" dirty="0">
                <a:solidFill>
                  <a:srgbClr val="000000"/>
                </a:solidFill>
                <a:latin typeface="Times New Roman" pitchFamily="18" charset="0"/>
                <a:cs typeface="Times New Roman" pitchFamily="18" charset="0"/>
              </a:rPr>
              <a:t>(</a:t>
            </a:r>
            <a:r>
              <a:rPr lang="en-US" altLang="en-US" sz="2000" b="1" baseline="0" dirty="0">
                <a:solidFill>
                  <a:srgbClr val="000000"/>
                </a:solidFill>
                <a:latin typeface="Times New Roman" pitchFamily="18" charset="0"/>
                <a:cs typeface="Times New Roman" pitchFamily="18" charset="0"/>
              </a:rPr>
              <a:t>x</a:t>
            </a:r>
            <a:r>
              <a:rPr lang="en-US" altLang="en-US" sz="2000" baseline="0" dirty="0">
                <a:solidFill>
                  <a:srgbClr val="000000"/>
                </a:solidFill>
                <a:latin typeface="Times New Roman" pitchFamily="18" charset="0"/>
                <a:cs typeface="Times New Roman" pitchFamily="18" charset="0"/>
              </a:rPr>
              <a:t>)</a:t>
            </a:r>
          </a:p>
        </p:txBody>
      </p:sp>
    </p:spTree>
    <p:extLst>
      <p:ext uri="{BB962C8B-B14F-4D97-AF65-F5344CB8AC3E}">
        <p14:creationId xmlns:p14="http://schemas.microsoft.com/office/powerpoint/2010/main" val="129724109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endParaRPr lang="en-US" altLang="en-US" smtClean="0"/>
          </a:p>
        </p:txBody>
      </p:sp>
      <p:sp>
        <p:nvSpPr>
          <p:cNvPr id="86019" name="Rectangle 3"/>
          <p:cNvSpPr>
            <a:spLocks noGrp="1" noChangeArrowheads="1"/>
          </p:cNvSpPr>
          <p:nvPr>
            <p:ph type="body" idx="1"/>
          </p:nvPr>
        </p:nvSpPr>
        <p:spPr/>
        <p:txBody>
          <a:bodyPr/>
          <a:lstStyle/>
          <a:p>
            <a:pPr eaLnBrk="1" hangingPunct="1"/>
            <a:endParaRPr lang="en-US" altLang="en-US" smtClean="0"/>
          </a:p>
        </p:txBody>
      </p:sp>
      <p:pic>
        <p:nvPicPr>
          <p:cNvPr id="8602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675" y="412750"/>
            <a:ext cx="10972800" cy="603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21" name="Text Box 5"/>
          <p:cNvSpPr txBox="1">
            <a:spLocks noChangeArrowheads="1"/>
          </p:cNvSpPr>
          <p:nvPr/>
        </p:nvSpPr>
        <p:spPr bwMode="auto">
          <a:xfrm>
            <a:off x="5059363" y="460375"/>
            <a:ext cx="408463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r>
              <a:rPr lang="it-IT" altLang="en-US" baseline="0">
                <a:solidFill>
                  <a:srgbClr val="000000"/>
                </a:solidFill>
                <a:latin typeface="Times New Roman" pitchFamily="18" charset="0"/>
              </a:rPr>
              <a:t>Esempio di funzione </a:t>
            </a:r>
            <a:r>
              <a:rPr lang="it-IT" altLang="en-US" baseline="0">
                <a:solidFill>
                  <a:srgbClr val="000000"/>
                </a:solidFill>
                <a:latin typeface="Times New Roman" pitchFamily="18" charset="0"/>
                <a:sym typeface="Symbol" pitchFamily="18" charset="2"/>
              </a:rPr>
              <a:t></a:t>
            </a:r>
            <a:endParaRPr lang="it-IT" altLang="en-US" baseline="0">
              <a:solidFill>
                <a:srgbClr val="000000"/>
              </a:solidFill>
              <a:latin typeface="Times New Roman" pitchFamily="18" charset="0"/>
            </a:endParaRPr>
          </a:p>
        </p:txBody>
      </p:sp>
    </p:spTree>
    <p:extLst>
      <p:ext uri="{BB962C8B-B14F-4D97-AF65-F5344CB8AC3E}">
        <p14:creationId xmlns:p14="http://schemas.microsoft.com/office/powerpoint/2010/main" val="18025544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67544" y="116632"/>
            <a:ext cx="8229600" cy="1143000"/>
          </a:xfrm>
        </p:spPr>
        <p:txBody>
          <a:bodyPr/>
          <a:lstStyle/>
          <a:p>
            <a:pPr eaLnBrk="1" hangingPunct="1"/>
            <a:r>
              <a:rPr lang="en-US" altLang="en-US" dirty="0" err="1" smtClean="0"/>
              <a:t>Proiezione</a:t>
            </a:r>
            <a:r>
              <a:rPr lang="en-US" altLang="en-US" dirty="0" smtClean="0"/>
              <a:t> ad </a:t>
            </a:r>
            <a:r>
              <a:rPr lang="en-US" altLang="en-US" dirty="0" err="1" smtClean="0"/>
              <a:t>alta</a:t>
            </a:r>
            <a:r>
              <a:rPr lang="en-US" altLang="en-US" dirty="0" smtClean="0"/>
              <a:t> </a:t>
            </a:r>
            <a:r>
              <a:rPr lang="en-US" altLang="en-US" dirty="0" err="1" smtClean="0"/>
              <a:t>dimensionalità</a:t>
            </a:r>
            <a:r>
              <a:rPr lang="en-US" altLang="en-US" dirty="0" smtClean="0"/>
              <a:t>: </a:t>
            </a:r>
            <a:r>
              <a:rPr lang="en-US" altLang="en-US" dirty="0" err="1" smtClean="0"/>
              <a:t>problemi</a:t>
            </a:r>
            <a:endParaRPr lang="en-US" altLang="en-US" dirty="0" smtClean="0"/>
          </a:p>
        </p:txBody>
      </p:sp>
      <p:sp>
        <p:nvSpPr>
          <p:cNvPr id="84995" name="Rectangle 3"/>
          <p:cNvSpPr>
            <a:spLocks noGrp="1" noChangeArrowheads="1"/>
          </p:cNvSpPr>
          <p:nvPr>
            <p:ph type="body" idx="1"/>
          </p:nvPr>
        </p:nvSpPr>
        <p:spPr/>
        <p:txBody>
          <a:bodyPr/>
          <a:lstStyle/>
          <a:p>
            <a:pPr lvl="1"/>
            <a:r>
              <a:rPr lang="it-IT" dirty="0" smtClean="0"/>
              <a:t>Proiettare </a:t>
            </a:r>
            <a:r>
              <a:rPr lang="it-IT" dirty="0"/>
              <a:t>i punti in uno spazio a </a:t>
            </a:r>
            <a:r>
              <a:rPr lang="it-IT" dirty="0" smtClean="0"/>
              <a:t>dimensionalità maggiore </a:t>
            </a:r>
            <a:r>
              <a:rPr lang="it-IT" dirty="0"/>
              <a:t>può portare alla curse of </a:t>
            </a:r>
            <a:r>
              <a:rPr lang="it-IT" dirty="0" smtClean="0"/>
              <a:t>dimensionality</a:t>
            </a:r>
          </a:p>
          <a:p>
            <a:pPr lvl="1"/>
            <a:r>
              <a:rPr lang="it-IT" dirty="0" smtClean="0"/>
              <a:t>Problemi </a:t>
            </a:r>
            <a:r>
              <a:rPr lang="it-IT" dirty="0"/>
              <a:t>di complessità </a:t>
            </a:r>
            <a:r>
              <a:rPr lang="it-IT" dirty="0" smtClean="0"/>
              <a:t>computazionale</a:t>
            </a:r>
          </a:p>
          <a:p>
            <a:pPr lvl="1"/>
            <a:r>
              <a:rPr lang="it-IT" dirty="0" smtClean="0"/>
              <a:t>Spazio </a:t>
            </a:r>
            <a:r>
              <a:rPr lang="it-IT" dirty="0"/>
              <a:t>quasi </a:t>
            </a:r>
            <a:r>
              <a:rPr lang="it-IT" dirty="0" smtClean="0"/>
              <a:t>vuoto</a:t>
            </a:r>
          </a:p>
          <a:p>
            <a:pPr lvl="1"/>
            <a:r>
              <a:rPr lang="it-IT" dirty="0" smtClean="0"/>
              <a:t>Potrebbero </a:t>
            </a:r>
            <a:r>
              <a:rPr lang="it-IT" dirty="0"/>
              <a:t>in teoria esserci anche mapping in grado di </a:t>
            </a:r>
            <a:r>
              <a:rPr lang="it-IT" dirty="0" smtClean="0"/>
              <a:t>proiettare </a:t>
            </a:r>
            <a:r>
              <a:rPr lang="it-IT" dirty="0"/>
              <a:t>i punti in uno spazio a dimensionalità </a:t>
            </a:r>
            <a:r>
              <a:rPr lang="it-IT" dirty="0" smtClean="0"/>
              <a:t>infinita</a:t>
            </a:r>
          </a:p>
          <a:p>
            <a:pPr lvl="1"/>
            <a:r>
              <a:rPr lang="it-IT" dirty="0" smtClean="0"/>
              <a:t>Scegliere </a:t>
            </a:r>
            <a:r>
              <a:rPr lang="it-IT" dirty="0"/>
              <a:t>il mapping corretto potrebbe non essere facile</a:t>
            </a:r>
          </a:p>
        </p:txBody>
      </p:sp>
    </p:spTree>
    <p:extLst>
      <p:ext uri="{BB962C8B-B14F-4D97-AF65-F5344CB8AC3E}">
        <p14:creationId xmlns:p14="http://schemas.microsoft.com/office/powerpoint/2010/main" val="11265665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484784"/>
            <a:ext cx="8229600" cy="4525963"/>
          </a:xfrm>
        </p:spPr>
        <p:txBody>
          <a:bodyPr/>
          <a:lstStyle/>
          <a:p>
            <a:pPr marL="514350" indent="-514350" eaLnBrk="1" hangingPunct="1">
              <a:buFont typeface="+mj-lt"/>
              <a:buAutoNum type="arabicPeriod"/>
            </a:pPr>
            <a:r>
              <a:rPr lang="it-IT" altLang="en-US" sz="2800" dirty="0"/>
              <a:t> </a:t>
            </a:r>
            <a:endParaRPr lang="it-IT" altLang="en-US" sz="2800" dirty="0" smtClean="0"/>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514350" indent="-514350" eaLnBrk="1" hangingPunct="1">
              <a:buFont typeface="+mj-lt"/>
              <a:buAutoNum type="arabicPeriod"/>
            </a:pPr>
            <a:endParaRPr lang="it-IT" altLang="en-US" sz="2800" dirty="0"/>
          </a:p>
          <a:p>
            <a:pPr marL="514350" indent="-514350" eaLnBrk="1" hangingPunct="1">
              <a:buFont typeface="+mj-lt"/>
              <a:buAutoNum type="arabicPeriod"/>
            </a:pPr>
            <a:r>
              <a:rPr lang="it-IT" altLang="en-US" sz="2800" dirty="0" smtClean="0"/>
              <a:t>In fase di testing, la classificazione avviene con</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a:p>
        </p:txBody>
      </p:sp>
      <p:grpSp>
        <p:nvGrpSpPr>
          <p:cNvPr id="4" name="Gruppo 1"/>
          <p:cNvGrpSpPr>
            <a:grpSpLocks/>
          </p:cNvGrpSpPr>
          <p:nvPr/>
        </p:nvGrpSpPr>
        <p:grpSpPr bwMode="auto">
          <a:xfrm>
            <a:off x="1015884" y="1333855"/>
            <a:ext cx="5564622" cy="4559830"/>
            <a:chOff x="2483768" y="5070475"/>
            <a:chExt cx="4790080" cy="3292818"/>
          </a:xfrm>
        </p:grpSpPr>
        <p:sp>
          <p:nvSpPr>
            <p:cNvPr id="5" name="Text Box 4"/>
            <p:cNvSpPr txBox="1">
              <a:spLocks noChangeArrowheads="1"/>
            </p:cNvSpPr>
            <p:nvPr/>
          </p:nvSpPr>
          <p:spPr bwMode="auto">
            <a:xfrm>
              <a:off x="2483768" y="5070475"/>
              <a:ext cx="4152900" cy="1356181"/>
            </a:xfrm>
            <a:prstGeom prst="rect">
              <a:avLst/>
            </a:prstGeom>
            <a:noFill/>
            <a:ln w="2540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spcBef>
                  <a:spcPct val="0"/>
                </a:spcBef>
                <a:buFontTx/>
                <a:buNone/>
              </a:pPr>
              <a:r>
                <a:rPr lang="en-US" altLang="en-US" sz="2000" dirty="0" err="1">
                  <a:solidFill>
                    <a:srgbClr val="000000"/>
                  </a:solidFill>
                  <a:latin typeface="Times New Roman" pitchFamily="18" charset="0"/>
                </a:rPr>
                <a:t>Trova</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rPr>
                <a:t> </a:t>
              </a:r>
              <a:r>
                <a:rPr lang="en-US" altLang="en-US" sz="2000" i="1" baseline="-25000" dirty="0">
                  <a:solidFill>
                    <a:srgbClr val="000000"/>
                  </a:solidFill>
                  <a:latin typeface="Times New Roman" pitchFamily="18" charset="0"/>
                  <a:cs typeface="Times New Roman" pitchFamily="18" charset="0"/>
                </a:rPr>
                <a:t>1</a:t>
              </a:r>
              <a:r>
                <a:rPr lang="en-US" altLang="en-US" sz="2000" i="1"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a:solidFill>
                    <a:srgbClr val="000000"/>
                  </a:solidFill>
                  <a:latin typeface="Times New Roman" pitchFamily="18" charset="0"/>
                  <a:cs typeface="Times New Roman" pitchFamily="18" charset="0"/>
                </a:rPr>
                <a:t>N</a:t>
              </a:r>
              <a:r>
                <a:rPr lang="en-US" altLang="en-US" sz="2000" baseline="-25000" dirty="0">
                  <a:solidFill>
                    <a:srgbClr val="000000"/>
                  </a:solidFill>
                  <a:latin typeface="Times New Roman" pitchFamily="18" charset="0"/>
                  <a:cs typeface="Times New Roman" pitchFamily="18" charset="0"/>
                </a:rPr>
                <a:t> </a:t>
              </a:r>
              <a:r>
                <a:rPr lang="en-US" altLang="en-US" sz="2000" dirty="0" err="1">
                  <a:solidFill>
                    <a:srgbClr val="000000"/>
                  </a:solidFill>
                  <a:latin typeface="Times New Roman" pitchFamily="18" charset="0"/>
                </a:rPr>
                <a:t>t.c</a:t>
              </a:r>
              <a:r>
                <a:rPr lang="en-US" altLang="en-US" sz="2000" dirty="0">
                  <a:solidFill>
                    <a:srgbClr val="000000"/>
                  </a:solidFill>
                  <a:latin typeface="Times New Roman" pitchFamily="18" charset="0"/>
                </a:rPr>
                <a:t>.</a:t>
              </a:r>
            </a:p>
            <a:p>
              <a:pPr eaLnBrk="1" hangingPunct="1">
                <a:spcBef>
                  <a:spcPct val="0"/>
                </a:spcBef>
                <a:buFontTx/>
                <a:buNone/>
              </a:pPr>
              <a:r>
                <a:rPr lang="en-US" altLang="en-US" sz="2000" b="1" dirty="0">
                  <a:solidFill>
                    <a:srgbClr val="000000"/>
                  </a:solidFill>
                  <a:latin typeface="Times New Roman" pitchFamily="18" charset="0"/>
                  <a:cs typeface="Times New Roman" pitchFamily="18" charset="0"/>
                </a:rPr>
                <a:t>Q</a:t>
              </a:r>
              <a:r>
                <a:rPr lang="en-US" altLang="en-US" sz="20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n-US" altLang="en-US" sz="2000" dirty="0">
                  <a:solidFill>
                    <a:srgbClr val="000000"/>
                  </a:solidFill>
                  <a:latin typeface="Times New Roman" pitchFamily="18" charset="0"/>
                  <a:cs typeface="Times New Roman" pitchFamily="18" charset="0"/>
                </a:rPr>
                <a:t>)</a:t>
              </a:r>
              <a:r>
                <a:rPr lang="en-US" altLang="en-US" sz="2000" b="1" dirty="0">
                  <a:solidFill>
                    <a:srgbClr val="000000"/>
                  </a:solidFill>
                  <a:latin typeface="Times New Roman" pitchFamily="18" charset="0"/>
                  <a:cs typeface="Times New Roman" pitchFamily="18" charset="0"/>
                </a:rPr>
                <a:t> =</a:t>
              </a:r>
              <a:r>
                <a:rPr lang="el-GR" altLang="en-US" sz="24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a:t>
              </a:r>
              <a:r>
                <a:rPr lang="en-US" altLang="en-US" sz="2000" b="1" dirty="0">
                  <a:solidFill>
                    <a:srgbClr val="000000"/>
                  </a:solidFill>
                  <a:latin typeface="Times New Roman" pitchFamily="18" charset="0"/>
                  <a:cs typeface="Times New Roman" pitchFamily="18" charset="0"/>
                </a:rPr>
                <a:t>1/2</a:t>
              </a:r>
              <a:r>
                <a:rPr lang="el-GR" altLang="en-US" sz="2400" dirty="0">
                  <a:solidFill>
                    <a:srgbClr val="000000"/>
                  </a:solidFill>
                  <a:latin typeface="Times New Roman" pitchFamily="18" charset="0"/>
                  <a:cs typeface="Times New Roman" pitchFamily="18" charset="0"/>
                </a:rPr>
                <a:t>∑∑</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baseline="-25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j</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j</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i</a:t>
              </a:r>
              <a:r>
                <a:rPr lang="en-US" altLang="en-US" sz="2000" b="1" baseline="30000" dirty="0" err="1">
                  <a:solidFill>
                    <a:srgbClr val="000000"/>
                  </a:solidFill>
                  <a:latin typeface="Times New Roman" pitchFamily="18" charset="0"/>
                </a:rPr>
                <a:t>T</a:t>
              </a:r>
              <a:r>
                <a:rPr lang="en-US" altLang="en-US" sz="2000" b="1" dirty="0" err="1">
                  <a:solidFill>
                    <a:srgbClr val="000000"/>
                  </a:solidFill>
                  <a:latin typeface="Times New Roman" pitchFamily="18" charset="0"/>
                </a:rPr>
                <a:t>x</a:t>
              </a:r>
              <a:r>
                <a:rPr lang="en-US" altLang="en-US" sz="2000" b="1" baseline="-25000" dirty="0" err="1">
                  <a:solidFill>
                    <a:srgbClr val="000000"/>
                  </a:solidFill>
                  <a:latin typeface="Times New Roman" pitchFamily="18" charset="0"/>
                </a:rPr>
                <a:t>j</a:t>
              </a:r>
              <a:r>
                <a:rPr lang="en-US" altLang="en-US" sz="2000" b="1" dirty="0">
                  <a:solidFill>
                    <a:srgbClr val="000000"/>
                  </a:solidFill>
                  <a:latin typeface="Times New Roman" pitchFamily="18" charset="0"/>
                </a:rPr>
                <a:t> </a:t>
              </a:r>
              <a:r>
                <a:rPr lang="en-US" altLang="en-US" sz="2000" dirty="0">
                  <a:solidFill>
                    <a:srgbClr val="000000"/>
                  </a:solidFill>
                  <a:latin typeface="Times New Roman" pitchFamily="18" charset="0"/>
                </a:rPr>
                <a:t>é </a:t>
              </a:r>
              <a:r>
                <a:rPr lang="en-US" altLang="en-US" sz="2000" dirty="0" err="1">
                  <a:solidFill>
                    <a:srgbClr val="000000"/>
                  </a:solidFill>
                  <a:latin typeface="Times New Roman" pitchFamily="18" charset="0"/>
                </a:rPr>
                <a:t>massimizzata</a:t>
              </a:r>
              <a:r>
                <a:rPr lang="en-US" altLang="en-US" sz="2000" dirty="0">
                  <a:solidFill>
                    <a:srgbClr val="000000"/>
                  </a:solidFill>
                  <a:latin typeface="Times New Roman" pitchFamily="18" charset="0"/>
                </a:rPr>
                <a:t> e  </a:t>
              </a:r>
            </a:p>
            <a:p>
              <a:pPr eaLnBrk="1" hangingPunct="1">
                <a:spcBef>
                  <a:spcPct val="0"/>
                </a:spcBef>
                <a:buFontTx/>
                <a:buNone/>
              </a:pPr>
              <a:r>
                <a:rPr lang="en-US" altLang="en-US" sz="2000" dirty="0">
                  <a:solidFill>
                    <a:srgbClr val="000000"/>
                  </a:solidFill>
                  <a:latin typeface="Times New Roman" pitchFamily="18" charset="0"/>
                </a:rPr>
                <a:t>(1)</a:t>
              </a:r>
              <a:r>
                <a:rPr lang="en-US" altLang="en-US" sz="2400" dirty="0">
                  <a:solidFill>
                    <a:srgbClr val="000000"/>
                  </a:solidFill>
                  <a:latin typeface="Times New Roman" pitchFamily="18" charset="0"/>
                </a:rPr>
                <a:t> </a:t>
              </a:r>
              <a:r>
                <a:rPr lang="el-GR" altLang="en-US" sz="2400" dirty="0">
                  <a:solidFill>
                    <a:srgbClr val="000000"/>
                  </a:solidFill>
                  <a:latin typeface="Times New Roman" pitchFamily="18" charset="0"/>
                  <a:cs typeface="Times New Roman" pitchFamily="18" charset="0"/>
                </a:rPr>
                <a:t>∑</a:t>
              </a:r>
              <a:r>
                <a:rPr lang="el-GR" altLang="en-US" sz="24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i="1" dirty="0" err="1">
                  <a:solidFill>
                    <a:srgbClr val="000000"/>
                  </a:solidFill>
                  <a:latin typeface="Times New Roman" pitchFamily="18" charset="0"/>
                  <a:cs typeface="Times New Roman" pitchFamily="18" charset="0"/>
                </a:rPr>
                <a:t>y</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 0</a:t>
              </a:r>
              <a:endParaRPr lang="en-US" altLang="en-US" sz="2000" dirty="0">
                <a:solidFill>
                  <a:srgbClr val="000000"/>
                </a:solidFill>
                <a:latin typeface="Times New Roman" pitchFamily="18" charset="0"/>
              </a:endParaRPr>
            </a:p>
            <a:p>
              <a:pPr eaLnBrk="1" hangingPunct="1">
                <a:spcBef>
                  <a:spcPct val="0"/>
                </a:spcBef>
                <a:buFontTx/>
                <a:buNone/>
              </a:pPr>
              <a:r>
                <a:rPr lang="en-US" altLang="en-US" sz="2000" dirty="0">
                  <a:solidFill>
                    <a:srgbClr val="000000"/>
                  </a:solidFill>
                  <a:latin typeface="Times New Roman" pitchFamily="18" charset="0"/>
                </a:rPr>
                <a:t>(2)  0 </a:t>
              </a:r>
              <a:r>
                <a:rPr lang="en-US" altLang="en-US" sz="2000" b="1" dirty="0">
                  <a:solidFill>
                    <a:srgbClr val="000000"/>
                  </a:solidFill>
                  <a:latin typeface="Times New Roman" pitchFamily="18" charset="0"/>
                  <a:cs typeface="Times New Roman" pitchFamily="18" charset="0"/>
                </a:rPr>
                <a:t>≤</a:t>
              </a:r>
              <a:r>
                <a:rPr lang="en-US" altLang="en-US" sz="2000" dirty="0">
                  <a:solidFill>
                    <a:srgbClr val="000000"/>
                  </a:solidFill>
                  <a:latin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r>
                <a:rPr lang="en-US" altLang="en-US" sz="2000" baseline="-25000" dirty="0">
                  <a:solidFill>
                    <a:srgbClr val="000000"/>
                  </a:solidFill>
                  <a:latin typeface="Times New Roman" pitchFamily="18" charset="0"/>
                  <a:cs typeface="Times New Roman" pitchFamily="18" charset="0"/>
                </a:rPr>
                <a:t> </a:t>
              </a:r>
              <a:r>
                <a:rPr lang="en-US" altLang="en-US" sz="2000" dirty="0">
                  <a:solidFill>
                    <a:srgbClr val="000000"/>
                  </a:solidFill>
                  <a:latin typeface="Times New Roman" pitchFamily="18" charset="0"/>
                  <a:cs typeface="Times New Roman" pitchFamily="18" charset="0"/>
                </a:rPr>
                <a:t>per </a:t>
              </a:r>
              <a:r>
                <a:rPr lang="en-US" altLang="en-US" sz="2000" dirty="0" err="1">
                  <a:solidFill>
                    <a:srgbClr val="000000"/>
                  </a:solidFill>
                  <a:latin typeface="Times New Roman" pitchFamily="18" charset="0"/>
                  <a:cs typeface="Times New Roman" pitchFamily="18" charset="0"/>
                </a:rPr>
                <a:t>ogni</a:t>
              </a:r>
              <a:r>
                <a:rPr lang="en-US" altLang="en-US" sz="2000" dirty="0">
                  <a:solidFill>
                    <a:srgbClr val="000000"/>
                  </a:solidFill>
                  <a:latin typeface="Times New Roman" pitchFamily="18" charset="0"/>
                  <a:cs typeface="Times New Roman" pitchFamily="18" charset="0"/>
                </a:rPr>
                <a:t> </a:t>
              </a:r>
              <a:r>
                <a:rPr lang="el-GR" altLang="en-US" sz="2400" i="1" dirty="0">
                  <a:solidFill>
                    <a:srgbClr val="000000"/>
                  </a:solidFill>
                  <a:latin typeface="Arial" pitchFamily="34" charset="0"/>
                  <a:cs typeface="Times New Roman" pitchFamily="18" charset="0"/>
                  <a:sym typeface="Symbol" pitchFamily="18" charset="2"/>
                </a:rPr>
                <a:t></a:t>
              </a:r>
              <a:r>
                <a:rPr lang="el-GR" altLang="en-US" sz="2000" i="1" dirty="0">
                  <a:solidFill>
                    <a:srgbClr val="000000"/>
                  </a:solidFill>
                  <a:latin typeface="Times New Roman" pitchFamily="18" charset="0"/>
                  <a:cs typeface="Times New Roman" pitchFamily="18" charset="0"/>
                </a:rPr>
                <a:t> </a:t>
              </a:r>
              <a:r>
                <a:rPr lang="en-US" altLang="en-US" sz="2000" i="1" baseline="-25000" dirty="0" err="1">
                  <a:solidFill>
                    <a:srgbClr val="000000"/>
                  </a:solidFill>
                  <a:latin typeface="Times New Roman" pitchFamily="18" charset="0"/>
                  <a:cs typeface="Times New Roman" pitchFamily="18" charset="0"/>
                </a:rPr>
                <a:t>i</a:t>
              </a:r>
              <a:endParaRPr lang="en-US" altLang="en-US" sz="2000" i="1" baseline="-25000" dirty="0">
                <a:solidFill>
                  <a:srgbClr val="000000"/>
                </a:solidFill>
                <a:latin typeface="Times New Roman" pitchFamily="18" charset="0"/>
                <a:cs typeface="Times New Roman" pitchFamily="18" charset="0"/>
              </a:endParaRPr>
            </a:p>
          </p:txBody>
        </p:sp>
        <p:sp>
          <p:nvSpPr>
            <p:cNvPr id="6" name="AutoShape 5"/>
            <p:cNvSpPr>
              <a:spLocks noChangeArrowheads="1"/>
            </p:cNvSpPr>
            <p:nvPr/>
          </p:nvSpPr>
          <p:spPr bwMode="auto">
            <a:xfrm>
              <a:off x="5404623" y="5419724"/>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sp>
          <p:nvSpPr>
            <p:cNvPr id="12" name="AutoShape 5"/>
            <p:cNvSpPr>
              <a:spLocks noChangeArrowheads="1"/>
            </p:cNvSpPr>
            <p:nvPr/>
          </p:nvSpPr>
          <p:spPr bwMode="auto">
            <a:xfrm>
              <a:off x="6854748" y="8039443"/>
              <a:ext cx="419100" cy="323850"/>
            </a:xfrm>
            <a:prstGeom prst="roundRect">
              <a:avLst>
                <a:gd name="adj" fmla="val 16667"/>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lgn="l" eaLnBrk="0" hangingPunct="0">
                <a:spcBef>
                  <a:spcPct val="20000"/>
                </a:spcBef>
                <a:buChar char="•"/>
                <a:defRPr sz="3200">
                  <a:solidFill>
                    <a:schemeClr val="tx1"/>
                  </a:solidFill>
                  <a:latin typeface="Times" charset="0"/>
                </a:defRPr>
              </a:lvl1pPr>
              <a:lvl2pPr marL="742950" indent="-285750" algn="l" eaLnBrk="0" hangingPunct="0">
                <a:spcBef>
                  <a:spcPct val="20000"/>
                </a:spcBef>
                <a:buChar char="–"/>
                <a:defRPr sz="2800">
                  <a:solidFill>
                    <a:schemeClr val="tx1"/>
                  </a:solidFill>
                  <a:latin typeface="Times" charset="0"/>
                </a:defRPr>
              </a:lvl2pPr>
              <a:lvl3pPr marL="1143000" indent="-228600" algn="l" eaLnBrk="0" hangingPunct="0">
                <a:spcBef>
                  <a:spcPct val="20000"/>
                </a:spcBef>
                <a:buChar char="•"/>
                <a:defRPr sz="2400">
                  <a:solidFill>
                    <a:schemeClr val="tx1"/>
                  </a:solidFill>
                  <a:latin typeface="Times" charset="0"/>
                </a:defRPr>
              </a:lvl3pPr>
              <a:lvl4pPr marL="1600200" indent="-228600" algn="l" eaLnBrk="0" hangingPunct="0">
                <a:spcBef>
                  <a:spcPct val="20000"/>
                </a:spcBef>
                <a:buChar char="–"/>
                <a:defRPr sz="2000">
                  <a:solidFill>
                    <a:schemeClr val="tx1"/>
                  </a:solidFill>
                  <a:latin typeface="Times" charset="0"/>
                </a:defRPr>
              </a:lvl4pPr>
              <a:lvl5pPr marL="2057400" indent="-228600" algn="l" eaLnBrk="0" hangingPunct="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eaLnBrk="1" hangingPunct="1">
                <a:buFontTx/>
                <a:buNone/>
              </a:pPr>
              <a:endParaRPr lang="en-US" altLang="en-US" sz="1800">
                <a:solidFill>
                  <a:srgbClr val="000000"/>
                </a:solidFill>
                <a:latin typeface="Times New Roman" pitchFamily="18" charset="0"/>
              </a:endParaRPr>
            </a:p>
          </p:txBody>
        </p:sp>
      </p:grpSp>
      <p:graphicFrame>
        <p:nvGraphicFramePr>
          <p:cNvPr id="2" name="Object 1"/>
          <p:cNvGraphicFramePr>
            <a:graphicFrameLocks noChangeAspect="1"/>
          </p:cNvGraphicFramePr>
          <p:nvPr>
            <p:extLst>
              <p:ext uri="{D42A27DB-BD31-4B8C-83A1-F6EECF244321}">
                <p14:modId xmlns:p14="http://schemas.microsoft.com/office/powerpoint/2010/main" val="1981985"/>
              </p:ext>
            </p:extLst>
          </p:nvPr>
        </p:nvGraphicFramePr>
        <p:xfrm>
          <a:off x="6732240" y="1628800"/>
          <a:ext cx="1908175" cy="939800"/>
        </p:xfrm>
        <a:graphic>
          <a:graphicData uri="http://schemas.openxmlformats.org/presentationml/2006/ole">
            <mc:AlternateContent xmlns:mc="http://schemas.openxmlformats.org/markup-compatibility/2006">
              <mc:Choice xmlns:v="urn:schemas-microsoft-com:vml" Requires="v">
                <p:oleObj spid="_x0000_s112672" name="Equation" r:id="rId4" imgW="876240" imgH="431640" progId="Equation.3">
                  <p:embed/>
                </p:oleObj>
              </mc:Choice>
              <mc:Fallback>
                <p:oleObj name="Equation" r:id="rId4" imgW="876240" imgH="431640" progId="Equation.3">
                  <p:embed/>
                  <p:pic>
                    <p:nvPicPr>
                      <p:cNvPr id="0" name="Object 4"/>
                      <p:cNvPicPr>
                        <a:picLocks noChangeAspect="1" noChangeArrowheads="1"/>
                      </p:cNvPicPr>
                      <p:nvPr/>
                    </p:nvPicPr>
                    <p:blipFill>
                      <a:blip r:embed="rId5"/>
                      <a:srcRect/>
                      <a:stretch>
                        <a:fillRect/>
                      </a:stretch>
                    </p:blipFill>
                    <p:spPr bwMode="auto">
                      <a:xfrm>
                        <a:off x="6732240" y="1628800"/>
                        <a:ext cx="190817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ight Arrow 2"/>
          <p:cNvSpPr/>
          <p:nvPr/>
        </p:nvSpPr>
        <p:spPr>
          <a:xfrm>
            <a:off x="6048602" y="1817488"/>
            <a:ext cx="531904" cy="67540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583519516"/>
              </p:ext>
            </p:extLst>
          </p:nvPr>
        </p:nvGraphicFramePr>
        <p:xfrm>
          <a:off x="1331640" y="4077072"/>
          <a:ext cx="6332537" cy="1162050"/>
        </p:xfrm>
        <a:graphic>
          <a:graphicData uri="http://schemas.openxmlformats.org/presentationml/2006/ole">
            <mc:AlternateContent xmlns:mc="http://schemas.openxmlformats.org/markup-compatibility/2006">
              <mc:Choice xmlns:v="urn:schemas-microsoft-com:vml" Requires="v">
                <p:oleObj spid="_x0000_s112673" name="Equation" r:id="rId6" imgW="2908080" imgH="533160" progId="Equation.3">
                  <p:embed/>
                </p:oleObj>
              </mc:Choice>
              <mc:Fallback>
                <p:oleObj name="Equation" r:id="rId6" imgW="2908080" imgH="533160" progId="Equation.3">
                  <p:embed/>
                  <p:pic>
                    <p:nvPicPr>
                      <p:cNvPr id="0" name=""/>
                      <p:cNvPicPr>
                        <a:picLocks noChangeAspect="1" noChangeArrowheads="1"/>
                      </p:cNvPicPr>
                      <p:nvPr/>
                    </p:nvPicPr>
                    <p:blipFill>
                      <a:blip r:embed="rId7"/>
                      <a:srcRect/>
                      <a:stretch>
                        <a:fillRect/>
                      </a:stretch>
                    </p:blipFill>
                    <p:spPr bwMode="auto">
                      <a:xfrm>
                        <a:off x="1331640" y="4077072"/>
                        <a:ext cx="6332537" cy="116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562438085"/>
              </p:ext>
            </p:extLst>
          </p:nvPr>
        </p:nvGraphicFramePr>
        <p:xfrm>
          <a:off x="4139952" y="5157192"/>
          <a:ext cx="3124200" cy="995363"/>
        </p:xfrm>
        <a:graphic>
          <a:graphicData uri="http://schemas.openxmlformats.org/presentationml/2006/ole">
            <mc:AlternateContent xmlns:mc="http://schemas.openxmlformats.org/markup-compatibility/2006">
              <mc:Choice xmlns:v="urn:schemas-microsoft-com:vml" Requires="v">
                <p:oleObj spid="_x0000_s112674" name="Equation" r:id="rId8" imgW="1434960" imgH="457200" progId="Equation.3">
                  <p:embed/>
                </p:oleObj>
              </mc:Choice>
              <mc:Fallback>
                <p:oleObj name="Equation" r:id="rId8" imgW="1434960" imgH="457200" progId="Equation.3">
                  <p:embed/>
                  <p:pic>
                    <p:nvPicPr>
                      <p:cNvPr id="0" name=""/>
                      <p:cNvPicPr>
                        <a:picLocks noChangeAspect="1" noChangeArrowheads="1"/>
                      </p:cNvPicPr>
                      <p:nvPr/>
                    </p:nvPicPr>
                    <p:blipFill>
                      <a:blip r:embed="rId9"/>
                      <a:srcRect/>
                      <a:stretch>
                        <a:fillRect/>
                      </a:stretch>
                    </p:blipFill>
                    <p:spPr bwMode="auto">
                      <a:xfrm>
                        <a:off x="4139952" y="5157192"/>
                        <a:ext cx="312420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38368617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QUINDI: I punti del training set, nel training e nel testing di una SVM, non appaiono mai da soli ma sempre in prodotto scalare con altri punti  </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r>
              <a:rPr lang="it-IT" altLang="en-US" sz="2800" dirty="0" smtClean="0"/>
              <a:t>Applicando il mapping </a:t>
            </a:r>
            <a:r>
              <a:rPr lang="en-US" altLang="en-US" sz="2800" b="1" dirty="0" smtClean="0">
                <a:solidFill>
                  <a:srgbClr val="000000"/>
                </a:solidFill>
                <a:latin typeface="Times New Roman" pitchFamily="18" charset="0"/>
                <a:cs typeface="Times New Roman" pitchFamily="18" charset="0"/>
                <a:sym typeface="Symbol" pitchFamily="18" charset="2"/>
              </a:rPr>
              <a:t></a:t>
            </a:r>
            <a:r>
              <a:rPr lang="en-US" altLang="en-US" sz="2800" dirty="0" smtClean="0">
                <a:solidFill>
                  <a:srgbClr val="000000"/>
                </a:solidFill>
                <a:cs typeface="Times New Roman" pitchFamily="18" charset="0"/>
                <a:sym typeface="Symbol" pitchFamily="18" charset="2"/>
              </a:rPr>
              <a:t>(</a:t>
            </a:r>
            <a:r>
              <a:rPr lang="en-US" altLang="en-US" sz="2800" b="1" dirty="0" smtClean="0">
                <a:solidFill>
                  <a:srgbClr val="000000"/>
                </a:solidFill>
                <a:cs typeface="Times New Roman" pitchFamily="18" charset="0"/>
                <a:sym typeface="Symbol" pitchFamily="18" charset="2"/>
              </a:rPr>
              <a:t>x</a:t>
            </a:r>
            <a:r>
              <a:rPr lang="en-US" altLang="en-US" sz="2800" dirty="0" smtClean="0">
                <a:solidFill>
                  <a:srgbClr val="000000"/>
                </a:solidFill>
                <a:cs typeface="Times New Roman" pitchFamily="18" charset="0"/>
                <a:sym typeface="Symbol" pitchFamily="18" charset="2"/>
              </a:rPr>
              <a:t>) per </a:t>
            </a:r>
            <a:r>
              <a:rPr lang="en-US" altLang="en-US" sz="2800" dirty="0" err="1" smtClean="0">
                <a:solidFill>
                  <a:srgbClr val="000000"/>
                </a:solidFill>
                <a:cs typeface="Times New Roman" pitchFamily="18" charset="0"/>
                <a:sym typeface="Symbol" pitchFamily="18" charset="2"/>
              </a:rPr>
              <a:t>proiettare</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i</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punti</a:t>
            </a:r>
            <a:r>
              <a:rPr lang="en-US" altLang="en-US" sz="2800" dirty="0" smtClean="0">
                <a:solidFill>
                  <a:srgbClr val="000000"/>
                </a:solidFill>
                <a:cs typeface="Times New Roman" pitchFamily="18" charset="0"/>
                <a:sym typeface="Symbol" pitchFamily="18" charset="2"/>
              </a:rPr>
              <a:t> in </a:t>
            </a:r>
            <a:r>
              <a:rPr lang="en-US" altLang="en-US" sz="2800" dirty="0" err="1" smtClean="0">
                <a:solidFill>
                  <a:srgbClr val="000000"/>
                </a:solidFill>
                <a:cs typeface="Times New Roman" pitchFamily="18" charset="0"/>
                <a:sym typeface="Symbol" pitchFamily="18" charset="2"/>
              </a:rPr>
              <a:t>uno</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spazio</a:t>
            </a:r>
            <a:r>
              <a:rPr lang="en-US" altLang="en-US" sz="2800" dirty="0" smtClean="0">
                <a:solidFill>
                  <a:srgbClr val="000000"/>
                </a:solidFill>
                <a:cs typeface="Times New Roman" pitchFamily="18" charset="0"/>
                <a:sym typeface="Symbol" pitchFamily="18" charset="2"/>
              </a:rPr>
              <a:t> a </a:t>
            </a:r>
            <a:r>
              <a:rPr lang="en-US" altLang="en-US" sz="2800" dirty="0" err="1" smtClean="0">
                <a:solidFill>
                  <a:srgbClr val="000000"/>
                </a:solidFill>
                <a:cs typeface="Times New Roman" pitchFamily="18" charset="0"/>
                <a:sym typeface="Symbol" pitchFamily="18" charset="2"/>
              </a:rPr>
              <a:t>dimensionalità</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maggiore</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si</a:t>
            </a:r>
            <a:r>
              <a:rPr lang="en-US" altLang="en-US" sz="2800" dirty="0" smtClean="0">
                <a:solidFill>
                  <a:srgbClr val="000000"/>
                </a:solidFill>
                <a:cs typeface="Times New Roman" pitchFamily="18" charset="0"/>
                <a:sym typeface="Symbol" pitchFamily="18" charset="2"/>
              </a:rPr>
              <a:t> </a:t>
            </a:r>
            <a:r>
              <a:rPr lang="en-US" altLang="en-US" sz="2800" dirty="0" err="1" smtClean="0">
                <a:solidFill>
                  <a:srgbClr val="000000"/>
                </a:solidFill>
                <a:cs typeface="Times New Roman" pitchFamily="18" charset="0"/>
                <a:sym typeface="Symbol" pitchFamily="18" charset="2"/>
              </a:rPr>
              <a:t>ottiene</a:t>
            </a:r>
            <a:endParaRPr lang="it-IT" altLang="en-US" sz="2800" dirty="0"/>
          </a:p>
          <a:p>
            <a:pPr marL="514350" indent="-514350" eaLnBrk="1" hangingPunct="1">
              <a:buFont typeface="+mj-lt"/>
              <a:buAutoNum type="arabicPeriod"/>
            </a:pPr>
            <a:endParaRPr lang="it-IT" altLang="en-US" sz="2800" dirty="0"/>
          </a:p>
        </p:txBody>
      </p:sp>
      <p:graphicFrame>
        <p:nvGraphicFramePr>
          <p:cNvPr id="11" name="Object 10"/>
          <p:cNvGraphicFramePr>
            <a:graphicFrameLocks noChangeAspect="1"/>
          </p:cNvGraphicFramePr>
          <p:nvPr>
            <p:extLst>
              <p:ext uri="{D42A27DB-BD31-4B8C-83A1-F6EECF244321}">
                <p14:modId xmlns:p14="http://schemas.microsoft.com/office/powerpoint/2010/main" val="3094470108"/>
              </p:ext>
            </p:extLst>
          </p:nvPr>
        </p:nvGraphicFramePr>
        <p:xfrm>
          <a:off x="5292080" y="2708920"/>
          <a:ext cx="2432050" cy="939800"/>
        </p:xfrm>
        <a:graphic>
          <a:graphicData uri="http://schemas.openxmlformats.org/presentationml/2006/ole">
            <mc:AlternateContent xmlns:mc="http://schemas.openxmlformats.org/markup-compatibility/2006">
              <mc:Choice xmlns:v="urn:schemas-microsoft-com:vml" Requires="v">
                <p:oleObj spid="_x0000_s203814" name="Equation" r:id="rId4" imgW="1117440" imgH="431640" progId="Equation.3">
                  <p:embed/>
                </p:oleObj>
              </mc:Choice>
              <mc:Fallback>
                <p:oleObj name="Equation" r:id="rId4" imgW="1117440" imgH="431640" progId="Equation.3">
                  <p:embed/>
                  <p:pic>
                    <p:nvPicPr>
                      <p:cNvPr id="0" name=""/>
                      <p:cNvPicPr>
                        <a:picLocks noChangeAspect="1" noChangeArrowheads="1"/>
                      </p:cNvPicPr>
                      <p:nvPr/>
                    </p:nvPicPr>
                    <p:blipFill>
                      <a:blip r:embed="rId5"/>
                      <a:srcRect/>
                      <a:stretch>
                        <a:fillRect/>
                      </a:stretch>
                    </p:blipFill>
                    <p:spPr bwMode="auto">
                      <a:xfrm>
                        <a:off x="5292080" y="2708920"/>
                        <a:ext cx="243205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16026426"/>
              </p:ext>
            </p:extLst>
          </p:nvPr>
        </p:nvGraphicFramePr>
        <p:xfrm>
          <a:off x="683568" y="2708920"/>
          <a:ext cx="4449762" cy="1050925"/>
        </p:xfrm>
        <a:graphic>
          <a:graphicData uri="http://schemas.openxmlformats.org/presentationml/2006/ole">
            <mc:AlternateContent xmlns:mc="http://schemas.openxmlformats.org/markup-compatibility/2006">
              <mc:Choice xmlns:v="urn:schemas-microsoft-com:vml" Requires="v">
                <p:oleObj spid="_x0000_s203815" name="Equation" r:id="rId6" imgW="2044440" imgH="482400" progId="Equation.3">
                  <p:embed/>
                </p:oleObj>
              </mc:Choice>
              <mc:Fallback>
                <p:oleObj name="Equation" r:id="rId6" imgW="2044440" imgH="482400" progId="Equation.3">
                  <p:embed/>
                  <p:pic>
                    <p:nvPicPr>
                      <p:cNvPr id="0" name=""/>
                      <p:cNvPicPr>
                        <a:picLocks noChangeAspect="1" noChangeArrowheads="1"/>
                      </p:cNvPicPr>
                      <p:nvPr/>
                    </p:nvPicPr>
                    <p:blipFill>
                      <a:blip r:embed="rId7"/>
                      <a:srcRect/>
                      <a:stretch>
                        <a:fillRect/>
                      </a:stretch>
                    </p:blipFill>
                    <p:spPr bwMode="auto">
                      <a:xfrm>
                        <a:off x="683568" y="2708920"/>
                        <a:ext cx="44497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092199847"/>
              </p:ext>
            </p:extLst>
          </p:nvPr>
        </p:nvGraphicFramePr>
        <p:xfrm>
          <a:off x="0" y="4797152"/>
          <a:ext cx="5389562" cy="1050925"/>
        </p:xfrm>
        <a:graphic>
          <a:graphicData uri="http://schemas.openxmlformats.org/presentationml/2006/ole">
            <mc:AlternateContent xmlns:mc="http://schemas.openxmlformats.org/markup-compatibility/2006">
              <mc:Choice xmlns:v="urn:schemas-microsoft-com:vml" Requires="v">
                <p:oleObj spid="_x0000_s203816" name="Equation" r:id="rId8" imgW="2476440" imgH="482400" progId="Equation.3">
                  <p:embed/>
                </p:oleObj>
              </mc:Choice>
              <mc:Fallback>
                <p:oleObj name="Equation" r:id="rId8" imgW="2476440" imgH="482400" progId="Equation.3">
                  <p:embed/>
                  <p:pic>
                    <p:nvPicPr>
                      <p:cNvPr id="0" name=""/>
                      <p:cNvPicPr>
                        <a:picLocks noChangeAspect="1" noChangeArrowheads="1"/>
                      </p:cNvPicPr>
                      <p:nvPr/>
                    </p:nvPicPr>
                    <p:blipFill>
                      <a:blip r:embed="rId9"/>
                      <a:srcRect/>
                      <a:stretch>
                        <a:fillRect/>
                      </a:stretch>
                    </p:blipFill>
                    <p:spPr bwMode="auto">
                      <a:xfrm>
                        <a:off x="0" y="4797152"/>
                        <a:ext cx="53895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544453907"/>
              </p:ext>
            </p:extLst>
          </p:nvPr>
        </p:nvGraphicFramePr>
        <p:xfrm>
          <a:off x="5743575" y="4797152"/>
          <a:ext cx="3400425" cy="939800"/>
        </p:xfrm>
        <a:graphic>
          <a:graphicData uri="http://schemas.openxmlformats.org/presentationml/2006/ole">
            <mc:AlternateContent xmlns:mc="http://schemas.openxmlformats.org/markup-compatibility/2006">
              <mc:Choice xmlns:v="urn:schemas-microsoft-com:vml" Requires="v">
                <p:oleObj spid="_x0000_s203817" name="Equation" r:id="rId10" imgW="1562040" imgH="431640" progId="Equation.3">
                  <p:embed/>
                </p:oleObj>
              </mc:Choice>
              <mc:Fallback>
                <p:oleObj name="Equation" r:id="rId10" imgW="1562040" imgH="431640" progId="Equation.3">
                  <p:embed/>
                  <p:pic>
                    <p:nvPicPr>
                      <p:cNvPr id="0" name=""/>
                      <p:cNvPicPr>
                        <a:picLocks noChangeAspect="1" noChangeArrowheads="1"/>
                      </p:cNvPicPr>
                      <p:nvPr/>
                    </p:nvPicPr>
                    <p:blipFill>
                      <a:blip r:embed="rId11"/>
                      <a:srcRect/>
                      <a:stretch>
                        <a:fillRect/>
                      </a:stretch>
                    </p:blipFill>
                    <p:spPr bwMode="auto">
                      <a:xfrm>
                        <a:off x="5743575" y="4797152"/>
                        <a:ext cx="34004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263609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Funzioni</a:t>
            </a:r>
            <a:r>
              <a:rPr lang="en-US" altLang="en-US" dirty="0" smtClean="0"/>
              <a:t> Kernel</a:t>
            </a:r>
          </a:p>
        </p:txBody>
      </p:sp>
      <p:sp>
        <p:nvSpPr>
          <p:cNvPr id="87043" name="Rectangle 3"/>
          <p:cNvSpPr>
            <a:spLocks noGrp="1" noChangeArrowheads="1"/>
          </p:cNvSpPr>
          <p:nvPr>
            <p:ph type="body" idx="1"/>
          </p:nvPr>
        </p:nvSpPr>
        <p:spPr/>
        <p:txBody>
          <a:bodyPr/>
          <a:lstStyle/>
          <a:p>
            <a:pPr eaLnBrk="1" hangingPunct="1"/>
            <a:r>
              <a:rPr lang="en-US" altLang="en-US" sz="2400" dirty="0" err="1" smtClean="0"/>
              <a:t>Introduco</a:t>
            </a:r>
            <a:r>
              <a:rPr lang="en-US" altLang="en-US" sz="2400" dirty="0" smtClean="0"/>
              <a:t> </a:t>
            </a:r>
            <a:r>
              <a:rPr lang="en-US" altLang="en-US" sz="2400" dirty="0" err="1" smtClean="0"/>
              <a:t>una</a:t>
            </a:r>
            <a:r>
              <a:rPr lang="en-US" altLang="en-US" sz="2400" dirty="0" smtClean="0"/>
              <a:t> </a:t>
            </a:r>
            <a:r>
              <a:rPr lang="en-US" altLang="en-US" sz="2400" dirty="0" err="1" smtClean="0"/>
              <a:t>funzione</a:t>
            </a:r>
            <a:r>
              <a:rPr lang="en-US" altLang="en-US" sz="2400" dirty="0" smtClean="0"/>
              <a:t> </a:t>
            </a:r>
            <a:r>
              <a:rPr lang="en-US" altLang="en-US" sz="2400" i="1" dirty="0" smtClean="0"/>
              <a:t>kernel</a:t>
            </a:r>
            <a:r>
              <a:rPr lang="en-US" altLang="en-US" sz="2400" dirty="0" smtClean="0"/>
              <a:t>, </a:t>
            </a:r>
            <a:r>
              <a:rPr lang="en-US" altLang="en-US" sz="2400" dirty="0" err="1" smtClean="0"/>
              <a:t>che</a:t>
            </a:r>
            <a:r>
              <a:rPr lang="en-US" altLang="en-US" sz="2400" dirty="0" smtClean="0"/>
              <a:t> </a:t>
            </a:r>
            <a:r>
              <a:rPr lang="en-US" altLang="en-US" sz="2400" dirty="0" err="1" smtClean="0"/>
              <a:t>corrisponde</a:t>
            </a:r>
            <a:r>
              <a:rPr lang="en-US" altLang="en-US" sz="2400" dirty="0" smtClean="0"/>
              <a:t> ad un </a:t>
            </a:r>
            <a:r>
              <a:rPr lang="en-US" altLang="en-US" sz="2400" dirty="0" err="1" smtClean="0"/>
              <a:t>prodotto</a:t>
            </a:r>
            <a:r>
              <a:rPr lang="en-US" altLang="en-US" sz="2400" dirty="0" smtClean="0"/>
              <a:t> </a:t>
            </a:r>
            <a:r>
              <a:rPr lang="en-US" altLang="en-US" sz="2400" dirty="0" err="1" smtClean="0"/>
              <a:t>scalare</a:t>
            </a:r>
            <a:r>
              <a:rPr lang="en-US" altLang="en-US" sz="2400" dirty="0" smtClean="0"/>
              <a:t> in </a:t>
            </a:r>
            <a:r>
              <a:rPr lang="en-US" altLang="en-US" sz="2400" dirty="0" err="1" smtClean="0"/>
              <a:t>uno</a:t>
            </a:r>
            <a:r>
              <a:rPr lang="en-US" altLang="en-US" sz="2400" dirty="0" smtClean="0"/>
              <a:t> </a:t>
            </a:r>
            <a:r>
              <a:rPr lang="en-US" altLang="en-US" sz="2400" dirty="0" err="1" smtClean="0"/>
              <a:t>spazio</a:t>
            </a:r>
            <a:r>
              <a:rPr lang="en-US" altLang="en-US" sz="2400" dirty="0" smtClean="0"/>
              <a:t> </a:t>
            </a:r>
            <a:r>
              <a:rPr lang="en-US" altLang="en-US" sz="2400" dirty="0" err="1" smtClean="0"/>
              <a:t>esteso</a:t>
            </a:r>
            <a:endParaRPr lang="en-US" altLang="en-US" sz="2400" dirty="0" smtClean="0"/>
          </a:p>
          <a:p>
            <a:pPr eaLnBrk="1" hangingPunct="1"/>
            <a:r>
              <a:rPr lang="en-US" altLang="en-US" sz="2400" dirty="0" smtClean="0"/>
              <a:t>Il </a:t>
            </a:r>
            <a:r>
              <a:rPr lang="en-US" altLang="en-US" sz="2400" dirty="0" err="1" smtClean="0"/>
              <a:t>classificatore</a:t>
            </a:r>
            <a:r>
              <a:rPr lang="en-US" altLang="en-US" sz="2400" dirty="0" smtClean="0"/>
              <a:t> </a:t>
            </a:r>
            <a:r>
              <a:rPr lang="en-US" altLang="en-US" sz="2400" dirty="0" err="1" smtClean="0"/>
              <a:t>lineare</a:t>
            </a:r>
            <a:r>
              <a:rPr lang="en-US" altLang="en-US" sz="2400" dirty="0" smtClean="0"/>
              <a:t> </a:t>
            </a:r>
            <a:r>
              <a:rPr lang="en-US" altLang="en-US" sz="2400" dirty="0" err="1" smtClean="0"/>
              <a:t>si</a:t>
            </a:r>
            <a:r>
              <a:rPr lang="en-US" altLang="en-US" sz="2400" dirty="0" smtClean="0"/>
              <a:t> </a:t>
            </a:r>
            <a:r>
              <a:rPr lang="en-US" altLang="en-US" sz="2400" dirty="0" err="1" smtClean="0"/>
              <a:t>basa</a:t>
            </a:r>
            <a:r>
              <a:rPr lang="en-US" altLang="en-US" sz="2400" dirty="0" smtClean="0"/>
              <a:t> </a:t>
            </a:r>
            <a:r>
              <a:rPr lang="en-US" altLang="en-US" sz="2400" dirty="0" err="1" smtClean="0"/>
              <a:t>sul</a:t>
            </a:r>
            <a:r>
              <a:rPr lang="en-US" altLang="en-US" sz="2400" dirty="0" smtClean="0"/>
              <a:t> </a:t>
            </a:r>
            <a:r>
              <a:rPr lang="en-US" altLang="en-US" sz="2400" dirty="0" err="1" smtClean="0"/>
              <a:t>prodotto</a:t>
            </a:r>
            <a:r>
              <a:rPr lang="en-US" altLang="en-US" sz="2400" dirty="0" smtClean="0"/>
              <a:t> </a:t>
            </a:r>
            <a:r>
              <a:rPr lang="en-US" altLang="en-US" sz="2400" dirty="0" err="1" smtClean="0"/>
              <a:t>scalare</a:t>
            </a:r>
            <a:r>
              <a:rPr lang="en-US" altLang="en-US" sz="2400" dirty="0" smtClean="0"/>
              <a:t> </a:t>
            </a:r>
            <a:r>
              <a:rPr lang="en-US" altLang="en-US" sz="2400" dirty="0" err="1" smtClean="0"/>
              <a:t>fra</a:t>
            </a:r>
            <a:r>
              <a:rPr lang="en-US" altLang="en-US" sz="2400" dirty="0" smtClean="0"/>
              <a:t> </a:t>
            </a:r>
            <a:r>
              <a:rPr lang="en-US" altLang="en-US" sz="2400" dirty="0" err="1" smtClean="0"/>
              <a:t>vettori</a:t>
            </a:r>
            <a:r>
              <a:rPr lang="en-US" altLang="en-US" sz="2400" dirty="0" smtClean="0"/>
              <a:t> </a:t>
            </a:r>
            <a:r>
              <a:rPr lang="en-US" altLang="en-US" sz="2400" dirty="0" err="1" smtClean="0"/>
              <a:t>dello</a:t>
            </a:r>
            <a:r>
              <a:rPr lang="en-US" altLang="en-US" sz="2400" dirty="0" smtClean="0"/>
              <a:t> </a:t>
            </a:r>
            <a:r>
              <a:rPr lang="en-US" altLang="en-US" sz="2400" dirty="0" err="1" smtClean="0"/>
              <a:t>spazio</a:t>
            </a:r>
            <a:r>
              <a:rPr lang="en-US" altLang="en-US" sz="2400" dirty="0" smtClean="0"/>
              <a:t> </a:t>
            </a:r>
            <a:r>
              <a:rPr lang="en-US" altLang="en-US" sz="2400" dirty="0" err="1" smtClean="0"/>
              <a:t>delle</a:t>
            </a:r>
            <a:r>
              <a:rPr lang="en-US" altLang="en-US" sz="2400" dirty="0" smtClean="0"/>
              <a:t> </a:t>
            </a:r>
            <a:r>
              <a:rPr lang="en-US" altLang="en-US" sz="2400" dirty="0" err="1" smtClean="0"/>
              <a:t>istanze</a:t>
            </a:r>
            <a:r>
              <a:rPr lang="en-US" altLang="en-US" sz="2400" dirty="0" smtClean="0"/>
              <a:t> X (</a:t>
            </a:r>
            <a:r>
              <a:rPr lang="en-US" altLang="en-US" sz="2400" dirty="0" err="1" smtClean="0"/>
              <a:t>quindi</a:t>
            </a:r>
            <a:r>
              <a:rPr lang="en-US" altLang="en-US" sz="2400" dirty="0" smtClean="0"/>
              <a:t>, non </a:t>
            </a:r>
            <a:r>
              <a:rPr lang="en-US" altLang="en-US" sz="2400" dirty="0" err="1" smtClean="0"/>
              <a:t>esteso</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endParaRPr lang="en-US" altLang="en-US" sz="2400" baseline="-25000" dirty="0" smtClean="0"/>
          </a:p>
          <a:p>
            <a:pPr eaLnBrk="1" hangingPunct="1"/>
            <a:r>
              <a:rPr lang="en-US" altLang="en-US" sz="2400" dirty="0" smtClean="0"/>
              <a:t>Se </a:t>
            </a:r>
            <a:r>
              <a:rPr lang="en-US" altLang="en-US" sz="2400" dirty="0" err="1" smtClean="0"/>
              <a:t>ogni</a:t>
            </a:r>
            <a:r>
              <a:rPr lang="en-US" altLang="en-US" sz="2400" dirty="0" smtClean="0"/>
              <a:t> </a:t>
            </a:r>
            <a:r>
              <a:rPr lang="en-US" altLang="en-US" sz="2400" dirty="0" err="1" smtClean="0"/>
              <a:t>punto</a:t>
            </a:r>
            <a:r>
              <a:rPr lang="en-US" altLang="en-US" sz="2400" dirty="0" smtClean="0"/>
              <a:t> di D è </a:t>
            </a:r>
            <a:r>
              <a:rPr lang="en-US" altLang="en-US" sz="2400" dirty="0" err="1" smtClean="0"/>
              <a:t>traslato</a:t>
            </a:r>
            <a:r>
              <a:rPr lang="en-US" altLang="en-US" sz="2400" dirty="0" smtClean="0"/>
              <a:t> in </a:t>
            </a:r>
            <a:r>
              <a:rPr lang="en-US" altLang="en-US" sz="2400" dirty="0" err="1" smtClean="0"/>
              <a:t>uno</a:t>
            </a:r>
            <a:r>
              <a:rPr lang="en-US" altLang="en-US" sz="2400" dirty="0" smtClean="0"/>
              <a:t> </a:t>
            </a:r>
            <a:r>
              <a:rPr lang="en-US" altLang="en-US" sz="2400" dirty="0" err="1" smtClean="0"/>
              <a:t>spazio</a:t>
            </a:r>
            <a:r>
              <a:rPr lang="en-US" altLang="en-US" sz="2400" dirty="0" smtClean="0"/>
              <a:t> di </a:t>
            </a:r>
            <a:r>
              <a:rPr lang="en-US" altLang="en-US" sz="2400" dirty="0" err="1" smtClean="0"/>
              <a:t>dimensioni</a:t>
            </a:r>
            <a:r>
              <a:rPr lang="en-US" altLang="en-US" sz="2400" dirty="0" smtClean="0"/>
              <a:t> </a:t>
            </a:r>
            <a:r>
              <a:rPr lang="en-US" altLang="en-US" sz="2400" dirty="0" err="1" smtClean="0"/>
              <a:t>maggiori</a:t>
            </a:r>
            <a:r>
              <a:rPr lang="en-US" altLang="en-US" sz="2400" dirty="0" smtClean="0"/>
              <a:t> </a:t>
            </a:r>
            <a:r>
              <a:rPr lang="en-US" altLang="en-US" sz="2400" dirty="0" err="1" smtClean="0"/>
              <a:t>attraverso</a:t>
            </a:r>
            <a:r>
              <a:rPr lang="en-US" altLang="en-US" sz="2400" dirty="0" smtClean="0"/>
              <a:t> </a:t>
            </a:r>
            <a:r>
              <a:rPr lang="en-US" altLang="en-US" sz="2400" dirty="0" err="1" smtClean="0"/>
              <a:t>una</a:t>
            </a:r>
            <a:r>
              <a:rPr lang="en-US" altLang="en-US" sz="2400" dirty="0" smtClean="0"/>
              <a:t> </a:t>
            </a:r>
            <a:r>
              <a:rPr lang="en-US" altLang="en-US" sz="2400" dirty="0" err="1" smtClean="0"/>
              <a:t>trasformazione</a:t>
            </a:r>
            <a:r>
              <a:rPr lang="en-US" altLang="en-US" sz="2400" dirty="0" smtClean="0"/>
              <a:t> </a:t>
            </a:r>
            <a:r>
              <a:rPr lang="el-GR" altLang="en-US" sz="2400" dirty="0" smtClean="0">
                <a:cs typeface="Times New Roman" pitchFamily="18" charset="0"/>
                <a:sym typeface="Symbol" pitchFamily="18" charset="2"/>
              </a:rPr>
              <a:t></a:t>
            </a:r>
            <a:r>
              <a:rPr lang="en-US" altLang="en-US" sz="2400" dirty="0" smtClean="0">
                <a:cs typeface="Times New Roman" pitchFamily="18" charset="0"/>
              </a:rPr>
              <a:t>:  </a:t>
            </a:r>
            <a:r>
              <a:rPr lang="en-US" altLang="en-US" sz="2400" b="1" dirty="0" smtClean="0">
                <a:cs typeface="Times New Roman" pitchFamily="18" charset="0"/>
              </a:rPr>
              <a:t>x</a:t>
            </a:r>
            <a:r>
              <a:rPr lang="en-US" altLang="en-US" sz="2400" b="1" baseline="-25000" dirty="0" smtClean="0">
                <a:cs typeface="Times New Roman" pitchFamily="18" charset="0"/>
              </a:rPr>
              <a:t> </a:t>
            </a:r>
            <a:r>
              <a:rPr lang="en-US" altLang="en-US" sz="2400" b="1" dirty="0" smtClean="0">
                <a:cs typeface="Times New Roman" pitchFamily="18" charset="0"/>
                <a:sym typeface="Symbol" pitchFamily="18" charset="2"/>
              </a:rPr>
              <a:t></a:t>
            </a:r>
            <a:r>
              <a:rPr lang="en-US" altLang="en-US" sz="2400" dirty="0" smtClean="0">
                <a:cs typeface="Times New Roman" pitchFamily="18" charset="0"/>
              </a:rPr>
              <a:t>(</a:t>
            </a:r>
            <a:r>
              <a:rPr lang="en-US" altLang="en-US" sz="2400" b="1" dirty="0" smtClean="0">
                <a:cs typeface="Times New Roman" pitchFamily="18" charset="0"/>
              </a:rPr>
              <a:t>x</a:t>
            </a:r>
            <a:r>
              <a:rPr lang="en-US" altLang="en-US" sz="2400" dirty="0" smtClean="0">
                <a:cs typeface="Times New Roman" pitchFamily="18" charset="0"/>
              </a:rPr>
              <a:t>) </a:t>
            </a:r>
            <a:r>
              <a:rPr lang="en-US" altLang="en-US" sz="2400" dirty="0" err="1" smtClean="0">
                <a:cs typeface="Times New Roman" pitchFamily="18" charset="0"/>
              </a:rPr>
              <a:t>il</a:t>
            </a:r>
            <a:r>
              <a:rPr lang="en-US" altLang="en-US" sz="2400" dirty="0" smtClean="0">
                <a:cs typeface="Times New Roman" pitchFamily="18" charset="0"/>
              </a:rPr>
              <a:t> </a:t>
            </a:r>
            <a:r>
              <a:rPr lang="en-US" altLang="en-US" sz="2400" dirty="0" err="1" smtClean="0">
                <a:cs typeface="Times New Roman" pitchFamily="18" charset="0"/>
              </a:rPr>
              <a:t>prodotto</a:t>
            </a:r>
            <a:r>
              <a:rPr lang="en-US" altLang="en-US" sz="2400" dirty="0" smtClean="0">
                <a:cs typeface="Times New Roman" pitchFamily="18" charset="0"/>
              </a:rPr>
              <a:t> </a:t>
            </a:r>
            <a:r>
              <a:rPr lang="en-US" altLang="en-US" sz="2400" dirty="0" err="1" smtClean="0">
                <a:cs typeface="Times New Roman" pitchFamily="18" charset="0"/>
              </a:rPr>
              <a:t>scalare</a:t>
            </a:r>
            <a:r>
              <a:rPr lang="en-US" altLang="en-US" sz="2400" dirty="0" smtClean="0">
                <a:cs typeface="Times New Roman" pitchFamily="18" charset="0"/>
              </a:rPr>
              <a:t> </a:t>
            </a:r>
            <a:r>
              <a:rPr lang="en-US" altLang="en-US" sz="2400" dirty="0" err="1" smtClean="0">
                <a:cs typeface="Times New Roman" pitchFamily="18" charset="0"/>
              </a:rPr>
              <a:t>diventa</a:t>
            </a:r>
            <a:r>
              <a:rPr lang="en-US" altLang="en-US" sz="2400" dirty="0" smtClean="0">
                <a:cs typeface="Times New Roman" pitchFamily="18" charset="0"/>
              </a:rPr>
              <a:t>:</a:t>
            </a:r>
          </a:p>
          <a:p>
            <a:pPr algn="ctr" eaLnBrk="1" hangingPunct="1">
              <a:buFontTx/>
              <a:buNone/>
            </a:pP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smtClean="0"/>
              <a:t>x</a:t>
            </a:r>
            <a:r>
              <a:rPr lang="en-US" altLang="en-US" sz="2800" baseline="-25000" dirty="0" smtClean="0"/>
              <a:t>i</a:t>
            </a:r>
            <a:r>
              <a:rPr lang="en-US" altLang="en-US" sz="2800" dirty="0" smtClean="0"/>
              <a:t>)</a:t>
            </a:r>
            <a:r>
              <a:rPr lang="en-US" altLang="en-US" sz="2800" b="1" baseline="-25000" dirty="0" smtClean="0"/>
              <a:t> </a:t>
            </a:r>
            <a:r>
              <a:rPr lang="en-US" altLang="en-US" sz="2800" baseline="30000" dirty="0" smtClean="0"/>
              <a:t>T</a:t>
            </a:r>
            <a:r>
              <a:rPr lang="en-US" altLang="en-US" sz="2800"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err="1" smtClean="0"/>
              <a:t>x</a:t>
            </a:r>
            <a:r>
              <a:rPr lang="en-US" altLang="en-US" sz="2800" baseline="-25000" dirty="0" err="1" smtClean="0"/>
              <a:t>j</a:t>
            </a:r>
            <a:r>
              <a:rPr lang="en-US" altLang="en-US" sz="2800" dirty="0" smtClean="0"/>
              <a:t>)=</a:t>
            </a:r>
            <a:r>
              <a:rPr lang="en-US" altLang="en-US" sz="2800" b="1" dirty="0" err="1" smtClean="0"/>
              <a:t>x</a:t>
            </a:r>
            <a:r>
              <a:rPr lang="en-US" altLang="en-US" sz="2800" dirty="0" err="1" smtClean="0"/>
              <a:t>’</a:t>
            </a:r>
            <a:r>
              <a:rPr lang="en-US" altLang="en-US" sz="2800" baseline="-25000" dirty="0" err="1" smtClean="0"/>
              <a:t>i</a:t>
            </a:r>
            <a:r>
              <a:rPr lang="en-US" altLang="en-US" sz="2800" baseline="30000" dirty="0" err="1" smtClean="0"/>
              <a:t>T</a:t>
            </a:r>
            <a:r>
              <a:rPr lang="en-US" altLang="en-US" sz="2800" b="1" dirty="0" err="1" smtClean="0"/>
              <a:t>x</a:t>
            </a:r>
            <a:r>
              <a:rPr lang="en-US" altLang="en-US" sz="2800" dirty="0" err="1" smtClean="0"/>
              <a:t>’</a:t>
            </a:r>
            <a:r>
              <a:rPr lang="en-US" altLang="en-US" sz="2800" baseline="-25000" dirty="0" err="1" smtClean="0"/>
              <a:t>j</a:t>
            </a:r>
            <a:endParaRPr lang="en-US" altLang="en-US" sz="2800" baseline="-25000" dirty="0" smtClean="0"/>
          </a:p>
          <a:p>
            <a:pPr algn="ctr" eaLnBrk="1" hangingPunct="1">
              <a:buFontTx/>
              <a:buNone/>
            </a:pPr>
            <a:r>
              <a:rPr lang="en-US" altLang="en-US" sz="2400" dirty="0" smtClean="0"/>
              <a:t>dove x’ e y’ </a:t>
            </a:r>
            <a:r>
              <a:rPr lang="en-US" altLang="en-US" sz="2400" dirty="0" err="1" smtClean="0"/>
              <a:t>indicano</a:t>
            </a:r>
            <a:r>
              <a:rPr lang="en-US" altLang="en-US" sz="2400" dirty="0" smtClean="0"/>
              <a:t> </a:t>
            </a:r>
            <a:r>
              <a:rPr lang="en-US" altLang="en-US" sz="2400" dirty="0" err="1" smtClean="0"/>
              <a:t>trasformazioni</a:t>
            </a:r>
            <a:r>
              <a:rPr lang="en-US" altLang="en-US" sz="2400" dirty="0" smtClean="0"/>
              <a:t> non </a:t>
            </a:r>
            <a:r>
              <a:rPr lang="en-US" altLang="en-US" sz="2400" dirty="0" err="1" smtClean="0"/>
              <a:t>lineari</a:t>
            </a:r>
            <a:r>
              <a:rPr lang="en-US" altLang="en-US" sz="2800" dirty="0" smtClean="0"/>
              <a:t> </a:t>
            </a:r>
          </a:p>
        </p:txBody>
      </p:sp>
    </p:spTree>
    <p:extLst>
      <p:ext uri="{BB962C8B-B14F-4D97-AF65-F5344CB8AC3E}">
        <p14:creationId xmlns:p14="http://schemas.microsoft.com/office/powerpoint/2010/main" val="314480856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QUINDI:</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endParaRPr lang="it-IT" altLang="en-US" sz="2800" dirty="0"/>
          </a:p>
          <a:p>
            <a:pPr marL="514350" indent="-514350" eaLnBrk="1" hangingPunct="1">
              <a:buFont typeface="+mj-lt"/>
              <a:buAutoNum type="arabicPeriod"/>
            </a:pPr>
            <a:endParaRPr lang="it-IT" altLang="en-US" sz="2800" dirty="0"/>
          </a:p>
        </p:txBody>
      </p:sp>
      <p:graphicFrame>
        <p:nvGraphicFramePr>
          <p:cNvPr id="11" name="Object 10"/>
          <p:cNvGraphicFramePr>
            <a:graphicFrameLocks noChangeAspect="1"/>
          </p:cNvGraphicFramePr>
          <p:nvPr>
            <p:extLst>
              <p:ext uri="{D42A27DB-BD31-4B8C-83A1-F6EECF244321}">
                <p14:modId xmlns:p14="http://schemas.microsoft.com/office/powerpoint/2010/main" val="2038388244"/>
              </p:ext>
            </p:extLst>
          </p:nvPr>
        </p:nvGraphicFramePr>
        <p:xfrm>
          <a:off x="5940152" y="1916832"/>
          <a:ext cx="2432050" cy="939800"/>
        </p:xfrm>
        <a:graphic>
          <a:graphicData uri="http://schemas.openxmlformats.org/presentationml/2006/ole">
            <mc:AlternateContent xmlns:mc="http://schemas.openxmlformats.org/markup-compatibility/2006">
              <mc:Choice xmlns:v="urn:schemas-microsoft-com:vml" Requires="v">
                <p:oleObj spid="_x0000_s204856" name="Equation" r:id="rId4" imgW="1117440" imgH="431640" progId="Equation.3">
                  <p:embed/>
                </p:oleObj>
              </mc:Choice>
              <mc:Fallback>
                <p:oleObj name="Equation" r:id="rId4" imgW="1117440" imgH="431640" progId="Equation.3">
                  <p:embed/>
                  <p:pic>
                    <p:nvPicPr>
                      <p:cNvPr id="0" name=""/>
                      <p:cNvPicPr>
                        <a:picLocks noChangeAspect="1" noChangeArrowheads="1"/>
                      </p:cNvPicPr>
                      <p:nvPr/>
                    </p:nvPicPr>
                    <p:blipFill>
                      <a:blip r:embed="rId5"/>
                      <a:srcRect/>
                      <a:stretch>
                        <a:fillRect/>
                      </a:stretch>
                    </p:blipFill>
                    <p:spPr bwMode="auto">
                      <a:xfrm>
                        <a:off x="5940152" y="1916832"/>
                        <a:ext cx="243205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053182468"/>
              </p:ext>
            </p:extLst>
          </p:nvPr>
        </p:nvGraphicFramePr>
        <p:xfrm>
          <a:off x="683568" y="1916832"/>
          <a:ext cx="4449762" cy="1050925"/>
        </p:xfrm>
        <a:graphic>
          <a:graphicData uri="http://schemas.openxmlformats.org/presentationml/2006/ole">
            <mc:AlternateContent xmlns:mc="http://schemas.openxmlformats.org/markup-compatibility/2006">
              <mc:Choice xmlns:v="urn:schemas-microsoft-com:vml" Requires="v">
                <p:oleObj spid="_x0000_s204857" name="Equation" r:id="rId6" imgW="2044440" imgH="482400" progId="Equation.3">
                  <p:embed/>
                </p:oleObj>
              </mc:Choice>
              <mc:Fallback>
                <p:oleObj name="Equation" r:id="rId6" imgW="2044440" imgH="482400" progId="Equation.3">
                  <p:embed/>
                  <p:pic>
                    <p:nvPicPr>
                      <p:cNvPr id="0" name=""/>
                      <p:cNvPicPr>
                        <a:picLocks noChangeAspect="1" noChangeArrowheads="1"/>
                      </p:cNvPicPr>
                      <p:nvPr/>
                    </p:nvPicPr>
                    <p:blipFill>
                      <a:blip r:embed="rId7"/>
                      <a:srcRect/>
                      <a:stretch>
                        <a:fillRect/>
                      </a:stretch>
                    </p:blipFill>
                    <p:spPr bwMode="auto">
                      <a:xfrm>
                        <a:off x="683568" y="1916832"/>
                        <a:ext cx="44497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192300336"/>
              </p:ext>
            </p:extLst>
          </p:nvPr>
        </p:nvGraphicFramePr>
        <p:xfrm>
          <a:off x="107504" y="3429000"/>
          <a:ext cx="5389562" cy="1050925"/>
        </p:xfrm>
        <a:graphic>
          <a:graphicData uri="http://schemas.openxmlformats.org/presentationml/2006/ole">
            <mc:AlternateContent xmlns:mc="http://schemas.openxmlformats.org/markup-compatibility/2006">
              <mc:Choice xmlns:v="urn:schemas-microsoft-com:vml" Requires="v">
                <p:oleObj spid="_x0000_s204858" name="Equation" r:id="rId8" imgW="2476440" imgH="482400" progId="Equation.3">
                  <p:embed/>
                </p:oleObj>
              </mc:Choice>
              <mc:Fallback>
                <p:oleObj name="Equation" r:id="rId8" imgW="2476440" imgH="482400" progId="Equation.3">
                  <p:embed/>
                  <p:pic>
                    <p:nvPicPr>
                      <p:cNvPr id="0" name=""/>
                      <p:cNvPicPr>
                        <a:picLocks noChangeAspect="1" noChangeArrowheads="1"/>
                      </p:cNvPicPr>
                      <p:nvPr/>
                    </p:nvPicPr>
                    <p:blipFill>
                      <a:blip r:embed="rId9"/>
                      <a:srcRect/>
                      <a:stretch>
                        <a:fillRect/>
                      </a:stretch>
                    </p:blipFill>
                    <p:spPr bwMode="auto">
                      <a:xfrm>
                        <a:off x="107504" y="3429000"/>
                        <a:ext cx="5389562"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360237929"/>
              </p:ext>
            </p:extLst>
          </p:nvPr>
        </p:nvGraphicFramePr>
        <p:xfrm>
          <a:off x="5743575" y="3501008"/>
          <a:ext cx="3400425" cy="939800"/>
        </p:xfrm>
        <a:graphic>
          <a:graphicData uri="http://schemas.openxmlformats.org/presentationml/2006/ole">
            <mc:AlternateContent xmlns:mc="http://schemas.openxmlformats.org/markup-compatibility/2006">
              <mc:Choice xmlns:v="urn:schemas-microsoft-com:vml" Requires="v">
                <p:oleObj spid="_x0000_s204859" name="Equation" r:id="rId10" imgW="1562040" imgH="431640" progId="Equation.3">
                  <p:embed/>
                </p:oleObj>
              </mc:Choice>
              <mc:Fallback>
                <p:oleObj name="Equation" r:id="rId10" imgW="1562040" imgH="431640" progId="Equation.3">
                  <p:embed/>
                  <p:pic>
                    <p:nvPicPr>
                      <p:cNvPr id="0" name=""/>
                      <p:cNvPicPr>
                        <a:picLocks noChangeAspect="1" noChangeArrowheads="1"/>
                      </p:cNvPicPr>
                      <p:nvPr/>
                    </p:nvPicPr>
                    <p:blipFill>
                      <a:blip r:embed="rId11"/>
                      <a:srcRect/>
                      <a:stretch>
                        <a:fillRect/>
                      </a:stretch>
                    </p:blipFill>
                    <p:spPr bwMode="auto">
                      <a:xfrm>
                        <a:off x="5743575" y="3501008"/>
                        <a:ext cx="3400425"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014743098"/>
              </p:ext>
            </p:extLst>
          </p:nvPr>
        </p:nvGraphicFramePr>
        <p:xfrm>
          <a:off x="5847188" y="5157192"/>
          <a:ext cx="2986088" cy="939800"/>
        </p:xfrm>
        <a:graphic>
          <a:graphicData uri="http://schemas.openxmlformats.org/presentationml/2006/ole">
            <mc:AlternateContent xmlns:mc="http://schemas.openxmlformats.org/markup-compatibility/2006">
              <mc:Choice xmlns:v="urn:schemas-microsoft-com:vml" Requires="v">
                <p:oleObj spid="_x0000_s204860" name="Equation" r:id="rId12" imgW="1371600" imgH="431640" progId="Equation.3">
                  <p:embed/>
                </p:oleObj>
              </mc:Choice>
              <mc:Fallback>
                <p:oleObj name="Equation" r:id="rId12" imgW="1371600" imgH="431640" progId="Equation.3">
                  <p:embed/>
                  <p:pic>
                    <p:nvPicPr>
                      <p:cNvPr id="0" name=""/>
                      <p:cNvPicPr>
                        <a:picLocks noChangeAspect="1" noChangeArrowheads="1"/>
                      </p:cNvPicPr>
                      <p:nvPr/>
                    </p:nvPicPr>
                    <p:blipFill>
                      <a:blip r:embed="rId13"/>
                      <a:srcRect/>
                      <a:stretch>
                        <a:fillRect/>
                      </a:stretch>
                    </p:blipFill>
                    <p:spPr bwMode="auto">
                      <a:xfrm>
                        <a:off x="5847188" y="5157192"/>
                        <a:ext cx="2986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34572266"/>
              </p:ext>
            </p:extLst>
          </p:nvPr>
        </p:nvGraphicFramePr>
        <p:xfrm>
          <a:off x="387350" y="5084763"/>
          <a:ext cx="4973638" cy="1050925"/>
        </p:xfrm>
        <a:graphic>
          <a:graphicData uri="http://schemas.openxmlformats.org/presentationml/2006/ole">
            <mc:AlternateContent xmlns:mc="http://schemas.openxmlformats.org/markup-compatibility/2006">
              <mc:Choice xmlns:v="urn:schemas-microsoft-com:vml" Requires="v">
                <p:oleObj spid="_x0000_s204861" name="Equation" r:id="rId14" imgW="2286000" imgH="482400" progId="Equation.3">
                  <p:embed/>
                </p:oleObj>
              </mc:Choice>
              <mc:Fallback>
                <p:oleObj name="Equation" r:id="rId14" imgW="2286000" imgH="482400" progId="Equation.3">
                  <p:embed/>
                  <p:pic>
                    <p:nvPicPr>
                      <p:cNvPr id="0" name=""/>
                      <p:cNvPicPr>
                        <a:picLocks noChangeAspect="1" noChangeArrowheads="1"/>
                      </p:cNvPicPr>
                      <p:nvPr/>
                    </p:nvPicPr>
                    <p:blipFill>
                      <a:blip r:embed="rId15"/>
                      <a:srcRect/>
                      <a:stretch>
                        <a:fillRect/>
                      </a:stretch>
                    </p:blipFill>
                    <p:spPr bwMode="auto">
                      <a:xfrm>
                        <a:off x="387350" y="5084763"/>
                        <a:ext cx="497363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Down Arrow 1"/>
          <p:cNvSpPr/>
          <p:nvPr/>
        </p:nvSpPr>
        <p:spPr>
          <a:xfrm>
            <a:off x="2483768" y="306667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2484914" y="458112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6878508" y="306667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6908184" y="4581128"/>
            <a:ext cx="86409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70108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6</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Settando</a:t>
            </a:r>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a:buFont typeface="Wingdings" pitchFamily="2" charset="2"/>
              <a:buNone/>
            </a:pPr>
            <a:r>
              <a:rPr lang="it-IT" altLang="en-US" sz="2400" dirty="0" smtClean="0"/>
              <a:t>	otteniamo un </a:t>
            </a:r>
            <a:r>
              <a:rPr lang="it-IT" altLang="en-US" sz="2400" i="1" dirty="0" smtClean="0"/>
              <a:t>iperpiano</a:t>
            </a:r>
            <a:r>
              <a:rPr lang="it-IT" altLang="en-US" sz="2400" dirty="0" smtClean="0"/>
              <a:t>, o </a:t>
            </a:r>
            <a:r>
              <a:rPr lang="it-IT" altLang="en-US" sz="2400" i="1" dirty="0" smtClean="0"/>
              <a:t>superficie di separazione</a:t>
            </a:r>
          </a:p>
          <a:p>
            <a:endParaRPr lang="it-IT" altLang="en-US" sz="2400" i="1" dirty="0" smtClean="0"/>
          </a:p>
          <a:p>
            <a:r>
              <a:rPr lang="it-IT" altLang="en-US" sz="2400" dirty="0" smtClean="0"/>
              <a:t>Un iperpiano è</a:t>
            </a:r>
          </a:p>
          <a:p>
            <a:endParaRPr lang="it-IT" altLang="en-US" sz="2400" dirty="0" smtClean="0"/>
          </a:p>
          <a:p>
            <a:pPr lvl="1"/>
            <a:r>
              <a:rPr lang="it-IT" altLang="en-US" sz="2000" dirty="0" smtClean="0"/>
              <a:t>Un punto in 1D</a:t>
            </a:r>
          </a:p>
          <a:p>
            <a:pPr lvl="1"/>
            <a:r>
              <a:rPr lang="it-IT" altLang="en-US" sz="2000" dirty="0" smtClean="0"/>
              <a:t>Una linea in 2D</a:t>
            </a:r>
          </a:p>
          <a:p>
            <a:pPr lvl="1"/>
            <a:r>
              <a:rPr lang="it-IT" altLang="en-US" sz="2000" dirty="0" smtClean="0"/>
              <a:t>Un piano in 3D</a:t>
            </a:r>
          </a:p>
          <a:p>
            <a:pPr marL="457200" lvl="1" indent="0">
              <a:buNone/>
            </a:pPr>
            <a:endParaRPr lang="it-IT" altLang="en-US" sz="2000" dirty="0" smtClean="0"/>
          </a:p>
        </p:txBody>
      </p:sp>
      <p:graphicFrame>
        <p:nvGraphicFramePr>
          <p:cNvPr id="2" name="Object 1"/>
          <p:cNvGraphicFramePr>
            <a:graphicFrameLocks noChangeAspect="1"/>
          </p:cNvGraphicFramePr>
          <p:nvPr>
            <p:extLst>
              <p:ext uri="{D42A27DB-BD31-4B8C-83A1-F6EECF244321}">
                <p14:modId xmlns:p14="http://schemas.microsoft.com/office/powerpoint/2010/main" val="1394976331"/>
              </p:ext>
            </p:extLst>
          </p:nvPr>
        </p:nvGraphicFramePr>
        <p:xfrm>
          <a:off x="2771800" y="1772816"/>
          <a:ext cx="3171825" cy="579438"/>
        </p:xfrm>
        <a:graphic>
          <a:graphicData uri="http://schemas.openxmlformats.org/presentationml/2006/ole">
            <mc:AlternateContent xmlns:mc="http://schemas.openxmlformats.org/markup-compatibility/2006">
              <mc:Choice xmlns:v="urn:schemas-microsoft-com:vml" Requires="v">
                <p:oleObj spid="_x0000_s198676" name="Equation" r:id="rId3" imgW="1320480" imgH="241200" progId="Equation.3">
                  <p:embed/>
                </p:oleObj>
              </mc:Choice>
              <mc:Fallback>
                <p:oleObj name="Equation" r:id="rId3" imgW="1320480" imgH="241200" progId="Equation.3">
                  <p:embed/>
                  <p:pic>
                    <p:nvPicPr>
                      <p:cNvPr id="0" name=""/>
                      <p:cNvPicPr>
                        <a:picLocks noChangeAspect="1" noChangeArrowheads="1"/>
                      </p:cNvPicPr>
                      <p:nvPr/>
                    </p:nvPicPr>
                    <p:blipFill>
                      <a:blip r:embed="rId4"/>
                      <a:srcRect/>
                      <a:stretch>
                        <a:fillRect/>
                      </a:stretch>
                    </p:blipFill>
                    <p:spPr bwMode="auto">
                      <a:xfrm>
                        <a:off x="2771800" y="1772816"/>
                        <a:ext cx="3171825" cy="579438"/>
                      </a:xfrm>
                      <a:prstGeom prst="rect">
                        <a:avLst/>
                      </a:prstGeom>
                      <a:noFill/>
                      <a:ln>
                        <a:noFill/>
                      </a:ln>
                      <a:effectLst/>
                    </p:spPr>
                  </p:pic>
                </p:oleObj>
              </mc:Fallback>
            </mc:AlternateContent>
          </a:graphicData>
        </a:graphic>
      </p:graphicFrame>
      <p:sp>
        <p:nvSpPr>
          <p:cNvPr id="5" name="Oval 4"/>
          <p:cNvSpPr/>
          <p:nvPr/>
        </p:nvSpPr>
        <p:spPr>
          <a:xfrm>
            <a:off x="5340642" y="1772816"/>
            <a:ext cx="648072"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3590969"/>
      </p:ext>
    </p:extLst>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n-US" altLang="en-US" dirty="0" smtClean="0"/>
              <a:t>Kernel Trick: </a:t>
            </a:r>
            <a:r>
              <a:rPr lang="en-US" altLang="en-US" dirty="0" err="1" smtClean="0"/>
              <a:t>ripasso</a:t>
            </a:r>
            <a:endParaRPr lang="en-US" altLang="en-US" dirty="0" smtClean="0"/>
          </a:p>
        </p:txBody>
      </p:sp>
      <p:sp>
        <p:nvSpPr>
          <p:cNvPr id="87043" name="Rectangle 3"/>
          <p:cNvSpPr>
            <a:spLocks noGrp="1" noChangeArrowheads="1"/>
          </p:cNvSpPr>
          <p:nvPr>
            <p:ph type="body" idx="1"/>
          </p:nvPr>
        </p:nvSpPr>
        <p:spPr>
          <a:xfrm>
            <a:off x="539552" y="1340768"/>
            <a:ext cx="8229600" cy="4525963"/>
          </a:xfrm>
        </p:spPr>
        <p:txBody>
          <a:bodyPr/>
          <a:lstStyle/>
          <a:p>
            <a:pPr marL="0" indent="0" eaLnBrk="1" hangingPunct="1">
              <a:buNone/>
            </a:pPr>
            <a:r>
              <a:rPr lang="it-IT" altLang="en-US" sz="2800" dirty="0" smtClean="0"/>
              <a:t>In pratica le funzioni kernel mi permettono di evitare di calcolare il prodotto in uno spazio ad elevata dimensionalità, quindi eseguendo esplicitamente delle proiezioni</a:t>
            </a:r>
          </a:p>
          <a:p>
            <a:pPr marL="514350" indent="-514350" eaLnBrk="1" hangingPunct="1">
              <a:buFont typeface="+mj-lt"/>
              <a:buAutoNum type="arabicPeriod"/>
            </a:pPr>
            <a:endParaRPr lang="it-IT" altLang="en-US" sz="2800" dirty="0"/>
          </a:p>
          <a:p>
            <a:pPr marL="514350" indent="-514350" eaLnBrk="1" hangingPunct="1">
              <a:buFont typeface="+mj-lt"/>
              <a:buAutoNum type="arabicPeriod"/>
            </a:pPr>
            <a:endParaRPr lang="it-IT" altLang="en-US" sz="2800" dirty="0" smtClean="0"/>
          </a:p>
          <a:p>
            <a:pPr marL="0" indent="0" eaLnBrk="1" hangingPunct="1">
              <a:buNone/>
            </a:pPr>
            <a:endParaRPr lang="it-IT" altLang="en-US" sz="2800" dirty="0"/>
          </a:p>
          <a:p>
            <a:pPr marL="514350" indent="-514350" eaLnBrk="1" hangingPunct="1">
              <a:buFont typeface="+mj-lt"/>
              <a:buAutoNum type="arabicPeriod"/>
            </a:pPr>
            <a:endParaRPr lang="it-IT" altLang="en-US" sz="2800" dirty="0"/>
          </a:p>
        </p:txBody>
      </p:sp>
      <p:graphicFrame>
        <p:nvGraphicFramePr>
          <p:cNvPr id="8" name="Object 7"/>
          <p:cNvGraphicFramePr>
            <a:graphicFrameLocks noChangeAspect="1"/>
          </p:cNvGraphicFramePr>
          <p:nvPr>
            <p:extLst>
              <p:ext uri="{D42A27DB-BD31-4B8C-83A1-F6EECF244321}">
                <p14:modId xmlns:p14="http://schemas.microsoft.com/office/powerpoint/2010/main" val="3935128462"/>
              </p:ext>
            </p:extLst>
          </p:nvPr>
        </p:nvGraphicFramePr>
        <p:xfrm>
          <a:off x="5796136" y="3861048"/>
          <a:ext cx="2986088" cy="939800"/>
        </p:xfrm>
        <a:graphic>
          <a:graphicData uri="http://schemas.openxmlformats.org/presentationml/2006/ole">
            <mc:AlternateContent xmlns:mc="http://schemas.openxmlformats.org/markup-compatibility/2006">
              <mc:Choice xmlns:v="urn:schemas-microsoft-com:vml" Requires="v">
                <p:oleObj spid="_x0000_s205844" name="Equation" r:id="rId4" imgW="1371600" imgH="431640" progId="Equation.3">
                  <p:embed/>
                </p:oleObj>
              </mc:Choice>
              <mc:Fallback>
                <p:oleObj name="Equation" r:id="rId4" imgW="1371600" imgH="431640" progId="Equation.3">
                  <p:embed/>
                  <p:pic>
                    <p:nvPicPr>
                      <p:cNvPr id="0" name=""/>
                      <p:cNvPicPr>
                        <a:picLocks noChangeAspect="1" noChangeArrowheads="1"/>
                      </p:cNvPicPr>
                      <p:nvPr/>
                    </p:nvPicPr>
                    <p:blipFill>
                      <a:blip r:embed="rId5"/>
                      <a:srcRect/>
                      <a:stretch>
                        <a:fillRect/>
                      </a:stretch>
                    </p:blipFill>
                    <p:spPr bwMode="auto">
                      <a:xfrm>
                        <a:off x="5796136" y="3861048"/>
                        <a:ext cx="2986088"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492737488"/>
              </p:ext>
            </p:extLst>
          </p:nvPr>
        </p:nvGraphicFramePr>
        <p:xfrm>
          <a:off x="395536" y="3789040"/>
          <a:ext cx="4973638" cy="1050925"/>
        </p:xfrm>
        <a:graphic>
          <a:graphicData uri="http://schemas.openxmlformats.org/presentationml/2006/ole">
            <mc:AlternateContent xmlns:mc="http://schemas.openxmlformats.org/markup-compatibility/2006">
              <mc:Choice xmlns:v="urn:schemas-microsoft-com:vml" Requires="v">
                <p:oleObj spid="_x0000_s205845" name="Equation" r:id="rId6" imgW="2286000" imgH="482400" progId="Equation.3">
                  <p:embed/>
                </p:oleObj>
              </mc:Choice>
              <mc:Fallback>
                <p:oleObj name="Equation" r:id="rId6" imgW="2286000" imgH="482400" progId="Equation.3">
                  <p:embed/>
                  <p:pic>
                    <p:nvPicPr>
                      <p:cNvPr id="0" name=""/>
                      <p:cNvPicPr>
                        <a:picLocks noChangeAspect="1" noChangeArrowheads="1"/>
                      </p:cNvPicPr>
                      <p:nvPr/>
                    </p:nvPicPr>
                    <p:blipFill>
                      <a:blip r:embed="rId7"/>
                      <a:srcRect/>
                      <a:stretch>
                        <a:fillRect/>
                      </a:stretch>
                    </p:blipFill>
                    <p:spPr bwMode="auto">
                      <a:xfrm>
                        <a:off x="395536" y="3789040"/>
                        <a:ext cx="4973638"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24951241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GB" altLang="en-US" smtClean="0"/>
              <a:t>Funzioni kernel</a:t>
            </a:r>
          </a:p>
        </p:txBody>
      </p:sp>
      <p:sp>
        <p:nvSpPr>
          <p:cNvPr id="88067" name="Rectangle 4"/>
          <p:cNvSpPr>
            <a:spLocks noGrp="1" noChangeArrowheads="1"/>
          </p:cNvSpPr>
          <p:nvPr>
            <p:ph type="body" idx="1"/>
          </p:nvPr>
        </p:nvSpPr>
        <p:spPr/>
        <p:txBody>
          <a:bodyPr/>
          <a:lstStyle/>
          <a:p>
            <a:pPr eaLnBrk="1" hangingPunct="1">
              <a:lnSpc>
                <a:spcPct val="90000"/>
              </a:lnSpc>
            </a:pPr>
            <a:r>
              <a:rPr lang="en-US" altLang="en-US" sz="2400" dirty="0" err="1" smtClean="0"/>
              <a:t>Esempio</a:t>
            </a:r>
            <a:r>
              <a:rPr lang="en-US" altLang="en-US" sz="2400" dirty="0" smtClean="0"/>
              <a:t>: </a:t>
            </a:r>
            <a:r>
              <a:rPr lang="en-US" altLang="en-US" sz="2400" dirty="0" err="1" smtClean="0"/>
              <a:t>vettori</a:t>
            </a:r>
            <a:r>
              <a:rPr lang="en-US" altLang="en-US" sz="2400" dirty="0" smtClean="0"/>
              <a:t> a 2 dim.  </a:t>
            </a:r>
            <a:r>
              <a:rPr lang="en-US" altLang="en-US" sz="2400" b="1" dirty="0" smtClean="0"/>
              <a:t>x</a:t>
            </a:r>
            <a:r>
              <a:rPr lang="en-US" altLang="en-US" sz="2400" dirty="0" smtClean="0"/>
              <a:t>=[</a:t>
            </a:r>
            <a:r>
              <a:rPr lang="en-US" altLang="en-US" sz="2400" i="1" dirty="0" smtClean="0"/>
              <a:t>x</a:t>
            </a:r>
            <a:r>
              <a:rPr lang="en-US" altLang="en-US" sz="2400" i="1" baseline="-25000" dirty="0" smtClean="0"/>
              <a:t>1   </a:t>
            </a:r>
            <a:r>
              <a:rPr lang="en-US" altLang="en-US" sz="2400" i="1" dirty="0" smtClean="0"/>
              <a:t>x</a:t>
            </a:r>
            <a:r>
              <a:rPr lang="en-US" altLang="en-US" sz="2400" i="1" baseline="-25000" dirty="0" smtClean="0"/>
              <a:t>2</a:t>
            </a:r>
            <a:r>
              <a:rPr lang="en-US" altLang="en-US" sz="2400" dirty="0" smtClean="0"/>
              <a:t>]; </a:t>
            </a:r>
          </a:p>
          <a:p>
            <a:pPr eaLnBrk="1" hangingPunct="1">
              <a:lnSpc>
                <a:spcPct val="90000"/>
              </a:lnSpc>
              <a:buFontTx/>
              <a:buNone/>
            </a:pPr>
            <a:r>
              <a:rPr lang="en-US" altLang="en-US" sz="2400" dirty="0" smtClean="0"/>
              <a:t>	</a:t>
            </a:r>
            <a:r>
              <a:rPr lang="en-US" altLang="en-US" sz="2400" dirty="0" err="1" smtClean="0"/>
              <a:t>Sia</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)=(1 + </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r>
              <a:rPr lang="en-US" altLang="en-US" sz="2400" dirty="0" smtClean="0"/>
              <a:t>)</a:t>
            </a:r>
            <a:r>
              <a:rPr lang="en-US" altLang="en-US" sz="2400" baseline="30000" dirty="0" smtClean="0"/>
              <a:t>2</a:t>
            </a:r>
            <a:r>
              <a:rPr lang="en-US" altLang="en-US" sz="2400" baseline="-25000" dirty="0" smtClean="0"/>
              <a:t>,</a:t>
            </a:r>
            <a:endParaRPr lang="en-US" altLang="en-US" sz="2400" dirty="0" smtClean="0"/>
          </a:p>
          <a:p>
            <a:pPr eaLnBrk="1" hangingPunct="1">
              <a:lnSpc>
                <a:spcPct val="90000"/>
              </a:lnSpc>
              <a:buFontTx/>
              <a:buNone/>
            </a:pPr>
            <a:r>
              <a:rPr lang="en-US" altLang="en-US" sz="2400" dirty="0" smtClean="0"/>
              <a:t>	</a:t>
            </a:r>
            <a:r>
              <a:rPr lang="en-US" altLang="en-US" sz="2400" dirty="0" err="1" smtClean="0"/>
              <a:t>Dobbiamo</a:t>
            </a:r>
            <a:r>
              <a:rPr lang="en-US" altLang="en-US" sz="2400" dirty="0" smtClean="0"/>
              <a:t> </a:t>
            </a:r>
            <a:r>
              <a:rPr lang="en-US" altLang="en-US" sz="2400" dirty="0" err="1" smtClean="0"/>
              <a:t>mostrare</a:t>
            </a:r>
            <a:r>
              <a:rPr lang="en-US" altLang="en-US" sz="2400" dirty="0" smtClean="0"/>
              <a:t> </a:t>
            </a:r>
            <a:r>
              <a:rPr lang="en-US" altLang="en-US" sz="2400" dirty="0" err="1" smtClean="0"/>
              <a:t>che</a:t>
            </a: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 </a:t>
            </a:r>
            <a:r>
              <a:rPr lang="en-US" altLang="en-US" sz="2400" b="1" dirty="0" smtClean="0">
                <a:cs typeface="Times New Roman" pitchFamily="18" charset="0"/>
                <a:sym typeface="Symbol" pitchFamily="18" charset="2"/>
              </a:rPr>
              <a:t></a:t>
            </a:r>
            <a:r>
              <a:rPr lang="en-US" altLang="en-US" sz="2400" dirty="0" smtClean="0"/>
              <a:t>(</a:t>
            </a:r>
            <a:r>
              <a:rPr lang="en-US" altLang="en-US" sz="2400" b="1" dirty="0" smtClean="0"/>
              <a:t>x</a:t>
            </a:r>
            <a:r>
              <a:rPr lang="en-US" altLang="en-US" sz="2400" baseline="-25000" dirty="0" smtClean="0"/>
              <a:t>i</a:t>
            </a:r>
            <a:r>
              <a:rPr lang="en-US" altLang="en-US" sz="2400" dirty="0" smtClean="0"/>
              <a:t>)</a:t>
            </a:r>
            <a:r>
              <a:rPr lang="en-US" altLang="en-US" sz="2400" b="1" baseline="-25000" dirty="0" smtClean="0"/>
              <a:t> </a:t>
            </a:r>
            <a:r>
              <a:rPr lang="en-US" altLang="en-US" sz="2400" baseline="30000" dirty="0" smtClean="0"/>
              <a:t>T </a:t>
            </a:r>
            <a:r>
              <a:rPr lang="en-US" altLang="en-US" sz="2400" b="1" dirty="0" smtClean="0">
                <a:cs typeface="Times New Roman" pitchFamily="18" charset="0"/>
                <a:sym typeface="Symbol" pitchFamily="18" charset="2"/>
              </a:rPr>
              <a:t></a:t>
            </a:r>
            <a:r>
              <a:rPr lang="en-US" altLang="en-US" sz="2400" dirty="0" smtClean="0"/>
              <a:t>(</a:t>
            </a:r>
            <a:r>
              <a:rPr lang="en-US" altLang="en-US" sz="2400" b="1" dirty="0" err="1" smtClean="0"/>
              <a:t>x</a:t>
            </a:r>
            <a:r>
              <a:rPr lang="en-US" altLang="en-US" sz="2400" baseline="-25000" dirty="0" err="1" smtClean="0"/>
              <a:t>j</a:t>
            </a:r>
            <a:r>
              <a:rPr lang="en-US" altLang="en-US" sz="2400" dirty="0" smtClean="0"/>
              <a:t>):</a:t>
            </a:r>
          </a:p>
          <a:p>
            <a:pPr eaLnBrk="1" hangingPunct="1">
              <a:lnSpc>
                <a:spcPct val="115000"/>
              </a:lnSpc>
              <a:buFontTx/>
              <a:buNone/>
            </a:pPr>
            <a:r>
              <a:rPr lang="en-US" altLang="en-US" sz="2400" dirty="0" smtClean="0"/>
              <a:t>	 </a:t>
            </a:r>
            <a:r>
              <a:rPr lang="en-US" altLang="en-US" sz="2400" i="1" dirty="0" smtClean="0"/>
              <a:t>K</a:t>
            </a:r>
            <a:r>
              <a:rPr lang="en-US" altLang="en-US" sz="2400" dirty="0" smtClean="0"/>
              <a:t>(</a:t>
            </a:r>
            <a:r>
              <a:rPr lang="en-US" altLang="en-US" sz="2400" b="1" dirty="0" err="1" smtClean="0"/>
              <a:t>x</a:t>
            </a:r>
            <a:r>
              <a:rPr lang="en-US" altLang="en-US" sz="2400" baseline="-25000" dirty="0" err="1" smtClean="0"/>
              <a:t>i</a:t>
            </a:r>
            <a:r>
              <a:rPr lang="en-US" altLang="en-US" sz="2400" dirty="0" err="1" smtClean="0"/>
              <a:t>,</a:t>
            </a:r>
            <a:r>
              <a:rPr lang="en-US" altLang="en-US" sz="2400" b="1" dirty="0" err="1" smtClean="0"/>
              <a:t>x</a:t>
            </a:r>
            <a:r>
              <a:rPr lang="en-US" altLang="en-US" sz="2400" baseline="-25000" dirty="0" err="1" smtClean="0"/>
              <a:t>j</a:t>
            </a:r>
            <a:r>
              <a:rPr lang="en-US" altLang="en-US" sz="2400" dirty="0" smtClean="0"/>
              <a:t>)=(1 + </a:t>
            </a:r>
            <a:r>
              <a:rPr lang="en-US" altLang="en-US" sz="2400" b="1" dirty="0" err="1" smtClean="0"/>
              <a:t>x</a:t>
            </a:r>
            <a:r>
              <a:rPr lang="en-US" altLang="en-US" sz="2400" baseline="-25000" dirty="0" err="1" smtClean="0"/>
              <a:t>i</a:t>
            </a:r>
            <a:r>
              <a:rPr lang="en-US" altLang="en-US" sz="2400" baseline="30000" dirty="0" err="1" smtClean="0"/>
              <a:t>T</a:t>
            </a:r>
            <a:r>
              <a:rPr lang="en-US" altLang="en-US" sz="2400" b="1" dirty="0" err="1" smtClean="0"/>
              <a:t>x</a:t>
            </a:r>
            <a:r>
              <a:rPr lang="en-US" altLang="en-US" sz="2400" baseline="-25000" dirty="0" err="1" smtClean="0"/>
              <a:t>j</a:t>
            </a:r>
            <a:r>
              <a:rPr lang="en-US" altLang="en-US" sz="2400" dirty="0" smtClean="0"/>
              <a:t>)</a:t>
            </a:r>
            <a:r>
              <a:rPr lang="en-US" altLang="en-US" sz="2400" baseline="30000" dirty="0" smtClean="0"/>
              <a:t>2</a:t>
            </a:r>
            <a:r>
              <a:rPr lang="en-US" altLang="en-US" sz="2400" dirty="0" smtClean="0"/>
              <a:t>= </a:t>
            </a:r>
          </a:p>
          <a:p>
            <a:pPr eaLnBrk="1" hangingPunct="1">
              <a:lnSpc>
                <a:spcPct val="115000"/>
              </a:lnSpc>
              <a:buFontTx/>
              <a:buNone/>
            </a:pPr>
            <a:r>
              <a:rPr lang="en-US" altLang="en-US" sz="2400" dirty="0" smtClean="0"/>
              <a:t>1+ </a:t>
            </a:r>
            <a:r>
              <a:rPr lang="en-US" altLang="en-US" sz="2400" i="1" dirty="0" smtClean="0"/>
              <a:t>x</a:t>
            </a:r>
            <a:r>
              <a:rPr lang="en-US" altLang="en-US" sz="2400" i="1" baseline="-25000" dirty="0" smtClean="0"/>
              <a:t>i1</a:t>
            </a:r>
            <a:r>
              <a:rPr lang="en-US" altLang="en-US" sz="2400" i="1" baseline="30000" dirty="0" smtClean="0"/>
              <a:t>2</a:t>
            </a:r>
            <a:r>
              <a:rPr lang="en-US" altLang="en-US" sz="2400" i="1" dirty="0" smtClean="0"/>
              <a:t>x</a:t>
            </a:r>
            <a:r>
              <a:rPr lang="en-US" altLang="en-US" sz="2400" i="1" baseline="-25000" dirty="0" smtClean="0"/>
              <a:t>j1</a:t>
            </a:r>
            <a:r>
              <a:rPr lang="en-US" altLang="en-US" sz="2400" i="1" baseline="30000" dirty="0" smtClean="0"/>
              <a:t>2 </a:t>
            </a:r>
            <a:r>
              <a:rPr lang="en-US" altLang="en-US" sz="2400" i="1" dirty="0" smtClean="0"/>
              <a:t>+ </a:t>
            </a:r>
            <a:r>
              <a:rPr lang="en-US" altLang="en-US" sz="2400" dirty="0" smtClean="0"/>
              <a:t>2 </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j1</a:t>
            </a:r>
            <a:r>
              <a:rPr lang="en-US" altLang="en-US" sz="2400" i="1" baseline="30000" dirty="0" smtClean="0"/>
              <a:t> </a:t>
            </a:r>
            <a:r>
              <a:rPr lang="en-US" altLang="en-US" sz="2400" i="1" dirty="0" smtClean="0"/>
              <a:t>x</a:t>
            </a:r>
            <a:r>
              <a:rPr lang="en-US" altLang="en-US" sz="2400" i="1" baseline="-25000" dirty="0" smtClean="0"/>
              <a:t>i2</a:t>
            </a:r>
            <a:r>
              <a:rPr lang="en-US" altLang="en-US" sz="2400" i="1" dirty="0" smtClean="0"/>
              <a:t>x</a:t>
            </a:r>
            <a:r>
              <a:rPr lang="en-US" altLang="en-US" sz="2400" i="1" baseline="-25000" dirty="0" smtClean="0"/>
              <a:t>j2</a:t>
            </a:r>
            <a:r>
              <a:rPr lang="en-US" altLang="en-US" sz="2400" i="1" dirty="0" smtClean="0"/>
              <a:t>+ x</a:t>
            </a:r>
            <a:r>
              <a:rPr lang="en-US" altLang="en-US" sz="2400" i="1" baseline="-25000" dirty="0" smtClean="0"/>
              <a:t>i2</a:t>
            </a:r>
            <a:r>
              <a:rPr lang="en-US" altLang="en-US" sz="2400" i="1" baseline="30000" dirty="0" smtClean="0"/>
              <a:t>2</a:t>
            </a:r>
            <a:r>
              <a:rPr lang="en-US" altLang="en-US" sz="2400" i="1" dirty="0" smtClean="0"/>
              <a:t>x</a:t>
            </a:r>
            <a:r>
              <a:rPr lang="en-US" altLang="en-US" sz="2400" i="1" baseline="-25000" dirty="0" smtClean="0"/>
              <a:t>j2</a:t>
            </a:r>
            <a:r>
              <a:rPr lang="en-US" altLang="en-US" sz="2400" i="1" baseline="30000" dirty="0" smtClean="0"/>
              <a:t>2 </a:t>
            </a:r>
            <a:r>
              <a:rPr lang="en-US" altLang="en-US" sz="2400" dirty="0" smtClean="0"/>
              <a:t>+ 2</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j1 </a:t>
            </a:r>
            <a:r>
              <a:rPr lang="en-US" altLang="en-US" sz="2400" i="1" dirty="0" smtClean="0"/>
              <a:t>+ </a:t>
            </a:r>
            <a:r>
              <a:rPr lang="en-US" altLang="en-US" sz="2400" dirty="0" smtClean="0"/>
              <a:t>2</a:t>
            </a:r>
            <a:r>
              <a:rPr lang="en-US" altLang="en-US" sz="2400" i="1" dirty="0" smtClean="0"/>
              <a:t>x</a:t>
            </a:r>
            <a:r>
              <a:rPr lang="en-US" altLang="en-US" sz="2400" i="1" baseline="-25000" dirty="0" smtClean="0"/>
              <a:t>i2</a:t>
            </a:r>
            <a:r>
              <a:rPr lang="en-US" altLang="en-US" sz="2400" i="1" dirty="0" smtClean="0"/>
              <a:t>x</a:t>
            </a:r>
            <a:r>
              <a:rPr lang="en-US" altLang="en-US" sz="2400" i="1" baseline="-25000" dirty="0" smtClean="0"/>
              <a:t>j2</a:t>
            </a:r>
            <a:r>
              <a:rPr lang="en-US" altLang="en-US" sz="2400" i="1" dirty="0" smtClean="0"/>
              <a:t>=</a:t>
            </a:r>
          </a:p>
          <a:p>
            <a:pPr eaLnBrk="1" hangingPunct="1">
              <a:lnSpc>
                <a:spcPct val="115000"/>
              </a:lnSpc>
              <a:buFontTx/>
              <a:buNone/>
            </a:pPr>
            <a:r>
              <a:rPr lang="en-US" altLang="en-US" sz="2400" i="1" dirty="0" smtClean="0"/>
              <a:t>     </a:t>
            </a:r>
          </a:p>
          <a:p>
            <a:pPr eaLnBrk="1" hangingPunct="1">
              <a:lnSpc>
                <a:spcPct val="115000"/>
              </a:lnSpc>
              <a:buFontTx/>
              <a:buNone/>
            </a:pPr>
            <a:r>
              <a:rPr lang="en-US" altLang="en-US" sz="2400" i="1" dirty="0" smtClean="0"/>
              <a:t>= </a:t>
            </a:r>
            <a:r>
              <a:rPr lang="en-US" altLang="en-US" sz="2400" dirty="0" smtClean="0"/>
              <a:t>[1  </a:t>
            </a:r>
            <a:r>
              <a:rPr lang="en-US" altLang="en-US" sz="2400" i="1" dirty="0" smtClean="0"/>
              <a:t>x</a:t>
            </a:r>
            <a:r>
              <a:rPr lang="en-US" altLang="en-US" sz="2400" i="1" baseline="-25000" dirty="0" smtClean="0"/>
              <a:t>i1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i1</a:t>
            </a:r>
            <a:r>
              <a:rPr lang="en-US" altLang="en-US" sz="2400" i="1" dirty="0" smtClean="0"/>
              <a:t>x</a:t>
            </a:r>
            <a:r>
              <a:rPr lang="en-US" altLang="en-US" sz="2400" i="1" baseline="-25000" dirty="0" smtClean="0"/>
              <a:t>i2  </a:t>
            </a:r>
            <a:r>
              <a:rPr lang="en-US" altLang="en-US" sz="2400" i="1" dirty="0" smtClean="0"/>
              <a:t> x</a:t>
            </a:r>
            <a:r>
              <a:rPr lang="en-US" altLang="en-US" sz="2400" i="1" baseline="-25000" dirty="0" smtClean="0"/>
              <a:t>i2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i1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i2</a:t>
            </a:r>
            <a:r>
              <a:rPr lang="en-US" altLang="en-US" sz="2400" dirty="0" smtClean="0"/>
              <a:t>]</a:t>
            </a:r>
            <a:r>
              <a:rPr lang="en-US" altLang="en-US" sz="2400" b="1" baseline="30000" dirty="0" smtClean="0"/>
              <a:t>T </a:t>
            </a:r>
            <a:r>
              <a:rPr lang="en-US" altLang="en-US" sz="2400" dirty="0" smtClean="0"/>
              <a:t>[1  </a:t>
            </a:r>
            <a:r>
              <a:rPr lang="en-US" altLang="en-US" sz="2400" i="1" dirty="0" smtClean="0"/>
              <a:t>x</a:t>
            </a:r>
            <a:r>
              <a:rPr lang="en-US" altLang="en-US" sz="2400" i="1" baseline="-25000" dirty="0" smtClean="0"/>
              <a:t>j1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j1</a:t>
            </a:r>
            <a:r>
              <a:rPr lang="en-US" altLang="en-US" sz="2400" i="1" dirty="0" smtClean="0"/>
              <a:t>x</a:t>
            </a:r>
            <a:r>
              <a:rPr lang="en-US" altLang="en-US" sz="2400" i="1" baseline="-25000" dirty="0" smtClean="0"/>
              <a:t>j2  </a:t>
            </a:r>
            <a:r>
              <a:rPr lang="en-US" altLang="en-US" sz="2400" i="1" dirty="0" smtClean="0"/>
              <a:t> x</a:t>
            </a:r>
            <a:r>
              <a:rPr lang="en-US" altLang="en-US" sz="2400" i="1" baseline="-25000" dirty="0" smtClean="0"/>
              <a:t>j2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j1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j2</a:t>
            </a:r>
            <a:r>
              <a:rPr lang="en-US" altLang="en-US" sz="2400" dirty="0" smtClean="0"/>
              <a:t>] =</a:t>
            </a:r>
          </a:p>
          <a:p>
            <a:pPr eaLnBrk="1" hangingPunct="1">
              <a:lnSpc>
                <a:spcPct val="115000"/>
              </a:lnSpc>
              <a:buFontTx/>
              <a:buNone/>
            </a:pPr>
            <a:r>
              <a:rPr lang="en-US" altLang="en-US" sz="2400" dirty="0" smtClean="0"/>
              <a:t> </a:t>
            </a:r>
            <a:r>
              <a:rPr lang="en-US" altLang="en-US" sz="2400" b="1" dirty="0" smtClean="0">
                <a:cs typeface="Times New Roman" pitchFamily="18" charset="0"/>
                <a:sym typeface="Symbol" pitchFamily="18" charset="2"/>
              </a:rPr>
              <a:t></a:t>
            </a:r>
            <a:r>
              <a:rPr lang="el-GR" altLang="en-US" sz="2400" dirty="0" smtClean="0">
                <a:cs typeface="Times New Roman" pitchFamily="18" charset="0"/>
              </a:rPr>
              <a:t> </a:t>
            </a:r>
            <a:r>
              <a:rPr lang="en-US" altLang="en-US" sz="2400" dirty="0" smtClean="0"/>
              <a:t>(</a:t>
            </a:r>
            <a:r>
              <a:rPr lang="en-US" altLang="en-US" sz="2400" b="1" dirty="0" smtClean="0"/>
              <a:t>x</a:t>
            </a:r>
            <a:r>
              <a:rPr lang="en-US" altLang="en-US" sz="2400" baseline="-25000" dirty="0" smtClean="0"/>
              <a:t>i</a:t>
            </a:r>
            <a:r>
              <a:rPr lang="en-US" altLang="en-US" sz="2400" dirty="0" smtClean="0"/>
              <a:t>)</a:t>
            </a:r>
            <a:r>
              <a:rPr lang="en-US" altLang="en-US" sz="2400" b="1" baseline="-25000" dirty="0" smtClean="0"/>
              <a:t> </a:t>
            </a:r>
            <a:r>
              <a:rPr lang="en-US" altLang="en-US" sz="2400" baseline="30000" dirty="0" smtClean="0"/>
              <a:t>T</a:t>
            </a:r>
            <a:r>
              <a:rPr lang="en-US" altLang="en-US" sz="2400" b="1" dirty="0" smtClean="0">
                <a:cs typeface="Times New Roman" pitchFamily="18" charset="0"/>
                <a:sym typeface="Symbol" pitchFamily="18" charset="2"/>
              </a:rPr>
              <a:t></a:t>
            </a:r>
            <a:r>
              <a:rPr lang="el-GR" altLang="en-US" sz="2400" dirty="0" smtClean="0">
                <a:cs typeface="Times New Roman" pitchFamily="18" charset="0"/>
              </a:rPr>
              <a:t> </a:t>
            </a:r>
            <a:r>
              <a:rPr lang="en-US" altLang="en-US" sz="2400" dirty="0" smtClean="0"/>
              <a:t>(</a:t>
            </a:r>
            <a:r>
              <a:rPr lang="en-US" altLang="en-US" sz="2400" b="1" dirty="0" err="1" smtClean="0"/>
              <a:t>x</a:t>
            </a:r>
            <a:r>
              <a:rPr lang="en-US" altLang="en-US" sz="2400" baseline="-25000" dirty="0" err="1" smtClean="0"/>
              <a:t>j</a:t>
            </a:r>
            <a:r>
              <a:rPr lang="en-US" altLang="en-US" sz="2400" dirty="0" smtClean="0"/>
              <a:t>),    dove</a:t>
            </a:r>
          </a:p>
          <a:p>
            <a:pPr eaLnBrk="1" hangingPunct="1">
              <a:lnSpc>
                <a:spcPct val="115000"/>
              </a:lnSpc>
              <a:buFontTx/>
              <a:buNone/>
            </a:pPr>
            <a:r>
              <a:rPr lang="en-US" altLang="en-US" sz="2400" b="1" dirty="0" smtClean="0">
                <a:cs typeface="Times New Roman" pitchFamily="18" charset="0"/>
                <a:sym typeface="Symbol" pitchFamily="18" charset="2"/>
              </a:rPr>
              <a:t>                  </a:t>
            </a:r>
            <a:r>
              <a:rPr lang="el-GR" altLang="en-US" sz="2400" dirty="0" smtClean="0">
                <a:cs typeface="Times New Roman" pitchFamily="18" charset="0"/>
              </a:rPr>
              <a:t> </a:t>
            </a:r>
            <a:r>
              <a:rPr lang="en-US" altLang="en-US" sz="2400" dirty="0" smtClean="0"/>
              <a:t>(</a:t>
            </a:r>
            <a:r>
              <a:rPr lang="en-US" altLang="en-US" sz="2400" b="1" dirty="0" smtClean="0"/>
              <a:t>x</a:t>
            </a:r>
            <a:r>
              <a:rPr lang="en-US" altLang="en-US" sz="2400" dirty="0" smtClean="0"/>
              <a:t>) = </a:t>
            </a:r>
            <a:r>
              <a:rPr lang="en-US" altLang="en-US" sz="2400" b="1" baseline="-25000" dirty="0" smtClean="0"/>
              <a:t> </a:t>
            </a:r>
            <a:r>
              <a:rPr lang="en-US" altLang="en-US" sz="2400" dirty="0" smtClean="0"/>
              <a:t>[1  </a:t>
            </a:r>
            <a:r>
              <a:rPr lang="en-US" altLang="en-US" sz="2400" i="1" dirty="0" smtClean="0"/>
              <a:t>x</a:t>
            </a:r>
            <a:r>
              <a:rPr lang="en-US" altLang="en-US" sz="2400" i="1" baseline="-25000" dirty="0" smtClean="0"/>
              <a:t>1</a:t>
            </a:r>
            <a:r>
              <a:rPr lang="en-US" altLang="en-US" sz="2400" i="1" baseline="30000" dirty="0" smtClean="0"/>
              <a:t>2  </a:t>
            </a:r>
            <a:r>
              <a:rPr lang="en-US" altLang="en-US" sz="2400" i="1" dirty="0" smtClean="0">
                <a:cs typeface="Times New Roman" pitchFamily="18" charset="0"/>
              </a:rPr>
              <a:t>√</a:t>
            </a:r>
            <a:r>
              <a:rPr lang="en-US" altLang="en-US" sz="2400" dirty="0" smtClean="0"/>
              <a:t>2 </a:t>
            </a:r>
            <a:r>
              <a:rPr lang="en-US" altLang="en-US" sz="2400" i="1" dirty="0" smtClean="0"/>
              <a:t>x</a:t>
            </a:r>
            <a:r>
              <a:rPr lang="en-US" altLang="en-US" sz="2400" i="1" baseline="-25000" dirty="0" smtClean="0"/>
              <a:t>1</a:t>
            </a:r>
            <a:r>
              <a:rPr lang="en-US" altLang="en-US" sz="2400" i="1" dirty="0" smtClean="0"/>
              <a:t>x</a:t>
            </a:r>
            <a:r>
              <a:rPr lang="en-US" altLang="en-US" sz="2400" i="1" baseline="-25000" dirty="0" smtClean="0"/>
              <a:t>2  </a:t>
            </a:r>
            <a:r>
              <a:rPr lang="en-US" altLang="en-US" sz="2400" i="1" dirty="0" smtClean="0"/>
              <a:t> x</a:t>
            </a:r>
            <a:r>
              <a:rPr lang="en-US" altLang="en-US" sz="2400" i="1" baseline="-25000" dirty="0" smtClean="0"/>
              <a:t>2</a:t>
            </a:r>
            <a:r>
              <a:rPr lang="en-US" altLang="en-US" sz="2400" i="1" baseline="30000" dirty="0" smtClean="0"/>
              <a:t>2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1  </a:t>
            </a:r>
            <a:r>
              <a:rPr lang="en-US" altLang="en-US" sz="2400" i="1" dirty="0" smtClean="0">
                <a:cs typeface="Times New Roman" pitchFamily="18" charset="0"/>
              </a:rPr>
              <a:t>√</a:t>
            </a:r>
            <a:r>
              <a:rPr lang="en-US" altLang="en-US" sz="2400" dirty="0" smtClean="0"/>
              <a:t>2</a:t>
            </a:r>
            <a:r>
              <a:rPr lang="en-US" altLang="en-US" sz="2400" i="1" dirty="0" smtClean="0"/>
              <a:t>x</a:t>
            </a:r>
            <a:r>
              <a:rPr lang="en-US" altLang="en-US" sz="2400" i="1" baseline="-25000" dirty="0" smtClean="0"/>
              <a:t>2</a:t>
            </a:r>
            <a:r>
              <a:rPr lang="en-US" altLang="en-US" sz="2400" dirty="0" smtClean="0"/>
              <a:t>]</a:t>
            </a:r>
          </a:p>
          <a:p>
            <a:pPr eaLnBrk="1" hangingPunct="1">
              <a:lnSpc>
                <a:spcPct val="90000"/>
              </a:lnSpc>
              <a:buFontTx/>
              <a:buNone/>
            </a:pPr>
            <a:endParaRPr lang="el-GR" altLang="en-US" dirty="0" smtClean="0"/>
          </a:p>
          <a:p>
            <a:pPr eaLnBrk="1" hangingPunct="1">
              <a:lnSpc>
                <a:spcPct val="90000"/>
              </a:lnSpc>
            </a:pPr>
            <a:endParaRPr lang="en-GB" altLang="en-US" dirty="0" smtClean="0"/>
          </a:p>
        </p:txBody>
      </p:sp>
    </p:spTree>
    <p:extLst>
      <p:ext uri="{BB962C8B-B14F-4D97-AF65-F5344CB8AC3E}">
        <p14:creationId xmlns:p14="http://schemas.microsoft.com/office/powerpoint/2010/main" val="47735196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altLang="en-US" smtClean="0"/>
              <a:t>Quali funzioni sono Kernels?</a:t>
            </a:r>
          </a:p>
        </p:txBody>
      </p:sp>
      <p:sp>
        <p:nvSpPr>
          <p:cNvPr id="89091" name="Rectangle 3"/>
          <p:cNvSpPr>
            <a:spLocks noGrp="1" noChangeArrowheads="1"/>
          </p:cNvSpPr>
          <p:nvPr>
            <p:ph type="body" idx="1"/>
          </p:nvPr>
        </p:nvSpPr>
        <p:spPr/>
        <p:txBody>
          <a:bodyPr/>
          <a:lstStyle/>
          <a:p>
            <a:pPr eaLnBrk="1" hangingPunct="1"/>
            <a:r>
              <a:rPr lang="en-US" altLang="en-US" sz="2800" dirty="0" smtClean="0"/>
              <a:t>Per </a:t>
            </a:r>
            <a:r>
              <a:rPr lang="en-US" altLang="en-US" sz="2800" dirty="0" err="1" smtClean="0"/>
              <a:t>alcune</a:t>
            </a:r>
            <a:r>
              <a:rPr lang="en-US" altLang="en-US" sz="2800" dirty="0" smtClean="0"/>
              <a:t> </a:t>
            </a:r>
            <a:r>
              <a:rPr lang="en-US" altLang="en-US" sz="2800" dirty="0" err="1" smtClean="0"/>
              <a:t>funzioni</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dirty="0" err="1" smtClean="0"/>
              <a:t>verificare</a:t>
            </a:r>
            <a:r>
              <a:rPr lang="en-US" altLang="en-US" sz="2800" dirty="0" smtClean="0"/>
              <a:t> </a:t>
            </a:r>
            <a:r>
              <a:rPr lang="en-US" altLang="en-US" sz="2800" dirty="0" err="1" smtClean="0"/>
              <a:t>che</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smtClean="0"/>
              <a:t>x</a:t>
            </a:r>
            <a:r>
              <a:rPr lang="en-US" altLang="en-US" sz="2800" baseline="-25000" dirty="0" smtClean="0"/>
              <a:t>i</a:t>
            </a:r>
            <a:r>
              <a:rPr lang="en-US" altLang="en-US" sz="2800" dirty="0" smtClean="0"/>
              <a:t>)</a:t>
            </a:r>
            <a:r>
              <a:rPr lang="en-US" altLang="en-US" sz="2800" b="1" baseline="-25000" dirty="0" smtClean="0"/>
              <a:t> </a:t>
            </a:r>
            <a:r>
              <a:rPr lang="en-US" altLang="en-US" sz="2800" baseline="30000" dirty="0" smtClean="0"/>
              <a:t>T</a:t>
            </a:r>
            <a:r>
              <a:rPr lang="en-US" altLang="en-US" b="1" dirty="0" smtClean="0">
                <a:cs typeface="Times New Roman" pitchFamily="18" charset="0"/>
                <a:sym typeface="Symbol" pitchFamily="18" charset="2"/>
              </a:rPr>
              <a:t></a:t>
            </a:r>
            <a:r>
              <a:rPr lang="el-GR" altLang="en-US" sz="2800" dirty="0" smtClean="0">
                <a:cs typeface="Times New Roman" pitchFamily="18" charset="0"/>
              </a:rPr>
              <a:t> </a:t>
            </a:r>
            <a:r>
              <a:rPr lang="en-US" altLang="en-US" sz="2800" dirty="0" smtClean="0"/>
              <a:t>(</a:t>
            </a:r>
            <a:r>
              <a:rPr lang="en-US" altLang="en-US" sz="2800" b="1" dirty="0" err="1" smtClean="0"/>
              <a:t>x</a:t>
            </a:r>
            <a:r>
              <a:rPr lang="en-US" altLang="en-US" sz="2800" baseline="-25000" dirty="0" err="1" smtClean="0"/>
              <a:t>j</a:t>
            </a:r>
            <a:r>
              <a:rPr lang="en-US" altLang="en-US" sz="2800" dirty="0" smtClean="0"/>
              <a:t>) è </a:t>
            </a:r>
            <a:r>
              <a:rPr lang="en-US" altLang="en-US" sz="2800" dirty="0" err="1" smtClean="0"/>
              <a:t>complesso</a:t>
            </a:r>
            <a:r>
              <a:rPr lang="en-US" altLang="en-US" sz="2800" dirty="0" smtClean="0"/>
              <a:t>. </a:t>
            </a:r>
            <a:endParaRPr lang="en-US" altLang="en-US" dirty="0" smtClean="0"/>
          </a:p>
          <a:p>
            <a:r>
              <a:rPr lang="en-US" altLang="en-US" sz="2800" dirty="0" smtClean="0"/>
              <a:t>Il </a:t>
            </a:r>
            <a:r>
              <a:rPr lang="en-US" altLang="en-US" sz="2800" dirty="0" err="1" smtClean="0"/>
              <a:t>Teorema</a:t>
            </a:r>
            <a:r>
              <a:rPr lang="en-US" altLang="en-US" sz="2800" dirty="0" smtClean="0"/>
              <a:t> di Mercer </a:t>
            </a:r>
            <a:r>
              <a:rPr lang="it-IT" sz="2800" dirty="0" smtClean="0"/>
              <a:t>enuncia </a:t>
            </a:r>
            <a:r>
              <a:rPr lang="it-IT" sz="2800" dirty="0"/>
              <a:t>le caratteristiche </a:t>
            </a:r>
            <a:r>
              <a:rPr lang="it-IT" sz="2800" dirty="0" smtClean="0"/>
              <a:t>necessarie </a:t>
            </a:r>
            <a:r>
              <a:rPr lang="it-IT" sz="2800" dirty="0"/>
              <a:t>affinché una funzione qualsiasi sia un </a:t>
            </a:r>
            <a:r>
              <a:rPr lang="it-IT" sz="2800" dirty="0" smtClean="0"/>
              <a:t>kernel</a:t>
            </a:r>
            <a:r>
              <a:rPr lang="en-US" altLang="en-US" sz="2800" dirty="0" smtClean="0"/>
              <a:t>:  </a:t>
            </a:r>
          </a:p>
          <a:p>
            <a:pPr algn="ctr" eaLnBrk="1" hangingPunct="1">
              <a:buFontTx/>
              <a:buNone/>
            </a:pPr>
            <a:r>
              <a:rPr lang="en-US" altLang="en-US" sz="2800" b="1" i="1" dirty="0" err="1" smtClean="0"/>
              <a:t>Ogni</a:t>
            </a:r>
            <a:r>
              <a:rPr lang="en-US" altLang="en-US" sz="2800" b="1" i="1" dirty="0" smtClean="0"/>
              <a:t> </a:t>
            </a:r>
            <a:r>
              <a:rPr lang="en-US" altLang="en-US" sz="2800" b="1" i="1" dirty="0" err="1" smtClean="0"/>
              <a:t>funzione</a:t>
            </a:r>
            <a:r>
              <a:rPr lang="en-US" altLang="en-US" sz="2800" b="1" i="1" dirty="0" smtClean="0"/>
              <a:t> </a:t>
            </a:r>
          </a:p>
          <a:p>
            <a:pPr algn="ctr" eaLnBrk="1" hangingPunct="1">
              <a:buFontTx/>
              <a:buNone/>
            </a:pPr>
            <a:r>
              <a:rPr lang="en-US" altLang="en-US" sz="2800" b="1" i="1" dirty="0" smtClean="0"/>
              <a:t>semi-</a:t>
            </a:r>
            <a:r>
              <a:rPr lang="en-US" altLang="en-US" sz="2800" b="1" i="1" dirty="0" err="1" smtClean="0"/>
              <a:t>definita</a:t>
            </a:r>
            <a:r>
              <a:rPr lang="en-US" altLang="en-US" sz="2800" b="1" i="1" dirty="0" smtClean="0"/>
              <a:t> </a:t>
            </a:r>
            <a:r>
              <a:rPr lang="en-US" altLang="en-US" sz="2800" b="1" i="1" dirty="0" err="1" smtClean="0"/>
              <a:t>positiva</a:t>
            </a:r>
            <a:r>
              <a:rPr lang="en-US" altLang="en-US" sz="2800" b="1" i="1" dirty="0" smtClean="0"/>
              <a:t> </a:t>
            </a:r>
          </a:p>
          <a:p>
            <a:pPr algn="ctr" eaLnBrk="1" hangingPunct="1">
              <a:buFontTx/>
              <a:buNone/>
            </a:pPr>
            <a:r>
              <a:rPr lang="en-US" altLang="en-US" sz="2800" b="1" i="1" dirty="0" smtClean="0"/>
              <a:t>è un kernel</a:t>
            </a:r>
          </a:p>
          <a:p>
            <a:pPr algn="ctr" eaLnBrk="1" hangingPunct="1">
              <a:buFontTx/>
              <a:buNone/>
            </a:pPr>
            <a:endParaRPr lang="en-US" altLang="en-US" b="1" i="1" dirty="0" smtClean="0"/>
          </a:p>
        </p:txBody>
      </p:sp>
    </p:spTree>
    <p:extLst>
      <p:ext uri="{BB962C8B-B14F-4D97-AF65-F5344CB8AC3E}">
        <p14:creationId xmlns:p14="http://schemas.microsoft.com/office/powerpoint/2010/main" val="150538918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altLang="en-US" dirty="0" err="1" smtClean="0"/>
              <a:t>Esempi</a:t>
            </a:r>
            <a:r>
              <a:rPr lang="en-US" altLang="en-US" dirty="0" smtClean="0"/>
              <a:t> di </a:t>
            </a:r>
            <a:r>
              <a:rPr lang="en-US" altLang="en-US" dirty="0" err="1" smtClean="0"/>
              <a:t>funzioni</a:t>
            </a:r>
            <a:r>
              <a:rPr lang="en-US" altLang="en-US" dirty="0" smtClean="0"/>
              <a:t> kernel</a:t>
            </a:r>
          </a:p>
        </p:txBody>
      </p:sp>
      <p:sp>
        <p:nvSpPr>
          <p:cNvPr id="90115" name="Rectangle 3"/>
          <p:cNvSpPr>
            <a:spLocks noGrp="1" noChangeArrowheads="1"/>
          </p:cNvSpPr>
          <p:nvPr>
            <p:ph type="body" idx="1"/>
          </p:nvPr>
        </p:nvSpPr>
        <p:spPr/>
        <p:txBody>
          <a:bodyPr/>
          <a:lstStyle/>
          <a:p>
            <a:pPr eaLnBrk="1" hangingPunct="1"/>
            <a:r>
              <a:rPr lang="en-US" altLang="en-US" sz="2800" dirty="0" err="1" smtClean="0"/>
              <a:t>Lineare</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b="1" dirty="0" smtClean="0"/>
              <a:t>x</a:t>
            </a:r>
            <a:r>
              <a:rPr lang="en-US" altLang="en-US" sz="2800" baseline="-25000" dirty="0" smtClean="0"/>
              <a:t>i </a:t>
            </a:r>
            <a:r>
              <a:rPr lang="en-US" altLang="en-US" sz="2800" baseline="30000" dirty="0" err="1" smtClean="0"/>
              <a:t>T</a:t>
            </a:r>
            <a:r>
              <a:rPr lang="en-US" altLang="en-US" sz="2800" b="1" dirty="0" err="1" smtClean="0"/>
              <a:t>x</a:t>
            </a:r>
            <a:r>
              <a:rPr lang="en-US" altLang="en-US" sz="2800" baseline="-25000" dirty="0" err="1" smtClean="0"/>
              <a:t>j</a:t>
            </a:r>
            <a:endParaRPr lang="en-US" altLang="en-US" sz="2800" dirty="0" smtClean="0"/>
          </a:p>
          <a:p>
            <a:pPr eaLnBrk="1" hangingPunct="1"/>
            <a:r>
              <a:rPr lang="en-US" altLang="en-US" sz="2800" dirty="0" err="1" smtClean="0"/>
              <a:t>Polinomiale</a:t>
            </a:r>
            <a:r>
              <a:rPr lang="en-US" altLang="en-US" sz="2800" dirty="0" smtClean="0"/>
              <a:t> </a:t>
            </a:r>
            <a:r>
              <a:rPr lang="en-US" altLang="en-US" sz="2800" dirty="0" err="1" smtClean="0"/>
              <a:t>potenza</a:t>
            </a:r>
            <a:r>
              <a:rPr lang="en-US" altLang="en-US" sz="2800" dirty="0" smtClean="0"/>
              <a:t> di </a:t>
            </a:r>
            <a:r>
              <a:rPr lang="en-US" altLang="en-US" sz="2800" i="1" dirty="0" smtClean="0"/>
              <a:t>p</a:t>
            </a:r>
            <a:r>
              <a:rPr lang="en-US" altLang="en-US" sz="2800" dirty="0" smtClean="0"/>
              <a:t>: </a:t>
            </a:r>
          </a:p>
          <a:p>
            <a:pPr eaLnBrk="1" hangingPunct="1">
              <a:buFontTx/>
              <a:buNone/>
            </a:pPr>
            <a:r>
              <a:rPr lang="en-US" altLang="en-US" sz="2800" i="1" dirty="0" smtClean="0"/>
              <a:t>	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(1+</a:t>
            </a:r>
            <a:r>
              <a:rPr lang="en-US" altLang="en-US" sz="2800" dirty="0" smtClean="0">
                <a:cs typeface="Times New Roman" pitchFamily="18" charset="0"/>
              </a:rPr>
              <a:t> </a:t>
            </a:r>
            <a:r>
              <a:rPr lang="en-US" altLang="en-US" sz="2800" b="1" dirty="0" smtClean="0"/>
              <a:t>x</a:t>
            </a:r>
            <a:r>
              <a:rPr lang="en-US" altLang="en-US" sz="2800" baseline="-25000" dirty="0" smtClean="0"/>
              <a:t>i</a:t>
            </a:r>
            <a:r>
              <a:rPr lang="en-US" altLang="en-US" sz="2800" b="1" baseline="-25000" dirty="0" smtClean="0"/>
              <a:t> </a:t>
            </a:r>
            <a:r>
              <a:rPr lang="en-US" altLang="en-US" sz="2800" baseline="30000" dirty="0" err="1" smtClean="0"/>
              <a:t>T</a:t>
            </a:r>
            <a:r>
              <a:rPr lang="en-US" altLang="en-US" sz="2800" b="1" dirty="0" err="1" smtClean="0"/>
              <a:t>x</a:t>
            </a:r>
            <a:r>
              <a:rPr lang="en-US" altLang="en-US" sz="2800" baseline="-25000" dirty="0" err="1" smtClean="0"/>
              <a:t>j</a:t>
            </a:r>
            <a:r>
              <a:rPr lang="en-US" altLang="en-US" sz="2800" dirty="0" smtClean="0"/>
              <a:t>)</a:t>
            </a:r>
            <a:r>
              <a:rPr lang="en-US" altLang="en-US" sz="2800" i="1" baseline="30000" dirty="0" smtClean="0"/>
              <a:t>p</a:t>
            </a:r>
            <a:endParaRPr lang="en-US" altLang="en-US" sz="2800" dirty="0" smtClean="0"/>
          </a:p>
          <a:p>
            <a:pPr eaLnBrk="1" hangingPunct="1"/>
            <a:r>
              <a:rPr lang="en-US" altLang="en-US" sz="2800" dirty="0" err="1" smtClean="0"/>
              <a:t>Gaussiana</a:t>
            </a:r>
            <a:r>
              <a:rPr lang="en-US" altLang="en-US" sz="2800" dirty="0" smtClean="0"/>
              <a:t> (</a:t>
            </a:r>
            <a:r>
              <a:rPr lang="en-US" altLang="en-US" sz="2800" i="1" dirty="0" smtClean="0"/>
              <a:t>radial-basis function network</a:t>
            </a:r>
            <a:r>
              <a:rPr lang="en-US" altLang="en-US" sz="2800" dirty="0" smtClean="0"/>
              <a:t>): </a:t>
            </a:r>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a:t>
            </a:r>
          </a:p>
          <a:p>
            <a:pPr eaLnBrk="1" hangingPunct="1"/>
            <a:endParaRPr lang="en-US" altLang="en-US" sz="2800" dirty="0" smtClean="0"/>
          </a:p>
          <a:p>
            <a:pPr eaLnBrk="1" hangingPunct="1"/>
            <a:r>
              <a:rPr lang="en-US" altLang="en-US" sz="2800" dirty="0" err="1" smtClean="0"/>
              <a:t>Percettrone</a:t>
            </a:r>
            <a:r>
              <a:rPr lang="en-US" altLang="en-US" sz="2800" dirty="0" smtClean="0"/>
              <a:t> a due </a:t>
            </a:r>
            <a:r>
              <a:rPr lang="en-US" altLang="en-US" sz="2800" dirty="0" err="1" smtClean="0"/>
              <a:t>stadi</a:t>
            </a:r>
            <a:r>
              <a:rPr lang="en-US" altLang="en-US" sz="2800" dirty="0" smtClean="0"/>
              <a:t>: </a:t>
            </a:r>
          </a:p>
          <a:p>
            <a:pPr eaLnBrk="1" hangingPunct="1"/>
            <a:r>
              <a:rPr lang="en-US" altLang="en-US" sz="2800" i="1" dirty="0" smtClean="0"/>
              <a:t>K</a:t>
            </a:r>
            <a:r>
              <a:rPr lang="en-US" altLang="en-US" sz="2800" dirty="0" smtClean="0"/>
              <a:t>(</a:t>
            </a:r>
            <a:r>
              <a:rPr lang="en-US" altLang="en-US" sz="2800" b="1" dirty="0" err="1" smtClean="0"/>
              <a:t>x</a:t>
            </a:r>
            <a:r>
              <a:rPr lang="en-US" altLang="en-US" sz="2800" baseline="-25000" dirty="0" err="1" smtClean="0"/>
              <a:t>i</a:t>
            </a:r>
            <a:r>
              <a:rPr lang="en-US" altLang="en-US" sz="2800" dirty="0" err="1" smtClean="0"/>
              <a:t>,</a:t>
            </a:r>
            <a:r>
              <a:rPr lang="en-US" altLang="en-US" sz="2800" b="1" dirty="0" err="1" smtClean="0"/>
              <a:t>x</a:t>
            </a:r>
            <a:r>
              <a:rPr lang="en-US" altLang="en-US" sz="2800" baseline="-25000" dirty="0" err="1" smtClean="0"/>
              <a:t>j</a:t>
            </a:r>
            <a:r>
              <a:rPr lang="en-US" altLang="en-US" sz="2800" dirty="0" smtClean="0"/>
              <a:t>)= </a:t>
            </a:r>
            <a:r>
              <a:rPr lang="en-US" altLang="en-US" sz="2800" dirty="0" err="1" smtClean="0"/>
              <a:t>tanh</a:t>
            </a:r>
            <a:r>
              <a:rPr lang="en-US" altLang="en-US" sz="2800" dirty="0" smtClean="0"/>
              <a:t>(</a:t>
            </a:r>
            <a:r>
              <a:rPr lang="el-GR" altLang="en-US" sz="2800" dirty="0" smtClean="0">
                <a:cs typeface="Times New Roman" pitchFamily="18" charset="0"/>
                <a:sym typeface="Symbol" pitchFamily="18" charset="2"/>
              </a:rPr>
              <a:t></a:t>
            </a:r>
            <a:r>
              <a:rPr lang="en-US" altLang="en-US" sz="2800" baseline="-25000" dirty="0" smtClean="0">
                <a:cs typeface="Times New Roman" pitchFamily="18" charset="0"/>
              </a:rPr>
              <a:t>0</a:t>
            </a:r>
            <a:r>
              <a:rPr lang="en-US" altLang="en-US" sz="2800" b="1" dirty="0" smtClean="0"/>
              <a:t>x</a:t>
            </a:r>
            <a:r>
              <a:rPr lang="en-US" altLang="en-US" sz="2800" baseline="-25000" dirty="0" smtClean="0"/>
              <a:t>i </a:t>
            </a:r>
            <a:r>
              <a:rPr lang="en-US" altLang="en-US" sz="2800" baseline="30000" dirty="0" err="1" smtClean="0"/>
              <a:t>T</a:t>
            </a:r>
            <a:r>
              <a:rPr lang="en-US" altLang="en-US" sz="2800" b="1" dirty="0" err="1" smtClean="0"/>
              <a:t>x</a:t>
            </a:r>
            <a:r>
              <a:rPr lang="en-US" altLang="en-US" sz="2800" baseline="-25000" dirty="0" err="1" smtClean="0"/>
              <a:t>j</a:t>
            </a:r>
            <a:r>
              <a:rPr lang="en-US" altLang="en-US" sz="2800" b="1" baseline="-25000" dirty="0" smtClean="0"/>
              <a:t> </a:t>
            </a:r>
            <a:r>
              <a:rPr lang="en-US" altLang="en-US" sz="2800" dirty="0" smtClean="0"/>
              <a:t>+ </a:t>
            </a:r>
            <a:r>
              <a:rPr lang="el-GR" altLang="en-US" sz="2800" dirty="0" smtClean="0">
                <a:cs typeface="Times New Roman" pitchFamily="18" charset="0"/>
                <a:sym typeface="Symbol" pitchFamily="18" charset="2"/>
              </a:rPr>
              <a:t></a:t>
            </a:r>
            <a:r>
              <a:rPr lang="el-GR" altLang="en-US" sz="2800" dirty="0" smtClean="0">
                <a:cs typeface="Times New Roman" pitchFamily="18" charset="0"/>
              </a:rPr>
              <a:t> </a:t>
            </a:r>
            <a:r>
              <a:rPr lang="en-US" altLang="en-US" sz="2800" baseline="-25000" dirty="0" smtClean="0">
                <a:cs typeface="Times New Roman" pitchFamily="18" charset="0"/>
              </a:rPr>
              <a:t>1</a:t>
            </a:r>
            <a:r>
              <a:rPr lang="en-US" altLang="en-US" sz="2800" dirty="0" smtClean="0">
                <a:cs typeface="Times New Roman" pitchFamily="18" charset="0"/>
              </a:rPr>
              <a:t>)</a:t>
            </a:r>
          </a:p>
        </p:txBody>
      </p:sp>
      <p:graphicFrame>
        <p:nvGraphicFramePr>
          <p:cNvPr id="90116" name="Object 2"/>
          <p:cNvGraphicFramePr>
            <a:graphicFrameLocks noChangeAspect="1"/>
          </p:cNvGraphicFramePr>
          <p:nvPr>
            <p:extLst>
              <p:ext uri="{D42A27DB-BD31-4B8C-83A1-F6EECF244321}">
                <p14:modId xmlns:p14="http://schemas.microsoft.com/office/powerpoint/2010/main" val="736710728"/>
              </p:ext>
            </p:extLst>
          </p:nvPr>
        </p:nvGraphicFramePr>
        <p:xfrm>
          <a:off x="2627784" y="3429000"/>
          <a:ext cx="1657350" cy="1022350"/>
        </p:xfrm>
        <a:graphic>
          <a:graphicData uri="http://schemas.openxmlformats.org/presentationml/2006/ole">
            <mc:AlternateContent xmlns:mc="http://schemas.openxmlformats.org/markup-compatibility/2006">
              <mc:Choice xmlns:v="urn:schemas-microsoft-com:vml" Requires="v">
                <p:oleObj spid="_x0000_s106515" name="Equazione" r:id="rId4" imgW="508000" imgH="381000" progId="Equation.3">
                  <p:embed/>
                </p:oleObj>
              </mc:Choice>
              <mc:Fallback>
                <p:oleObj name="Equazione" r:id="rId4" imgW="508000" imgH="381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27784" y="3429000"/>
                        <a:ext cx="1657350" cy="1022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6206749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smtClean="0"/>
              <a:t>Applicazioni</a:t>
            </a:r>
          </a:p>
        </p:txBody>
      </p:sp>
      <p:sp>
        <p:nvSpPr>
          <p:cNvPr id="91139" name="Rectangle 3"/>
          <p:cNvSpPr>
            <a:spLocks noGrp="1" noChangeArrowheads="1"/>
          </p:cNvSpPr>
          <p:nvPr>
            <p:ph type="body" idx="1"/>
          </p:nvPr>
        </p:nvSpPr>
        <p:spPr/>
        <p:txBody>
          <a:bodyPr/>
          <a:lstStyle/>
          <a:p>
            <a:pPr eaLnBrk="1" hangingPunct="1">
              <a:buFontTx/>
              <a:buNone/>
            </a:pPr>
            <a:endParaRPr lang="en-US" altLang="en-US" sz="2400" smtClean="0"/>
          </a:p>
          <a:p>
            <a:pPr eaLnBrk="1" hangingPunct="1"/>
            <a:r>
              <a:rPr lang="en-US" altLang="en-US" sz="2800" smtClean="0"/>
              <a:t>SVMs sono attualmente fra i migliori classificatori in una varietà di problemi (es. testi e genomica). </a:t>
            </a:r>
            <a:endParaRPr lang="en-US" altLang="en-US" sz="2800" smtClean="0">
              <a:cs typeface="Times New Roman" pitchFamily="18" charset="0"/>
            </a:endParaRPr>
          </a:p>
          <a:p>
            <a:pPr eaLnBrk="1" hangingPunct="1"/>
            <a:r>
              <a:rPr lang="en-US" altLang="en-US" sz="2800" smtClean="0">
                <a:cs typeface="Times New Roman" pitchFamily="18" charset="0"/>
              </a:rPr>
              <a:t>Il tuning dei parametri SVMs è un’arte:  la selezione di  uno specifico kernel e i parametri viene eseguita in modo empirico (tenta e verifica, test and trial)</a:t>
            </a:r>
          </a:p>
          <a:p>
            <a:pPr eaLnBrk="1" hangingPunct="1"/>
            <a:endParaRPr lang="en-US" altLang="en-US" i="1" baseline="-25000" smtClean="0">
              <a:cs typeface="Times New Roman" pitchFamily="18" charset="0"/>
            </a:endParaRPr>
          </a:p>
        </p:txBody>
      </p:sp>
    </p:spTree>
    <p:extLst>
      <p:ext uri="{BB962C8B-B14F-4D97-AF65-F5344CB8AC3E}">
        <p14:creationId xmlns:p14="http://schemas.microsoft.com/office/powerpoint/2010/main" val="410028625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dirty="0" err="1" smtClean="0"/>
              <a:t>Vantaggi</a:t>
            </a:r>
            <a:endParaRPr lang="en-US" altLang="en-US" dirty="0" smtClean="0"/>
          </a:p>
        </p:txBody>
      </p:sp>
      <p:sp>
        <p:nvSpPr>
          <p:cNvPr id="91139" name="Rectangle 3"/>
          <p:cNvSpPr>
            <a:spLocks noGrp="1" noChangeArrowheads="1"/>
          </p:cNvSpPr>
          <p:nvPr>
            <p:ph type="body" idx="1"/>
          </p:nvPr>
        </p:nvSpPr>
        <p:spPr/>
        <p:txBody>
          <a:bodyPr/>
          <a:lstStyle/>
          <a:p>
            <a:r>
              <a:rPr lang="it-IT" sz="2400" dirty="0" smtClean="0"/>
              <a:t>SVM </a:t>
            </a:r>
            <a:r>
              <a:rPr lang="it-IT" sz="2400" dirty="0"/>
              <a:t>hanno una interpretazione geometrica </a:t>
            </a:r>
            <a:r>
              <a:rPr lang="it-IT" sz="2400" dirty="0" smtClean="0"/>
              <a:t>semplice</a:t>
            </a:r>
            <a:endParaRPr lang="it-IT" sz="2400" dirty="0"/>
          </a:p>
          <a:p>
            <a:r>
              <a:rPr lang="it-IT" sz="2400" dirty="0"/>
              <a:t>Il kernel trick permette di ottenere in modo efficiente un </a:t>
            </a:r>
            <a:r>
              <a:rPr lang="it-IT" sz="2400" dirty="0" smtClean="0"/>
              <a:t>classificatore </a:t>
            </a:r>
            <a:r>
              <a:rPr lang="it-IT" sz="2400" dirty="0"/>
              <a:t>non lineare senza incorrere nella curse of </a:t>
            </a:r>
            <a:r>
              <a:rPr lang="it-IT" sz="2400" dirty="0" smtClean="0"/>
              <a:t>dimensionality</a:t>
            </a:r>
            <a:endParaRPr lang="it-IT" sz="2400" dirty="0"/>
          </a:p>
          <a:p>
            <a:r>
              <a:rPr lang="it-IT" sz="2400" dirty="0" smtClean="0"/>
              <a:t>La </a:t>
            </a:r>
            <a:r>
              <a:rPr lang="it-IT" sz="2400" dirty="0"/>
              <a:t>soluzione del training è ottimale</a:t>
            </a:r>
          </a:p>
          <a:p>
            <a:r>
              <a:rPr lang="it-IT" sz="2400" dirty="0" smtClean="0"/>
              <a:t>I </a:t>
            </a:r>
            <a:r>
              <a:rPr lang="it-IT" sz="2400" dirty="0"/>
              <a:t>support vectors danno una rappresentazione compatta del </a:t>
            </a:r>
            <a:r>
              <a:rPr lang="it-IT" sz="2400" dirty="0" smtClean="0"/>
              <a:t>training </a:t>
            </a:r>
            <a:r>
              <a:rPr lang="it-IT" sz="2400" dirty="0"/>
              <a:t>set (il loro numero fornisce un'idea della capacità di </a:t>
            </a:r>
            <a:r>
              <a:rPr lang="it-IT" sz="2400" dirty="0" smtClean="0"/>
              <a:t>generalizzazione, meno è meglio)</a:t>
            </a:r>
            <a:endParaRPr lang="it-IT" sz="2400" dirty="0"/>
          </a:p>
          <a:p>
            <a:r>
              <a:rPr lang="it-IT" sz="2400" dirty="0" smtClean="0"/>
              <a:t>In </a:t>
            </a:r>
            <a:r>
              <a:rPr lang="it-IT" sz="2400" dirty="0"/>
              <a:t>moltissimi contesti applicativi funzionano decisamente </a:t>
            </a:r>
            <a:r>
              <a:rPr lang="it-IT" sz="2400" dirty="0" smtClean="0"/>
              <a:t>bene. La </a:t>
            </a:r>
            <a:r>
              <a:rPr lang="it-IT" sz="2400" dirty="0"/>
              <a:t>teoria delle SVM (Statistical learning theory) è </a:t>
            </a:r>
            <a:r>
              <a:rPr lang="it-IT" sz="2400" dirty="0" smtClean="0"/>
              <a:t>elegante </a:t>
            </a:r>
            <a:r>
              <a:rPr lang="it-IT" sz="2400" dirty="0"/>
              <a:t>e solida</a:t>
            </a:r>
          </a:p>
          <a:p>
            <a:pPr eaLnBrk="1" hangingPunct="1"/>
            <a:endParaRPr lang="en-US" altLang="en-US" sz="2800" i="1" baseline="-25000" dirty="0" smtClean="0">
              <a:cs typeface="Times New Roman" pitchFamily="18" charset="0"/>
            </a:endParaRPr>
          </a:p>
        </p:txBody>
      </p:sp>
    </p:spTree>
    <p:extLst>
      <p:ext uri="{BB962C8B-B14F-4D97-AF65-F5344CB8AC3E}">
        <p14:creationId xmlns:p14="http://schemas.microsoft.com/office/powerpoint/2010/main" val="113384953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altLang="en-US" dirty="0" err="1" smtClean="0"/>
              <a:t>Svantaggi</a:t>
            </a:r>
            <a:endParaRPr lang="en-US" altLang="en-US" dirty="0" smtClean="0"/>
          </a:p>
        </p:txBody>
      </p:sp>
      <p:sp>
        <p:nvSpPr>
          <p:cNvPr id="91139" name="Rectangle 3"/>
          <p:cNvSpPr>
            <a:spLocks noGrp="1" noChangeArrowheads="1"/>
          </p:cNvSpPr>
          <p:nvPr>
            <p:ph type="body" idx="1"/>
          </p:nvPr>
        </p:nvSpPr>
        <p:spPr/>
        <p:txBody>
          <a:bodyPr/>
          <a:lstStyle/>
          <a:p>
            <a:r>
              <a:rPr lang="it-IT" sz="2400" dirty="0"/>
              <a:t>La scelta di kernel e parametri è cruciale</a:t>
            </a:r>
          </a:p>
          <a:p>
            <a:r>
              <a:rPr lang="it-IT" sz="2400" dirty="0" smtClean="0"/>
              <a:t>A </a:t>
            </a:r>
            <a:r>
              <a:rPr lang="it-IT" sz="2400" dirty="0"/>
              <a:t>volte il training può essere oneroso in termini di </a:t>
            </a:r>
            <a:r>
              <a:rPr lang="it-IT" sz="2400" dirty="0" smtClean="0"/>
              <a:t>tempo</a:t>
            </a:r>
            <a:endParaRPr lang="it-IT" sz="2400" dirty="0"/>
          </a:p>
          <a:p>
            <a:r>
              <a:rPr lang="it-IT" sz="2400" dirty="0" smtClean="0"/>
              <a:t>Il </a:t>
            </a:r>
            <a:r>
              <a:rPr lang="it-IT" sz="2400" dirty="0"/>
              <a:t>training non è incrementale (arriva un nuovo </a:t>
            </a:r>
            <a:r>
              <a:rPr lang="it-IT" sz="2400" dirty="0" smtClean="0"/>
              <a:t>oggetto </a:t>
            </a:r>
            <a:r>
              <a:rPr lang="it-IT" sz="2400" dirty="0"/>
              <a:t>occorre rifare da capo l'addestramento)</a:t>
            </a:r>
          </a:p>
          <a:p>
            <a:r>
              <a:rPr lang="it-IT" sz="2400" dirty="0" smtClean="0"/>
              <a:t>La </a:t>
            </a:r>
            <a:r>
              <a:rPr lang="it-IT" sz="2400" dirty="0"/>
              <a:t>gestione del caso multiclasse non è ottimale (sia </a:t>
            </a:r>
            <a:r>
              <a:rPr lang="it-IT" sz="2400" dirty="0" smtClean="0"/>
              <a:t>in </a:t>
            </a:r>
            <a:r>
              <a:rPr lang="it-IT" sz="2400" dirty="0"/>
              <a:t>termini di efficienza che in termini di soluzione </a:t>
            </a:r>
            <a:r>
              <a:rPr lang="it-IT" sz="2400" dirty="0" smtClean="0"/>
              <a:t>proposta</a:t>
            </a:r>
            <a:r>
              <a:rPr lang="it-IT" sz="2400" dirty="0"/>
              <a:t>)</a:t>
            </a:r>
          </a:p>
          <a:p>
            <a:pPr eaLnBrk="1" hangingPunct="1"/>
            <a:endParaRPr lang="en-US" altLang="en-US" sz="2800" i="1" baseline="-25000" dirty="0" smtClean="0">
              <a:cs typeface="Times New Roman" pitchFamily="18" charset="0"/>
            </a:endParaRPr>
          </a:p>
        </p:txBody>
      </p:sp>
    </p:spTree>
    <p:extLst>
      <p:ext uri="{BB962C8B-B14F-4D97-AF65-F5344CB8AC3E}">
        <p14:creationId xmlns:p14="http://schemas.microsoft.com/office/powerpoint/2010/main" val="204490550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73925D0-C332-47AE-8111-099BACCEB160}" type="slidenum">
              <a:rPr lang="it-IT"/>
              <a:pPr>
                <a:defRPr/>
              </a:pPr>
              <a:t>67</a:t>
            </a:fld>
            <a:endParaRPr lang="it-IT"/>
          </a:p>
        </p:txBody>
      </p:sp>
      <p:sp>
        <p:nvSpPr>
          <p:cNvPr id="92163" name="Title 1"/>
          <p:cNvSpPr>
            <a:spLocks noGrp="1"/>
          </p:cNvSpPr>
          <p:nvPr>
            <p:ph type="title" idx="4294967295"/>
          </p:nvPr>
        </p:nvSpPr>
        <p:spPr/>
        <p:txBody>
          <a:bodyPr/>
          <a:lstStyle/>
          <a:p>
            <a:pPr eaLnBrk="1" hangingPunct="1"/>
            <a:r>
              <a:rPr lang="it-IT" altLang="en-US" smtClean="0"/>
              <a:t>Classification examples</a:t>
            </a:r>
          </a:p>
        </p:txBody>
      </p:sp>
      <p:sp>
        <p:nvSpPr>
          <p:cNvPr id="92164"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b="1"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dirty="0" smtClean="0"/>
              <a:t>Polinomiale, grado 1</a:t>
            </a:r>
          </a:p>
          <a:p>
            <a:pPr eaLnBrk="1" hangingPunct="1">
              <a:buFontTx/>
              <a:buNone/>
            </a:pPr>
            <a:r>
              <a:rPr lang="it-IT" altLang="en-US" sz="1400"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2165"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923765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751CC522-E81C-4D98-8529-83959627D5F1}" type="slidenum">
              <a:rPr lang="it-IT"/>
              <a:pPr>
                <a:defRPr/>
              </a:pPr>
              <a:t>68</a:t>
            </a:fld>
            <a:endParaRPr lang="it-IT"/>
          </a:p>
        </p:txBody>
      </p:sp>
      <p:sp>
        <p:nvSpPr>
          <p:cNvPr id="93187" name="Title 1"/>
          <p:cNvSpPr>
            <a:spLocks noGrp="1"/>
          </p:cNvSpPr>
          <p:nvPr>
            <p:ph type="title" idx="4294967295"/>
          </p:nvPr>
        </p:nvSpPr>
        <p:spPr/>
        <p:txBody>
          <a:bodyPr/>
          <a:lstStyle/>
          <a:p>
            <a:pPr eaLnBrk="1" hangingPunct="1"/>
            <a:r>
              <a:rPr lang="it-IT" altLang="en-US" smtClean="0"/>
              <a:t>Classification examples</a:t>
            </a:r>
          </a:p>
        </p:txBody>
      </p:sp>
      <p:sp>
        <p:nvSpPr>
          <p:cNvPr id="93188"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b="1" dirty="0" smtClean="0"/>
              <a:t>Polinomiale, grado 1</a:t>
            </a:r>
          </a:p>
          <a:p>
            <a:pPr eaLnBrk="1" hangingPunct="1">
              <a:buFontTx/>
              <a:buNone/>
            </a:pPr>
            <a:r>
              <a:rPr lang="it-IT" altLang="en-US" sz="1400"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3189"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213103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1633A4F9-5D55-4B1F-A862-88FA8FEF619C}" type="slidenum">
              <a:rPr lang="it-IT"/>
              <a:pPr>
                <a:defRPr/>
              </a:pPr>
              <a:t>69</a:t>
            </a:fld>
            <a:endParaRPr lang="it-IT"/>
          </a:p>
        </p:txBody>
      </p:sp>
      <p:sp>
        <p:nvSpPr>
          <p:cNvPr id="94211" name="Title 1"/>
          <p:cNvSpPr>
            <a:spLocks noGrp="1"/>
          </p:cNvSpPr>
          <p:nvPr>
            <p:ph type="title" idx="4294967295"/>
          </p:nvPr>
        </p:nvSpPr>
        <p:spPr/>
        <p:txBody>
          <a:bodyPr/>
          <a:lstStyle/>
          <a:p>
            <a:pPr eaLnBrk="1" hangingPunct="1"/>
            <a:r>
              <a:rPr lang="it-IT" altLang="en-US" smtClean="0"/>
              <a:t>Classification examples</a:t>
            </a:r>
          </a:p>
        </p:txBody>
      </p:sp>
      <p:sp>
        <p:nvSpPr>
          <p:cNvPr id="94212" name="Text Placeholder 2"/>
          <p:cNvSpPr>
            <a:spLocks noGrp="1"/>
          </p:cNvSpPr>
          <p:nvPr>
            <p:ph type="body" sz="half" idx="4294967295"/>
          </p:nvPr>
        </p:nvSpPr>
        <p:spPr>
          <a:xfrm>
            <a:off x="6215063" y="1831975"/>
            <a:ext cx="2928937" cy="4240213"/>
          </a:xfrm>
        </p:spPr>
        <p:txBody>
          <a:bodyPr/>
          <a:lstStyle/>
          <a:p>
            <a:pPr eaLnBrk="1" hangingPunct="1">
              <a:buFontTx/>
              <a:buNone/>
            </a:pPr>
            <a:r>
              <a:rPr lang="it-IT" altLang="en-US" sz="1400" dirty="0" smtClean="0"/>
              <a:t>Kernel lineare</a:t>
            </a:r>
          </a:p>
          <a:p>
            <a:pPr eaLnBrk="1" hangingPunct="1">
              <a:buFont typeface="Arial" pitchFamily="34" charset="0"/>
              <a:buChar char="►"/>
            </a:pPr>
            <a:endParaRPr lang="it-IT" altLang="en-US" sz="1400" dirty="0" smtClean="0">
              <a:hlinkClick r:id="rId3"/>
            </a:endParaRPr>
          </a:p>
          <a:p>
            <a:pPr eaLnBrk="1" hangingPunct="1">
              <a:buFontTx/>
              <a:buNone/>
            </a:pPr>
            <a:r>
              <a:rPr lang="it-IT" altLang="en-US" sz="1400" dirty="0" smtClean="0"/>
              <a:t>Polinomiale, grado 1</a:t>
            </a:r>
          </a:p>
          <a:p>
            <a:pPr eaLnBrk="1" hangingPunct="1">
              <a:buFontTx/>
              <a:buNone/>
            </a:pPr>
            <a:r>
              <a:rPr lang="it-IT" altLang="en-US" sz="1400" b="1" dirty="0" smtClean="0"/>
              <a:t>Polinomiale, grado 2</a:t>
            </a:r>
          </a:p>
          <a:p>
            <a:pPr eaLnBrk="1" hangingPunct="1">
              <a:buFontTx/>
              <a:buNone/>
            </a:pPr>
            <a:r>
              <a:rPr lang="it-IT" altLang="en-US" sz="1400" dirty="0" smtClean="0"/>
              <a:t>Polinomiale, grado 3</a:t>
            </a:r>
          </a:p>
          <a:p>
            <a:pPr eaLnBrk="1" hangingPunct="1">
              <a:buFontTx/>
              <a:buNone/>
            </a:pPr>
            <a:r>
              <a:rPr lang="it-IT" altLang="en-US" sz="1400" dirty="0" smtClean="0"/>
              <a:t>Polinomiale, grado 4</a:t>
            </a:r>
          </a:p>
          <a:p>
            <a:pPr eaLnBrk="1" hangingPunct="1">
              <a:buFontTx/>
              <a:buNone/>
            </a:pPr>
            <a:endParaRPr lang="it-IT" altLang="en-US" sz="1400" dirty="0" smtClean="0"/>
          </a:p>
          <a:p>
            <a:pPr eaLnBrk="1" hangingPunct="1">
              <a:buNone/>
            </a:pPr>
            <a:r>
              <a:rPr lang="it-IT" altLang="en-US" sz="1400" dirty="0" smtClean="0"/>
              <a:t>Polinomiale, grado 3, C=100</a:t>
            </a:r>
          </a:p>
          <a:p>
            <a:pPr eaLnBrk="1" hangingPunct="1">
              <a:buNone/>
            </a:pPr>
            <a:r>
              <a:rPr lang="it-IT" altLang="en-US" sz="1400" dirty="0" smtClean="0"/>
              <a:t>Polinomiale, grado 3, C=1000</a:t>
            </a:r>
          </a:p>
          <a:p>
            <a:pPr eaLnBrk="1" hangingPunct="1">
              <a:buNone/>
            </a:pPr>
            <a:r>
              <a:rPr lang="it-IT" altLang="en-US" sz="1400" dirty="0" smtClean="0"/>
              <a:t>Polinomiale, grado 3, C=10000</a:t>
            </a:r>
          </a:p>
          <a:p>
            <a:pPr eaLnBrk="1" hangingPunct="1">
              <a:buFontTx/>
              <a:buNone/>
            </a:pPr>
            <a:endParaRPr lang="it-IT" altLang="en-US" sz="1400" dirty="0" smtClean="0"/>
          </a:p>
          <a:p>
            <a:pPr eaLnBrk="1" hangingPunct="1">
              <a:buFontTx/>
              <a:buNone/>
            </a:pPr>
            <a:r>
              <a:rPr lang="it-IT" altLang="en-US" sz="1400" dirty="0" smtClean="0"/>
              <a:t>RBF, sigma 0.5</a:t>
            </a:r>
          </a:p>
          <a:p>
            <a:pPr eaLnBrk="1" hangingPunct="1">
              <a:buFontTx/>
              <a:buNone/>
            </a:pPr>
            <a:r>
              <a:rPr lang="it-IT" altLang="en-US" sz="1400" dirty="0" smtClean="0"/>
              <a:t>RBF, sigma 1</a:t>
            </a:r>
          </a:p>
          <a:p>
            <a:pPr eaLnBrk="1" hangingPunct="1">
              <a:buFontTx/>
              <a:buNone/>
            </a:pPr>
            <a:r>
              <a:rPr lang="it-IT" altLang="en-US" sz="1400" dirty="0" smtClean="0"/>
              <a:t>RBF, sigma 2</a:t>
            </a:r>
          </a:p>
          <a:p>
            <a:pPr eaLnBrk="1" hangingPunct="1">
              <a:buFontTx/>
              <a:buNone/>
            </a:pPr>
            <a:r>
              <a:rPr lang="it-IT" altLang="en-US" sz="1400" dirty="0" smtClean="0"/>
              <a:t>RBF, sigma 7</a:t>
            </a:r>
          </a:p>
        </p:txBody>
      </p:sp>
      <p:pic>
        <p:nvPicPr>
          <p:cNvPr id="94213" name="Picture 2"/>
          <p:cNvPicPr>
            <a:picLocks noChangeAspect="1" noChangeArrowheads="1"/>
          </p:cNvPicPr>
          <p:nvPr/>
        </p:nvPicPr>
        <p:blipFill>
          <a:blip r:embed="rId4">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551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xfrm>
            <a:off x="6300788" y="6390858"/>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7</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     determina </a:t>
            </a:r>
            <a:r>
              <a:rPr lang="it-IT" altLang="en-US" sz="2400" i="1" dirty="0" smtClean="0"/>
              <a:t>l’orientazione</a:t>
            </a:r>
            <a:r>
              <a:rPr lang="it-IT" altLang="en-US" sz="2400" dirty="0" smtClean="0"/>
              <a:t> del piano </a:t>
            </a:r>
          </a:p>
          <a:p>
            <a:r>
              <a:rPr lang="it-IT" altLang="en-US" sz="2400" dirty="0" smtClean="0"/>
              <a:t>    , assieme a      , determina la </a:t>
            </a:r>
            <a:r>
              <a:rPr lang="it-IT" altLang="en-US" sz="2400" i="1" dirty="0" smtClean="0"/>
              <a:t>distanza del piano rispetto all’origine </a:t>
            </a:r>
          </a:p>
          <a:p>
            <a:endParaRPr lang="it-IT" altLang="en-US" sz="2400" baseline="30000" dirty="0" smtClean="0">
              <a:solidFill>
                <a:srgbClr val="FF0000"/>
              </a:solidFill>
            </a:endParaRPr>
          </a:p>
          <a:p>
            <a:pPr>
              <a:buFont typeface="Wingdings" pitchFamily="2" charset="2"/>
              <a:buNone/>
            </a:pPr>
            <a:endParaRPr lang="it-IT" altLang="en-US" sz="2400" dirty="0" smtClean="0"/>
          </a:p>
          <a:p>
            <a:pPr>
              <a:buFont typeface="Wingdings" pitchFamily="2" charset="2"/>
              <a:buNone/>
            </a:pPr>
            <a:r>
              <a:rPr lang="it-IT" altLang="en-US" sz="2400" dirty="0" smtClean="0"/>
              <a:t>	</a:t>
            </a:r>
            <a:br>
              <a:rPr lang="it-IT" altLang="en-US" sz="2400" dirty="0" smtClean="0"/>
            </a:br>
            <a:endParaRPr lang="it-IT" altLang="en-US" sz="2400" dirty="0" smtClean="0"/>
          </a:p>
          <a:p>
            <a:pPr marL="457200" lvl="1" indent="0">
              <a:buNone/>
            </a:pPr>
            <a:endParaRPr lang="it-IT" altLang="en-US" sz="2000" dirty="0" smtClean="0"/>
          </a:p>
        </p:txBody>
      </p:sp>
      <p:cxnSp>
        <p:nvCxnSpPr>
          <p:cNvPr id="4" name="Straight Connector 3"/>
          <p:cNvCxnSpPr/>
          <p:nvPr/>
        </p:nvCxnSpPr>
        <p:spPr>
          <a:xfrm>
            <a:off x="3062419" y="5367611"/>
            <a:ext cx="3240360" cy="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3214819" y="2271267"/>
            <a:ext cx="0" cy="3248744"/>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267744" y="2271267"/>
            <a:ext cx="3242947" cy="3384376"/>
          </a:xfrm>
          <a:prstGeom prst="line">
            <a:avLst/>
          </a:prstGeom>
          <a:ln w="34925">
            <a:solidFill>
              <a:srgbClr val="00B050"/>
            </a:solidFill>
            <a:tailEnd type="none" w="lg" len="lg"/>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4430571" y="3895639"/>
            <a:ext cx="648072" cy="616260"/>
          </a:xfrm>
          <a:prstGeom prst="line">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214819" y="4323495"/>
            <a:ext cx="1035732" cy="1044116"/>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732685" y="2853628"/>
            <a:ext cx="1010817" cy="929807"/>
          </a:xfrm>
          <a:prstGeom prst="line">
            <a:avLst/>
          </a:prstGeom>
          <a:ln w="34925">
            <a:solidFill>
              <a:schemeClr val="tx1"/>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4743502" y="2781628"/>
            <a:ext cx="72000" cy="72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 name="Object 24"/>
          <p:cNvGraphicFramePr>
            <a:graphicFrameLocks noChangeAspect="1"/>
          </p:cNvGraphicFramePr>
          <p:nvPr>
            <p:extLst>
              <p:ext uri="{D42A27DB-BD31-4B8C-83A1-F6EECF244321}">
                <p14:modId xmlns:p14="http://schemas.microsoft.com/office/powerpoint/2010/main" val="2142982957"/>
              </p:ext>
            </p:extLst>
          </p:nvPr>
        </p:nvGraphicFramePr>
        <p:xfrm>
          <a:off x="4778961" y="2335780"/>
          <a:ext cx="396875" cy="519112"/>
        </p:xfrm>
        <a:graphic>
          <a:graphicData uri="http://schemas.openxmlformats.org/presentationml/2006/ole">
            <mc:AlternateContent xmlns:mc="http://schemas.openxmlformats.org/markup-compatibility/2006">
              <mc:Choice xmlns:v="urn:schemas-microsoft-com:vml" Requires="v">
                <p:oleObj spid="_x0000_s197790" name="Equation" r:id="rId3" imgW="164880" imgH="215640" progId="Equation.3">
                  <p:embed/>
                </p:oleObj>
              </mc:Choice>
              <mc:Fallback>
                <p:oleObj name="Equation" r:id="rId3" imgW="164880" imgH="215640" progId="Equation.3">
                  <p:embed/>
                  <p:pic>
                    <p:nvPicPr>
                      <p:cNvPr id="0" name="Object 1"/>
                      <p:cNvPicPr>
                        <a:picLocks noChangeAspect="1" noChangeArrowheads="1"/>
                      </p:cNvPicPr>
                      <p:nvPr/>
                    </p:nvPicPr>
                    <p:blipFill>
                      <a:blip r:embed="rId4"/>
                      <a:srcRect/>
                      <a:stretch>
                        <a:fillRect/>
                      </a:stretch>
                    </p:blipFill>
                    <p:spPr bwMode="auto">
                      <a:xfrm>
                        <a:off x="4778961" y="2335780"/>
                        <a:ext cx="3968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 name="Object 25"/>
          <p:cNvGraphicFramePr>
            <a:graphicFrameLocks noChangeAspect="1"/>
          </p:cNvGraphicFramePr>
          <p:nvPr>
            <p:extLst>
              <p:ext uri="{D42A27DB-BD31-4B8C-83A1-F6EECF244321}">
                <p14:modId xmlns:p14="http://schemas.microsoft.com/office/powerpoint/2010/main" val="4038724770"/>
              </p:ext>
            </p:extLst>
          </p:nvPr>
        </p:nvGraphicFramePr>
        <p:xfrm>
          <a:off x="1713820" y="3264323"/>
          <a:ext cx="1371600" cy="519112"/>
        </p:xfrm>
        <a:graphic>
          <a:graphicData uri="http://schemas.openxmlformats.org/presentationml/2006/ole">
            <mc:AlternateContent xmlns:mc="http://schemas.openxmlformats.org/markup-compatibility/2006">
              <mc:Choice xmlns:v="urn:schemas-microsoft-com:vml" Requires="v">
                <p:oleObj spid="_x0000_s197791" name="Equation" r:id="rId5" imgW="571320" imgH="215640" progId="Equation.3">
                  <p:embed/>
                </p:oleObj>
              </mc:Choice>
              <mc:Fallback>
                <p:oleObj name="Equation" r:id="rId5" imgW="571320" imgH="215640" progId="Equation.3">
                  <p:embed/>
                  <p:pic>
                    <p:nvPicPr>
                      <p:cNvPr id="0" name="Object 1"/>
                      <p:cNvPicPr>
                        <a:picLocks noChangeAspect="1" noChangeArrowheads="1"/>
                      </p:cNvPicPr>
                      <p:nvPr/>
                    </p:nvPicPr>
                    <p:blipFill>
                      <a:blip r:embed="rId6"/>
                      <a:srcRect/>
                      <a:stretch>
                        <a:fillRect/>
                      </a:stretch>
                    </p:blipFill>
                    <p:spPr bwMode="auto">
                      <a:xfrm>
                        <a:off x="1713820" y="3264323"/>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1492059776"/>
              </p:ext>
            </p:extLst>
          </p:nvPr>
        </p:nvGraphicFramePr>
        <p:xfrm>
          <a:off x="4759616" y="4083274"/>
          <a:ext cx="487363" cy="428625"/>
        </p:xfrm>
        <a:graphic>
          <a:graphicData uri="http://schemas.openxmlformats.org/presentationml/2006/ole">
            <mc:AlternateContent xmlns:mc="http://schemas.openxmlformats.org/markup-compatibility/2006">
              <mc:Choice xmlns:v="urn:schemas-microsoft-com:vml" Requires="v">
                <p:oleObj spid="_x0000_s197792" name="Equation" r:id="rId7" imgW="203040" imgH="177480" progId="Equation.3">
                  <p:embed/>
                </p:oleObj>
              </mc:Choice>
              <mc:Fallback>
                <p:oleObj name="Equation" r:id="rId7" imgW="203040" imgH="177480" progId="Equation.3">
                  <p:embed/>
                  <p:pic>
                    <p:nvPicPr>
                      <p:cNvPr id="0" name=""/>
                      <p:cNvPicPr>
                        <a:picLocks noChangeAspect="1" noChangeArrowheads="1"/>
                      </p:cNvPicPr>
                      <p:nvPr/>
                    </p:nvPicPr>
                    <p:blipFill>
                      <a:blip r:embed="rId8"/>
                      <a:srcRect/>
                      <a:stretch>
                        <a:fillRect/>
                      </a:stretch>
                    </p:blipFill>
                    <p:spPr bwMode="auto">
                      <a:xfrm>
                        <a:off x="4759616" y="4083274"/>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935692673"/>
              </p:ext>
            </p:extLst>
          </p:nvPr>
        </p:nvGraphicFramePr>
        <p:xfrm>
          <a:off x="5718272" y="5914186"/>
          <a:ext cx="1373188" cy="520700"/>
        </p:xfrm>
        <a:graphic>
          <a:graphicData uri="http://schemas.openxmlformats.org/presentationml/2006/ole">
            <mc:AlternateContent xmlns:mc="http://schemas.openxmlformats.org/markup-compatibility/2006">
              <mc:Choice xmlns:v="urn:schemas-microsoft-com:vml" Requires="v">
                <p:oleObj spid="_x0000_s197793" name="Equation" r:id="rId9" imgW="571320" imgH="215640" progId="Equation.3">
                  <p:embed/>
                </p:oleObj>
              </mc:Choice>
              <mc:Fallback>
                <p:oleObj name="Equation" r:id="rId9" imgW="571320" imgH="215640" progId="Equation.3">
                  <p:embed/>
                  <p:pic>
                    <p:nvPicPr>
                      <p:cNvPr id="0" name=""/>
                      <p:cNvPicPr>
                        <a:picLocks noChangeAspect="1" noChangeArrowheads="1"/>
                      </p:cNvPicPr>
                      <p:nvPr/>
                    </p:nvPicPr>
                    <p:blipFill>
                      <a:blip r:embed="rId10"/>
                      <a:srcRect/>
                      <a:stretch>
                        <a:fillRect/>
                      </a:stretch>
                    </p:blipFill>
                    <p:spPr bwMode="auto">
                      <a:xfrm>
                        <a:off x="5718272" y="5914186"/>
                        <a:ext cx="1373188"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8" name="Curved Connector 27"/>
          <p:cNvCxnSpPr>
            <a:endCxn id="32" idx="0"/>
          </p:cNvCxnSpPr>
          <p:nvPr/>
        </p:nvCxnSpPr>
        <p:spPr>
          <a:xfrm>
            <a:off x="5582699" y="5655643"/>
            <a:ext cx="822167" cy="258543"/>
          </a:xfrm>
          <a:prstGeom prst="curvedConnector2">
            <a:avLst/>
          </a:prstGeom>
          <a:ln w="22225">
            <a:solidFill>
              <a:srgbClr val="00B050"/>
            </a:solidFill>
            <a:tailEnd type="triangle" w="lg" len="lg"/>
          </a:ln>
        </p:spPr>
        <p:style>
          <a:lnRef idx="1">
            <a:schemeClr val="accent1"/>
          </a:lnRef>
          <a:fillRef idx="0">
            <a:schemeClr val="accent1"/>
          </a:fillRef>
          <a:effectRef idx="0">
            <a:schemeClr val="accent1"/>
          </a:effectRef>
          <a:fontRef idx="minor">
            <a:schemeClr val="tx1"/>
          </a:fontRef>
        </p:style>
      </p:cxnSp>
      <p:pic>
        <p:nvPicPr>
          <p:cNvPr id="33" name="Picture 3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rot="19085809">
            <a:off x="3592334" y="2896162"/>
            <a:ext cx="1108226" cy="418198"/>
          </a:xfrm>
          <a:prstGeom prst="rect">
            <a:avLst/>
          </a:prstGeom>
        </p:spPr>
      </p:pic>
      <p:pic>
        <p:nvPicPr>
          <p:cNvPr id="35" name="Picture 3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rot="18864938">
            <a:off x="3114488" y="4343308"/>
            <a:ext cx="959790" cy="484694"/>
          </a:xfrm>
          <a:prstGeom prst="rect">
            <a:avLst/>
          </a:prstGeom>
        </p:spPr>
      </p:pic>
      <p:graphicFrame>
        <p:nvGraphicFramePr>
          <p:cNvPr id="41" name="Object 40"/>
          <p:cNvGraphicFramePr>
            <a:graphicFrameLocks noChangeAspect="1"/>
          </p:cNvGraphicFramePr>
          <p:nvPr>
            <p:extLst>
              <p:ext uri="{D42A27DB-BD31-4B8C-83A1-F6EECF244321}">
                <p14:modId xmlns:p14="http://schemas.microsoft.com/office/powerpoint/2010/main" val="1018686745"/>
              </p:ext>
            </p:extLst>
          </p:nvPr>
        </p:nvGraphicFramePr>
        <p:xfrm>
          <a:off x="5750999" y="4844308"/>
          <a:ext cx="671512" cy="641350"/>
        </p:xfrm>
        <a:graphic>
          <a:graphicData uri="http://schemas.openxmlformats.org/presentationml/2006/ole">
            <mc:AlternateContent xmlns:mc="http://schemas.openxmlformats.org/markup-compatibility/2006">
              <mc:Choice xmlns:v="urn:schemas-microsoft-com:vml" Requires="v">
                <p:oleObj spid="_x0000_s197794" name="Equation" r:id="rId13" imgW="279360" imgH="266400" progId="Equation.3">
                  <p:embed/>
                </p:oleObj>
              </mc:Choice>
              <mc:Fallback>
                <p:oleObj name="Equation" r:id="rId13" imgW="279360" imgH="266400" progId="Equation.3">
                  <p:embed/>
                  <p:pic>
                    <p:nvPicPr>
                      <p:cNvPr id="0" name=""/>
                      <p:cNvPicPr>
                        <a:picLocks noChangeAspect="1" noChangeArrowheads="1"/>
                      </p:cNvPicPr>
                      <p:nvPr/>
                    </p:nvPicPr>
                    <p:blipFill>
                      <a:blip r:embed="rId14"/>
                      <a:srcRect/>
                      <a:stretch>
                        <a:fillRect/>
                      </a:stretch>
                    </p:blipFill>
                    <p:spPr bwMode="auto">
                      <a:xfrm>
                        <a:off x="5750999" y="4844308"/>
                        <a:ext cx="67151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2" name="Object 41"/>
          <p:cNvGraphicFramePr>
            <a:graphicFrameLocks noChangeAspect="1"/>
          </p:cNvGraphicFramePr>
          <p:nvPr>
            <p:extLst>
              <p:ext uri="{D42A27DB-BD31-4B8C-83A1-F6EECF244321}">
                <p14:modId xmlns:p14="http://schemas.microsoft.com/office/powerpoint/2010/main" val="2654477996"/>
              </p:ext>
            </p:extLst>
          </p:nvPr>
        </p:nvGraphicFramePr>
        <p:xfrm>
          <a:off x="3242752" y="2132856"/>
          <a:ext cx="703262" cy="641350"/>
        </p:xfrm>
        <a:graphic>
          <a:graphicData uri="http://schemas.openxmlformats.org/presentationml/2006/ole">
            <mc:AlternateContent xmlns:mc="http://schemas.openxmlformats.org/markup-compatibility/2006">
              <mc:Choice xmlns:v="urn:schemas-microsoft-com:vml" Requires="v">
                <p:oleObj spid="_x0000_s197795" name="Equation" r:id="rId15" imgW="291960" imgH="266400" progId="Equation.3">
                  <p:embed/>
                </p:oleObj>
              </mc:Choice>
              <mc:Fallback>
                <p:oleObj name="Equation" r:id="rId15" imgW="291960" imgH="266400" progId="Equation.3">
                  <p:embed/>
                  <p:pic>
                    <p:nvPicPr>
                      <p:cNvPr id="0" name=""/>
                      <p:cNvPicPr>
                        <a:picLocks noChangeAspect="1" noChangeArrowheads="1"/>
                      </p:cNvPicPr>
                      <p:nvPr/>
                    </p:nvPicPr>
                    <p:blipFill>
                      <a:blip r:embed="rId16"/>
                      <a:srcRect/>
                      <a:stretch>
                        <a:fillRect/>
                      </a:stretch>
                    </p:blipFill>
                    <p:spPr bwMode="auto">
                      <a:xfrm>
                        <a:off x="3242752" y="2132856"/>
                        <a:ext cx="7032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4124346324"/>
              </p:ext>
            </p:extLst>
          </p:nvPr>
        </p:nvGraphicFramePr>
        <p:xfrm>
          <a:off x="5222659" y="3264323"/>
          <a:ext cx="1371600" cy="519112"/>
        </p:xfrm>
        <a:graphic>
          <a:graphicData uri="http://schemas.openxmlformats.org/presentationml/2006/ole">
            <mc:AlternateContent xmlns:mc="http://schemas.openxmlformats.org/markup-compatibility/2006">
              <mc:Choice xmlns:v="urn:schemas-microsoft-com:vml" Requires="v">
                <p:oleObj spid="_x0000_s197796" name="Equation" r:id="rId17" imgW="571320" imgH="215640" progId="Equation.3">
                  <p:embed/>
                </p:oleObj>
              </mc:Choice>
              <mc:Fallback>
                <p:oleObj name="Equation" r:id="rId17" imgW="571320" imgH="215640" progId="Equation.3">
                  <p:embed/>
                  <p:pic>
                    <p:nvPicPr>
                      <p:cNvPr id="0" name=""/>
                      <p:cNvPicPr>
                        <a:picLocks noChangeAspect="1" noChangeArrowheads="1"/>
                      </p:cNvPicPr>
                      <p:nvPr/>
                    </p:nvPicPr>
                    <p:blipFill>
                      <a:blip r:embed="rId18"/>
                      <a:srcRect/>
                      <a:stretch>
                        <a:fillRect/>
                      </a:stretch>
                    </p:blipFill>
                    <p:spPr bwMode="auto">
                      <a:xfrm>
                        <a:off x="5222659" y="3264323"/>
                        <a:ext cx="1371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1456660352"/>
              </p:ext>
            </p:extLst>
          </p:nvPr>
        </p:nvGraphicFramePr>
        <p:xfrm>
          <a:off x="844277" y="1052736"/>
          <a:ext cx="487363" cy="428625"/>
        </p:xfrm>
        <a:graphic>
          <a:graphicData uri="http://schemas.openxmlformats.org/presentationml/2006/ole">
            <mc:AlternateContent xmlns:mc="http://schemas.openxmlformats.org/markup-compatibility/2006">
              <mc:Choice xmlns:v="urn:schemas-microsoft-com:vml" Requires="v">
                <p:oleObj spid="_x0000_s197797" name="Equation" r:id="rId19" imgW="203040" imgH="177480" progId="Equation.3">
                  <p:embed/>
                </p:oleObj>
              </mc:Choice>
              <mc:Fallback>
                <p:oleObj name="Equation" r:id="rId19" imgW="203040" imgH="177480" progId="Equation.3">
                  <p:embed/>
                  <p:pic>
                    <p:nvPicPr>
                      <p:cNvPr id="0" name="Object 3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44277" y="1052736"/>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705209200"/>
              </p:ext>
            </p:extLst>
          </p:nvPr>
        </p:nvGraphicFramePr>
        <p:xfrm>
          <a:off x="827584" y="1437978"/>
          <a:ext cx="457200" cy="550862"/>
        </p:xfrm>
        <a:graphic>
          <a:graphicData uri="http://schemas.openxmlformats.org/presentationml/2006/ole">
            <mc:AlternateContent xmlns:mc="http://schemas.openxmlformats.org/markup-compatibility/2006">
              <mc:Choice xmlns:v="urn:schemas-microsoft-com:vml" Requires="v">
                <p:oleObj spid="_x0000_s197798" name="Equation" r:id="rId21" imgW="190440" imgH="228600" progId="Equation.3">
                  <p:embed/>
                </p:oleObj>
              </mc:Choice>
              <mc:Fallback>
                <p:oleObj name="Equation" r:id="rId21" imgW="190440" imgH="228600" progId="Equation.3">
                  <p:embed/>
                  <p:pic>
                    <p:nvPicPr>
                      <p:cNvPr id="0" name=""/>
                      <p:cNvPicPr>
                        <a:picLocks noChangeAspect="1" noChangeArrowheads="1"/>
                      </p:cNvPicPr>
                      <p:nvPr/>
                    </p:nvPicPr>
                    <p:blipFill>
                      <a:blip r:embed="rId22"/>
                      <a:srcRect/>
                      <a:stretch>
                        <a:fillRect/>
                      </a:stretch>
                    </p:blipFill>
                    <p:spPr bwMode="auto">
                      <a:xfrm>
                        <a:off x="827584" y="1437978"/>
                        <a:ext cx="457200"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 name="TextBox 37"/>
          <p:cNvSpPr txBox="1"/>
          <p:nvPr/>
        </p:nvSpPr>
        <p:spPr>
          <a:xfrm>
            <a:off x="6093410" y="2653573"/>
            <a:ext cx="1441420" cy="400110"/>
          </a:xfrm>
          <a:prstGeom prst="rect">
            <a:avLst/>
          </a:prstGeom>
          <a:noFill/>
        </p:spPr>
        <p:txBody>
          <a:bodyPr wrap="none" rtlCol="0">
            <a:spAutoFit/>
          </a:bodyPr>
          <a:lstStyle/>
          <a:p>
            <a:r>
              <a:rPr lang="it-IT" sz="2000" dirty="0" smtClean="0"/>
              <a:t>CLASSE 1</a:t>
            </a:r>
            <a:endParaRPr lang="en-US" sz="2000" dirty="0"/>
          </a:p>
        </p:txBody>
      </p:sp>
      <p:sp>
        <p:nvSpPr>
          <p:cNvPr id="47" name="TextBox 46"/>
          <p:cNvSpPr txBox="1"/>
          <p:nvPr/>
        </p:nvSpPr>
        <p:spPr>
          <a:xfrm>
            <a:off x="1043608" y="4445443"/>
            <a:ext cx="1441420" cy="400110"/>
          </a:xfrm>
          <a:prstGeom prst="rect">
            <a:avLst/>
          </a:prstGeom>
          <a:noFill/>
        </p:spPr>
        <p:txBody>
          <a:bodyPr wrap="none" rtlCol="0">
            <a:spAutoFit/>
          </a:bodyPr>
          <a:lstStyle/>
          <a:p>
            <a:r>
              <a:rPr lang="it-IT" sz="2000" dirty="0" smtClean="0"/>
              <a:t>CLASSE 2</a:t>
            </a:r>
            <a:endParaRPr lang="en-US" sz="2000" dirty="0"/>
          </a:p>
        </p:txBody>
      </p:sp>
      <p:graphicFrame>
        <p:nvGraphicFramePr>
          <p:cNvPr id="27" name="Object 26"/>
          <p:cNvGraphicFramePr>
            <a:graphicFrameLocks noChangeAspect="1"/>
          </p:cNvGraphicFramePr>
          <p:nvPr>
            <p:extLst>
              <p:ext uri="{D42A27DB-BD31-4B8C-83A1-F6EECF244321}">
                <p14:modId xmlns:p14="http://schemas.microsoft.com/office/powerpoint/2010/main" val="1632121006"/>
              </p:ext>
            </p:extLst>
          </p:nvPr>
        </p:nvGraphicFramePr>
        <p:xfrm>
          <a:off x="2915816" y="1484784"/>
          <a:ext cx="487363" cy="428625"/>
        </p:xfrm>
        <a:graphic>
          <a:graphicData uri="http://schemas.openxmlformats.org/presentationml/2006/ole">
            <mc:AlternateContent xmlns:mc="http://schemas.openxmlformats.org/markup-compatibility/2006">
              <mc:Choice xmlns:v="urn:schemas-microsoft-com:vml" Requires="v">
                <p:oleObj spid="_x0000_s197799" name="Equation" r:id="rId23" imgW="203040" imgH="177480" progId="Equation.3">
                  <p:embed/>
                </p:oleObj>
              </mc:Choice>
              <mc:Fallback>
                <p:oleObj name="Equation" r:id="rId23" imgW="203040" imgH="17748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15816" y="1484784"/>
                        <a:ext cx="4873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841002941"/>
      </p:ext>
    </p:extLst>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EDD9D8B2-FC3B-44CF-9855-EFDFA7F78378}" type="slidenum">
              <a:rPr lang="it-IT"/>
              <a:pPr>
                <a:defRPr/>
              </a:pPr>
              <a:t>70</a:t>
            </a:fld>
            <a:endParaRPr lang="it-IT"/>
          </a:p>
        </p:txBody>
      </p:sp>
      <p:sp>
        <p:nvSpPr>
          <p:cNvPr id="95235" name="Title 1"/>
          <p:cNvSpPr>
            <a:spLocks noGrp="1"/>
          </p:cNvSpPr>
          <p:nvPr>
            <p:ph type="title" idx="4294967295"/>
          </p:nvPr>
        </p:nvSpPr>
        <p:spPr/>
        <p:txBody>
          <a:bodyPr/>
          <a:lstStyle/>
          <a:p>
            <a:pPr eaLnBrk="1" hangingPunct="1"/>
            <a:r>
              <a:rPr lang="it-IT" altLang="en-US" smtClean="0"/>
              <a:t>Classification examples</a:t>
            </a:r>
          </a:p>
        </p:txBody>
      </p:sp>
      <p:pic>
        <p:nvPicPr>
          <p:cNvPr id="95237"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b="1"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35951818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029DC35-ED54-45E5-805B-D354E1615B44}" type="slidenum">
              <a:rPr lang="it-IT"/>
              <a:pPr>
                <a:defRPr/>
              </a:pPr>
              <a:t>71</a:t>
            </a:fld>
            <a:endParaRPr lang="it-IT"/>
          </a:p>
        </p:txBody>
      </p:sp>
      <p:sp>
        <p:nvSpPr>
          <p:cNvPr id="96259" name="Title 1"/>
          <p:cNvSpPr>
            <a:spLocks noGrp="1"/>
          </p:cNvSpPr>
          <p:nvPr>
            <p:ph type="title" idx="4294967295"/>
          </p:nvPr>
        </p:nvSpPr>
        <p:spPr/>
        <p:txBody>
          <a:bodyPr/>
          <a:lstStyle/>
          <a:p>
            <a:pPr eaLnBrk="1" hangingPunct="1"/>
            <a:r>
              <a:rPr lang="it-IT" altLang="en-US" smtClean="0"/>
              <a:t>Classification examples</a:t>
            </a:r>
          </a:p>
        </p:txBody>
      </p:sp>
      <p:pic>
        <p:nvPicPr>
          <p:cNvPr id="96261"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b="1"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54409048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6D0082C2-76A1-4417-99D6-9985BA1FC3C5}" type="slidenum">
              <a:rPr lang="it-IT"/>
              <a:pPr>
                <a:defRPr/>
              </a:pPr>
              <a:t>72</a:t>
            </a:fld>
            <a:endParaRPr lang="it-IT"/>
          </a:p>
        </p:txBody>
      </p:sp>
      <p:sp>
        <p:nvSpPr>
          <p:cNvPr id="97283" name="Title 1"/>
          <p:cNvSpPr>
            <a:spLocks noGrp="1"/>
          </p:cNvSpPr>
          <p:nvPr>
            <p:ph type="title" idx="4294967295"/>
          </p:nvPr>
        </p:nvSpPr>
        <p:spPr/>
        <p:txBody>
          <a:bodyPr/>
          <a:lstStyle/>
          <a:p>
            <a:pPr eaLnBrk="1" hangingPunct="1"/>
            <a:r>
              <a:rPr lang="it-IT" altLang="en-US" smtClean="0"/>
              <a:t>Classification examples</a:t>
            </a:r>
          </a:p>
        </p:txBody>
      </p:sp>
      <p:pic>
        <p:nvPicPr>
          <p:cNvPr id="97285"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b="1"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102690155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11CCE7F3-F663-4CEE-84EB-684200728389}" type="slidenum">
              <a:rPr lang="it-IT"/>
              <a:pPr>
                <a:defRPr/>
              </a:pPr>
              <a:t>73</a:t>
            </a:fld>
            <a:endParaRPr lang="it-IT"/>
          </a:p>
        </p:txBody>
      </p:sp>
      <p:sp>
        <p:nvSpPr>
          <p:cNvPr id="98307" name="Title 1"/>
          <p:cNvSpPr>
            <a:spLocks noGrp="1"/>
          </p:cNvSpPr>
          <p:nvPr>
            <p:ph type="title" idx="4294967295"/>
          </p:nvPr>
        </p:nvSpPr>
        <p:spPr/>
        <p:txBody>
          <a:bodyPr/>
          <a:lstStyle/>
          <a:p>
            <a:pPr eaLnBrk="1" hangingPunct="1"/>
            <a:r>
              <a:rPr lang="it-IT" altLang="en-US" smtClean="0"/>
              <a:t>Classification examples</a:t>
            </a:r>
          </a:p>
        </p:txBody>
      </p:sp>
      <p:pic>
        <p:nvPicPr>
          <p:cNvPr id="98309"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b="1"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367707169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8305C435-6A8B-4177-81DA-EFA65BE76EC4}" type="slidenum">
              <a:rPr lang="it-IT"/>
              <a:pPr>
                <a:defRPr/>
              </a:pPr>
              <a:t>74</a:t>
            </a:fld>
            <a:endParaRPr lang="it-IT"/>
          </a:p>
        </p:txBody>
      </p:sp>
      <p:sp>
        <p:nvSpPr>
          <p:cNvPr id="99331" name="Title 1"/>
          <p:cNvSpPr>
            <a:spLocks noGrp="1"/>
          </p:cNvSpPr>
          <p:nvPr>
            <p:ph type="title" idx="4294967295"/>
          </p:nvPr>
        </p:nvSpPr>
        <p:spPr/>
        <p:txBody>
          <a:bodyPr/>
          <a:lstStyle/>
          <a:p>
            <a:pPr eaLnBrk="1" hangingPunct="1"/>
            <a:r>
              <a:rPr lang="it-IT" altLang="en-US" smtClean="0"/>
              <a:t>Classification examples</a:t>
            </a:r>
          </a:p>
        </p:txBody>
      </p:sp>
      <p:pic>
        <p:nvPicPr>
          <p:cNvPr id="99333"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b="1"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407093314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91FB6D46-7062-4DC0-8BFF-E1F0BB5F82F9}" type="slidenum">
              <a:rPr lang="it-IT"/>
              <a:pPr>
                <a:defRPr/>
              </a:pPr>
              <a:t>75</a:t>
            </a:fld>
            <a:endParaRPr lang="it-IT"/>
          </a:p>
        </p:txBody>
      </p:sp>
      <p:sp>
        <p:nvSpPr>
          <p:cNvPr id="100355" name="Title 1"/>
          <p:cNvSpPr>
            <a:spLocks noGrp="1"/>
          </p:cNvSpPr>
          <p:nvPr>
            <p:ph type="title" idx="4294967295"/>
          </p:nvPr>
        </p:nvSpPr>
        <p:spPr/>
        <p:txBody>
          <a:bodyPr/>
          <a:lstStyle/>
          <a:p>
            <a:pPr eaLnBrk="1" hangingPunct="1"/>
            <a:r>
              <a:rPr lang="it-IT" altLang="en-US" smtClean="0"/>
              <a:t>Classification examples</a:t>
            </a:r>
          </a:p>
        </p:txBody>
      </p:sp>
      <p:pic>
        <p:nvPicPr>
          <p:cNvPr id="100357"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b="1"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23064861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C31D4958-FF8F-4D09-804A-C95565AEDC36}" type="slidenum">
              <a:rPr lang="it-IT"/>
              <a:pPr>
                <a:defRPr/>
              </a:pPr>
              <a:t>76</a:t>
            </a:fld>
            <a:endParaRPr lang="it-IT"/>
          </a:p>
        </p:txBody>
      </p:sp>
      <p:sp>
        <p:nvSpPr>
          <p:cNvPr id="101379" name="Title 1"/>
          <p:cNvSpPr>
            <a:spLocks noGrp="1"/>
          </p:cNvSpPr>
          <p:nvPr>
            <p:ph type="title" idx="4294967295"/>
          </p:nvPr>
        </p:nvSpPr>
        <p:spPr/>
        <p:txBody>
          <a:bodyPr/>
          <a:lstStyle/>
          <a:p>
            <a:pPr eaLnBrk="1" hangingPunct="1"/>
            <a:r>
              <a:rPr lang="it-IT" altLang="en-US" smtClean="0"/>
              <a:t>Classification examples</a:t>
            </a:r>
          </a:p>
        </p:txBody>
      </p:sp>
      <p:pic>
        <p:nvPicPr>
          <p:cNvPr id="101381"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b="1" kern="0" dirty="0" smtClean="0"/>
              <a:t>RBF, sigma 1</a:t>
            </a:r>
          </a:p>
          <a:p>
            <a:pPr eaLnBrk="1" hangingPunct="1">
              <a:buFontTx/>
              <a:buNone/>
            </a:pPr>
            <a:r>
              <a:rPr lang="it-IT" altLang="en-US" sz="1400"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14224034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6DBC2969-9E62-4291-B5E8-63BDE9515B8B}" type="slidenum">
              <a:rPr lang="it-IT"/>
              <a:pPr>
                <a:defRPr/>
              </a:pPr>
              <a:t>77</a:t>
            </a:fld>
            <a:endParaRPr lang="it-IT"/>
          </a:p>
        </p:txBody>
      </p:sp>
      <p:sp>
        <p:nvSpPr>
          <p:cNvPr id="102403" name="Title 1"/>
          <p:cNvSpPr>
            <a:spLocks noGrp="1"/>
          </p:cNvSpPr>
          <p:nvPr>
            <p:ph type="title" idx="4294967295"/>
          </p:nvPr>
        </p:nvSpPr>
        <p:spPr/>
        <p:txBody>
          <a:bodyPr/>
          <a:lstStyle/>
          <a:p>
            <a:pPr eaLnBrk="1" hangingPunct="1"/>
            <a:r>
              <a:rPr lang="it-IT" altLang="en-US" smtClean="0"/>
              <a:t>Classification examples</a:t>
            </a:r>
          </a:p>
        </p:txBody>
      </p:sp>
      <p:pic>
        <p:nvPicPr>
          <p:cNvPr id="102405" name="Picture 2"/>
          <p:cNvPicPr>
            <a:picLocks noChangeAspect="1" noChangeArrowheads="1"/>
          </p:cNvPicPr>
          <p:nvPr/>
        </p:nvPicPr>
        <p:blipFill>
          <a:blip r:embed="rId3">
            <a:extLst>
              <a:ext uri="{28A0092B-C50C-407E-A947-70E740481C1C}">
                <a14:useLocalDpi xmlns:a14="http://schemas.microsoft.com/office/drawing/2010/main" val="0"/>
              </a:ext>
            </a:extLst>
          </a:blip>
          <a:srcRect t="25635" r="51953" b="3554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b="1" kern="0" dirty="0" smtClean="0"/>
              <a:t>RBF, sigma 2</a:t>
            </a:r>
          </a:p>
          <a:p>
            <a:pPr eaLnBrk="1" hangingPunct="1">
              <a:buFontTx/>
              <a:buNone/>
            </a:pPr>
            <a:r>
              <a:rPr lang="it-IT" altLang="en-US" sz="1400" kern="0" dirty="0" smtClean="0"/>
              <a:t>RBF, sigma 7</a:t>
            </a:r>
          </a:p>
        </p:txBody>
      </p:sp>
    </p:spTree>
    <p:extLst>
      <p:ext uri="{BB962C8B-B14F-4D97-AF65-F5344CB8AC3E}">
        <p14:creationId xmlns:p14="http://schemas.microsoft.com/office/powerpoint/2010/main" val="40162123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4D6FA1B1-FBE1-4648-B3C0-BB3DA16939F6}" type="slidenum">
              <a:rPr lang="it-IT"/>
              <a:pPr>
                <a:defRPr/>
              </a:pPr>
              <a:t>78</a:t>
            </a:fld>
            <a:endParaRPr lang="it-IT"/>
          </a:p>
        </p:txBody>
      </p:sp>
      <p:sp>
        <p:nvSpPr>
          <p:cNvPr id="103427" name="Title 1"/>
          <p:cNvSpPr>
            <a:spLocks noGrp="1"/>
          </p:cNvSpPr>
          <p:nvPr>
            <p:ph type="title" idx="4294967295"/>
          </p:nvPr>
        </p:nvSpPr>
        <p:spPr/>
        <p:txBody>
          <a:bodyPr/>
          <a:lstStyle/>
          <a:p>
            <a:pPr eaLnBrk="1" hangingPunct="1"/>
            <a:r>
              <a:rPr lang="it-IT" altLang="en-US" smtClean="0"/>
              <a:t>Classification examples</a:t>
            </a:r>
          </a:p>
        </p:txBody>
      </p:sp>
      <p:pic>
        <p:nvPicPr>
          <p:cNvPr id="103429" name="Picture 2"/>
          <p:cNvPicPr>
            <a:picLocks noChangeAspect="1" noChangeArrowheads="1"/>
          </p:cNvPicPr>
          <p:nvPr/>
        </p:nvPicPr>
        <p:blipFill>
          <a:blip r:embed="rId3">
            <a:extLst>
              <a:ext uri="{28A0092B-C50C-407E-A947-70E740481C1C}">
                <a14:useLocalDpi xmlns:a14="http://schemas.microsoft.com/office/drawing/2010/main" val="0"/>
              </a:ext>
            </a:extLst>
          </a:blip>
          <a:srcRect t="22705" r="51953" b="38477"/>
          <a:stretch>
            <a:fillRect/>
          </a:stretch>
        </p:blipFill>
        <p:spPr bwMode="auto">
          <a:xfrm>
            <a:off x="285750" y="1928813"/>
            <a:ext cx="5857875"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2"/>
          <p:cNvSpPr txBox="1">
            <a:spLocks/>
          </p:cNvSpPr>
          <p:nvPr/>
        </p:nvSpPr>
        <p:spPr bwMode="auto">
          <a:xfrm>
            <a:off x="6215063" y="1831975"/>
            <a:ext cx="2928937" cy="424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eaLnBrk="1" hangingPunct="1">
              <a:buFontTx/>
              <a:buNone/>
            </a:pPr>
            <a:r>
              <a:rPr lang="it-IT" altLang="en-US" sz="1400" kern="0" dirty="0" smtClean="0"/>
              <a:t>Kernel lineare</a:t>
            </a:r>
          </a:p>
          <a:p>
            <a:pPr eaLnBrk="1" hangingPunct="1">
              <a:buFont typeface="Arial" pitchFamily="34" charset="0"/>
              <a:buChar char="►"/>
            </a:pPr>
            <a:endParaRPr lang="it-IT" altLang="en-US" sz="1400" kern="0" dirty="0" smtClean="0">
              <a:hlinkClick r:id="rId4"/>
            </a:endParaRPr>
          </a:p>
          <a:p>
            <a:pPr eaLnBrk="1" hangingPunct="1">
              <a:buFontTx/>
              <a:buNone/>
            </a:pPr>
            <a:r>
              <a:rPr lang="it-IT" altLang="en-US" sz="1400" kern="0" dirty="0" smtClean="0"/>
              <a:t>Polinomiale, grado 1</a:t>
            </a:r>
          </a:p>
          <a:p>
            <a:pPr eaLnBrk="1" hangingPunct="1">
              <a:buFontTx/>
              <a:buNone/>
            </a:pPr>
            <a:r>
              <a:rPr lang="it-IT" altLang="en-US" sz="1400" kern="0" dirty="0" smtClean="0"/>
              <a:t>Polinomiale, grado 2</a:t>
            </a:r>
          </a:p>
          <a:p>
            <a:pPr eaLnBrk="1" hangingPunct="1">
              <a:buFontTx/>
              <a:buNone/>
            </a:pPr>
            <a:r>
              <a:rPr lang="it-IT" altLang="en-US" sz="1400" kern="0" dirty="0" smtClean="0"/>
              <a:t>Polinomiale, grado 3</a:t>
            </a:r>
          </a:p>
          <a:p>
            <a:pPr eaLnBrk="1" hangingPunct="1">
              <a:buFontTx/>
              <a:buNone/>
            </a:pPr>
            <a:r>
              <a:rPr lang="it-IT" altLang="en-US" sz="1400" kern="0" dirty="0" smtClean="0"/>
              <a:t>Polinomiale, grado 4</a:t>
            </a:r>
          </a:p>
          <a:p>
            <a:pPr eaLnBrk="1" hangingPunct="1">
              <a:buFontTx/>
              <a:buNone/>
            </a:pPr>
            <a:endParaRPr lang="it-IT" altLang="en-US" sz="1400" kern="0" dirty="0" smtClean="0"/>
          </a:p>
          <a:p>
            <a:pPr eaLnBrk="1" hangingPunct="1">
              <a:buFontTx/>
              <a:buNone/>
            </a:pPr>
            <a:r>
              <a:rPr lang="it-IT" altLang="en-US" sz="1400" kern="0" dirty="0" smtClean="0"/>
              <a:t>Polinomiale, grado 3, C=100</a:t>
            </a:r>
          </a:p>
          <a:p>
            <a:pPr eaLnBrk="1" hangingPunct="1">
              <a:buFontTx/>
              <a:buNone/>
            </a:pPr>
            <a:r>
              <a:rPr lang="it-IT" altLang="en-US" sz="1400" kern="0" dirty="0" smtClean="0"/>
              <a:t>Polinomiale, grado 3, C=1000</a:t>
            </a:r>
          </a:p>
          <a:p>
            <a:pPr eaLnBrk="1" hangingPunct="1">
              <a:buFontTx/>
              <a:buNone/>
            </a:pPr>
            <a:r>
              <a:rPr lang="it-IT" altLang="en-US" sz="1400" kern="0" dirty="0" smtClean="0"/>
              <a:t>Polinomiale, grado 3, C=10000</a:t>
            </a:r>
          </a:p>
          <a:p>
            <a:pPr eaLnBrk="1" hangingPunct="1">
              <a:buFontTx/>
              <a:buNone/>
            </a:pPr>
            <a:endParaRPr lang="it-IT" altLang="en-US" sz="1400" kern="0" dirty="0" smtClean="0"/>
          </a:p>
          <a:p>
            <a:pPr eaLnBrk="1" hangingPunct="1">
              <a:buFontTx/>
              <a:buNone/>
            </a:pPr>
            <a:r>
              <a:rPr lang="it-IT" altLang="en-US" sz="1400" kern="0" dirty="0" smtClean="0"/>
              <a:t>RBF, sigma 0.5</a:t>
            </a:r>
          </a:p>
          <a:p>
            <a:pPr eaLnBrk="1" hangingPunct="1">
              <a:buFontTx/>
              <a:buNone/>
            </a:pPr>
            <a:r>
              <a:rPr lang="it-IT" altLang="en-US" sz="1400" kern="0" dirty="0" smtClean="0"/>
              <a:t>RBF, sigma 1</a:t>
            </a:r>
          </a:p>
          <a:p>
            <a:pPr eaLnBrk="1" hangingPunct="1">
              <a:buFontTx/>
              <a:buNone/>
            </a:pPr>
            <a:r>
              <a:rPr lang="it-IT" altLang="en-US" sz="1400" kern="0" dirty="0" smtClean="0"/>
              <a:t>RBF, sigma 2</a:t>
            </a:r>
          </a:p>
          <a:p>
            <a:pPr eaLnBrk="1" hangingPunct="1">
              <a:buFontTx/>
              <a:buNone/>
            </a:pPr>
            <a:r>
              <a:rPr lang="it-IT" altLang="en-US" sz="1400" b="1" kern="0" dirty="0" smtClean="0"/>
              <a:t>RBF, sigma 7</a:t>
            </a:r>
          </a:p>
        </p:txBody>
      </p:sp>
    </p:spTree>
    <p:extLst>
      <p:ext uri="{BB962C8B-B14F-4D97-AF65-F5344CB8AC3E}">
        <p14:creationId xmlns:p14="http://schemas.microsoft.com/office/powerpoint/2010/main" val="331199169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0"/>
          </p:nvPr>
        </p:nvSpPr>
        <p:spPr/>
        <p:txBody>
          <a:bodyPr/>
          <a:lstStyle/>
          <a:p>
            <a:pPr>
              <a:defRPr/>
            </a:pPr>
            <a:fld id="{8BF8A60C-2E91-4D09-8F34-223484E05A04}" type="slidenum">
              <a:rPr lang="it-IT"/>
              <a:pPr>
                <a:defRPr/>
              </a:pPr>
              <a:t>79</a:t>
            </a:fld>
            <a:endParaRPr lang="it-IT"/>
          </a:p>
        </p:txBody>
      </p:sp>
      <p:sp>
        <p:nvSpPr>
          <p:cNvPr id="105475" name="Rectangle 2"/>
          <p:cNvSpPr>
            <a:spLocks noGrp="1" noChangeArrowheads="1"/>
          </p:cNvSpPr>
          <p:nvPr>
            <p:ph type="title" idx="4294967295"/>
          </p:nvPr>
        </p:nvSpPr>
        <p:spPr/>
        <p:txBody>
          <a:bodyPr/>
          <a:lstStyle/>
          <a:p>
            <a:pPr eaLnBrk="1" hangingPunct="1"/>
            <a:r>
              <a:rPr lang="it-IT" altLang="en-US" dirty="0" smtClean="0"/>
              <a:t>Selezione del kernel</a:t>
            </a:r>
          </a:p>
        </p:txBody>
      </p:sp>
      <p:sp>
        <p:nvSpPr>
          <p:cNvPr id="105476" name="Rectangle 3"/>
          <p:cNvSpPr>
            <a:spLocks noGrp="1" noChangeArrowheads="1"/>
          </p:cNvSpPr>
          <p:nvPr>
            <p:ph type="body" idx="4294967295"/>
          </p:nvPr>
        </p:nvSpPr>
        <p:spPr>
          <a:xfrm>
            <a:off x="468313" y="1500188"/>
            <a:ext cx="8218487" cy="5286375"/>
          </a:xfrm>
        </p:spPr>
        <p:txBody>
          <a:bodyPr/>
          <a:lstStyle/>
          <a:p>
            <a:pPr eaLnBrk="1" hangingPunct="1">
              <a:lnSpc>
                <a:spcPct val="80000"/>
              </a:lnSpc>
              <a:buFontTx/>
              <a:buNone/>
            </a:pPr>
            <a:r>
              <a:rPr lang="it-IT" altLang="en-US" sz="2400" dirty="0" smtClean="0"/>
              <a:t>Kernel Lineare</a:t>
            </a:r>
          </a:p>
          <a:p>
            <a:pPr eaLnBrk="1" hangingPunct="1">
              <a:lnSpc>
                <a:spcPct val="80000"/>
              </a:lnSpc>
              <a:buFontTx/>
              <a:buNone/>
            </a:pPr>
            <a:endParaRPr lang="it-IT" altLang="en-US" sz="2400" dirty="0" smtClean="0"/>
          </a:p>
          <a:p>
            <a:pPr lvl="1" eaLnBrk="1" hangingPunct="1">
              <a:lnSpc>
                <a:spcPct val="80000"/>
              </a:lnSpc>
            </a:pPr>
            <a:r>
              <a:rPr lang="it-IT" altLang="en-US" sz="2000" dirty="0" smtClean="0"/>
              <a:t>Used when the feature space is huge</a:t>
            </a:r>
          </a:p>
          <a:p>
            <a:pPr lvl="1" eaLnBrk="1" hangingPunct="1">
              <a:lnSpc>
                <a:spcPct val="80000"/>
              </a:lnSpc>
              <a:buFontTx/>
              <a:buNone/>
            </a:pPr>
            <a:r>
              <a:rPr lang="it-IT" altLang="en-US" sz="2000" dirty="0" smtClean="0"/>
              <a:t>	(for example in text classification, which</a:t>
            </a:r>
          </a:p>
          <a:p>
            <a:pPr lvl="1" eaLnBrk="1" hangingPunct="1">
              <a:lnSpc>
                <a:spcPct val="80000"/>
              </a:lnSpc>
              <a:buFontTx/>
              <a:buNone/>
            </a:pPr>
            <a:r>
              <a:rPr lang="it-IT" altLang="en-US" sz="2000" dirty="0" smtClean="0"/>
              <a:t>	uses individual word counts as features)</a:t>
            </a:r>
          </a:p>
          <a:p>
            <a:pPr lvl="1" eaLnBrk="1" hangingPunct="1">
              <a:lnSpc>
                <a:spcPct val="80000"/>
              </a:lnSpc>
            </a:pPr>
            <a:r>
              <a:rPr lang="it-IT" altLang="en-US" sz="2000" dirty="0" smtClean="0"/>
              <a:t>Shown to be a special case of the RBF kernel</a:t>
            </a:r>
          </a:p>
          <a:p>
            <a:pPr lvl="1" eaLnBrk="1" hangingPunct="1">
              <a:lnSpc>
                <a:spcPct val="80000"/>
              </a:lnSpc>
            </a:pPr>
            <a:r>
              <a:rPr lang="it-IT" altLang="en-US" sz="2000" dirty="0" smtClean="0"/>
              <a:t>No additional parameters</a:t>
            </a:r>
          </a:p>
          <a:p>
            <a:pPr eaLnBrk="1" hangingPunct="1">
              <a:lnSpc>
                <a:spcPct val="80000"/>
              </a:lnSpc>
            </a:pPr>
            <a:endParaRPr lang="it-IT" altLang="en-US" sz="2400" dirty="0" smtClean="0"/>
          </a:p>
          <a:p>
            <a:pPr eaLnBrk="1" hangingPunct="1">
              <a:lnSpc>
                <a:spcPct val="80000"/>
              </a:lnSpc>
            </a:pPr>
            <a:endParaRPr lang="it-IT" altLang="en-US" sz="2400" dirty="0" smtClean="0"/>
          </a:p>
          <a:p>
            <a:pPr eaLnBrk="1" hangingPunct="1">
              <a:lnSpc>
                <a:spcPct val="80000"/>
              </a:lnSpc>
              <a:buFontTx/>
              <a:buNone/>
            </a:pPr>
            <a:r>
              <a:rPr lang="it-IT" altLang="en-US" sz="2400" dirty="0" smtClean="0"/>
              <a:t>Polinomiale</a:t>
            </a:r>
          </a:p>
          <a:p>
            <a:pPr eaLnBrk="1" hangingPunct="1">
              <a:lnSpc>
                <a:spcPct val="80000"/>
              </a:lnSpc>
              <a:buFontTx/>
              <a:buNone/>
            </a:pPr>
            <a:endParaRPr lang="it-IT" altLang="en-US" sz="2400" dirty="0" smtClean="0"/>
          </a:p>
          <a:p>
            <a:pPr lvl="1" eaLnBrk="1" hangingPunct="1">
              <a:lnSpc>
                <a:spcPct val="80000"/>
              </a:lnSpc>
            </a:pPr>
            <a:r>
              <a:rPr lang="it-IT" altLang="en-US" sz="2000" dirty="0" smtClean="0"/>
              <a:t>Has numerical difficulties approaching 0 or infinity</a:t>
            </a:r>
          </a:p>
          <a:p>
            <a:pPr lvl="1" eaLnBrk="1" hangingPunct="1">
              <a:lnSpc>
                <a:spcPct val="80000"/>
              </a:lnSpc>
            </a:pPr>
            <a:r>
              <a:rPr lang="it-IT" altLang="en-US" sz="2000" dirty="0" smtClean="0"/>
              <a:t>A good choice for well known and well conditioned tasks</a:t>
            </a:r>
          </a:p>
          <a:p>
            <a:pPr lvl="1" eaLnBrk="1" hangingPunct="1">
              <a:lnSpc>
                <a:spcPct val="80000"/>
              </a:lnSpc>
            </a:pPr>
            <a:r>
              <a:rPr lang="it-IT" altLang="en-US" sz="2000" dirty="0" smtClean="0"/>
              <a:t>One additional parameter (degree p)</a:t>
            </a:r>
          </a:p>
        </p:txBody>
      </p:sp>
      <p:pic>
        <p:nvPicPr>
          <p:cNvPr id="10547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9297" r="51953" b="35547"/>
          <a:stretch>
            <a:fillRect/>
          </a:stretch>
        </p:blipFill>
        <p:spPr bwMode="auto">
          <a:xfrm>
            <a:off x="6518275" y="1500188"/>
            <a:ext cx="21971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7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t="29297" r="51953" b="35547"/>
          <a:stretch>
            <a:fillRect/>
          </a:stretch>
        </p:blipFill>
        <p:spPr bwMode="auto">
          <a:xfrm>
            <a:off x="6518275" y="3786188"/>
            <a:ext cx="21971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28540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C36E1489-B2BF-40DE-8247-073A20A0FAF3}" type="slidenum">
              <a:rPr lang="en-GB" altLang="en-US" sz="1200" smtClean="0">
                <a:latin typeface="Times New Roman" pitchFamily="18" charset="0"/>
              </a:rPr>
              <a:pPr algn="r" eaLnBrk="1" hangingPunct="1">
                <a:spcBef>
                  <a:spcPct val="0"/>
                </a:spcBef>
                <a:buFontTx/>
                <a:buNone/>
              </a:pPr>
              <a:t>8</a:t>
            </a:fld>
            <a:endParaRPr lang="en-GB" altLang="en-US" sz="1200" smtClean="0">
              <a:latin typeface="Times New Roman" pitchFamily="18" charset="0"/>
            </a:endParaRPr>
          </a:p>
        </p:txBody>
      </p:sp>
      <p:sp>
        <p:nvSpPr>
          <p:cNvPr id="44035" name="Rectangle 2"/>
          <p:cNvSpPr>
            <a:spLocks noGrp="1" noChangeArrowheads="1"/>
          </p:cNvSpPr>
          <p:nvPr>
            <p:ph type="title"/>
          </p:nvPr>
        </p:nvSpPr>
        <p:spPr>
          <a:xfrm>
            <a:off x="468313" y="115888"/>
            <a:ext cx="8229600" cy="1143000"/>
          </a:xfrm>
        </p:spPr>
        <p:txBody>
          <a:bodyPr/>
          <a:lstStyle/>
          <a:p>
            <a:r>
              <a:rPr lang="it-IT" altLang="en-US" smtClean="0"/>
              <a:t>Funzioni discriminanti lineari</a:t>
            </a:r>
          </a:p>
        </p:txBody>
      </p:sp>
      <p:sp>
        <p:nvSpPr>
          <p:cNvPr id="44036" name="Rectangle 3"/>
          <p:cNvSpPr>
            <a:spLocks noGrp="1" noChangeArrowheads="1"/>
          </p:cNvSpPr>
          <p:nvPr>
            <p:ph type="body" idx="1"/>
          </p:nvPr>
        </p:nvSpPr>
        <p:spPr>
          <a:xfrm>
            <a:off x="457200" y="1052513"/>
            <a:ext cx="8229600" cy="5073650"/>
          </a:xfrm>
        </p:spPr>
        <p:txBody>
          <a:bodyPr/>
          <a:lstStyle/>
          <a:p>
            <a:r>
              <a:rPr lang="it-IT" altLang="en-US" sz="2400" dirty="0" smtClean="0"/>
              <a:t>Più genericamente, consideriamo come </a:t>
            </a:r>
            <a:endParaRPr lang="it-IT" altLang="en-US" sz="2400" dirty="0"/>
          </a:p>
          <a:p>
            <a:pPr marL="0" indent="0">
              <a:buNone/>
            </a:pPr>
            <a:endParaRPr lang="it-IT" altLang="en-US" sz="2400" dirty="0" smtClean="0"/>
          </a:p>
          <a:p>
            <a:pPr marL="0" indent="0">
              <a:buNone/>
            </a:pPr>
            <a:endParaRPr lang="it-IT" altLang="en-US" sz="2400" dirty="0"/>
          </a:p>
          <a:p>
            <a:pPr marL="0" indent="0">
              <a:buNone/>
            </a:pPr>
            <a:r>
              <a:rPr lang="it-IT" altLang="en-US" sz="2400" dirty="0"/>
              <a:t> </a:t>
            </a:r>
            <a:r>
              <a:rPr lang="it-IT" altLang="en-US" sz="2400" dirty="0" smtClean="0"/>
              <a:t>   e</a:t>
            </a:r>
          </a:p>
          <a:p>
            <a:endParaRPr lang="it-IT" altLang="en-US" sz="2400" b="1" dirty="0"/>
          </a:p>
          <a:p>
            <a:endParaRPr lang="it-IT" altLang="en-US" sz="2400" b="1" dirty="0" smtClean="0"/>
          </a:p>
          <a:p>
            <a:pPr marL="0" indent="0">
              <a:buNone/>
            </a:pPr>
            <a:r>
              <a:rPr lang="it-IT" altLang="en-US" sz="2400" dirty="0"/>
              <a:t> </a:t>
            </a:r>
            <a:r>
              <a:rPr lang="it-IT" altLang="en-US" sz="2400" dirty="0" smtClean="0"/>
              <a:t>   inserendo così il termine noto.</a:t>
            </a:r>
          </a:p>
          <a:p>
            <a:r>
              <a:rPr lang="it-IT" altLang="en-US" sz="2400" dirty="0" smtClean="0"/>
              <a:t>La regola di decisione diventa:</a:t>
            </a:r>
          </a:p>
          <a:p>
            <a:pPr>
              <a:buFont typeface="Wingdings" pitchFamily="2" charset="2"/>
              <a:buNone/>
            </a:pPr>
            <a:r>
              <a:rPr lang="it-IT" altLang="en-US" sz="2400" i="1" dirty="0" smtClean="0"/>
              <a:t>	</a:t>
            </a:r>
          </a:p>
          <a:p>
            <a:pPr>
              <a:buFont typeface="Wingdings" pitchFamily="2" charset="2"/>
              <a:buNone/>
            </a:pPr>
            <a:r>
              <a:rPr lang="it-IT" altLang="en-US" sz="2400" i="1" dirty="0" smtClean="0"/>
              <a:t>	Un campione     è classificato come appartenente a      se             , a      se</a:t>
            </a:r>
          </a:p>
          <a:p>
            <a:pPr>
              <a:buFont typeface="Wingdings" pitchFamily="2" charset="2"/>
              <a:buNone/>
            </a:pPr>
            <a:endParaRPr lang="it-IT" altLang="en-US" dirty="0" smtClean="0"/>
          </a:p>
        </p:txBody>
      </p:sp>
      <p:graphicFrame>
        <p:nvGraphicFramePr>
          <p:cNvPr id="4" name="Object 3"/>
          <p:cNvGraphicFramePr>
            <a:graphicFrameLocks noChangeAspect="1"/>
          </p:cNvGraphicFramePr>
          <p:nvPr>
            <p:extLst>
              <p:ext uri="{D42A27DB-BD31-4B8C-83A1-F6EECF244321}">
                <p14:modId xmlns:p14="http://schemas.microsoft.com/office/powerpoint/2010/main" val="1424129844"/>
              </p:ext>
            </p:extLst>
          </p:nvPr>
        </p:nvGraphicFramePr>
        <p:xfrm>
          <a:off x="2960688" y="1773238"/>
          <a:ext cx="2716212" cy="549275"/>
        </p:xfrm>
        <a:graphic>
          <a:graphicData uri="http://schemas.openxmlformats.org/presentationml/2006/ole">
            <mc:AlternateContent xmlns:mc="http://schemas.openxmlformats.org/markup-compatibility/2006">
              <mc:Choice xmlns:v="urn:schemas-microsoft-com:vml" Requires="v">
                <p:oleObj spid="_x0000_s196742" name="Equation" r:id="rId3" imgW="1130040" imgH="228600" progId="Equation.3">
                  <p:embed/>
                </p:oleObj>
              </mc:Choice>
              <mc:Fallback>
                <p:oleObj name="Equation" r:id="rId3" imgW="1130040" imgH="228600" progId="Equation.3">
                  <p:embed/>
                  <p:pic>
                    <p:nvPicPr>
                      <p:cNvPr id="0" name="Object 6"/>
                      <p:cNvPicPr>
                        <a:picLocks noChangeAspect="1" noChangeArrowheads="1"/>
                      </p:cNvPicPr>
                      <p:nvPr/>
                    </p:nvPicPr>
                    <p:blipFill>
                      <a:blip r:embed="rId4"/>
                      <a:srcRect/>
                      <a:stretch>
                        <a:fillRect/>
                      </a:stretch>
                    </p:blipFill>
                    <p:spPr bwMode="auto">
                      <a:xfrm>
                        <a:off x="2960688" y="1773238"/>
                        <a:ext cx="271621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1464509"/>
              </p:ext>
            </p:extLst>
          </p:nvPr>
        </p:nvGraphicFramePr>
        <p:xfrm>
          <a:off x="3217863" y="2852738"/>
          <a:ext cx="2227262" cy="549275"/>
        </p:xfrm>
        <a:graphic>
          <a:graphicData uri="http://schemas.openxmlformats.org/presentationml/2006/ole">
            <mc:AlternateContent xmlns:mc="http://schemas.openxmlformats.org/markup-compatibility/2006">
              <mc:Choice xmlns:v="urn:schemas-microsoft-com:vml" Requires="v">
                <p:oleObj spid="_x0000_s196743" name="Equation" r:id="rId5" imgW="927000" imgH="228600" progId="Equation.3">
                  <p:embed/>
                </p:oleObj>
              </mc:Choice>
              <mc:Fallback>
                <p:oleObj name="Equation" r:id="rId5" imgW="927000" imgH="228600" progId="Equation.3">
                  <p:embed/>
                  <p:pic>
                    <p:nvPicPr>
                      <p:cNvPr id="0" name="Object 6"/>
                      <p:cNvPicPr>
                        <a:picLocks noChangeAspect="1" noChangeArrowheads="1"/>
                      </p:cNvPicPr>
                      <p:nvPr/>
                    </p:nvPicPr>
                    <p:blipFill>
                      <a:blip r:embed="rId6"/>
                      <a:srcRect/>
                      <a:stretch>
                        <a:fillRect/>
                      </a:stretch>
                    </p:blipFill>
                    <p:spPr bwMode="auto">
                      <a:xfrm>
                        <a:off x="3217863" y="2852738"/>
                        <a:ext cx="22272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Oval 12"/>
          <p:cNvSpPr/>
          <p:nvPr/>
        </p:nvSpPr>
        <p:spPr>
          <a:xfrm>
            <a:off x="3707904" y="1787170"/>
            <a:ext cx="43204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707904" y="2780928"/>
            <a:ext cx="432048"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128070652"/>
              </p:ext>
            </p:extLst>
          </p:nvPr>
        </p:nvGraphicFramePr>
        <p:xfrm>
          <a:off x="2794367" y="5105278"/>
          <a:ext cx="304800" cy="304800"/>
        </p:xfrm>
        <a:graphic>
          <a:graphicData uri="http://schemas.openxmlformats.org/presentationml/2006/ole">
            <mc:AlternateContent xmlns:mc="http://schemas.openxmlformats.org/markup-compatibility/2006">
              <mc:Choice xmlns:v="urn:schemas-microsoft-com:vml" Requires="v">
                <p:oleObj spid="_x0000_s196744" name="Equation" r:id="rId7" imgW="126720" imgH="126720" progId="Equation.3">
                  <p:embed/>
                </p:oleObj>
              </mc:Choice>
              <mc:Fallback>
                <p:oleObj name="Equation" r:id="rId7" imgW="126720" imgH="126720" progId="Equation.3">
                  <p:embed/>
                  <p:pic>
                    <p:nvPicPr>
                      <p:cNvPr id="0" name="Object 2"/>
                      <p:cNvPicPr>
                        <a:picLocks noChangeAspect="1" noChangeArrowheads="1"/>
                      </p:cNvPicPr>
                      <p:nvPr/>
                    </p:nvPicPr>
                    <p:blipFill>
                      <a:blip r:embed="rId8"/>
                      <a:srcRect/>
                      <a:stretch>
                        <a:fillRect/>
                      </a:stretch>
                    </p:blipFill>
                    <p:spPr bwMode="auto">
                      <a:xfrm>
                        <a:off x="2794367" y="510527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247067049"/>
              </p:ext>
            </p:extLst>
          </p:nvPr>
        </p:nvGraphicFramePr>
        <p:xfrm>
          <a:off x="1331640" y="5373216"/>
          <a:ext cx="1109663" cy="444500"/>
        </p:xfrm>
        <a:graphic>
          <a:graphicData uri="http://schemas.openxmlformats.org/presentationml/2006/ole">
            <mc:AlternateContent xmlns:mc="http://schemas.openxmlformats.org/markup-compatibility/2006">
              <mc:Choice xmlns:v="urn:schemas-microsoft-com:vml" Requires="v">
                <p:oleObj spid="_x0000_s196745" name="Equation" r:id="rId9" imgW="507960" imgH="203040" progId="Equation.3">
                  <p:embed/>
                </p:oleObj>
              </mc:Choice>
              <mc:Fallback>
                <p:oleObj name="Equation" r:id="rId9" imgW="507960" imgH="203040" progId="Equation.3">
                  <p:embed/>
                  <p:pic>
                    <p:nvPicPr>
                      <p:cNvPr id="0" name="Object 10"/>
                      <p:cNvPicPr>
                        <a:picLocks noChangeAspect="1" noChangeArrowheads="1"/>
                      </p:cNvPicPr>
                      <p:nvPr/>
                    </p:nvPicPr>
                    <p:blipFill>
                      <a:blip r:embed="rId10"/>
                      <a:srcRect/>
                      <a:stretch>
                        <a:fillRect/>
                      </a:stretch>
                    </p:blipFill>
                    <p:spPr bwMode="auto">
                      <a:xfrm>
                        <a:off x="1331640" y="5373216"/>
                        <a:ext cx="11096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715674400"/>
              </p:ext>
            </p:extLst>
          </p:nvPr>
        </p:nvGraphicFramePr>
        <p:xfrm>
          <a:off x="2843808" y="5373216"/>
          <a:ext cx="457200" cy="519113"/>
        </p:xfrm>
        <a:graphic>
          <a:graphicData uri="http://schemas.openxmlformats.org/presentationml/2006/ole">
            <mc:AlternateContent xmlns:mc="http://schemas.openxmlformats.org/markup-compatibility/2006">
              <mc:Choice xmlns:v="urn:schemas-microsoft-com:vml" Requires="v">
                <p:oleObj spid="_x0000_s196746" name="Equation" r:id="rId11" imgW="190440" imgH="215640" progId="Equation.3">
                  <p:embed/>
                </p:oleObj>
              </mc:Choice>
              <mc:Fallback>
                <p:oleObj name="Equation" r:id="rId11" imgW="190440" imgH="21564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43808" y="5373216"/>
                        <a:ext cx="457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617187199"/>
              </p:ext>
            </p:extLst>
          </p:nvPr>
        </p:nvGraphicFramePr>
        <p:xfrm>
          <a:off x="7885113" y="4978463"/>
          <a:ext cx="427037" cy="519113"/>
        </p:xfrm>
        <a:graphic>
          <a:graphicData uri="http://schemas.openxmlformats.org/presentationml/2006/ole">
            <mc:AlternateContent xmlns:mc="http://schemas.openxmlformats.org/markup-compatibility/2006">
              <mc:Choice xmlns:v="urn:schemas-microsoft-com:vml" Requires="v">
                <p:oleObj spid="_x0000_s196747" name="Equation" r:id="rId13" imgW="177480" imgH="215640" progId="Equation.3">
                  <p:embed/>
                </p:oleObj>
              </mc:Choice>
              <mc:Fallback>
                <p:oleObj name="Equation" r:id="rId13" imgW="177480" imgH="215640" progId="Equation.3">
                  <p:embed/>
                  <p:pic>
                    <p:nvPicPr>
                      <p:cNvPr id="0"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85113" y="4978463"/>
                        <a:ext cx="4270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 name="Object 21"/>
          <p:cNvGraphicFramePr>
            <a:graphicFrameLocks noChangeAspect="1"/>
          </p:cNvGraphicFramePr>
          <p:nvPr>
            <p:extLst>
              <p:ext uri="{D42A27DB-BD31-4B8C-83A1-F6EECF244321}">
                <p14:modId xmlns:p14="http://schemas.microsoft.com/office/powerpoint/2010/main" val="2511668215"/>
              </p:ext>
            </p:extLst>
          </p:nvPr>
        </p:nvGraphicFramePr>
        <p:xfrm>
          <a:off x="3779912" y="5373216"/>
          <a:ext cx="1109663" cy="444500"/>
        </p:xfrm>
        <a:graphic>
          <a:graphicData uri="http://schemas.openxmlformats.org/presentationml/2006/ole">
            <mc:AlternateContent xmlns:mc="http://schemas.openxmlformats.org/markup-compatibility/2006">
              <mc:Choice xmlns:v="urn:schemas-microsoft-com:vml" Requires="v">
                <p:oleObj spid="_x0000_s196748" name="Equation" r:id="rId15" imgW="507960" imgH="203040" progId="Equation.3">
                  <p:embed/>
                </p:oleObj>
              </mc:Choice>
              <mc:Fallback>
                <p:oleObj name="Equation" r:id="rId15" imgW="507960" imgH="203040" progId="Equation.3">
                  <p:embed/>
                  <p:pic>
                    <p:nvPicPr>
                      <p:cNvPr id="0" name=""/>
                      <p:cNvPicPr>
                        <a:picLocks noChangeAspect="1" noChangeArrowheads="1"/>
                      </p:cNvPicPr>
                      <p:nvPr/>
                    </p:nvPicPr>
                    <p:blipFill>
                      <a:blip r:embed="rId16"/>
                      <a:srcRect/>
                      <a:stretch>
                        <a:fillRect/>
                      </a:stretch>
                    </p:blipFill>
                    <p:spPr bwMode="auto">
                      <a:xfrm>
                        <a:off x="3779912" y="5373216"/>
                        <a:ext cx="1109663"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498752670"/>
      </p:ext>
    </p:extLst>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p:txBody>
          <a:bodyPr/>
          <a:lstStyle/>
          <a:p>
            <a:pPr>
              <a:defRPr/>
            </a:pPr>
            <a:fld id="{04998E0A-E2D9-4F4B-BD5B-7E03A2C3C4ED}" type="slidenum">
              <a:rPr lang="it-IT"/>
              <a:pPr>
                <a:defRPr/>
              </a:pPr>
              <a:t>80</a:t>
            </a:fld>
            <a:endParaRPr lang="it-IT"/>
          </a:p>
        </p:txBody>
      </p:sp>
      <p:sp>
        <p:nvSpPr>
          <p:cNvPr id="106499" name="Rectangle 2"/>
          <p:cNvSpPr>
            <a:spLocks noGrp="1" noChangeArrowheads="1"/>
          </p:cNvSpPr>
          <p:nvPr>
            <p:ph type="title" idx="4294967295"/>
          </p:nvPr>
        </p:nvSpPr>
        <p:spPr/>
        <p:txBody>
          <a:bodyPr/>
          <a:lstStyle/>
          <a:p>
            <a:pPr eaLnBrk="1" hangingPunct="1"/>
            <a:r>
              <a:rPr lang="it-IT" altLang="en-US" smtClean="0"/>
              <a:t>Kernel selection</a:t>
            </a:r>
          </a:p>
        </p:txBody>
      </p:sp>
      <p:sp>
        <p:nvSpPr>
          <p:cNvPr id="106500" name="Rectangle 3"/>
          <p:cNvSpPr>
            <a:spLocks noGrp="1" noChangeArrowheads="1"/>
          </p:cNvSpPr>
          <p:nvPr>
            <p:ph type="body" idx="4294967295"/>
          </p:nvPr>
        </p:nvSpPr>
        <p:spPr>
          <a:xfrm>
            <a:off x="857250" y="1412875"/>
            <a:ext cx="7158038" cy="5184775"/>
          </a:xfrm>
        </p:spPr>
        <p:txBody>
          <a:bodyPr/>
          <a:lstStyle/>
          <a:p>
            <a:pPr eaLnBrk="1" hangingPunct="1">
              <a:lnSpc>
                <a:spcPct val="80000"/>
              </a:lnSpc>
              <a:buFontTx/>
              <a:buNone/>
            </a:pPr>
            <a:r>
              <a:rPr lang="it-IT" altLang="en-US" sz="2400" dirty="0" smtClean="0"/>
              <a:t>Radial Basis Function</a:t>
            </a:r>
          </a:p>
          <a:p>
            <a:pPr eaLnBrk="1" hangingPunct="1">
              <a:lnSpc>
                <a:spcPct val="80000"/>
              </a:lnSpc>
            </a:pPr>
            <a:endParaRPr lang="it-IT" altLang="en-US" sz="2400" dirty="0" smtClean="0"/>
          </a:p>
          <a:p>
            <a:pPr lvl="1" eaLnBrk="1" hangingPunct="1">
              <a:lnSpc>
                <a:spcPct val="80000"/>
              </a:lnSpc>
            </a:pPr>
            <a:r>
              <a:rPr lang="it-IT" altLang="en-US" sz="2000" dirty="0" smtClean="0"/>
              <a:t>Indicated in general as the best choice in the literature</a:t>
            </a:r>
          </a:p>
          <a:p>
            <a:pPr lvl="1" eaLnBrk="1" hangingPunct="1">
              <a:lnSpc>
                <a:spcPct val="80000"/>
              </a:lnSpc>
            </a:pPr>
            <a:r>
              <a:rPr lang="it-IT" altLang="en-US" sz="2000" dirty="0" smtClean="0"/>
              <a:t>One additional parameter (sigma </a:t>
            </a:r>
            <a:r>
              <a:rPr lang="el-GR" altLang="en-US" sz="2400" dirty="0" smtClean="0">
                <a:sym typeface="Symbol" pitchFamily="18" charset="2"/>
              </a:rPr>
              <a:t></a:t>
            </a:r>
            <a:r>
              <a:rPr lang="it-IT" altLang="en-US" sz="2000" dirty="0" smtClean="0"/>
              <a:t>)</a:t>
            </a:r>
            <a:endParaRPr lang="el-GR" altLang="en-US" sz="2000" dirty="0" smtClean="0"/>
          </a:p>
          <a:p>
            <a:pPr lvl="1" eaLnBrk="1" hangingPunct="1">
              <a:lnSpc>
                <a:spcPct val="80000"/>
              </a:lnSpc>
            </a:pPr>
            <a:endParaRPr lang="it-IT" altLang="en-US" sz="2000" dirty="0" smtClean="0"/>
          </a:p>
          <a:p>
            <a:pPr eaLnBrk="1" hangingPunct="1">
              <a:lnSpc>
                <a:spcPct val="80000"/>
              </a:lnSpc>
              <a:buFontTx/>
              <a:buNone/>
            </a:pPr>
            <a:r>
              <a:rPr lang="it-IT" altLang="en-US" sz="2400" dirty="0" smtClean="0"/>
              <a:t>Sigmoide</a:t>
            </a:r>
          </a:p>
          <a:p>
            <a:pPr eaLnBrk="1" hangingPunct="1">
              <a:lnSpc>
                <a:spcPct val="80000"/>
              </a:lnSpc>
            </a:pPr>
            <a:endParaRPr lang="it-IT" altLang="en-US" sz="2400" dirty="0" smtClean="0"/>
          </a:p>
          <a:p>
            <a:pPr lvl="1" eaLnBrk="1" hangingPunct="1">
              <a:lnSpc>
                <a:spcPct val="80000"/>
              </a:lnSpc>
            </a:pPr>
            <a:r>
              <a:rPr lang="it-IT" altLang="en-US" sz="2000" dirty="0" smtClean="0"/>
              <a:t>Two additional parameters (a and b)</a:t>
            </a:r>
          </a:p>
          <a:p>
            <a:pPr lvl="1" eaLnBrk="1" hangingPunct="1">
              <a:lnSpc>
                <a:spcPct val="80000"/>
              </a:lnSpc>
            </a:pPr>
            <a:r>
              <a:rPr lang="it-IT" altLang="en-US" sz="2000" dirty="0" smtClean="0"/>
              <a:t>For some values of a and b, the kernel doesn’t</a:t>
            </a:r>
          </a:p>
          <a:p>
            <a:pPr lvl="1" eaLnBrk="1" hangingPunct="1">
              <a:lnSpc>
                <a:spcPct val="80000"/>
              </a:lnSpc>
              <a:buFontTx/>
              <a:buNone/>
            </a:pPr>
            <a:r>
              <a:rPr lang="it-IT" altLang="en-US" sz="2000" dirty="0" smtClean="0"/>
              <a:t>	satisfy the Mercer condition</a:t>
            </a:r>
          </a:p>
          <a:p>
            <a:pPr lvl="1" eaLnBrk="1" hangingPunct="1">
              <a:lnSpc>
                <a:spcPct val="80000"/>
              </a:lnSpc>
            </a:pPr>
            <a:r>
              <a:rPr lang="it-IT" altLang="en-US" sz="2000" dirty="0" smtClean="0"/>
              <a:t>From neural networks</a:t>
            </a:r>
          </a:p>
          <a:p>
            <a:pPr lvl="1" eaLnBrk="1" hangingPunct="1">
              <a:lnSpc>
                <a:spcPct val="80000"/>
              </a:lnSpc>
            </a:pPr>
            <a:r>
              <a:rPr lang="it-IT" altLang="en-US" sz="2000" dirty="0" smtClean="0"/>
              <a:t>Not recommended in the literature</a:t>
            </a:r>
          </a:p>
          <a:p>
            <a:pPr eaLnBrk="1" hangingPunct="1">
              <a:lnSpc>
                <a:spcPct val="80000"/>
              </a:lnSpc>
            </a:pPr>
            <a:endParaRPr lang="it-IT" altLang="en-US" sz="3600" dirty="0" smtClean="0"/>
          </a:p>
          <a:p>
            <a:pPr eaLnBrk="1" hangingPunct="1">
              <a:lnSpc>
                <a:spcPct val="80000"/>
              </a:lnSpc>
              <a:buFontTx/>
              <a:buNone/>
            </a:pPr>
            <a:r>
              <a:rPr lang="it-IT" altLang="en-US" sz="2400" i="1" dirty="0" smtClean="0"/>
              <a:t>Scegliere il giusto kernel è un’arte...</a:t>
            </a:r>
          </a:p>
        </p:txBody>
      </p:sp>
      <p:pic>
        <p:nvPicPr>
          <p:cNvPr id="10650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9297" r="51953" b="35547"/>
          <a:stretch>
            <a:fillRect/>
          </a:stretch>
        </p:blipFill>
        <p:spPr bwMode="auto">
          <a:xfrm>
            <a:off x="6518275" y="2643188"/>
            <a:ext cx="2217738" cy="129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89718363"/>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0"/>
          </p:nvPr>
        </p:nvSpPr>
        <p:spPr/>
        <p:txBody>
          <a:bodyPr/>
          <a:lstStyle/>
          <a:p>
            <a:pPr>
              <a:defRPr/>
            </a:pPr>
            <a:fld id="{4C834270-BD0B-4AF1-A001-0D4AA9843D82}" type="slidenum">
              <a:rPr lang="it-IT"/>
              <a:pPr>
                <a:defRPr/>
              </a:pPr>
              <a:t>81</a:t>
            </a:fld>
            <a:endParaRPr lang="it-IT"/>
          </a:p>
        </p:txBody>
      </p:sp>
      <p:sp>
        <p:nvSpPr>
          <p:cNvPr id="107523" name="Rectangle 2"/>
          <p:cNvSpPr>
            <a:spLocks noGrp="1" noChangeArrowheads="1"/>
          </p:cNvSpPr>
          <p:nvPr>
            <p:ph type="title" idx="4294967295"/>
          </p:nvPr>
        </p:nvSpPr>
        <p:spPr/>
        <p:txBody>
          <a:bodyPr/>
          <a:lstStyle/>
          <a:p>
            <a:pPr eaLnBrk="1" hangingPunct="1"/>
            <a:r>
              <a:rPr lang="it-IT" altLang="en-US" smtClean="0"/>
              <a:t>Cookbook approach</a:t>
            </a:r>
          </a:p>
        </p:txBody>
      </p:sp>
      <p:sp>
        <p:nvSpPr>
          <p:cNvPr id="107524" name="Rectangle 3"/>
          <p:cNvSpPr>
            <a:spLocks noGrp="1" noChangeArrowheads="1"/>
          </p:cNvSpPr>
          <p:nvPr>
            <p:ph type="body" idx="4294967295"/>
          </p:nvPr>
        </p:nvSpPr>
        <p:spPr>
          <a:xfrm>
            <a:off x="900113" y="1412875"/>
            <a:ext cx="7127875" cy="5184775"/>
          </a:xfrm>
        </p:spPr>
        <p:txBody>
          <a:bodyPr/>
          <a:lstStyle/>
          <a:p>
            <a:pPr marL="609600" indent="-609600" eaLnBrk="1" hangingPunct="1">
              <a:lnSpc>
                <a:spcPct val="80000"/>
              </a:lnSpc>
              <a:buFontTx/>
              <a:buAutoNum type="arabicPeriod"/>
            </a:pPr>
            <a:r>
              <a:rPr lang="it-IT" altLang="en-US" sz="2800" smtClean="0"/>
              <a:t>Conduct simple scaling on the data</a:t>
            </a:r>
          </a:p>
          <a:p>
            <a:pPr marL="609600" indent="-609600" eaLnBrk="1" hangingPunct="1">
              <a:lnSpc>
                <a:spcPct val="80000"/>
              </a:lnSpc>
              <a:buFontTx/>
              <a:buAutoNum type="arabicPeriod"/>
            </a:pPr>
            <a:endParaRPr lang="it-IT" altLang="en-US" sz="2800" smtClean="0"/>
          </a:p>
          <a:p>
            <a:pPr marL="609600" indent="-609600" eaLnBrk="1" hangingPunct="1">
              <a:lnSpc>
                <a:spcPct val="80000"/>
              </a:lnSpc>
              <a:buFontTx/>
              <a:buAutoNum type="arabicPeriod"/>
            </a:pPr>
            <a:r>
              <a:rPr lang="it-IT" altLang="en-US" sz="2800" smtClean="0"/>
              <a:t>Consider RBF kernel</a:t>
            </a:r>
          </a:p>
          <a:p>
            <a:pPr marL="609600" indent="-609600" eaLnBrk="1" hangingPunct="1">
              <a:lnSpc>
                <a:spcPct val="80000"/>
              </a:lnSpc>
              <a:buFontTx/>
              <a:buAutoNum type="arabicPeriod"/>
            </a:pPr>
            <a:endParaRPr lang="it-IT" altLang="en-US" sz="2800" smtClean="0"/>
          </a:p>
          <a:p>
            <a:pPr marL="609600" indent="-609600" eaLnBrk="1" hangingPunct="1">
              <a:lnSpc>
                <a:spcPct val="80000"/>
              </a:lnSpc>
              <a:buFontTx/>
              <a:buAutoNum type="arabicPeriod"/>
            </a:pPr>
            <a:r>
              <a:rPr lang="it-IT" altLang="en-US" sz="2800" smtClean="0"/>
              <a:t>Use cross-validation to find</a:t>
            </a:r>
          </a:p>
          <a:p>
            <a:pPr marL="609600" indent="-609600" eaLnBrk="1" hangingPunct="1">
              <a:lnSpc>
                <a:spcPct val="80000"/>
              </a:lnSpc>
              <a:buFontTx/>
              <a:buNone/>
            </a:pPr>
            <a:r>
              <a:rPr lang="it-IT" altLang="en-US" sz="2800" smtClean="0"/>
              <a:t>	the best parameter </a:t>
            </a:r>
            <a:r>
              <a:rPr lang="it-IT" altLang="en-US" sz="2800" i="1" smtClean="0"/>
              <a:t>C </a:t>
            </a:r>
            <a:r>
              <a:rPr lang="it-IT" altLang="en-US" sz="2800" smtClean="0"/>
              <a:t>and </a:t>
            </a:r>
            <a:r>
              <a:rPr lang="el-GR" altLang="en-US" smtClean="0">
                <a:sym typeface="Symbol" pitchFamily="18" charset="2"/>
              </a:rPr>
              <a:t></a:t>
            </a:r>
            <a:endParaRPr lang="it-IT" altLang="en-US" sz="2800" smtClean="0"/>
          </a:p>
          <a:p>
            <a:pPr marL="609600" indent="-609600" eaLnBrk="1" hangingPunct="1">
              <a:lnSpc>
                <a:spcPct val="80000"/>
              </a:lnSpc>
              <a:buFontTx/>
              <a:buNone/>
            </a:pPr>
            <a:endParaRPr lang="it-IT" altLang="en-US" sz="2800" smtClean="0"/>
          </a:p>
          <a:p>
            <a:pPr marL="609600" indent="-609600" eaLnBrk="1" hangingPunct="1">
              <a:lnSpc>
                <a:spcPct val="80000"/>
              </a:lnSpc>
              <a:buFontTx/>
              <a:buAutoNum type="arabicPeriod" startAt="4"/>
            </a:pPr>
            <a:r>
              <a:rPr lang="it-IT" altLang="en-US" sz="2800" smtClean="0"/>
              <a:t>Use the best </a:t>
            </a:r>
            <a:r>
              <a:rPr lang="it-IT" altLang="en-US" sz="2800" i="1" smtClean="0"/>
              <a:t>C </a:t>
            </a:r>
            <a:r>
              <a:rPr lang="it-IT" altLang="en-US" sz="2800" smtClean="0"/>
              <a:t>and </a:t>
            </a:r>
            <a:r>
              <a:rPr lang="el-GR" altLang="en-US" smtClean="0">
                <a:sym typeface="Symbol" pitchFamily="18" charset="2"/>
              </a:rPr>
              <a:t></a:t>
            </a:r>
            <a:r>
              <a:rPr lang="it-IT" altLang="en-US" sz="2800" i="1" smtClean="0"/>
              <a:t> </a:t>
            </a:r>
            <a:r>
              <a:rPr lang="it-IT" altLang="en-US" sz="2800" smtClean="0"/>
              <a:t>to train</a:t>
            </a:r>
          </a:p>
          <a:p>
            <a:pPr marL="609600" indent="-609600" eaLnBrk="1" hangingPunct="1">
              <a:lnSpc>
                <a:spcPct val="80000"/>
              </a:lnSpc>
              <a:buFontTx/>
              <a:buNone/>
            </a:pPr>
            <a:r>
              <a:rPr lang="it-IT" altLang="en-US" sz="2800" smtClean="0"/>
              <a:t>	the whole training set</a:t>
            </a:r>
          </a:p>
          <a:p>
            <a:pPr marL="609600" indent="-609600" eaLnBrk="1" hangingPunct="1">
              <a:lnSpc>
                <a:spcPct val="80000"/>
              </a:lnSpc>
            </a:pPr>
            <a:endParaRPr lang="it-IT" altLang="en-US" sz="2800" smtClean="0"/>
          </a:p>
          <a:p>
            <a:pPr marL="609600" indent="-609600" eaLnBrk="1" hangingPunct="1">
              <a:lnSpc>
                <a:spcPct val="80000"/>
              </a:lnSpc>
              <a:buFontTx/>
              <a:buAutoNum type="arabicPeriod" startAt="5"/>
            </a:pPr>
            <a:r>
              <a:rPr lang="it-IT" altLang="en-US" sz="2800" smtClean="0"/>
              <a:t>Test</a:t>
            </a:r>
          </a:p>
          <a:p>
            <a:pPr marL="609600" indent="-609600" eaLnBrk="1" hangingPunct="1">
              <a:lnSpc>
                <a:spcPct val="80000"/>
              </a:lnSpc>
              <a:buFontTx/>
              <a:buNone/>
            </a:pPr>
            <a:endParaRPr lang="it-IT" altLang="en-US" sz="2800" smtClean="0"/>
          </a:p>
        </p:txBody>
      </p:sp>
      <p:grpSp>
        <p:nvGrpSpPr>
          <p:cNvPr id="2" name="Group 7"/>
          <p:cNvGrpSpPr>
            <a:grpSpLocks/>
          </p:cNvGrpSpPr>
          <p:nvPr/>
        </p:nvGrpSpPr>
        <p:grpSpPr bwMode="auto">
          <a:xfrm>
            <a:off x="6877050" y="2584450"/>
            <a:ext cx="1187450" cy="1131888"/>
            <a:chOff x="4355" y="1855"/>
            <a:chExt cx="748" cy="713"/>
          </a:xfrm>
          <a:effectLst>
            <a:outerShdw blurRad="50800" dist="38100" dir="2700000" algn="tl" rotWithShape="0">
              <a:prstClr val="black">
                <a:alpha val="40000"/>
              </a:prstClr>
            </a:outerShdw>
          </a:effectLst>
        </p:grpSpPr>
        <p:sp>
          <p:nvSpPr>
            <p:cNvPr id="53254" name="Oval 5"/>
            <p:cNvSpPr>
              <a:spLocks noChangeArrowheads="1"/>
            </p:cNvSpPr>
            <p:nvPr/>
          </p:nvSpPr>
          <p:spPr bwMode="auto">
            <a:xfrm>
              <a:off x="4355" y="1855"/>
              <a:ext cx="748" cy="713"/>
            </a:xfrm>
            <a:prstGeom prst="ellipse">
              <a:avLst/>
            </a:prstGeom>
            <a:solidFill>
              <a:srgbClr val="FF9900"/>
            </a:solidFill>
            <a:ln w="9525">
              <a:solidFill>
                <a:schemeClr val="tx1"/>
              </a:solidFill>
              <a:round/>
              <a:headEnd/>
              <a:tailEnd/>
            </a:ln>
          </p:spPr>
          <p:txBody>
            <a:bodyPr wrap="none" anchor="ctr"/>
            <a:lstStyle/>
            <a:p>
              <a:pPr algn="l">
                <a:defRPr/>
              </a:pPr>
              <a:endParaRPr lang="it-IT" baseline="0">
                <a:solidFill>
                  <a:srgbClr val="000000"/>
                </a:solidFill>
                <a:latin typeface="Arial" charset="0"/>
              </a:endParaRPr>
            </a:p>
          </p:txBody>
        </p:sp>
        <p:sp>
          <p:nvSpPr>
            <p:cNvPr id="53255" name="Litebulb"/>
            <p:cNvSpPr>
              <a:spLocks noEditPoints="1" noChangeArrowheads="1"/>
            </p:cNvSpPr>
            <p:nvPr/>
          </p:nvSpPr>
          <p:spPr bwMode="auto">
            <a:xfrm rot="1467183">
              <a:off x="4533" y="1890"/>
              <a:ext cx="427" cy="643"/>
            </a:xfrm>
            <a:custGeom>
              <a:avLst/>
              <a:gdLst>
                <a:gd name="T0" fmla="*/ 214 w 21600"/>
                <a:gd name="T1" fmla="*/ 0 h 21600"/>
                <a:gd name="T2" fmla="*/ 427 w 21600"/>
                <a:gd name="T3" fmla="*/ 232 h 21600"/>
                <a:gd name="T4" fmla="*/ 0 w 21600"/>
                <a:gd name="T5" fmla="*/ 232 h 21600"/>
                <a:gd name="T6" fmla="*/ 214 w 21600"/>
                <a:gd name="T7" fmla="*/ 643 h 21600"/>
                <a:gd name="T8" fmla="*/ 0 60000 65536"/>
                <a:gd name="T9" fmla="*/ 0 60000 65536"/>
                <a:gd name="T10" fmla="*/ 0 60000 65536"/>
                <a:gd name="T11" fmla="*/ 0 60000 65536"/>
                <a:gd name="T12" fmla="*/ 3541 w 21600"/>
                <a:gd name="T13" fmla="*/ 2184 h 21600"/>
                <a:gd name="T14" fmla="*/ 18261 w 21600"/>
                <a:gd name="T15" fmla="*/ 9272 h 21600"/>
              </a:gdLst>
              <a:ahLst/>
              <a:cxnLst>
                <a:cxn ang="T8">
                  <a:pos x="T0" y="T1"/>
                </a:cxn>
                <a:cxn ang="T9">
                  <a:pos x="T2" y="T3"/>
                </a:cxn>
                <a:cxn ang="T10">
                  <a:pos x="T4" y="T5"/>
                </a:cxn>
                <a:cxn ang="T11">
                  <a:pos x="T6" y="T7"/>
                </a:cxn>
              </a:cxnLst>
              <a:rect l="T12" t="T13" r="T14" b="T15"/>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00"/>
            </a:solidFill>
            <a:ln w="57150">
              <a:solidFill>
                <a:srgbClr val="000000"/>
              </a:solidFill>
              <a:miter lim="800000"/>
              <a:headEnd/>
              <a:tailEnd/>
            </a:ln>
          </p:spPr>
          <p:txBody>
            <a:bodyPr/>
            <a:lstStyle/>
            <a:p>
              <a:pPr algn="l">
                <a:defRPr/>
              </a:pPr>
              <a:endParaRPr lang="it-IT" baseline="0">
                <a:solidFill>
                  <a:srgbClr val="000000"/>
                </a:solidFill>
                <a:latin typeface="Arial" charset="0"/>
              </a:endParaRPr>
            </a:p>
          </p:txBody>
        </p:sp>
      </p:grpSp>
    </p:spTree>
    <p:extLst>
      <p:ext uri="{BB962C8B-B14F-4D97-AF65-F5344CB8AC3E}">
        <p14:creationId xmlns:p14="http://schemas.microsoft.com/office/powerpoint/2010/main" val="355612788"/>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EB1EE63F-5525-45E5-AC89-C10E8D09AF84}" type="slidenum">
              <a:rPr lang="it-IT"/>
              <a:pPr>
                <a:defRPr/>
              </a:pPr>
              <a:t>82</a:t>
            </a:fld>
            <a:endParaRPr lang="it-IT"/>
          </a:p>
        </p:txBody>
      </p:sp>
      <p:sp>
        <p:nvSpPr>
          <p:cNvPr id="108547" name="Rectangle 2"/>
          <p:cNvSpPr>
            <a:spLocks noGrp="1" noChangeArrowheads="1"/>
          </p:cNvSpPr>
          <p:nvPr>
            <p:ph type="title" idx="4294967295"/>
          </p:nvPr>
        </p:nvSpPr>
        <p:spPr/>
        <p:txBody>
          <a:bodyPr/>
          <a:lstStyle/>
          <a:p>
            <a:pPr eaLnBrk="1" hangingPunct="1"/>
            <a:r>
              <a:rPr lang="it-IT" altLang="en-US" smtClean="0"/>
              <a:t>Cookbook problems</a:t>
            </a:r>
          </a:p>
        </p:txBody>
      </p:sp>
      <p:sp>
        <p:nvSpPr>
          <p:cNvPr id="108548" name="Rectangle 3"/>
          <p:cNvSpPr>
            <a:spLocks noGrp="1" noChangeArrowheads="1"/>
          </p:cNvSpPr>
          <p:nvPr>
            <p:ph type="body" idx="4294967295"/>
          </p:nvPr>
        </p:nvSpPr>
        <p:spPr>
          <a:xfrm>
            <a:off x="684213" y="1214438"/>
            <a:ext cx="8013700" cy="5500687"/>
          </a:xfrm>
        </p:spPr>
        <p:txBody>
          <a:bodyPr/>
          <a:lstStyle/>
          <a:p>
            <a:pPr eaLnBrk="1" hangingPunct="1">
              <a:lnSpc>
                <a:spcPct val="80000"/>
              </a:lnSpc>
            </a:pPr>
            <a:r>
              <a:rPr lang="it-IT" altLang="en-US" sz="2600" smtClean="0"/>
              <a:t>Parameter search can be very time consuming</a:t>
            </a:r>
          </a:p>
          <a:p>
            <a:pPr eaLnBrk="1" hangingPunct="1">
              <a:lnSpc>
                <a:spcPct val="80000"/>
              </a:lnSpc>
              <a:buFontTx/>
              <a:buNone/>
            </a:pPr>
            <a:r>
              <a:rPr lang="it-IT" altLang="en-US" sz="2600" smtClean="0">
                <a:solidFill>
                  <a:srgbClr val="C00000"/>
                </a:solidFill>
                <a:sym typeface="Wingdings" pitchFamily="2" charset="2"/>
              </a:rPr>
              <a:t></a:t>
            </a:r>
            <a:r>
              <a:rPr lang="it-IT" altLang="en-US" sz="2600" smtClean="0">
                <a:solidFill>
                  <a:srgbClr val="C00000"/>
                </a:solidFill>
              </a:rPr>
              <a:t>Solution: conduct parameter search hierarchically</a:t>
            </a:r>
          </a:p>
          <a:p>
            <a:pPr eaLnBrk="1" hangingPunct="1">
              <a:lnSpc>
                <a:spcPct val="80000"/>
              </a:lnSpc>
              <a:buFontTx/>
              <a:buNone/>
            </a:pPr>
            <a:endParaRPr lang="it-IT" altLang="en-US" sz="2600" smtClean="0"/>
          </a:p>
          <a:p>
            <a:pPr eaLnBrk="1" hangingPunct="1">
              <a:lnSpc>
                <a:spcPct val="80000"/>
              </a:lnSpc>
            </a:pPr>
            <a:r>
              <a:rPr lang="it-IT" altLang="en-US" sz="2600" smtClean="0"/>
              <a:t>RBF kernels are sometimes subject to overfitting</a:t>
            </a:r>
          </a:p>
          <a:p>
            <a:pPr eaLnBrk="1" hangingPunct="1">
              <a:lnSpc>
                <a:spcPct val="80000"/>
              </a:lnSpc>
              <a:buFontTx/>
              <a:buNone/>
            </a:pPr>
            <a:r>
              <a:rPr lang="it-IT" altLang="en-US" sz="2600" smtClean="0">
                <a:solidFill>
                  <a:srgbClr val="C00000"/>
                </a:solidFill>
                <a:sym typeface="Wingdings" pitchFamily="2" charset="2"/>
              </a:rPr>
              <a:t>Solution: </a:t>
            </a:r>
            <a:r>
              <a:rPr lang="it-IT" altLang="en-US" sz="2600" smtClean="0">
                <a:solidFill>
                  <a:srgbClr val="C00000"/>
                </a:solidFill>
              </a:rPr>
              <a:t>use high degree polynomials kernels</a:t>
            </a:r>
          </a:p>
          <a:p>
            <a:pPr eaLnBrk="1" hangingPunct="1">
              <a:lnSpc>
                <a:spcPct val="80000"/>
              </a:lnSpc>
              <a:buFontTx/>
              <a:buNone/>
            </a:pPr>
            <a:endParaRPr lang="it-IT" altLang="en-US" sz="2600" smtClean="0"/>
          </a:p>
          <a:p>
            <a:pPr eaLnBrk="1" hangingPunct="1">
              <a:lnSpc>
                <a:spcPct val="80000"/>
              </a:lnSpc>
            </a:pPr>
            <a:r>
              <a:rPr lang="it-IT" altLang="en-US" sz="2600" smtClean="0"/>
              <a:t>Parameter search must be repeated for every chosen features; there no reuse of computations</a:t>
            </a:r>
          </a:p>
          <a:p>
            <a:pPr eaLnBrk="1" hangingPunct="1">
              <a:lnSpc>
                <a:spcPct val="80000"/>
              </a:lnSpc>
              <a:buFontTx/>
              <a:buNone/>
            </a:pPr>
            <a:r>
              <a:rPr lang="it-IT" altLang="en-US" sz="2600" smtClean="0">
                <a:solidFill>
                  <a:srgbClr val="C00000"/>
                </a:solidFill>
                <a:sym typeface="Wingdings" pitchFamily="2" charset="2"/>
              </a:rPr>
              <a:t>Solution: compare features on random subsets of the entire dataset to contain computational cost</a:t>
            </a:r>
          </a:p>
          <a:p>
            <a:pPr eaLnBrk="1" hangingPunct="1">
              <a:lnSpc>
                <a:spcPct val="80000"/>
              </a:lnSpc>
              <a:buFontTx/>
              <a:buNone/>
            </a:pPr>
            <a:endParaRPr lang="it-IT" altLang="en-US" sz="2600" smtClean="0">
              <a:solidFill>
                <a:srgbClr val="C00000"/>
              </a:solidFill>
              <a:sym typeface="Wingdings" pitchFamily="2" charset="2"/>
            </a:endParaRPr>
          </a:p>
          <a:p>
            <a:pPr eaLnBrk="1" hangingPunct="1">
              <a:lnSpc>
                <a:spcPct val="80000"/>
              </a:lnSpc>
            </a:pPr>
            <a:r>
              <a:rPr lang="it-IT" altLang="en-US" sz="2600" smtClean="0">
                <a:sym typeface="Wingdings" pitchFamily="2" charset="2"/>
              </a:rPr>
              <a:t>Search ranges for C and </a:t>
            </a:r>
            <a:r>
              <a:rPr lang="el-GR" altLang="en-US" sz="2600" smtClean="0">
                <a:sym typeface="Symbol" pitchFamily="18" charset="2"/>
              </a:rPr>
              <a:t></a:t>
            </a:r>
            <a:r>
              <a:rPr lang="it-IT" altLang="en-US" sz="2600" smtClean="0">
                <a:sym typeface="Symbol" pitchFamily="18" charset="2"/>
              </a:rPr>
              <a:t> are tricky to choose</a:t>
            </a:r>
          </a:p>
          <a:p>
            <a:pPr>
              <a:lnSpc>
                <a:spcPct val="80000"/>
              </a:lnSpc>
              <a:buFontTx/>
              <a:buNone/>
            </a:pPr>
            <a:r>
              <a:rPr lang="it-IT" altLang="en-US" sz="2600" smtClean="0">
                <a:solidFill>
                  <a:srgbClr val="C00000"/>
                </a:solidFill>
                <a:sym typeface="Wingdings" pitchFamily="2" charset="2"/>
              </a:rPr>
              <a:t>Solution: literature suggests using </a:t>
            </a:r>
            <a:r>
              <a:rPr lang="en-GB" altLang="en-US" sz="2600" smtClean="0">
                <a:solidFill>
                  <a:srgbClr val="C00000"/>
                </a:solidFill>
              </a:rPr>
              <a:t>exponentially growing values like C = 2</a:t>
            </a:r>
            <a:r>
              <a:rPr lang="en-GB" altLang="en-US" sz="2600" baseline="30000" smtClean="0">
                <a:solidFill>
                  <a:srgbClr val="C00000"/>
                </a:solidFill>
              </a:rPr>
              <a:t>[-5..15]</a:t>
            </a:r>
            <a:r>
              <a:rPr lang="en-GB" altLang="en-US" sz="2600" smtClean="0">
                <a:solidFill>
                  <a:srgbClr val="C00000"/>
                </a:solidFill>
              </a:rPr>
              <a:t> and </a:t>
            </a:r>
            <a:r>
              <a:rPr lang="el-GR" altLang="en-US" sz="2600" smtClean="0">
                <a:solidFill>
                  <a:srgbClr val="C00000"/>
                </a:solidFill>
                <a:sym typeface="Symbol" pitchFamily="18" charset="2"/>
              </a:rPr>
              <a:t></a:t>
            </a:r>
            <a:r>
              <a:rPr lang="en-GB" altLang="en-US" sz="2600" smtClean="0">
                <a:solidFill>
                  <a:srgbClr val="C00000"/>
                </a:solidFill>
              </a:rPr>
              <a:t> = 2</a:t>
            </a:r>
            <a:r>
              <a:rPr lang="en-GB" altLang="en-US" sz="2600" baseline="30000" smtClean="0">
                <a:solidFill>
                  <a:srgbClr val="C00000"/>
                </a:solidFill>
              </a:rPr>
              <a:t>[-15..5]</a:t>
            </a:r>
            <a:endParaRPr lang="en-GB" altLang="en-US" sz="2600" smtClean="0">
              <a:solidFill>
                <a:srgbClr val="C00000"/>
              </a:solidFill>
            </a:endParaRPr>
          </a:p>
        </p:txBody>
      </p:sp>
    </p:spTree>
    <p:extLst>
      <p:ext uri="{BB962C8B-B14F-4D97-AF65-F5344CB8AC3E}">
        <p14:creationId xmlns:p14="http://schemas.microsoft.com/office/powerpoint/2010/main" val="1378645288"/>
      </p:ext>
    </p:extLst>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pPr>
              <a:defRPr/>
            </a:pPr>
            <a:fld id="{EB1EE63F-5525-45E5-AC89-C10E8D09AF84}" type="slidenum">
              <a:rPr lang="it-IT"/>
              <a:pPr>
                <a:defRPr/>
              </a:pPr>
              <a:t>83</a:t>
            </a:fld>
            <a:endParaRPr lang="it-IT"/>
          </a:p>
        </p:txBody>
      </p:sp>
      <p:sp>
        <p:nvSpPr>
          <p:cNvPr id="108547" name="Rectangle 2"/>
          <p:cNvSpPr>
            <a:spLocks noGrp="1" noChangeArrowheads="1"/>
          </p:cNvSpPr>
          <p:nvPr>
            <p:ph type="title" idx="4294967295"/>
          </p:nvPr>
        </p:nvSpPr>
        <p:spPr/>
        <p:txBody>
          <a:bodyPr/>
          <a:lstStyle/>
          <a:p>
            <a:pPr eaLnBrk="1" hangingPunct="1"/>
            <a:r>
              <a:rPr lang="it-IT" altLang="en-US" dirty="0" smtClean="0"/>
              <a:t>Materiale aggiuntivo</a:t>
            </a:r>
          </a:p>
        </p:txBody>
      </p:sp>
      <p:sp>
        <p:nvSpPr>
          <p:cNvPr id="108548" name="Rectangle 3"/>
          <p:cNvSpPr>
            <a:spLocks noGrp="1" noChangeArrowheads="1"/>
          </p:cNvSpPr>
          <p:nvPr>
            <p:ph type="body" idx="4294967295"/>
          </p:nvPr>
        </p:nvSpPr>
        <p:spPr>
          <a:xfrm>
            <a:off x="684213" y="1214438"/>
            <a:ext cx="8013700" cy="5500687"/>
          </a:xfrm>
        </p:spPr>
        <p:txBody>
          <a:bodyPr/>
          <a:lstStyle/>
          <a:p>
            <a:pPr eaLnBrk="1" hangingPunct="1">
              <a:lnSpc>
                <a:spcPct val="80000"/>
              </a:lnSpc>
            </a:pPr>
            <a:r>
              <a:rPr lang="it-IT" altLang="en-US" sz="2600" dirty="0" smtClean="0"/>
              <a:t>Il libro sulle SVM</a:t>
            </a:r>
          </a:p>
          <a:p>
            <a:pPr lvl="1" eaLnBrk="1" hangingPunct="1">
              <a:lnSpc>
                <a:spcPct val="80000"/>
              </a:lnSpc>
            </a:pPr>
            <a:r>
              <a:rPr lang="en-US" sz="2400" dirty="0" err="1"/>
              <a:t>Cristianini</a:t>
            </a:r>
            <a:r>
              <a:rPr lang="en-US" sz="2400" dirty="0"/>
              <a:t>, </a:t>
            </a:r>
            <a:r>
              <a:rPr lang="en-US" sz="2400" dirty="0" err="1"/>
              <a:t>Nello</a:t>
            </a:r>
            <a:r>
              <a:rPr lang="en-US" sz="2400" dirty="0"/>
              <a:t>, and John </a:t>
            </a:r>
            <a:r>
              <a:rPr lang="en-US" sz="2400" dirty="0" err="1"/>
              <a:t>Shawe</a:t>
            </a:r>
            <a:r>
              <a:rPr lang="en-US" sz="2400" dirty="0"/>
              <a:t>-Taylor. </a:t>
            </a:r>
            <a:r>
              <a:rPr lang="en-US" sz="2400" i="1" dirty="0"/>
              <a:t>An introduction to support vector machines and other kernel-based learning methods</a:t>
            </a:r>
            <a:r>
              <a:rPr lang="en-US" sz="2400" dirty="0"/>
              <a:t>. Cambridge university press, 2000.</a:t>
            </a:r>
          </a:p>
          <a:p>
            <a:pPr eaLnBrk="1" hangingPunct="1">
              <a:lnSpc>
                <a:spcPct val="80000"/>
              </a:lnSpc>
            </a:pPr>
            <a:r>
              <a:rPr lang="en-GB" altLang="en-US" sz="2600" dirty="0" err="1" smtClean="0"/>
              <a:t>Una</a:t>
            </a:r>
            <a:r>
              <a:rPr lang="en-GB" altLang="en-US" sz="2600" dirty="0" smtClean="0"/>
              <a:t> </a:t>
            </a:r>
            <a:r>
              <a:rPr lang="en-GB" altLang="en-US" sz="2600" dirty="0" err="1" smtClean="0"/>
              <a:t>più</a:t>
            </a:r>
            <a:r>
              <a:rPr lang="en-GB" altLang="en-US" sz="2600" dirty="0" smtClean="0"/>
              <a:t> </a:t>
            </a:r>
            <a:r>
              <a:rPr lang="en-GB" altLang="en-US" sz="2600" dirty="0" err="1" smtClean="0"/>
              <a:t>semplice</a:t>
            </a:r>
            <a:r>
              <a:rPr lang="en-GB" altLang="en-US" sz="2600" dirty="0" smtClean="0"/>
              <a:t> </a:t>
            </a:r>
            <a:r>
              <a:rPr lang="en-GB" altLang="en-US" sz="2600" dirty="0" err="1" smtClean="0"/>
              <a:t>introduzione</a:t>
            </a:r>
            <a:endParaRPr lang="en-GB" altLang="en-US" sz="2600" dirty="0" smtClean="0"/>
          </a:p>
          <a:p>
            <a:pPr lvl="1" eaLnBrk="1" hangingPunct="1">
              <a:lnSpc>
                <a:spcPct val="80000"/>
              </a:lnSpc>
            </a:pPr>
            <a:r>
              <a:rPr lang="en-GB" altLang="en-US" sz="2200" dirty="0"/>
              <a:t>Simple Intro to </a:t>
            </a:r>
            <a:r>
              <a:rPr lang="en-GB" altLang="en-US" sz="2200" dirty="0" smtClean="0"/>
              <a:t>SVM.pdf</a:t>
            </a:r>
          </a:p>
          <a:p>
            <a:pPr eaLnBrk="1" hangingPunct="1">
              <a:lnSpc>
                <a:spcPct val="80000"/>
              </a:lnSpc>
            </a:pPr>
            <a:r>
              <a:rPr lang="en-GB" altLang="en-US" sz="2600" dirty="0" smtClean="0"/>
              <a:t>Slides </a:t>
            </a:r>
            <a:r>
              <a:rPr lang="en-GB" altLang="en-US" sz="2600" dirty="0" err="1" smtClean="0"/>
              <a:t>toste</a:t>
            </a:r>
            <a:r>
              <a:rPr lang="en-GB" altLang="en-US" sz="2600" dirty="0" smtClean="0"/>
              <a:t> </a:t>
            </a:r>
            <a:r>
              <a:rPr lang="en-GB" altLang="en-US" sz="2600" dirty="0" err="1" smtClean="0"/>
              <a:t>sulle</a:t>
            </a:r>
            <a:r>
              <a:rPr lang="en-GB" altLang="en-US" sz="2600" dirty="0" smtClean="0"/>
              <a:t> SVM</a:t>
            </a:r>
          </a:p>
          <a:p>
            <a:pPr lvl="1" eaLnBrk="1" hangingPunct="1">
              <a:lnSpc>
                <a:spcPct val="80000"/>
              </a:lnSpc>
            </a:pPr>
            <a:r>
              <a:rPr lang="en-GB" altLang="en-US" sz="2200" dirty="0"/>
              <a:t>Heavy slides on SVM.pdf</a:t>
            </a:r>
            <a:endParaRPr lang="en-GB" altLang="en-US" sz="2200" dirty="0" smtClean="0"/>
          </a:p>
        </p:txBody>
      </p:sp>
    </p:spTree>
    <p:extLst>
      <p:ext uri="{BB962C8B-B14F-4D97-AF65-F5344CB8AC3E}">
        <p14:creationId xmlns:p14="http://schemas.microsoft.com/office/powerpoint/2010/main" val="14592917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hangingPunct="1">
              <a:spcBef>
                <a:spcPct val="0"/>
              </a:spcBef>
              <a:buFontTx/>
              <a:buNone/>
            </a:pPr>
            <a:fld id="{B64D8BCA-2B24-4C41-99E4-E75465531706}" type="slidenum">
              <a:rPr lang="en-GB" altLang="en-US" sz="1200" smtClean="0">
                <a:latin typeface="Times New Roman" pitchFamily="18" charset="0"/>
              </a:rPr>
              <a:pPr algn="r" eaLnBrk="1" hangingPunct="1">
                <a:spcBef>
                  <a:spcPct val="0"/>
                </a:spcBef>
                <a:buFontTx/>
                <a:buNone/>
              </a:pPr>
              <a:t>9</a:t>
            </a:fld>
            <a:endParaRPr lang="en-GB" altLang="en-US" sz="1200" smtClean="0">
              <a:latin typeface="Times New Roman" pitchFamily="18" charset="0"/>
            </a:endParaRPr>
          </a:p>
        </p:txBody>
      </p:sp>
      <p:sp>
        <p:nvSpPr>
          <p:cNvPr id="45059" name="Rectangle 2"/>
          <p:cNvSpPr>
            <a:spLocks noGrp="1" noChangeArrowheads="1"/>
          </p:cNvSpPr>
          <p:nvPr>
            <p:ph type="title"/>
          </p:nvPr>
        </p:nvSpPr>
        <p:spPr/>
        <p:txBody>
          <a:bodyPr/>
          <a:lstStyle/>
          <a:p>
            <a:r>
              <a:rPr lang="it-IT" altLang="en-US" smtClean="0"/>
              <a:t>Funzioni discriminanti lineari</a:t>
            </a:r>
          </a:p>
        </p:txBody>
      </p:sp>
      <p:sp>
        <p:nvSpPr>
          <p:cNvPr id="45060" name="Rectangle 3"/>
          <p:cNvSpPr>
            <a:spLocks noGrp="1" noChangeArrowheads="1"/>
          </p:cNvSpPr>
          <p:nvPr>
            <p:ph type="body" idx="1"/>
          </p:nvPr>
        </p:nvSpPr>
        <p:spPr/>
        <p:txBody>
          <a:bodyPr/>
          <a:lstStyle/>
          <a:p>
            <a:r>
              <a:rPr lang="it-IT" altLang="en-US" sz="2400" dirty="0" smtClean="0"/>
              <a:t>Training: dato un training set (un insieme di </a:t>
            </a:r>
            <a:r>
              <a:rPr lang="it-IT" altLang="en-US" sz="2400" i="1" dirty="0" smtClean="0"/>
              <a:t>N</a:t>
            </a:r>
            <a:r>
              <a:rPr lang="it-IT" altLang="en-US" sz="2400" dirty="0" smtClean="0"/>
              <a:t> campioni, ossia              , alcuni etichettati </a:t>
            </a:r>
            <a:r>
              <a:rPr lang="it-IT" altLang="en-US" sz="2400" dirty="0" smtClean="0">
                <a:sym typeface="Symbol" pitchFamily="18" charset="2"/>
              </a:rPr>
              <a:t></a:t>
            </a:r>
            <a:r>
              <a:rPr lang="it-IT" altLang="en-US" sz="2400" baseline="-25000" dirty="0" smtClean="0"/>
              <a:t>1</a:t>
            </a:r>
            <a:r>
              <a:rPr lang="it-IT" altLang="en-US" sz="2400" dirty="0" smtClean="0"/>
              <a:t> ed altri etichettati </a:t>
            </a:r>
            <a:r>
              <a:rPr lang="it-IT" altLang="en-US" sz="2400" dirty="0" smtClean="0">
                <a:sym typeface="Symbol" pitchFamily="18" charset="2"/>
              </a:rPr>
              <a:t></a:t>
            </a:r>
            <a:r>
              <a:rPr lang="it-IT" altLang="en-US" sz="2400" baseline="-25000" dirty="0" smtClean="0"/>
              <a:t>2</a:t>
            </a:r>
            <a:r>
              <a:rPr lang="it-IT" altLang="en-US" sz="2400" dirty="0" smtClean="0"/>
              <a:t>), si vuole determinare il vettore dei pesi      e              della funzione discriminante lineare.</a:t>
            </a:r>
          </a:p>
          <a:p>
            <a:r>
              <a:rPr lang="it-IT" altLang="en-US" sz="2400" dirty="0" smtClean="0"/>
              <a:t>Un ragionevole approccio è la ricerca di un vettore di pesi tale che la probabilità di commettere errore sui campioni sia minima.</a:t>
            </a:r>
          </a:p>
          <a:p>
            <a:r>
              <a:rPr lang="it-IT" altLang="en-US" sz="2400" dirty="0" smtClean="0"/>
              <a:t>Se esiste un vettore di pesi tale da rendere nulla la probabilità di errore, allora i campioni si dicono </a:t>
            </a:r>
            <a:r>
              <a:rPr lang="it-IT" altLang="en-US" sz="2400" i="1" dirty="0" smtClean="0"/>
              <a:t>linearmente separabili</a:t>
            </a:r>
            <a:r>
              <a:rPr lang="it-IT" altLang="en-US" sz="2400" dirty="0" smtClean="0"/>
              <a:t>.</a:t>
            </a:r>
          </a:p>
        </p:txBody>
      </p:sp>
      <p:graphicFrame>
        <p:nvGraphicFramePr>
          <p:cNvPr id="2" name="Object 1"/>
          <p:cNvGraphicFramePr>
            <a:graphicFrameLocks noChangeAspect="1"/>
          </p:cNvGraphicFramePr>
          <p:nvPr>
            <p:extLst>
              <p:ext uri="{D42A27DB-BD31-4B8C-83A1-F6EECF244321}">
                <p14:modId xmlns:p14="http://schemas.microsoft.com/office/powerpoint/2010/main" val="4086717150"/>
              </p:ext>
            </p:extLst>
          </p:nvPr>
        </p:nvGraphicFramePr>
        <p:xfrm>
          <a:off x="1716796" y="1747700"/>
          <a:ext cx="1312863" cy="549275"/>
        </p:xfrm>
        <a:graphic>
          <a:graphicData uri="http://schemas.openxmlformats.org/presentationml/2006/ole">
            <mc:AlternateContent xmlns:mc="http://schemas.openxmlformats.org/markup-compatibility/2006">
              <mc:Choice xmlns:v="urn:schemas-microsoft-com:vml" Requires="v">
                <p:oleObj spid="_x0000_s180273" name="Equation" r:id="rId3" imgW="545760" imgH="228600" progId="Equation.3">
                  <p:embed/>
                </p:oleObj>
              </mc:Choice>
              <mc:Fallback>
                <p:oleObj name="Equation" r:id="rId3" imgW="545760" imgH="228600" progId="Equation.3">
                  <p:embed/>
                  <p:pic>
                    <p:nvPicPr>
                      <p:cNvPr id="0" name="Object 24"/>
                      <p:cNvPicPr>
                        <a:picLocks noChangeAspect="1" noChangeArrowheads="1"/>
                      </p:cNvPicPr>
                      <p:nvPr/>
                    </p:nvPicPr>
                    <p:blipFill>
                      <a:blip r:embed="rId4"/>
                      <a:srcRect/>
                      <a:stretch>
                        <a:fillRect/>
                      </a:stretch>
                    </p:blipFill>
                    <p:spPr bwMode="auto">
                      <a:xfrm>
                        <a:off x="1716796" y="1747700"/>
                        <a:ext cx="13128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015805112"/>
              </p:ext>
            </p:extLst>
          </p:nvPr>
        </p:nvGraphicFramePr>
        <p:xfrm>
          <a:off x="6815971" y="2168025"/>
          <a:ext cx="487362" cy="427037"/>
        </p:xfrm>
        <a:graphic>
          <a:graphicData uri="http://schemas.openxmlformats.org/presentationml/2006/ole">
            <mc:AlternateContent xmlns:mc="http://schemas.openxmlformats.org/markup-compatibility/2006">
              <mc:Choice xmlns:v="urn:schemas-microsoft-com:vml" Requires="v">
                <p:oleObj spid="_x0000_s180274" name="Equation" r:id="rId5" imgW="203040" imgH="177480" progId="Equation.3">
                  <p:embed/>
                </p:oleObj>
              </mc:Choice>
              <mc:Fallback>
                <p:oleObj name="Equation" r:id="rId5" imgW="203040" imgH="177480" progId="Equation.3">
                  <p:embed/>
                  <p:pic>
                    <p:nvPicPr>
                      <p:cNvPr id="0" name="Object 1"/>
                      <p:cNvPicPr>
                        <a:picLocks noChangeAspect="1" noChangeArrowheads="1"/>
                      </p:cNvPicPr>
                      <p:nvPr/>
                    </p:nvPicPr>
                    <p:blipFill>
                      <a:blip r:embed="rId6"/>
                      <a:srcRect/>
                      <a:stretch>
                        <a:fillRect/>
                      </a:stretch>
                    </p:blipFill>
                    <p:spPr bwMode="auto">
                      <a:xfrm>
                        <a:off x="6815971" y="2168025"/>
                        <a:ext cx="48736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586351731"/>
              </p:ext>
            </p:extLst>
          </p:nvPr>
        </p:nvGraphicFramePr>
        <p:xfrm>
          <a:off x="7596336" y="2132856"/>
          <a:ext cx="457200" cy="549275"/>
        </p:xfrm>
        <a:graphic>
          <a:graphicData uri="http://schemas.openxmlformats.org/presentationml/2006/ole">
            <mc:AlternateContent xmlns:mc="http://schemas.openxmlformats.org/markup-compatibility/2006">
              <mc:Choice xmlns:v="urn:schemas-microsoft-com:vml" Requires="v">
                <p:oleObj spid="_x0000_s180275" name="Equation" r:id="rId7" imgW="190440" imgH="228600" progId="Equation.3">
                  <p:embed/>
                </p:oleObj>
              </mc:Choice>
              <mc:Fallback>
                <p:oleObj name="Equation" r:id="rId7" imgW="190440" imgH="228600" progId="Equation.3">
                  <p:embed/>
                  <p:pic>
                    <p:nvPicPr>
                      <p:cNvPr id="0" name=""/>
                      <p:cNvPicPr>
                        <a:picLocks noChangeAspect="1" noChangeArrowheads="1"/>
                      </p:cNvPicPr>
                      <p:nvPr/>
                    </p:nvPicPr>
                    <p:blipFill>
                      <a:blip r:embed="rId8"/>
                      <a:srcRect/>
                      <a:stretch>
                        <a:fillRect/>
                      </a:stretch>
                    </p:blipFill>
                    <p:spPr bwMode="auto">
                      <a:xfrm>
                        <a:off x="7596336" y="2132856"/>
                        <a:ext cx="4572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20476678"/>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17325</TotalTime>
  <Words>3825</Words>
  <Application>Microsoft Office PowerPoint</Application>
  <PresentationFormat>Presentazione su schermo (4:3)</PresentationFormat>
  <Paragraphs>884</Paragraphs>
  <Slides>83</Slides>
  <Notes>57</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83</vt:i4>
      </vt:variant>
    </vt:vector>
  </HeadingPairs>
  <TitlesOfParts>
    <vt:vector size="86" baseType="lpstr">
      <vt:lpstr>Struttura predefinita</vt:lpstr>
      <vt:lpstr>Equation</vt:lpstr>
      <vt:lpstr>Equazione</vt:lpstr>
      <vt:lpstr>Sistemi avanzati per il Riconoscimento</vt:lpstr>
      <vt:lpstr>Introduzione</vt:lpstr>
      <vt:lpstr>Funzioni discriminanti lineari</vt:lpstr>
      <vt:lpstr>Funzioni discriminanti lineari</vt:lpstr>
      <vt:lpstr>Funzioni discriminanti lineari</vt:lpstr>
      <vt:lpstr>Funzioni discriminanti lineari</vt:lpstr>
      <vt:lpstr>Funzioni discriminanti lineari</vt:lpstr>
      <vt:lpstr>Funzioni discriminanti lineari</vt:lpstr>
      <vt:lpstr>Funzioni discriminanti lineari</vt:lpstr>
      <vt:lpstr>Presentazione standard di PowerPoint</vt:lpstr>
      <vt:lpstr>Due classi</vt:lpstr>
      <vt:lpstr>Separatori Lineari</vt:lpstr>
      <vt:lpstr>Presentazione standard di PowerPoint</vt:lpstr>
      <vt:lpstr>Presentazione standard di PowerPoint</vt:lpstr>
      <vt:lpstr>Determinazione dei pesi w</vt:lpstr>
      <vt:lpstr>Determinazione dei pesi w</vt:lpstr>
      <vt:lpstr>Determinazione dei pesi w</vt:lpstr>
      <vt:lpstr>Determinazione dei pesi w</vt:lpstr>
      <vt:lpstr>Determinazione dei pesi w</vt:lpstr>
      <vt:lpstr>Determinazione dei pesi w</vt:lpstr>
      <vt:lpstr>Determinazione dei pesi w</vt:lpstr>
      <vt:lpstr>Caso multi classe</vt:lpstr>
      <vt:lpstr>Funzioni discriminanti lineari generalizzate</vt:lpstr>
      <vt:lpstr>Funzioni discriminanti lineari generalizzate</vt:lpstr>
      <vt:lpstr>Funzioni discriminanti lineari generalizzate - esempio</vt:lpstr>
      <vt:lpstr>Presentazione standard di PowerPoint</vt:lpstr>
      <vt:lpstr>Presentazione standard di PowerPoint</vt:lpstr>
      <vt:lpstr>Presentazione standard di PowerPoint</vt:lpstr>
      <vt:lpstr>Presentazione standard di PowerPoint</vt:lpstr>
      <vt:lpstr>SVM come separatori lineari</vt:lpstr>
      <vt:lpstr>SVM come separatori lineari</vt:lpstr>
      <vt:lpstr>SVM come separatori lineari</vt:lpstr>
      <vt:lpstr>SVM come separatori lineari</vt:lpstr>
      <vt:lpstr>SVM come separatori lineari</vt:lpstr>
      <vt:lpstr>SVM come separatori lineari</vt:lpstr>
      <vt:lpstr>Presentazione standard di PowerPoint</vt:lpstr>
      <vt:lpstr>Presentazione standard di PowerPoint</vt:lpstr>
      <vt:lpstr>Presentazione standard di PowerPoint</vt:lpstr>
      <vt:lpstr>Presentazione standard di PowerPoint</vt:lpstr>
      <vt:lpstr>Mettendo assieme:</vt:lpstr>
      <vt:lpstr>SVM lineare (2)</vt:lpstr>
      <vt:lpstr>Risolvere il problema di ottimizzazione</vt:lpstr>
      <vt:lpstr>Torniamo al problema di SVM</vt:lpstr>
      <vt:lpstr>Presentazione standard di PowerPoint</vt:lpstr>
      <vt:lpstr>Presentazione standard di PowerPoint</vt:lpstr>
      <vt:lpstr>Formulazione finale</vt:lpstr>
      <vt:lpstr>Margini “Soft”  </vt:lpstr>
      <vt:lpstr>Soft Margin Classification</vt:lpstr>
      <vt:lpstr>Soluzione per dati NLS</vt:lpstr>
      <vt:lpstr>Soluzione per dati NLS</vt:lpstr>
      <vt:lpstr>Sommario di SVM lineare</vt:lpstr>
      <vt:lpstr>Non-linear SVMs</vt:lpstr>
      <vt:lpstr>Non-linear SVMs:  Feature spaces</vt:lpstr>
      <vt:lpstr>Presentazione standard di PowerPoint</vt:lpstr>
      <vt:lpstr>Proiezione ad alta dimensionalità: problemi</vt:lpstr>
      <vt:lpstr>Kernel Trick: ripasso</vt:lpstr>
      <vt:lpstr>Kernel Trick: ripasso</vt:lpstr>
      <vt:lpstr>Kernel Trick: Funzioni Kernel</vt:lpstr>
      <vt:lpstr>Kernel Trick: ripasso</vt:lpstr>
      <vt:lpstr>Kernel Trick: ripasso</vt:lpstr>
      <vt:lpstr>Funzioni kernel</vt:lpstr>
      <vt:lpstr>Quali funzioni sono Kernels?</vt:lpstr>
      <vt:lpstr>Esempi di funzioni kernel</vt:lpstr>
      <vt:lpstr>Applicazioni</vt:lpstr>
      <vt:lpstr>Vantaggi</vt:lpstr>
      <vt:lpstr>Svantaggi</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Classification examples</vt:lpstr>
      <vt:lpstr>Selezione del kernel</vt:lpstr>
      <vt:lpstr>Kernel selection</vt:lpstr>
      <vt:lpstr>Cookbook approach</vt:lpstr>
      <vt:lpstr>Cookbook problems</vt:lpstr>
      <vt:lpstr>Materiale aggiuntivo</vt:lpstr>
    </vt:vector>
  </TitlesOfParts>
  <Company>VIPS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dc:creator>
  <cp:lastModifiedBy>Marco Cristani</cp:lastModifiedBy>
  <cp:revision>248</cp:revision>
  <dcterms:created xsi:type="dcterms:W3CDTF">2007-12-20T12:55:16Z</dcterms:created>
  <dcterms:modified xsi:type="dcterms:W3CDTF">2015-03-17T08:50:02Z</dcterms:modified>
</cp:coreProperties>
</file>