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70" r:id="rId5"/>
    <p:sldId id="258" r:id="rId6"/>
    <p:sldId id="259" r:id="rId7"/>
    <p:sldId id="260" r:id="rId8"/>
    <p:sldId id="261" r:id="rId9"/>
    <p:sldId id="263" r:id="rId10"/>
    <p:sldId id="264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3" d="100"/>
          <a:sy n="83" d="100"/>
        </p:scale>
        <p:origin x="-748" y="5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330D4-70E5-4A8B-ACF4-5EBE05A795CF}" type="datetimeFigureOut">
              <a:rPr lang="it-IT" smtClean="0"/>
              <a:t>06/03/2017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C7880-BD86-4BC2-8288-79CF5ABE19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2033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330D4-70E5-4A8B-ACF4-5EBE05A795CF}" type="datetimeFigureOut">
              <a:rPr lang="it-IT" smtClean="0"/>
              <a:t>06/03/2017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C7880-BD86-4BC2-8288-79CF5ABE19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8086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330D4-70E5-4A8B-ACF4-5EBE05A795CF}" type="datetimeFigureOut">
              <a:rPr lang="it-IT" smtClean="0"/>
              <a:t>06/03/2017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C7880-BD86-4BC2-8288-79CF5ABE19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0262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330D4-70E5-4A8B-ACF4-5EBE05A795CF}" type="datetimeFigureOut">
              <a:rPr lang="it-IT" smtClean="0"/>
              <a:t>06/03/2017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C7880-BD86-4BC2-8288-79CF5ABE19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6216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330D4-70E5-4A8B-ACF4-5EBE05A795CF}" type="datetimeFigureOut">
              <a:rPr lang="it-IT" smtClean="0"/>
              <a:t>06/03/2017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C7880-BD86-4BC2-8288-79CF5ABE19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3704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330D4-70E5-4A8B-ACF4-5EBE05A795CF}" type="datetimeFigureOut">
              <a:rPr lang="it-IT" smtClean="0"/>
              <a:t>06/03/2017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C7880-BD86-4BC2-8288-79CF5ABE19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2268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330D4-70E5-4A8B-ACF4-5EBE05A795CF}" type="datetimeFigureOut">
              <a:rPr lang="it-IT" smtClean="0"/>
              <a:t>06/03/2017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C7880-BD86-4BC2-8288-79CF5ABE19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8539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330D4-70E5-4A8B-ACF4-5EBE05A795CF}" type="datetimeFigureOut">
              <a:rPr lang="it-IT" smtClean="0"/>
              <a:t>06/03/2017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C7880-BD86-4BC2-8288-79CF5ABE19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2224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330D4-70E5-4A8B-ACF4-5EBE05A795CF}" type="datetimeFigureOut">
              <a:rPr lang="it-IT" smtClean="0"/>
              <a:t>06/03/2017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C7880-BD86-4BC2-8288-79CF5ABE19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957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330D4-70E5-4A8B-ACF4-5EBE05A795CF}" type="datetimeFigureOut">
              <a:rPr lang="it-IT" smtClean="0"/>
              <a:t>06/03/2017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C7880-BD86-4BC2-8288-79CF5ABE19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3878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330D4-70E5-4A8B-ACF4-5EBE05A795CF}" type="datetimeFigureOut">
              <a:rPr lang="it-IT" smtClean="0"/>
              <a:t>06/03/2017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C7880-BD86-4BC2-8288-79CF5ABE19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8419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330D4-70E5-4A8B-ACF4-5EBE05A795CF}" type="datetimeFigureOut">
              <a:rPr lang="it-IT" smtClean="0"/>
              <a:t>06/03/2017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C7880-BD86-4BC2-8288-79CF5ABE19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973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I regni romano-barbarici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6 marzo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21507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/>
              <a:t>La trasformazione della regalità germanica, gli aspetti simbolici, l’indipendenza</a:t>
            </a:r>
            <a:endParaRPr lang="it-IT" sz="2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sz="2400" dirty="0" smtClean="0"/>
              <a:t>Tendenza alla sacralità: i re dei germani avevano un carattere sacrale e carismatico, trasmesso nell’ambito di alcune famiglie dalle caratteristiche semi-divine</a:t>
            </a:r>
          </a:p>
          <a:p>
            <a:r>
              <a:rPr lang="it-IT" sz="2400" dirty="0" smtClean="0"/>
              <a:t>Ma questo carisma non basta per regnare e ci sono lotte feroci (spodestamento dei Merovingi da parte dei </a:t>
            </a:r>
            <a:r>
              <a:rPr lang="it-IT" sz="2400" dirty="0" err="1" smtClean="0"/>
              <a:t>Pipinidi</a:t>
            </a:r>
            <a:r>
              <a:rPr lang="it-IT" sz="2400" dirty="0" smtClean="0"/>
              <a:t>)</a:t>
            </a:r>
          </a:p>
          <a:p>
            <a:r>
              <a:rPr lang="it-IT" sz="2400" dirty="0" smtClean="0"/>
              <a:t>Il «capitale simbolico» si arricchisce con ‘materiali’ romani e con materiali cristiani. </a:t>
            </a:r>
          </a:p>
          <a:p>
            <a:pPr marL="0" indent="0">
              <a:buNone/>
            </a:pPr>
            <a:r>
              <a:rPr lang="it-IT" sz="2400" dirty="0"/>
              <a:t>	</a:t>
            </a:r>
            <a:r>
              <a:rPr lang="it-IT" sz="2400" dirty="0" smtClean="0"/>
              <a:t>- panegirici letterari degli scrittori</a:t>
            </a:r>
          </a:p>
          <a:p>
            <a:pPr marL="0" indent="0">
              <a:buNone/>
            </a:pPr>
            <a:r>
              <a:rPr lang="it-IT" sz="2400" dirty="0"/>
              <a:t>	</a:t>
            </a:r>
            <a:r>
              <a:rPr lang="it-IT" sz="2400" dirty="0" smtClean="0"/>
              <a:t>- influenza religiosa dei vescovi, coi quali c’è familiarità</a:t>
            </a:r>
          </a:p>
          <a:p>
            <a:pPr marL="0" indent="0">
              <a:buNone/>
            </a:pPr>
            <a:r>
              <a:rPr lang="it-IT" sz="2400" dirty="0"/>
              <a:t>	</a:t>
            </a:r>
            <a:r>
              <a:rPr lang="it-IT" sz="2400" dirty="0" smtClean="0"/>
              <a:t>- il rito dell’unzione (Visigoti, Franchi)</a:t>
            </a:r>
          </a:p>
          <a:p>
            <a:pPr marL="0" indent="0">
              <a:buNone/>
            </a:pPr>
            <a:r>
              <a:rPr lang="it-IT" sz="2400" dirty="0" smtClean="0"/>
              <a:t>	[Carlo Magno </a:t>
            </a:r>
            <a:r>
              <a:rPr lang="it-IT" sz="2400" dirty="0" err="1" smtClean="0"/>
              <a:t>rex</a:t>
            </a:r>
            <a:r>
              <a:rPr lang="it-IT" sz="2400" dirty="0" smtClean="0"/>
              <a:t> et </a:t>
            </a:r>
            <a:r>
              <a:rPr lang="it-IT" sz="2400" dirty="0" err="1" smtClean="0"/>
              <a:t>sacerdos</a:t>
            </a:r>
            <a:r>
              <a:rPr lang="it-IT" sz="2400" dirty="0" smtClean="0"/>
              <a:t>]</a:t>
            </a:r>
          </a:p>
          <a:p>
            <a:pPr marL="0" indent="0">
              <a:buNone/>
            </a:pPr>
            <a:r>
              <a:rPr lang="it-IT" sz="2400" dirty="0"/>
              <a:t>	</a:t>
            </a:r>
            <a:r>
              <a:rPr lang="it-IT" sz="2400" dirty="0" smtClean="0"/>
              <a:t>[battere moneta]</a:t>
            </a:r>
          </a:p>
          <a:p>
            <a:pPr marL="0" indent="0">
              <a:buNone/>
            </a:pPr>
            <a:r>
              <a:rPr lang="it-IT" sz="2400" dirty="0"/>
              <a:t>	</a:t>
            </a:r>
            <a:r>
              <a:rPr lang="it-IT" sz="2400" dirty="0" smtClean="0"/>
              <a:t>[testi letterari sulla origine dei vari popoli]</a:t>
            </a:r>
          </a:p>
          <a:p>
            <a:pPr marL="0" indent="0">
              <a:buNone/>
            </a:pPr>
            <a:r>
              <a:rPr lang="it-IT" sz="2400" dirty="0"/>
              <a:t>	</a:t>
            </a:r>
            <a:r>
              <a:rPr lang="it-IT" sz="2400" dirty="0" smtClean="0"/>
              <a:t>[le storie nazionali]</a:t>
            </a:r>
            <a:endParaRPr lang="it-IT" sz="2400" dirty="0"/>
          </a:p>
          <a:p>
            <a:pPr marL="0" indent="0">
              <a:buNone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298475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/>
              <a:t>L’amministrazione dei regni</a:t>
            </a:r>
            <a:endParaRPr lang="it-IT" sz="2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Sopravvivenza e trasformazione dell’amministrazione romana</a:t>
            </a:r>
          </a:p>
          <a:p>
            <a:r>
              <a:rPr lang="it-IT" sz="2400" dirty="0" smtClean="0"/>
              <a:t>La fiscalità</a:t>
            </a:r>
          </a:p>
          <a:p>
            <a:r>
              <a:rPr lang="it-IT" sz="2400" dirty="0" smtClean="0"/>
              <a:t>Il servizio militare e l’assemblea</a:t>
            </a:r>
          </a:p>
        </p:txBody>
      </p:sp>
    </p:spTree>
    <p:extLst>
      <p:ext uri="{BB962C8B-B14F-4D97-AF65-F5344CB8AC3E}">
        <p14:creationId xmlns:p14="http://schemas.microsoft.com/office/powerpoint/2010/main" val="5871330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22351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/>
              <a:t>L’assimilazione e la nuova identità etnica</a:t>
            </a:r>
            <a:endParaRPr lang="it-IT" sz="2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Inarrestabile mescolanza etnica; pregiudizi storiografici sulla persistenza del discrimine etnico tra popolo dominante e popolazione indigena </a:t>
            </a:r>
          </a:p>
          <a:p>
            <a:r>
              <a:rPr lang="it-IT" sz="2400" dirty="0" smtClean="0"/>
              <a:t>Dall’arianesimo al cattolicesimo</a:t>
            </a:r>
          </a:p>
          <a:p>
            <a:r>
              <a:rPr lang="it-IT" sz="2400" dirty="0" smtClean="0"/>
              <a:t>La legislazione</a:t>
            </a:r>
          </a:p>
          <a:p>
            <a:r>
              <a:rPr lang="it-IT" sz="2400" dirty="0" smtClean="0"/>
              <a:t>Fusione etnica e miti </a:t>
            </a:r>
            <a:r>
              <a:rPr lang="it-IT" sz="2400" smtClean="0"/>
              <a:t>di conquista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127694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000" dirty="0" smtClean="0"/>
              <a:t>Barbero, I regni romano-barbarici</a:t>
            </a:r>
            <a:endParaRPr lang="it-IT" sz="2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sz="2400" dirty="0" smtClean="0"/>
              <a:t>In «Storia d’Europa e del Mediterraneo. Dal Medioevo all’età della globalizzazione», IV (Il medioevo. Secoli V-XV), a cura di A. Carocci, ed. Salerno, Roma 2006, pp. 167-212</a:t>
            </a:r>
          </a:p>
          <a:p>
            <a:pPr marL="457200" indent="-457200">
              <a:buAutoNum type="arabicPeriod"/>
            </a:pPr>
            <a:r>
              <a:rPr lang="it-IT" sz="2400" dirty="0" smtClean="0"/>
              <a:t>Il problema storiografico</a:t>
            </a:r>
          </a:p>
          <a:p>
            <a:pPr marL="457200" indent="-457200">
              <a:buAutoNum type="arabicPeriod"/>
            </a:pPr>
            <a:r>
              <a:rPr lang="it-IT" sz="2400" dirty="0" smtClean="0"/>
              <a:t>Sopravvivenza e trasformazione della vita romana</a:t>
            </a:r>
          </a:p>
          <a:p>
            <a:pPr marL="457200" indent="-457200">
              <a:buAutoNum type="arabicPeriod"/>
            </a:pPr>
            <a:r>
              <a:rPr lang="it-IT" sz="2400" dirty="0" smtClean="0"/>
              <a:t>La collaborazione dei ceti dirigenti romani e dell’episcopato</a:t>
            </a:r>
          </a:p>
          <a:p>
            <a:pPr marL="457200" indent="-457200">
              <a:buAutoNum type="arabicPeriod"/>
            </a:pPr>
            <a:r>
              <a:rPr lang="it-IT" sz="2400" dirty="0" smtClean="0"/>
              <a:t>Dalla legittimazione imperiale dei regni alla «</a:t>
            </a:r>
            <a:r>
              <a:rPr lang="it-IT" sz="2400" dirty="0" err="1" smtClean="0"/>
              <a:t>imitatio</a:t>
            </a:r>
            <a:r>
              <a:rPr lang="it-IT" sz="2400" dirty="0" smtClean="0"/>
              <a:t> imperii»</a:t>
            </a:r>
          </a:p>
          <a:p>
            <a:pPr marL="457200" indent="-457200">
              <a:buAutoNum type="arabicPeriod"/>
            </a:pPr>
            <a:r>
              <a:rPr lang="it-IT" sz="2400" dirty="0" smtClean="0"/>
              <a:t>La trasformazione della regalità germanica e l’indipendenza dei regna</a:t>
            </a:r>
          </a:p>
          <a:p>
            <a:pPr marL="457200" indent="-457200">
              <a:buAutoNum type="arabicPeriod"/>
            </a:pPr>
            <a:r>
              <a:rPr lang="it-IT" sz="2400" dirty="0" smtClean="0"/>
              <a:t>L’amministrazione dei regni</a:t>
            </a:r>
          </a:p>
          <a:p>
            <a:pPr marL="457200" indent="-457200">
              <a:buAutoNum type="arabicPeriod"/>
            </a:pPr>
            <a:r>
              <a:rPr lang="it-IT" sz="2400" dirty="0" smtClean="0"/>
              <a:t>L’assimilazione e la nuova identità etnica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083649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>
                <a:solidFill>
                  <a:srgbClr val="FF0000"/>
                </a:solidFill>
              </a:rPr>
              <a:t>Un ordine nell’esposizione</a:t>
            </a:r>
            <a:endParaRPr lang="it-IT" sz="2400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400" dirty="0" smtClean="0"/>
          </a:p>
          <a:p>
            <a:r>
              <a:rPr lang="it-IT" sz="2400" dirty="0" smtClean="0"/>
              <a:t>Il quadro geografico (e la «politica estera»)</a:t>
            </a:r>
          </a:p>
          <a:p>
            <a:r>
              <a:rPr lang="it-IT" sz="2400" dirty="0" smtClean="0"/>
              <a:t>La cronologia, </a:t>
            </a:r>
            <a:r>
              <a:rPr lang="it-IT" sz="2400" smtClean="0"/>
              <a:t>gli eventi</a:t>
            </a:r>
            <a:endParaRPr lang="it-IT" sz="2400" dirty="0" smtClean="0"/>
          </a:p>
          <a:p>
            <a:r>
              <a:rPr lang="it-IT" sz="2400" dirty="0" smtClean="0"/>
              <a:t>Le premesse storiografiche </a:t>
            </a:r>
          </a:p>
          <a:p>
            <a:r>
              <a:rPr lang="it-IT" sz="2400" dirty="0" smtClean="0"/>
              <a:t>Istituzioni </a:t>
            </a:r>
          </a:p>
          <a:p>
            <a:r>
              <a:rPr lang="it-IT" sz="2400" dirty="0" smtClean="0"/>
              <a:t>Società</a:t>
            </a:r>
          </a:p>
          <a:p>
            <a:r>
              <a:rPr lang="it-IT" sz="2400" dirty="0" smtClean="0"/>
              <a:t>Economia</a:t>
            </a:r>
          </a:p>
          <a:p>
            <a:r>
              <a:rPr lang="it-IT" sz="2400" dirty="0" smtClean="0"/>
              <a:t>Cultura, messaggio, cerimoniale, aspetti simbolici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727231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000" dirty="0" smtClean="0"/>
              <a:t>«il passato esiste in noi solo perché noi gli poniamo le domande che ci urgono dentro»</a:t>
            </a:r>
          </a:p>
          <a:p>
            <a:pPr marL="0" indent="0">
              <a:buNone/>
            </a:pPr>
            <a:r>
              <a:rPr lang="it-IT" sz="2000" dirty="0"/>
              <a:t>  </a:t>
            </a:r>
            <a:r>
              <a:rPr lang="it-IT" sz="2000" dirty="0" smtClean="0"/>
              <a:t>    Esiste un valore euristico del rapporto emotivo passato/presente? Al di là del fatto che è la ‘molla’ iniziale?</a:t>
            </a:r>
          </a:p>
          <a:p>
            <a:pPr marL="0" indent="0">
              <a:buNone/>
            </a:pPr>
            <a:r>
              <a:rPr lang="it-IT" sz="2000" dirty="0"/>
              <a:t> </a:t>
            </a:r>
            <a:r>
              <a:rPr lang="it-IT" sz="2000" dirty="0" smtClean="0"/>
              <a:t>Il rapporto emotivo deve imprescindibilmente essere accompagnato dalle </a:t>
            </a:r>
            <a:r>
              <a:rPr lang="it-IT" sz="2000" dirty="0" smtClean="0">
                <a:solidFill>
                  <a:srgbClr val="FF0000"/>
                </a:solidFill>
              </a:rPr>
              <a:t>tecniche di ricerca, </a:t>
            </a:r>
            <a:r>
              <a:rPr lang="it-IT" sz="2000" dirty="0" smtClean="0"/>
              <a:t>dalle </a:t>
            </a:r>
            <a:r>
              <a:rPr lang="it-IT" sz="2000" dirty="0" smtClean="0">
                <a:solidFill>
                  <a:srgbClr val="FF0000"/>
                </a:solidFill>
              </a:rPr>
              <a:t>procedure </a:t>
            </a:r>
            <a:r>
              <a:rPr lang="it-IT" sz="2000" dirty="0" smtClean="0"/>
              <a:t>dichiarate e riconoscibili: strumenti che hanno validità a prescindere da ogni «investimento ideologico» che noi compiamo nell’applicarli</a:t>
            </a:r>
          </a:p>
          <a:p>
            <a:pPr marL="0" indent="0">
              <a:buNone/>
            </a:pPr>
            <a:r>
              <a:rPr lang="it-IT" sz="2000" b="1" dirty="0" smtClean="0"/>
              <a:t>Un atteggiamento che non sia di severa vigilanza nelle operazioni di comparazione passato/presente può condurre alla forzatura di utilizzare il proprio mestiere di storico per formulare giudizi sul presente</a:t>
            </a:r>
          </a:p>
          <a:p>
            <a:pPr marL="0" indent="0">
              <a:buNone/>
            </a:pPr>
            <a:endParaRPr lang="it-IT" sz="2000" b="1" dirty="0"/>
          </a:p>
          <a:p>
            <a:pPr marL="0" indent="0">
              <a:buNone/>
            </a:pPr>
            <a:r>
              <a:rPr lang="it-IT" sz="2000" b="1" dirty="0" smtClean="0"/>
              <a:t>Le tecniche di ricerca devono aiutarci a ‘metterci nei panni’ degli uomini del passato, a ricostruire le loro </a:t>
            </a:r>
            <a:r>
              <a:rPr lang="it-IT" sz="2000" b="1" smtClean="0"/>
              <a:t>alternative reali </a:t>
            </a:r>
          </a:p>
          <a:p>
            <a:pPr marL="0" indent="0">
              <a:buNone/>
            </a:pPr>
            <a:endParaRPr lang="it-IT" sz="2000" b="1" dirty="0" smtClean="0"/>
          </a:p>
          <a:p>
            <a:pPr marL="0" indent="0">
              <a:buNone/>
            </a:pP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702981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/>
              <a:t>Il problema storiografico</a:t>
            </a:r>
            <a:endParaRPr lang="it-IT" sz="2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Migrazioni e nascita dei regni: 376, 569</a:t>
            </a:r>
          </a:p>
          <a:p>
            <a:r>
              <a:rPr lang="it-IT" sz="2400" dirty="0" smtClean="0"/>
              <a:t>Raggruppamenti tribali (</a:t>
            </a:r>
            <a:r>
              <a:rPr lang="it-IT" sz="2400" dirty="0" err="1" smtClean="0"/>
              <a:t>gentes</a:t>
            </a:r>
            <a:r>
              <a:rPr lang="it-IT" sz="2400" dirty="0" smtClean="0"/>
              <a:t>)</a:t>
            </a:r>
          </a:p>
          <a:p>
            <a:r>
              <a:rPr lang="it-IT" sz="2400" dirty="0" err="1" smtClean="0"/>
              <a:t>Hospitalitas</a:t>
            </a:r>
            <a:endParaRPr lang="it-IT" sz="2400" dirty="0" smtClean="0"/>
          </a:p>
          <a:p>
            <a:endParaRPr lang="it-IT" sz="2400" dirty="0"/>
          </a:p>
          <a:p>
            <a:r>
              <a:rPr lang="it-IT" sz="2400" dirty="0" smtClean="0"/>
              <a:t>I regni prendono nome dal popolo che il </a:t>
            </a:r>
            <a:r>
              <a:rPr lang="it-IT" sz="2400" dirty="0" err="1" smtClean="0"/>
              <a:t>rex</a:t>
            </a:r>
            <a:r>
              <a:rPr lang="it-IT" sz="2400" dirty="0" smtClean="0"/>
              <a:t> capeggiava e non dal territorio (titolo regale connesso alla gens) </a:t>
            </a:r>
          </a:p>
          <a:p>
            <a:r>
              <a:rPr lang="it-IT" sz="2400" dirty="0" smtClean="0"/>
              <a:t>Concezione personalistica del diritto </a:t>
            </a:r>
          </a:p>
          <a:p>
            <a:pPr marL="0" indent="0">
              <a:buNone/>
            </a:pPr>
            <a:r>
              <a:rPr lang="it-IT" sz="2400" dirty="0" smtClean="0"/>
              <a:t>(ma: Agilulfo re longobardo, </a:t>
            </a:r>
            <a:r>
              <a:rPr lang="it-IT" sz="2400" dirty="0" err="1" smtClean="0"/>
              <a:t>rex</a:t>
            </a:r>
            <a:r>
              <a:rPr lang="it-IT" sz="2400" dirty="0" smtClean="0"/>
              <a:t> </a:t>
            </a:r>
            <a:r>
              <a:rPr lang="it-IT" sz="2400" dirty="0" err="1" smtClean="0"/>
              <a:t>totius</a:t>
            </a:r>
            <a:r>
              <a:rPr lang="it-IT" sz="2400" dirty="0" smtClean="0"/>
              <a:t> </a:t>
            </a:r>
            <a:r>
              <a:rPr lang="it-IT" sz="2400" dirty="0" err="1" smtClean="0"/>
              <a:t>Italie</a:t>
            </a:r>
            <a:r>
              <a:rPr lang="it-IT" sz="2400" dirty="0" smtClean="0"/>
              <a:t>) </a:t>
            </a:r>
          </a:p>
          <a:p>
            <a:r>
              <a:rPr lang="it-IT" sz="2400" dirty="0" smtClean="0"/>
              <a:t>La gens non è etnicamente // biologicamente immutabile</a:t>
            </a:r>
            <a:endParaRPr lang="it-IT" sz="2400" dirty="0"/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626022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,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Processi di acculturazione reciproca (per contatto) </a:t>
            </a:r>
          </a:p>
          <a:p>
            <a:endParaRPr lang="it-IT" sz="2400" dirty="0"/>
          </a:p>
          <a:p>
            <a:r>
              <a:rPr lang="it-IT" sz="2400" dirty="0" smtClean="0"/>
              <a:t>Le invasioni/migrazioni non sono una rottura totale</a:t>
            </a:r>
          </a:p>
          <a:p>
            <a:r>
              <a:rPr lang="it-IT" sz="2400" dirty="0" smtClean="0"/>
              <a:t>Ma: c’è un DECLINO materiale</a:t>
            </a:r>
          </a:p>
          <a:p>
            <a:r>
              <a:rPr lang="it-IT" sz="2400" dirty="0" smtClean="0"/>
              <a:t>Declino dei traffici</a:t>
            </a:r>
            <a:endParaRPr lang="it-IT" sz="2400" dirty="0"/>
          </a:p>
          <a:p>
            <a:r>
              <a:rPr lang="it-IT" sz="2400" dirty="0" smtClean="0"/>
              <a:t>Ruralizzazione</a:t>
            </a:r>
          </a:p>
          <a:p>
            <a:r>
              <a:rPr lang="it-IT" sz="2400" dirty="0" smtClean="0"/>
              <a:t>Calo demografico</a:t>
            </a:r>
          </a:p>
          <a:p>
            <a:r>
              <a:rPr lang="it-IT" sz="2400" dirty="0" smtClean="0"/>
              <a:t>Crolla il sistema fiscale (tassazione, spesa pubblica, redistribuzione </a:t>
            </a:r>
            <a:r>
              <a:rPr lang="it-IT" sz="2400" dirty="0" err="1" smtClean="0"/>
              <a:t>dellimpero</a:t>
            </a:r>
            <a:r>
              <a:rPr lang="it-IT" sz="2400" dirty="0" smtClean="0"/>
              <a:t> romano)</a:t>
            </a:r>
          </a:p>
          <a:p>
            <a:r>
              <a:rPr lang="it-IT" sz="2400" dirty="0" smtClean="0"/>
              <a:t>Senso di crescente estraneità dall’impero «bizantino»</a:t>
            </a:r>
          </a:p>
        </p:txBody>
      </p:sp>
    </p:spTree>
    <p:extLst>
      <p:ext uri="{BB962C8B-B14F-4D97-AF65-F5344CB8AC3E}">
        <p14:creationId xmlns:p14="http://schemas.microsoft.com/office/powerpoint/2010/main" val="41616251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/>
              <a:t>Sopravvivenze e trasformazioni della vita romana</a:t>
            </a:r>
          </a:p>
          <a:p>
            <a:r>
              <a:rPr lang="it-IT" sz="2400" dirty="0" smtClean="0"/>
              <a:t>I romani sono tanti, i barbari sono pochi (100.000)</a:t>
            </a:r>
          </a:p>
          <a:p>
            <a:r>
              <a:rPr lang="it-IT" sz="2400" dirty="0" smtClean="0"/>
              <a:t>In un primo momento si percepiva l’alterità, poi c’è l’assimilazione </a:t>
            </a:r>
          </a:p>
          <a:p>
            <a:r>
              <a:rPr lang="it-IT" sz="2400" dirty="0"/>
              <a:t> </a:t>
            </a:r>
            <a:r>
              <a:rPr lang="it-IT" sz="2400" dirty="0" smtClean="0"/>
              <a:t>Economia: latifondi imperiali confiscati dai </a:t>
            </a:r>
            <a:r>
              <a:rPr lang="it-IT" sz="2400" dirty="0" err="1" smtClean="0"/>
              <a:t>reges</a:t>
            </a:r>
            <a:endParaRPr lang="it-IT" sz="2400" dirty="0" smtClean="0"/>
          </a:p>
          <a:p>
            <a:r>
              <a:rPr lang="it-IT" sz="2400" dirty="0" smtClean="0"/>
              <a:t>Latifondi privati confiscati al momento dello stanziamento?</a:t>
            </a:r>
          </a:p>
          <a:p>
            <a:r>
              <a:rPr lang="it-IT" sz="2400" dirty="0" smtClean="0"/>
              <a:t>Intreccio fra ricchezza e </a:t>
            </a:r>
            <a:r>
              <a:rPr lang="it-IT" sz="2400" smtClean="0"/>
              <a:t>potere politico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201496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/>
              <a:t>La collaborazione dei ceti dirigenti romani e dell’episcopato</a:t>
            </a:r>
            <a:endParaRPr lang="it-IT" sz="2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Le migrazioni si dirigono verso un Occidente egemonizzato da una ristretta cerchia</a:t>
            </a:r>
          </a:p>
          <a:p>
            <a:r>
              <a:rPr lang="it-IT" sz="2400" dirty="0" smtClean="0"/>
              <a:t>Sterminio di un ceto dirigente? No</a:t>
            </a:r>
          </a:p>
          <a:p>
            <a:r>
              <a:rPr lang="it-IT" sz="2400" dirty="0" smtClean="0"/>
              <a:t>La «chimica» sociale e politica nei vari regni. Diverse ricette</a:t>
            </a:r>
          </a:p>
          <a:p>
            <a:r>
              <a:rPr lang="it-IT" sz="2400" dirty="0" smtClean="0"/>
              <a:t>L’impiego dei politici e degli intellettuali latini</a:t>
            </a:r>
          </a:p>
          <a:p>
            <a:r>
              <a:rPr lang="it-IT" sz="2400" dirty="0" smtClean="0"/>
              <a:t>Nel potere episcopale sopravvivono gli orientamenti autonomisti dell’aristocrazia provinciale </a:t>
            </a:r>
          </a:p>
          <a:p>
            <a:r>
              <a:rPr lang="it-IT" sz="2400" dirty="0" smtClean="0"/>
              <a:t>La collaborazione dei vescovi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334404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/>
              <a:t>Dalla dipendenza dall’impero all’imitazione dell’impero e all’autocefalia</a:t>
            </a:r>
            <a:endParaRPr lang="it-IT" sz="2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I titoli di </a:t>
            </a:r>
            <a:r>
              <a:rPr lang="it-IT" sz="2400" dirty="0" err="1" smtClean="0"/>
              <a:t>patricius</a:t>
            </a:r>
            <a:r>
              <a:rPr lang="it-IT" sz="2400" dirty="0" smtClean="0"/>
              <a:t>, di </a:t>
            </a:r>
            <a:r>
              <a:rPr lang="it-IT" sz="2400" dirty="0" err="1" smtClean="0"/>
              <a:t>magister</a:t>
            </a:r>
            <a:r>
              <a:rPr lang="it-IT" sz="2400" dirty="0" smtClean="0"/>
              <a:t> </a:t>
            </a:r>
            <a:r>
              <a:rPr lang="it-IT" sz="2400" dirty="0" err="1" smtClean="0"/>
              <a:t>militum</a:t>
            </a:r>
            <a:r>
              <a:rPr lang="it-IT" sz="2400" dirty="0" smtClean="0"/>
              <a:t> </a:t>
            </a:r>
          </a:p>
          <a:p>
            <a:r>
              <a:rPr lang="it-IT" sz="2400" dirty="0" smtClean="0"/>
              <a:t>Anche in questo campo stili diversi: </a:t>
            </a:r>
          </a:p>
          <a:p>
            <a:pPr lvl="1"/>
            <a:r>
              <a:rPr lang="it-IT" sz="2000" dirty="0" smtClean="0"/>
              <a:t>Teodorico e il culto della romanità</a:t>
            </a:r>
          </a:p>
          <a:p>
            <a:pPr lvl="1"/>
            <a:r>
              <a:rPr lang="it-IT" sz="2000" dirty="0" smtClean="0"/>
              <a:t>I Burgundi e Costantinopoli</a:t>
            </a:r>
          </a:p>
          <a:p>
            <a:pPr lvl="1"/>
            <a:r>
              <a:rPr lang="it-IT" sz="2000" dirty="0" smtClean="0"/>
              <a:t>Il caso dei franchi (</a:t>
            </a:r>
            <a:r>
              <a:rPr lang="it-IT" sz="2000" dirty="0" err="1" smtClean="0"/>
              <a:t>Siagrio</a:t>
            </a:r>
            <a:r>
              <a:rPr lang="it-IT" sz="2000" dirty="0" smtClean="0"/>
              <a:t> </a:t>
            </a:r>
            <a:r>
              <a:rPr lang="it-IT" sz="2000" dirty="0" err="1" smtClean="0"/>
              <a:t>rex</a:t>
            </a:r>
            <a:r>
              <a:rPr lang="it-IT" sz="2000" dirty="0" smtClean="0"/>
              <a:t> </a:t>
            </a:r>
            <a:r>
              <a:rPr lang="it-IT" sz="2000" dirty="0" err="1" smtClean="0"/>
              <a:t>Romanorum</a:t>
            </a:r>
            <a:r>
              <a:rPr lang="it-IT" sz="2000" dirty="0" smtClean="0"/>
              <a:t> figlio dell’ultimo governatore romano della Gallia)</a:t>
            </a:r>
            <a:endParaRPr lang="it-IT" sz="2400" dirty="0"/>
          </a:p>
          <a:p>
            <a:pPr marL="457200" lvl="1" indent="0">
              <a:buNone/>
            </a:pPr>
            <a:r>
              <a:rPr lang="it-IT" sz="2400" dirty="0" smtClean="0"/>
              <a:t>Clodoveo e l’imitazione dell’impero (è sostenuto dai vescovi e dai senatori gallici, ottiene dall’imperatore di Bisanzio la nomina a </a:t>
            </a:r>
            <a:r>
              <a:rPr lang="it-IT" sz="2400" dirty="0" err="1" smtClean="0"/>
              <a:t>patricius</a:t>
            </a:r>
            <a:r>
              <a:rPr lang="it-IT" sz="2400" dirty="0" smtClean="0"/>
              <a:t> e a console onorario)</a:t>
            </a:r>
          </a:p>
          <a:p>
            <a:pPr marL="457200" lvl="1" indent="0">
              <a:buNone/>
            </a:pPr>
            <a:endParaRPr lang="it-IT" sz="2400" dirty="0"/>
          </a:p>
          <a:p>
            <a:pPr marL="457200" lvl="1" indent="0">
              <a:buNone/>
            </a:pPr>
            <a:r>
              <a:rPr lang="it-IT" sz="2400" dirty="0" smtClean="0"/>
              <a:t>Il caso dei Longobardi: «</a:t>
            </a:r>
            <a:r>
              <a:rPr lang="it-IT" sz="2400" dirty="0" err="1" smtClean="0"/>
              <a:t>Invasion</a:t>
            </a:r>
            <a:r>
              <a:rPr lang="it-IT" sz="2400" dirty="0" smtClean="0"/>
              <a:t> or </a:t>
            </a:r>
            <a:r>
              <a:rPr lang="it-IT" sz="2400" dirty="0" err="1" smtClean="0"/>
              <a:t>invitation</a:t>
            </a:r>
            <a:r>
              <a:rPr lang="it-IT" sz="2400" dirty="0" smtClean="0"/>
              <a:t>»?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6672178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683</Words>
  <Application>Microsoft Office PowerPoint</Application>
  <PresentationFormat>Presentazione su schermo (4:3)</PresentationFormat>
  <Paragraphs>88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Tema di Office</vt:lpstr>
      <vt:lpstr>I regni romano-barbarici</vt:lpstr>
      <vt:lpstr>Barbero, I regni romano-barbarici</vt:lpstr>
      <vt:lpstr>Un ordine nell’esposizione</vt:lpstr>
      <vt:lpstr>Presentazione standard di PowerPoint</vt:lpstr>
      <vt:lpstr>Il problema storiografico</vt:lpstr>
      <vt:lpstr>,</vt:lpstr>
      <vt:lpstr>.</vt:lpstr>
      <vt:lpstr>La collaborazione dei ceti dirigenti romani e dell’episcopato</vt:lpstr>
      <vt:lpstr>Dalla dipendenza dall’impero all’imitazione dell’impero e all’autocefalia</vt:lpstr>
      <vt:lpstr>La trasformazione della regalità germanica, gli aspetti simbolici, l’indipendenza</vt:lpstr>
      <vt:lpstr>L’amministrazione dei regni</vt:lpstr>
      <vt:lpstr>Presentazione standard di PowerPoint</vt:lpstr>
      <vt:lpstr>L’assimilazione e la nuova identità etnica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regni romano-barbarici</dc:title>
  <dc:creator>Gian Maria Varanini</dc:creator>
  <cp:lastModifiedBy>Gian Maria Varanini</cp:lastModifiedBy>
  <cp:revision>14</cp:revision>
  <dcterms:created xsi:type="dcterms:W3CDTF">2017-03-05T17:45:53Z</dcterms:created>
  <dcterms:modified xsi:type="dcterms:W3CDTF">2017-03-06T10:04:24Z</dcterms:modified>
</cp:coreProperties>
</file>