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adest.uniud.it/socind/giochi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CLASSIFICAZIONE DEI 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sz="2000" b="1" dirty="0" smtClean="0"/>
              <a:t>Giochi a 2 oppure ad </a:t>
            </a:r>
            <a:r>
              <a:rPr lang="it-IT" sz="2000" b="1" i="1" dirty="0" smtClean="0"/>
              <a:t>n</a:t>
            </a:r>
            <a:r>
              <a:rPr lang="it-IT" sz="2000" dirty="0" smtClean="0"/>
              <a:t> (</a:t>
            </a:r>
            <a:r>
              <a:rPr lang="it-IT" sz="2000" i="1" dirty="0" smtClean="0"/>
              <a:t>n</a:t>
            </a:r>
            <a:r>
              <a:rPr lang="it-IT" sz="2000" dirty="0" smtClean="0">
                <a:cs typeface="Arial" charset="0"/>
              </a:rPr>
              <a:t>≥2</a:t>
            </a:r>
            <a:r>
              <a:rPr lang="it-IT" sz="2000" dirty="0" smtClean="0"/>
              <a:t>) </a:t>
            </a:r>
            <a:r>
              <a:rPr lang="it-IT" sz="2000" b="1" dirty="0" smtClean="0"/>
              <a:t>giocatori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Cooperativi e competitivi</a:t>
            </a:r>
            <a:r>
              <a:rPr lang="it-IT" sz="20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it-IT" sz="1800" b="1" dirty="0" smtClean="0"/>
              <a:t>Cooperativi</a:t>
            </a:r>
            <a:r>
              <a:rPr lang="it-IT" sz="1800" dirty="0" smtClean="0"/>
              <a:t>: i giocatori agiscono in vista del bene comune</a:t>
            </a:r>
          </a:p>
          <a:p>
            <a:pPr lvl="1">
              <a:lnSpc>
                <a:spcPct val="80000"/>
              </a:lnSpc>
            </a:pPr>
            <a:r>
              <a:rPr lang="it-IT" sz="1800" b="1" dirty="0" smtClean="0"/>
              <a:t>Non cooperativi</a:t>
            </a:r>
            <a:r>
              <a:rPr lang="it-IT" sz="1800" dirty="0" smtClean="0"/>
              <a:t>: i giocatori non possono concertare una strategia comune</a:t>
            </a:r>
          </a:p>
          <a:p>
            <a:pPr lvl="1">
              <a:lnSpc>
                <a:spcPct val="80000"/>
              </a:lnSpc>
            </a:pPr>
            <a:r>
              <a:rPr lang="it-IT" sz="1800" b="1" dirty="0" smtClean="0"/>
              <a:t>Competitivi</a:t>
            </a:r>
            <a:r>
              <a:rPr lang="it-IT" sz="1800" dirty="0" smtClean="0"/>
              <a:t>: alla vincita di uno corrisponde la perdita dell’altro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A informazione completa</a:t>
            </a:r>
            <a:r>
              <a:rPr lang="it-IT" sz="2000" dirty="0" smtClean="0"/>
              <a:t>: se ogni giocatore possiede tutta l’informazione sullo stato attuale del gioco (es. scacchi)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Deterministici</a:t>
            </a:r>
            <a:r>
              <a:rPr lang="it-IT" sz="2000" dirty="0" smtClean="0"/>
              <a:t>: non ci sono elementi casuali. Il gioco si dice non deterministico se il caso fa parte delle regole del gioco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A somma costante</a:t>
            </a:r>
            <a:r>
              <a:rPr lang="it-IT" sz="2000" dirty="0" smtClean="0"/>
              <a:t>: qualunque sia lo stato finale del gioco, la somma delle vincite e delle perdite dei giocatori (considerate vincite negative) è costante.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MATRICE </a:t>
            </a:r>
            <a:r>
              <a:rPr lang="it-IT" dirty="0" err="1" smtClean="0"/>
              <a:t>DI</a:t>
            </a:r>
            <a:r>
              <a:rPr lang="it-IT" dirty="0" smtClean="0"/>
              <a:t> GIOCO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dirty="0" smtClean="0"/>
              <a:t>Supponiamo gioco deterministico a somma nulla con due giocatori. Le strategie a loro disposizione siano: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err="1" smtClean="0"/>
              <a:t>A=</a:t>
            </a:r>
            <a:r>
              <a:rPr lang="it-IT" sz="2800" dirty="0" smtClean="0"/>
              <a:t>{A</a:t>
            </a:r>
            <a:r>
              <a:rPr lang="it-IT" sz="1800" dirty="0" smtClean="0"/>
              <a:t>1</a:t>
            </a:r>
            <a:r>
              <a:rPr lang="it-IT" sz="2800" dirty="0" smtClean="0"/>
              <a:t>,A</a:t>
            </a:r>
            <a:r>
              <a:rPr lang="it-IT" sz="1800" dirty="0" smtClean="0"/>
              <a:t>2</a:t>
            </a:r>
            <a:r>
              <a:rPr lang="it-IT" sz="2800" dirty="0" smtClean="0"/>
              <a:t>,…,A</a:t>
            </a:r>
            <a:r>
              <a:rPr lang="it-IT" sz="1800" dirty="0" smtClean="0"/>
              <a:t>m</a:t>
            </a:r>
            <a:r>
              <a:rPr lang="it-IT" sz="2800" dirty="0" smtClean="0"/>
              <a:t>} e </a:t>
            </a:r>
            <a:r>
              <a:rPr lang="it-IT" sz="2800" dirty="0" err="1" smtClean="0"/>
              <a:t>B=</a:t>
            </a:r>
            <a:r>
              <a:rPr lang="it-IT" sz="2800" dirty="0" smtClean="0"/>
              <a:t>{B</a:t>
            </a:r>
            <a:r>
              <a:rPr lang="it-IT" sz="1800" dirty="0" smtClean="0"/>
              <a:t>1</a:t>
            </a:r>
            <a:r>
              <a:rPr lang="it-IT" sz="2800" dirty="0" smtClean="0"/>
              <a:t>,B</a:t>
            </a:r>
            <a:r>
              <a:rPr lang="it-IT" sz="1800" dirty="0" smtClean="0"/>
              <a:t>2</a:t>
            </a:r>
            <a:r>
              <a:rPr lang="it-IT" sz="2800" dirty="0" smtClean="0"/>
              <a:t>,…,</a:t>
            </a:r>
            <a:r>
              <a:rPr lang="it-IT" sz="2800" dirty="0" err="1" smtClean="0"/>
              <a:t>B</a:t>
            </a:r>
            <a:r>
              <a:rPr lang="it-IT" sz="1800" dirty="0" err="1" smtClean="0"/>
              <a:t>n</a:t>
            </a:r>
            <a:r>
              <a:rPr lang="it-IT" sz="2800" dirty="0" smtClean="0"/>
              <a:t>}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Il gioco si può rappresentare come una matrice </a:t>
            </a:r>
            <a:r>
              <a:rPr lang="it-IT" sz="2800" i="1" dirty="0" err="1" smtClean="0"/>
              <a:t>m</a:t>
            </a:r>
            <a:r>
              <a:rPr lang="it-IT" sz="2800" dirty="0" err="1" smtClean="0"/>
              <a:t>x</a:t>
            </a:r>
            <a:r>
              <a:rPr lang="it-IT" sz="2800" i="1" dirty="0" err="1" smtClean="0"/>
              <a:t>n</a:t>
            </a:r>
            <a:r>
              <a:rPr lang="it-IT" sz="2800" i="1" dirty="0" smtClean="0"/>
              <a:t>,</a:t>
            </a:r>
            <a:r>
              <a:rPr lang="it-IT" sz="2800" dirty="0" smtClean="0"/>
              <a:t> in cui le righe corrispondono alle m strategie del primo giocatore, le colonne alle n strategie del secondo.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Gli elementi della matrice sono valori che quantificano la vincita del primo giocatore. L’elemento </a:t>
            </a:r>
            <a:r>
              <a:rPr lang="it-IT" sz="2800" i="1" dirty="0" err="1" smtClean="0"/>
              <a:t>v</a:t>
            </a:r>
            <a:r>
              <a:rPr lang="it-IT" sz="1400" i="1" dirty="0" err="1" smtClean="0"/>
              <a:t>ij</a:t>
            </a:r>
            <a:r>
              <a:rPr lang="it-IT" sz="1400" i="1" dirty="0" smtClean="0"/>
              <a:t>  </a:t>
            </a:r>
            <a:r>
              <a:rPr lang="it-IT" sz="2800" dirty="0" smtClean="0"/>
              <a:t>è la vincita del primo giocatore se sceglie la strategia A</a:t>
            </a:r>
            <a:r>
              <a:rPr lang="it-IT" sz="1800" dirty="0" smtClean="0"/>
              <a:t>i</a:t>
            </a:r>
            <a:r>
              <a:rPr lang="it-IT" sz="2800" dirty="0" smtClean="0"/>
              <a:t> in risposta alla </a:t>
            </a:r>
            <a:r>
              <a:rPr lang="it-IT" sz="2800" dirty="0" err="1" smtClean="0"/>
              <a:t>B</a:t>
            </a:r>
            <a:r>
              <a:rPr lang="it-IT" sz="1600" dirty="0" err="1" smtClean="0"/>
              <a:t>j</a:t>
            </a:r>
            <a:r>
              <a:rPr lang="it-IT" sz="2800" dirty="0" smtClean="0"/>
              <a:t> del secondo</a:t>
            </a:r>
            <a:endParaRPr lang="it-IT" sz="14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MATRICE </a:t>
            </a:r>
            <a:r>
              <a:rPr lang="it-IT" dirty="0" err="1" smtClean="0"/>
              <a:t>DI</a:t>
            </a:r>
            <a:r>
              <a:rPr lang="it-IT" dirty="0" smtClean="0"/>
              <a:t> GIOCO: ESEMPIO</a:t>
            </a:r>
            <a:endParaRPr lang="it-IT" dirty="0"/>
          </a:p>
        </p:txBody>
      </p:sp>
      <p:graphicFrame>
        <p:nvGraphicFramePr>
          <p:cNvPr id="4" name="Group 82"/>
          <p:cNvGraphicFramePr>
            <a:graphicFrameLocks/>
          </p:cNvGraphicFramePr>
          <p:nvPr/>
        </p:nvGraphicFramePr>
        <p:xfrm>
          <a:off x="457200" y="1981200"/>
          <a:ext cx="8229600" cy="3886201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mn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PARI E DISPARI</a:t>
            </a:r>
            <a:endParaRPr lang="it-IT" dirty="0"/>
          </a:p>
        </p:txBody>
      </p:sp>
      <p:graphicFrame>
        <p:nvGraphicFramePr>
          <p:cNvPr id="4" name="Group 46"/>
          <p:cNvGraphicFramePr>
            <a:graphicFrameLocks/>
          </p:cNvGraphicFramePr>
          <p:nvPr/>
        </p:nvGraphicFramePr>
        <p:xfrm>
          <a:off x="1187450" y="2349500"/>
          <a:ext cx="6583363" cy="31099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 NON COOPERATIVI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Non sempre il giocatore, pur cercando il massimo profitto per se, è costretto a farlo a spese dell’altro giocatore.</a:t>
            </a:r>
          </a:p>
          <a:p>
            <a:r>
              <a:rPr lang="it-IT" sz="2400" dirty="0" smtClean="0"/>
              <a:t>Ossia, non tutti i giochi sono a somma costante o nulla</a:t>
            </a:r>
          </a:p>
          <a:p>
            <a:r>
              <a:rPr lang="it-IT" sz="2400" dirty="0" smtClean="0"/>
              <a:t>È possibile che le strategie dei giocatori non determinino solo come vengono tagliate le fette, ma anche quanto è grande la torta.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DILEMMA DEL PRIGIONIERO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Due criminali vengono accusati di aver commesso un reato. Gli investigatori li arrestano entrambi e li chiudono in due celle diverse impedendo loro di comunicare. Ad ognuno di loro vengono date due scelte: confessare l'accaduto, oppure non confessare. Viene inoltre spiegato loro che:</a:t>
            </a:r>
          </a:p>
          <a:p>
            <a:pPr lvl="1"/>
            <a:r>
              <a:rPr lang="it-IT" dirty="0" smtClean="0"/>
              <a:t>se solo uno dei due confessa, chi ha confessato evita la pena; l'altro viene però condannato a 7 anni di carcere.</a:t>
            </a:r>
          </a:p>
          <a:p>
            <a:pPr lvl="1"/>
            <a:r>
              <a:rPr lang="it-IT" dirty="0" smtClean="0"/>
              <a:t>se entrambi confessano, vengono entrambi condannati a 6 anni.</a:t>
            </a:r>
          </a:p>
          <a:p>
            <a:pPr lvl="1"/>
            <a:r>
              <a:rPr lang="it-IT" dirty="0" smtClean="0"/>
              <a:t>se nessuno dei due confessa, entrambi vengono condannati a 1 anno.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DILEMMA DEL PRIGIONIERO</a:t>
            </a:r>
            <a:endParaRPr lang="it-IT" dirty="0"/>
          </a:p>
        </p:txBody>
      </p:sp>
      <p:graphicFrame>
        <p:nvGraphicFramePr>
          <p:cNvPr id="4" name="Group 38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7942263" cy="4089401"/>
        </p:xfrm>
        <a:graphic>
          <a:graphicData uri="http://schemas.openxmlformats.org/drawingml/2006/table">
            <a:tbl>
              <a:tblPr/>
              <a:tblGrid>
                <a:gridCol w="2647950"/>
                <a:gridCol w="2649538"/>
                <a:gridCol w="2644775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 nega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 confessa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0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nega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(A=-1, B=-1)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(A=-7, B=0)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confessa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(A=0, B=-7)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(A=-6, B=-6)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EQUILIBRIO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gioco si dice in equilibrio quando i giocatori hanno adottato una combinazione di strategie tale che nessuno di loro riuscirebbe a guadagnare cambiando la propria strategia. </a:t>
            </a:r>
          </a:p>
          <a:p>
            <a:r>
              <a:rPr lang="it-IT" dirty="0" smtClean="0"/>
              <a:t>Nei giochi cooperativi i giocatori devono cooperare per raggiungere il loro obiettivo comune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WAR GAMES</a:t>
            </a:r>
            <a:endParaRPr lang="it-IT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886201"/>
        </p:xfrm>
        <a:graphic>
          <a:graphicData uri="http://schemas.openxmlformats.org/drawingml/2006/table">
            <a:tbl>
              <a:tblPr/>
              <a:tblGrid>
                <a:gridCol w="2743200"/>
                <a:gridCol w="2746375"/>
                <a:gridCol w="2740025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si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no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3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si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(A=10, B=10)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(A=200, B=0)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no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(A=0, B=200)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(A=100, B=100)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GIOCHI</a:t>
            </a:r>
          </a:p>
          <a:p>
            <a:r>
              <a:rPr lang="it-IT" dirty="0" smtClean="0"/>
              <a:t>STORIA DELLA TEORIA DEI GIOCHI</a:t>
            </a:r>
          </a:p>
          <a:p>
            <a:r>
              <a:rPr lang="it-IT" dirty="0" smtClean="0"/>
              <a:t>RISULTATI </a:t>
            </a:r>
            <a:r>
              <a:rPr lang="it-IT" dirty="0" smtClean="0"/>
              <a:t>TEORICI SUI </a:t>
            </a:r>
            <a:r>
              <a:rPr lang="it-IT" dirty="0" smtClean="0"/>
              <a:t>GIOCHI</a:t>
            </a:r>
          </a:p>
          <a:p>
            <a:r>
              <a:rPr lang="it-IT" dirty="0" smtClean="0"/>
              <a:t>CLASSIFICAZIONE DEI </a:t>
            </a:r>
            <a:r>
              <a:rPr lang="it-IT" dirty="0" smtClean="0"/>
              <a:t>GIOCHI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lucidi qui presentati sono tratti dalla presentazione della teoria dei giochi del Dott. Francesco Del Fabbro, dell’Università di Udine</a:t>
            </a:r>
          </a:p>
          <a:p>
            <a:r>
              <a:rPr lang="it-IT" dirty="0" smtClean="0">
                <a:hlinkClick r:id="rId2"/>
              </a:rPr>
              <a:t>http://fadest.uniud.it/socind/giochi.ppt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CHE COS’E’ LA TEORIA DEI GIOCHI</a:t>
            </a:r>
          </a:p>
          <a:p>
            <a:endParaRPr lang="it-IT" dirty="0" smtClean="0"/>
          </a:p>
          <a:p>
            <a:r>
              <a:rPr lang="it-IT" dirty="0" smtClean="0"/>
              <a:t>Esamina le situazioni in cui due o più agenti, detti giocatori agiscono secondo regole stabilite, allo scopo di ottenere una vincita (</a:t>
            </a:r>
            <a:r>
              <a:rPr lang="it-IT" dirty="0" err="1" smtClean="0">
                <a:solidFill>
                  <a:srgbClr val="FF0000"/>
                </a:solidFill>
              </a:rPr>
              <a:t>payoff</a:t>
            </a:r>
            <a:r>
              <a:rPr lang="it-IT" dirty="0" smtClean="0"/>
              <a:t>) di qualche genere.</a:t>
            </a:r>
          </a:p>
          <a:p>
            <a:endParaRPr lang="it-IT" dirty="0" smtClean="0"/>
          </a:p>
          <a:p>
            <a:r>
              <a:rPr lang="it-IT" dirty="0" smtClean="0"/>
              <a:t>L’insieme di regole che ogni singolo giocatore segue nel determinare le mosse da effettuare (da non confondere con le regole del gioco) è detto </a:t>
            </a:r>
            <a:r>
              <a:rPr lang="it-IT" dirty="0" smtClean="0">
                <a:solidFill>
                  <a:srgbClr val="FF0000"/>
                </a:solidFill>
              </a:rPr>
              <a:t>strategia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Teorema di </a:t>
            </a:r>
            <a:r>
              <a:rPr lang="it-IT" dirty="0" err="1" smtClean="0"/>
              <a:t>Zermelo</a:t>
            </a:r>
            <a:r>
              <a:rPr lang="it-IT" dirty="0" smtClean="0"/>
              <a:t> (1913)</a:t>
            </a:r>
          </a:p>
          <a:p>
            <a:r>
              <a:rPr lang="it-IT" dirty="0" smtClean="0"/>
              <a:t>Teorema del minimax (von </a:t>
            </a:r>
            <a:r>
              <a:rPr lang="it-IT" dirty="0" err="1" smtClean="0"/>
              <a:t>Neumann</a:t>
            </a:r>
            <a:r>
              <a:rPr lang="it-IT" dirty="0" smtClean="0"/>
              <a:t> 1928)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Games</a:t>
            </a:r>
            <a:r>
              <a:rPr lang="it-IT" dirty="0" smtClean="0"/>
              <a:t> and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Behavior</a:t>
            </a:r>
            <a:r>
              <a:rPr lang="it-IT" dirty="0" smtClean="0"/>
              <a:t> (von </a:t>
            </a:r>
            <a:r>
              <a:rPr lang="it-IT" dirty="0" err="1" smtClean="0"/>
              <a:t>Neumann</a:t>
            </a:r>
            <a:r>
              <a:rPr lang="it-IT" dirty="0" smtClean="0"/>
              <a:t> e </a:t>
            </a:r>
            <a:r>
              <a:rPr lang="it-IT" dirty="0" err="1" smtClean="0"/>
              <a:t>Morgenstern</a:t>
            </a:r>
            <a:r>
              <a:rPr lang="it-IT" dirty="0" smtClean="0"/>
              <a:t> 1944)</a:t>
            </a:r>
          </a:p>
          <a:p>
            <a:r>
              <a:rPr lang="it-IT" dirty="0" smtClean="0"/>
              <a:t>Equilibrio di Nash (1950)</a:t>
            </a:r>
          </a:p>
          <a:p>
            <a:r>
              <a:rPr lang="it-IT" dirty="0" smtClean="0"/>
              <a:t>Negli anni ’60-’70, l’equilibrio di Nash viene raffinato, vengono studiati i giochi dinamici e quelli con informazione incompleta.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TEOREMA </a:t>
            </a:r>
            <a:r>
              <a:rPr lang="it-IT" dirty="0" err="1" smtClean="0"/>
              <a:t>DI</a:t>
            </a:r>
            <a:r>
              <a:rPr lang="it-IT" dirty="0" smtClean="0"/>
              <a:t> ZERMELO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</a:t>
            </a:r>
            <a:r>
              <a:rPr lang="it-IT" dirty="0" smtClean="0"/>
              <a:t>gioco (finito) ad informazione perfetta ha un equilibrio di Nash in </a:t>
            </a:r>
            <a:r>
              <a:rPr lang="it-IT" dirty="0" smtClean="0"/>
              <a:t>strategie pure.</a:t>
            </a:r>
          </a:p>
          <a:p>
            <a:endParaRPr lang="it-IT" dirty="0" smtClean="0"/>
          </a:p>
          <a:p>
            <a:r>
              <a:rPr lang="it-IT" dirty="0" smtClean="0"/>
              <a:t>OVVERO</a:t>
            </a:r>
          </a:p>
          <a:p>
            <a:endParaRPr lang="it-IT" dirty="0" smtClean="0"/>
          </a:p>
          <a:p>
            <a:r>
              <a:rPr lang="it-IT" dirty="0" smtClean="0"/>
              <a:t>Ogni gioco finito può essere vinto da un giocatore se è l’unico a giocare in modo perfetto.</a:t>
            </a:r>
          </a:p>
          <a:p>
            <a:endParaRPr lang="it-IT" dirty="0" smtClean="0"/>
          </a:p>
          <a:p>
            <a:r>
              <a:rPr lang="it-IT" dirty="0" smtClean="0"/>
              <a:t>ESEMPIO:	TRIS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TEOREMA DEL MINIMAX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teorema del minimax (o del </a:t>
            </a:r>
            <a:r>
              <a:rPr lang="it-IT" dirty="0" err="1" smtClean="0"/>
              <a:t>maximin</a:t>
            </a:r>
            <a:r>
              <a:rPr lang="it-IT" dirty="0" smtClean="0"/>
              <a:t>) stabilisce che ogni gioco finito </a:t>
            </a:r>
            <a:r>
              <a:rPr lang="it-IT" dirty="0" smtClean="0"/>
              <a:t>a somma </a:t>
            </a:r>
            <a:r>
              <a:rPr lang="it-IT" dirty="0" smtClean="0"/>
              <a:t>costante possiede almeno un punto di equilibrio di </a:t>
            </a:r>
            <a:r>
              <a:rPr lang="it-IT" dirty="0" smtClean="0"/>
              <a:t>minimax in </a:t>
            </a:r>
            <a:r>
              <a:rPr lang="it-IT" dirty="0" smtClean="0"/>
              <a:t>strategie pure o </a:t>
            </a:r>
            <a:r>
              <a:rPr lang="it-IT" dirty="0" smtClean="0"/>
              <a:t>miste.</a:t>
            </a:r>
          </a:p>
          <a:p>
            <a:endParaRPr lang="it-IT" dirty="0" smtClean="0"/>
          </a:p>
          <a:p>
            <a:r>
              <a:rPr lang="it-IT" dirty="0" smtClean="0"/>
              <a:t>OVVERO</a:t>
            </a:r>
          </a:p>
          <a:p>
            <a:endParaRPr lang="it-IT" dirty="0" smtClean="0"/>
          </a:p>
          <a:p>
            <a:r>
              <a:rPr lang="it-IT" dirty="0" smtClean="0"/>
              <a:t>Ogni gioco finito a somma costante ammette una strategia vincente.</a:t>
            </a:r>
          </a:p>
          <a:p>
            <a:endParaRPr lang="it-IT" dirty="0" smtClean="0"/>
          </a:p>
          <a:p>
            <a:r>
              <a:rPr lang="it-IT" dirty="0" smtClean="0"/>
              <a:t>ESEMPIO: BRIDGE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EQUILIBRIO </a:t>
            </a:r>
            <a:r>
              <a:rPr lang="it-IT" dirty="0" err="1" smtClean="0"/>
              <a:t>DI</a:t>
            </a:r>
            <a:r>
              <a:rPr lang="it-IT" dirty="0" smtClean="0"/>
              <a:t> NASH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Equilibrio di Nash (</a:t>
            </a:r>
            <a:r>
              <a:rPr lang="it-IT" dirty="0" err="1" smtClean="0"/>
              <a:t>Nash</a:t>
            </a:r>
            <a:r>
              <a:rPr lang="it-IT" dirty="0" smtClean="0"/>
              <a:t>, 1950, 1951). Basato sul teorema del </a:t>
            </a:r>
            <a:r>
              <a:rPr lang="it-IT" dirty="0" smtClean="0"/>
              <a:t>punto fisso </a:t>
            </a:r>
            <a:r>
              <a:rPr lang="it-IT" dirty="0" smtClean="0"/>
              <a:t>di </a:t>
            </a:r>
            <a:r>
              <a:rPr lang="it-IT" dirty="0" err="1" smtClean="0"/>
              <a:t>Kakutani</a:t>
            </a:r>
            <a:r>
              <a:rPr lang="it-IT" dirty="0" smtClean="0"/>
              <a:t> (1941), è un concetto di soluzione valido per </a:t>
            </a:r>
            <a:r>
              <a:rPr lang="it-IT" dirty="0" smtClean="0"/>
              <a:t>qualsiasi gioco </a:t>
            </a:r>
            <a:r>
              <a:rPr lang="it-IT" dirty="0" smtClean="0"/>
              <a:t>non cooperativo. Di fatto, si può considerare come la </a:t>
            </a:r>
            <a:r>
              <a:rPr lang="it-IT" dirty="0" smtClean="0"/>
              <a:t>generalizzazione del </a:t>
            </a:r>
            <a:r>
              <a:rPr lang="it-IT" dirty="0" smtClean="0"/>
              <a:t>minimax ai giochi a somma variabile.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981</Words>
  <Application>Microsoft Office PowerPoint</Application>
  <PresentationFormat>Presentazione su schermo (4:3)</PresentationFormat>
  <Paragraphs>165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Presentazione del lavoro del team</vt:lpstr>
      <vt:lpstr>INFORMATICA PER IL COMMERCIO ELETTRONICO</vt:lpstr>
      <vt:lpstr>INDICE</vt:lpstr>
      <vt:lpstr>AGENDA</vt:lpstr>
      <vt:lpstr>GIOCHI</vt:lpstr>
      <vt:lpstr>GIOCHI</vt:lpstr>
      <vt:lpstr>STORIA</vt:lpstr>
      <vt:lpstr>TEOREMA DI ZERMELO</vt:lpstr>
      <vt:lpstr>TEOREMA DEL MINIMAX</vt:lpstr>
      <vt:lpstr>EQUILIBRIO DI NASH</vt:lpstr>
      <vt:lpstr>CLASSIFICAZIONE DEI GIOCHI</vt:lpstr>
      <vt:lpstr>MATRICE DI GIOCO</vt:lpstr>
      <vt:lpstr>MATRICE DI GIOCO: ESEMPIO</vt:lpstr>
      <vt:lpstr>PARI E DISPARI</vt:lpstr>
      <vt:lpstr>GIOCHI NON COOPERATIVI</vt:lpstr>
      <vt:lpstr>DILEMMA DEL PRIGIONIERO</vt:lpstr>
      <vt:lpstr>DILEMMA DEL PRIGIONIERO</vt:lpstr>
      <vt:lpstr>EQUILIBRIO</vt:lpstr>
      <vt:lpstr>ESEMPIO: WAR GAMES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2011-08-20T15:44:58Z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