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Stile chi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13" autoAdjust="0"/>
    <p:restoredTop sz="94671" autoAdjust="0"/>
  </p:normalViewPr>
  <p:slideViewPr>
    <p:cSldViewPr>
      <p:cViewPr varScale="1">
        <p:scale>
          <a:sx n="77" d="100"/>
          <a:sy n="77" d="100"/>
        </p:scale>
        <p:origin x="-1124" y="-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42F334-C08E-4577-8EEB-668811EB6BA8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DEDC7D-8788-4893-A62D-B29F41E8D92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83427A-479C-45AC-B59D-CAED32677C9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14F816-2485-4AEB-9C8B-4A6E154FB17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 userDrawn="1"/>
        </p:nvSpPr>
        <p:spPr>
          <a:xfrm>
            <a:off x="928688" y="3648075"/>
            <a:ext cx="7291387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8270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765175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11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928688" y="3643313"/>
            <a:ext cx="214312" cy="1284287"/>
          </a:xfrm>
          <a:prstGeom prst="rect">
            <a:avLst/>
          </a:prstGeom>
          <a:solidFill>
            <a:srgbClr val="62D862">
              <a:alpha val="75000"/>
            </a:srgbClr>
          </a:solidFill>
          <a:ln w="9525">
            <a:solidFill>
              <a:srgbClr val="62D86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3" name="Rectangle 26"/>
          <p:cNvSpPr>
            <a:spLocks noChangeArrowheads="1"/>
          </p:cNvSpPr>
          <p:nvPr userDrawn="1"/>
        </p:nvSpPr>
        <p:spPr bwMode="auto">
          <a:xfrm>
            <a:off x="928688" y="5072063"/>
            <a:ext cx="238125" cy="642937"/>
          </a:xfrm>
          <a:prstGeom prst="rect">
            <a:avLst/>
          </a:prstGeom>
          <a:solidFill>
            <a:srgbClr val="FFC1E0">
              <a:alpha val="70000"/>
            </a:srgbClr>
          </a:solidFill>
          <a:ln w="9525">
            <a:solidFill>
              <a:srgbClr val="FFC1E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 anchor="ctr"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23DCB18-4AD0-43A5-B308-C0F5F507F1FF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941E7-AF94-40A6-A4C4-9092E9FE5C5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370BF-EB13-4948-8A73-69F71A09849D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96E9-85A3-48A3-85CD-D16BAC270D2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77580-9739-4799-A22F-57C0B508987A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6F9A0-58AA-4549-A9F6-2696863C68F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3571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6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357188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7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1">
                  <a:lumMod val="50000"/>
                  <a:lumOff val="50000"/>
                </a:schemeClr>
              </a:buClr>
              <a:defRPr/>
            </a:lvl2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8D75E-7161-4331-AD3D-2B9730A5B33C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FA45-37AA-4D69-83A8-8F1A56B6654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7F088-5ECA-4031-9E7E-5F943CD39F3C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B48D-784E-49FB-B32B-10AEA77D8B0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1CE52-B575-4851-A57B-11C4A6B8B605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81C8B-1090-432A-8608-13CB015F8F0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E4FC-CD3A-4933-AD32-BC7FC5614AF0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A87F1-3001-4C42-AE7A-2B4E7E4EFEC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63296-4958-4EA6-AD6B-F8ADA65CDE14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A6FE0-B245-43D6-BEEB-6B9490B421B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1FCEC-9316-449F-8507-8E2140EF4545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D9EA-1C54-4423-9DE3-BCE1224F54F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99A0-9FF5-4EDD-A074-427CBD2AC2BF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1B0FF-CDBC-4063-BB89-730ACE5B325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F49C2-E736-477F-A7FF-B64C2962DACD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C7E80-8B3E-4815-9610-2E2BE6C4B0F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833EB8-87B8-4729-A619-935FD180A9AB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729EBA-5AD8-4FE9-978B-F914ECE5AAC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18" r:id="rId4"/>
    <p:sldLayoutId id="2147483719" r:id="rId5"/>
    <p:sldLayoutId id="2147483724" r:id="rId6"/>
    <p:sldLayoutId id="2147483725" r:id="rId7"/>
    <p:sldLayoutId id="2147483726" r:id="rId8"/>
    <p:sldLayoutId id="2147483727" r:id="rId9"/>
    <p:sldLayoutId id="2147483720" r:id="rId10"/>
    <p:sldLayoutId id="21474837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talgiure.giustizia.it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INFORMATICA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it-IT" dirty="0" smtClean="0">
                <a:solidFill>
                  <a:schemeClr val="tx1"/>
                </a:solidFill>
              </a:rPr>
              <a:t>MATTEO CRISTANI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TECNICHE </a:t>
            </a:r>
            <a:r>
              <a:rPr lang="it-IT" dirty="0" err="1" smtClean="0"/>
              <a:t>DI</a:t>
            </a:r>
            <a:r>
              <a:rPr lang="it-IT" dirty="0" smtClean="0"/>
              <a:t> ELABORAZIONE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sz="2800" dirty="0" smtClean="0"/>
              <a:t>Il numero di termini indicizzati viene ridotto utilizzando una serie </a:t>
            </a:r>
            <a:r>
              <a:rPr lang="it-IT" sz="2800" dirty="0" smtClean="0"/>
              <a:t>di tecniche</a:t>
            </a:r>
            <a:r>
              <a:rPr lang="it-IT" sz="2800" dirty="0" smtClean="0"/>
              <a:t>, tra cui:</a:t>
            </a:r>
          </a:p>
          <a:p>
            <a:pPr lvl="1"/>
            <a:r>
              <a:rPr lang="it-IT" sz="2400" dirty="0" smtClean="0"/>
              <a:t>Eliminazione </a:t>
            </a:r>
            <a:r>
              <a:rPr lang="it-IT" sz="2400" dirty="0" smtClean="0"/>
              <a:t>delle </a:t>
            </a:r>
            <a:r>
              <a:rPr lang="it-IT" sz="2400" b="1" dirty="0" err="1" smtClean="0"/>
              <a:t>stopword</a:t>
            </a:r>
            <a:r>
              <a:rPr lang="it-IT" sz="2400" b="1" dirty="0" smtClean="0"/>
              <a:t>: articoli, congiunzioni ecc.;</a:t>
            </a:r>
          </a:p>
          <a:p>
            <a:pPr lvl="1"/>
            <a:r>
              <a:rPr lang="it-IT" sz="2400" b="1" dirty="0" err="1" smtClean="0"/>
              <a:t>De-hyphenation</a:t>
            </a:r>
            <a:r>
              <a:rPr lang="it-IT" sz="2400" b="1" dirty="0" smtClean="0"/>
              <a:t>: divisione in più parole di parole contenenti </a:t>
            </a:r>
            <a:r>
              <a:rPr lang="it-IT" sz="2400" b="1" dirty="0" smtClean="0"/>
              <a:t>un </a:t>
            </a:r>
            <a:r>
              <a:rPr lang="it-IT" sz="2400" dirty="0" smtClean="0"/>
              <a:t>trattino</a:t>
            </a:r>
            <a:r>
              <a:rPr lang="it-IT" sz="2400" dirty="0" smtClean="0"/>
              <a:t>;</a:t>
            </a:r>
          </a:p>
          <a:p>
            <a:pPr lvl="1"/>
            <a:r>
              <a:rPr lang="it-IT" sz="2400" b="1" dirty="0" err="1" smtClean="0"/>
              <a:t>Stemming</a:t>
            </a:r>
            <a:r>
              <a:rPr lang="it-IT" sz="2400" b="1" dirty="0" smtClean="0"/>
              <a:t>: riduzione delle parole alla loro radice grammaticale;</a:t>
            </a:r>
          </a:p>
          <a:p>
            <a:pPr lvl="1"/>
            <a:r>
              <a:rPr lang="it-IT" sz="2400" b="1" dirty="0" err="1" smtClean="0"/>
              <a:t>Thesauri</a:t>
            </a:r>
            <a:r>
              <a:rPr lang="it-IT" sz="2400" b="1" dirty="0" smtClean="0"/>
              <a:t>: gestione dei sinonimi</a:t>
            </a:r>
            <a:r>
              <a:rPr lang="it-IT" sz="2400" b="1" dirty="0" smtClean="0"/>
              <a:t>.</a:t>
            </a:r>
            <a:endParaRPr lang="it-IT" sz="2400" b="1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MODELLI </a:t>
            </a:r>
            <a:r>
              <a:rPr lang="it-IT" dirty="0" err="1" smtClean="0"/>
              <a:t>DI</a:t>
            </a:r>
            <a:r>
              <a:rPr lang="it-IT" dirty="0" smtClean="0"/>
              <a:t> RICERCA </a:t>
            </a:r>
            <a:r>
              <a:rPr lang="it-IT" dirty="0" err="1" smtClean="0"/>
              <a:t>DI</a:t>
            </a:r>
            <a:r>
              <a:rPr lang="it-IT" dirty="0" smtClean="0"/>
              <a:t> TESTO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MODELLO BOOLEANO</a:t>
            </a:r>
          </a:p>
          <a:p>
            <a:r>
              <a:rPr lang="it-IT" dirty="0" smtClean="0"/>
              <a:t>MODELLO VETTORIALE</a:t>
            </a: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MODELLO BOOLEANO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Il modello booleano è il modello più semplice; si basa sulla </a:t>
            </a:r>
            <a:r>
              <a:rPr lang="it-IT" dirty="0" smtClean="0"/>
              <a:t>teoria degli </a:t>
            </a:r>
            <a:r>
              <a:rPr lang="it-IT" dirty="0" smtClean="0"/>
              <a:t>insiemi e l’algebra booleana.</a:t>
            </a:r>
          </a:p>
          <a:p>
            <a:r>
              <a:rPr lang="it-IT" dirty="0" smtClean="0"/>
              <a:t>Storicamente</a:t>
            </a:r>
            <a:r>
              <a:rPr lang="it-IT" dirty="0" smtClean="0"/>
              <a:t>, è stato il primo ed il più utilizzato per decenni.</a:t>
            </a:r>
          </a:p>
          <a:p>
            <a:r>
              <a:rPr lang="it-IT" dirty="0" smtClean="0"/>
              <a:t>I </a:t>
            </a:r>
            <a:r>
              <a:rPr lang="it-IT" dirty="0" smtClean="0"/>
              <a:t>documenti vengono rappresentate come insiemi di termini.</a:t>
            </a:r>
          </a:p>
          <a:p>
            <a:r>
              <a:rPr lang="it-IT" dirty="0" smtClean="0"/>
              <a:t>Le </a:t>
            </a:r>
            <a:r>
              <a:rPr lang="it-IT" dirty="0" err="1" smtClean="0"/>
              <a:t>query</a:t>
            </a:r>
            <a:r>
              <a:rPr lang="it-IT" dirty="0" smtClean="0"/>
              <a:t> vengono specificate come espressioni booleane, </a:t>
            </a:r>
            <a:r>
              <a:rPr lang="it-IT" dirty="0" smtClean="0"/>
              <a:t>cioè come </a:t>
            </a:r>
            <a:r>
              <a:rPr lang="it-IT" dirty="0" smtClean="0"/>
              <a:t>un elenco di termini connessi dagli operatori booleani </a:t>
            </a:r>
            <a:r>
              <a:rPr lang="it-IT" dirty="0" smtClean="0"/>
              <a:t>AND, OR </a:t>
            </a:r>
            <a:r>
              <a:rPr lang="it-IT" dirty="0" smtClean="0"/>
              <a:t>e NOT.</a:t>
            </a:r>
          </a:p>
          <a:p>
            <a:r>
              <a:rPr lang="it-IT" dirty="0" smtClean="0"/>
              <a:t>La </a:t>
            </a:r>
            <a:r>
              <a:rPr lang="it-IT" dirty="0" smtClean="0"/>
              <a:t>strategia di ricerca è basata su un criterio di decisione </a:t>
            </a:r>
            <a:r>
              <a:rPr lang="it-IT" dirty="0" smtClean="0"/>
              <a:t>binario, senza </a:t>
            </a:r>
            <a:r>
              <a:rPr lang="it-IT" dirty="0" smtClean="0"/>
              <a:t>alcuna nozione di </a:t>
            </a:r>
            <a:r>
              <a:rPr lang="it-IT" i="1" dirty="0" smtClean="0"/>
              <a:t>grado di rilevanza: un documento </a:t>
            </a:r>
            <a:r>
              <a:rPr lang="it-IT" i="1" dirty="0" smtClean="0"/>
              <a:t>viene </a:t>
            </a:r>
            <a:r>
              <a:rPr lang="it-IT" dirty="0" smtClean="0"/>
              <a:t>considerato </a:t>
            </a:r>
            <a:r>
              <a:rPr lang="it-IT" dirty="0" smtClean="0"/>
              <a:t>rilevante o non rilevante.</a:t>
            </a:r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MODELLO VETTORIALE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Il modello vettoriale è giustificato dall’osservazione che </a:t>
            </a:r>
            <a:r>
              <a:rPr lang="it-IT" dirty="0" smtClean="0"/>
              <a:t>assegnare un </a:t>
            </a:r>
            <a:r>
              <a:rPr lang="it-IT" dirty="0" smtClean="0"/>
              <a:t>giudizio binario ai documenti (1=rilevante, 0=non rilevante) </a:t>
            </a:r>
            <a:r>
              <a:rPr lang="it-IT" dirty="0" smtClean="0"/>
              <a:t>è troppo </a:t>
            </a:r>
            <a:r>
              <a:rPr lang="it-IT" dirty="0" smtClean="0"/>
              <a:t>limitativo.</a:t>
            </a:r>
          </a:p>
          <a:p>
            <a:r>
              <a:rPr lang="it-IT" dirty="0" smtClean="0"/>
              <a:t>Nel </a:t>
            </a:r>
            <a:r>
              <a:rPr lang="it-IT" dirty="0" smtClean="0"/>
              <a:t>modello vettoriale ad ogni termine nei documenti o nelle </a:t>
            </a:r>
            <a:r>
              <a:rPr lang="it-IT" dirty="0" err="1" smtClean="0"/>
              <a:t>query</a:t>
            </a:r>
            <a:r>
              <a:rPr lang="it-IT" dirty="0" smtClean="0"/>
              <a:t> viene </a:t>
            </a:r>
            <a:r>
              <a:rPr lang="it-IT" dirty="0" smtClean="0"/>
              <a:t>assegnato un peso (un numero reale).</a:t>
            </a:r>
          </a:p>
          <a:p>
            <a:r>
              <a:rPr lang="it-IT" dirty="0" smtClean="0"/>
              <a:t>I </a:t>
            </a:r>
            <a:r>
              <a:rPr lang="it-IT" dirty="0" smtClean="0"/>
              <a:t>documenti e le </a:t>
            </a:r>
            <a:r>
              <a:rPr lang="it-IT" dirty="0" err="1" smtClean="0"/>
              <a:t>query</a:t>
            </a:r>
            <a:r>
              <a:rPr lang="it-IT" dirty="0" smtClean="0"/>
              <a:t> vengono quindi rappresentati come </a:t>
            </a:r>
            <a:r>
              <a:rPr lang="it-IT" i="1" dirty="0" smtClean="0"/>
              <a:t>vettori </a:t>
            </a:r>
            <a:r>
              <a:rPr lang="it-IT" i="1" dirty="0" smtClean="0"/>
              <a:t>in </a:t>
            </a:r>
            <a:r>
              <a:rPr lang="it-IT" dirty="0" smtClean="0"/>
              <a:t>uno </a:t>
            </a:r>
            <a:r>
              <a:rPr lang="it-IT" dirty="0" smtClean="0"/>
              <a:t>spazio </a:t>
            </a:r>
            <a:r>
              <a:rPr lang="it-IT" i="1" dirty="0" smtClean="0"/>
              <a:t>n-dimensionale (n = numero di termini indicizzati).</a:t>
            </a:r>
          </a:p>
          <a:p>
            <a:r>
              <a:rPr lang="it-IT" dirty="0" smtClean="0"/>
              <a:t>La </a:t>
            </a:r>
            <a:r>
              <a:rPr lang="it-IT" dirty="0" smtClean="0"/>
              <a:t>ricerca viene svolta calcolando il </a:t>
            </a:r>
            <a:r>
              <a:rPr lang="it-IT" i="1" dirty="0" smtClean="0"/>
              <a:t>grado di similarità tra il </a:t>
            </a:r>
            <a:r>
              <a:rPr lang="it-IT" i="1" dirty="0" smtClean="0"/>
              <a:t>vettore </a:t>
            </a:r>
            <a:r>
              <a:rPr lang="it-IT" dirty="0" smtClean="0"/>
              <a:t>che </a:t>
            </a:r>
            <a:r>
              <a:rPr lang="it-IT" dirty="0" smtClean="0"/>
              <a:t>rappresenta la </a:t>
            </a:r>
            <a:r>
              <a:rPr lang="it-IT" dirty="0" err="1" smtClean="0"/>
              <a:t>query</a:t>
            </a:r>
            <a:r>
              <a:rPr lang="it-IT" dirty="0" smtClean="0"/>
              <a:t> e i vettori che rappresentano ogni </a:t>
            </a:r>
            <a:r>
              <a:rPr lang="it-IT" dirty="0" smtClean="0"/>
              <a:t>singolo documento</a:t>
            </a:r>
            <a:r>
              <a:rPr lang="it-IT" dirty="0" smtClean="0"/>
              <a:t>: i documenti con più alto grado di </a:t>
            </a:r>
            <a:r>
              <a:rPr lang="it-IT" dirty="0" smtClean="0"/>
              <a:t>similarità con </a:t>
            </a:r>
            <a:r>
              <a:rPr lang="it-IT" dirty="0" smtClean="0"/>
              <a:t>la </a:t>
            </a:r>
            <a:r>
              <a:rPr lang="it-IT" dirty="0" err="1" smtClean="0"/>
              <a:t>query</a:t>
            </a:r>
            <a:r>
              <a:rPr lang="it-IT" dirty="0" smtClean="0"/>
              <a:t> hanno </a:t>
            </a:r>
            <a:r>
              <a:rPr lang="it-IT" dirty="0" smtClean="0"/>
              <a:t>più probabilità di essere rilevanti per l’utente</a:t>
            </a:r>
            <a:r>
              <a:rPr lang="it-IT" dirty="0" smtClean="0"/>
              <a:t>.</a:t>
            </a:r>
            <a:endParaRPr lang="it-IT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CARATTERISTICHE DEL WEB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Come detto, l’Information </a:t>
            </a:r>
            <a:r>
              <a:rPr lang="it-IT" dirty="0" err="1" smtClean="0"/>
              <a:t>Retrieval</a:t>
            </a:r>
            <a:r>
              <a:rPr lang="it-IT" dirty="0" smtClean="0"/>
              <a:t> è nata per gestire </a:t>
            </a:r>
            <a:r>
              <a:rPr lang="it-IT" dirty="0" smtClean="0"/>
              <a:t>collezioni statiche </a:t>
            </a:r>
            <a:r>
              <a:rPr lang="it-IT" dirty="0" smtClean="0"/>
              <a:t>e ben conosciute: testi di legge, enciclopedie ecc.</a:t>
            </a:r>
          </a:p>
          <a:p>
            <a:r>
              <a:rPr lang="it-IT" dirty="0" smtClean="0"/>
              <a:t>Quando </a:t>
            </a:r>
            <a:r>
              <a:rPr lang="it-IT" dirty="0" smtClean="0"/>
              <a:t>la collezione di riferimento diventa il Web, le </a:t>
            </a:r>
            <a:r>
              <a:rPr lang="it-IT" dirty="0" smtClean="0"/>
              <a:t>cose cambiano </a:t>
            </a:r>
            <a:r>
              <a:rPr lang="it-IT" dirty="0" smtClean="0"/>
              <a:t>completamente:</a:t>
            </a:r>
          </a:p>
          <a:p>
            <a:pPr lvl="1"/>
            <a:r>
              <a:rPr lang="it-IT" dirty="0" smtClean="0"/>
              <a:t>La </a:t>
            </a:r>
            <a:r>
              <a:rPr lang="it-IT" dirty="0" smtClean="0"/>
              <a:t>collezione è dinamica, molto variabile nel tempo;</a:t>
            </a:r>
          </a:p>
          <a:p>
            <a:pPr lvl="1"/>
            <a:r>
              <a:rPr lang="it-IT" dirty="0" smtClean="0"/>
              <a:t>Le </a:t>
            </a:r>
            <a:r>
              <a:rPr lang="it-IT" dirty="0" smtClean="0"/>
              <a:t>dimensioni sono enormi;</a:t>
            </a:r>
          </a:p>
          <a:p>
            <a:pPr lvl="1"/>
            <a:r>
              <a:rPr lang="it-IT" dirty="0" smtClean="0"/>
              <a:t>I </a:t>
            </a:r>
            <a:r>
              <a:rPr lang="it-IT" dirty="0" smtClean="0"/>
              <a:t>documenti non sono sempre disponibili;</a:t>
            </a:r>
          </a:p>
          <a:p>
            <a:pPr lvl="1"/>
            <a:r>
              <a:rPr lang="it-IT" dirty="0" smtClean="0"/>
              <a:t>Le </a:t>
            </a:r>
            <a:r>
              <a:rPr lang="it-IT" dirty="0" err="1" smtClean="0"/>
              <a:t>query</a:t>
            </a:r>
            <a:r>
              <a:rPr lang="it-IT" dirty="0" smtClean="0"/>
              <a:t> degli utenti sono ancora più imprecise e vaghe.</a:t>
            </a:r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/>
              <a:t>LA RICERCA </a:t>
            </a:r>
            <a:r>
              <a:rPr lang="it-IT" sz="2800" dirty="0" err="1" smtClean="0"/>
              <a:t>DI</a:t>
            </a:r>
            <a:r>
              <a:rPr lang="it-IT" sz="2800" dirty="0" smtClean="0"/>
              <a:t> DOCUMENTI GIURIDICI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smtClean="0">
                <a:hlinkClick r:id="rId2"/>
              </a:rPr>
              <a:t>http://</a:t>
            </a:r>
            <a:r>
              <a:rPr lang="it-IT" smtClean="0">
                <a:hlinkClick r:id="rId2"/>
              </a:rPr>
              <a:t>www.italgiure.giustizia.it</a:t>
            </a:r>
            <a:r>
              <a:rPr lang="it-IT" smtClean="0">
                <a:hlinkClick r:id="rId2"/>
              </a:rPr>
              <a:t>/</a:t>
            </a:r>
            <a:r>
              <a:rPr lang="it-IT" smtClean="0"/>
              <a:t> </a:t>
            </a:r>
            <a:endParaRPr lang="it-I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642937"/>
          </a:xfrm>
        </p:spPr>
        <p:txBody>
          <a:bodyPr/>
          <a:lstStyle/>
          <a:p>
            <a:pPr eaLnBrk="1" hangingPunct="1"/>
            <a:r>
              <a:rPr lang="it-IT" dirty="0" smtClean="0"/>
              <a:t>INDICE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96753"/>
            <a:ext cx="8229600" cy="720080"/>
          </a:xfrm>
        </p:spPr>
        <p:txBody>
          <a:bodyPr/>
          <a:lstStyle/>
          <a:p>
            <a:pPr eaLnBrk="1" hangingPunct="1"/>
            <a:r>
              <a:rPr lang="it-IT" dirty="0" smtClean="0"/>
              <a:t>CICLO DELLE LEZIONI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1259633" y="1988840"/>
          <a:ext cx="6984775" cy="410445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96955"/>
                <a:gridCol w="1396955"/>
                <a:gridCol w="1396955"/>
                <a:gridCol w="1396955"/>
                <a:gridCol w="1396955"/>
              </a:tblGrid>
              <a:tr h="1026114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INTRODUZIONE AL CORSO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</a:t>
                      </a:r>
                      <a:r>
                        <a:rPr lang="it-IT" dirty="0" smtClean="0"/>
                        <a:t>.</a:t>
                      </a:r>
                      <a:r>
                        <a:rPr lang="it-IT" baseline="0" dirty="0" smtClean="0"/>
                        <a:t> 2	</a:t>
                      </a:r>
                      <a:endParaRPr lang="it-IT" dirty="0" smtClean="0"/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 CALCOLATORI </a:t>
                      </a:r>
                      <a:b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ELETTRONICI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3</a:t>
                      </a:r>
                    </a:p>
                    <a:p>
                      <a:pPr marL="0" algn="l" rtl="0" eaLnBrk="1" latinLnBrk="0" hangingPunct="1"/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ELEMENTI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TEORIA DELL’</a:t>
                      </a:r>
                      <a:b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INFORMAZIONE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LEZ.</a:t>
                      </a:r>
                      <a:r>
                        <a:rPr lang="it-IT" baseline="0" dirty="0" smtClean="0"/>
                        <a:t> 4</a:t>
                      </a:r>
                      <a:endParaRPr lang="it-IT" dirty="0" smtClean="0"/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MISURE DELLA INFORMAZIONE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LEZ.</a:t>
                      </a:r>
                      <a:r>
                        <a:rPr lang="it-IT" baseline="0" dirty="0" smtClean="0"/>
                        <a:t> 5</a:t>
                      </a:r>
                      <a:endParaRPr lang="it-IT" dirty="0" smtClean="0"/>
                    </a:p>
                    <a:p>
                      <a:pPr marL="0" algn="l" rtl="0" eaLnBrk="1" latinLnBrk="0" hangingPunct="1"/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CALCOLO BINARIO: CONVERSIONI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BASE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26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6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CALCOLO BINARIO: OPERAZIONI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 BASE 2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CALCOLO BINARIO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CALCOLO BINARIO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PORTE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LOGICHE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PROGETTO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CIRCUITI DIGITALI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26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INTRODUZIONE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AGLI ALGORITMI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PRODUTTIVITA’ INDIVIDUALE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IL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WEB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LEZ. 14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RICERCA </a:t>
                      </a:r>
                      <a:r>
                        <a:rPr kumimoji="0" lang="it-IT" sz="1200" b="0" i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DOCUMENTI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USO DEI MOTORI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RICERCA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26114">
                <a:tc>
                  <a:txBody>
                    <a:bodyPr/>
                    <a:lstStyle/>
                    <a:p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16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SICUREZZA INFORMATICA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17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ELEMENTI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CRITTOGRAFIA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CRITTOGRAFIA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GENERALE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20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SOMMARIO DEL CORSO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AGENDA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INFORMATION RETRIEVAL</a:t>
            </a:r>
          </a:p>
          <a:p>
            <a:r>
              <a:rPr lang="it-IT" dirty="0" smtClean="0"/>
              <a:t>INDICIZZAZIONE </a:t>
            </a:r>
            <a:r>
              <a:rPr lang="it-IT" dirty="0" err="1" smtClean="0"/>
              <a:t>DI</a:t>
            </a:r>
            <a:r>
              <a:rPr lang="it-IT" dirty="0" smtClean="0"/>
              <a:t> DOCUMENTI</a:t>
            </a:r>
          </a:p>
          <a:p>
            <a:r>
              <a:rPr lang="it-IT" dirty="0" smtClean="0"/>
              <a:t>IL WEB E I DOCUMENTI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INFORMATION RETRIEVAL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L’Information </a:t>
            </a:r>
            <a:r>
              <a:rPr lang="it-IT" dirty="0" err="1" smtClean="0"/>
              <a:t>Retrieval</a:t>
            </a:r>
            <a:r>
              <a:rPr lang="it-IT" dirty="0" smtClean="0"/>
              <a:t> (IR) si occupa della </a:t>
            </a:r>
            <a:r>
              <a:rPr lang="it-IT" dirty="0" smtClean="0"/>
              <a:t>rappresentazione, memorizzazione </a:t>
            </a:r>
            <a:r>
              <a:rPr lang="it-IT" dirty="0" smtClean="0"/>
              <a:t>e organizzazione dell’informazione, al fine </a:t>
            </a:r>
            <a:r>
              <a:rPr lang="it-IT" dirty="0" smtClean="0"/>
              <a:t>di rendere </a:t>
            </a:r>
            <a:r>
              <a:rPr lang="it-IT" dirty="0" smtClean="0"/>
              <a:t>agevole all’utente il soddisfacimento dei propri </a:t>
            </a:r>
            <a:r>
              <a:rPr lang="it-IT" dirty="0" smtClean="0"/>
              <a:t>bisogni informativi</a:t>
            </a:r>
            <a:r>
              <a:rPr lang="it-IT" dirty="0" smtClean="0"/>
              <a:t>.</a:t>
            </a:r>
          </a:p>
          <a:p>
            <a:r>
              <a:rPr lang="it-IT" dirty="0" smtClean="0"/>
              <a:t>Data </a:t>
            </a:r>
            <a:r>
              <a:rPr lang="it-IT" dirty="0" smtClean="0"/>
              <a:t>una collezione di documenti e un bisogno </a:t>
            </a:r>
            <a:r>
              <a:rPr lang="it-IT" dirty="0" smtClean="0"/>
              <a:t>informativo dell’utente</a:t>
            </a:r>
            <a:r>
              <a:rPr lang="it-IT" dirty="0" smtClean="0"/>
              <a:t>, lo scopo di un sistema di IR è di </a:t>
            </a:r>
            <a:r>
              <a:rPr lang="it-IT" dirty="0" smtClean="0"/>
              <a:t>trovare informazioni </a:t>
            </a:r>
            <a:r>
              <a:rPr lang="it-IT" dirty="0" smtClean="0"/>
              <a:t>che potrebbero essere utili, o rilevanti, per </a:t>
            </a:r>
            <a:r>
              <a:rPr lang="it-IT" dirty="0" smtClean="0"/>
              <a:t>l’utente.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BISOGNI INFORMATIVI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Il settore dell’Information </a:t>
            </a:r>
            <a:r>
              <a:rPr lang="it-IT" dirty="0" err="1" smtClean="0"/>
              <a:t>Retrieval</a:t>
            </a:r>
            <a:r>
              <a:rPr lang="it-IT" dirty="0" smtClean="0"/>
              <a:t> è stato studiato fin dagli </a:t>
            </a:r>
            <a:r>
              <a:rPr lang="it-IT" dirty="0" smtClean="0"/>
              <a:t>anni `70</a:t>
            </a:r>
            <a:r>
              <a:rPr lang="it-IT" dirty="0" smtClean="0"/>
              <a:t>.</a:t>
            </a:r>
          </a:p>
          <a:p>
            <a:r>
              <a:rPr lang="it-IT" dirty="0" smtClean="0"/>
              <a:t>Negli </a:t>
            </a:r>
            <a:r>
              <a:rPr lang="it-IT" dirty="0" smtClean="0"/>
              <a:t>anni `90, l’esplosione del Web ha moltiplicato </a:t>
            </a:r>
            <a:r>
              <a:rPr lang="it-IT" dirty="0" smtClean="0"/>
              <a:t>l’interesse per </a:t>
            </a:r>
            <a:r>
              <a:rPr lang="it-IT" dirty="0" smtClean="0"/>
              <a:t>IR.</a:t>
            </a:r>
          </a:p>
          <a:p>
            <a:r>
              <a:rPr lang="it-IT" dirty="0" smtClean="0"/>
              <a:t>Il </a:t>
            </a:r>
            <a:r>
              <a:rPr lang="it-IT" dirty="0" smtClean="0"/>
              <a:t>Web infatti non è altro che un’enorme collezione di </a:t>
            </a:r>
            <a:r>
              <a:rPr lang="it-IT" dirty="0" smtClean="0"/>
              <a:t>documenti, sui </a:t>
            </a:r>
            <a:r>
              <a:rPr lang="it-IT" dirty="0" smtClean="0"/>
              <a:t>quali gli utenti vogliono fare ricerche </a:t>
            </a:r>
            <a:r>
              <a:rPr lang="it-IT" dirty="0" err="1" smtClean="0"/>
              <a:t>informazionali</a:t>
            </a:r>
            <a:r>
              <a:rPr lang="it-IT" dirty="0" smtClean="0"/>
              <a:t>.</a:t>
            </a:r>
          </a:p>
          <a:p>
            <a:r>
              <a:rPr lang="it-IT" dirty="0" smtClean="0"/>
              <a:t>Il </a:t>
            </a:r>
            <a:r>
              <a:rPr lang="it-IT" dirty="0" smtClean="0"/>
              <a:t>problema principale è che non è semplice </a:t>
            </a:r>
            <a:r>
              <a:rPr lang="it-IT" dirty="0" smtClean="0"/>
              <a:t>caratterizzare esattamente </a:t>
            </a:r>
            <a:r>
              <a:rPr lang="it-IT" dirty="0" smtClean="0"/>
              <a:t>i bisogni informativi dell’utente.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i="1" dirty="0" smtClean="0"/>
              <a:t>Trova tutti i documenti che contengono informazioni </a:t>
            </a:r>
            <a:r>
              <a:rPr lang="it-IT" i="1" dirty="0" smtClean="0"/>
              <a:t>sulle squadre </a:t>
            </a:r>
            <a:r>
              <a:rPr lang="it-IT" i="1" dirty="0" smtClean="0"/>
              <a:t>di calcio partecipanti a campionati di prima divisione </a:t>
            </a:r>
            <a:r>
              <a:rPr lang="it-IT" i="1" dirty="0" smtClean="0"/>
              <a:t>e che</a:t>
            </a:r>
            <a:r>
              <a:rPr lang="it-IT" i="1" dirty="0" smtClean="0"/>
              <a:t>:</a:t>
            </a:r>
          </a:p>
          <a:p>
            <a:pPr lvl="1"/>
            <a:r>
              <a:rPr lang="it-IT" i="1" dirty="0" smtClean="0"/>
              <a:t>Provengono </a:t>
            </a:r>
            <a:r>
              <a:rPr lang="it-IT" i="1" dirty="0" smtClean="0"/>
              <a:t>da organismi calcistici ufficiali;</a:t>
            </a:r>
          </a:p>
          <a:p>
            <a:pPr lvl="1"/>
            <a:r>
              <a:rPr lang="it-IT" i="1" dirty="0" smtClean="0"/>
              <a:t>Contengono </a:t>
            </a:r>
            <a:r>
              <a:rPr lang="it-IT" i="1" dirty="0" smtClean="0"/>
              <a:t>informazioni sui risultati raggiunti nei </a:t>
            </a:r>
            <a:r>
              <a:rPr lang="it-IT" i="1" dirty="0" smtClean="0"/>
              <a:t>tornei nazionali </a:t>
            </a:r>
            <a:r>
              <a:rPr lang="it-IT" i="1" dirty="0" smtClean="0"/>
              <a:t>negli ultimi tre anni;</a:t>
            </a:r>
          </a:p>
          <a:p>
            <a:pPr lvl="1"/>
            <a:r>
              <a:rPr lang="it-IT" i="1" dirty="0" smtClean="0"/>
              <a:t>Forniscono </a:t>
            </a:r>
            <a:r>
              <a:rPr lang="it-IT" i="1" dirty="0" smtClean="0"/>
              <a:t>l’indirizzo e-mail o il numero di telefono </a:t>
            </a:r>
            <a:r>
              <a:rPr lang="it-IT" i="1" dirty="0" smtClean="0"/>
              <a:t>della società</a:t>
            </a:r>
            <a:r>
              <a:rPr lang="it-IT" i="1" dirty="0" smtClean="0"/>
              <a:t>.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DATI STRUTTURATI E NON</a:t>
            </a:r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" y="1556792"/>
            <a:ext cx="7858125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ARCHITETTURA </a:t>
            </a:r>
            <a:r>
              <a:rPr lang="it-IT" dirty="0" err="1" smtClean="0"/>
              <a:t>DI</a:t>
            </a:r>
            <a:r>
              <a:rPr lang="it-IT" dirty="0" smtClean="0"/>
              <a:t> UN SISTEMA </a:t>
            </a:r>
            <a:r>
              <a:rPr lang="it-IT" dirty="0" err="1" smtClean="0"/>
              <a:t>DI</a:t>
            </a:r>
            <a:r>
              <a:rPr lang="it-IT" dirty="0" smtClean="0"/>
              <a:t> IR</a:t>
            </a:r>
            <a:endParaRPr lang="it-I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355179"/>
            <a:ext cx="6553200" cy="481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INDICIZZAZIONE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 sistemi di IR non operano sui documenti originali, ma su una </a:t>
            </a:r>
            <a:r>
              <a:rPr lang="it-IT" dirty="0" smtClean="0">
                <a:solidFill>
                  <a:srgbClr val="FF0000"/>
                </a:solidFill>
              </a:rPr>
              <a:t>vista logica </a:t>
            </a:r>
            <a:r>
              <a:rPr lang="it-IT" dirty="0" smtClean="0"/>
              <a:t>degli stessi.</a:t>
            </a:r>
          </a:p>
          <a:p>
            <a:pPr lvl="1"/>
            <a:r>
              <a:rPr lang="it-IT" dirty="0" smtClean="0"/>
              <a:t>Tradizionalmente </a:t>
            </a:r>
            <a:r>
              <a:rPr lang="it-IT" dirty="0" smtClean="0"/>
              <a:t>i documenti di una collezione </a:t>
            </a:r>
            <a:r>
              <a:rPr lang="it-IT" dirty="0" smtClean="0"/>
              <a:t>vengono rappresentati </a:t>
            </a:r>
            <a:r>
              <a:rPr lang="it-IT" dirty="0" smtClean="0"/>
              <a:t>tramite un insieme di keyword.</a:t>
            </a:r>
          </a:p>
          <a:p>
            <a:pPr lvl="1"/>
            <a:r>
              <a:rPr lang="it-IT" dirty="0" smtClean="0"/>
              <a:t>La </a:t>
            </a:r>
            <a:r>
              <a:rPr lang="it-IT" dirty="0" smtClean="0"/>
              <a:t>capacità di memorizzazione dei moderni elaboratori </a:t>
            </a:r>
            <a:r>
              <a:rPr lang="it-IT" dirty="0" smtClean="0"/>
              <a:t>permette di </a:t>
            </a:r>
            <a:r>
              <a:rPr lang="it-IT" dirty="0" smtClean="0"/>
              <a:t>rappresentare un documento tramite l’intero insieme </a:t>
            </a:r>
            <a:r>
              <a:rPr lang="it-IT" dirty="0" smtClean="0"/>
              <a:t>delle parole </a:t>
            </a:r>
            <a:r>
              <a:rPr lang="it-IT" dirty="0" smtClean="0"/>
              <a:t>in esso contenute; si parla allora di vista logica full text.</a:t>
            </a:r>
          </a:p>
          <a:p>
            <a:pPr lvl="1"/>
            <a:r>
              <a:rPr lang="it-IT" dirty="0" smtClean="0"/>
              <a:t>Per </a:t>
            </a:r>
            <a:r>
              <a:rPr lang="it-IT" dirty="0" smtClean="0"/>
              <a:t>collezioni molto grandi tale tecnica può essere inutilizzabile; </a:t>
            </a:r>
            <a:r>
              <a:rPr lang="it-IT" dirty="0" smtClean="0"/>
              <a:t> si utilizzano </a:t>
            </a:r>
            <a:r>
              <a:rPr lang="it-IT" dirty="0" smtClean="0"/>
              <a:t>allora tecniche di modifica del testo per ridurre </a:t>
            </a:r>
            <a:r>
              <a:rPr lang="it-IT" dirty="0" smtClean="0"/>
              <a:t>la dimensione </a:t>
            </a:r>
            <a:r>
              <a:rPr lang="it-IT" dirty="0" smtClean="0"/>
              <a:t>della vista logica, che diventa un insieme di </a:t>
            </a:r>
            <a:r>
              <a:rPr lang="it-IT" dirty="0" err="1" smtClean="0"/>
              <a:t>index</a:t>
            </a:r>
            <a:r>
              <a:rPr lang="it-IT" dirty="0" smtClean="0"/>
              <a:t> </a:t>
            </a:r>
            <a:r>
              <a:rPr lang="it-IT" dirty="0" err="1" smtClean="0"/>
              <a:t>term</a:t>
            </a:r>
            <a:endParaRPr lang="it-IT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zione del lavoro del team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del lavoro del team</Template>
  <TotalTime>0</TotalTime>
  <Words>784</Words>
  <Application>Microsoft Office PowerPoint</Application>
  <PresentationFormat>Presentazione su schermo (4:3)</PresentationFormat>
  <Paragraphs>100</Paragraphs>
  <Slides>15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Presentazione del lavoro del team</vt:lpstr>
      <vt:lpstr>INFORMATICA </vt:lpstr>
      <vt:lpstr>INDICE</vt:lpstr>
      <vt:lpstr>AGENDA</vt:lpstr>
      <vt:lpstr>INFORMATION RETRIEVAL</vt:lpstr>
      <vt:lpstr>BISOGNI INFORMATIVI</vt:lpstr>
      <vt:lpstr>ESEMPIO</vt:lpstr>
      <vt:lpstr>DATI STRUTTURATI E NON</vt:lpstr>
      <vt:lpstr>ARCHITETTURA DI UN SISTEMA DI IR</vt:lpstr>
      <vt:lpstr>INDICIZZAZIONE</vt:lpstr>
      <vt:lpstr>TECNICHE DI ELABORAZIONE</vt:lpstr>
      <vt:lpstr>MODELLI DI RICERCA DI TESTO</vt:lpstr>
      <vt:lpstr>MODELLO BOOLEANO</vt:lpstr>
      <vt:lpstr>MODELLO VETTORIALE</vt:lpstr>
      <vt:lpstr>CARATTERISTICHE DEL WEB</vt:lpstr>
      <vt:lpstr>LA RICERCA DI DOCUMENTI GIURIDICI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2008-10-25T04:26:16Z</dcterms:created>
  <dcterms:modified xsi:type="dcterms:W3CDTF">2011-08-16T06:39:40Z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1040</vt:lpwstr>
  </property>
  <property fmtid="{D5CDD505-2E9C-101B-9397-08002B2CF9AE}" pid="3" name="_TemplateID">
    <vt:lpwstr>TC102282691040</vt:lpwstr>
  </property>
</Properties>
</file>