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13" autoAdjust="0"/>
    <p:restoredTop sz="94671" autoAdjust="0"/>
  </p:normalViewPr>
  <p:slideViewPr>
    <p:cSldViewPr>
      <p:cViewPr>
        <p:scale>
          <a:sx n="100" d="100"/>
          <a:sy n="100" d="100"/>
        </p:scale>
        <p:origin x="-448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PER IL</a:t>
            </a:r>
            <a:br>
              <a:rPr lang="it-IT" dirty="0" smtClean="0"/>
            </a:br>
            <a:r>
              <a:rPr lang="it-IT" dirty="0" smtClean="0"/>
              <a:t>COMMERCIO ELETTRONICO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STORIA </a:t>
            </a:r>
            <a:r>
              <a:rPr lang="it-IT" sz="2400" dirty="0" err="1" smtClean="0"/>
              <a:t>DI</a:t>
            </a:r>
            <a:r>
              <a:rPr lang="it-IT" sz="2400" dirty="0" smtClean="0"/>
              <a:t> INTERNET – SECONDA EVOLUZIONE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000" dirty="0" smtClean="0"/>
              <a:t>1990 Scomparsa di ARPANET; apparizione del linguaggio HTML</a:t>
            </a:r>
          </a:p>
          <a:p>
            <a:r>
              <a:rPr lang="it-IT" sz="2000" dirty="0" smtClean="0"/>
              <a:t>1991 Il CERN (Centro Europeo di Ricerca Nucleare) annuncia la nascita del World Wide Web</a:t>
            </a:r>
          </a:p>
          <a:p>
            <a:r>
              <a:rPr lang="it-IT" sz="2000" dirty="0" smtClean="0"/>
              <a:t>1992 Un milione di computer sono connessi alla rete</a:t>
            </a:r>
          </a:p>
          <a:p>
            <a:r>
              <a:rPr lang="it-IT" sz="2000" dirty="0" smtClean="0"/>
              <a:t>1993 Apparizione del primo browser pensato per il web, </a:t>
            </a:r>
            <a:r>
              <a:rPr lang="it-IT" sz="2000" dirty="0" err="1" smtClean="0"/>
              <a:t>Mosaic</a:t>
            </a:r>
            <a:endParaRPr lang="it-IT" sz="2000" dirty="0" smtClean="0"/>
          </a:p>
          <a:p>
            <a:r>
              <a:rPr lang="it-IT" sz="2000" dirty="0" smtClean="0"/>
              <a:t>1996 Sono connessi 10 milioni di computer</a:t>
            </a:r>
          </a:p>
          <a:p>
            <a:r>
              <a:rPr lang="it-IT" sz="2000" dirty="0" smtClean="0"/>
              <a:t>1999 Gli utenti di Internet sono 200 milioni in tutto il mondo</a:t>
            </a:r>
          </a:p>
          <a:p>
            <a:r>
              <a:rPr lang="it-IT" sz="2000" dirty="0" smtClean="0"/>
              <a:t>2008 Gli utenti di Internet sono circa 600 milioni in tutto il mondo</a:t>
            </a:r>
          </a:p>
          <a:p>
            <a:r>
              <a:rPr lang="it-IT" sz="2000" dirty="0" smtClean="0"/>
              <a:t>2009 Gli utenti di Internet sono circa 1 miliardo in tutto il mondo</a:t>
            </a:r>
            <a:endParaRPr lang="it-IT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RETE ARPANET (1971)</a:t>
            </a:r>
            <a:endParaRPr lang="it-IT" dirty="0"/>
          </a:p>
        </p:txBody>
      </p:sp>
      <p:pic>
        <p:nvPicPr>
          <p:cNvPr id="4" name="Picture 5" descr="\\Pdcwap\CORSOweb\immagini\arpanet3_smal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772816"/>
            <a:ext cx="5943600" cy="391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RETE NSFNET (1991)</a:t>
            </a:r>
            <a:endParaRPr lang="it-IT" dirty="0"/>
          </a:p>
        </p:txBody>
      </p:sp>
      <p:pic>
        <p:nvPicPr>
          <p:cNvPr id="4" name="Picture 5" descr="\\Pdcwap\CORSOweb\immagini\nsfnet_t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484784"/>
            <a:ext cx="55943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ARCHITETTURA DELLA RETE</a:t>
            </a:r>
            <a:endParaRPr lang="it-IT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1" y="1196752"/>
            <a:ext cx="8122807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ARCHITETTURA DELLA RETE - CONTINUA</a:t>
            </a:r>
            <a:endParaRPr lang="it-IT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59" y="1268760"/>
            <a:ext cx="8265599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ARCHITETTURA DELLA RETE - CONTINUA</a:t>
            </a:r>
            <a:endParaRPr lang="it-IT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1" y="1268760"/>
            <a:ext cx="7933905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ARCHITETTURA DELLA RETE - CONTINUA</a:t>
            </a:r>
            <a:endParaRPr lang="it-IT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268760"/>
            <a:ext cx="778802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PROTOCOLLI BASE</a:t>
            </a:r>
            <a:endParaRPr lang="it-IT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268760"/>
            <a:ext cx="814256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GERARCHIA DEI PROTOCOLLI</a:t>
            </a:r>
            <a:endParaRPr lang="it-IT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40768"/>
            <a:ext cx="7958598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PROTOCOLLO TCP/IP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mtClean="0"/>
              <a:t>COME FUNZIONA TCP/IP</a:t>
            </a:r>
            <a:endParaRPr lang="it-IT" dirty="0" smtClean="0"/>
          </a:p>
          <a:p>
            <a:r>
              <a:rPr lang="it-IT" dirty="0" smtClean="0"/>
              <a:t>COME FUNZIONA LA COMMUTAZIONE A PACCHETTO</a:t>
            </a:r>
          </a:p>
          <a:p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55576" y="1988840"/>
          <a:ext cx="7704858" cy="39604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</a:p>
                    <a:p>
                      <a:r>
                        <a:rPr lang="it-IT" sz="1200" b="0" i="1" dirty="0" smtClean="0">
                          <a:solidFill>
                            <a:schemeClr val="tx1"/>
                          </a:solidFill>
                        </a:rPr>
                        <a:t>INTRODUZIONE</a:t>
                      </a:r>
                      <a:r>
                        <a:rPr lang="it-IT" sz="1200" b="0" i="1" baseline="0" dirty="0" smtClean="0">
                          <a:solidFill>
                            <a:schemeClr val="tx1"/>
                          </a:solidFill>
                        </a:rPr>
                        <a:t> AL CORSO</a:t>
                      </a:r>
                      <a:endParaRPr lang="it-IT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2	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CHE COS’E’ IL COMMERCIO ELETTRONICO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FONDAMENTI </a:t>
                      </a:r>
                      <a:r>
                        <a:rPr kumimoji="0" lang="it-IT" sz="12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DELLA</a:t>
                      </a:r>
                      <a:b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STRUTTURA DELLA RETE INTERNET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1" dirty="0" smtClean="0"/>
                        <a:t>FONDAMENTI</a:t>
                      </a:r>
                      <a:r>
                        <a:rPr lang="it-IT" sz="1200" b="0" i="1" baseline="0" dirty="0" smtClean="0"/>
                        <a:t> </a:t>
                      </a:r>
                      <a:r>
                        <a:rPr lang="it-IT" sz="1200" b="0" i="1" baseline="0" dirty="0" err="1" smtClean="0"/>
                        <a:t>DI</a:t>
                      </a:r>
                      <a:r>
                        <a:rPr lang="it-IT" sz="1200" b="0" i="1" baseline="0" dirty="0" smtClean="0"/>
                        <a:t> SICUREZZA INFORMATICA</a:t>
                      </a:r>
                      <a:endParaRPr lang="it-IT" sz="1200" b="0" i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ELEMENTI BASE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CRITTOGRAFIA ASIMMETRICA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8</a:t>
                      </a:r>
                      <a:endParaRPr lang="it-IT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TRANSAZIONI ONLINE</a:t>
                      </a:r>
                    </a:p>
                    <a:p>
                      <a:endParaRPr kumimoji="0" lang="it-IT" sz="1200" b="0" i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MODALITA’ TECNOLOGICHE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ELEMENTI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DEI GIOCHI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STRATEGIE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NEGOZIATO NEI GIOCHI A SOMMA ZERO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BARGAINING E ASTA INGLESE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</a:t>
                      </a:r>
                      <a:r>
                        <a:rPr lang="it-IT" b="1" smtClean="0"/>
                        <a:t>.</a:t>
                      </a:r>
                      <a:r>
                        <a:rPr lang="it-IT" b="1" baseline="0" smtClean="0"/>
                        <a:t> 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ASTE ONLINE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E-SHOPS</a:t>
                      </a: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smtClean="0"/>
                        <a:t>LEZ.</a:t>
                      </a:r>
                      <a:r>
                        <a:rPr lang="it-IT" b="1" baseline="0" smtClean="0"/>
                        <a:t> 15</a:t>
                      </a:r>
                      <a:endParaRPr lang="it-IT" b="1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DI COMMERCIO ELETTRONICO</a:t>
                      </a:r>
                    </a:p>
                    <a:p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18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COME FUNZIONA TCP/IP (1)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protocollo TCP/IP è un protocollo basato sul paradigma Client-Server  del tipo Peer-to-Peer : un sistema che implementa il protocollo TCP/IP può funzionare da Client e da Server indifferentemente e cambiare addirittura identità in fase di elaborazione. </a:t>
            </a:r>
          </a:p>
          <a:p>
            <a:r>
              <a:rPr lang="it-IT" dirty="0" smtClean="0"/>
              <a:t>Il  protocollo TCP/IP è un protocollo full duplex a commutazione di pacchetto: non esiste un’autorità centralizzata nella rete, ma un qualunque nodo è logicamente collegato ad un qualunque altro nodo e ciascun nodo  può creare, elaborare e trasmettere informazioni. Tutti i nodi si trovano quindi allo stesso livello gerarchico. </a:t>
            </a:r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COMMUTAZIONE </a:t>
            </a:r>
            <a:r>
              <a:rPr lang="it-IT" dirty="0" err="1" smtClean="0"/>
              <a:t>DI</a:t>
            </a:r>
            <a:r>
              <a:rPr lang="it-IT" dirty="0" smtClean="0"/>
              <a:t> PACCHETTO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 pacchetto è uno </a:t>
            </a:r>
            <a:r>
              <a:rPr lang="it-IT" dirty="0" err="1" smtClean="0"/>
              <a:t>stream</a:t>
            </a:r>
            <a:r>
              <a:rPr lang="it-IT" dirty="0" smtClean="0"/>
              <a:t> di dati organizzato in due sezioni:</a:t>
            </a:r>
          </a:p>
          <a:p>
            <a:pPr lvl="1"/>
            <a:r>
              <a:rPr lang="it-IT" dirty="0" err="1" smtClean="0"/>
              <a:t>header</a:t>
            </a:r>
            <a:r>
              <a:rPr lang="it-IT" dirty="0" smtClean="0"/>
              <a:t>	-	contiene metadati</a:t>
            </a:r>
          </a:p>
          <a:p>
            <a:pPr lvl="1"/>
            <a:r>
              <a:rPr lang="it-IT" dirty="0" smtClean="0"/>
              <a:t>Body	-	contiene dati</a:t>
            </a:r>
          </a:p>
          <a:p>
            <a:r>
              <a:rPr lang="it-IT" dirty="0" smtClean="0"/>
              <a:t>Metadati</a:t>
            </a:r>
          </a:p>
          <a:p>
            <a:pPr lvl="1"/>
            <a:r>
              <a:rPr lang="it-IT" i="1" dirty="0" smtClean="0"/>
              <a:t>indirizzo del destinatario</a:t>
            </a:r>
          </a:p>
          <a:p>
            <a:pPr lvl="1"/>
            <a:r>
              <a:rPr lang="it-IT" i="1" dirty="0" smtClean="0"/>
              <a:t>Numero del pacchetto</a:t>
            </a:r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COMMUTAZIONE </a:t>
            </a:r>
            <a:r>
              <a:rPr lang="it-IT" dirty="0" err="1" smtClean="0"/>
              <a:t>DI</a:t>
            </a:r>
            <a:r>
              <a:rPr lang="it-IT" dirty="0" smtClean="0"/>
              <a:t> PACCHETTO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In una rete un pacchetto fluisce, e quando raggiunge un </a:t>
            </a:r>
            <a:r>
              <a:rPr lang="it-IT" b="1" dirty="0" smtClean="0"/>
              <a:t>commutatore di pacchetto</a:t>
            </a:r>
            <a:r>
              <a:rPr lang="it-IT" dirty="0" smtClean="0"/>
              <a:t>,esso decide quale è il percorso migliore che il pacchetto può prendere per raggiungere la sua destinazione  usando:</a:t>
            </a:r>
          </a:p>
          <a:p>
            <a:pPr lvl="1"/>
            <a:r>
              <a:rPr lang="it-IT" dirty="0" smtClean="0"/>
              <a:t>tabelle di </a:t>
            </a:r>
            <a:r>
              <a:rPr lang="it-IT" dirty="0" err="1" smtClean="0"/>
              <a:t>routing</a:t>
            </a:r>
            <a:endParaRPr lang="it-IT" dirty="0" smtClean="0"/>
          </a:p>
          <a:p>
            <a:pPr lvl="1"/>
            <a:r>
              <a:rPr lang="it-IT" dirty="0" smtClean="0"/>
              <a:t>metrica assegnata ai percorsi possibili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TABELLE </a:t>
            </a:r>
            <a:r>
              <a:rPr lang="it-IT" dirty="0" err="1" smtClean="0"/>
              <a:t>DI</a:t>
            </a:r>
            <a:r>
              <a:rPr lang="it-IT" dirty="0" smtClean="0"/>
              <a:t> ROUTING</a:t>
            </a:r>
            <a:endParaRPr lang="it-IT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340768"/>
            <a:ext cx="73152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3140968"/>
            <a:ext cx="3384376" cy="3120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RITARDI </a:t>
            </a:r>
            <a:r>
              <a:rPr lang="it-IT" dirty="0" err="1" smtClean="0"/>
              <a:t>DI</a:t>
            </a:r>
            <a:r>
              <a:rPr lang="it-IT" dirty="0" smtClean="0"/>
              <a:t> PACCHETTO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 pacchetti subiscono un ritardo:</a:t>
            </a:r>
          </a:p>
          <a:p>
            <a:r>
              <a:rPr lang="it-IT" dirty="0" smtClean="0"/>
              <a:t>Le componenti del ritardo sono:</a:t>
            </a:r>
          </a:p>
          <a:p>
            <a:pPr lvl="1"/>
            <a:r>
              <a:rPr lang="it-IT" b="1" dirty="0" smtClean="0"/>
              <a:t>ritardo di elaborazione</a:t>
            </a:r>
            <a:r>
              <a:rPr lang="it-IT" dirty="0" smtClean="0"/>
              <a:t> - il tempo necessario a ciascun commutatore per processare il pacchetto </a:t>
            </a:r>
          </a:p>
          <a:p>
            <a:pPr lvl="1"/>
            <a:r>
              <a:rPr lang="it-IT" b="1" dirty="0" smtClean="0"/>
              <a:t>ritardo di trasmissione</a:t>
            </a:r>
            <a:r>
              <a:rPr lang="it-IT" dirty="0" smtClean="0"/>
              <a:t> - il tempo necessario per trasmettere il pacchetto </a:t>
            </a:r>
          </a:p>
          <a:p>
            <a:pPr lvl="1"/>
            <a:r>
              <a:rPr lang="it-IT" b="1" dirty="0" smtClean="0"/>
              <a:t>ritardo di coda</a:t>
            </a:r>
            <a:r>
              <a:rPr lang="it-IT" dirty="0" smtClean="0"/>
              <a:t> (</a:t>
            </a:r>
            <a:r>
              <a:rPr lang="it-IT" i="1" dirty="0" err="1" smtClean="0"/>
              <a:t>queuing</a:t>
            </a:r>
            <a:r>
              <a:rPr lang="it-IT" i="1" dirty="0" smtClean="0"/>
              <a:t> </a:t>
            </a:r>
            <a:r>
              <a:rPr lang="it-IT" i="1" dirty="0" err="1" smtClean="0"/>
              <a:t>delay</a:t>
            </a:r>
            <a:r>
              <a:rPr lang="it-IT" dirty="0" smtClean="0"/>
              <a:t>), dovuto al fatto che i pacchetti in uscita o in entrata non sempre vengono trasmessi/ricevuti immediatamente. </a:t>
            </a:r>
          </a:p>
          <a:p>
            <a:pPr lvl="1"/>
            <a:r>
              <a:rPr lang="it-IT" b="1" dirty="0" smtClean="0"/>
              <a:t>ritardo di propagazione</a:t>
            </a:r>
            <a:r>
              <a:rPr lang="it-IT" dirty="0" smtClean="0"/>
              <a:t> - il tempo necessario al segnale fisico per propagarsi lungo una linea di trasmissione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PERDITE </a:t>
            </a:r>
            <a:r>
              <a:rPr lang="it-IT" dirty="0" err="1" smtClean="0"/>
              <a:t>DI</a:t>
            </a:r>
            <a:r>
              <a:rPr lang="it-IT" dirty="0" smtClean="0"/>
              <a:t> PACCHETTO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Una rete a pacchetto non può generalmente garantire che tutti i pacchetti inviati arrivino a destinazione.</a:t>
            </a:r>
          </a:p>
          <a:p>
            <a:r>
              <a:rPr lang="it-IT" dirty="0" smtClean="0"/>
              <a:t>La perdita di pacchetti può avvenire in diverse occasioni:</a:t>
            </a:r>
          </a:p>
          <a:p>
            <a:pPr lvl="1"/>
            <a:r>
              <a:rPr lang="it-IT" dirty="0" smtClean="0"/>
              <a:t>quanto viene ricevuto con un errore e quindi scartato, </a:t>
            </a:r>
          </a:p>
          <a:p>
            <a:pPr lvl="1"/>
            <a:r>
              <a:rPr lang="it-IT" dirty="0" smtClean="0"/>
              <a:t>per condizioni di congestione, quando il buffer di un commutatore, nelle porte di ingresso o in quelle di uscita, risulta saturo e quindi si trova costretto a scartare pacchetti (buffer </a:t>
            </a:r>
            <a:r>
              <a:rPr lang="it-IT" dirty="0" err="1" smtClean="0"/>
              <a:t>overflow</a:t>
            </a:r>
            <a:r>
              <a:rPr lang="it-IT" dirty="0" smtClean="0"/>
              <a:t>).</a:t>
            </a:r>
          </a:p>
          <a:p>
            <a:pPr lvl="1"/>
            <a:r>
              <a:rPr lang="it-IT" dirty="0" smtClean="0"/>
              <a:t> TCP è in grado di rilevare la perdita di pacchetti e richiederne la trasmissione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RIFERIMENTI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FLUENCY (Conoscere e usare l’informatica)</a:t>
            </a:r>
          </a:p>
          <a:p>
            <a:pPr lvl="1"/>
            <a:r>
              <a:rPr lang="it-IT" dirty="0" smtClean="0"/>
              <a:t>CAPITOLO 2: 	pagg. 35-47</a:t>
            </a:r>
          </a:p>
          <a:p>
            <a:pPr lvl="1"/>
            <a:r>
              <a:rPr lang="it-IT" dirty="0" smtClean="0"/>
              <a:t>MAPPA CONCETTUALE A PAGINA 55</a:t>
            </a:r>
          </a:p>
          <a:p>
            <a:r>
              <a:rPr lang="it-IT" dirty="0" smtClean="0"/>
              <a:t>SVOLGERE GLI ESERCIZI A PAGINA</a:t>
            </a:r>
          </a:p>
          <a:p>
            <a:pPr lvl="1"/>
            <a:r>
              <a:rPr lang="it-IT" dirty="0" smtClean="0"/>
              <a:t>53 	1-7</a:t>
            </a:r>
          </a:p>
          <a:p>
            <a:pPr lvl="1"/>
            <a:r>
              <a:rPr lang="it-IT" dirty="0" smtClean="0"/>
              <a:t>54		1-6 (COMPLETA LA FRASE)</a:t>
            </a:r>
          </a:p>
          <a:p>
            <a:pPr lvl="1"/>
            <a:r>
              <a:rPr lang="it-IT" dirty="0" smtClean="0"/>
              <a:t>54		1-9 (ESERCIZI)</a:t>
            </a:r>
          </a:p>
          <a:p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RETI </a:t>
            </a:r>
            <a:r>
              <a:rPr lang="it-IT" dirty="0" err="1" smtClean="0"/>
              <a:t>DI</a:t>
            </a:r>
            <a:r>
              <a:rPr lang="it-IT" dirty="0" smtClean="0"/>
              <a:t> CALCOLATORI</a:t>
            </a:r>
          </a:p>
          <a:p>
            <a:r>
              <a:rPr lang="it-IT" dirty="0" smtClean="0"/>
              <a:t>STORIA </a:t>
            </a:r>
            <a:r>
              <a:rPr lang="it-IT" dirty="0" err="1" smtClean="0"/>
              <a:t>DI</a:t>
            </a:r>
            <a:r>
              <a:rPr lang="it-IT" dirty="0" smtClean="0"/>
              <a:t> INTERNET</a:t>
            </a:r>
          </a:p>
          <a:p>
            <a:r>
              <a:rPr lang="it-IT" dirty="0" smtClean="0"/>
              <a:t>ARCHITETTURA DELLA RETE</a:t>
            </a:r>
          </a:p>
          <a:p>
            <a:r>
              <a:rPr lang="it-IT" dirty="0" smtClean="0"/>
              <a:t>PROTOCOLLI BASE</a:t>
            </a:r>
          </a:p>
          <a:p>
            <a:r>
              <a:rPr lang="it-IT" dirty="0" smtClean="0"/>
              <a:t>GERARCHIA DEI PROTOCOLLI</a:t>
            </a:r>
          </a:p>
          <a:p>
            <a:r>
              <a:rPr lang="it-IT" dirty="0" smtClean="0"/>
              <a:t>IL PROTOCOLLO TCP/IP</a:t>
            </a:r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RETI </a:t>
            </a:r>
            <a:r>
              <a:rPr lang="it-IT" dirty="0" err="1" smtClean="0"/>
              <a:t>DI</a:t>
            </a:r>
            <a:r>
              <a:rPr lang="it-IT" dirty="0" smtClean="0"/>
              <a:t> CALCOLATORI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Che cos’è una rete di calcolatori</a:t>
            </a:r>
          </a:p>
          <a:p>
            <a:r>
              <a:rPr lang="it-IT" dirty="0" smtClean="0"/>
              <a:t>Punta di vista fisico:</a:t>
            </a:r>
          </a:p>
          <a:p>
            <a:pPr lvl="1"/>
            <a:r>
              <a:rPr lang="it-IT" dirty="0" smtClean="0"/>
              <a:t>Una rete di calcolatori è un insieme di dispositivi digitali collegati mediante un mezzo di comunicazione fisico;</a:t>
            </a:r>
          </a:p>
          <a:p>
            <a:pPr lvl="1"/>
            <a:r>
              <a:rPr lang="it-IT" dirty="0" smtClean="0"/>
              <a:t>Se la rete è connessa mediante </a:t>
            </a:r>
            <a:r>
              <a:rPr lang="it-IT" i="1" dirty="0" smtClean="0"/>
              <a:t>cavi</a:t>
            </a:r>
            <a:r>
              <a:rPr lang="it-IT" dirty="0" smtClean="0"/>
              <a:t> si dice </a:t>
            </a:r>
            <a:r>
              <a:rPr lang="it-IT" i="1" dirty="0" smtClean="0"/>
              <a:t>cablata;</a:t>
            </a:r>
          </a:p>
          <a:p>
            <a:pPr lvl="1"/>
            <a:r>
              <a:rPr lang="it-IT" dirty="0" smtClean="0"/>
              <a:t>Se invece è connessa mediante </a:t>
            </a:r>
            <a:r>
              <a:rPr lang="it-IT" i="1" dirty="0" smtClean="0"/>
              <a:t>mezzi radio</a:t>
            </a:r>
            <a:r>
              <a:rPr lang="it-IT" dirty="0" smtClean="0"/>
              <a:t> allora si dice </a:t>
            </a:r>
            <a:r>
              <a:rPr lang="it-IT" i="1" dirty="0" smtClean="0"/>
              <a:t>wireless;</a:t>
            </a:r>
          </a:p>
          <a:p>
            <a:r>
              <a:rPr lang="it-IT" dirty="0" smtClean="0"/>
              <a:t>Punto di vista logico:</a:t>
            </a:r>
          </a:p>
          <a:p>
            <a:pPr lvl="1"/>
            <a:r>
              <a:rPr lang="it-IT" dirty="0" smtClean="0"/>
              <a:t>sistema distribuito di dati, risorse di elaborazione ed utenti.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Organizzazione delle reti</a:t>
            </a:r>
            <a:endParaRPr lang="it-IT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844824"/>
            <a:ext cx="49403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STORIA </a:t>
            </a:r>
            <a:r>
              <a:rPr lang="it-IT" dirty="0" err="1" smtClean="0"/>
              <a:t>DI</a:t>
            </a:r>
            <a:r>
              <a:rPr lang="it-IT" dirty="0" smtClean="0"/>
              <a:t> INTERNET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Principali tappe dello sviluppo di internet</a:t>
            </a:r>
          </a:p>
          <a:p>
            <a:r>
              <a:rPr lang="it-IT" dirty="0" smtClean="0"/>
              <a:t>Fase	1960-1972 	PRIMORDI</a:t>
            </a:r>
          </a:p>
          <a:p>
            <a:r>
              <a:rPr lang="it-IT" dirty="0" smtClean="0"/>
              <a:t>Fase	1972-1983	EVOLUZIONE INIZIALE</a:t>
            </a:r>
          </a:p>
          <a:p>
            <a:r>
              <a:rPr lang="it-IT" dirty="0" smtClean="0"/>
              <a:t>Fase	1983-1990	SVILUPPO</a:t>
            </a:r>
          </a:p>
          <a:p>
            <a:r>
              <a:rPr lang="it-IT" dirty="0" smtClean="0"/>
              <a:t>Fase 1990-		SECONDA EVOLUZIONE</a:t>
            </a:r>
          </a:p>
          <a:p>
            <a:endParaRPr lang="it-IT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STORIA </a:t>
            </a:r>
            <a:r>
              <a:rPr lang="it-IT" dirty="0" err="1" smtClean="0"/>
              <a:t>DI</a:t>
            </a:r>
            <a:r>
              <a:rPr lang="it-IT" dirty="0" smtClean="0"/>
              <a:t> INTERNET - PRIMORDI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000" dirty="0" smtClean="0"/>
              <a:t>1960 Avvio delle ricerche di ARPA, progetto del Ministero della Difesa degli Stati Uniti</a:t>
            </a:r>
          </a:p>
          <a:p>
            <a:r>
              <a:rPr lang="it-IT" sz="2000" dirty="0" smtClean="0"/>
              <a:t>1967 Prima conferenza internazionale sulla rete ARPANET</a:t>
            </a:r>
          </a:p>
          <a:p>
            <a:r>
              <a:rPr lang="it-IT" sz="2000" dirty="0" smtClean="0"/>
              <a:t>1969 Collegamento dei primi computer tra 4 università americane</a:t>
            </a:r>
          </a:p>
          <a:p>
            <a:r>
              <a:rPr lang="it-IT" sz="2000" dirty="0" smtClean="0"/>
              <a:t>1971 La rete ARPANET connette tra loro 23 computer</a:t>
            </a:r>
          </a:p>
          <a:p>
            <a:r>
              <a:rPr lang="it-IT" sz="2000" dirty="0" smtClean="0"/>
              <a:t>1972 Nascita dell'</a:t>
            </a:r>
            <a:r>
              <a:rPr lang="it-IT" sz="2000" dirty="0" err="1" smtClean="0"/>
              <a:t>InterNetworking</a:t>
            </a:r>
            <a:r>
              <a:rPr lang="it-IT" sz="2000" dirty="0" smtClean="0"/>
              <a:t> </a:t>
            </a:r>
            <a:r>
              <a:rPr lang="it-IT" sz="2000" dirty="0" err="1" smtClean="0"/>
              <a:t>Working</a:t>
            </a:r>
            <a:r>
              <a:rPr lang="it-IT" sz="2000" dirty="0" smtClean="0"/>
              <a:t> Group, organismo incaricato della gestione di Internet.</a:t>
            </a:r>
          </a:p>
          <a:p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STORIA </a:t>
            </a:r>
            <a:r>
              <a:rPr lang="it-IT" dirty="0" err="1" smtClean="0"/>
              <a:t>DI</a:t>
            </a:r>
            <a:r>
              <a:rPr lang="it-IT" dirty="0" smtClean="0"/>
              <a:t> INTERNET – EVOLUZIONE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000" dirty="0" smtClean="0"/>
              <a:t>1972 Ray </a:t>
            </a:r>
            <a:r>
              <a:rPr lang="it-IT" sz="2000" dirty="0" err="1" smtClean="0"/>
              <a:t>Tomlinson</a:t>
            </a:r>
            <a:r>
              <a:rPr lang="it-IT" sz="2000" dirty="0" smtClean="0"/>
              <a:t> propone l'utilizzo del segno @ per separare il nome utente da quello della macchina.</a:t>
            </a:r>
          </a:p>
          <a:p>
            <a:r>
              <a:rPr lang="it-IT" sz="2000" dirty="0" smtClean="0"/>
              <a:t>1973 La Gran Bretagna e la Norvegia si uniscono alla rete con un computer ciascuna.</a:t>
            </a:r>
          </a:p>
          <a:p>
            <a:r>
              <a:rPr lang="it-IT" sz="2000" dirty="0" smtClean="0"/>
              <a:t>1979 Creazione dei primi Newsgroup (forum di discussione) da parte di studenti americani</a:t>
            </a:r>
          </a:p>
          <a:p>
            <a:r>
              <a:rPr lang="it-IT" sz="2000" dirty="0" smtClean="0"/>
              <a:t>1981 Nasce in Francia la rete </a:t>
            </a:r>
            <a:r>
              <a:rPr lang="it-IT" sz="2000" dirty="0" err="1" smtClean="0"/>
              <a:t>Minitel</a:t>
            </a:r>
            <a:r>
              <a:rPr lang="it-IT" sz="2000" dirty="0" smtClean="0"/>
              <a:t>. In breve tempo diventa la più grande rete di computer al di fuori degli USA</a:t>
            </a:r>
          </a:p>
          <a:p>
            <a:r>
              <a:rPr lang="it-IT" sz="2000" dirty="0" smtClean="0"/>
              <a:t>1982 Definizione del protocollo TCP/IP e della parola "Internet"</a:t>
            </a:r>
          </a:p>
          <a:p>
            <a:r>
              <a:rPr lang="it-IT" sz="2000" dirty="0" smtClean="0"/>
              <a:t>1983 Appaiono i primi server dei nomi dei siti</a:t>
            </a:r>
            <a:endParaRPr lang="it-IT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STORIA </a:t>
            </a:r>
            <a:r>
              <a:rPr lang="it-IT" dirty="0" err="1" smtClean="0"/>
              <a:t>DI</a:t>
            </a:r>
            <a:r>
              <a:rPr lang="it-IT" dirty="0" smtClean="0"/>
              <a:t> INTERNET - SVILUPPO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000" dirty="0" smtClean="0"/>
              <a:t>1984 La rete conta ormai mille computer collegati</a:t>
            </a:r>
          </a:p>
          <a:p>
            <a:r>
              <a:rPr lang="it-IT" sz="2000" dirty="0" smtClean="0"/>
              <a:t>1985 Sono assegnati i domini nazionali: .</a:t>
            </a:r>
            <a:r>
              <a:rPr lang="it-IT" sz="2000" dirty="0" err="1" smtClean="0"/>
              <a:t>it</a:t>
            </a:r>
            <a:r>
              <a:rPr lang="it-IT" sz="2000" dirty="0" smtClean="0"/>
              <a:t> per l'Italia, .de per la Germania, .</a:t>
            </a:r>
            <a:r>
              <a:rPr lang="it-IT" sz="2000" dirty="0" err="1" smtClean="0"/>
              <a:t>fr</a:t>
            </a:r>
            <a:r>
              <a:rPr lang="it-IT" sz="2000" dirty="0" smtClean="0"/>
              <a:t> per la Francia, ecc.</a:t>
            </a:r>
          </a:p>
          <a:p>
            <a:r>
              <a:rPr lang="it-IT" sz="2000" dirty="0" smtClean="0"/>
              <a:t>1986  Viene lanciato LISTSERV, il primo software per la gestione di una mailing </a:t>
            </a:r>
            <a:r>
              <a:rPr lang="it-IT" sz="2000" dirty="0" err="1" smtClean="0"/>
              <a:t>list</a:t>
            </a:r>
            <a:r>
              <a:rPr lang="it-IT" sz="2000" dirty="0" smtClean="0"/>
              <a:t>.</a:t>
            </a:r>
          </a:p>
          <a:p>
            <a:r>
              <a:rPr lang="it-IT" sz="2000" dirty="0" smtClean="0"/>
              <a:t>1986 In aprile, da Pisa, sede del Centro Nazionale Universitario di Calcolo Elettronico (</a:t>
            </a:r>
            <a:r>
              <a:rPr lang="it-IT" sz="2000" dirty="0" err="1" smtClean="0"/>
              <a:t>Cnuce</a:t>
            </a:r>
            <a:r>
              <a:rPr lang="it-IT" sz="2000" dirty="0" smtClean="0"/>
              <a:t>) viene realizzata la prima connessione Internet dall'Italia con gli Stati Uniti.</a:t>
            </a:r>
          </a:p>
          <a:p>
            <a:r>
              <a:rPr lang="it-IT" sz="2000" dirty="0" smtClean="0"/>
              <a:t>1987 Sono connessi 10 000 computer</a:t>
            </a:r>
          </a:p>
          <a:p>
            <a:r>
              <a:rPr lang="it-IT" sz="2000" dirty="0" smtClean="0"/>
              <a:t>1987 Il 23 dicembre viene registrato “</a:t>
            </a:r>
            <a:r>
              <a:rPr lang="it-IT" sz="2000" dirty="0" err="1" smtClean="0"/>
              <a:t>cnr.it</a:t>
            </a:r>
            <a:r>
              <a:rPr lang="it-IT" sz="2000" dirty="0" smtClean="0"/>
              <a:t>”, il primo dominio con la denominazione geografica dell'Italia. È il sito del Consiglio Nazionale delle Ricerche.</a:t>
            </a:r>
          </a:p>
          <a:p>
            <a:r>
              <a:rPr lang="it-IT" sz="2000" dirty="0" smtClean="0"/>
              <a:t>1989 	Sono connessi 100mila computer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991</Words>
  <Application>Microsoft Office PowerPoint</Application>
  <PresentationFormat>Presentazione su schermo (4:3)</PresentationFormat>
  <Paragraphs>141</Paragraphs>
  <Slides>26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27" baseType="lpstr">
      <vt:lpstr>Presentazione del lavoro del team</vt:lpstr>
      <vt:lpstr>INFORMATICA PER IL COMMERCIO ELETTRONICO</vt:lpstr>
      <vt:lpstr>INDICE</vt:lpstr>
      <vt:lpstr>AGENDA</vt:lpstr>
      <vt:lpstr>RETI DI CALCOLATORI</vt:lpstr>
      <vt:lpstr>Organizzazione delle reti</vt:lpstr>
      <vt:lpstr>STORIA DI INTERNET</vt:lpstr>
      <vt:lpstr>STORIA DI INTERNET - PRIMORDI</vt:lpstr>
      <vt:lpstr>STORIA DI INTERNET – EVOLUZIONE</vt:lpstr>
      <vt:lpstr>STORIA DI INTERNET - SVILUPPO </vt:lpstr>
      <vt:lpstr>STORIA DI INTERNET – SECONDA EVOLUZIONE</vt:lpstr>
      <vt:lpstr>LA RETE ARPANET (1971)</vt:lpstr>
      <vt:lpstr>RETE NSFNET (1991)</vt:lpstr>
      <vt:lpstr>ARCHITETTURA DELLA RETE</vt:lpstr>
      <vt:lpstr>ARCHITETTURA DELLA RETE - CONTINUA</vt:lpstr>
      <vt:lpstr>ARCHITETTURA DELLA RETE - CONTINUA</vt:lpstr>
      <vt:lpstr>ARCHITETTURA DELLA RETE - CONTINUA</vt:lpstr>
      <vt:lpstr>PROTOCOLLI BASE</vt:lpstr>
      <vt:lpstr>GERARCHIA DEI PROTOCOLLI</vt:lpstr>
      <vt:lpstr>IL PROTOCOLLO TCP/IP</vt:lpstr>
      <vt:lpstr>COME FUNZIONA TCP/IP (1)</vt:lpstr>
      <vt:lpstr>COMMUTAZIONE DI PACCHETTO</vt:lpstr>
      <vt:lpstr>COMMUTAZIONE DI PACCHETTO</vt:lpstr>
      <vt:lpstr>TABELLE DI ROUTING</vt:lpstr>
      <vt:lpstr>RITARDI DI PACCHETTO</vt:lpstr>
      <vt:lpstr>PERDITE DI PACCHETTO</vt:lpstr>
      <vt:lpstr>RIFERIMENTI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2011-08-10T05:02:02Z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