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slides/slide153.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8"/>
  </p:notesMasterIdLst>
  <p:sldIdLst>
    <p:sldId id="256" r:id="rId2"/>
    <p:sldId id="406" r:id="rId3"/>
    <p:sldId id="407" r:id="rId4"/>
    <p:sldId id="432" r:id="rId5"/>
    <p:sldId id="433" r:id="rId6"/>
    <p:sldId id="434" r:id="rId7"/>
    <p:sldId id="257" r:id="rId8"/>
    <p:sldId id="408" r:id="rId9"/>
    <p:sldId id="258" r:id="rId10"/>
    <p:sldId id="409" r:id="rId11"/>
    <p:sldId id="259" r:id="rId12"/>
    <p:sldId id="410" r:id="rId13"/>
    <p:sldId id="260" r:id="rId14"/>
    <p:sldId id="261" r:id="rId15"/>
    <p:sldId id="411" r:id="rId16"/>
    <p:sldId id="438" r:id="rId17"/>
    <p:sldId id="262" r:id="rId18"/>
    <p:sldId id="263" r:id="rId19"/>
    <p:sldId id="264" r:id="rId20"/>
    <p:sldId id="412" r:id="rId21"/>
    <p:sldId id="265" r:id="rId22"/>
    <p:sldId id="413" r:id="rId23"/>
    <p:sldId id="266" r:id="rId24"/>
    <p:sldId id="267" r:id="rId25"/>
    <p:sldId id="414" r:id="rId26"/>
    <p:sldId id="268" r:id="rId27"/>
    <p:sldId id="415" r:id="rId28"/>
    <p:sldId id="269" r:id="rId29"/>
    <p:sldId id="439" r:id="rId30"/>
    <p:sldId id="270" r:id="rId31"/>
    <p:sldId id="416" r:id="rId32"/>
    <p:sldId id="271" r:id="rId33"/>
    <p:sldId id="417" r:id="rId34"/>
    <p:sldId id="272" r:id="rId35"/>
    <p:sldId id="418" r:id="rId36"/>
    <p:sldId id="431" r:id="rId37"/>
    <p:sldId id="273" r:id="rId38"/>
    <p:sldId id="419" r:id="rId39"/>
    <p:sldId id="274" r:id="rId40"/>
    <p:sldId id="420" r:id="rId41"/>
    <p:sldId id="275" r:id="rId42"/>
    <p:sldId id="276" r:id="rId43"/>
    <p:sldId id="277" r:id="rId44"/>
    <p:sldId id="278" r:id="rId45"/>
    <p:sldId id="421" r:id="rId46"/>
    <p:sldId id="279" r:id="rId47"/>
    <p:sldId id="280" r:id="rId48"/>
    <p:sldId id="281" r:id="rId49"/>
    <p:sldId id="283" r:id="rId50"/>
    <p:sldId id="284" r:id="rId51"/>
    <p:sldId id="285" r:id="rId52"/>
    <p:sldId id="286" r:id="rId53"/>
    <p:sldId id="287" r:id="rId54"/>
    <p:sldId id="288" r:id="rId55"/>
    <p:sldId id="446" r:id="rId56"/>
    <p:sldId id="422" r:id="rId57"/>
    <p:sldId id="289" r:id="rId58"/>
    <p:sldId id="440" r:id="rId59"/>
    <p:sldId id="441" r:id="rId60"/>
    <p:sldId id="442" r:id="rId61"/>
    <p:sldId id="443" r:id="rId62"/>
    <p:sldId id="444" r:id="rId63"/>
    <p:sldId id="423" r:id="rId64"/>
    <p:sldId id="290" r:id="rId65"/>
    <p:sldId id="424" r:id="rId66"/>
    <p:sldId id="425" r:id="rId67"/>
    <p:sldId id="291" r:id="rId68"/>
    <p:sldId id="426" r:id="rId69"/>
    <p:sldId id="427" r:id="rId70"/>
    <p:sldId id="292" r:id="rId71"/>
    <p:sldId id="293" r:id="rId72"/>
    <p:sldId id="294" r:id="rId73"/>
    <p:sldId id="295" r:id="rId74"/>
    <p:sldId id="296" r:id="rId75"/>
    <p:sldId id="297" r:id="rId76"/>
    <p:sldId id="447" r:id="rId77"/>
    <p:sldId id="298" r:id="rId78"/>
    <p:sldId id="299" r:id="rId79"/>
    <p:sldId id="300" r:id="rId80"/>
    <p:sldId id="301" r:id="rId81"/>
    <p:sldId id="302" r:id="rId82"/>
    <p:sldId id="303" r:id="rId83"/>
    <p:sldId id="304" r:id="rId84"/>
    <p:sldId id="305" r:id="rId85"/>
    <p:sldId id="306" r:id="rId86"/>
    <p:sldId id="307" r:id="rId87"/>
    <p:sldId id="308" r:id="rId88"/>
    <p:sldId id="309" r:id="rId89"/>
    <p:sldId id="310" r:id="rId90"/>
    <p:sldId id="311" r:id="rId91"/>
    <p:sldId id="312" r:id="rId92"/>
    <p:sldId id="313" r:id="rId93"/>
    <p:sldId id="314" r:id="rId94"/>
    <p:sldId id="315" r:id="rId95"/>
    <p:sldId id="316" r:id="rId96"/>
    <p:sldId id="317" r:id="rId97"/>
    <p:sldId id="318" r:id="rId98"/>
    <p:sldId id="319" r:id="rId99"/>
    <p:sldId id="320" r:id="rId100"/>
    <p:sldId id="321" r:id="rId101"/>
    <p:sldId id="322" r:id="rId102"/>
    <p:sldId id="323" r:id="rId103"/>
    <p:sldId id="325" r:id="rId104"/>
    <p:sldId id="326" r:id="rId105"/>
    <p:sldId id="327" r:id="rId106"/>
    <p:sldId id="328" r:id="rId107"/>
    <p:sldId id="329" r:id="rId108"/>
    <p:sldId id="330" r:id="rId109"/>
    <p:sldId id="331" r:id="rId110"/>
    <p:sldId id="332" r:id="rId111"/>
    <p:sldId id="333" r:id="rId112"/>
    <p:sldId id="334" r:id="rId113"/>
    <p:sldId id="335" r:id="rId114"/>
    <p:sldId id="336" r:id="rId115"/>
    <p:sldId id="337" r:id="rId116"/>
    <p:sldId id="338" r:id="rId117"/>
    <p:sldId id="339" r:id="rId118"/>
    <p:sldId id="340" r:id="rId119"/>
    <p:sldId id="341" r:id="rId120"/>
    <p:sldId id="342" r:id="rId121"/>
    <p:sldId id="343" r:id="rId122"/>
    <p:sldId id="344" r:id="rId123"/>
    <p:sldId id="345" r:id="rId124"/>
    <p:sldId id="346" r:id="rId125"/>
    <p:sldId id="347" r:id="rId126"/>
    <p:sldId id="348" r:id="rId127"/>
    <p:sldId id="349" r:id="rId128"/>
    <p:sldId id="350" r:id="rId129"/>
    <p:sldId id="351" r:id="rId130"/>
    <p:sldId id="352" r:id="rId131"/>
    <p:sldId id="353" r:id="rId132"/>
    <p:sldId id="445" r:id="rId133"/>
    <p:sldId id="354" r:id="rId134"/>
    <p:sldId id="355" r:id="rId135"/>
    <p:sldId id="356" r:id="rId136"/>
    <p:sldId id="357" r:id="rId137"/>
    <p:sldId id="358" r:id="rId138"/>
    <p:sldId id="359" r:id="rId139"/>
    <p:sldId id="360" r:id="rId140"/>
    <p:sldId id="361" r:id="rId141"/>
    <p:sldId id="362" r:id="rId142"/>
    <p:sldId id="368" r:id="rId143"/>
    <p:sldId id="369" r:id="rId144"/>
    <p:sldId id="370" r:id="rId145"/>
    <p:sldId id="371" r:id="rId146"/>
    <p:sldId id="372" r:id="rId147"/>
    <p:sldId id="373" r:id="rId148"/>
    <p:sldId id="374" r:id="rId149"/>
    <p:sldId id="375" r:id="rId150"/>
    <p:sldId id="376" r:id="rId151"/>
    <p:sldId id="377" r:id="rId152"/>
    <p:sldId id="378" r:id="rId153"/>
    <p:sldId id="429" r:id="rId154"/>
    <p:sldId id="428" r:id="rId155"/>
    <p:sldId id="430" r:id="rId156"/>
    <p:sldId id="379" r:id="rId15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70" d="100"/>
          <a:sy n="70" d="100"/>
        </p:scale>
        <p:origin x="-516" y="-108"/>
      </p:cViewPr>
      <p:guideLst>
        <p:guide orient="horz" pos="2160"/>
        <p:guide pos="2880"/>
      </p:guideLst>
    </p:cSldViewPr>
  </p:slideViewPr>
  <p:outlineViewPr>
    <p:cViewPr>
      <p:scale>
        <a:sx n="33" d="100"/>
        <a:sy n="33" d="100"/>
      </p:scale>
      <p:origin x="48" y="13230"/>
    </p:cViewPr>
    <p:sldLst>
      <p:sld r:id="rId1"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4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0B8322-4A23-4C24-B65B-E9D92786D264}" type="datetimeFigureOut">
              <a:rPr lang="it-IT" smtClean="0"/>
              <a:pPr/>
              <a:t>07/10/2016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D24159-1292-4153-BC6B-9ADC0C0219B9}"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100" dirty="0" smtClean="0"/>
              <a:t>Queste categorie possono essere assunte anche per lo sport (se praticato per gioco, non per professione)</a:t>
            </a:r>
          </a:p>
          <a:p>
            <a:endParaRPr lang="it-IT" sz="1100" dirty="0"/>
          </a:p>
        </p:txBody>
      </p:sp>
      <p:sp>
        <p:nvSpPr>
          <p:cNvPr id="4" name="Segnaposto numero diapositiva 3"/>
          <p:cNvSpPr>
            <a:spLocks noGrp="1"/>
          </p:cNvSpPr>
          <p:nvPr>
            <p:ph type="sldNum" sz="quarter" idx="10"/>
          </p:nvPr>
        </p:nvSpPr>
        <p:spPr/>
        <p:txBody>
          <a:bodyPr/>
          <a:lstStyle/>
          <a:p>
            <a:fld id="{CDD24159-1292-4153-BC6B-9ADC0C0219B9}" type="slidenum">
              <a:rPr lang="it-IT" smtClean="0"/>
              <a:pPr/>
              <a:t>17</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DD24159-1292-4153-BC6B-9ADC0C0219B9}" type="slidenum">
              <a:rPr lang="it-IT" smtClean="0"/>
              <a:pPr/>
              <a:t>74</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3555DA6-72C1-4DAD-8486-AFB3A17ABA95}"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C9578C-D973-489E-9A90-D87FB6C7E916}"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83AF327-300D-47B4-8624-E3186D59C91D}"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A8C6CE2-0477-4975-BDE3-8AD52189E398}"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7ED8F23-3B45-4E34-AA27-2CBA82945EF3}" type="datetime1">
              <a:rPr lang="it-IT" smtClean="0"/>
              <a:pPr/>
              <a:t>07/10/2016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5D89313-1A40-44C7-BA2A-9A4447A2AB35}" type="datetime1">
              <a:rPr lang="it-IT" smtClean="0"/>
              <a:pPr/>
              <a:t>07/10/2016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34E9149-7839-495B-BBA1-8B75DE727C7E}" type="datetime1">
              <a:rPr lang="it-IT" smtClean="0"/>
              <a:pPr/>
              <a:t>07/10/2016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6BA6A0C-5A5D-441D-86C8-5E5DBFB252E5}" type="datetime1">
              <a:rPr lang="it-IT" smtClean="0"/>
              <a:pPr/>
              <a:t>07/10/2016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0D0AEF6-E6DB-4F20-8792-EB11DC3A29C6}" type="datetime1">
              <a:rPr lang="it-IT" smtClean="0"/>
              <a:pPr/>
              <a:t>07/10/2016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37692AE-00AD-4576-9FF7-FE7D9C2365A0}" type="datetime1">
              <a:rPr lang="it-IT" smtClean="0"/>
              <a:pPr/>
              <a:t>07/10/2016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216F67C-FDBE-4F34-96AE-A7F2DEDB3CDD}" type="datetime1">
              <a:rPr lang="it-IT" smtClean="0"/>
              <a:pPr/>
              <a:t>07/10/2016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466CBE-F41B-4C57-BDFC-6085BFDB9B3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4D6D6-3F38-4F72-A3DC-3790161F224F}" type="datetime1">
              <a:rPr lang="it-IT" smtClean="0"/>
              <a:pPr/>
              <a:t>07/10/2016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466CBE-F41B-4C57-BDFC-6085BFDB9B3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it.wikipedia.org/wiki/Senilit%C3%A0" TargetMode="External"/><Relationship Id="rId3" Type="http://schemas.openxmlformats.org/officeDocument/2006/relationships/hyperlink" Target="https://it.wikipedia.org/wiki/Educazione" TargetMode="External"/><Relationship Id="rId7" Type="http://schemas.openxmlformats.org/officeDocument/2006/relationships/hyperlink" Target="https://it.wikipedia.org/wiki/Adulto" TargetMode="External"/><Relationship Id="rId2" Type="http://schemas.openxmlformats.org/officeDocument/2006/relationships/hyperlink" Target="https://it.wikipedia.org/wiki/Scienze_sociali" TargetMode="External"/><Relationship Id="rId1" Type="http://schemas.openxmlformats.org/officeDocument/2006/relationships/slideLayout" Target="../slideLayouts/slideLayout2.xml"/><Relationship Id="rId6" Type="http://schemas.openxmlformats.org/officeDocument/2006/relationships/hyperlink" Target="https://it.wikipedia.org/wiki/Adolescenza" TargetMode="External"/><Relationship Id="rId5" Type="http://schemas.openxmlformats.org/officeDocument/2006/relationships/hyperlink" Target="https://it.wikipedia.org/wiki/Infanzia" TargetMode="External"/><Relationship Id="rId4" Type="http://schemas.openxmlformats.org/officeDocument/2006/relationships/hyperlink" Target="https://it.wikipedia.org/wiki/Bambino" TargetMode="External"/><Relationship Id="rId9" Type="http://schemas.openxmlformats.org/officeDocument/2006/relationships/hyperlink" Target="https://it.wikipedia.org/wiki/Disabilit%C3%A0"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Jupoa744BC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vM-fdnzJZfo" TargetMode="External"/><Relationship Id="rId2" Type="http://schemas.openxmlformats.org/officeDocument/2006/relationships/hyperlink" Target="https://www.youtube.com/watch?v=cW7_hyF5Vs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ec.europa.eu/sport"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www.regione.veneto.it/web/sport/piusportascuola" TargetMode="External"/><Relationship Id="rId2" Type="http://schemas.openxmlformats.org/officeDocument/2006/relationships/hyperlink" Target="http://www.progettosportdiclasse.it/" TargetMode="External"/><Relationship Id="rId1" Type="http://schemas.openxmlformats.org/officeDocument/2006/relationships/slideLayout" Target="../slideLayouts/slideLayout2.xml"/><Relationship Id="rId4" Type="http://schemas.openxmlformats.org/officeDocument/2006/relationships/hyperlink" Target="http://www.libriadi.net/2017/PDF/CHIEVOGIOVANICRONISTI2017.pdf" TargetMode="Externa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548680"/>
            <a:ext cx="8229600" cy="1143000"/>
          </a:xfrm>
        </p:spPr>
        <p:txBody>
          <a:bodyPr>
            <a:normAutofit fontScale="90000"/>
          </a:bodyPr>
          <a:lstStyle/>
          <a:p>
            <a:r>
              <a:rPr lang="it-IT" b="1" dirty="0"/>
              <a:t>John </a:t>
            </a:r>
            <a:r>
              <a:rPr lang="it-IT" b="1" dirty="0" err="1"/>
              <a:t>Dewey</a:t>
            </a:r>
            <a:r>
              <a:rPr lang="it-IT" b="1" dirty="0"/>
              <a:t>, Le Fonti di una scienza dell’educazione </a:t>
            </a:r>
          </a:p>
        </p:txBody>
      </p:sp>
      <p:sp>
        <p:nvSpPr>
          <p:cNvPr id="6" name="Segnaposto numero diapositiva 5"/>
          <p:cNvSpPr>
            <a:spLocks noGrp="1"/>
          </p:cNvSpPr>
          <p:nvPr>
            <p:ph type="sldNum" sz="quarter" idx="12"/>
          </p:nvPr>
        </p:nvSpPr>
        <p:spPr/>
        <p:txBody>
          <a:bodyPr/>
          <a:lstStyle/>
          <a:p>
            <a:fld id="{81466CBE-F41B-4C57-BDFC-6085BFDB9B3A}" type="slidenum">
              <a:rPr lang="it-IT" smtClean="0"/>
              <a:pPr/>
              <a:t>1</a:t>
            </a:fld>
            <a:endParaRPr lang="it-IT"/>
          </a:p>
        </p:txBody>
      </p:sp>
      <p:sp>
        <p:nvSpPr>
          <p:cNvPr id="7" name="Rettangolo 6"/>
          <p:cNvSpPr/>
          <p:nvPr/>
        </p:nvSpPr>
        <p:spPr>
          <a:xfrm>
            <a:off x="683568" y="2828836"/>
            <a:ext cx="7704856" cy="2062103"/>
          </a:xfrm>
          <a:prstGeom prst="rect">
            <a:avLst/>
          </a:prstGeom>
        </p:spPr>
        <p:txBody>
          <a:bodyPr wrap="square">
            <a:spAutoFit/>
          </a:bodyPr>
          <a:lstStyle/>
          <a:p>
            <a:pPr>
              <a:buNone/>
            </a:pPr>
            <a:r>
              <a:rPr lang="it-IT" sz="3200" dirty="0" smtClean="0"/>
              <a:t>La realtà della scienza dell’educazione non si trova nei libri, nei laboratori, nelle aule ma nelle menti di chi è impegnato in attività educativa.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Le fonti della scienza dell’educazione</a:t>
            </a:r>
            <a:r>
              <a:rPr lang="it-IT" dirty="0" smtClean="0"/>
              <a:t> sono costituite da alcune </a:t>
            </a:r>
            <a:r>
              <a:rPr lang="it-IT" b="1" dirty="0" smtClean="0"/>
              <a:t>porzioni di conoscenza </a:t>
            </a:r>
            <a:r>
              <a:rPr lang="it-IT" dirty="0" smtClean="0"/>
              <a:t>accertata che entrano nel cuore, nella mente e nelle mani degli educatori e entrandovi rendono esecuzione della funzione educativa più illuminata, più umana più schiettamente educativa. L’educazione è per sua natura un circolo, una </a:t>
            </a:r>
            <a:r>
              <a:rPr lang="it-IT" b="1" dirty="0" smtClean="0"/>
              <a:t>spirale senza fine</a:t>
            </a:r>
            <a:r>
              <a:rPr lang="it-IT" dirty="0" smtClean="0"/>
              <a:t>, un’attività che include in sé la scienza. Nel suo processo include </a:t>
            </a:r>
            <a:r>
              <a:rPr lang="it-IT" b="1" dirty="0" smtClean="0"/>
              <a:t>sempre nuovi problemi </a:t>
            </a:r>
            <a:r>
              <a:rPr lang="it-IT" dirty="0" smtClean="0"/>
              <a:t>che richiedono ulteriori studi. </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a:t>
            </a:fld>
            <a:endParaRPr lang="it-IT"/>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a:t>Motivazione, orientamento al raggiungimento degli obiettivi</a:t>
            </a:r>
            <a:r>
              <a:rPr lang="it-IT" dirty="0"/>
              <a:t>: influenzato dagli altri significativi </a:t>
            </a:r>
            <a:r>
              <a:rPr lang="it-IT" dirty="0" smtClean="0"/>
              <a:t>(genitori</a:t>
            </a:r>
            <a:r>
              <a:rPr lang="it-IT" dirty="0"/>
              <a:t>, amici, allenatori)</a:t>
            </a:r>
          </a:p>
          <a:p>
            <a:pPr algn="just"/>
            <a:r>
              <a:rPr lang="it-IT" dirty="0"/>
              <a:t>Attività di tempo libero importanti in tutte le età in quanto forniscono la possibilità di apprendere competenze, di accedere ad ambienti sociali diversificati.</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100</a:t>
            </a:fld>
            <a:endParaRPr lang="it-IT"/>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dirty="0"/>
              <a:t>-</a:t>
            </a:r>
            <a:r>
              <a:rPr lang="it-IT" b="1" dirty="0"/>
              <a:t>Attività non strutturate </a:t>
            </a:r>
            <a:r>
              <a:rPr lang="it-IT" dirty="0"/>
              <a:t>riguardano le attività del tempo libero spontanee e senza organizzazione come l’ascolto della musica, lo stare con i pari</a:t>
            </a:r>
          </a:p>
          <a:p>
            <a:pPr algn="just">
              <a:buNone/>
            </a:pPr>
            <a:r>
              <a:rPr lang="it-IT" dirty="0"/>
              <a:t>-</a:t>
            </a:r>
            <a:r>
              <a:rPr lang="it-IT" b="1" dirty="0"/>
              <a:t>Attività strutturate</a:t>
            </a:r>
            <a:r>
              <a:rPr lang="it-IT" dirty="0"/>
              <a:t> in grado di aiutare i bambini a realizzare compiti di sviluppo che per l’infanzia sono i seguenti:</a:t>
            </a:r>
          </a:p>
          <a:p>
            <a:pPr algn="just">
              <a:buNone/>
            </a:pPr>
            <a:r>
              <a:rPr lang="it-IT" dirty="0" smtClean="0"/>
              <a:t>• acquisire abitudini salutari dal punto di vista fisico e psicologico</a:t>
            </a:r>
          </a:p>
          <a:p>
            <a:pPr algn="just"/>
            <a:r>
              <a:rPr lang="it-IT" dirty="0" smtClean="0"/>
              <a:t>costruire </a:t>
            </a:r>
            <a:r>
              <a:rPr lang="it-IT" dirty="0"/>
              <a:t>un orientamento positivo nei confronti della scuola e raggiungere risultati soddisfacenti in questo settore</a:t>
            </a:r>
          </a:p>
          <a:p>
            <a:pPr algn="just"/>
            <a:r>
              <a:rPr lang="it-IT" dirty="0" smtClean="0"/>
              <a:t>imparare </a:t>
            </a:r>
            <a:r>
              <a:rPr lang="it-IT" dirty="0"/>
              <a:t>a relazionarsi correttamente con gli altri</a:t>
            </a:r>
          </a:p>
          <a:p>
            <a:pPr algn="just"/>
            <a:r>
              <a:rPr lang="it-IT" dirty="0" smtClean="0"/>
              <a:t>acquisire </a:t>
            </a:r>
            <a:r>
              <a:rPr lang="it-IT" dirty="0"/>
              <a:t>sistemi di valore e regole di </a:t>
            </a:r>
            <a:r>
              <a:rPr lang="it-IT" dirty="0" smtClean="0"/>
              <a:t>comportamento</a:t>
            </a:r>
            <a:endParaRPr lang="it-IT" dirty="0"/>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101</a:t>
            </a:fld>
            <a:endParaRPr lang="it-IT"/>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La </a:t>
            </a:r>
            <a:r>
              <a:rPr lang="it-IT" b="1" dirty="0" smtClean="0"/>
              <a:t>partecipazione ad attività organizzate </a:t>
            </a:r>
            <a:r>
              <a:rPr lang="it-IT" dirty="0" smtClean="0"/>
              <a:t>nell’infanzia e nell’adolescenza è considerata una </a:t>
            </a:r>
            <a:r>
              <a:rPr lang="it-IT" b="1" dirty="0" smtClean="0"/>
              <a:t>prevenzione</a:t>
            </a:r>
            <a:r>
              <a:rPr lang="it-IT" dirty="0" smtClean="0"/>
              <a:t> a comportamenti problematici, come un ambito favorevole allo sviluppo di </a:t>
            </a:r>
            <a:r>
              <a:rPr lang="it-IT" b="1" dirty="0" smtClean="0"/>
              <a:t>abilità psicosociali </a:t>
            </a:r>
            <a:r>
              <a:rPr lang="it-IT" dirty="0" smtClean="0"/>
              <a:t>e come contesto che aumenta la </a:t>
            </a:r>
            <a:r>
              <a:rPr lang="it-IT" b="1" dirty="0" smtClean="0"/>
              <a:t>motivazione</a:t>
            </a:r>
            <a:r>
              <a:rPr lang="it-IT" dirty="0" smtClean="0"/>
              <a:t> e la </a:t>
            </a:r>
            <a:r>
              <a:rPr lang="it-IT" b="1" dirty="0" smtClean="0"/>
              <a:t>riuscita scolastica</a:t>
            </a:r>
            <a:r>
              <a:rPr lang="it-IT" dirty="0" smtClean="0"/>
              <a:t>.</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102</a:t>
            </a:fld>
            <a:endParaRPr lang="it-IT"/>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buNone/>
            </a:pPr>
            <a:r>
              <a:rPr lang="it-IT" sz="2800" b="1" dirty="0"/>
              <a:t>2 Attività fisica e sport: le acquisizioni nella formazione degli individui</a:t>
            </a:r>
          </a:p>
          <a:p>
            <a:pPr algn="just"/>
            <a:r>
              <a:rPr lang="it-IT" sz="2800" dirty="0" err="1"/>
              <a:t>Bronfenbrenner</a:t>
            </a:r>
            <a:r>
              <a:rPr lang="it-IT" sz="2800" dirty="0"/>
              <a:t>, 1979, Ecologia dello sviluppo </a:t>
            </a:r>
            <a:r>
              <a:rPr lang="it-IT" sz="2800" dirty="0" smtClean="0"/>
              <a:t>umano</a:t>
            </a:r>
          </a:p>
          <a:p>
            <a:pPr algn="just">
              <a:buNone/>
            </a:pPr>
            <a:r>
              <a:rPr lang="it-IT" sz="2800" dirty="0" smtClean="0"/>
              <a:t>→ </a:t>
            </a:r>
            <a:r>
              <a:rPr lang="it-IT" sz="2800" dirty="0"/>
              <a:t>lo sviluppo ha un carattere olistico e vi sono forti interconnessioni fra un ambito di vita e l’altro, come pure fra un contesto sociale e l’altro</a:t>
            </a:r>
            <a:r>
              <a:rPr lang="it-IT" sz="2800" dirty="0" smtClean="0"/>
              <a:t>.</a:t>
            </a:r>
          </a:p>
          <a:p>
            <a:pPr algn="just">
              <a:buNone/>
            </a:pPr>
            <a:endParaRPr lang="it-IT" sz="2800"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103</a:t>
            </a:fld>
            <a:endParaRPr lang="it-IT"/>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a:t>Ed al movimento: non significa raggiungere eccellenze. L’agonismo precoce porta una riduzione dell’alfabetizzazione motoria, questa si realizza nella sperimentazione di </a:t>
            </a:r>
            <a:r>
              <a:rPr lang="it-IT" b="1" dirty="0"/>
              <a:t>più attività motorie e sportive</a:t>
            </a:r>
            <a:r>
              <a:rPr lang="it-IT" dirty="0" smtClean="0"/>
              <a:t>.</a:t>
            </a:r>
          </a:p>
          <a:p>
            <a:pPr algn="just"/>
            <a:endParaRPr lang="it-IT" dirty="0"/>
          </a:p>
          <a:p>
            <a:pPr algn="just"/>
            <a:r>
              <a:rPr lang="it-IT" dirty="0"/>
              <a:t>Ed al movimento: diversi apprendimenti tra cui “non si ottiene nulla senza sforzo e senza orientamento verso la meta. L’</a:t>
            </a:r>
            <a:r>
              <a:rPr lang="it-IT" b="1" dirty="0"/>
              <a:t>impegno</a:t>
            </a:r>
            <a:r>
              <a:rPr lang="it-IT" dirty="0"/>
              <a:t> è un aspetto importante di ogni attività umana”. Correlazione positiva tra pratica sportiva e buoni risultati </a:t>
            </a:r>
            <a:r>
              <a:rPr lang="it-IT" dirty="0" smtClean="0"/>
              <a:t>scolastici. L’impegno nello sport può essere ottenuto proponendo allenamenti variati, didatticamente coinvolgenti, ricreativi e divertenti.</a:t>
            </a:r>
          </a:p>
          <a:p>
            <a:pPr algn="just"/>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104</a:t>
            </a:fld>
            <a:endParaRPr lang="it-IT"/>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dirty="0"/>
              <a:t>Ed al movimento: </a:t>
            </a:r>
            <a:r>
              <a:rPr lang="it-IT" sz="2800" b="1" dirty="0"/>
              <a:t>relazioni sociali </a:t>
            </a:r>
            <a:r>
              <a:rPr lang="it-IT" sz="2800" dirty="0"/>
              <a:t>(sentimento di appartenenza), </a:t>
            </a:r>
            <a:r>
              <a:rPr lang="it-IT" sz="2800" b="1" dirty="0"/>
              <a:t>relazioni interpersonali </a:t>
            </a:r>
            <a:r>
              <a:rPr lang="it-IT" sz="2800" dirty="0"/>
              <a:t>tra pari, </a:t>
            </a:r>
            <a:r>
              <a:rPr lang="it-IT" sz="2800" b="1" dirty="0"/>
              <a:t>competenze sociali </a:t>
            </a:r>
            <a:r>
              <a:rPr lang="it-IT" sz="2800" dirty="0"/>
              <a:t>(saper gestire i rapporti, essere capaci di scegliere gli amici, modulare il comportamento sociale a seconda delle situazioni e delle persone), </a:t>
            </a:r>
            <a:r>
              <a:rPr lang="it-IT" sz="2800" b="1" dirty="0"/>
              <a:t>capacità di competere </a:t>
            </a:r>
            <a:r>
              <a:rPr lang="it-IT" sz="2800" dirty="0"/>
              <a:t>che diviene educativa con il </a:t>
            </a:r>
            <a:r>
              <a:rPr lang="it-IT" sz="2800" b="1" dirty="0"/>
              <a:t>rispetto</a:t>
            </a:r>
            <a:r>
              <a:rPr lang="it-IT" sz="2800" dirty="0"/>
              <a:t> per l’avversario e la </a:t>
            </a:r>
            <a:r>
              <a:rPr lang="it-IT" sz="2800" b="1" dirty="0"/>
              <a:t>lealtà</a:t>
            </a:r>
            <a:r>
              <a:rPr lang="it-IT" sz="2800" dirty="0" smtClean="0"/>
              <a:t>.</a:t>
            </a:r>
          </a:p>
          <a:p>
            <a:pPr algn="just">
              <a:buNone/>
            </a:pPr>
            <a:endParaRPr lang="it-IT" sz="2800" dirty="0"/>
          </a:p>
          <a:p>
            <a:pPr algn="just">
              <a:buNone/>
            </a:pPr>
            <a:r>
              <a:rPr lang="it-IT" sz="2800" dirty="0" smtClean="0"/>
              <a:t>    (</a:t>
            </a:r>
            <a:r>
              <a:rPr lang="it-IT" sz="2800" dirty="0" err="1"/>
              <a:t>Zingarelli</a:t>
            </a:r>
            <a:r>
              <a:rPr lang="it-IT" sz="2800" dirty="0"/>
              <a:t>, 2011) Lealtà alla base </a:t>
            </a:r>
            <a:r>
              <a:rPr lang="it-IT" sz="2800" dirty="0" smtClean="0"/>
              <a:t>dell’utilizzo dell’aggettivo </a:t>
            </a:r>
            <a:r>
              <a:rPr lang="it-IT" sz="2800" dirty="0"/>
              <a:t>sportivo come sinonimo di leale.</a:t>
            </a:r>
          </a:p>
          <a:p>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105</a:t>
            </a:fld>
            <a:endParaRPr lang="it-IT"/>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a:t>Ed </a:t>
            </a:r>
            <a:r>
              <a:rPr lang="it-IT" dirty="0" smtClean="0"/>
              <a:t>movimento: </a:t>
            </a:r>
            <a:r>
              <a:rPr lang="it-IT" b="1" dirty="0" smtClean="0"/>
              <a:t>rispetto</a:t>
            </a:r>
            <a:r>
              <a:rPr lang="it-IT" dirty="0" smtClean="0"/>
              <a:t> </a:t>
            </a:r>
            <a:r>
              <a:rPr lang="it-IT" dirty="0"/>
              <a:t>delle </a:t>
            </a:r>
            <a:r>
              <a:rPr lang="it-IT" b="1" dirty="0"/>
              <a:t>regole,</a:t>
            </a:r>
            <a:r>
              <a:rPr lang="it-IT" dirty="0"/>
              <a:t> apprendimento di una </a:t>
            </a:r>
            <a:r>
              <a:rPr lang="it-IT" b="1" dirty="0"/>
              <a:t>disciplina sportiva</a:t>
            </a:r>
            <a:r>
              <a:rPr lang="it-IT" dirty="0"/>
              <a:t>, “</a:t>
            </a:r>
            <a:r>
              <a:rPr lang="it-IT" b="1" dirty="0"/>
              <a:t>abito mentale</a:t>
            </a:r>
            <a:r>
              <a:rPr lang="it-IT" dirty="0"/>
              <a:t>” (alternanza tra fatica e riposo, impegno e ricreazione, momenti formali e informali).</a:t>
            </a:r>
          </a:p>
          <a:p>
            <a:pPr algn="just"/>
            <a:endParaRPr lang="it-IT" b="1" dirty="0" smtClean="0"/>
          </a:p>
          <a:p>
            <a:pPr algn="just"/>
            <a:r>
              <a:rPr lang="it-IT" b="1" dirty="0" smtClean="0"/>
              <a:t>Genere</a:t>
            </a:r>
            <a:r>
              <a:rPr lang="it-IT" dirty="0"/>
              <a:t>: certi sport si considerano adatti ai bambini e altri alle </a:t>
            </a:r>
            <a:r>
              <a:rPr lang="it-IT" dirty="0" smtClean="0"/>
              <a:t>bambine </a:t>
            </a:r>
            <a:r>
              <a:rPr lang="it-IT" dirty="0"/>
              <a:t>(</a:t>
            </a:r>
            <a:r>
              <a:rPr lang="it-IT" dirty="0" smtClean="0"/>
              <a:t>es. </a:t>
            </a:r>
            <a:r>
              <a:rPr lang="it-IT" dirty="0"/>
              <a:t>giovani atlete che hanno dovuto lottare contro pregiudizi per praticare rugby o calcio, lo stesso per giovani atleti che hanno scelto la danza, </a:t>
            </a:r>
            <a:r>
              <a:rPr lang="it-IT" dirty="0" smtClean="0"/>
              <a:t>es. </a:t>
            </a:r>
            <a:r>
              <a:rPr lang="it-IT" dirty="0"/>
              <a:t>film Billy </a:t>
            </a:r>
            <a:r>
              <a:rPr lang="it-IT" dirty="0" err="1" smtClean="0"/>
              <a:t>Elliot</a:t>
            </a:r>
            <a:r>
              <a:rPr lang="it-IT" dirty="0" smtClean="0"/>
              <a:t>)</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106</a:t>
            </a:fld>
            <a:endParaRPr lang="it-IT"/>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i="1" dirty="0"/>
              <a:t>La fiducia nel gioco</a:t>
            </a:r>
            <a:endParaRPr lang="it-IT" dirty="0"/>
          </a:p>
          <a:p>
            <a:pPr algn="just"/>
            <a:r>
              <a:rPr lang="it-IT" dirty="0"/>
              <a:t>Il gioco “mosca cieca” dove un bambino viene bendato e l’altro guida  è un modo per far sperimentare il percorso di costruzione della fiducia e considerare il modo di rappresentarsi possibilità ulteriori per uscire dall’incertezza. </a:t>
            </a:r>
          </a:p>
          <a:p>
            <a:pPr algn="just"/>
            <a:r>
              <a:rPr lang="it-IT" dirty="0"/>
              <a:t>La stessa copertina del libro di </a:t>
            </a:r>
            <a:r>
              <a:rPr lang="it-IT" dirty="0" err="1"/>
              <a:t>Niklas</a:t>
            </a:r>
            <a:r>
              <a:rPr lang="it-IT" dirty="0"/>
              <a:t> </a:t>
            </a:r>
            <a:r>
              <a:rPr lang="it-IT" dirty="0" err="1"/>
              <a:t>Luhmann</a:t>
            </a:r>
            <a:r>
              <a:rPr lang="it-IT" dirty="0"/>
              <a:t>, la fiducia, mostra un volto in cui gli occhi sono coperti da una benda. L’espressione del volto è rilassata e concentrata, il passo successivo è procedere ad occhi chiusi. Questa immagine rappresenta il limite stesso al quale è necessario prestare attenzione: fidarsi ma non ciecamente. Il significato è racchiuso  da ciò che sta sotto la benda: un volto calmo, rilassato, concentrato. “</a:t>
            </a:r>
            <a:r>
              <a:rPr lang="it-IT" i="1" dirty="0"/>
              <a:t>Chi perde l’autocontrollo è perduto. La sua auto-rappresentazione crolla, perlomeno agli occhi degli spettatori presenti in quel momento</a:t>
            </a:r>
            <a:r>
              <a:rPr lang="it-IT" dirty="0"/>
              <a:t>” (</a:t>
            </a:r>
            <a:r>
              <a:rPr lang="it-IT" dirty="0" err="1"/>
              <a:t>Luhmann</a:t>
            </a:r>
            <a:r>
              <a:rPr lang="it-IT" dirty="0"/>
              <a:t> N., 2002, p. 128).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107</a:t>
            </a:fld>
            <a:endParaRPr lang="it-IT"/>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a:t>Riporto un’esperienza  svolta alla scuola dell’Infanzia “Don Ippolito” di </a:t>
            </a:r>
            <a:r>
              <a:rPr lang="it-IT" dirty="0" err="1"/>
              <a:t>Castel</a:t>
            </a:r>
            <a:r>
              <a:rPr lang="it-IT" dirty="0"/>
              <a:t> d’</a:t>
            </a:r>
            <a:r>
              <a:rPr lang="it-IT" dirty="0" err="1"/>
              <a:t>Azzano</a:t>
            </a:r>
            <a:r>
              <a:rPr lang="it-IT" dirty="0"/>
              <a:t> (Verona). I ruoli di ciascuno venivano chiariti fin dall’inizio. Riprendendo la parola composta “mosca-cieca” si è deciso che il bambino bendato fosse chiamato “la cieca” e il bambino che guidava “la mosca”. Si è ripresa l’immagine della mosca mostrando ai bambini una foto dell’insetto ingrandito al microscopio: grandi occhi a destra e a sinistra per vedere bene anche per l’altro e guidare</a:t>
            </a:r>
            <a:r>
              <a:rPr lang="it-IT" dirty="0" smtClean="0"/>
              <a:t>. </a:t>
            </a:r>
            <a:r>
              <a:rPr lang="it-IT" dirty="0"/>
              <a:t>I bambini sceglievano l’amico a cui affidarsi.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108</a:t>
            </a:fld>
            <a:endParaRPr lang="it-IT"/>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a:t>Il punto di appoggio fondamentale, </a:t>
            </a:r>
            <a:r>
              <a:rPr lang="it-IT" b="1" dirty="0"/>
              <a:t>la stretta di mano dell’altro</a:t>
            </a:r>
            <a:r>
              <a:rPr lang="it-IT" dirty="0"/>
              <a:t>, limitava il rischio di cadere o di sbattere contro qualcosa di inaspettato nel mentre del procedere. Il sostegno sicuro diventava un trampolino di lancio nel buio, nell’incertezza sia pure limitata e strutturata dalla presenza dell’insegnante che determinava e controllava la situazione di gioco.</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109</a:t>
            </a:fld>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a:t>Il romanzo d’esperienza</a:t>
            </a:r>
            <a:r>
              <a:rPr lang="it-IT" dirty="0"/>
              <a:t> La mente è una galleria di pittura che raccoglie e mostra un’organicità con descrizioni di chiaro-scuro, ombre, penombre e luce piena da rivedere. Immagini ricomposte prendono forma nel romanzo d’esperienza: ci si concentra sull’intento di comunicare idee,  temi, stati d’animo, scene che possono avere un rapporto complesso tra loro </a:t>
            </a:r>
            <a:r>
              <a:rPr lang="it-IT" i="1" dirty="0"/>
              <a:t>(Gardner, 2009, </a:t>
            </a:r>
            <a:r>
              <a:rPr lang="it-IT" i="1" dirty="0" err="1"/>
              <a:t>Formae</a:t>
            </a:r>
            <a:r>
              <a:rPr lang="it-IT" i="1" dirty="0"/>
              <a:t> mentis. Saggio sulla pluralità delle intelligenze, p. 115).</a:t>
            </a:r>
            <a:endParaRPr lang="it-IT" dirty="0"/>
          </a:p>
          <a:p>
            <a:pPr>
              <a:buNone/>
            </a:pPr>
            <a:endParaRPr lang="it-IT" dirty="0"/>
          </a:p>
        </p:txBody>
      </p:sp>
      <p:sp>
        <p:nvSpPr>
          <p:cNvPr id="5" name="Segnaposto numero diapositiva 4"/>
          <p:cNvSpPr>
            <a:spLocks noGrp="1"/>
          </p:cNvSpPr>
          <p:nvPr>
            <p:ph type="sldNum" sz="quarter" idx="12"/>
          </p:nvPr>
        </p:nvSpPr>
        <p:spPr/>
        <p:txBody>
          <a:bodyPr/>
          <a:lstStyle/>
          <a:p>
            <a:fld id="{81466CBE-F41B-4C57-BDFC-6085BFDB9B3A}" type="slidenum">
              <a:rPr lang="it-IT" smtClean="0"/>
              <a:pPr/>
              <a:t>11</a:t>
            </a:fld>
            <a:endParaRPr lang="it-IT"/>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Le parole che i bambini usavano mentre giocavano sono esemplificative:</a:t>
            </a:r>
          </a:p>
          <a:p>
            <a:pPr>
              <a:buNone/>
            </a:pPr>
            <a:r>
              <a:rPr lang="it-IT" dirty="0"/>
              <a:t> </a:t>
            </a:r>
          </a:p>
          <a:p>
            <a:r>
              <a:rPr lang="it-IT" i="1" dirty="0"/>
              <a:t>C (Cieca): Dove vado? Non vedo. Tienimi la mano.</a:t>
            </a:r>
            <a:endParaRPr lang="it-IT" dirty="0"/>
          </a:p>
          <a:p>
            <a:r>
              <a:rPr lang="it-IT" i="1" dirty="0"/>
              <a:t>M (Mosca): Hai paura? Ti tengo, vieni avanti, </a:t>
            </a:r>
            <a:r>
              <a:rPr lang="it-IT" i="1" dirty="0" err="1"/>
              <a:t>avanti</a:t>
            </a:r>
            <a:r>
              <a:rPr lang="it-IT" dirty="0"/>
              <a:t>. </a:t>
            </a:r>
            <a:endParaRPr lang="it-IT" dirty="0" smtClean="0"/>
          </a:p>
          <a:p>
            <a:pPr>
              <a:buNone/>
            </a:pPr>
            <a:r>
              <a:rPr lang="it-IT" dirty="0" smtClean="0"/>
              <a:t>(dal diario di ricerca)</a:t>
            </a:r>
            <a:endParaRPr lang="it-IT" dirty="0"/>
          </a:p>
          <a:p>
            <a:pPr>
              <a:buNone/>
            </a:pP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110</a:t>
            </a:fld>
            <a:endParaRPr lang="it-IT"/>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a:t>La </a:t>
            </a:r>
            <a:r>
              <a:rPr lang="it-IT" b="1" dirty="0"/>
              <a:t>fiducia </a:t>
            </a:r>
            <a:r>
              <a:rPr lang="it-IT" dirty="0"/>
              <a:t>porta a un </a:t>
            </a:r>
            <a:r>
              <a:rPr lang="it-IT" b="1" dirty="0"/>
              <a:t>controllo della paura</a:t>
            </a:r>
            <a:r>
              <a:rPr lang="it-IT" dirty="0"/>
              <a:t>, rafforzando la sensazione di riuscire a procedere attraverso l</a:t>
            </a:r>
            <a:r>
              <a:rPr lang="it-IT" dirty="0" smtClean="0"/>
              <a:t>’"auto-rappresentazione</a:t>
            </a:r>
            <a:r>
              <a:rPr lang="it-IT" dirty="0"/>
              <a:t>” del percorso possibile (</a:t>
            </a:r>
            <a:r>
              <a:rPr lang="it-IT" dirty="0" err="1"/>
              <a:t>Luhmann</a:t>
            </a:r>
            <a:r>
              <a:rPr lang="it-IT" dirty="0"/>
              <a:t> N., La fiducia, 2002, p. 128) La rottura del vincolo costituito dalla stretta di mano apre la possibilità di proseguire ascoltando le parole dell’altro in un cambiamento nel movimento che si apre ad una maggiore disponibilità alla fiducia. </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111</a:t>
            </a:fld>
            <a:endParaRPr lang="it-IT"/>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800" dirty="0"/>
              <a:t>Restare svincolati dalla stretta presa dell’altro porta ad un’attenzione e concentrazione interiore che conduce verso un procedere personale  determinato dalla </a:t>
            </a:r>
            <a:r>
              <a:rPr lang="it-IT" sz="2800" b="1" dirty="0"/>
              <a:t>sicurezza di sé </a:t>
            </a:r>
            <a:r>
              <a:rPr lang="it-IT" sz="2800" dirty="0"/>
              <a:t>come fondamento della fiducia</a:t>
            </a:r>
            <a:r>
              <a:rPr lang="it-IT" dirty="0"/>
              <a:t>.</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112</a:t>
            </a:fld>
            <a:endParaRPr lang="it-IT"/>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i="1" dirty="0"/>
              <a:t>Fiducia è credere in se stessi e credere negli altri. Credo nei miei amici. Martina. mi guidava nel gioco di moscacieca e io con gli occhi bendati andavo dove lei mi portava anche se c’era buio e non vedevo. Mi alzavo, mi sedevo, andavo di qua e di là e lei mi guidava, io mi fidavo di lei, sapevo che stava attenta a non farmi sbattere da qualche parte (Anna, 5 anni).</a:t>
            </a:r>
            <a:endParaRPr lang="it-IT" dirty="0"/>
          </a:p>
          <a:p>
            <a:pPr algn="just">
              <a:buNone/>
            </a:pPr>
            <a:r>
              <a:rPr lang="it-IT" dirty="0"/>
              <a:t>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113</a:t>
            </a:fld>
            <a:endParaRPr lang="it-IT"/>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a:t>(</a:t>
            </a:r>
            <a:r>
              <a:rPr lang="it-IT" dirty="0" smtClean="0"/>
              <a:t>Phillips, </a:t>
            </a:r>
            <a:r>
              <a:rPr lang="it-IT" dirty="0"/>
              <a:t>2005, </a:t>
            </a:r>
            <a:r>
              <a:rPr lang="it-IT" i="1" dirty="0"/>
              <a:t>I no che aiutano a crescere</a:t>
            </a:r>
            <a:r>
              <a:rPr lang="it-IT" dirty="0"/>
              <a:t>) Sport:  attività orientata a una meta e retta da regole legate ad aspetti tecnici dell’attività e dal tipo di relazioni da tenere con i compagni di squadra, con gli arbitri, con l’allenatore. Il  rischio di un’infanzia sregolata, poco contenuta da genitori troppo permissivi  è stato molto sottolineato da psicologi. Non dare limiti ai figli contribuisce a renderli più fragili, disorientati</a:t>
            </a:r>
            <a:r>
              <a:rPr lang="it-IT" dirty="0" smtClean="0"/>
              <a:t>, ansiosi</a:t>
            </a:r>
            <a:r>
              <a:rPr lang="it-IT" dirty="0"/>
              <a:t>.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114</a:t>
            </a:fld>
            <a:endParaRPr lang="it-IT"/>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Orientamento </a:t>
            </a:r>
            <a:r>
              <a:rPr lang="it-IT" b="1" dirty="0"/>
              <a:t>al Sé </a:t>
            </a:r>
            <a:r>
              <a:rPr lang="it-IT" dirty="0"/>
              <a:t>centrato a dimostrare la sua abilità e a superare gli altri. Emozioni demotivanti la perdita di speranza e la noia. I bambini che mostrano un alto orientamento al sé  e un basso orientamento al compito sono quelli che dimostrano un quadro emozionale negativo e meno favorevole alla prosecuzione dell’attività sportiva. I bambini si sentono sottopressione perché sentono di dover fare meglio degli altri e sono meno abituati a lavorare sulla costruzione delle proprie abilità e competenze.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115</a:t>
            </a:fld>
            <a:endParaRPr lang="it-IT"/>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Orientamento </a:t>
            </a:r>
            <a:r>
              <a:rPr lang="it-IT" b="1" dirty="0"/>
              <a:t>al compito</a:t>
            </a:r>
            <a:r>
              <a:rPr lang="it-IT" dirty="0"/>
              <a:t>: centrato su acquisizione di abilità e competenze, confronto con le prestazioni precedenti. Correlato a sentimenti come il divertimento, la speranza, l’orgoglio, e alle emozioni negative come collera, ansia, vergogna. Genitori e allenatori devono condurre verso l’orientamento al compito, verso il desiderio di acquisire conoscenze, abilità, competenze, misurandosi con i propri standard di riuscita piuttosto  che con le prestazioni degli altri. Le esperienze di fallimento e sconfitta assumono un carattere informativo, non distruttivo. Saper perdere.</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116</a:t>
            </a:fld>
            <a:endParaRPr lang="it-IT"/>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a:t>Autostima autoefficacia: rafforzate dalla pratica sportiva</a:t>
            </a:r>
          </a:p>
          <a:p>
            <a:pPr algn="just"/>
            <a:r>
              <a:rPr lang="it-IT" dirty="0" smtClean="0"/>
              <a:t>Allenatori/istruttori/docenti: </a:t>
            </a:r>
            <a:r>
              <a:rPr lang="it-IT" dirty="0"/>
              <a:t>riflessione sul proprio ruolo educativo e </a:t>
            </a:r>
            <a:r>
              <a:rPr lang="it-IT" dirty="0" smtClean="0"/>
              <a:t>sportivo</a:t>
            </a:r>
          </a:p>
          <a:p>
            <a:pPr algn="just"/>
            <a:r>
              <a:rPr lang="it-IT" dirty="0" smtClean="0"/>
              <a:t>Allenare in vista di una prestazione ed educare ad apprezzare e vivere il corpo, il movimento e lo sport come stile di vita</a:t>
            </a:r>
          </a:p>
          <a:p>
            <a:pPr algn="just"/>
            <a:r>
              <a:rPr lang="it-IT" dirty="0" smtClean="0"/>
              <a:t>Dirigenti sportivi:andranno formati e responsabilizzati  </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117</a:t>
            </a:fld>
            <a:endParaRPr lang="it-IT"/>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buNone/>
            </a:pPr>
            <a:r>
              <a:rPr lang="it-IT" b="1" dirty="0" err="1" smtClean="0"/>
              <a:t>Sussidarietà</a:t>
            </a:r>
            <a:endParaRPr lang="it-IT" b="1" dirty="0" smtClean="0"/>
          </a:p>
          <a:p>
            <a:pPr algn="just"/>
            <a:r>
              <a:rPr lang="it-IT" dirty="0" smtClean="0"/>
              <a:t>Nel </a:t>
            </a:r>
            <a:r>
              <a:rPr lang="it-IT" dirty="0"/>
              <a:t>piccolo l’intensità del rapporto educativo si esercita con continuità e significatività nella cura non solo di </a:t>
            </a:r>
            <a:r>
              <a:rPr lang="it-IT" dirty="0" err="1"/>
              <a:t>sè</a:t>
            </a:r>
            <a:r>
              <a:rPr lang="it-IT" dirty="0"/>
              <a:t>  e dell’altro ma anche delle istituzioni </a:t>
            </a:r>
            <a:r>
              <a:rPr lang="it-IT" dirty="0" err="1"/>
              <a:t>auspicabilmente</a:t>
            </a:r>
            <a:r>
              <a:rPr lang="it-IT" dirty="0"/>
              <a:t> </a:t>
            </a:r>
            <a:r>
              <a:rPr lang="it-IT" dirty="0" smtClean="0"/>
              <a:t> giuste </a:t>
            </a:r>
            <a:r>
              <a:rPr lang="it-IT" dirty="0"/>
              <a:t>e nella convinzione che solo la creazione di un forte capitale umano inclusivo, potrà aprirsi a relazioni significative in un’educazione che lega scuola,  famiglia, territorio. </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118</a:t>
            </a:fld>
            <a:endParaRPr lang="it-IT"/>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lgn="just">
              <a:buNone/>
            </a:pPr>
            <a:r>
              <a:rPr lang="it-IT" b="1" dirty="0" smtClean="0"/>
              <a:t>5. Tra </a:t>
            </a:r>
            <a:r>
              <a:rPr lang="it-IT" b="1" dirty="0"/>
              <a:t>scuola e sport: criticità, potenzialità inespresse e prospettive future</a:t>
            </a:r>
            <a:endParaRPr lang="it-IT" dirty="0"/>
          </a:p>
          <a:p>
            <a:pPr algn="just"/>
            <a:r>
              <a:rPr lang="it-IT" dirty="0"/>
              <a:t>Talento sportivo: presupposti fisici, psichici che potrebbero portare a raggiungere risultati di elevato livello sportivo</a:t>
            </a:r>
          </a:p>
          <a:p>
            <a:pPr algn="just"/>
            <a:r>
              <a:rPr lang="it-IT" dirty="0"/>
              <a:t>Ricerca del talento: selezione di talenti sportivi</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119</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b="1" dirty="0" smtClean="0"/>
              <a:t>Immagini mentali</a:t>
            </a:r>
            <a:r>
              <a:rPr lang="it-IT" dirty="0" smtClean="0"/>
              <a:t> </a:t>
            </a:r>
          </a:p>
          <a:p>
            <a:pPr algn="just">
              <a:buNone/>
            </a:pPr>
            <a:r>
              <a:rPr lang="it-IT" dirty="0"/>
              <a:t> </a:t>
            </a:r>
            <a:r>
              <a:rPr lang="it-IT" dirty="0" smtClean="0"/>
              <a:t>   La percezione spaziale dei vissuti, l’emotività e le trame evolutive dell’esperienza  corrono nel linguaggio e nelle immagini mentali.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a:t>
            </a:fld>
            <a:endParaRPr lang="it-IT"/>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a:t>Specializzazione precoce: </a:t>
            </a:r>
          </a:p>
          <a:p>
            <a:r>
              <a:rPr lang="it-IT" dirty="0"/>
              <a:t>-mortalità nella pratica sportiva</a:t>
            </a:r>
          </a:p>
          <a:p>
            <a:r>
              <a:rPr lang="it-IT" dirty="0"/>
              <a:t>-aumento di problematiche </a:t>
            </a:r>
            <a:r>
              <a:rPr lang="it-IT" dirty="0" err="1"/>
              <a:t>medico-psicologiche</a:t>
            </a:r>
            <a:endParaRPr lang="it-IT" dirty="0"/>
          </a:p>
          <a:p>
            <a:r>
              <a:rPr lang="it-IT" dirty="0"/>
              <a:t>-gli atleti specializzati più tardi raggiungono livelli più elevati di prestazioni rispetto a quelli specializzati in età molto giovane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120</a:t>
            </a:fld>
            <a:endParaRPr lang="it-IT"/>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a:t>Stress positivo</a:t>
            </a:r>
            <a:r>
              <a:rPr lang="it-IT" dirty="0"/>
              <a:t>: sollecitazioni adeguatamente stressanti fanno scattare meccanismi di resistenza e di adattamento -Adeguatezza del carico-</a:t>
            </a:r>
          </a:p>
          <a:p>
            <a:r>
              <a:rPr lang="it-IT" b="1" dirty="0"/>
              <a:t>Stress negativo</a:t>
            </a:r>
            <a:r>
              <a:rPr lang="it-IT" dirty="0"/>
              <a:t>: -Esaurimento_per sollecitazioni eccessive, sovraccarico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121</a:t>
            </a:fld>
            <a:endParaRPr lang="it-IT"/>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b="1" dirty="0"/>
              <a:t>Distorsioni dello sport</a:t>
            </a:r>
          </a:p>
          <a:p>
            <a:pPr algn="just"/>
            <a:r>
              <a:rPr lang="it-IT" dirty="0"/>
              <a:t>Disvalori: doping, violenza negli stadi, eccessi economici, corruzione</a:t>
            </a:r>
          </a:p>
          <a:p>
            <a:pPr algn="just"/>
            <a:r>
              <a:rPr lang="it-IT" dirty="0"/>
              <a:t>Tra i 14-16 anni  circa il 60% dei giovani abbandona </a:t>
            </a:r>
            <a:r>
              <a:rPr lang="it-IT" dirty="0" smtClean="0"/>
              <a:t>lo </a:t>
            </a:r>
            <a:r>
              <a:rPr lang="it-IT" dirty="0"/>
              <a:t>sport</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122</a:t>
            </a:fld>
            <a:endParaRPr lang="it-IT"/>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buNone/>
            </a:pPr>
            <a:r>
              <a:rPr lang="it-IT" b="1" dirty="0"/>
              <a:t>2.Scuola e sport un rapporto complesso</a:t>
            </a:r>
            <a:endParaRPr lang="it-IT" dirty="0"/>
          </a:p>
          <a:p>
            <a:pPr algn="just"/>
            <a:r>
              <a:rPr lang="it-IT" dirty="0"/>
              <a:t>Scuola: gerarchia dei saperi. Già dai Programmi didattici della scuola elementari 1985, Nuovi Orientamenti dell’Infanzia 1991, Indicazioni Nazionali per i piani personalizzati 2004, Indicazioni per il curricolo per la scuola dell’infanzia e per il primo ciclo di istruzione: all’attività motoria, sportiva sono riconosciuti un ruolo fondamentale 2007 e L 107 Buona Scuola</a:t>
            </a:r>
            <a:r>
              <a:rPr lang="it-IT" dirty="0" smtClean="0"/>
              <a:t>→all’attività motoria è riconosciuto un ruolo fondamentale ma non sempre sono </a:t>
            </a:r>
            <a:r>
              <a:rPr lang="it-IT" dirty="0"/>
              <a:t>seguiti progetti ad ampio respiro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123</a:t>
            </a:fld>
            <a:endParaRPr lang="it-IT"/>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a:t>2.1Giocosport</a:t>
            </a:r>
            <a:endParaRPr lang="it-IT" dirty="0"/>
          </a:p>
          <a:p>
            <a:pPr algn="just"/>
            <a:r>
              <a:rPr lang="it-IT" dirty="0"/>
              <a:t>Programmi didattici </a:t>
            </a:r>
            <a:r>
              <a:rPr lang="it-IT" dirty="0" err="1"/>
              <a:t>sc</a:t>
            </a:r>
            <a:r>
              <a:rPr lang="it-IT" dirty="0"/>
              <a:t> elementare</a:t>
            </a:r>
            <a:r>
              <a:rPr lang="it-IT" b="1" dirty="0"/>
              <a:t>: Gioco/sport</a:t>
            </a:r>
            <a:r>
              <a:rPr lang="it-IT" dirty="0"/>
              <a:t> con regole non codificate, si sviluppa su schemi acquisiti in </a:t>
            </a:r>
            <a:r>
              <a:rPr lang="it-IT" dirty="0" smtClean="0"/>
              <a:t>precedenza</a:t>
            </a:r>
          </a:p>
          <a:p>
            <a:pPr algn="just"/>
            <a:r>
              <a:rPr lang="it-IT" dirty="0" smtClean="0"/>
              <a:t>Proposta del </a:t>
            </a:r>
            <a:r>
              <a:rPr lang="it-IT" dirty="0" err="1" smtClean="0"/>
              <a:t>giocosport</a:t>
            </a:r>
            <a:r>
              <a:rPr lang="it-IT" dirty="0" smtClean="0"/>
              <a:t> dalla quarta primaria (tra gli 8 e i 10 anni)</a:t>
            </a:r>
          </a:p>
          <a:p>
            <a:pPr algn="just"/>
            <a:r>
              <a:rPr lang="it-IT" dirty="0" smtClean="0"/>
              <a:t>Fino ai 7-8 anni </a:t>
            </a:r>
            <a:r>
              <a:rPr lang="it-IT" dirty="0" err="1" smtClean="0"/>
              <a:t>ed.ludico</a:t>
            </a:r>
            <a:r>
              <a:rPr lang="it-IT" dirty="0" smtClean="0"/>
              <a:t> motoria di base</a:t>
            </a:r>
          </a:p>
          <a:p>
            <a:pPr algn="just"/>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124</a:t>
            </a:fld>
            <a:endParaRPr lang="it-IT"/>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b="1" dirty="0"/>
              <a:t>2.2 Lo sport a scuola</a:t>
            </a:r>
            <a:endParaRPr lang="it-IT" dirty="0"/>
          </a:p>
          <a:p>
            <a:pPr algn="just"/>
            <a:r>
              <a:rPr lang="it-IT" b="1" dirty="0"/>
              <a:t>Giochi della Gioventù, Campionati studenteschi, Giochi Sportivi studenteschi: </a:t>
            </a:r>
            <a:r>
              <a:rPr lang="it-IT" dirty="0"/>
              <a:t>collaborazione tra scuola e mondo dello sport CONI formula per recuperare una logica partecipativa ed educativa</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125</a:t>
            </a:fld>
            <a:endParaRPr lang="it-IT"/>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buNone/>
            </a:pPr>
            <a:r>
              <a:rPr lang="it-IT" b="1" dirty="0"/>
              <a:t>3.1 Progetto “Sport a scuola”</a:t>
            </a:r>
            <a:endParaRPr lang="it-IT" dirty="0"/>
          </a:p>
          <a:p>
            <a:pPr algn="just"/>
            <a:r>
              <a:rPr lang="it-IT" b="1" dirty="0"/>
              <a:t>Protocollo di Intesa tra MPI e CONI: </a:t>
            </a:r>
            <a:r>
              <a:rPr lang="it-IT" dirty="0"/>
              <a:t>il progetto apre dall’</a:t>
            </a:r>
            <a:r>
              <a:rPr lang="it-IT" dirty="0" err="1"/>
              <a:t>a.s</a:t>
            </a:r>
            <a:r>
              <a:rPr lang="it-IT" dirty="0"/>
              <a:t> 1997/1998 l’ingresso del mondo dello sport (CONI, Federazioni; Enti, Associazioni) nella progettazione, realizzazione di attività per l’educazione motoria fisica e sportiva, nelle scuole di ogni ordine e grado</a:t>
            </a:r>
            <a:r>
              <a:rPr lang="it-IT" b="1" dirty="0"/>
              <a:t>.  </a:t>
            </a:r>
            <a:endParaRPr lang="it-IT" dirty="0"/>
          </a:p>
          <a:p>
            <a:pPr algn="just"/>
            <a:r>
              <a:rPr lang="it-IT" dirty="0"/>
              <a:t>Iniziative sportive da realizzare in ambito curricolare ed extracurricolare, ampliamento dell’offerta formativa attraverso progetti con il coinvolgimento di docenti ed esterni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126</a:t>
            </a:fld>
            <a:endParaRPr lang="it-IT"/>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lvl="1"/>
            <a:r>
              <a:rPr lang="it-IT" sz="3200" b="1" dirty="0"/>
              <a:t>Proposte per il mondo della scuola</a:t>
            </a:r>
            <a:endParaRPr lang="it-IT" sz="3200" dirty="0"/>
          </a:p>
          <a:p>
            <a:r>
              <a:rPr lang="it-IT" b="1" dirty="0"/>
              <a:t>Scuola: </a:t>
            </a:r>
            <a:r>
              <a:rPr lang="it-IT" dirty="0"/>
              <a:t>motore per cambiamento vero, revisione di modelli organizzativi, didattici. Luogo di democrazia e di diritti, luogo delle opportunità, della formazione e dell’aggiornamento, della pratica di laboratorio, pratica riflessiva, della prevenzione, dell’inclusione, della tutela con attività di verifica</a:t>
            </a:r>
            <a:r>
              <a:rPr lang="it-IT" b="1" dirty="0"/>
              <a:t>. </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127</a:t>
            </a:fld>
            <a:endParaRPr lang="it-IT"/>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lvl="1" algn="just"/>
            <a:r>
              <a:rPr lang="it-IT" sz="2400" b="1" dirty="0"/>
              <a:t>Proposte per il mondo sportivo</a:t>
            </a:r>
            <a:endParaRPr lang="it-IT" sz="2400" dirty="0"/>
          </a:p>
          <a:p>
            <a:pPr algn="just"/>
            <a:r>
              <a:rPr lang="it-IT" sz="2400" b="1" dirty="0"/>
              <a:t>CONI e mondo sportivo: </a:t>
            </a:r>
            <a:r>
              <a:rPr lang="it-IT" sz="2400" dirty="0"/>
              <a:t>dovranno concentrare i loro sforzi con la scuola per creare una vera cultura sportiva, attraverso un’educazione sportiva.</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128</a:t>
            </a:fld>
            <a:endParaRPr lang="it-IT"/>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Educazione sportiva: </a:t>
            </a:r>
            <a:r>
              <a:rPr lang="it-IT" dirty="0" smtClean="0"/>
              <a:t>non è </a:t>
            </a:r>
            <a:r>
              <a:rPr lang="it-IT" dirty="0" err="1" smtClean="0"/>
              <a:t>sportivizzazione</a:t>
            </a:r>
            <a:r>
              <a:rPr lang="it-IT" dirty="0" smtClean="0"/>
              <a:t> precoce ma lenta, graduale, personale,  attraverso metodologie particolari. </a:t>
            </a:r>
            <a:r>
              <a:rPr lang="it-IT" u="sng" dirty="0" smtClean="0"/>
              <a:t>E’ un’attività intenzionale mirata a sviluppare capacità, conoscenze e abilità per acquisire competenze mediante l’educazione ludico-motoria e lo sport</a:t>
            </a:r>
            <a:r>
              <a:rPr lang="it-IT" dirty="0" smtClean="0"/>
              <a:t>. Ha lo scopo di </a:t>
            </a:r>
            <a:r>
              <a:rPr lang="it-IT" u="sng" dirty="0" smtClean="0"/>
              <a:t>migliorare la salute fisica e il benessere</a:t>
            </a:r>
            <a:r>
              <a:rPr lang="it-IT" dirty="0" smtClean="0"/>
              <a:t>, modificando il comportamento del soggetto facilitando un suo inserimento nel contesto socio-culturale e </a:t>
            </a:r>
            <a:r>
              <a:rPr lang="it-IT" u="sng" dirty="0" smtClean="0"/>
              <a:t>favorendo buone pratiche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129</a:t>
            </a:fld>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buNone/>
            </a:pPr>
            <a:r>
              <a:rPr lang="it-IT" dirty="0" smtClean="0"/>
              <a:t>    L’insegnante </a:t>
            </a:r>
            <a:r>
              <a:rPr lang="it-IT" dirty="0"/>
              <a:t>deve avere gli occhi rivolti ai bambini. </a:t>
            </a:r>
            <a:endParaRPr lang="it-IT" dirty="0" smtClean="0"/>
          </a:p>
          <a:p>
            <a:pPr algn="just">
              <a:buNone/>
            </a:pPr>
            <a:r>
              <a:rPr lang="it-IT" dirty="0"/>
              <a:t> </a:t>
            </a:r>
            <a:r>
              <a:rPr lang="it-IT" dirty="0" smtClean="0"/>
              <a:t>   Osservare </a:t>
            </a:r>
            <a:r>
              <a:rPr lang="it-IT" dirty="0"/>
              <a:t>non è semplice, porta alla descrizione e di conseguenza ad azioni successive che si modulano a partire da ciò che sta sotto gli occhi, nell’</a:t>
            </a:r>
            <a:r>
              <a:rPr lang="it-IT" b="1" dirty="0"/>
              <a:t>attenzione</a:t>
            </a:r>
            <a:r>
              <a:rPr lang="it-IT" dirty="0"/>
              <a:t>. L’azione formativa agisce nel tessuto delle relazioni umane e come tale assume il “carattere di rivelazione dell’azione come capacità di </a:t>
            </a:r>
            <a:r>
              <a:rPr lang="it-IT" b="1" dirty="0"/>
              <a:t>produrre vicende e storie</a:t>
            </a:r>
            <a:r>
              <a:rPr lang="it-IT" dirty="0"/>
              <a:t>, che insieme formano la fonte da cui scaturisce il significato che illumina l’esistenza umana”(</a:t>
            </a:r>
            <a:r>
              <a:rPr lang="it-IT" dirty="0" err="1"/>
              <a:t>Arent</a:t>
            </a:r>
            <a:r>
              <a:rPr lang="it-IT" dirty="0"/>
              <a:t> H., 2009, </a:t>
            </a:r>
            <a:r>
              <a:rPr lang="it-IT" i="1" dirty="0"/>
              <a:t>Vita </a:t>
            </a:r>
            <a:r>
              <a:rPr lang="it-IT" i="1" dirty="0" err="1"/>
              <a:t>activa</a:t>
            </a:r>
            <a:r>
              <a:rPr lang="it-IT" dirty="0"/>
              <a:t>, p. 242).</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a:t>
            </a:fld>
            <a:endParaRPr lang="it-IT"/>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dirty="0" smtClean="0"/>
              <a:t>Educazione integrata: la progettualità per l’Ed motoria trasmette </a:t>
            </a:r>
            <a:r>
              <a:rPr lang="it-IT" sz="2400" dirty="0" err="1" smtClean="0"/>
              <a:t>ob</a:t>
            </a:r>
            <a:r>
              <a:rPr lang="it-IT" sz="2400" dirty="0" smtClean="0"/>
              <a:t> comuni all’ed alla legalità, cittadinanza, all’affettività, attraverso la promozione di buone pratiche e di valori .</a:t>
            </a:r>
          </a:p>
          <a:p>
            <a:pPr algn="just"/>
            <a:r>
              <a:rPr lang="it-IT" sz="2400" dirty="0" smtClean="0"/>
              <a:t>FAIR PLAY (filosofia di vita) gioco leale, rispetto verso</a:t>
            </a:r>
          </a:p>
          <a:p>
            <a:pPr algn="just"/>
            <a:r>
              <a:rPr lang="it-IT" sz="2400" dirty="0" smtClean="0"/>
              <a:t>Me stesso</a:t>
            </a:r>
          </a:p>
          <a:p>
            <a:pPr algn="just"/>
            <a:r>
              <a:rPr lang="it-IT" sz="2400" dirty="0" smtClean="0"/>
              <a:t>Gli altri</a:t>
            </a:r>
          </a:p>
          <a:p>
            <a:pPr algn="just"/>
            <a:r>
              <a:rPr lang="it-IT" sz="2400" dirty="0" smtClean="0"/>
              <a:t>Le cose</a:t>
            </a:r>
          </a:p>
          <a:p>
            <a:pPr algn="just"/>
            <a:r>
              <a:rPr lang="it-IT" sz="2400" dirty="0" smtClean="0"/>
              <a:t>Lotta contro: imbroglio, disonestà, doping, violenza,sfruttamento disuguaglianza, corruzione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130</a:t>
            </a:fld>
            <a:endParaRPr lang="it-IT"/>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dirty="0"/>
              <a:t>Orientamento sportivo</a:t>
            </a:r>
          </a:p>
          <a:p>
            <a:pPr algn="just">
              <a:buFont typeface="Arial" pitchFamily="34" charset="0"/>
              <a:buNone/>
            </a:pPr>
            <a:r>
              <a:rPr lang="it-IT" sz="2400" dirty="0"/>
              <a:t>Lo sport deve poter esprimere opportunità: </a:t>
            </a:r>
          </a:p>
          <a:p>
            <a:pPr algn="just">
              <a:buFont typeface="Arial" pitchFamily="34" charset="0"/>
              <a:buNone/>
            </a:pPr>
            <a:r>
              <a:rPr lang="it-IT" sz="2400" dirty="0" smtClean="0"/>
              <a:t>    - incoraggiare </a:t>
            </a:r>
            <a:r>
              <a:rPr lang="it-IT" sz="2400" dirty="0"/>
              <a:t>l’acquisizione di consapevolezza nei propri </a:t>
            </a:r>
            <a:r>
              <a:rPr lang="it-IT" sz="2400" dirty="0" smtClean="0"/>
              <a:t>mezzi, potenzialità</a:t>
            </a:r>
            <a:r>
              <a:rPr lang="it-IT" sz="2400" dirty="0"/>
              <a:t>, limiti per migliorare la propria capacità di lavorare e confrontarsi nel </a:t>
            </a:r>
            <a:r>
              <a:rPr lang="it-IT" sz="2400" dirty="0" smtClean="0"/>
              <a:t>gruppo.</a:t>
            </a:r>
            <a:endParaRPr lang="it-IT" sz="2400" dirty="0"/>
          </a:p>
          <a:p>
            <a:pPr algn="just">
              <a:buNone/>
            </a:pPr>
            <a:r>
              <a:rPr lang="it-IT" sz="2400" dirty="0" smtClean="0"/>
              <a:t>      Momento più adatto a praticare sport quello in cui:</a:t>
            </a:r>
          </a:p>
          <a:p>
            <a:pPr algn="just">
              <a:buNone/>
            </a:pPr>
            <a:r>
              <a:rPr lang="it-IT" sz="2400" dirty="0" smtClean="0"/>
              <a:t>    - ciascun bambino possegga abilità di diversi generi e un ricco corredo motorio (fino ai 7-8 anni educazione ludico-motoria di base); si senta soddisfatto e sicuro di sé; possegga la capacità di prefiggersi obiettivi</a:t>
            </a:r>
          </a:p>
          <a:p>
            <a:pPr algn="just">
              <a:buNone/>
            </a:pPr>
            <a:r>
              <a:rPr lang="it-IT" sz="2400" dirty="0" smtClean="0"/>
              <a:t>     Creare una cultura del MULTISPORT come preparazione al MONOSPORT (dai 12 anni in poi)</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131</a:t>
            </a:fld>
            <a:endParaRPr lang="it-IT"/>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Il </a:t>
            </a:r>
            <a:r>
              <a:rPr lang="it-IT" b="1" u="sng" dirty="0" smtClean="0"/>
              <a:t>MULTISPORT</a:t>
            </a:r>
            <a:r>
              <a:rPr lang="it-IT" u="sng" dirty="0" smtClean="0"/>
              <a:t> prevede di</a:t>
            </a:r>
            <a:r>
              <a:rPr lang="it-IT" dirty="0" smtClean="0"/>
              <a:t>:</a:t>
            </a:r>
          </a:p>
          <a:p>
            <a:pPr>
              <a:buNone/>
            </a:pPr>
            <a:r>
              <a:rPr lang="it-IT" dirty="0" smtClean="0"/>
              <a:t>    </a:t>
            </a:r>
            <a:r>
              <a:rPr lang="it-IT" u="sng" dirty="0" smtClean="0"/>
              <a:t>favorire attività senso percettive, ritmico-musicali, motorie ed espressive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132</a:t>
            </a:fld>
            <a:endParaRPr lang="it-IT"/>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Centri ludico-motori da promuovere per poter giocare, con offerta motoria differenziata (attività senso-percettive, </a:t>
            </a:r>
            <a:r>
              <a:rPr lang="it-IT" dirty="0" err="1" smtClean="0"/>
              <a:t>ritmico-musicali</a:t>
            </a:r>
            <a:r>
              <a:rPr lang="it-IT" dirty="0" smtClean="0"/>
              <a:t>)</a:t>
            </a:r>
          </a:p>
          <a:p>
            <a:pPr algn="just"/>
            <a:r>
              <a:rPr lang="it-IT" dirty="0" smtClean="0"/>
              <a:t>Centri di orientamento allo sport con possibilità di provare più sport</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133</a:t>
            </a:fld>
            <a:endParaRPr lang="it-IT"/>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556792"/>
            <a:ext cx="8229600" cy="4525963"/>
          </a:xfrm>
        </p:spPr>
        <p:txBody>
          <a:bodyPr>
            <a:normAutofit/>
          </a:bodyPr>
          <a:lstStyle/>
          <a:p>
            <a:pPr algn="just"/>
            <a:r>
              <a:rPr lang="it-IT" sz="2400" b="1" dirty="0" smtClean="0"/>
              <a:t>4.3 Il nuovo che avanza: gli educatori motori e sportivi</a:t>
            </a:r>
          </a:p>
          <a:p>
            <a:pPr algn="just">
              <a:buNone/>
            </a:pPr>
            <a:r>
              <a:rPr lang="it-IT" sz="2000" b="1" u="sng" dirty="0" smtClean="0"/>
              <a:t>Coordinamento unico provinciale o regionale per l’educazione  motoria e sportiva </a:t>
            </a:r>
            <a:r>
              <a:rPr lang="it-IT" sz="2000" dirty="0" smtClean="0"/>
              <a:t>nella scuola primaria (USP USR CONI Università Enti Locali Enti di Promozione sportiva)</a:t>
            </a:r>
          </a:p>
          <a:p>
            <a:pPr algn="just">
              <a:buNone/>
            </a:pPr>
            <a:r>
              <a:rPr lang="it-IT" sz="2000" u="sng" dirty="0" smtClean="0"/>
              <a:t>Finalità</a:t>
            </a:r>
            <a:r>
              <a:rPr lang="it-IT" sz="2000" dirty="0" smtClean="0"/>
              <a:t>: </a:t>
            </a:r>
            <a:r>
              <a:rPr lang="it-IT" sz="2000" u="sng" dirty="0" smtClean="0"/>
              <a:t>formazione di docenti, educatori motori e sportivi, istruttori di discipline sportive, promozione di eventi e progetti territoriali); esecuzione di monitoraggi dei progetti</a:t>
            </a:r>
          </a:p>
          <a:p>
            <a:pPr algn="just">
              <a:buNone/>
            </a:pPr>
            <a:r>
              <a:rPr lang="it-IT" sz="2000" b="1" dirty="0" smtClean="0"/>
              <a:t>Un patto per l’infanzia (valore aggiunto)</a:t>
            </a:r>
          </a:p>
          <a:p>
            <a:pPr algn="just">
              <a:buNone/>
            </a:pPr>
            <a:r>
              <a:rPr lang="it-IT" sz="2000" dirty="0" smtClean="0"/>
              <a:t>Rete di protezione per l’ed ludico-motoria con il concorso di tutto il mondo della formazione, sportivo, Enti locali, famiglia </a:t>
            </a:r>
          </a:p>
          <a:p>
            <a:pPr algn="just">
              <a:buNone/>
            </a:pPr>
            <a:r>
              <a:rPr lang="it-IT" sz="2000" dirty="0" smtClean="0"/>
              <a:t>Assunzione di responsabilità anche sottoscrivendo codici etici e patti  </a:t>
            </a:r>
            <a:endParaRPr lang="it-IT" sz="20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134</a:t>
            </a:fld>
            <a:endParaRPr lang="it-IT"/>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sz="2400" b="1" dirty="0" smtClean="0"/>
              <a:t>Codice etico</a:t>
            </a:r>
            <a:r>
              <a:rPr lang="it-IT" sz="2400" dirty="0" smtClean="0"/>
              <a:t> delle società sportive, dell’educatore motorio e sportivo, dei genitori</a:t>
            </a:r>
          </a:p>
          <a:p>
            <a:pPr>
              <a:buNone/>
            </a:pPr>
            <a:r>
              <a:rPr lang="it-IT" sz="2400" dirty="0" smtClean="0"/>
              <a:t>(es. codice società) Si impegnano a:</a:t>
            </a:r>
          </a:p>
          <a:p>
            <a:pPr>
              <a:buNone/>
            </a:pPr>
            <a:r>
              <a:rPr lang="it-IT" sz="2400" dirty="0" smtClean="0"/>
              <a:t>-promuovere il benessere psico-fisico, emotivo e sociale dei giovani</a:t>
            </a:r>
          </a:p>
          <a:p>
            <a:pPr>
              <a:buNone/>
            </a:pPr>
            <a:r>
              <a:rPr lang="it-IT" sz="2400" dirty="0" smtClean="0"/>
              <a:t>-promuovere il rispetto degli altri giocatori, allenatori, tifosi</a:t>
            </a:r>
          </a:p>
          <a:p>
            <a:pPr>
              <a:buNone/>
            </a:pPr>
            <a:r>
              <a:rPr lang="it-IT" sz="2400" dirty="0" smtClean="0"/>
              <a:t>-garantire che l’ambiente sportivo sia libero da droghe, sostanze nocive</a:t>
            </a:r>
          </a:p>
          <a:p>
            <a:pPr>
              <a:buNone/>
            </a:pPr>
            <a:r>
              <a:rPr lang="it-IT" sz="2400" dirty="0" smtClean="0"/>
              <a:t>-promuovere formazione/aggiornamento</a:t>
            </a:r>
          </a:p>
          <a:p>
            <a:pPr>
              <a:buNone/>
            </a:pPr>
            <a:r>
              <a:rPr lang="it-IT" sz="2400" dirty="0" smtClean="0"/>
              <a:t>-vigilare sull’operato del personale</a:t>
            </a:r>
          </a:p>
          <a:p>
            <a:pPr>
              <a:buNone/>
            </a:pPr>
            <a:r>
              <a:rPr lang="it-IT" sz="2400" dirty="0" smtClean="0"/>
              <a:t>-promuovere l’informazione con i genitori</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135</a:t>
            </a:fld>
            <a:endParaRPr lang="it-IT"/>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sz="2400" b="1" dirty="0" smtClean="0"/>
              <a:t>6.Genitori e sport: un equilibrio possibile</a:t>
            </a:r>
          </a:p>
          <a:p>
            <a:pPr algn="just"/>
            <a:r>
              <a:rPr lang="it-IT" sz="2400" dirty="0" smtClean="0"/>
              <a:t>Supporto allo sport dei figli: toglie spazio ed energie ad altre attività familiari ma ha un effetto positivo sul bambino nel senso di confermare l’importanza della sua attività e l’importanza che ha per i genitori. L’esperienza di DIVERTIMENTO o di ansia è correlata alla percezione del supporto dei genitori</a:t>
            </a:r>
          </a:p>
          <a:p>
            <a:pPr algn="just"/>
            <a:r>
              <a:rPr lang="it-IT" sz="2400" dirty="0" smtClean="0"/>
              <a:t>Incoraggiamento come sostegno affettivo rispetto a quanto vissuto dal b. nella sua esperienza sportiva, giusto equilibrio(evitare umiliazione o eccessiva esaltazione) per sviluppare equilibrati comportamenti sociali</a:t>
            </a:r>
          </a:p>
          <a:p>
            <a:pPr algn="just"/>
            <a:r>
              <a:rPr lang="it-IT" sz="2400" dirty="0" smtClean="0"/>
              <a:t>Pressione: stimolo a dare il meglio di </a:t>
            </a:r>
            <a:r>
              <a:rPr lang="it-IT" sz="2400" dirty="0" err="1" smtClean="0"/>
              <a:t>sè</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136</a:t>
            </a:fld>
            <a:endParaRPr lang="it-IT"/>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buNone/>
            </a:pPr>
            <a:r>
              <a:rPr lang="it-IT" sz="2400" b="1" dirty="0" smtClean="0"/>
              <a:t>Conclusioni</a:t>
            </a:r>
          </a:p>
          <a:p>
            <a:pPr algn="just"/>
            <a:r>
              <a:rPr lang="it-IT" sz="2400" dirty="0" smtClean="0"/>
              <a:t>I genitori risorsa per lo sport. Sono sostenitori, facilitatori, finanziatori, </a:t>
            </a:r>
            <a:r>
              <a:rPr lang="it-IT" sz="2400" dirty="0" err="1" smtClean="0"/>
              <a:t>motivatori</a:t>
            </a:r>
            <a:r>
              <a:rPr lang="it-IT" sz="2400" dirty="0" smtClean="0"/>
              <a:t>  </a:t>
            </a:r>
          </a:p>
          <a:p>
            <a:pPr algn="just"/>
            <a:r>
              <a:rPr lang="it-IT" sz="2400" dirty="0" smtClean="0"/>
              <a:t>I bambini devono essere incoraggiati non tanto nel risultato   quanto nell’impegno   e nella esecuzione del compito</a:t>
            </a:r>
          </a:p>
          <a:p>
            <a:pPr algn="just"/>
            <a:r>
              <a:rPr lang="it-IT" sz="2400" dirty="0" smtClean="0"/>
              <a:t>Ciò che conta per mantenere la motivazione alla prativa sportiva, deriva da due fattori: successo nel completamento del compito e riconoscimento, da parte dei genitori, dell’abilità sportiva dei figli (incoraggiare)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137</a:t>
            </a:fld>
            <a:endParaRPr lang="it-IT"/>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400" dirty="0" smtClean="0"/>
              <a:t>Successo: non va identificato con la vittoria: nello sport può raggiungere livelli assoluti di soggettività:</a:t>
            </a:r>
          </a:p>
          <a:p>
            <a:pPr algn="just">
              <a:buNone/>
            </a:pPr>
            <a:r>
              <a:rPr lang="it-IT" sz="2400" dirty="0" smtClean="0"/>
              <a:t>-puro divertimento</a:t>
            </a:r>
          </a:p>
          <a:p>
            <a:pPr algn="just">
              <a:buNone/>
            </a:pPr>
            <a:r>
              <a:rPr lang="it-IT" sz="2400" dirty="0" smtClean="0"/>
              <a:t>-soddisfazione nel mettersi alla prova</a:t>
            </a:r>
          </a:p>
          <a:p>
            <a:pPr algn="just">
              <a:buNone/>
            </a:pPr>
            <a:r>
              <a:rPr lang="it-IT" sz="2400" dirty="0" smtClean="0"/>
              <a:t>-piacere di confrontarsi con gli altri</a:t>
            </a:r>
          </a:p>
          <a:p>
            <a:pPr algn="just">
              <a:buNone/>
            </a:pPr>
            <a:r>
              <a:rPr lang="it-IT" sz="2400" dirty="0" smtClean="0"/>
              <a:t>-ricerca della propria massima prestazione o del proprio limite</a:t>
            </a:r>
          </a:p>
          <a:p>
            <a:pPr algn="just">
              <a:buNone/>
            </a:pPr>
            <a:r>
              <a:rPr lang="it-IT" sz="2400" dirty="0" smtClean="0"/>
              <a:t>-puro compiacimento senso-motorio o socio-motorio</a:t>
            </a:r>
          </a:p>
          <a:p>
            <a:pPr algn="just">
              <a:buNone/>
            </a:pPr>
            <a:r>
              <a:rPr lang="it-IT" sz="2400" dirty="0" smtClean="0"/>
              <a:t>-ricerca dell’affermazione o della vittoria</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138</a:t>
            </a:fld>
            <a:endParaRPr lang="it-IT"/>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400" dirty="0" smtClean="0"/>
              <a:t>Le organizzazioni  sportive devono coinvolgere i genitori con training formativi  su:</a:t>
            </a:r>
          </a:p>
          <a:p>
            <a:pPr algn="just">
              <a:buNone/>
            </a:pPr>
            <a:r>
              <a:rPr lang="it-IT" sz="2400" dirty="0" smtClean="0"/>
              <a:t>-curricoli sportivi</a:t>
            </a:r>
          </a:p>
          <a:p>
            <a:pPr algn="just">
              <a:buNone/>
            </a:pPr>
            <a:r>
              <a:rPr lang="it-IT" sz="2400" dirty="0" smtClean="0"/>
              <a:t>-ruolo genitoriale</a:t>
            </a:r>
          </a:p>
          <a:p>
            <a:pPr algn="just">
              <a:buNone/>
            </a:pPr>
            <a:r>
              <a:rPr lang="it-IT" sz="2400" dirty="0" smtClean="0"/>
              <a:t>-obiettivi e bisogni adeguati alle varie fasce d’età</a:t>
            </a:r>
          </a:p>
          <a:p>
            <a:pPr algn="just">
              <a:buNone/>
            </a:pPr>
            <a:r>
              <a:rPr lang="it-IT" sz="2400" dirty="0" smtClean="0"/>
              <a:t>-positiva cultura dello sport</a:t>
            </a:r>
          </a:p>
          <a:p>
            <a:pPr algn="just">
              <a:buNone/>
            </a:pPr>
            <a:r>
              <a:rPr lang="it-IT" sz="2400" dirty="0" smtClean="0"/>
              <a:t>-organizzazione sportiva</a:t>
            </a:r>
          </a:p>
          <a:p>
            <a:pPr algn="just">
              <a:buNone/>
            </a:pPr>
            <a:r>
              <a:rPr lang="it-IT" sz="2400" dirty="0" smtClean="0"/>
              <a:t>Strategie di coinvolgimento che incoraggiano la partecipazione attiva dei genitori fondamentali per la creazione di un clima soddisfacente</a:t>
            </a:r>
          </a:p>
          <a:p>
            <a:pPr algn="just">
              <a:buNone/>
            </a:pPr>
            <a:endParaRPr lang="it-IT" dirty="0" smtClean="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139</a:t>
            </a:fld>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a:t>Prestare attenzione alla narrazione</a:t>
            </a:r>
            <a:r>
              <a:rPr lang="it-IT" dirty="0"/>
              <a:t> </a:t>
            </a:r>
            <a:endParaRPr lang="it-IT" dirty="0" smtClean="0"/>
          </a:p>
          <a:p>
            <a:pPr algn="just">
              <a:buNone/>
            </a:pPr>
            <a:r>
              <a:rPr lang="it-IT" dirty="0" smtClean="0"/>
              <a:t>    Come </a:t>
            </a:r>
            <a:r>
              <a:rPr lang="it-IT" b="1" dirty="0"/>
              <a:t>custodire l’esperienza </a:t>
            </a:r>
            <a:r>
              <a:rPr lang="it-IT" dirty="0"/>
              <a:t>vissuta a scuola affinché resti testimonianza? </a:t>
            </a:r>
            <a:r>
              <a:rPr lang="it-IT" dirty="0" smtClean="0"/>
              <a:t>Attenzione ai dettagli, a ciò che appare sfumatura</a:t>
            </a:r>
          </a:p>
          <a:p>
            <a:pPr algn="just">
              <a:buNone/>
            </a:pPr>
            <a:r>
              <a:rPr lang="it-IT" dirty="0" smtClean="0"/>
              <a:t>    Un esempio dalla scuola dell’Infanzia:</a:t>
            </a:r>
          </a:p>
          <a:p>
            <a:pPr algn="just"/>
            <a:r>
              <a:rPr lang="it-IT" dirty="0" smtClean="0"/>
              <a:t>una </a:t>
            </a:r>
            <a:r>
              <a:rPr lang="it-IT" dirty="0"/>
              <a:t>scatola di scarpe è divenuta scrigno </a:t>
            </a:r>
            <a:r>
              <a:rPr lang="it-IT" dirty="0" smtClean="0"/>
              <a:t>prezioso (la scatola dei ricordi), </a:t>
            </a:r>
            <a:r>
              <a:rPr lang="it-IT" dirty="0"/>
              <a:t>decorato con ricchezza di particolari: l’interno contiene indizi, tracce, ricordi e porta a narrare nuovamente; la parola dei bambini in continuità con la storia già ascoltata, con l’esperienza vissuta. Nella storia narrata si aprono le immagini della memoria. </a:t>
            </a:r>
          </a:p>
          <a:p>
            <a:pPr>
              <a:buNone/>
            </a:pPr>
            <a:endParaRPr lang="it-IT" dirty="0" smtClean="0"/>
          </a:p>
          <a:p>
            <a:pPr>
              <a:buNone/>
            </a:pPr>
            <a:endParaRPr lang="it-IT" dirty="0" smtClean="0"/>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a:t>
            </a:fld>
            <a:endParaRPr lang="it-IT"/>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dirty="0" smtClean="0"/>
              <a:t>Idea di</a:t>
            </a:r>
          </a:p>
          <a:p>
            <a:pPr algn="just">
              <a:buNone/>
            </a:pPr>
            <a:r>
              <a:rPr lang="it-IT" sz="2400" dirty="0" smtClean="0"/>
              <a:t>-realizzare un percorso </a:t>
            </a:r>
            <a:r>
              <a:rPr lang="it-IT" sz="2400" dirty="0" err="1" smtClean="0"/>
              <a:t>multisportivo</a:t>
            </a:r>
            <a:r>
              <a:rPr lang="it-IT" sz="2400" dirty="0" smtClean="0"/>
              <a:t> non agonistico nel primo approccio allo sport (riducendo il problema della vittoria a tutti i costi)</a:t>
            </a:r>
          </a:p>
          <a:p>
            <a:pPr algn="just">
              <a:buNone/>
            </a:pPr>
            <a:r>
              <a:rPr lang="it-IT" sz="2400" dirty="0" smtClean="0"/>
              <a:t>-creare sportelli per i genitori, gli atleti, gestiti da psicologi dello sport o da educatori sportivi</a:t>
            </a:r>
          </a:p>
          <a:p>
            <a:pPr algn="just">
              <a:buNone/>
            </a:pPr>
            <a:r>
              <a:rPr lang="it-IT" sz="2400" dirty="0" smtClean="0"/>
              <a:t>-coinvolgere i genitori con attività insieme ai figli(settimane bianche, campus estivi)</a:t>
            </a:r>
          </a:p>
          <a:p>
            <a:pPr algn="just">
              <a:buNone/>
            </a:pPr>
            <a:r>
              <a:rPr lang="it-IT" sz="2400" dirty="0" smtClean="0"/>
              <a:t>Genitore protagonista attivo nell’ambito della pratica sportiva giovanile, da considerare e valorizzare</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140</a:t>
            </a:fld>
            <a:endParaRPr lang="it-IT"/>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dirty="0" smtClean="0"/>
              <a:t>7.“Scuola” di Sport. Organizzazione e gestione dell’attività ludico-motoria</a:t>
            </a:r>
          </a:p>
          <a:p>
            <a:pPr algn="just"/>
            <a:r>
              <a:rPr lang="it-IT" sz="2400" dirty="0" smtClean="0"/>
              <a:t>SPORT “camaleonte”: materia duttile e conformabile alle circostanze. Gli elementi costitutivo ogni gioco, gli universali ludici (spazio, tempo, punteggio, ruoli, materiali) non vanno considerati definiti una volta per tutte, ma “condizioni” in relazione al contesto.</a:t>
            </a:r>
          </a:p>
          <a:p>
            <a:pPr algn="just"/>
            <a:r>
              <a:rPr lang="it-IT" sz="2400" dirty="0" smtClean="0"/>
              <a:t>Indagine (</a:t>
            </a:r>
            <a:r>
              <a:rPr lang="it-IT" sz="2400" dirty="0" err="1" smtClean="0"/>
              <a:t>A.Bortolotti</a:t>
            </a:r>
            <a:r>
              <a:rPr lang="it-IT" sz="2400" dirty="0" smtClean="0"/>
              <a:t>) nata col fine di esplorare e descrivere lo stato dell’arte dell’attività sportiva rivolta all’infanzia fino alla preadolescenza; l’oggetto dello studio riguarda un tema complesso come </a:t>
            </a:r>
            <a:r>
              <a:rPr lang="it-IT" sz="2400" b="1" dirty="0" smtClean="0"/>
              <a:t>l’avviamento alla pratica sportiva</a:t>
            </a:r>
          </a:p>
          <a:p>
            <a:pPr algn="just"/>
            <a:endParaRPr lang="it-IT" sz="2400" b="1" dirty="0" smtClean="0"/>
          </a:p>
          <a:p>
            <a:pPr algn="just"/>
            <a:endParaRPr lang="it-IT" sz="2400" b="1" dirty="0" smtClean="0"/>
          </a:p>
          <a:p>
            <a:pPr algn="just"/>
            <a:endParaRPr lang="it-IT" sz="2400" b="1" dirty="0" smtClean="0"/>
          </a:p>
          <a:p>
            <a:pPr algn="just"/>
            <a:endParaRPr lang="it-IT" sz="2400" b="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141</a:t>
            </a:fld>
            <a:endParaRPr lang="it-IT"/>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smtClean="0"/>
              <a:t>Metodo qualitativo con interviste e osservazioni </a:t>
            </a:r>
            <a:r>
              <a:rPr lang="it-IT" sz="2800" dirty="0" err="1" smtClean="0"/>
              <a:t>semistrutturate</a:t>
            </a:r>
            <a:r>
              <a:rPr lang="it-IT" sz="2800" dirty="0" smtClean="0"/>
              <a:t> (azione esplorativa problematiche e buone prassi)</a:t>
            </a:r>
          </a:p>
          <a:p>
            <a:pPr algn="just"/>
            <a:r>
              <a:rPr lang="it-IT" sz="2800" dirty="0" smtClean="0"/>
              <a:t>Ob:far emergere i tratti salienti di una pedagogia dello sport</a:t>
            </a:r>
          </a:p>
          <a:p>
            <a:pPr algn="just"/>
            <a:r>
              <a:rPr lang="it-IT" sz="2800" dirty="0" err="1" smtClean="0"/>
              <a:t>Sogg</a:t>
            </a:r>
            <a:r>
              <a:rPr lang="it-IT" sz="2800" dirty="0" smtClean="0"/>
              <a:t>: tecnici (figure centrali nel mondo sportivo), allenatori, mister, coach, educatori, trainer</a:t>
            </a:r>
          </a:p>
          <a:p>
            <a:pPr algn="just"/>
            <a:r>
              <a:rPr lang="it-IT" sz="2800" dirty="0" smtClean="0"/>
              <a:t>Temi essenziali: funzione dell’organizzazione, dei percorsi formativi</a:t>
            </a:r>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142</a:t>
            </a:fld>
            <a:endParaRPr lang="it-IT"/>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dirty="0" smtClean="0"/>
              <a:t>1. Strutture di gioco e delle “</a:t>
            </a:r>
            <a:r>
              <a:rPr lang="it-IT" sz="2400" b="1" u="sng" dirty="0" smtClean="0"/>
              <a:t>condotte motorie </a:t>
            </a:r>
            <a:r>
              <a:rPr lang="it-IT" sz="2400" b="1" dirty="0" smtClean="0"/>
              <a:t>della decisione</a:t>
            </a:r>
            <a:r>
              <a:rPr lang="it-IT" sz="2400" dirty="0" smtClean="0"/>
              <a:t>”</a:t>
            </a:r>
          </a:p>
          <a:p>
            <a:pPr algn="just"/>
            <a:r>
              <a:rPr lang="it-IT" sz="2400" dirty="0" smtClean="0"/>
              <a:t>Attività ludica: paradosso, situazione che appare come una determinata realtà e come il suo contrario </a:t>
            </a:r>
            <a:r>
              <a:rPr lang="it-IT" sz="2400" dirty="0" err="1" smtClean="0"/>
              <a:t>es</a:t>
            </a:r>
            <a:r>
              <a:rPr lang="it-IT" sz="2400" dirty="0" smtClean="0"/>
              <a:t> </a:t>
            </a:r>
            <a:r>
              <a:rPr lang="it-IT" sz="2400" dirty="0" err="1" smtClean="0"/>
              <a:t>Vygotskij</a:t>
            </a:r>
            <a:r>
              <a:rPr lang="it-IT" sz="2400" dirty="0" smtClean="0"/>
              <a:t> se un bambino finge di andare a cavallo su un manico di scopa (andature e verso dell’animale mimato, saltelli reali; scopa come se fosse un cavallo reale), situazione finta e vera</a:t>
            </a:r>
          </a:p>
          <a:p>
            <a:pPr algn="just"/>
            <a:r>
              <a:rPr lang="it-IT" sz="2400" dirty="0" smtClean="0"/>
              <a:t>La paradossalità consente al gioco di re-inventare la realtà, aprirci al nuovo. Il gioco l’esperienza umana che ha consentito la nascita della cultura Homo sapiens, </a:t>
            </a:r>
            <a:r>
              <a:rPr lang="it-IT" sz="2400" dirty="0" err="1" smtClean="0"/>
              <a:t>faber</a:t>
            </a:r>
            <a:r>
              <a:rPr lang="it-IT" sz="2400" dirty="0" smtClean="0"/>
              <a:t>, </a:t>
            </a:r>
            <a:r>
              <a:rPr lang="it-IT" sz="2400" dirty="0" err="1" smtClean="0"/>
              <a:t>ludens</a:t>
            </a:r>
            <a:endParaRPr lang="it-IT" sz="2400" dirty="0" smtClean="0"/>
          </a:p>
          <a:p>
            <a:pPr algn="just"/>
            <a:r>
              <a:rPr lang="it-IT" sz="2400" dirty="0" smtClean="0"/>
              <a:t>Gioco motorio: dipende dalle azioni concrete del giocatore</a:t>
            </a:r>
          </a:p>
          <a:p>
            <a:pPr algn="just"/>
            <a:endParaRPr lang="it-IT" sz="2400" dirty="0" smtClean="0"/>
          </a:p>
          <a:p>
            <a:pPr algn="just"/>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143</a:t>
            </a:fld>
            <a:endParaRPr lang="it-IT"/>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u="sng" dirty="0" smtClean="0"/>
              <a:t>Condotte motorie</a:t>
            </a:r>
            <a:r>
              <a:rPr lang="it-IT" sz="2400" dirty="0" smtClean="0"/>
              <a:t>: </a:t>
            </a:r>
            <a:r>
              <a:rPr lang="it-IT" sz="2400" u="sng" dirty="0" smtClean="0"/>
              <a:t>complessità del gioco motorio e azione motoria in termini di sistema;</a:t>
            </a:r>
            <a:r>
              <a:rPr lang="it-IT" sz="2400" dirty="0" smtClean="0"/>
              <a:t> il giocatore deve fare i conti con l’esperienza paradossale del fenomeno ludico, le condizioni del contesto, con il risultato dell’azione dipendente sia da scelte intenzionali che dalle proprie caratteristiche fisiche.</a:t>
            </a:r>
          </a:p>
          <a:p>
            <a:pPr algn="just"/>
            <a:r>
              <a:rPr lang="it-IT" sz="2400" dirty="0" smtClean="0"/>
              <a:t>Attività motoria come manifestazione di una personalità che interagisce con il proprio ambiente fisico e col proprio entourage sociale. Azione motoria in termini di sistema: le azioni messe in atto dal partecipante diventano i fatti principali.</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144</a:t>
            </a:fld>
            <a:endParaRPr lang="it-IT"/>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dirty="0" smtClean="0"/>
              <a:t>Ed motoria definita da </a:t>
            </a:r>
            <a:r>
              <a:rPr lang="it-IT" sz="2400" dirty="0" err="1" smtClean="0"/>
              <a:t>Parlebas</a:t>
            </a:r>
            <a:r>
              <a:rPr lang="it-IT" sz="2400" dirty="0" smtClean="0"/>
              <a:t> scienza delle condotte motorie della decisione in cui il </a:t>
            </a:r>
            <a:r>
              <a:rPr lang="it-IT" sz="2400" dirty="0" err="1" smtClean="0"/>
              <a:t>sogg</a:t>
            </a:r>
            <a:r>
              <a:rPr lang="it-IT" sz="2400" dirty="0" smtClean="0"/>
              <a:t> è implicato in modo globale, ovvero a livello: </a:t>
            </a:r>
          </a:p>
          <a:p>
            <a:pPr algn="just">
              <a:buNone/>
            </a:pPr>
            <a:r>
              <a:rPr lang="it-IT" sz="2400" dirty="0" smtClean="0"/>
              <a:t>-biologico: il movimento sviluppa le funzioni organiche</a:t>
            </a:r>
          </a:p>
          <a:p>
            <a:pPr algn="just">
              <a:buNone/>
            </a:pPr>
            <a:r>
              <a:rPr lang="it-IT" sz="2400" dirty="0" smtClean="0"/>
              <a:t>-cognitivo: le categorie cognitive si sviluppano attraverso esperienze motorie</a:t>
            </a:r>
          </a:p>
          <a:p>
            <a:pPr algn="just">
              <a:buNone/>
            </a:pPr>
            <a:r>
              <a:rPr lang="it-IT" sz="2400" dirty="0" smtClean="0"/>
              <a:t>-sociale e comunicativo: si gioca in gruppo</a:t>
            </a:r>
          </a:p>
          <a:p>
            <a:pPr algn="just">
              <a:buNone/>
            </a:pPr>
            <a:r>
              <a:rPr lang="it-IT" sz="2400" dirty="0" smtClean="0"/>
              <a:t>-affettivo ed espressivo: la motivazione al movimento coinvolge un’</a:t>
            </a:r>
            <a:r>
              <a:rPr lang="it-IT" sz="2400" i="1" dirty="0" smtClean="0"/>
              <a:t>emozione</a:t>
            </a:r>
            <a:r>
              <a:rPr lang="it-IT" sz="2400" dirty="0" smtClean="0"/>
              <a:t> che significa </a:t>
            </a:r>
            <a:r>
              <a:rPr lang="it-IT" sz="2400" i="1" dirty="0" smtClean="0"/>
              <a:t>muoversi </a:t>
            </a:r>
            <a:r>
              <a:rPr lang="it-IT" sz="2400" i="1" dirty="0" err="1" smtClean="0"/>
              <a:t>da</a:t>
            </a:r>
            <a:r>
              <a:rPr lang="it-IT" sz="2400" dirty="0" err="1" smtClean="0"/>
              <a:t>…</a:t>
            </a:r>
            <a:endParaRPr lang="it-IT" sz="2400" dirty="0" smtClean="0"/>
          </a:p>
          <a:p>
            <a:pPr algn="just">
              <a:buNone/>
            </a:pPr>
            <a:r>
              <a:rPr lang="it-IT" sz="2400" dirty="0" smtClean="0"/>
              <a:t>-decisionale: il gioco costringe a prendere delle decisioni</a:t>
            </a:r>
          </a:p>
          <a:p>
            <a:pPr algn="just">
              <a:buNone/>
            </a:pPr>
            <a:r>
              <a:rPr lang="it-IT" sz="2400" dirty="0" err="1" smtClean="0"/>
              <a:t>-Caillois</a:t>
            </a:r>
            <a:r>
              <a:rPr lang="it-IT" sz="2400" dirty="0" smtClean="0"/>
              <a:t>: </a:t>
            </a:r>
            <a:r>
              <a:rPr lang="it-IT" sz="2400" i="1" dirty="0" err="1" smtClean="0"/>
              <a:t>paidia</a:t>
            </a:r>
            <a:r>
              <a:rPr lang="it-IT" sz="2400" i="1" dirty="0" smtClean="0"/>
              <a:t> </a:t>
            </a:r>
            <a:r>
              <a:rPr lang="it-IT" sz="2400" dirty="0" smtClean="0"/>
              <a:t>gioco libero e </a:t>
            </a:r>
            <a:r>
              <a:rPr lang="it-IT" sz="2400" i="1" dirty="0" err="1" smtClean="0"/>
              <a:t>ludus</a:t>
            </a:r>
            <a:r>
              <a:rPr lang="it-IT" sz="2400" dirty="0" smtClean="0"/>
              <a:t> gioco con regole</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145</a:t>
            </a:fld>
            <a:endParaRPr lang="it-IT"/>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000" b="1" dirty="0" smtClean="0"/>
              <a:t>2.La ricerca empirica</a:t>
            </a:r>
          </a:p>
          <a:p>
            <a:pPr algn="just"/>
            <a:r>
              <a:rPr lang="it-IT" sz="2000" b="1" u="sng" dirty="0" smtClean="0"/>
              <a:t>Metodo qualitativo</a:t>
            </a:r>
            <a:r>
              <a:rPr lang="it-IT" sz="2000" dirty="0" smtClean="0"/>
              <a:t> per cogliere le esperienze dei soggetti ed il modo di interpretare la loro vita sportiva; </a:t>
            </a:r>
            <a:r>
              <a:rPr lang="it-IT" sz="2000" u="sng" dirty="0" smtClean="0"/>
              <a:t>possibilità di procedere in modo elastico per modulare l’uso degli strumenti metodologici e l’avanzamento della teoria</a:t>
            </a:r>
            <a:r>
              <a:rPr lang="it-IT" sz="2000" dirty="0" smtClean="0"/>
              <a:t> (es. metodo della </a:t>
            </a:r>
            <a:r>
              <a:rPr lang="it-IT" sz="2000" dirty="0" err="1" smtClean="0"/>
              <a:t>Grounded</a:t>
            </a:r>
            <a:r>
              <a:rPr lang="it-IT" sz="2000" dirty="0" smtClean="0"/>
              <a:t> </a:t>
            </a:r>
            <a:r>
              <a:rPr lang="it-IT" sz="2000" dirty="0" err="1" smtClean="0"/>
              <a:t>Theory</a:t>
            </a:r>
            <a:r>
              <a:rPr lang="it-IT" sz="2000" dirty="0" smtClean="0"/>
              <a:t>)</a:t>
            </a:r>
          </a:p>
          <a:p>
            <a:pPr algn="just"/>
            <a:r>
              <a:rPr lang="it-IT" sz="2000" b="1" u="sng" dirty="0" smtClean="0"/>
              <a:t>Campionamento a valanga</a:t>
            </a:r>
            <a:r>
              <a:rPr lang="it-IT" sz="2000" dirty="0" smtClean="0"/>
              <a:t>: c</a:t>
            </a:r>
            <a:r>
              <a:rPr lang="it-IT" sz="2000" u="sng" dirty="0" smtClean="0"/>
              <a:t>ontatti con soggetti come testimoni privilegiati che indicavano altri soggetti</a:t>
            </a:r>
            <a:r>
              <a:rPr lang="it-IT" sz="2000" dirty="0" smtClean="0"/>
              <a:t>. Soggetti intervistati per tipologia di sport (individuale, di squadra, mista)</a:t>
            </a:r>
          </a:p>
          <a:p>
            <a:r>
              <a:rPr lang="it-IT" sz="2000" dirty="0" smtClean="0"/>
              <a:t>Suddivisione dei soggetti  intervistati (allenatori) per tipologia di sport</a:t>
            </a:r>
          </a:p>
          <a:p>
            <a:pPr>
              <a:buNone/>
            </a:pPr>
            <a:r>
              <a:rPr lang="it-IT" sz="2000" dirty="0" smtClean="0"/>
              <a:t>-Individuale: nuoto, ginnastica ritmica, arti marziali</a:t>
            </a:r>
          </a:p>
          <a:p>
            <a:pPr>
              <a:buNone/>
            </a:pPr>
            <a:r>
              <a:rPr lang="it-IT" sz="2000" dirty="0" smtClean="0"/>
              <a:t>-Di squadra: calcio, rugby, basket, pallavolo</a:t>
            </a:r>
          </a:p>
          <a:p>
            <a:pPr>
              <a:buNone/>
            </a:pPr>
            <a:r>
              <a:rPr lang="it-IT" sz="2000" dirty="0" smtClean="0"/>
              <a:t>-Mista: </a:t>
            </a:r>
            <a:r>
              <a:rPr lang="it-IT" sz="2000" dirty="0" err="1" smtClean="0"/>
              <a:t>giocosport</a:t>
            </a:r>
            <a:endParaRPr lang="it-IT" sz="2000" dirty="0" smtClean="0"/>
          </a:p>
          <a:p>
            <a:pPr algn="just"/>
            <a:endParaRPr lang="it-IT" sz="20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146</a:t>
            </a:fld>
            <a:endParaRPr lang="it-IT"/>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400" b="1" dirty="0" smtClean="0"/>
              <a:t>2.1 Le questioni della validità e attendibilità</a:t>
            </a:r>
          </a:p>
          <a:p>
            <a:pPr algn="just">
              <a:buNone/>
            </a:pPr>
            <a:r>
              <a:rPr lang="it-IT" sz="2400" b="1" dirty="0" smtClean="0"/>
              <a:t>Criterio della validità: </a:t>
            </a:r>
            <a:r>
              <a:rPr lang="it-IT" sz="2400" dirty="0" smtClean="0"/>
              <a:t>attraverso le procedure della tecnica della </a:t>
            </a:r>
            <a:r>
              <a:rPr lang="it-IT" sz="2400" b="1" dirty="0" smtClean="0"/>
              <a:t>comparazione</a:t>
            </a:r>
            <a:r>
              <a:rPr lang="it-IT" sz="2400" dirty="0" smtClean="0"/>
              <a:t> e del </a:t>
            </a:r>
            <a:r>
              <a:rPr lang="it-IT" sz="2400" b="1" dirty="0" smtClean="0"/>
              <a:t>trattamento globale dei dati</a:t>
            </a:r>
            <a:r>
              <a:rPr lang="it-IT" sz="2400" dirty="0" smtClean="0"/>
              <a:t>. Tutti gli allenatori intervistati hanno mostrato un </a:t>
            </a:r>
            <a:r>
              <a:rPr lang="it-IT" sz="2400" b="1" dirty="0" smtClean="0"/>
              <a:t>alto grado di accordo </a:t>
            </a:r>
            <a:r>
              <a:rPr lang="it-IT" sz="2400" dirty="0" smtClean="0"/>
              <a:t>sia nell’indicare alcuni punti problematici dell’educazione sportiva sia sui modi di gestirli.</a:t>
            </a:r>
          </a:p>
          <a:p>
            <a:pPr algn="just">
              <a:buNone/>
            </a:pPr>
            <a:r>
              <a:rPr lang="it-IT" sz="2400" dirty="0" smtClean="0"/>
              <a:t>Coerenza: </a:t>
            </a:r>
            <a:r>
              <a:rPr lang="it-IT" sz="2400" b="1" dirty="0" smtClean="0"/>
              <a:t>trascrizione</a:t>
            </a:r>
            <a:r>
              <a:rPr lang="it-IT" sz="2400" dirty="0" smtClean="0"/>
              <a:t> parola per parola delle conversazioni, tecnica per risalire alle parole esatte e analizzarle</a:t>
            </a:r>
          </a:p>
          <a:p>
            <a:pPr algn="just">
              <a:buNone/>
            </a:pPr>
            <a:r>
              <a:rPr lang="it-IT" sz="2400" dirty="0" smtClean="0"/>
              <a:t>Richiesta: raccontare la propria </a:t>
            </a:r>
            <a:r>
              <a:rPr lang="it-IT" sz="2400" b="1" dirty="0" smtClean="0"/>
              <a:t>storia sportiva, parlare di gioco, “biografia sportiva”</a:t>
            </a:r>
            <a:endParaRPr lang="it-IT" sz="2400" b="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147</a:t>
            </a:fld>
            <a:endParaRPr lang="it-IT"/>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sz="2400" b="1" dirty="0" smtClean="0"/>
              <a:t>2.2 I piani del vissuto e della competizione</a:t>
            </a:r>
          </a:p>
          <a:p>
            <a:pPr algn="just">
              <a:buNone/>
            </a:pPr>
            <a:r>
              <a:rPr lang="it-IT" sz="2400" dirty="0" smtClean="0"/>
              <a:t>VISSUTO: quell’insieme di esperienze fondamentali per chi sceglie di dedicarsi all’insegnamento dell’attività motoria e sportiva, un settore del sapere che si contraddistingue per le possibilità di sviluppare nei soggetti sia capacità teoriche che pratiche.</a:t>
            </a:r>
          </a:p>
          <a:p>
            <a:pPr algn="just">
              <a:buNone/>
            </a:pPr>
            <a:r>
              <a:rPr lang="it-IT" sz="2400" dirty="0" smtClean="0"/>
              <a:t>Le esperienze fisiche, motorie, sportive pregresse condizionano  il modo di interpretare il valore in un certo campo d’esperienza motoria e ad attuare la progettazione. La lettura di senso dell’esperienza motoria da parte dell’educatore→basata sulla categoria del corpo vissuto</a:t>
            </a:r>
          </a:p>
          <a:p>
            <a:pPr algn="just">
              <a:buNone/>
            </a:pP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148</a:t>
            </a:fld>
            <a:endParaRPr lang="it-IT"/>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400" dirty="0" smtClean="0"/>
              <a:t>DOMANDA TIPO inizio intervista: </a:t>
            </a:r>
            <a:r>
              <a:rPr lang="it-IT" sz="2400" i="1" dirty="0" smtClean="0"/>
              <a:t>Quello che a me interessa è conoscere la tua esperienza da sportivo, partendo da quando eri bambino. In sostanza come hai iniziato?</a:t>
            </a:r>
          </a:p>
          <a:p>
            <a:r>
              <a:rPr lang="it-IT" sz="2400" dirty="0" smtClean="0"/>
              <a:t>Valorizzare l’esperienza e comprendere come essa influenzi la progettazione motoria (</a:t>
            </a:r>
            <a:r>
              <a:rPr lang="it-IT" sz="2400" dirty="0" err="1" smtClean="0"/>
              <a:t>es</a:t>
            </a:r>
            <a:r>
              <a:rPr lang="it-IT" sz="2400" dirty="0" smtClean="0"/>
              <a:t> un tecnico con competenze musicali, realizzava la musicalità del movimento, la didattica del gioco con la musica)</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149</a:t>
            </a:fld>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Anna (5 anni) ci apre la sua scatola dei ricordi decorata con ricchezza di particolari (nastri, foglioline e fiori di stoffa, bordini in pizzi macramè, perline, </a:t>
            </a:r>
            <a:r>
              <a:rPr lang="it-IT" dirty="0" err="1" smtClean="0"/>
              <a:t>paiette</a:t>
            </a:r>
            <a:r>
              <a:rPr lang="it-IT" dirty="0" smtClean="0"/>
              <a:t> argento). All’interno ci sono  un fascicoletto con la storia di Chiara e Francesco d’Assisi e con i disegni che  rappresentano i momenti per lei significativi, fogli che rappresentano gli intrecci di amicizia con i bambini della scuola, fili che legano fiori (ormai secchi,  ma per lei sempre freschi e bellissimi) raccolti in giardino insieme alle sue amiche, poesie di Natale, filastrocche  scritte dalle maestre  che lei stringe tra le mani e ripercorre a memoria come se leggesse. Disegni che rappresentano momenti, e mentre spiega, improvvisamente </a:t>
            </a:r>
            <a:r>
              <a:rPr lang="it-IT" dirty="0" err="1" smtClean="0"/>
              <a:t>canta…</a:t>
            </a:r>
            <a:endParaRPr lang="it-IT" dirty="0" smtClean="0"/>
          </a:p>
          <a:p>
            <a:pPr algn="just"/>
            <a:r>
              <a:rPr lang="it-IT" dirty="0" smtClean="0"/>
              <a:t>(da un  diario di ricerca)</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a:t>
            </a:fld>
            <a:endParaRPr lang="it-IT"/>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400" dirty="0" smtClean="0"/>
              <a:t>Competizione: marchio distintivo dello sport, estratti di interviste riportano diversi piani di consapevolezza</a:t>
            </a:r>
          </a:p>
          <a:p>
            <a:pPr algn="just">
              <a:buNone/>
            </a:pPr>
            <a:r>
              <a:rPr lang="it-IT" sz="2400" dirty="0" smtClean="0"/>
              <a:t>- Esperto di calcio: sport competizione naturale</a:t>
            </a:r>
          </a:p>
          <a:p>
            <a:pPr algn="just">
              <a:buNone/>
            </a:pPr>
            <a:r>
              <a:rPr lang="it-IT" sz="2400" i="1" dirty="0" smtClean="0"/>
              <a:t>“Se tu butti una palla a due bambini e li osservi giocare, questi si mettono a provare a fare goal: Lo sport è competizione, ai ragazzini bisogna insegnare che l’importante è vincere ma nel rispetto delle regole e di percorsi”. </a:t>
            </a:r>
          </a:p>
          <a:p>
            <a:pPr algn="just">
              <a:buNone/>
            </a:pPr>
            <a:r>
              <a:rPr lang="it-IT" sz="2400" i="1" dirty="0" smtClean="0"/>
              <a:t>-</a:t>
            </a:r>
            <a:r>
              <a:rPr lang="it-IT" sz="2400" dirty="0" smtClean="0"/>
              <a:t>Esperto di rugby: competizione come ricerca</a:t>
            </a:r>
          </a:p>
          <a:p>
            <a:pPr algn="just">
              <a:buNone/>
            </a:pPr>
            <a:r>
              <a:rPr lang="it-IT" sz="2400" i="1" dirty="0" smtClean="0"/>
              <a:t>“Lo sport è competizione ma deve portare ognuno a capire qual è il suo limite e riconoscere se l’altro è migliore.</a:t>
            </a:r>
            <a:endParaRPr lang="it-IT" sz="2400" i="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150</a:t>
            </a:fld>
            <a:endParaRPr lang="it-IT"/>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000" b="1" dirty="0" smtClean="0"/>
              <a:t>3. L’organizzazione e la gestione dello sport educativo</a:t>
            </a:r>
          </a:p>
          <a:p>
            <a:pPr algn="just">
              <a:buNone/>
            </a:pPr>
            <a:r>
              <a:rPr lang="it-IT" sz="2000" b="1" dirty="0" err="1" smtClean="0"/>
              <a:t>Core</a:t>
            </a:r>
            <a:r>
              <a:rPr lang="it-IT" sz="2000" b="1" dirty="0" smtClean="0"/>
              <a:t> </a:t>
            </a:r>
            <a:r>
              <a:rPr lang="it-IT" sz="2000" b="1" dirty="0" err="1" smtClean="0"/>
              <a:t>category</a:t>
            </a:r>
            <a:r>
              <a:rPr lang="it-IT" sz="2000" b="1" dirty="0" smtClean="0"/>
              <a:t>: </a:t>
            </a:r>
            <a:r>
              <a:rPr lang="it-IT" sz="2000" dirty="0" smtClean="0"/>
              <a:t>passaggio tra gioco e sport, in modo da rendere questo percorso graduale e indolore.</a:t>
            </a:r>
          </a:p>
          <a:p>
            <a:pPr algn="just">
              <a:buNone/>
            </a:pPr>
            <a:r>
              <a:rPr lang="it-IT" sz="2000" dirty="0" smtClean="0"/>
              <a:t>Pare che ci sia un abisso tra gioco e sport </a:t>
            </a:r>
          </a:p>
          <a:p>
            <a:pPr algn="just">
              <a:buNone/>
            </a:pPr>
            <a:r>
              <a:rPr lang="it-IT" sz="2000" i="1" dirty="0" smtClean="0"/>
              <a:t>“In 5 min mi trovavo a fare come il </a:t>
            </a:r>
            <a:r>
              <a:rPr lang="it-IT" sz="2000" i="1" dirty="0" err="1" smtClean="0"/>
              <a:t>dott</a:t>
            </a:r>
            <a:r>
              <a:rPr lang="it-IT" sz="2000" i="1" dirty="0" smtClean="0"/>
              <a:t> </a:t>
            </a:r>
            <a:r>
              <a:rPr lang="it-IT" sz="2000" i="1" dirty="0" err="1" smtClean="0"/>
              <a:t>Jeckill</a:t>
            </a:r>
            <a:r>
              <a:rPr lang="it-IT" sz="2000" i="1" dirty="0" smtClean="0"/>
              <a:t> e </a:t>
            </a:r>
            <a:r>
              <a:rPr lang="it-IT" sz="2000" i="1" dirty="0" err="1" smtClean="0"/>
              <a:t>Mr</a:t>
            </a:r>
            <a:r>
              <a:rPr lang="it-IT" sz="2000" i="1" dirty="0" smtClean="0"/>
              <a:t> </a:t>
            </a:r>
            <a:r>
              <a:rPr lang="it-IT" sz="2000" i="1" dirty="0" err="1" smtClean="0"/>
              <a:t>Hide</a:t>
            </a:r>
            <a:r>
              <a:rPr lang="it-IT" sz="2000" i="1" dirty="0" smtClean="0"/>
              <a:t>, mi toglievo la maschera dell’educatore, prima che dell’allenatore, per mettere quella del tecnico, il divario era enorme, si trattava quasi di 2 sport diversi”</a:t>
            </a:r>
            <a:r>
              <a:rPr lang="it-IT" sz="2000" dirty="0" smtClean="0"/>
              <a:t> (allenando sia il settore giovanile sia la prima squadra di calcio)</a:t>
            </a:r>
          </a:p>
          <a:p>
            <a:pPr algn="just">
              <a:buNone/>
            </a:pPr>
            <a:r>
              <a:rPr lang="it-IT" sz="2000" dirty="0" smtClean="0"/>
              <a:t>“</a:t>
            </a:r>
            <a:r>
              <a:rPr lang="it-IT" sz="2000" i="1" dirty="0" smtClean="0"/>
              <a:t>Il problema è puntare tutto sul campione, ci deve essere un altro punto di partenza. Per questo da noi si è spaccato il club, c’erano 2 filosofie di fondo: chi mirava al risultato, chi alla pratica sportiva” (dirigente judo)</a:t>
            </a:r>
          </a:p>
          <a:p>
            <a:pPr algn="just">
              <a:buNone/>
            </a:pPr>
            <a:r>
              <a:rPr lang="it-IT" sz="2000" i="1" dirty="0" smtClean="0"/>
              <a:t>“Se coltiviamo solo i talenti e ignoriamo gli altri, è contradditorio: come considerare lo sport uno stile di vita per tutti?”(istruttrice ginnastica ritmica)</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151</a:t>
            </a:fld>
            <a:endParaRPr lang="it-IT"/>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dirty="0" smtClean="0"/>
              <a:t>3.1 Il piano tecnico: il rapporto tra allenatore e atleta</a:t>
            </a:r>
          </a:p>
          <a:p>
            <a:pPr algn="just"/>
            <a:r>
              <a:rPr lang="it-IT" sz="2400" dirty="0" smtClean="0"/>
              <a:t>Allenatori: </a:t>
            </a:r>
            <a:r>
              <a:rPr lang="it-IT" sz="2400" dirty="0" err="1" smtClean="0"/>
              <a:t>sogg</a:t>
            </a:r>
            <a:r>
              <a:rPr lang="it-IT" sz="2400" dirty="0" smtClean="0"/>
              <a:t> con compiti educativi. All’inizio il lavoro è basato su strutturazione schema corporeo.”</a:t>
            </a:r>
            <a:r>
              <a:rPr lang="it-IT" sz="2400" i="1" dirty="0" smtClean="0"/>
              <a:t>Vediamo realtà dove non c’è un insegnante di ed fisica ma uno con un passato di giocatore, che fa fare tin </a:t>
            </a:r>
            <a:r>
              <a:rPr lang="it-IT" sz="2400" i="1" dirty="0" err="1" smtClean="0"/>
              <a:t>tin</a:t>
            </a:r>
            <a:r>
              <a:rPr lang="it-IT" sz="2400" i="1" dirty="0" smtClean="0"/>
              <a:t> col pallone, magari non fa mai usare ai bambini la testa, le mani, fare rotolamenti, capriole”</a:t>
            </a:r>
          </a:p>
          <a:p>
            <a:pPr algn="just"/>
            <a:r>
              <a:rPr lang="it-IT" sz="2400" dirty="0" smtClean="0"/>
              <a:t>Il bambino deve ritrovarsi, gestire il proprio corpo. Gli allenatori devono essere capaci di modificare il programma, con elasticità</a:t>
            </a:r>
          </a:p>
          <a:p>
            <a:pPr algn="just"/>
            <a:r>
              <a:rPr lang="it-IT" sz="2400" dirty="0" smtClean="0"/>
              <a:t>Fiducia, capacità di adattare la proposta, soddisfazione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152</a:t>
            </a:fld>
            <a:endParaRPr lang="it-IT"/>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b="1" dirty="0" smtClean="0"/>
              <a:t>3.2 Lo sport nel gruppo dei pari</a:t>
            </a:r>
          </a:p>
          <a:p>
            <a:pPr algn="just"/>
            <a:r>
              <a:rPr lang="it-IT" sz="2400" dirty="0" smtClean="0"/>
              <a:t>Competizione, di solito interpretata come esperienza del tutto opposta alla cooperazione, in realtà già Arnold ha fatto notare che l’azione di confronto nasce da un’esigenza di mettersi alla pari, si chiede agli altri di fare qualcosa insieme.</a:t>
            </a:r>
          </a:p>
          <a:p>
            <a:pPr algn="just"/>
            <a:r>
              <a:rPr lang="it-IT" sz="2400" dirty="0" smtClean="0"/>
              <a:t>“Il nuoto a livello educativo è meraviglioso perché impari a gestire tante dinamiche sociali, di gruppo. E’ uno sport individuale ma la squadra ti supporta, c’è sostegno, si lavora insieme, c’è la staffetta, l’ambiente da condividere, una crescita nella gestione della soddisfazione, della delusione,. C’è uno che si allena come te e lui vince tutto, tu </a:t>
            </a:r>
            <a:r>
              <a:rPr lang="it-IT" sz="2400" dirty="0" err="1" smtClean="0"/>
              <a:t>niente…Sono</a:t>
            </a:r>
            <a:r>
              <a:rPr lang="it-IT" sz="2400" dirty="0" smtClean="0"/>
              <a:t> situazioni che devi imparare a gestire.”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153</a:t>
            </a:fld>
            <a:endParaRPr lang="it-IT"/>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764704"/>
            <a:ext cx="8229600" cy="5534075"/>
          </a:xfrm>
        </p:spPr>
        <p:txBody>
          <a:bodyPr>
            <a:normAutofit lnSpcReduction="10000"/>
          </a:bodyPr>
          <a:lstStyle/>
          <a:p>
            <a:pPr algn="just"/>
            <a:r>
              <a:rPr lang="it-IT" sz="2800" b="1" dirty="0" smtClean="0"/>
              <a:t>3.4 Organizzare il gioco</a:t>
            </a:r>
          </a:p>
          <a:p>
            <a:pPr algn="just"/>
            <a:r>
              <a:rPr lang="it-IT" sz="2800" dirty="0" smtClean="0"/>
              <a:t>Modello virtuoso: società sportiva che amplia la base motoria dei bambini attraverso un percorso misto (ciò che si dovrebbe fare a scuola). Fare attività motorie varie. Dare l’opportunità a tutti di giocare, essere in campo.</a:t>
            </a:r>
          </a:p>
          <a:p>
            <a:pPr algn="just"/>
            <a:r>
              <a:rPr lang="it-IT" sz="2800" i="1" dirty="0" smtClean="0"/>
              <a:t>“Tu il primo quarto giochi con 5 bambini, quindi devi mettere 2 o 3 bravi con 2 o 3 meno bravi; va benissimo perché i 2 più bravi aiutano i meno bravi, servono proprio per questo ed infatti i meno bravi si appoggiano ai più forti. Anche l’allenatore è stimolato perché ha una funzione importante per riequilibrare le forze in campo”</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154</a:t>
            </a:fld>
            <a:endParaRPr lang="it-IT"/>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a:bodyPr>
          <a:lstStyle/>
          <a:p>
            <a:r>
              <a:rPr lang="it-IT" sz="2800" b="1" dirty="0" smtClean="0"/>
              <a:t>3.5 Modelli di sport</a:t>
            </a:r>
          </a:p>
          <a:p>
            <a:pPr>
              <a:buNone/>
            </a:pPr>
            <a:r>
              <a:rPr lang="it-IT" sz="2800" dirty="0" smtClean="0"/>
              <a:t>Azioni negative </a:t>
            </a:r>
            <a:r>
              <a:rPr lang="it-IT" sz="2800" i="1" dirty="0" smtClean="0"/>
              <a:t>“Un allenatore ha provocato la rottura della società per motivi legati a questo: lui era uno di quelli che cercava di tirare fuori l’aggressività dei ragazzi trattandoli male. Io sono testimone di queste pratiche: li istigava buttandoli per terra e poi mettendogli il gomito sulla schiena, quindi si alzava e </a:t>
            </a:r>
            <a:r>
              <a:rPr lang="it-IT" sz="2800" i="1" smtClean="0"/>
              <a:t>gli mostrava </a:t>
            </a:r>
            <a:r>
              <a:rPr lang="it-IT" sz="2800" i="1" dirty="0" smtClean="0"/>
              <a:t>la propria di schiena”.</a:t>
            </a:r>
          </a:p>
          <a:p>
            <a:pPr>
              <a:buNone/>
            </a:pPr>
            <a:r>
              <a:rPr lang="it-IT" sz="2800" dirty="0" smtClean="0"/>
              <a:t>Occorre ripensare a quali </a:t>
            </a:r>
            <a:r>
              <a:rPr lang="it-IT" sz="2800" dirty="0" err="1" smtClean="0"/>
              <a:t>ob</a:t>
            </a:r>
            <a:r>
              <a:rPr lang="it-IT" sz="2800" dirty="0" smtClean="0"/>
              <a:t> si pongono, mettere al centro della riflessione il rapporto tra gioco e risultato </a:t>
            </a:r>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155</a:t>
            </a:fld>
            <a:endParaRPr lang="it-IT"/>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400" b="1" dirty="0" smtClean="0"/>
              <a:t>3.6 Vincere o partecipare?</a:t>
            </a:r>
          </a:p>
          <a:p>
            <a:pPr algn="just"/>
            <a:r>
              <a:rPr lang="it-IT" sz="2400" dirty="0" smtClean="0"/>
              <a:t>Lo sport è competizione e nella gara si cerca di vincere, cioè dare il meglio di sé. La competizione è uno stimolo alla realizzazione di se stessi.</a:t>
            </a:r>
          </a:p>
          <a:p>
            <a:pPr algn="just">
              <a:buNone/>
            </a:pPr>
            <a:r>
              <a:rPr lang="it-IT" sz="2400" dirty="0" smtClean="0"/>
              <a:t>“</a:t>
            </a:r>
            <a:r>
              <a:rPr lang="it-IT" sz="2400" i="1" dirty="0" smtClean="0"/>
              <a:t>A me importa che abbiamo fatto un percorso di scelte, crescita personale, crescita tecnica, con tutto quello che c’è stato in mezzo”.</a:t>
            </a:r>
          </a:p>
          <a:p>
            <a:pPr algn="just"/>
            <a:r>
              <a:rPr lang="it-IT" sz="2400" dirty="0" smtClean="0"/>
              <a:t>E’ importante il percorso: l’esperienza è basata sulla capacità di interpretare il fare “Un altro sport è possibile”(inclusione)</a:t>
            </a:r>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156</a:t>
            </a:fld>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La </a:t>
            </a:r>
            <a:r>
              <a:rPr lang="it-IT" b="1" dirty="0" smtClean="0"/>
              <a:t>pedagogia</a:t>
            </a:r>
            <a:r>
              <a:rPr lang="it-IT" dirty="0" smtClean="0"/>
              <a:t> è la </a:t>
            </a:r>
            <a:r>
              <a:rPr lang="it-IT" dirty="0" smtClean="0">
                <a:hlinkClick r:id="rId2" action="ppaction://hlinkfile" tooltip="Scienze sociali"/>
              </a:rPr>
              <a:t>scienza umana</a:t>
            </a:r>
            <a:r>
              <a:rPr lang="it-IT" dirty="0" smtClean="0"/>
              <a:t> che studia l'</a:t>
            </a:r>
            <a:r>
              <a:rPr lang="it-IT" dirty="0" smtClean="0">
                <a:hlinkClick r:id="rId3" action="ppaction://hlinkfile" tooltip="Educazione"/>
              </a:rPr>
              <a:t>educazione</a:t>
            </a:r>
            <a:r>
              <a:rPr lang="it-IT" dirty="0" smtClean="0"/>
              <a:t> e la formazione dell'uomo nella sua interezza ovvero lo studio dell'uomo nel suo intero ciclo di vita. Non si occupa esclusivamente dei </a:t>
            </a:r>
            <a:r>
              <a:rPr lang="it-IT" dirty="0" smtClean="0">
                <a:hlinkClick r:id="rId4" action="ppaction://hlinkfile" tooltip="Bambino"/>
              </a:rPr>
              <a:t>bambini</a:t>
            </a:r>
            <a:r>
              <a:rPr lang="it-IT" dirty="0" smtClean="0"/>
              <a:t> e dell'</a:t>
            </a:r>
            <a:r>
              <a:rPr lang="it-IT" dirty="0" smtClean="0">
                <a:hlinkClick r:id="rId5" action="ppaction://hlinkfile" tooltip="Infanzia"/>
              </a:rPr>
              <a:t>infanzia</a:t>
            </a:r>
            <a:r>
              <a:rPr lang="it-IT" dirty="0" smtClean="0"/>
              <a:t>, ma anche di </a:t>
            </a:r>
            <a:r>
              <a:rPr lang="it-IT" dirty="0" smtClean="0">
                <a:hlinkClick r:id="rId6" action="ppaction://hlinkfile" tooltip="Adolescenza"/>
              </a:rPr>
              <a:t>adolescenti</a:t>
            </a:r>
            <a:r>
              <a:rPr lang="it-IT" dirty="0" smtClean="0"/>
              <a:t>, giovani, </a:t>
            </a:r>
            <a:r>
              <a:rPr lang="it-IT" dirty="0" smtClean="0">
                <a:hlinkClick r:id="rId7" action="ppaction://hlinkfile" tooltip="Adulto"/>
              </a:rPr>
              <a:t>adulti</a:t>
            </a:r>
            <a:r>
              <a:rPr lang="it-IT" dirty="0" smtClean="0"/>
              <a:t>, </a:t>
            </a:r>
            <a:r>
              <a:rPr lang="it-IT" dirty="0" smtClean="0">
                <a:hlinkClick r:id="rId8" action="ppaction://hlinkfile" tooltip="Senilità"/>
              </a:rPr>
              <a:t>anziani</a:t>
            </a:r>
            <a:r>
              <a:rPr lang="it-IT" dirty="0" smtClean="0"/>
              <a:t> e </a:t>
            </a:r>
            <a:r>
              <a:rPr lang="it-IT" dirty="0" smtClean="0">
                <a:hlinkClick r:id="rId9" action="ppaction://hlinkfile" tooltip="Disabilità"/>
              </a:rPr>
              <a:t>disabili</a:t>
            </a:r>
            <a:r>
              <a:rPr lang="it-IT" dirty="0" smtClean="0"/>
              <a:t> ovvero delle altre fasi della </a:t>
            </a:r>
            <a:r>
              <a:rPr lang="it-IT" b="1" dirty="0" smtClean="0"/>
              <a:t>vita</a:t>
            </a:r>
            <a:r>
              <a:rPr lang="it-IT" dirty="0" smtClean="0"/>
              <a:t>. Insieme alle altre Scienze Umane si rivolge dunque ai contesti formali (scuola), non-formali (associazioni sportive) e informali (gruppo di amici, contesto familiare) dove avviene il processo di "</a:t>
            </a:r>
            <a:r>
              <a:rPr lang="it-IT" dirty="0" err="1" smtClean="0"/>
              <a:t>trasformatività</a:t>
            </a:r>
            <a:r>
              <a:rPr lang="it-IT" dirty="0" smtClean="0"/>
              <a:t>" proprio della pedagogia stessa.</a:t>
            </a:r>
            <a:endParaRPr lang="it-IT" dirty="0"/>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16</a:t>
            </a:fld>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66130"/>
          </a:xfrm>
        </p:spPr>
        <p:txBody>
          <a:bodyPr>
            <a:normAutofit fontScale="90000"/>
          </a:bodyPr>
          <a:lstStyle/>
          <a:p>
            <a:r>
              <a:rPr lang="it-IT" dirty="0" smtClean="0"/>
              <a:t/>
            </a:r>
            <a:br>
              <a:rPr lang="it-IT" dirty="0" smtClean="0"/>
            </a:br>
            <a:r>
              <a:rPr lang="it-IT" b="1" dirty="0" smtClean="0"/>
              <a:t>Sport e infanzia. Un’esperienza formativa tra gioco e impegno</a:t>
            </a:r>
            <a:br>
              <a:rPr lang="it-IT" b="1" dirty="0" smtClean="0"/>
            </a:br>
            <a:endParaRPr lang="it-IT" b="1" dirty="0"/>
          </a:p>
        </p:txBody>
      </p:sp>
      <p:sp>
        <p:nvSpPr>
          <p:cNvPr id="3" name="Segnaposto contenuto 2"/>
          <p:cNvSpPr>
            <a:spLocks noGrp="1"/>
          </p:cNvSpPr>
          <p:nvPr>
            <p:ph idx="1"/>
          </p:nvPr>
        </p:nvSpPr>
        <p:spPr/>
        <p:txBody>
          <a:bodyPr>
            <a:normAutofit fontScale="70000" lnSpcReduction="20000"/>
          </a:bodyPr>
          <a:lstStyle/>
          <a:p>
            <a:pPr lvl="0">
              <a:buNone/>
            </a:pPr>
            <a:r>
              <a:rPr lang="it-IT" b="1" dirty="0" smtClean="0"/>
              <a:t>1. Il </a:t>
            </a:r>
            <a:r>
              <a:rPr lang="it-IT" b="1" dirty="0"/>
              <a:t>gioco e lo sport, lo sport nel gioco</a:t>
            </a:r>
            <a:endParaRPr lang="it-IT" dirty="0"/>
          </a:p>
          <a:p>
            <a:r>
              <a:rPr lang="it-IT" dirty="0"/>
              <a:t>Il confine non è definibile, ambiti in parte sovrapposti, in parte separati. </a:t>
            </a:r>
          </a:p>
          <a:p>
            <a:r>
              <a:rPr lang="it-IT" b="1" dirty="0" err="1"/>
              <a:t>Caillois</a:t>
            </a:r>
            <a:r>
              <a:rPr lang="it-IT" b="1" dirty="0"/>
              <a:t> Roger </a:t>
            </a:r>
            <a:r>
              <a:rPr lang="it-IT" dirty="0"/>
              <a:t>“I giochi e gli </a:t>
            </a:r>
            <a:r>
              <a:rPr lang="it-IT" dirty="0" smtClean="0"/>
              <a:t>uomini. La maschera e la vertigine” </a:t>
            </a:r>
            <a:r>
              <a:rPr lang="it-IT" dirty="0"/>
              <a:t>(1981) gioco come un’attività:</a:t>
            </a:r>
          </a:p>
          <a:p>
            <a:r>
              <a:rPr lang="it-IT" dirty="0"/>
              <a:t>1-libera</a:t>
            </a:r>
          </a:p>
          <a:p>
            <a:r>
              <a:rPr lang="it-IT" dirty="0" smtClean="0"/>
              <a:t>2-separata (circoscritta entro limiti precisi di tempo e spazio)</a:t>
            </a:r>
            <a:endParaRPr lang="it-IT" dirty="0"/>
          </a:p>
          <a:p>
            <a:r>
              <a:rPr lang="it-IT" dirty="0" smtClean="0"/>
              <a:t>3-incerta (lo svolgimento non può essere determinato, né il risultato acquisito preliminarmente)</a:t>
            </a:r>
            <a:endParaRPr lang="it-IT" dirty="0"/>
          </a:p>
          <a:p>
            <a:r>
              <a:rPr lang="it-IT" dirty="0" smtClean="0"/>
              <a:t>4-improduttiva (non produce nulla se non se stesso, si consuma nell’atto stesso del suo farsi)</a:t>
            </a:r>
            <a:endParaRPr lang="it-IT" dirty="0"/>
          </a:p>
          <a:p>
            <a:r>
              <a:rPr lang="it-IT" dirty="0"/>
              <a:t>5-regolata</a:t>
            </a:r>
          </a:p>
          <a:p>
            <a:r>
              <a:rPr lang="it-IT" dirty="0" smtClean="0"/>
              <a:t>6-fittizia (una diversa realtà, o irrealtà nei confronti della vita reale)</a:t>
            </a:r>
            <a:endParaRPr lang="it-IT" dirty="0"/>
          </a:p>
          <a:p>
            <a:pPr>
              <a:buNone/>
            </a:pPr>
            <a:endParaRPr lang="it-IT" dirty="0"/>
          </a:p>
        </p:txBody>
      </p:sp>
      <p:sp>
        <p:nvSpPr>
          <p:cNvPr id="5" name="Segnaposto numero diapositiva 4"/>
          <p:cNvSpPr>
            <a:spLocks noGrp="1"/>
          </p:cNvSpPr>
          <p:nvPr>
            <p:ph type="sldNum" sz="quarter" idx="12"/>
          </p:nvPr>
        </p:nvSpPr>
        <p:spPr/>
        <p:txBody>
          <a:bodyPr/>
          <a:lstStyle/>
          <a:p>
            <a:fld id="{81466CBE-F41B-4C57-BDFC-6085BFDB9B3A}" type="slidenum">
              <a:rPr lang="it-IT" smtClean="0"/>
              <a:pPr/>
              <a:t>17</a:t>
            </a:fld>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dirty="0" err="1" smtClean="0"/>
              <a:t>Huizinga</a:t>
            </a:r>
            <a:r>
              <a:rPr lang="it-IT" dirty="0" smtClean="0"/>
              <a:t> </a:t>
            </a:r>
            <a:r>
              <a:rPr lang="it-IT" dirty="0"/>
              <a:t>Johan “</a:t>
            </a:r>
            <a:r>
              <a:rPr lang="it-IT" b="1" dirty="0"/>
              <a:t>Homo </a:t>
            </a:r>
            <a:r>
              <a:rPr lang="it-IT" b="1" dirty="0" err="1"/>
              <a:t>ludens</a:t>
            </a:r>
            <a:r>
              <a:rPr lang="it-IT" dirty="0"/>
              <a:t>” (1939):</a:t>
            </a:r>
          </a:p>
          <a:p>
            <a:pPr algn="just"/>
            <a:r>
              <a:rPr lang="it-IT" dirty="0" smtClean="0"/>
              <a:t>l’homo </a:t>
            </a:r>
            <a:r>
              <a:rPr lang="it-IT" dirty="0"/>
              <a:t>sapiens è tale perché </a:t>
            </a:r>
            <a:r>
              <a:rPr lang="it-IT" dirty="0" smtClean="0"/>
              <a:t>è homo </a:t>
            </a:r>
            <a:r>
              <a:rPr lang="it-IT" dirty="0" err="1"/>
              <a:t>ludens</a:t>
            </a:r>
            <a:r>
              <a:rPr lang="it-IT" dirty="0"/>
              <a:t> (gioco per edificare la civiltà): ordine e regola</a:t>
            </a:r>
          </a:p>
          <a:p>
            <a:pPr algn="just">
              <a:buNone/>
            </a:pPr>
            <a:r>
              <a:rPr lang="it-IT" dirty="0" smtClean="0"/>
              <a:t>  “</a:t>
            </a:r>
            <a:r>
              <a:rPr lang="it-IT" dirty="0"/>
              <a:t>Entro gli spazi destinati al gioco, domina un ordine proprio e assoluto. Ed ecco qui un nuovo e più positivo segno del gioco: esso crea un ordine, è ordine”.</a:t>
            </a:r>
          </a:p>
          <a:p>
            <a:pPr>
              <a:buNone/>
            </a:pPr>
            <a:endParaRPr lang="it-IT" dirty="0"/>
          </a:p>
        </p:txBody>
      </p:sp>
      <p:sp>
        <p:nvSpPr>
          <p:cNvPr id="5" name="Segnaposto numero diapositiva 4"/>
          <p:cNvSpPr>
            <a:spLocks noGrp="1"/>
          </p:cNvSpPr>
          <p:nvPr>
            <p:ph type="sldNum" sz="quarter" idx="12"/>
          </p:nvPr>
        </p:nvSpPr>
        <p:spPr/>
        <p:txBody>
          <a:bodyPr/>
          <a:lstStyle/>
          <a:p>
            <a:fld id="{81466CBE-F41B-4C57-BDFC-6085BFDB9B3A}" type="slidenum">
              <a:rPr lang="it-IT" smtClean="0"/>
              <a:pPr/>
              <a:t>18</a:t>
            </a:fld>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35285"/>
            <a:ext cx="8229600" cy="4525963"/>
          </a:xfrm>
        </p:spPr>
        <p:txBody>
          <a:bodyPr>
            <a:normAutofit/>
          </a:bodyPr>
          <a:lstStyle/>
          <a:p>
            <a:pPr algn="just">
              <a:spcAft>
                <a:spcPts val="600"/>
              </a:spcAft>
            </a:pPr>
            <a:r>
              <a:rPr lang="it-IT" dirty="0"/>
              <a:t>“Non appena si trasgrediscono le regole il mondo del gioco crolla” (</a:t>
            </a:r>
            <a:r>
              <a:rPr lang="it-IT" dirty="0" err="1"/>
              <a:t>Huizinga</a:t>
            </a:r>
            <a:r>
              <a:rPr lang="it-IT" dirty="0"/>
              <a:t>, 1979)</a:t>
            </a:r>
          </a:p>
          <a:p>
            <a:pPr algn="just">
              <a:spcAft>
                <a:spcPts val="600"/>
              </a:spcAft>
            </a:pPr>
            <a:r>
              <a:rPr lang="it-IT" dirty="0"/>
              <a:t>“Il gioco comandato non è più un gioco. Tutt’al più può essere la riproduzione obbligatoria di un gioco”</a:t>
            </a:r>
          </a:p>
          <a:p>
            <a:pPr algn="just">
              <a:spcAft>
                <a:spcPts val="600"/>
              </a:spcAft>
            </a:pPr>
            <a:r>
              <a:rPr lang="it-IT" dirty="0"/>
              <a:t>Si è liberi di </a:t>
            </a:r>
            <a:r>
              <a:rPr lang="it-IT" dirty="0" smtClean="0"/>
              <a:t>giocare (adesione). </a:t>
            </a:r>
            <a:r>
              <a:rPr lang="it-IT" dirty="0"/>
              <a:t>Non si è liberi nel </a:t>
            </a:r>
            <a:r>
              <a:rPr lang="it-IT" dirty="0" smtClean="0"/>
              <a:t>giocare (rispetto). </a:t>
            </a:r>
            <a:r>
              <a:rPr lang="it-IT" dirty="0"/>
              <a:t>Ci sono regole e convenzioni pattuite prima dai giocatori.</a:t>
            </a:r>
          </a:p>
          <a:p>
            <a:pPr algn="just">
              <a:spcAft>
                <a:spcPts val="600"/>
              </a:spcAf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19</a:t>
            </a:fld>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p:txBody>
          <a:bodyPr>
            <a:normAutofit/>
          </a:bodyPr>
          <a:lstStyle/>
          <a:p>
            <a:pPr algn="just"/>
            <a:r>
              <a:rPr lang="it-IT" sz="2800" b="1" dirty="0" smtClean="0"/>
              <a:t>Le </a:t>
            </a:r>
            <a:r>
              <a:rPr lang="it-IT" sz="2800" b="1" dirty="0"/>
              <a:t>PRATICHE dell’educazione</a:t>
            </a:r>
            <a:r>
              <a:rPr lang="it-IT" sz="2800" dirty="0"/>
              <a:t> forniscono i dati, gli argomenti che </a:t>
            </a:r>
            <a:r>
              <a:rPr lang="it-IT" sz="2800" dirty="0" smtClean="0"/>
              <a:t>costituiscono </a:t>
            </a:r>
            <a:r>
              <a:rPr lang="it-IT" sz="2800" dirty="0"/>
              <a:t>i problemi dell’indagine; esse sono l’unica </a:t>
            </a:r>
            <a:r>
              <a:rPr lang="it-IT" sz="2800" b="1" dirty="0"/>
              <a:t>fonte</a:t>
            </a:r>
            <a:r>
              <a:rPr lang="it-IT" sz="2800" dirty="0"/>
              <a:t> dei problemi fondamentali su cui si deve investigare. Queste pratiche dell’educazione rappresentano la prova definitiva del valore da attribuire al risultato di tutte le ricerche.</a:t>
            </a:r>
          </a:p>
          <a:p>
            <a:pPr algn="just">
              <a:buNone/>
            </a:pPr>
            <a:endParaRPr lang="it-IT" sz="2400" dirty="0"/>
          </a:p>
        </p:txBody>
      </p:sp>
      <p:sp>
        <p:nvSpPr>
          <p:cNvPr id="6" name="Segnaposto numero diapositiva 5"/>
          <p:cNvSpPr>
            <a:spLocks noGrp="1"/>
          </p:cNvSpPr>
          <p:nvPr>
            <p:ph type="sldNum" sz="quarter" idx="12"/>
          </p:nvPr>
        </p:nvSpPr>
        <p:spPr/>
        <p:txBody>
          <a:bodyPr/>
          <a:lstStyle/>
          <a:p>
            <a:fld id="{81466CBE-F41B-4C57-BDFC-6085BFDB9B3A}" type="slidenum">
              <a:rPr lang="it-IT" smtClean="0"/>
              <a:pPr/>
              <a:t>2</a:t>
            </a:fld>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spcAft>
                <a:spcPts val="600"/>
              </a:spcAft>
            </a:pPr>
            <a:r>
              <a:rPr lang="it-IT" dirty="0" smtClean="0"/>
              <a:t>La </a:t>
            </a:r>
            <a:r>
              <a:rPr lang="it-IT" b="1" dirty="0" smtClean="0"/>
              <a:t>civiltà </a:t>
            </a:r>
            <a:r>
              <a:rPr lang="it-IT" dirty="0" smtClean="0"/>
              <a:t>si regge sugli stessi principi che animano le regole del gioco. Esiste la libertà nel costruire le regole, ma non la libertà di violarle (sistemi normativi)</a:t>
            </a:r>
          </a:p>
          <a:p>
            <a:pPr algn="just">
              <a:spcAft>
                <a:spcPts val="600"/>
              </a:spcAft>
            </a:pPr>
            <a:r>
              <a:rPr lang="it-IT" dirty="0" smtClean="0"/>
              <a:t>“</a:t>
            </a:r>
            <a:r>
              <a:rPr lang="it-IT" b="1" dirty="0" smtClean="0"/>
              <a:t>Cultura</a:t>
            </a:r>
            <a:r>
              <a:rPr lang="it-IT" dirty="0" smtClean="0"/>
              <a:t> vera non può esistere senza una certa qualità ludica, perché cultura suppone autolimitazione e auto dominio, vedersi racchiusa entro limiti che essa stessa liberamente si è imposta. […]La cultura vera esige sempre rispetto </a:t>
            </a:r>
            <a:r>
              <a:rPr lang="it-IT" b="1" dirty="0" smtClean="0"/>
              <a:t>fair-play</a:t>
            </a:r>
            <a:r>
              <a:rPr lang="it-IT" dirty="0" smtClean="0"/>
              <a:t>, e fair-play non è altra cosa  che l’equivalente espresso in termini di gioco, di buona fede, di lealtà”. </a:t>
            </a:r>
            <a:endParaRPr lang="it-IT" dirty="0" smtClean="0"/>
          </a:p>
          <a:p>
            <a:pPr algn="just">
              <a:spcAft>
                <a:spcPts val="600"/>
              </a:spcAft>
            </a:pPr>
            <a:r>
              <a:rPr lang="it-IT" dirty="0" smtClean="0">
                <a:hlinkClick r:id="rId2"/>
              </a:rPr>
              <a:t>https://www.youtube.com/watch?v=Jupoa744BC4</a:t>
            </a:r>
            <a:r>
              <a:rPr lang="it-IT" dirty="0" smtClean="0"/>
              <a:t> </a:t>
            </a:r>
            <a:r>
              <a:rPr lang="it-IT" dirty="0" smtClean="0"/>
              <a:t> (Karate </a:t>
            </a:r>
            <a:r>
              <a:rPr lang="it-IT" dirty="0" err="1" smtClean="0"/>
              <a:t>Kid</a:t>
            </a:r>
            <a:r>
              <a:rPr lang="it-IT" smtClean="0"/>
              <a:t>)</a:t>
            </a:r>
            <a:endParaRPr lang="it-IT" dirty="0" smtClean="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20</a:t>
            </a:fld>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a:t>2.Fair Play:</a:t>
            </a:r>
            <a:r>
              <a:rPr lang="it-IT" dirty="0"/>
              <a:t> la capacità di stare al gioco e stare nel </a:t>
            </a:r>
            <a:r>
              <a:rPr lang="it-IT" dirty="0" smtClean="0"/>
              <a:t>gioco (atteggiamento, </a:t>
            </a:r>
            <a:r>
              <a:rPr lang="it-IT" u="sng" dirty="0" smtClean="0"/>
              <a:t>modo di essere</a:t>
            </a:r>
            <a:r>
              <a:rPr lang="it-IT" dirty="0" smtClean="0"/>
              <a:t>). </a:t>
            </a:r>
            <a:r>
              <a:rPr lang="it-IT" dirty="0"/>
              <a:t>Non la conoscenza delle regole ma lo </a:t>
            </a:r>
            <a:r>
              <a:rPr lang="it-IT" b="1" dirty="0"/>
              <a:t>stile</a:t>
            </a:r>
            <a:r>
              <a:rPr lang="it-IT" dirty="0"/>
              <a:t> con cui una persona si rapporta alla situazione ludica. L’uomo civile è tale perché ha fatto proprio un certo fair play nei modi di essere un soggetto sociale. </a:t>
            </a:r>
            <a:endParaRPr lang="it-IT" dirty="0" smtClean="0"/>
          </a:p>
          <a:p>
            <a:pPr algn="just"/>
            <a:r>
              <a:rPr lang="it-IT" dirty="0" smtClean="0"/>
              <a:t>Il </a:t>
            </a:r>
            <a:r>
              <a:rPr lang="it-IT" b="1" dirty="0"/>
              <a:t>gioco</a:t>
            </a:r>
            <a:r>
              <a:rPr lang="it-IT" dirty="0"/>
              <a:t> diventa una specie di </a:t>
            </a:r>
            <a:r>
              <a:rPr lang="it-IT" b="1" dirty="0"/>
              <a:t>training </a:t>
            </a:r>
            <a:r>
              <a:rPr lang="it-IT" dirty="0"/>
              <a:t>che predispone ogni soggetto a far parte della cultura/civiltà e dei suoi apparati di regole.</a:t>
            </a:r>
          </a:p>
          <a:p>
            <a:pPr algn="just"/>
            <a:r>
              <a:rPr lang="it-IT" dirty="0"/>
              <a:t>I bambini imparano il fair play nelle loro esperienze ludiche.</a:t>
            </a:r>
          </a:p>
          <a:p>
            <a:pPr algn="just"/>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21</a:t>
            </a:fld>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Atteggiamento infantile </a:t>
            </a:r>
            <a:r>
              <a:rPr lang="it-IT" dirty="0" smtClean="0"/>
              <a:t>nei confronti del gioco: vi è nel gioco un’adesione libera, una partecipazione e un impegno alimentati dal principio del piacere, del divertimento.</a:t>
            </a:r>
          </a:p>
          <a:p>
            <a:pPr algn="just"/>
            <a:r>
              <a:rPr lang="it-IT" b="1" dirty="0" smtClean="0"/>
              <a:t>Atteggiamento puerile </a:t>
            </a:r>
            <a:r>
              <a:rPr lang="it-IT" dirty="0" smtClean="0"/>
              <a:t>nei confronti del gioco: quando diventa noia o quando il bambino non sa a cosa giocare. Espressioni  individuali o sociali di puerilismo: mancanza di senso umoristico, riscaldarsi per una parola di negazione o acconsentimento, il pronto sospetto di cattiveria negli altri e l’intolleranza verso altre opinioni, l’esagerare in lode o biasimo, recettività per ogni illusione che lusinghi l’amor proprio o la coscienza professionale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22</a:t>
            </a:fld>
            <a:endParaRPr 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a:t>Giocare</a:t>
            </a:r>
            <a:r>
              <a:rPr lang="it-IT" dirty="0"/>
              <a:t> bene vuol dire saper stare al gioco anche attraverso un </a:t>
            </a:r>
            <a:r>
              <a:rPr lang="it-IT" b="1" dirty="0"/>
              <a:t>adeguato senso di realtà </a:t>
            </a:r>
            <a:r>
              <a:rPr lang="it-IT" dirty="0"/>
              <a:t>per quel gioco ma significa anche che nella vita ordinaria dove è il senso di realtà a prevalere, il ricorso a certe forme, modalità, stili del gioco, è a volte una risorsa per affrontare momenti di crisi o per trovare nuove </a:t>
            </a:r>
            <a:r>
              <a:rPr lang="it-IT" dirty="0" smtClean="0"/>
              <a:t>soluzioni (</a:t>
            </a:r>
            <a:r>
              <a:rPr lang="it-IT" b="1" dirty="0" smtClean="0"/>
              <a:t>giocare come stare al di fuori del reale</a:t>
            </a:r>
            <a:r>
              <a:rPr lang="it-IT" dirty="0" smtClean="0"/>
              <a:t>). Paradosso</a:t>
            </a:r>
            <a:endParaRPr lang="it-IT" dirty="0"/>
          </a:p>
          <a:p>
            <a:pPr algn="just"/>
            <a:r>
              <a:rPr lang="it-IT" b="1" dirty="0"/>
              <a:t>Mettersi in gioco </a:t>
            </a:r>
            <a:r>
              <a:rPr lang="it-IT" dirty="0"/>
              <a:t>nelle situazioni di vita vera.</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23</a:t>
            </a:fld>
            <a:endParaRPr lang="it-IT"/>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a:t>3. Turbolenza e regola</a:t>
            </a:r>
            <a:endParaRPr lang="it-IT" dirty="0"/>
          </a:p>
          <a:p>
            <a:pPr algn="just">
              <a:buNone/>
            </a:pPr>
            <a:r>
              <a:rPr lang="it-IT" dirty="0" smtClean="0"/>
              <a:t>     </a:t>
            </a:r>
            <a:r>
              <a:rPr lang="it-IT" b="1" dirty="0" err="1" smtClean="0"/>
              <a:t>Caillois</a:t>
            </a:r>
            <a:r>
              <a:rPr lang="it-IT" b="1" dirty="0" smtClean="0"/>
              <a:t> </a:t>
            </a:r>
            <a:r>
              <a:rPr lang="it-IT" dirty="0" smtClean="0"/>
              <a:t>(sociologo francese) 1981, “I giochi e gli uomini. La maschera e la vertigine”: </a:t>
            </a:r>
            <a:r>
              <a:rPr lang="it-IT" dirty="0"/>
              <a:t>il gioco non è solo identificabile con i principi di ordine e regola, ma prevede una serie di espressioni e esperienze che vanno dalla turbolenza alla </a:t>
            </a:r>
            <a:r>
              <a:rPr lang="it-IT" dirty="0" smtClean="0"/>
              <a:t>regola</a:t>
            </a:r>
          </a:p>
          <a:p>
            <a:pPr algn="just">
              <a:buNone/>
            </a:pPr>
            <a:r>
              <a:rPr lang="it-IT" b="1" dirty="0" err="1" smtClean="0"/>
              <a:t>Paidia</a:t>
            </a:r>
            <a:r>
              <a:rPr lang="it-IT" dirty="0" smtClean="0"/>
              <a:t>: gioco libero, improvvisato, spontaneo (piacere per movimento: rotolarsi, fare capriole, esprimere la propria creatività)</a:t>
            </a:r>
          </a:p>
          <a:p>
            <a:pPr algn="just">
              <a:buNone/>
            </a:pPr>
            <a:r>
              <a:rPr lang="it-IT" b="1" dirty="0" err="1" smtClean="0"/>
              <a:t>Ludus</a:t>
            </a:r>
            <a:r>
              <a:rPr lang="it-IT" dirty="0" smtClean="0"/>
              <a:t>: gioco regolato, richiede uno sforzo, una particolare abilità</a:t>
            </a:r>
          </a:p>
          <a:p>
            <a:pPr algn="just">
              <a:buNone/>
            </a:pPr>
            <a:r>
              <a:rPr lang="it-IT" dirty="0" smtClean="0"/>
              <a:t>La </a:t>
            </a:r>
            <a:r>
              <a:rPr lang="it-IT" dirty="0" err="1" smtClean="0"/>
              <a:t>paidia</a:t>
            </a:r>
            <a:r>
              <a:rPr lang="it-IT" dirty="0" smtClean="0"/>
              <a:t> è presente anche nelle forme di gioco regolate dell’età adulta</a:t>
            </a: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24</a:t>
            </a:fld>
            <a:endParaRPr lang="it-IT"/>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“All’origine del gioco c’è una libertà prima, originaria, che è esigenza di </a:t>
            </a:r>
            <a:r>
              <a:rPr lang="it-IT" b="1" dirty="0" smtClean="0"/>
              <a:t>distensione</a:t>
            </a:r>
            <a:r>
              <a:rPr lang="it-IT" dirty="0" smtClean="0"/>
              <a:t>  e insieme </a:t>
            </a:r>
            <a:r>
              <a:rPr lang="it-IT" b="1" dirty="0" smtClean="0"/>
              <a:t>distrazione</a:t>
            </a:r>
            <a:r>
              <a:rPr lang="it-IT" dirty="0" smtClean="0"/>
              <a:t> e </a:t>
            </a:r>
            <a:r>
              <a:rPr lang="it-IT" b="1" dirty="0" smtClean="0"/>
              <a:t>fantasia</a:t>
            </a:r>
            <a:r>
              <a:rPr lang="it-IT" dirty="0" smtClean="0"/>
              <a:t>. Questa libertà è il motore indispensabile del gioco e rimane all’origine delle sue forme più complesse e rigorosamente organizzate. Una simile potenza primaria d’</a:t>
            </a:r>
            <a:r>
              <a:rPr lang="it-IT" b="1" dirty="0" smtClean="0"/>
              <a:t>improvvisazione</a:t>
            </a:r>
            <a:r>
              <a:rPr lang="it-IT" dirty="0" smtClean="0"/>
              <a:t> spensieratezza che chiamiamo </a:t>
            </a:r>
            <a:r>
              <a:rPr lang="it-IT" i="1" dirty="0" err="1" smtClean="0"/>
              <a:t>paidia</a:t>
            </a:r>
            <a:r>
              <a:rPr lang="it-IT" dirty="0" smtClean="0"/>
              <a:t>, si incontra con il gusto della difficoltà gratuita, </a:t>
            </a:r>
            <a:r>
              <a:rPr lang="it-IT" i="1" dirty="0" err="1" smtClean="0"/>
              <a:t>ludus</a:t>
            </a:r>
            <a:r>
              <a:rPr lang="it-IT" dirty="0" smtClean="0"/>
              <a:t>, per dare origine ai vari </a:t>
            </a:r>
            <a:r>
              <a:rPr lang="it-IT" b="1" dirty="0" smtClean="0"/>
              <a:t>giochi organizzati </a:t>
            </a:r>
            <a:r>
              <a:rPr lang="it-IT" dirty="0" smtClean="0"/>
              <a:t>cui si può attribuire senza esagerare una funzione civilizzatrice. </a:t>
            </a:r>
          </a:p>
          <a:p>
            <a:pPr algn="just">
              <a:buNone/>
            </a:pPr>
            <a:r>
              <a:rPr lang="it-IT" dirty="0" smtClean="0"/>
              <a:t>Essi illustrano infatti, i valori morali e intellettuali di una cultura” (</a:t>
            </a:r>
            <a:r>
              <a:rPr lang="it-IT" dirty="0" err="1" smtClean="0"/>
              <a:t>Caillois</a:t>
            </a:r>
            <a:r>
              <a:rPr lang="it-IT" dirty="0" smtClean="0"/>
              <a:t>, 1981)</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25</a:t>
            </a:fld>
            <a:endParaRPr lang="it-I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err="1"/>
              <a:t>Paidia</a:t>
            </a:r>
            <a:r>
              <a:rPr lang="it-IT" dirty="0"/>
              <a:t> richiama il greco </a:t>
            </a:r>
            <a:r>
              <a:rPr lang="it-IT" dirty="0" err="1"/>
              <a:t>paidòs</a:t>
            </a:r>
            <a:r>
              <a:rPr lang="it-IT" dirty="0"/>
              <a:t> (bambino) per esprimere un carattere originario e autentico del gioco, tipico dell’infanzia e caratterizzato dal </a:t>
            </a:r>
            <a:r>
              <a:rPr lang="it-IT" b="1" dirty="0"/>
              <a:t>piacere nel provare sensazioni fisiche </a:t>
            </a:r>
            <a:r>
              <a:rPr lang="it-IT" dirty="0"/>
              <a:t>(tattili, sonore, visive), nel dis-ordinare la realtà, nel fantasticare con figure e narrazioni immaginarie, nel movimento fine a se stesso</a:t>
            </a:r>
            <a:r>
              <a:rPr lang="it-IT" dirty="0" smtClean="0"/>
              <a:t>. Per </a:t>
            </a:r>
            <a:r>
              <a:rPr lang="it-IT" dirty="0"/>
              <a:t>l’infanzia il gioco è sinonimo di movimento e all’origine del gioco c’è il bisogno di movimento</a:t>
            </a:r>
            <a:r>
              <a:rPr lang="it-IT" dirty="0" smtClean="0"/>
              <a:t>.</a:t>
            </a:r>
          </a:p>
          <a:p>
            <a:pPr algn="just"/>
            <a:r>
              <a:rPr lang="it-IT" dirty="0" smtClean="0"/>
              <a:t>Pedagogia: accompagnare il bambino</a:t>
            </a:r>
            <a:endParaRPr lang="it-IT" dirty="0"/>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26</a:t>
            </a:fld>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smtClean="0"/>
              <a:t>Sport</a:t>
            </a:r>
            <a:r>
              <a:rPr lang="it-IT" dirty="0" smtClean="0"/>
              <a:t>: attività ludica caratterizzata da 2 fattori: </a:t>
            </a:r>
          </a:p>
          <a:p>
            <a:pPr algn="just">
              <a:buNone/>
            </a:pPr>
            <a:r>
              <a:rPr lang="it-IT" dirty="0" smtClean="0"/>
              <a:t>1 competizione agonistica(individuale o di squadra)</a:t>
            </a:r>
          </a:p>
          <a:p>
            <a:pPr algn="just">
              <a:buNone/>
            </a:pPr>
            <a:r>
              <a:rPr lang="it-IT" dirty="0" smtClean="0"/>
              <a:t>2 il corpo in movimento in una prestazione atletica che richiede impegno psicofisico.</a:t>
            </a:r>
          </a:p>
          <a:p>
            <a:pPr algn="just"/>
            <a:r>
              <a:rPr lang="it-IT" b="1" dirty="0" err="1" smtClean="0"/>
              <a:t>Ludus</a:t>
            </a:r>
            <a:r>
              <a:rPr lang="it-IT" dirty="0" smtClean="0"/>
              <a:t>:  gioco definito da un certo apparato di regole o di convenzioni (es. impersonare ruoli decidendo chi fa cosa: forme di gioco spontaneo dove nella dimensione della </a:t>
            </a:r>
            <a:r>
              <a:rPr lang="it-IT" dirty="0" err="1" smtClean="0"/>
              <a:t>paidia</a:t>
            </a:r>
            <a:r>
              <a:rPr lang="it-IT" dirty="0" smtClean="0"/>
              <a:t> si insinua il </a:t>
            </a:r>
            <a:r>
              <a:rPr lang="it-IT" dirty="0" err="1" smtClean="0"/>
              <a:t>ludus</a:t>
            </a:r>
            <a:r>
              <a:rPr lang="it-IT" dirty="0" smtClean="0"/>
              <a:t>).</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27</a:t>
            </a:fld>
            <a:endParaRPr lang="it-IT"/>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a:t>La </a:t>
            </a:r>
            <a:r>
              <a:rPr lang="it-IT" b="1" dirty="0"/>
              <a:t>pedagogia del gioco </a:t>
            </a:r>
            <a:r>
              <a:rPr lang="it-IT" dirty="0"/>
              <a:t>non si esprime unicamente nelle forme regolate del </a:t>
            </a:r>
            <a:r>
              <a:rPr lang="it-IT" dirty="0" err="1"/>
              <a:t>ludus</a:t>
            </a:r>
            <a:r>
              <a:rPr lang="it-IT" dirty="0"/>
              <a:t> (basti pensare alle attività grafiche, pittoriche, psicomotorie durante l’infanzia per l’apprendimento della scrittura)</a:t>
            </a:r>
          </a:p>
          <a:p>
            <a:pPr algn="just"/>
            <a:r>
              <a:rPr lang="it-IT" dirty="0"/>
              <a:t>L’esperienza ludica infantile è oggetto di educazione ma ha bisogno di sfuggire all’educazione.</a:t>
            </a:r>
          </a:p>
          <a:p>
            <a:pPr algn="just"/>
            <a:r>
              <a:rPr lang="it-IT" dirty="0"/>
              <a:t>Nei giochi liberi si forma la regola come dispositivo ludico. Il senso della regola viene prima del rispetto della regola. La necessità è la determinazione delle condizioni minime ed essenziali per giocare: le regola devono essere poche e chiare e memorizzabili.</a:t>
            </a:r>
          </a:p>
          <a:p>
            <a:pPr algn="just"/>
            <a:r>
              <a:rPr lang="it-IT" dirty="0"/>
              <a:t>Precarietà della regola: vale per il tempo di quel gioco</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28</a:t>
            </a:fld>
            <a:endParaRPr lang="it-IT"/>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err="1" smtClean="0">
                <a:hlinkClick r:id="rId2"/>
              </a:rPr>
              <a:t>Tocatì</a:t>
            </a:r>
            <a:r>
              <a:rPr lang="it-IT" dirty="0" smtClean="0">
                <a:hlinkClick r:id="rId2"/>
              </a:rPr>
              <a:t> giochi tradizionali</a:t>
            </a:r>
          </a:p>
          <a:p>
            <a:r>
              <a:rPr lang="it-IT" dirty="0" smtClean="0">
                <a:hlinkClick r:id="rId2"/>
              </a:rPr>
              <a:t>https://www.youtube.com/watch?v=cW7_hyF5Vsk</a:t>
            </a:r>
            <a:r>
              <a:rPr lang="it-IT" dirty="0" smtClean="0"/>
              <a:t> (caratteristiche della manifestazione)</a:t>
            </a:r>
          </a:p>
          <a:p>
            <a:r>
              <a:rPr lang="it-IT" dirty="0" smtClean="0">
                <a:hlinkClick r:id="rId3"/>
              </a:rPr>
              <a:t>https://www.youtube.com/watch?v=vM-fdnzJZfo</a:t>
            </a:r>
            <a:r>
              <a:rPr lang="it-IT" dirty="0" smtClean="0"/>
              <a:t>   (sintesi 2015)</a:t>
            </a:r>
          </a:p>
          <a:p>
            <a:r>
              <a:rPr lang="it-IT" dirty="0" smtClean="0">
                <a:hlinkClick r:id="rId3"/>
              </a:rPr>
              <a:t>https://www.youtube.com/watch?v=vM-fdnzJZfo</a:t>
            </a:r>
            <a:r>
              <a:rPr lang="it-IT" dirty="0" smtClean="0"/>
              <a:t>  (spot 2016)</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29</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sz="2800" dirty="0" smtClean="0"/>
              <a:t>La </a:t>
            </a:r>
            <a:r>
              <a:rPr lang="it-IT" sz="2800" b="1" dirty="0" smtClean="0"/>
              <a:t>PRATICA</a:t>
            </a:r>
            <a:r>
              <a:rPr lang="it-IT" sz="2800" dirty="0" smtClean="0"/>
              <a:t> incontriamo per prima e per ultima e rappresenta l’inizio e la chiusura. L’</a:t>
            </a:r>
            <a:r>
              <a:rPr lang="it-IT" sz="2800" b="1" dirty="0" smtClean="0"/>
              <a:t>inizio</a:t>
            </a:r>
            <a:r>
              <a:rPr lang="it-IT" sz="2800" dirty="0" smtClean="0"/>
              <a:t> perché pone i problemi, la </a:t>
            </a:r>
            <a:r>
              <a:rPr lang="it-IT" sz="2800" b="1" dirty="0" smtClean="0"/>
              <a:t>chiusura</a:t>
            </a:r>
            <a:r>
              <a:rPr lang="it-IT" sz="2800" dirty="0" smtClean="0"/>
              <a:t> perché solo la pratica è in grado di provare, verificare, modificare e sviluppare le conclusioni di queste indagini.</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a:t>
            </a:fld>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a:t>Il senso della </a:t>
            </a:r>
            <a:r>
              <a:rPr lang="it-IT" dirty="0" smtClean="0"/>
              <a:t>regola </a:t>
            </a:r>
            <a:r>
              <a:rPr lang="it-IT" b="1" dirty="0" err="1" smtClean="0"/>
              <a:t>Bettelheim</a:t>
            </a:r>
            <a:r>
              <a:rPr lang="it-IT" dirty="0" smtClean="0"/>
              <a:t> </a:t>
            </a:r>
            <a:r>
              <a:rPr lang="it-IT" dirty="0"/>
              <a:t>“</a:t>
            </a:r>
            <a:r>
              <a:rPr lang="it-IT" b="1" dirty="0"/>
              <a:t>rituali infantil</a:t>
            </a:r>
            <a:r>
              <a:rPr lang="it-IT" dirty="0"/>
              <a:t>i del camminare”: </a:t>
            </a:r>
            <a:r>
              <a:rPr lang="it-IT" dirty="0" err="1"/>
              <a:t>es</a:t>
            </a:r>
            <a:r>
              <a:rPr lang="it-IT" dirty="0"/>
              <a:t> sulle strisce pedonali calpestare solo quelle bianche, camminare su un selciato solo all’interno delle mattonelle e non righe. Si tratta di invenzioni spontanee. “la loro essenza risiede nella scelta e nel rispetto delle </a:t>
            </a:r>
            <a:r>
              <a:rPr lang="it-IT" dirty="0" smtClean="0"/>
              <a:t>regole in </a:t>
            </a:r>
            <a:r>
              <a:rPr lang="it-IT" dirty="0"/>
              <a:t>forma autonoma </a:t>
            </a:r>
            <a:r>
              <a:rPr lang="it-IT" dirty="0" err="1"/>
              <a:t>cosicchè</a:t>
            </a:r>
            <a:r>
              <a:rPr lang="it-IT" dirty="0"/>
              <a:t> qualsiasi suggerimento esterno circa il modo di eseguirli viene rifiutato. Il rituale del camminare è una prova e dimostrazione di auto-controllo, una prova della capacità di dirigere la propria attività (</a:t>
            </a:r>
            <a:r>
              <a:rPr lang="it-IT" dirty="0" err="1"/>
              <a:t>Bettelheim</a:t>
            </a:r>
            <a:r>
              <a:rPr lang="it-IT" dirty="0"/>
              <a:t>, 1989).</a:t>
            </a:r>
          </a:p>
          <a:p>
            <a:pPr algn="just"/>
            <a:r>
              <a:rPr lang="it-IT" dirty="0"/>
              <a:t>Per realizzare il gioco che desidera il bambino deve fare i conti con le proprie capacità e con la realtà dei materiali di cui dispone (desideri, capacità, realtà</a:t>
            </a:r>
            <a:r>
              <a:rPr lang="it-IT" dirty="0" smtClean="0"/>
              <a:t>), con la relazione da instaurare con gli altri</a:t>
            </a: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30</a:t>
            </a:fld>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800" b="1" dirty="0" err="1" smtClean="0"/>
              <a:t>Piaget</a:t>
            </a:r>
            <a:r>
              <a:rPr lang="it-IT" sz="2800" dirty="0" smtClean="0"/>
              <a:t>: come i bambini acquisiscono il concetto pratico e teorico di regola e la capacità di giudizio morale. </a:t>
            </a:r>
          </a:p>
          <a:p>
            <a:r>
              <a:rPr lang="it-IT" sz="2800" dirty="0" smtClean="0"/>
              <a:t>A partire dall’età di circa 1-2 anni fino a 11-12 anni si sviluppano 4 gradi nell’acquisizione delle regole del gioco</a:t>
            </a:r>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31</a:t>
            </a:fld>
            <a:endParaRPr lang="it-IT"/>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a:t>1-Dallo stadio motorio individuale</a:t>
            </a:r>
            <a:r>
              <a:rPr lang="it-IT" dirty="0"/>
              <a:t> dove troviamo la utilizzazione di </a:t>
            </a:r>
            <a:r>
              <a:rPr lang="it-IT" b="1" dirty="0"/>
              <a:t>schemi motori </a:t>
            </a:r>
            <a:r>
              <a:rPr lang="it-IT" b="1" dirty="0" smtClean="0"/>
              <a:t>di base </a:t>
            </a:r>
            <a:r>
              <a:rPr lang="it-IT" dirty="0" smtClean="0"/>
              <a:t>che </a:t>
            </a:r>
            <a:r>
              <a:rPr lang="it-IT" dirty="0"/>
              <a:t>il bambino ha acquisito e </a:t>
            </a:r>
            <a:r>
              <a:rPr lang="it-IT" dirty="0" smtClean="0"/>
              <a:t>ripete</a:t>
            </a:r>
          </a:p>
          <a:p>
            <a:pPr algn="just"/>
            <a:r>
              <a:rPr lang="it-IT" b="1" dirty="0" smtClean="0"/>
              <a:t>2-allo </a:t>
            </a:r>
            <a:r>
              <a:rPr lang="it-IT" b="1" dirty="0"/>
              <a:t>stadio egocentrico </a:t>
            </a:r>
            <a:r>
              <a:rPr lang="it-IT" dirty="0"/>
              <a:t>in cui riceve dall’esterno, da altri bambini, regole e modalità di gioco che </a:t>
            </a:r>
            <a:r>
              <a:rPr lang="it-IT" b="1" dirty="0"/>
              <a:t>imita</a:t>
            </a:r>
            <a:r>
              <a:rPr lang="it-IT" dirty="0"/>
              <a:t>. Regola motoria: collegata alla coscienza della regolarità o della ritualità. Nella prima infanzia il bambino fa esperienza di regolarità e </a:t>
            </a:r>
            <a:r>
              <a:rPr lang="it-IT" b="1" dirty="0"/>
              <a:t>schemi ritualizzati </a:t>
            </a:r>
            <a:r>
              <a:rPr lang="it-IT" dirty="0"/>
              <a:t>che fanno parte della sua vita quotidiana.</a:t>
            </a:r>
          </a:p>
          <a:p>
            <a:pPr algn="just">
              <a:buNone/>
            </a:pPr>
            <a:r>
              <a:rPr lang="it-IT" dirty="0" smtClean="0"/>
              <a:t>      </a:t>
            </a:r>
            <a:r>
              <a:rPr lang="it-IT" b="1" dirty="0" smtClean="0"/>
              <a:t>Rituale</a:t>
            </a:r>
            <a:r>
              <a:rPr lang="it-IT" dirty="0"/>
              <a:t>: ciò che regolarmente si ripete nella vita di un bambino ed è </a:t>
            </a:r>
            <a:r>
              <a:rPr lang="it-IT" dirty="0" smtClean="0"/>
              <a:t>fonte </a:t>
            </a:r>
            <a:r>
              <a:rPr lang="it-IT" dirty="0"/>
              <a:t>di piacere e </a:t>
            </a:r>
            <a:r>
              <a:rPr lang="it-IT" dirty="0" smtClean="0"/>
              <a:t>rassicurazione (filastrocche, cantilene, movimenti connessi). </a:t>
            </a:r>
            <a:r>
              <a:rPr lang="it-IT" dirty="0"/>
              <a:t>Il bambino trasferisce nel gioco la ritualità e la regolarità di gesti, atteggiamenti, movimenti che gli consentono di governare quei giochi.</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32</a:t>
            </a:fld>
            <a:endParaRPr lang="it-IT"/>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600" dirty="0" smtClean="0"/>
              <a:t>3- verso i 7 anni fase della </a:t>
            </a:r>
            <a:r>
              <a:rPr lang="it-IT" sz="2600" b="1" dirty="0" smtClean="0"/>
              <a:t>cooperazione</a:t>
            </a:r>
            <a:r>
              <a:rPr lang="it-IT" sz="2600" dirty="0" smtClean="0"/>
              <a:t> dove i bambini esercitano un controllo preciso su regole definite insieme anche per vincere una competizione. Da qui prevale il piacere legato al bisogno sociale (</a:t>
            </a:r>
            <a:r>
              <a:rPr lang="it-IT" sz="2600" dirty="0" err="1" smtClean="0"/>
              <a:t>es</a:t>
            </a:r>
            <a:r>
              <a:rPr lang="it-IT" sz="2600" dirty="0" smtClean="0"/>
              <a:t> giochi nel cortile).</a:t>
            </a:r>
          </a:p>
          <a:p>
            <a:pPr algn="just">
              <a:defRPr/>
            </a:pPr>
            <a:r>
              <a:rPr lang="it-IT" sz="2600" dirty="0" smtClean="0"/>
              <a:t>4- dopo </a:t>
            </a:r>
            <a:r>
              <a:rPr lang="it-IT" sz="2600" dirty="0"/>
              <a:t>i 10 anni compare la </a:t>
            </a:r>
            <a:r>
              <a:rPr lang="it-IT" sz="2600" b="1" dirty="0"/>
              <a:t>codificazione della regola </a:t>
            </a:r>
            <a:r>
              <a:rPr lang="it-IT" sz="2600" dirty="0"/>
              <a:t>che i bambini assumono sulla base di </a:t>
            </a:r>
            <a:r>
              <a:rPr lang="it-IT" sz="2600" b="1" dirty="0"/>
              <a:t>un’intesa reciproca</a:t>
            </a:r>
            <a:r>
              <a:rPr lang="it-IT" sz="2600" dirty="0"/>
              <a:t>. Qui diventa significativo il </a:t>
            </a:r>
            <a:r>
              <a:rPr lang="it-IT" sz="2600" b="1" dirty="0"/>
              <a:t>giocare per vincere</a:t>
            </a:r>
            <a:r>
              <a:rPr lang="it-IT" sz="2600" dirty="0" smtClean="0"/>
              <a:t>. Il </a:t>
            </a:r>
            <a:r>
              <a:rPr lang="it-IT" sz="2600" dirty="0"/>
              <a:t>piacere specifico del gioco cessa di essere muscolare ed egocentrico per diventare </a:t>
            </a:r>
            <a:r>
              <a:rPr lang="it-IT" sz="2600" b="1" dirty="0"/>
              <a:t>sociale.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33</a:t>
            </a:fld>
            <a:endParaRPr lang="it-IT"/>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a:t>4. Le connotazioni ludiche dello sport</a:t>
            </a:r>
            <a:endParaRPr lang="it-IT" dirty="0"/>
          </a:p>
          <a:p>
            <a:pPr algn="just"/>
            <a:r>
              <a:rPr lang="it-IT" dirty="0" err="1"/>
              <a:t>Caillois</a:t>
            </a:r>
            <a:r>
              <a:rPr lang="it-IT" dirty="0"/>
              <a:t> 4 tipologie di </a:t>
            </a:r>
            <a:r>
              <a:rPr lang="it-IT" dirty="0" smtClean="0"/>
              <a:t>giochi o atteggiamenti fondamentali che presiedono ai giochi</a:t>
            </a:r>
            <a:endParaRPr lang="it-IT" dirty="0"/>
          </a:p>
          <a:p>
            <a:pPr algn="just"/>
            <a:r>
              <a:rPr lang="it-IT" dirty="0"/>
              <a:t>1-</a:t>
            </a:r>
            <a:r>
              <a:rPr lang="it-IT" b="1" dirty="0"/>
              <a:t>agon</a:t>
            </a:r>
            <a:r>
              <a:rPr lang="it-IT" dirty="0"/>
              <a:t>: competizione tra giocatori attraverso l’esercizio di determinate </a:t>
            </a:r>
            <a:r>
              <a:rPr lang="it-IT" dirty="0" smtClean="0"/>
              <a:t>abilità (corsa tra bambini)</a:t>
            </a:r>
            <a:endParaRPr lang="it-IT" dirty="0"/>
          </a:p>
          <a:p>
            <a:pPr algn="just"/>
            <a:r>
              <a:rPr lang="it-IT" dirty="0"/>
              <a:t>2-</a:t>
            </a:r>
            <a:r>
              <a:rPr lang="it-IT" b="1" dirty="0"/>
              <a:t>alea</a:t>
            </a:r>
            <a:r>
              <a:rPr lang="it-IT" dirty="0"/>
              <a:t>: giochi  caratterizzati da </a:t>
            </a:r>
            <a:r>
              <a:rPr lang="it-IT" dirty="0" smtClean="0"/>
              <a:t>fortuna, dal caso. Ci si abbandona ad una sorta di passività come le filastrocche per far la conta, testa e croce, gioco dei dadi</a:t>
            </a:r>
            <a:endParaRPr lang="it-IT" dirty="0"/>
          </a:p>
          <a:p>
            <a:pPr algn="just"/>
            <a:r>
              <a:rPr lang="it-IT" dirty="0"/>
              <a:t>3-</a:t>
            </a:r>
            <a:r>
              <a:rPr lang="it-IT" b="1" dirty="0"/>
              <a:t>mimicry</a:t>
            </a:r>
            <a:r>
              <a:rPr lang="it-IT" dirty="0"/>
              <a:t>: i travestimenti, le maschere, dove si gioca a “far finta di” </a:t>
            </a:r>
            <a:r>
              <a:rPr lang="it-IT" dirty="0" smtClean="0"/>
              <a:t>, ricerca della simulazione come nel gioco dei travestimenti</a:t>
            </a:r>
            <a:endParaRPr lang="it-IT" dirty="0"/>
          </a:p>
          <a:p>
            <a:pPr algn="just"/>
            <a:r>
              <a:rPr lang="it-IT" dirty="0" smtClean="0"/>
              <a:t>4-</a:t>
            </a:r>
            <a:r>
              <a:rPr lang="it-IT" b="1" dirty="0" smtClean="0"/>
              <a:t>ilinx </a:t>
            </a:r>
            <a:r>
              <a:rPr lang="it-IT" dirty="0" smtClean="0"/>
              <a:t>(significato originario gorgo o vertigine): </a:t>
            </a:r>
            <a:r>
              <a:rPr lang="it-IT" dirty="0"/>
              <a:t>i giochi in cui si prova l’</a:t>
            </a:r>
            <a:r>
              <a:rPr lang="it-IT" dirty="0" err="1"/>
              <a:t>ebrezza</a:t>
            </a:r>
            <a:r>
              <a:rPr lang="it-IT" dirty="0"/>
              <a:t> della </a:t>
            </a:r>
            <a:r>
              <a:rPr lang="it-IT" dirty="0" smtClean="0"/>
              <a:t>vertigine, del brivido, della sfida</a:t>
            </a:r>
          </a:p>
          <a:p>
            <a:pPr algn="just"/>
            <a:r>
              <a:rPr lang="it-IT" dirty="0" smtClean="0"/>
              <a:t>Molti giochi e sport si basano sulla loro capacità di associazione (abbinamenti di </a:t>
            </a:r>
            <a:r>
              <a:rPr lang="it-IT" dirty="0" err="1" smtClean="0"/>
              <a:t>agon</a:t>
            </a:r>
            <a:r>
              <a:rPr lang="it-IT" dirty="0" smtClean="0"/>
              <a:t>, alea, </a:t>
            </a:r>
            <a:r>
              <a:rPr lang="it-IT" dirty="0" err="1" smtClean="0"/>
              <a:t>mimicry</a:t>
            </a:r>
            <a:r>
              <a:rPr lang="it-IT" dirty="0" smtClean="0"/>
              <a:t>, </a:t>
            </a:r>
            <a:r>
              <a:rPr lang="it-IT" dirty="0" err="1" smtClean="0"/>
              <a:t>ilinx</a:t>
            </a:r>
            <a:r>
              <a:rPr lang="it-IT" dirty="0" smtClean="0"/>
              <a:t>)</a:t>
            </a: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34</a:t>
            </a:fld>
            <a:endParaRPr lang="it-IT"/>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Lo sport si presta ad essere letto sulla base di queste categorie. L’</a:t>
            </a:r>
            <a:r>
              <a:rPr lang="it-IT" b="1" i="1" dirty="0" err="1" smtClean="0"/>
              <a:t>agon</a:t>
            </a:r>
            <a:r>
              <a:rPr lang="it-IT" b="1" dirty="0" smtClean="0"/>
              <a:t> </a:t>
            </a:r>
            <a:r>
              <a:rPr lang="it-IT" dirty="0" smtClean="0"/>
              <a:t>funge da carattere dominante</a:t>
            </a:r>
          </a:p>
          <a:p>
            <a:pPr algn="just"/>
            <a:r>
              <a:rPr lang="it-IT" dirty="0" smtClean="0"/>
              <a:t>Giochi gli sport che si basano sulla palla: la palla introduce </a:t>
            </a:r>
            <a:r>
              <a:rPr lang="it-IT" i="1" dirty="0" smtClean="0"/>
              <a:t>aleatorietà (</a:t>
            </a:r>
            <a:r>
              <a:rPr lang="it-IT" dirty="0" smtClean="0"/>
              <a:t>quando è in volo, salta, rimbalza), non è del tutto controllabile.</a:t>
            </a:r>
          </a:p>
          <a:p>
            <a:pPr algn="just"/>
            <a:r>
              <a:rPr lang="it-IT" dirty="0" smtClean="0"/>
              <a:t>La categoria della </a:t>
            </a:r>
            <a:r>
              <a:rPr lang="it-IT" b="1" i="1" dirty="0" err="1" smtClean="0"/>
              <a:t>mimicry</a:t>
            </a:r>
            <a:r>
              <a:rPr lang="it-IT" b="1" dirty="0" smtClean="0"/>
              <a:t> </a:t>
            </a:r>
            <a:r>
              <a:rPr lang="it-IT" dirty="0" smtClean="0"/>
              <a:t>entra nei giochi sportivi con i segni visibili e condivisi di colori e di maglie che si vestono e che fanno sentire il soggetto un altro, rispetto alla vita ordinaria</a:t>
            </a:r>
          </a:p>
          <a:p>
            <a:pPr algn="just"/>
            <a:r>
              <a:rPr lang="it-IT" dirty="0" smtClean="0"/>
              <a:t>La categoria </a:t>
            </a:r>
            <a:r>
              <a:rPr lang="it-IT" b="1" i="1" dirty="0" err="1" smtClean="0"/>
              <a:t>ilinx</a:t>
            </a:r>
            <a:r>
              <a:rPr lang="it-IT" dirty="0" smtClean="0"/>
              <a:t> il rischio e il piacere che comporta</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35</a:t>
            </a:fld>
            <a:endParaRPr lang="it-IT"/>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Vocazione sociale dei giochi (</a:t>
            </a:r>
            <a:r>
              <a:rPr lang="it-IT" dirty="0" err="1" smtClean="0"/>
              <a:t>Caillois</a:t>
            </a:r>
            <a:r>
              <a:rPr lang="it-IT" dirty="0" smtClean="0"/>
              <a:t>):</a:t>
            </a:r>
          </a:p>
          <a:p>
            <a:pPr algn="just"/>
            <a:r>
              <a:rPr lang="it-IT" dirty="0" smtClean="0"/>
              <a:t>Tutti i giochi e gli sport diventano attività competitive e di vocazione sociale. Le varie categorie di gioco, AGON, ALEA, MIMICRY, ILINX, presuppongono la compagnia, non la solitudine anche se si tratta di fenomeni circoscritti e limitati ad un numero definito di componenti. Ogni categoria presenta aspetti socializzanti.</a:t>
            </a:r>
          </a:p>
          <a:p>
            <a:pPr algn="just"/>
            <a:r>
              <a:rPr lang="it-IT" dirty="0" smtClean="0"/>
              <a:t>Lo spirito del gioco è essenziale alla costruzione della cultura ma al tempo stesso giochi e giocattoli sono i residui della cultura (testimoniano una storia). Ciò che si esprime nei giochi non è diverso da ciò che si esprime attraverso una cultura.</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36</a:t>
            </a:fld>
            <a:endParaRPr lang="it-IT"/>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b="1" dirty="0"/>
              <a:t>5. Correre il rischio </a:t>
            </a:r>
            <a:endParaRPr lang="it-IT" dirty="0"/>
          </a:p>
          <a:p>
            <a:r>
              <a:rPr lang="it-IT" dirty="0"/>
              <a:t>La percezione del pericolo sviluppa paura che può essere un meccanismo di difesa</a:t>
            </a:r>
          </a:p>
          <a:p>
            <a:r>
              <a:rPr lang="it-IT" dirty="0"/>
              <a:t>Il </a:t>
            </a:r>
            <a:r>
              <a:rPr lang="it-IT" b="1" dirty="0"/>
              <a:t>rischio </a:t>
            </a:r>
            <a:r>
              <a:rPr lang="it-IT" dirty="0"/>
              <a:t>sviluppa avventura e strategia. La natura del gioco è connessa al senso di avventura.</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37</a:t>
            </a:fld>
            <a:endParaRPr lang="it-IT"/>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Russell</a:t>
            </a:r>
            <a:r>
              <a:rPr lang="it-IT" dirty="0" smtClean="0"/>
              <a:t> necessità che il bambino impari a riconoscere e ad affrontare le </a:t>
            </a:r>
            <a:r>
              <a:rPr lang="it-IT" b="1" dirty="0" smtClean="0"/>
              <a:t>situazioni che comportano un certo grado di rischio</a:t>
            </a:r>
            <a:r>
              <a:rPr lang="it-IT" dirty="0" smtClean="0"/>
              <a:t>: esse richiedono da parte del soggetto la </a:t>
            </a:r>
            <a:r>
              <a:rPr lang="it-IT" b="1" dirty="0" smtClean="0"/>
              <a:t>presa di decisioni, l’accettazione della responsabilità dei propri atti</a:t>
            </a:r>
            <a:r>
              <a:rPr lang="it-IT" dirty="0" smtClean="0"/>
              <a:t>. Affrontare esperienza che comportano un certo grado di rischio sul piano fisico e psicologico ci mette in condizioni di sviluppare le nostre capacità di empatia con gli altri.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38</a:t>
            </a:fld>
            <a:endParaRPr lang="it-IT"/>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b="1" dirty="0"/>
              <a:t>6. Da parte della competizione. La cultura pedagogica scolastica negli ultimi anni ha guardato il concetto di competizione come quello di valutazione e selezione con sospetto.</a:t>
            </a:r>
            <a:endParaRPr lang="it-IT" dirty="0"/>
          </a:p>
          <a:p>
            <a:pPr algn="just"/>
            <a:r>
              <a:rPr lang="it-IT" dirty="0"/>
              <a:t>Lo sport è competizione. Competizione concetto complesso e ambiguo, sotto 2 prospettive:</a:t>
            </a:r>
          </a:p>
          <a:p>
            <a:pPr algn="just"/>
            <a:r>
              <a:rPr lang="it-IT" dirty="0"/>
              <a:t>1-governata </a:t>
            </a:r>
            <a:r>
              <a:rPr lang="it-IT" dirty="0" smtClean="0"/>
              <a:t>dalla </a:t>
            </a:r>
            <a:r>
              <a:rPr lang="it-IT" dirty="0"/>
              <a:t>logica vincere/perdere</a:t>
            </a:r>
          </a:p>
          <a:p>
            <a:pPr algn="just"/>
            <a:r>
              <a:rPr lang="it-IT" dirty="0" smtClean="0"/>
              <a:t>2-si </a:t>
            </a:r>
            <a:r>
              <a:rPr lang="it-IT" dirty="0"/>
              <a:t>considera a partire dal concetto di condivisione e confronto reciproco. Partendo dal latino </a:t>
            </a:r>
            <a:r>
              <a:rPr lang="it-IT" b="1" i="1" dirty="0" err="1"/>
              <a:t>cum-petere</a:t>
            </a:r>
            <a:r>
              <a:rPr lang="it-IT" dirty="0"/>
              <a:t> (</a:t>
            </a:r>
            <a:r>
              <a:rPr lang="it-IT" b="1" dirty="0"/>
              <a:t>chiedere e disputare insieme</a:t>
            </a:r>
            <a:r>
              <a:rPr lang="it-IT" dirty="0"/>
              <a:t>) e quindi </a:t>
            </a:r>
            <a:r>
              <a:rPr lang="it-IT" b="1" dirty="0"/>
              <a:t>condividere</a:t>
            </a:r>
            <a:r>
              <a:rPr lang="it-IT" dirty="0"/>
              <a:t>. La competizione presuppone accordo tra i soggetti con regole condivise. Il valore della competizione sta nel percorso attraverso cui si è sviluppata.</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39</a:t>
            </a:fld>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Per </a:t>
            </a:r>
            <a:r>
              <a:rPr lang="it-IT" b="1" dirty="0" smtClean="0"/>
              <a:t>situazione</a:t>
            </a:r>
            <a:r>
              <a:rPr lang="it-IT" dirty="0" smtClean="0"/>
              <a:t> si intende “quell’insieme  finito e specifico dei dati, dei fatti sociali, delle risorse, degli eventi indifferenti od ostili che un soggetto individuale o collettivo, come pure un sistema sociale, ha intorno a sé nel corso di un’azione e dal quale dipende – ne sia esso consapevole o inconsapevole, e possegga o meno la capacità di trasformarlo in variabili di decisione – la possibilità concreta di conseguire i propri scopi, di far fronte alle richieste e alle pressioni altrui, di valutare realisticamente i rapporti di forza, al limite di sopravvivere socialmente e  fisicamente” (Gallino, Dizionario di sociologia, 1978, pp. 614-615).</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a:t>
            </a:fld>
            <a:endParaRPr lang="it-IT"/>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dirty="0" smtClean="0"/>
              <a:t>Il presupposto della </a:t>
            </a:r>
            <a:r>
              <a:rPr lang="it-IT" sz="2800" b="1" dirty="0" smtClean="0"/>
              <a:t>competizione</a:t>
            </a:r>
            <a:r>
              <a:rPr lang="it-IT" sz="2800" dirty="0" smtClean="0"/>
              <a:t> è la disponibilità reciproca a </a:t>
            </a:r>
            <a:r>
              <a:rPr lang="it-IT" sz="2800" b="1" dirty="0" smtClean="0"/>
              <a:t>partecipare</a:t>
            </a:r>
            <a:r>
              <a:rPr lang="it-IT" sz="2800" dirty="0" smtClean="0"/>
              <a:t>, essere pronti e disponibili a mettersi in gioco. </a:t>
            </a:r>
            <a:r>
              <a:rPr lang="it-IT" sz="2800" b="1" dirty="0" smtClean="0"/>
              <a:t>Compito dell’allenatore </a:t>
            </a:r>
            <a:r>
              <a:rPr lang="it-IT" sz="2800" dirty="0" smtClean="0"/>
              <a:t>trasformare il gruppo in una formazione (</a:t>
            </a:r>
            <a:r>
              <a:rPr lang="it-IT" sz="2800" b="1" dirty="0" smtClean="0"/>
              <a:t>dare forma</a:t>
            </a:r>
            <a:r>
              <a:rPr lang="it-IT" sz="2800" dirty="0" smtClean="0"/>
              <a:t>), costruire identità, senso di appartenenza</a:t>
            </a:r>
          </a:p>
          <a:p>
            <a:pPr algn="just"/>
            <a:r>
              <a:rPr lang="it-IT" sz="2800" dirty="0" smtClean="0"/>
              <a:t>Alla scuola il compito di alfabetizzare allo sport: </a:t>
            </a:r>
            <a:r>
              <a:rPr lang="it-IT" sz="2800" i="1" dirty="0" err="1" smtClean="0"/>
              <a:t>sport</a:t>
            </a:r>
            <a:r>
              <a:rPr lang="it-IT" sz="2800" i="1" dirty="0" smtClean="0"/>
              <a:t> </a:t>
            </a:r>
            <a:r>
              <a:rPr lang="it-IT" sz="2800" i="1" dirty="0" err="1" smtClean="0"/>
              <a:t>literacy</a:t>
            </a:r>
            <a:r>
              <a:rPr lang="it-IT" sz="2800" i="1" dirty="0" smtClean="0"/>
              <a:t>, </a:t>
            </a:r>
            <a:r>
              <a:rPr lang="it-IT" sz="2800" dirty="0" smtClean="0"/>
              <a:t>un curriculum lungo che pone al centro il soggetto con il suo corpo in movimento</a:t>
            </a:r>
          </a:p>
          <a:p>
            <a:pPr algn="just"/>
            <a:r>
              <a:rPr lang="it-IT" sz="2800" b="1" u="sng" dirty="0" smtClean="0"/>
              <a:t>Sport </a:t>
            </a:r>
            <a:r>
              <a:rPr lang="it-IT" sz="2800" b="1" u="sng" dirty="0" err="1" smtClean="0"/>
              <a:t>literacy</a:t>
            </a:r>
            <a:r>
              <a:rPr lang="it-IT" sz="2800" u="sng" dirty="0" smtClean="0"/>
              <a:t>: per alfabetizzare agli sport attraverso esperienze e conoscenze interdisciplinari (</a:t>
            </a:r>
            <a:r>
              <a:rPr lang="it-IT" sz="2800" u="sng" dirty="0" err="1" smtClean="0"/>
              <a:t>multisport</a:t>
            </a:r>
            <a:r>
              <a:rPr lang="it-IT" sz="2800" u="sng" dirty="0" smtClean="0"/>
              <a:t>)</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40</a:t>
            </a:fld>
            <a:endParaRPr lang="it-IT"/>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b="1" dirty="0"/>
              <a:t>Sportivi da </a:t>
            </a:r>
            <a:r>
              <a:rPr lang="it-IT" b="1" dirty="0" err="1"/>
              <a:t>bambini…ma</a:t>
            </a:r>
            <a:r>
              <a:rPr lang="it-IT" b="1" dirty="0"/>
              <a:t> dopo?La parabola delle pratiche motorie in Italia secondo i dati Istat (1995.2006)</a:t>
            </a:r>
            <a:endParaRPr lang="it-IT" dirty="0"/>
          </a:p>
          <a:p>
            <a:pPr algn="just"/>
            <a:r>
              <a:rPr lang="it-IT" dirty="0"/>
              <a:t>Rilevazioni Istat: le pratiche motorie raggiungono la </a:t>
            </a:r>
            <a:r>
              <a:rPr lang="it-IT" dirty="0" err="1"/>
              <a:t>max</a:t>
            </a:r>
            <a:r>
              <a:rPr lang="it-IT" dirty="0"/>
              <a:t> diffusione nell’</a:t>
            </a:r>
            <a:r>
              <a:rPr lang="it-IT" b="1" dirty="0"/>
              <a:t>età</a:t>
            </a:r>
            <a:r>
              <a:rPr lang="it-IT" dirty="0"/>
              <a:t> </a:t>
            </a:r>
            <a:r>
              <a:rPr lang="it-IT" b="1" dirty="0"/>
              <a:t>dell’obbligo scolastico</a:t>
            </a:r>
            <a:r>
              <a:rPr lang="it-IT" dirty="0"/>
              <a:t>, ma a partire dai 15 anni diminuiscono in modo costante per poi estendersi nelle </a:t>
            </a:r>
            <a:r>
              <a:rPr lang="it-IT" dirty="0" smtClean="0"/>
              <a:t>età </a:t>
            </a:r>
            <a:r>
              <a:rPr lang="it-IT" dirty="0"/>
              <a:t>successive.</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41</a:t>
            </a:fld>
            <a:endParaRPr lang="it-IT"/>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lgn="just"/>
            <a:r>
              <a:rPr lang="it-IT" b="1" dirty="0"/>
              <a:t>Bambini sportivi, giovanissimi già meno, adulti quasi tutti sedentari. L’età dell’obbligo come fosse del ciclo di vita in cui è più forte la socializzazione allo sport</a:t>
            </a:r>
            <a:endParaRPr lang="it-IT" dirty="0"/>
          </a:p>
          <a:p>
            <a:pPr algn="just"/>
            <a:r>
              <a:rPr lang="it-IT" dirty="0"/>
              <a:t>Con l’ingresso nella scuola dell’obbligo, la pratica sportiva diviene un fenomeno diffuso.</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42</a:t>
            </a:fld>
            <a:endParaRPr lang="it-IT"/>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457200" y="476672"/>
            <a:ext cx="8229600" cy="5649491"/>
          </a:xfrm>
        </p:spPr>
        <p:txBody>
          <a:bodyPr>
            <a:normAutofit lnSpcReduction="10000"/>
          </a:bodyPr>
          <a:lstStyle/>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endParaRPr lang="it-IT" sz="1800" dirty="0"/>
          </a:p>
          <a:p>
            <a:pPr>
              <a:buNone/>
            </a:pPr>
            <a:endParaRPr lang="it-IT" sz="1800" dirty="0" smtClean="0"/>
          </a:p>
          <a:p>
            <a:pPr>
              <a:buNone/>
            </a:pPr>
            <a:r>
              <a:rPr lang="it-IT" sz="1800" dirty="0" smtClean="0"/>
              <a:t>Fonte: elaborazioni </a:t>
            </a:r>
            <a:r>
              <a:rPr lang="it-IT" sz="1800" dirty="0" err="1" smtClean="0"/>
              <a:t>SportCombLab</a:t>
            </a:r>
            <a:r>
              <a:rPr lang="it-IT" sz="1800" dirty="0" smtClean="0"/>
              <a:t> sui dati Istat 2006</a:t>
            </a:r>
            <a:endParaRPr lang="it-IT" sz="1800" dirty="0"/>
          </a:p>
        </p:txBody>
      </p:sp>
      <p:graphicFrame>
        <p:nvGraphicFramePr>
          <p:cNvPr id="5" name="Tabella 4"/>
          <p:cNvGraphicFramePr>
            <a:graphicFrameLocks noGrp="1"/>
          </p:cNvGraphicFramePr>
          <p:nvPr/>
        </p:nvGraphicFramePr>
        <p:xfrm>
          <a:off x="539552" y="1196752"/>
          <a:ext cx="7992890" cy="4416552"/>
        </p:xfrm>
        <a:graphic>
          <a:graphicData uri="http://schemas.openxmlformats.org/drawingml/2006/table">
            <a:tbl>
              <a:tblPr/>
              <a:tblGrid>
                <a:gridCol w="998907"/>
                <a:gridCol w="998907"/>
                <a:gridCol w="998907"/>
                <a:gridCol w="998907"/>
                <a:gridCol w="998907"/>
                <a:gridCol w="998907"/>
                <a:gridCol w="999724"/>
                <a:gridCol w="999724"/>
              </a:tblGrid>
              <a:tr h="1562131">
                <a:tc>
                  <a:txBody>
                    <a:bodyPr/>
                    <a:lstStyle/>
                    <a:p>
                      <a:pPr algn="just">
                        <a:lnSpc>
                          <a:spcPct val="115000"/>
                        </a:lnSpc>
                        <a:spcAft>
                          <a:spcPts val="1000"/>
                        </a:spcAft>
                      </a:pPr>
                      <a:r>
                        <a:rPr lang="it-IT" sz="1800" dirty="0" smtClean="0">
                          <a:latin typeface="Calibri"/>
                          <a:ea typeface="Calibri"/>
                          <a:cs typeface="Times New Roman"/>
                        </a:rPr>
                        <a:t>Classi di </a:t>
                      </a:r>
                      <a:r>
                        <a:rPr lang="it-IT" sz="1800" dirty="0">
                          <a:latin typeface="Calibri"/>
                          <a:ea typeface="Calibri"/>
                          <a:cs typeface="Times New Roman"/>
                        </a:rPr>
                        <a:t>età</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Praticano lo sport</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Di cui continuativo</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In modo saltuario</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Svolgono qualche attività fisica</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Non praticano sport né attività fisica</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Non indicato</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Totale</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477">
                <a:tc>
                  <a:txBody>
                    <a:bodyPr/>
                    <a:lstStyle/>
                    <a:p>
                      <a:pPr algn="just">
                        <a:lnSpc>
                          <a:spcPct val="115000"/>
                        </a:lnSpc>
                        <a:spcAft>
                          <a:spcPts val="1000"/>
                        </a:spcAft>
                      </a:pPr>
                      <a:r>
                        <a:rPr lang="it-IT" sz="1800">
                          <a:latin typeface="Calibri"/>
                          <a:ea typeface="Calibri"/>
                          <a:cs typeface="Times New Roman"/>
                        </a:rPr>
                        <a:t>3-5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22,5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17,0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5,5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26,5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48,2</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2,8</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477">
                <a:tc>
                  <a:txBody>
                    <a:bodyPr/>
                    <a:lstStyle/>
                    <a:p>
                      <a:pPr algn="just">
                        <a:lnSpc>
                          <a:spcPct val="115000"/>
                        </a:lnSpc>
                        <a:spcAft>
                          <a:spcPts val="1000"/>
                        </a:spcAft>
                      </a:pPr>
                      <a:r>
                        <a:rPr lang="it-IT" sz="1800" b="1" dirty="0">
                          <a:latin typeface="Calibri"/>
                          <a:ea typeface="Calibri"/>
                          <a:cs typeface="Times New Roman"/>
                        </a:rPr>
                        <a:t>6-10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59,5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53,4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6,1</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17,4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22,6</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0,4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477">
                <a:tc>
                  <a:txBody>
                    <a:bodyPr/>
                    <a:lstStyle/>
                    <a:p>
                      <a:pPr algn="just">
                        <a:lnSpc>
                          <a:spcPct val="115000"/>
                        </a:lnSpc>
                        <a:spcAft>
                          <a:spcPts val="1000"/>
                        </a:spcAft>
                      </a:pPr>
                      <a:r>
                        <a:rPr lang="it-IT" sz="1800">
                          <a:latin typeface="Calibri"/>
                          <a:ea typeface="Calibri"/>
                          <a:cs typeface="Times New Roman"/>
                        </a:rPr>
                        <a:t>11-14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65,0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4,2</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10,8</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15,6</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19,0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0,4</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100</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9200">
                <a:tc>
                  <a:txBody>
                    <a:bodyPr/>
                    <a:lstStyle/>
                    <a:p>
                      <a:pPr algn="just">
                        <a:lnSpc>
                          <a:spcPct val="115000"/>
                        </a:lnSpc>
                        <a:spcAft>
                          <a:spcPts val="1000"/>
                        </a:spcAft>
                      </a:pPr>
                      <a:r>
                        <a:rPr lang="it-IT" sz="1800" dirty="0" smtClean="0">
                          <a:latin typeface="Calibri"/>
                          <a:ea typeface="Calibri"/>
                          <a:cs typeface="Times New Roman"/>
                        </a:rPr>
                        <a:t>Media </a:t>
                      </a:r>
                      <a:r>
                        <a:rPr lang="it-IT" sz="1800" dirty="0" err="1" smtClean="0">
                          <a:latin typeface="Calibri"/>
                          <a:ea typeface="Calibri"/>
                          <a:cs typeface="Times New Roman"/>
                        </a:rPr>
                        <a:t>naz</a:t>
                      </a:r>
                      <a:r>
                        <a:rPr lang="it-IT" sz="1800" dirty="0" smtClean="0">
                          <a:latin typeface="Calibri"/>
                          <a:ea typeface="Calibri"/>
                          <a:cs typeface="Times New Roman"/>
                        </a:rPr>
                        <a:t> in valori assoluti (.000)</a:t>
                      </a:r>
                      <a:endParaRPr lang="it-IT" sz="1800" dirty="0">
                        <a:latin typeface="Calibri"/>
                        <a:ea typeface="Calibri"/>
                        <a:cs typeface="Times New Roman"/>
                      </a:endParaRP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30,2</a:t>
                      </a:r>
                    </a:p>
                    <a:p>
                      <a:pPr algn="just">
                        <a:lnSpc>
                          <a:spcPct val="115000"/>
                        </a:lnSpc>
                        <a:spcAft>
                          <a:spcPts val="1000"/>
                        </a:spcAft>
                      </a:pPr>
                      <a:r>
                        <a:rPr lang="it-IT" sz="1800" dirty="0">
                          <a:latin typeface="Calibri"/>
                          <a:ea typeface="Calibri"/>
                          <a:cs typeface="Times New Roman"/>
                        </a:rPr>
                        <a:t>1905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20,1</a:t>
                      </a:r>
                    </a:p>
                    <a:p>
                      <a:pPr algn="just">
                        <a:lnSpc>
                          <a:spcPct val="115000"/>
                        </a:lnSpc>
                        <a:spcAft>
                          <a:spcPts val="1000"/>
                        </a:spcAft>
                      </a:pPr>
                      <a:r>
                        <a:rPr lang="it-IT" sz="1800" dirty="0">
                          <a:latin typeface="Calibri"/>
                          <a:ea typeface="Calibri"/>
                          <a:cs typeface="Times New Roman"/>
                        </a:rPr>
                        <a:t>1525</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10,1</a:t>
                      </a:r>
                    </a:p>
                    <a:p>
                      <a:pPr algn="just">
                        <a:lnSpc>
                          <a:spcPct val="115000"/>
                        </a:lnSpc>
                        <a:spcAft>
                          <a:spcPts val="1000"/>
                        </a:spcAft>
                      </a:pPr>
                      <a:r>
                        <a:rPr lang="it-IT" sz="1800" dirty="0">
                          <a:latin typeface="Calibri"/>
                          <a:ea typeface="Calibri"/>
                          <a:cs typeface="Times New Roman"/>
                        </a:rPr>
                        <a:t>281</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28,4</a:t>
                      </a:r>
                    </a:p>
                    <a:p>
                      <a:pPr algn="just">
                        <a:lnSpc>
                          <a:spcPct val="115000"/>
                        </a:lnSpc>
                        <a:spcAft>
                          <a:spcPts val="1000"/>
                        </a:spcAft>
                      </a:pPr>
                      <a:r>
                        <a:rPr lang="it-IT" sz="1800" dirty="0">
                          <a:latin typeface="Calibri"/>
                          <a:ea typeface="Calibri"/>
                          <a:cs typeface="Times New Roman"/>
                        </a:rPr>
                        <a:t>633</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41</a:t>
                      </a:r>
                    </a:p>
                    <a:p>
                      <a:pPr algn="just">
                        <a:lnSpc>
                          <a:spcPct val="115000"/>
                        </a:lnSpc>
                        <a:spcAft>
                          <a:spcPts val="1000"/>
                        </a:spcAft>
                      </a:pPr>
                      <a:r>
                        <a:rPr lang="it-IT" sz="1800" dirty="0">
                          <a:latin typeface="Calibri"/>
                          <a:ea typeface="Calibri"/>
                          <a:cs typeface="Times New Roman"/>
                        </a:rPr>
                        <a:t>888</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0.4</a:t>
                      </a:r>
                    </a:p>
                    <a:p>
                      <a:pPr algn="just">
                        <a:lnSpc>
                          <a:spcPct val="115000"/>
                        </a:lnSpc>
                        <a:spcAft>
                          <a:spcPts val="1000"/>
                        </a:spcAft>
                      </a:pPr>
                      <a:r>
                        <a:rPr lang="it-IT" sz="1800">
                          <a:latin typeface="Calibri"/>
                          <a:ea typeface="Calibri"/>
                          <a:cs typeface="Times New Roman"/>
                        </a:rPr>
                        <a:t>31</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100</a:t>
                      </a:r>
                    </a:p>
                    <a:p>
                      <a:pPr algn="just">
                        <a:lnSpc>
                          <a:spcPct val="115000"/>
                        </a:lnSpc>
                        <a:spcAft>
                          <a:spcPts val="1000"/>
                        </a:spcAft>
                      </a:pPr>
                      <a:r>
                        <a:rPr lang="it-IT" sz="1800" dirty="0">
                          <a:latin typeface="Calibri"/>
                          <a:ea typeface="Calibri"/>
                          <a:cs typeface="Times New Roman"/>
                        </a:rPr>
                        <a:t>3459</a:t>
                      </a:r>
                    </a:p>
                  </a:txBody>
                  <a:tcPr marL="67332" marR="673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ttangolo 8"/>
          <p:cNvSpPr/>
          <p:nvPr/>
        </p:nvSpPr>
        <p:spPr>
          <a:xfrm>
            <a:off x="611560" y="683404"/>
            <a:ext cx="7776864" cy="369332"/>
          </a:xfrm>
          <a:prstGeom prst="rect">
            <a:avLst/>
          </a:prstGeom>
        </p:spPr>
        <p:txBody>
          <a:bodyPr wrap="square">
            <a:spAutoFit/>
          </a:bodyPr>
          <a:lstStyle/>
          <a:p>
            <a:r>
              <a:rPr lang="it-IT" dirty="0"/>
              <a:t>Persone di età compresa tra i </a:t>
            </a:r>
            <a:r>
              <a:rPr lang="it-IT" b="1" dirty="0"/>
              <a:t>3-14 anni </a:t>
            </a:r>
            <a:r>
              <a:rPr lang="it-IT" dirty="0"/>
              <a:t>che praticano sport (2006) </a:t>
            </a:r>
          </a:p>
        </p:txBody>
      </p:sp>
      <p:sp>
        <p:nvSpPr>
          <p:cNvPr id="10" name="Segnaposto numero diapositiva 9"/>
          <p:cNvSpPr>
            <a:spLocks noGrp="1"/>
          </p:cNvSpPr>
          <p:nvPr>
            <p:ph type="sldNum" sz="quarter" idx="12"/>
          </p:nvPr>
        </p:nvSpPr>
        <p:spPr/>
        <p:txBody>
          <a:bodyPr/>
          <a:lstStyle/>
          <a:p>
            <a:fld id="{81466CBE-F41B-4C57-BDFC-6085BFDB9B3A}" type="slidenum">
              <a:rPr lang="it-IT" smtClean="0"/>
              <a:pPr/>
              <a:t>43</a:t>
            </a:fld>
            <a:endParaRPr lang="it-IT"/>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a:t>Nel periodo della scuola </a:t>
            </a:r>
            <a:r>
              <a:rPr lang="it-IT" dirty="0" smtClean="0"/>
              <a:t>dell’obbligo vale </a:t>
            </a:r>
            <a:r>
              <a:rPr lang="it-IT" dirty="0"/>
              <a:t>la correlazione diretta tra sport ed età: al crescere di quest’ultima crescono pure i </a:t>
            </a:r>
            <a:r>
              <a:rPr lang="it-IT" dirty="0" smtClean="0"/>
              <a:t>praticanti (6-10anni). </a:t>
            </a:r>
            <a:r>
              <a:rPr lang="it-IT" dirty="0"/>
              <a:t>Il periodo della scuola dell’obbligo un’occasione </a:t>
            </a:r>
            <a:r>
              <a:rPr lang="it-IT" dirty="0" smtClean="0"/>
              <a:t>preziosa per </a:t>
            </a:r>
            <a:r>
              <a:rPr lang="it-IT" b="1" dirty="0"/>
              <a:t>radicare comportamenti positivi </a:t>
            </a:r>
            <a:r>
              <a:rPr lang="it-IT" dirty="0"/>
              <a:t>nella popolazione </a:t>
            </a:r>
            <a:r>
              <a:rPr lang="it-IT" b="1" dirty="0"/>
              <a:t>verso lo sport</a:t>
            </a:r>
            <a:r>
              <a:rPr lang="it-IT" dirty="0"/>
              <a:t> e il movimento, e di cura per la propria salute. Oltre la scuola entrano in gioco: </a:t>
            </a:r>
            <a:endParaRPr lang="it-IT" dirty="0" smtClean="0"/>
          </a:p>
          <a:p>
            <a:pPr algn="just">
              <a:buNone/>
            </a:pPr>
            <a:r>
              <a:rPr lang="it-IT" dirty="0" smtClean="0"/>
              <a:t>1- </a:t>
            </a:r>
            <a:r>
              <a:rPr lang="it-IT" dirty="0"/>
              <a:t>Il gruppo dei pari </a:t>
            </a:r>
            <a:endParaRPr lang="it-IT" dirty="0" smtClean="0"/>
          </a:p>
          <a:p>
            <a:pPr algn="just">
              <a:buNone/>
            </a:pPr>
            <a:r>
              <a:rPr lang="it-IT" dirty="0" smtClean="0"/>
              <a:t>2-l’incoraggiamento </a:t>
            </a:r>
            <a:r>
              <a:rPr lang="it-IT" dirty="0"/>
              <a:t>della famiglia </a:t>
            </a:r>
            <a:endParaRPr lang="it-IT" dirty="0" smtClean="0"/>
          </a:p>
          <a:p>
            <a:pPr algn="just">
              <a:buNone/>
            </a:pPr>
            <a:r>
              <a:rPr lang="it-IT" dirty="0" smtClean="0"/>
              <a:t>3-il </a:t>
            </a:r>
            <a:r>
              <a:rPr lang="it-IT" dirty="0"/>
              <a:t>fascino esercitato dai mass media .</a:t>
            </a:r>
          </a:p>
          <a:p>
            <a:pPr algn="just">
              <a:buNone/>
            </a:pPr>
            <a:r>
              <a:rPr lang="it-IT" dirty="0" smtClean="0"/>
              <a:t>      </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44</a:t>
            </a:fld>
            <a:endParaRPr lang="it-IT"/>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buNone/>
            </a:pPr>
            <a:r>
              <a:rPr lang="it-IT" dirty="0" smtClean="0"/>
              <a:t>Osservando i cambiamenti avvenuti nel periodo 1995-2006 si notano tre tendenze nella pratica sportiva degli italiani più piccoli:</a:t>
            </a:r>
          </a:p>
          <a:p>
            <a:pPr algn="just">
              <a:buNone/>
            </a:pPr>
            <a:r>
              <a:rPr lang="it-IT" dirty="0" smtClean="0"/>
              <a:t>-</a:t>
            </a:r>
            <a:r>
              <a:rPr lang="it-IT" b="1" dirty="0" smtClean="0"/>
              <a:t>aumentano i praticanti sportivi </a:t>
            </a:r>
            <a:r>
              <a:rPr lang="it-IT" dirty="0" smtClean="0"/>
              <a:t>e ciò avviene specie tra le bambine, i minori che abitano nelle regioni meridionali e insulari</a:t>
            </a:r>
          </a:p>
          <a:p>
            <a:pPr algn="just">
              <a:buNone/>
            </a:pPr>
            <a:r>
              <a:rPr lang="it-IT" dirty="0" smtClean="0"/>
              <a:t>-diminuisce il numero di coloro che svolgono attività fisiche</a:t>
            </a:r>
          </a:p>
          <a:p>
            <a:pPr algn="just">
              <a:buNone/>
            </a:pPr>
            <a:r>
              <a:rPr lang="it-IT" dirty="0" smtClean="0"/>
              <a:t>-aumentano leggermente i sedentari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45</a:t>
            </a:fld>
            <a:endParaRPr lang="it-IT"/>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lgn="just">
              <a:buNone/>
            </a:pPr>
            <a:r>
              <a:rPr lang="it-IT" dirty="0" smtClean="0"/>
              <a:t>     </a:t>
            </a:r>
            <a:r>
              <a:rPr lang="it-IT" sz="3400" b="1" dirty="0" smtClean="0"/>
              <a:t>L’aumento </a:t>
            </a:r>
            <a:r>
              <a:rPr lang="it-IT" sz="3400" b="1" dirty="0"/>
              <a:t>della pratica sportiva </a:t>
            </a:r>
            <a:r>
              <a:rPr lang="it-IT" sz="3400" dirty="0"/>
              <a:t>sia tra le piccolissime sia nelle regioni meridionali appare un effetto positivo della socializzazione di massa allo sport, favorito dalla famiglia e promosso dalla scuola dell’obbligo, così come da iniziative collaterali promosse dal Coni e da altri enti sportivi. Meno facile è spiegare la diminuzione nel periodo considerato di chi svolge attività fisica e il contemporaneo aumento dei sedentari. Probabilmente il quadro delle attività motorie in età infantile si sta polarizzando: </a:t>
            </a:r>
            <a:r>
              <a:rPr lang="it-IT" sz="3400" b="1" dirty="0"/>
              <a:t>aumentano i praticanti sportivi</a:t>
            </a:r>
            <a:r>
              <a:rPr lang="it-IT" sz="3400" dirty="0"/>
              <a:t> per effetto degli stimoli positivi provenienti dall’insieme delle istituzioni nell’età dell’obbligo scolastico. Al tempo stesso i </a:t>
            </a:r>
            <a:r>
              <a:rPr lang="it-IT" sz="3400" b="1" dirty="0"/>
              <a:t>comportamenti </a:t>
            </a:r>
            <a:r>
              <a:rPr lang="it-IT" sz="3400" b="1" dirty="0" smtClean="0"/>
              <a:t>sedentari, diminuzione attività fisica (non sportiva) aumentano </a:t>
            </a:r>
            <a:r>
              <a:rPr lang="it-IT" sz="3400" dirty="0"/>
              <a:t>già presenti </a:t>
            </a:r>
            <a:r>
              <a:rPr lang="it-IT" sz="3400" dirty="0" smtClean="0"/>
              <a:t>nella </a:t>
            </a:r>
            <a:r>
              <a:rPr lang="it-IT" sz="3400" dirty="0"/>
              <a:t>famiglia di appartenenza vengono incentivate dalle nuove pratiche di consumo del tempo libero: ore trascorse davanti al </a:t>
            </a:r>
            <a:r>
              <a:rPr lang="it-IT" sz="3400" dirty="0" err="1"/>
              <a:t>pc</a:t>
            </a:r>
            <a:r>
              <a:rPr lang="it-IT" sz="3400" dirty="0"/>
              <a:t> o tv (videogiochi</a:t>
            </a:r>
            <a:r>
              <a:rPr lang="it-IT" sz="3400" dirty="0" smtClean="0"/>
              <a:t>).</a:t>
            </a:r>
          </a:p>
          <a:p>
            <a:pPr algn="just">
              <a:buNone/>
            </a:pPr>
            <a:endParaRPr lang="it-IT" sz="3400" dirty="0" smtClean="0"/>
          </a:p>
          <a:p>
            <a:pPr algn="just">
              <a:buNone/>
            </a:pPr>
            <a:r>
              <a:rPr lang="it-IT" sz="3400" dirty="0" smtClean="0"/>
              <a:t>→aumento pratica sportiva e aumento comportamenti sedentari (paradosso)</a:t>
            </a:r>
            <a:endParaRPr lang="it-IT" sz="3400"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46</a:t>
            </a:fld>
            <a:endParaRPr lang="it-IT"/>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a:t>3.L’abbandono della pratica sportiva a partire dall’età giovanile</a:t>
            </a:r>
            <a:endParaRPr lang="it-IT" dirty="0"/>
          </a:p>
          <a:p>
            <a:pPr algn="just"/>
            <a:r>
              <a:rPr lang="it-IT" dirty="0"/>
              <a:t>Già a partire dai </a:t>
            </a:r>
            <a:r>
              <a:rPr lang="it-IT" b="1" dirty="0"/>
              <a:t>15-17</a:t>
            </a:r>
            <a:r>
              <a:rPr lang="it-IT" dirty="0"/>
              <a:t> anni si indebolisce la pratica sportiva, questo avviene </a:t>
            </a:r>
            <a:r>
              <a:rPr lang="it-IT" b="1" dirty="0"/>
              <a:t>col termine dell’obbligo scolastico</a:t>
            </a:r>
            <a:r>
              <a:rPr lang="it-IT" dirty="0"/>
              <a:t> a riprova della funzione socializzante allo sport svolta </a:t>
            </a:r>
            <a:r>
              <a:rPr lang="it-IT" dirty="0" smtClean="0"/>
              <a:t>dall’insieme </a:t>
            </a:r>
            <a:r>
              <a:rPr lang="it-IT" dirty="0"/>
              <a:t>delle istituzioni nel nostro Paese nel periodo della scuola dell’obbligo.</a:t>
            </a:r>
          </a:p>
          <a:p>
            <a:pPr algn="just"/>
            <a:r>
              <a:rPr lang="it-IT" dirty="0"/>
              <a:t>Età e genere di chi ha interrotto la pratica sportiva in Italia (2006) (ogni 100 persone di 10-59 anni che praticavano almeno uno sport)</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47</a:t>
            </a:fld>
            <a:endParaRPr lang="it-IT"/>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nvGraphicFramePr>
        <p:xfrm>
          <a:off x="539552" y="1844823"/>
          <a:ext cx="8064896" cy="3978148"/>
        </p:xfrm>
        <a:graphic>
          <a:graphicData uri="http://schemas.openxmlformats.org/drawingml/2006/table">
            <a:tbl>
              <a:tblPr/>
              <a:tblGrid>
                <a:gridCol w="2031286"/>
                <a:gridCol w="2430084"/>
                <a:gridCol w="1923697"/>
                <a:gridCol w="1679829"/>
              </a:tblGrid>
              <a:tr h="790860">
                <a:tc>
                  <a:txBody>
                    <a:bodyPr/>
                    <a:lstStyle/>
                    <a:p>
                      <a:pPr algn="just">
                        <a:lnSpc>
                          <a:spcPct val="115000"/>
                        </a:lnSpc>
                        <a:spcAft>
                          <a:spcPts val="1000"/>
                        </a:spcAft>
                      </a:pPr>
                      <a:r>
                        <a:rPr lang="it-IT" sz="1800" dirty="0">
                          <a:latin typeface="Calibri"/>
                          <a:ea typeface="Calibri"/>
                          <a:cs typeface="Times New Roman"/>
                        </a:rPr>
                        <a:t>Per età: </a:t>
                      </a:r>
                      <a:r>
                        <a:rPr lang="it-IT" sz="1800" b="1" dirty="0">
                          <a:latin typeface="Calibri"/>
                          <a:ea typeface="Calibri"/>
                          <a:cs typeface="Times New Roman"/>
                        </a:rPr>
                        <a:t>in % su chi ha abbandonato lo sport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dirty="0">
                          <a:latin typeface="Calibri"/>
                          <a:ea typeface="Calibri"/>
                          <a:cs typeface="Times New Roman"/>
                        </a:rPr>
                        <a:t>10-12 anni 59,8%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25 anni e oltre 40,2%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Totale</a:t>
                      </a:r>
                    </a:p>
                    <a:p>
                      <a:pPr algn="just">
                        <a:lnSpc>
                          <a:spcPct val="115000"/>
                        </a:lnSpc>
                        <a:spcAft>
                          <a:spcPts val="1000"/>
                        </a:spcAft>
                      </a:pPr>
                      <a:r>
                        <a:rPr lang="it-IT" sz="180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146">
                <a:tc>
                  <a:txBody>
                    <a:bodyPr/>
                    <a:lstStyle/>
                    <a:p>
                      <a:pPr algn="just">
                        <a:lnSpc>
                          <a:spcPct val="115000"/>
                        </a:lnSpc>
                        <a:spcAft>
                          <a:spcPts val="1000"/>
                        </a:spcAft>
                      </a:pPr>
                      <a:r>
                        <a:rPr lang="it-IT" sz="1800">
                          <a:latin typeface="Calibri"/>
                          <a:ea typeface="Calibri"/>
                          <a:cs typeface="Times New Roman"/>
                        </a:rPr>
                        <a:t>Per genere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Età dell’interruzione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Età dell’interruzione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3640">
                <a:tc>
                  <a:txBody>
                    <a:bodyPr/>
                    <a:lstStyle/>
                    <a:p>
                      <a:pPr algn="just">
                        <a:lnSpc>
                          <a:spcPct val="115000"/>
                        </a:lnSpc>
                        <a:spcAft>
                          <a:spcPts val="1000"/>
                        </a:spcAft>
                      </a:pPr>
                      <a:r>
                        <a:rPr lang="it-IT" sz="1800">
                          <a:latin typeface="Calibri"/>
                          <a:ea typeface="Calibri"/>
                          <a:cs typeface="Times New Roman"/>
                        </a:rPr>
                        <a:t>Maschi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10-24 anni</a:t>
                      </a:r>
                    </a:p>
                    <a:p>
                      <a:pPr algn="just">
                        <a:lnSpc>
                          <a:spcPct val="115000"/>
                        </a:lnSpc>
                        <a:spcAft>
                          <a:spcPts val="1000"/>
                        </a:spcAft>
                      </a:pPr>
                      <a:r>
                        <a:rPr lang="it-IT" sz="1800" dirty="0">
                          <a:latin typeface="Calibri"/>
                          <a:ea typeface="Calibri"/>
                          <a:cs typeface="Times New Roman"/>
                        </a:rPr>
                        <a:t>25 e oltre</a:t>
                      </a:r>
                    </a:p>
                    <a:p>
                      <a:pPr algn="just">
                        <a:lnSpc>
                          <a:spcPct val="115000"/>
                        </a:lnSpc>
                        <a:spcAft>
                          <a:spcPts val="1000"/>
                        </a:spcAft>
                      </a:pPr>
                      <a:r>
                        <a:rPr lang="it-IT" sz="1800" dirty="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10-24 anni</a:t>
                      </a:r>
                    </a:p>
                    <a:p>
                      <a:pPr algn="just">
                        <a:lnSpc>
                          <a:spcPct val="115000"/>
                        </a:lnSpc>
                        <a:spcAft>
                          <a:spcPts val="1000"/>
                        </a:spcAft>
                      </a:pPr>
                      <a:r>
                        <a:rPr lang="it-IT" sz="1800">
                          <a:latin typeface="Calibri"/>
                          <a:ea typeface="Calibri"/>
                          <a:cs typeface="Times New Roman"/>
                        </a:rPr>
                        <a:t>25 e oltre</a:t>
                      </a:r>
                    </a:p>
                    <a:p>
                      <a:pPr algn="just">
                        <a:lnSpc>
                          <a:spcPct val="115000"/>
                        </a:lnSpc>
                        <a:spcAft>
                          <a:spcPts val="1000"/>
                        </a:spcAft>
                      </a:pPr>
                      <a:r>
                        <a:rPr lang="it-IT" sz="180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56,2</a:t>
                      </a:r>
                    </a:p>
                    <a:p>
                      <a:pPr algn="just">
                        <a:lnSpc>
                          <a:spcPct val="115000"/>
                        </a:lnSpc>
                        <a:spcAft>
                          <a:spcPts val="1000"/>
                        </a:spcAft>
                      </a:pPr>
                      <a:r>
                        <a:rPr lang="it-IT" sz="1800" dirty="0">
                          <a:latin typeface="Calibri"/>
                          <a:ea typeface="Calibri"/>
                          <a:cs typeface="Times New Roman"/>
                        </a:rPr>
                        <a:t>43,8</a:t>
                      </a:r>
                    </a:p>
                    <a:p>
                      <a:pPr algn="just">
                        <a:lnSpc>
                          <a:spcPct val="115000"/>
                        </a:lnSpc>
                        <a:spcAft>
                          <a:spcPts val="1000"/>
                        </a:spcAft>
                      </a:pPr>
                      <a:r>
                        <a:rPr lang="it-IT" sz="18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3640">
                <a:tc>
                  <a:txBody>
                    <a:bodyPr/>
                    <a:lstStyle/>
                    <a:p>
                      <a:pPr algn="just">
                        <a:lnSpc>
                          <a:spcPct val="115000"/>
                        </a:lnSpc>
                        <a:spcAft>
                          <a:spcPts val="1000"/>
                        </a:spcAft>
                      </a:pPr>
                      <a:r>
                        <a:rPr lang="it-IT" sz="1800">
                          <a:latin typeface="Calibri"/>
                          <a:ea typeface="Calibri"/>
                          <a:cs typeface="Times New Roman"/>
                        </a:rPr>
                        <a:t>Femmine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10-24 anni</a:t>
                      </a:r>
                    </a:p>
                    <a:p>
                      <a:pPr algn="just">
                        <a:lnSpc>
                          <a:spcPct val="115000"/>
                        </a:lnSpc>
                        <a:spcAft>
                          <a:spcPts val="1000"/>
                        </a:spcAft>
                      </a:pPr>
                      <a:r>
                        <a:rPr lang="it-IT" sz="1800" dirty="0">
                          <a:latin typeface="Calibri"/>
                          <a:ea typeface="Calibri"/>
                          <a:cs typeface="Times New Roman"/>
                        </a:rPr>
                        <a:t>25 e oltre</a:t>
                      </a:r>
                    </a:p>
                    <a:p>
                      <a:pPr algn="just">
                        <a:lnSpc>
                          <a:spcPct val="115000"/>
                        </a:lnSpc>
                        <a:spcAft>
                          <a:spcPts val="1000"/>
                        </a:spcAft>
                      </a:pPr>
                      <a:r>
                        <a:rPr lang="it-IT" sz="1800" dirty="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a:latin typeface="Calibri"/>
                          <a:ea typeface="Calibri"/>
                          <a:cs typeface="Times New Roman"/>
                        </a:rPr>
                        <a:t>10-24 anni</a:t>
                      </a:r>
                    </a:p>
                    <a:p>
                      <a:pPr algn="just">
                        <a:lnSpc>
                          <a:spcPct val="115000"/>
                        </a:lnSpc>
                        <a:spcAft>
                          <a:spcPts val="1000"/>
                        </a:spcAft>
                      </a:pPr>
                      <a:r>
                        <a:rPr lang="it-IT" sz="1800">
                          <a:latin typeface="Calibri"/>
                          <a:ea typeface="Calibri"/>
                          <a:cs typeface="Times New Roman"/>
                        </a:rPr>
                        <a:t>25 e oltre</a:t>
                      </a:r>
                    </a:p>
                    <a:p>
                      <a:pPr algn="just">
                        <a:lnSpc>
                          <a:spcPct val="115000"/>
                        </a:lnSpc>
                        <a:spcAft>
                          <a:spcPts val="1000"/>
                        </a:spcAft>
                      </a:pPr>
                      <a:r>
                        <a:rPr lang="it-IT" sz="1800">
                          <a:latin typeface="Calibri"/>
                          <a:ea typeface="Calibri"/>
                          <a:cs typeface="Times New Roman"/>
                        </a:rPr>
                        <a:t>totale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it-IT" sz="1800" b="1" dirty="0">
                          <a:latin typeface="Calibri"/>
                          <a:ea typeface="Calibri"/>
                          <a:cs typeface="Times New Roman"/>
                        </a:rPr>
                        <a:t>63,7</a:t>
                      </a:r>
                    </a:p>
                    <a:p>
                      <a:pPr algn="just">
                        <a:lnSpc>
                          <a:spcPct val="115000"/>
                        </a:lnSpc>
                        <a:spcAft>
                          <a:spcPts val="1000"/>
                        </a:spcAft>
                      </a:pPr>
                      <a:r>
                        <a:rPr lang="it-IT" sz="1800" dirty="0">
                          <a:latin typeface="Calibri"/>
                          <a:ea typeface="Calibri"/>
                          <a:cs typeface="Times New Roman"/>
                        </a:rPr>
                        <a:t>36,3</a:t>
                      </a:r>
                    </a:p>
                    <a:p>
                      <a:pPr algn="just">
                        <a:lnSpc>
                          <a:spcPct val="115000"/>
                        </a:lnSpc>
                        <a:spcAft>
                          <a:spcPts val="1000"/>
                        </a:spcAft>
                      </a:pPr>
                      <a:r>
                        <a:rPr lang="it-IT" sz="18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Segnaposto numero diapositiva 6"/>
          <p:cNvSpPr>
            <a:spLocks noGrp="1"/>
          </p:cNvSpPr>
          <p:nvPr>
            <p:ph type="sldNum" sz="quarter" idx="12"/>
          </p:nvPr>
        </p:nvSpPr>
        <p:spPr/>
        <p:txBody>
          <a:bodyPr/>
          <a:lstStyle/>
          <a:p>
            <a:fld id="{81466CBE-F41B-4C57-BDFC-6085BFDB9B3A}" type="slidenum">
              <a:rPr lang="it-IT" smtClean="0"/>
              <a:pPr/>
              <a:t>48</a:t>
            </a:fld>
            <a:endParaRPr lang="it-IT"/>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a:t>La </a:t>
            </a:r>
            <a:r>
              <a:rPr lang="it-IT" dirty="0" err="1"/>
              <a:t>fig</a:t>
            </a:r>
            <a:r>
              <a:rPr lang="it-IT" dirty="0"/>
              <a:t> mostra che 3 su 5 </a:t>
            </a:r>
            <a:r>
              <a:rPr lang="it-IT" b="1" dirty="0"/>
              <a:t>hanno abbandonato lo sport tra i 10 e i 24 anni (59,8%). </a:t>
            </a:r>
            <a:r>
              <a:rPr lang="it-IT" dirty="0"/>
              <a:t>All’interno di questa fascia critica la maggioranza degli abbandoni si registra tra i giovani (20-24 anni: 17,6%) e a seguire tra i giovanissimi (15-17 anni: 13,4%)</a:t>
            </a:r>
          </a:p>
          <a:p>
            <a:pPr algn="just"/>
            <a:r>
              <a:rPr lang="it-IT" dirty="0"/>
              <a:t>Osservando come si distribuiscono i dati in base al genere le giovani femmine abbandonano lo sport più frequentemente dei maschi (10-24 anni), tra esse l’abbandono avviene in età più precoce, ovvero più frequentemente quando </a:t>
            </a:r>
            <a:r>
              <a:rPr lang="it-IT" dirty="0" smtClean="0"/>
              <a:t>sono </a:t>
            </a:r>
            <a:r>
              <a:rPr lang="it-IT" dirty="0"/>
              <a:t>adolescenti (11-14 anni)o giovanissime (15-17 anni). A loro volta i maschi abbandonano lo sport in età giovanile più avanzata delle coetanee (20-24 anni)</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49</a:t>
            </a:fld>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Investigare il fenomeno sulla base di “situazioni”. La vita umana non è composta di fatti ma di situazioni, dice </a:t>
            </a:r>
            <a:r>
              <a:rPr lang="it-IT" dirty="0" err="1" smtClean="0"/>
              <a:t>Ortega</a:t>
            </a:r>
            <a:r>
              <a:rPr lang="it-IT" dirty="0" smtClean="0"/>
              <a:t> y </a:t>
            </a:r>
            <a:r>
              <a:rPr lang="it-IT" dirty="0" err="1" smtClean="0"/>
              <a:t>Gasset</a:t>
            </a:r>
            <a:r>
              <a:rPr lang="it-IT" dirty="0" smtClean="0"/>
              <a:t>. Qualsiasi fatto storico, come qualsiasi fatto della vita personale, per essere compreso deve essere visto all’interno delle situazioni (</a:t>
            </a:r>
            <a:r>
              <a:rPr lang="it-IT" dirty="0" err="1" smtClean="0"/>
              <a:t>Zambrano</a:t>
            </a:r>
            <a:r>
              <a:rPr lang="it-IT" dirty="0" smtClean="0"/>
              <a:t>,  2000a, p. 72). Assumere la categoria della </a:t>
            </a:r>
            <a:r>
              <a:rPr lang="it-IT" dirty="0" err="1" smtClean="0"/>
              <a:t>situazionalità</a:t>
            </a:r>
            <a:r>
              <a:rPr lang="it-IT" dirty="0" smtClean="0"/>
              <a:t>, nella ricerca, ha significato rendere conto, nella narrazione, di quell’insieme di fatti contestuali, sociali e dell’insieme degli eventi che circondano la quotidianità degli insegnanti e si aprono nel corso delle azioni.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a:t>
            </a:fld>
            <a:endParaRPr lang="it-IT"/>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lvl="0"/>
            <a:r>
              <a:rPr lang="it-IT" b="1" dirty="0"/>
              <a:t>Quali le motivazioni dell’interruzione della pratica sportiva?</a:t>
            </a:r>
            <a:endParaRPr lang="it-IT" dirty="0"/>
          </a:p>
          <a:p>
            <a:r>
              <a:rPr lang="it-IT" dirty="0"/>
              <a:t>I motivi prevalenti per cui tanti hanno abbandonato lo sport potrebbero essere espressi così:</a:t>
            </a:r>
          </a:p>
          <a:p>
            <a:r>
              <a:rPr lang="it-IT" dirty="0"/>
              <a:t>-</a:t>
            </a:r>
            <a:r>
              <a:rPr lang="it-IT" b="1" dirty="0"/>
              <a:t>mancanza di tempo </a:t>
            </a:r>
            <a:r>
              <a:rPr lang="it-IT" dirty="0"/>
              <a:t>40,2% dei non praticanti</a:t>
            </a:r>
          </a:p>
          <a:p>
            <a:r>
              <a:rPr lang="it-IT" dirty="0"/>
              <a:t>-</a:t>
            </a:r>
            <a:r>
              <a:rPr lang="it-IT" b="1" dirty="0"/>
              <a:t>mancanza di interesse </a:t>
            </a:r>
            <a:r>
              <a:rPr lang="it-IT" dirty="0"/>
              <a:t>30,3%</a:t>
            </a:r>
          </a:p>
          <a:p>
            <a:r>
              <a:rPr lang="it-IT" dirty="0"/>
              <a:t>-età 24,1%</a:t>
            </a:r>
          </a:p>
          <a:p>
            <a:r>
              <a:rPr lang="it-IT" dirty="0"/>
              <a:t>-stanchezza/pigrizia 16,2%</a:t>
            </a:r>
          </a:p>
          <a:p>
            <a:r>
              <a:rPr lang="it-IT" dirty="0"/>
              <a:t>-motivi di salute 14,9%</a:t>
            </a:r>
          </a:p>
          <a:p>
            <a:r>
              <a:rPr lang="it-IT" dirty="0"/>
              <a:t>-motivi familiari 12,7%</a:t>
            </a:r>
          </a:p>
          <a:p>
            <a:r>
              <a:rPr lang="it-IT" dirty="0"/>
              <a:t>-problemi economici 7,1%</a:t>
            </a:r>
          </a:p>
          <a:p>
            <a:r>
              <a:rPr lang="it-IT" dirty="0"/>
              <a:t>-mancanza impianti o difficoltà a raggiungerli 3,1%</a:t>
            </a:r>
          </a:p>
          <a:p>
            <a:r>
              <a:rPr lang="it-IT" dirty="0"/>
              <a:t>-orari scomodi degli impianti 1,7%</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50</a:t>
            </a:fld>
            <a:endParaRPr lang="it-IT"/>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600" dirty="0" smtClean="0"/>
              <a:t>Le motivazioni dell’interruzione della pratica sportiva nei bambini/e </a:t>
            </a:r>
            <a:r>
              <a:rPr lang="it-IT" sz="1600" dirty="0" err="1" smtClean="0"/>
              <a:t>e</a:t>
            </a:r>
            <a:r>
              <a:rPr lang="it-IT" sz="1600" dirty="0" smtClean="0"/>
              <a:t> adolescenti italiani. Distribuzione in % per età e genere in base all’indice di motivazione dell’interruzione della pratica sportiva. 2006</a:t>
            </a:r>
            <a:r>
              <a:rPr lang="it-IT" dirty="0" smtClean="0"/>
              <a:t/>
            </a:r>
            <a:br>
              <a:rPr lang="it-IT" dirty="0" smtClean="0"/>
            </a:br>
            <a:endParaRPr lang="it-IT" dirty="0"/>
          </a:p>
        </p:txBody>
      </p:sp>
      <p:graphicFrame>
        <p:nvGraphicFramePr>
          <p:cNvPr id="6" name="Tabella 5"/>
          <p:cNvGraphicFramePr>
            <a:graphicFrameLocks noGrp="1"/>
          </p:cNvGraphicFramePr>
          <p:nvPr/>
        </p:nvGraphicFramePr>
        <p:xfrm>
          <a:off x="467544" y="1628800"/>
          <a:ext cx="8208912" cy="4886717"/>
        </p:xfrm>
        <a:graphic>
          <a:graphicData uri="http://schemas.openxmlformats.org/drawingml/2006/table">
            <a:tbl>
              <a:tblPr/>
              <a:tblGrid>
                <a:gridCol w="911728"/>
                <a:gridCol w="911728"/>
                <a:gridCol w="911728"/>
                <a:gridCol w="911728"/>
                <a:gridCol w="911728"/>
                <a:gridCol w="912568"/>
                <a:gridCol w="912568"/>
                <a:gridCol w="912568"/>
                <a:gridCol w="912568"/>
              </a:tblGrid>
              <a:tr h="1265987">
                <a:tc>
                  <a:txBody>
                    <a:bodyPr/>
                    <a:lstStyle/>
                    <a:p>
                      <a:pPr algn="just">
                        <a:lnSpc>
                          <a:spcPct val="115000"/>
                        </a:lnSpc>
                        <a:spcAft>
                          <a:spcPts val="0"/>
                        </a:spcAft>
                      </a:pPr>
                      <a:r>
                        <a:rPr lang="it-IT" sz="1400" dirty="0">
                          <a:latin typeface="Calibri"/>
                          <a:ea typeface="Calibri"/>
                          <a:cs typeface="Times New Roman"/>
                        </a:rPr>
                        <a:t>Genere</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Età</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I</a:t>
                      </a:r>
                    </a:p>
                    <a:p>
                      <a:pPr algn="just">
                        <a:lnSpc>
                          <a:spcPct val="115000"/>
                        </a:lnSpc>
                        <a:spcAft>
                          <a:spcPts val="0"/>
                        </a:spcAft>
                      </a:pPr>
                      <a:r>
                        <a:rPr lang="it-IT" sz="1400">
                          <a:latin typeface="Calibri"/>
                          <a:ea typeface="Calibri"/>
                          <a:cs typeface="Times New Roman"/>
                        </a:rPr>
                        <a:t>Mancanza di tempo</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II</a:t>
                      </a:r>
                    </a:p>
                    <a:p>
                      <a:pPr algn="just">
                        <a:lnSpc>
                          <a:spcPct val="115000"/>
                        </a:lnSpc>
                        <a:spcAft>
                          <a:spcPts val="0"/>
                        </a:spcAft>
                      </a:pPr>
                      <a:r>
                        <a:rPr lang="it-IT" sz="1400">
                          <a:latin typeface="Calibri"/>
                          <a:ea typeface="Calibri"/>
                          <a:cs typeface="Times New Roman"/>
                        </a:rPr>
                        <a:t>Mancanza interesse, pigrizia</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III</a:t>
                      </a:r>
                    </a:p>
                    <a:p>
                      <a:pPr algn="just">
                        <a:lnSpc>
                          <a:spcPct val="115000"/>
                        </a:lnSpc>
                        <a:spcAft>
                          <a:spcPts val="0"/>
                        </a:spcAft>
                      </a:pPr>
                      <a:r>
                        <a:rPr lang="it-IT" sz="1400">
                          <a:latin typeface="Calibri"/>
                          <a:ea typeface="Calibri"/>
                          <a:cs typeface="Times New Roman"/>
                        </a:rPr>
                        <a:t>Frustrazione e problemi in agonismo</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IV</a:t>
                      </a:r>
                    </a:p>
                    <a:p>
                      <a:pPr algn="just">
                        <a:lnSpc>
                          <a:spcPct val="115000"/>
                        </a:lnSpc>
                        <a:spcAft>
                          <a:spcPts val="0"/>
                        </a:spcAft>
                      </a:pPr>
                      <a:r>
                        <a:rPr lang="it-IT" sz="1400">
                          <a:latin typeface="Calibri"/>
                          <a:ea typeface="Calibri"/>
                          <a:cs typeface="Times New Roman"/>
                        </a:rPr>
                        <a:t>Motivazione economica e/o familiare</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V</a:t>
                      </a:r>
                    </a:p>
                    <a:p>
                      <a:pPr algn="just">
                        <a:lnSpc>
                          <a:spcPct val="115000"/>
                        </a:lnSpc>
                        <a:spcAft>
                          <a:spcPts val="0"/>
                        </a:spcAft>
                      </a:pPr>
                      <a:r>
                        <a:rPr lang="it-IT" sz="1400">
                          <a:latin typeface="Calibri"/>
                          <a:ea typeface="Calibri"/>
                          <a:cs typeface="Times New Roman"/>
                        </a:rPr>
                        <a:t>Motivazione mista</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Totale</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N</a:t>
                      </a:r>
                    </a:p>
                    <a:p>
                      <a:pPr algn="just">
                        <a:lnSpc>
                          <a:spcPct val="115000"/>
                        </a:lnSpc>
                        <a:spcAft>
                          <a:spcPts val="0"/>
                        </a:spcAft>
                      </a:pPr>
                      <a:r>
                        <a:rPr lang="it-IT" sz="1400">
                          <a:latin typeface="Calibri"/>
                          <a:ea typeface="Calibri"/>
                          <a:cs typeface="Times New Roman"/>
                        </a:rPr>
                        <a:t>(in.000)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0580">
                <a:tc>
                  <a:txBody>
                    <a:bodyPr/>
                    <a:lstStyle/>
                    <a:p>
                      <a:pPr algn="just">
                        <a:lnSpc>
                          <a:spcPct val="115000"/>
                        </a:lnSpc>
                        <a:spcAft>
                          <a:spcPts val="0"/>
                        </a:spcAft>
                      </a:pPr>
                      <a:r>
                        <a:rPr lang="it-IT" sz="1400">
                          <a:latin typeface="Calibri"/>
                          <a:ea typeface="Calibri"/>
                          <a:cs typeface="Times New Roman"/>
                        </a:rPr>
                        <a:t>M</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10-14</a:t>
                      </a:r>
                    </a:p>
                    <a:p>
                      <a:pPr algn="just">
                        <a:lnSpc>
                          <a:spcPct val="115000"/>
                        </a:lnSpc>
                        <a:spcAft>
                          <a:spcPts val="0"/>
                        </a:spcAft>
                      </a:pPr>
                      <a:r>
                        <a:rPr lang="it-IT" sz="1400" dirty="0">
                          <a:latin typeface="Calibri"/>
                          <a:ea typeface="Calibri"/>
                          <a:cs typeface="Times New Roman"/>
                        </a:rPr>
                        <a:t>15-59</a:t>
                      </a:r>
                    </a:p>
                    <a:p>
                      <a:pPr algn="just">
                        <a:lnSpc>
                          <a:spcPct val="115000"/>
                        </a:lnSpc>
                        <a:spcAft>
                          <a:spcPts val="0"/>
                        </a:spcAft>
                      </a:pPr>
                      <a:r>
                        <a:rPr lang="it-IT" sz="1400" dirty="0">
                          <a:latin typeface="Calibri"/>
                          <a:ea typeface="Calibri"/>
                          <a:cs typeface="Times New Roman"/>
                        </a:rPr>
                        <a:t>Totale</a:t>
                      </a:r>
                    </a:p>
                    <a:p>
                      <a:pPr algn="just">
                        <a:lnSpc>
                          <a:spcPct val="115000"/>
                        </a:lnSpc>
                        <a:spcAft>
                          <a:spcPts val="0"/>
                        </a:spcAft>
                      </a:pPr>
                      <a:r>
                        <a:rPr lang="it-IT" sz="1400" dirty="0">
                          <a:latin typeface="Calibri"/>
                          <a:ea typeface="Calibri"/>
                          <a:cs typeface="Times New Roman"/>
                        </a:rPr>
                        <a:t>10-59</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alibri"/>
                          <a:ea typeface="Calibri"/>
                          <a:cs typeface="Times New Roman"/>
                        </a:rPr>
                        <a:t>2,0</a:t>
                      </a:r>
                    </a:p>
                    <a:p>
                      <a:pPr algn="just">
                        <a:lnSpc>
                          <a:spcPct val="115000"/>
                        </a:lnSpc>
                        <a:spcAft>
                          <a:spcPts val="0"/>
                        </a:spcAft>
                      </a:pPr>
                      <a:r>
                        <a:rPr lang="it-IT" sz="1400" b="1" dirty="0">
                          <a:latin typeface="Calibri"/>
                          <a:ea typeface="Calibri"/>
                          <a:cs typeface="Times New Roman"/>
                        </a:rPr>
                        <a:t>48,1</a:t>
                      </a:r>
                    </a:p>
                    <a:p>
                      <a:pPr algn="just">
                        <a:lnSpc>
                          <a:spcPct val="115000"/>
                        </a:lnSpc>
                        <a:spcAft>
                          <a:spcPts val="0"/>
                        </a:spcAft>
                      </a:pPr>
                      <a:r>
                        <a:rPr lang="it-IT" sz="1400" dirty="0">
                          <a:latin typeface="Calibri"/>
                          <a:ea typeface="Calibri"/>
                          <a:cs typeface="Times New Roman"/>
                        </a:rPr>
                        <a:t>47,2</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74,5</a:t>
                      </a:r>
                    </a:p>
                    <a:p>
                      <a:pPr algn="just">
                        <a:lnSpc>
                          <a:spcPct val="115000"/>
                        </a:lnSpc>
                        <a:spcAft>
                          <a:spcPts val="0"/>
                        </a:spcAft>
                      </a:pPr>
                      <a:r>
                        <a:rPr lang="it-IT" sz="1400" dirty="0">
                          <a:latin typeface="Calibri"/>
                          <a:ea typeface="Calibri"/>
                          <a:cs typeface="Times New Roman"/>
                        </a:rPr>
                        <a:t>23,3</a:t>
                      </a:r>
                    </a:p>
                    <a:p>
                      <a:pPr algn="just">
                        <a:lnSpc>
                          <a:spcPct val="115000"/>
                        </a:lnSpc>
                        <a:spcAft>
                          <a:spcPts val="0"/>
                        </a:spcAft>
                      </a:pPr>
                      <a:r>
                        <a:rPr lang="it-IT" sz="1400" dirty="0">
                          <a:latin typeface="Calibri"/>
                          <a:ea typeface="Calibri"/>
                          <a:cs typeface="Times New Roman"/>
                        </a:rPr>
                        <a:t>24,2</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3,9</a:t>
                      </a:r>
                    </a:p>
                    <a:p>
                      <a:pPr algn="just">
                        <a:lnSpc>
                          <a:spcPct val="115000"/>
                        </a:lnSpc>
                        <a:spcAft>
                          <a:spcPts val="0"/>
                        </a:spcAft>
                      </a:pPr>
                      <a:r>
                        <a:rPr lang="it-IT" sz="1400">
                          <a:latin typeface="Calibri"/>
                          <a:ea typeface="Calibri"/>
                          <a:cs typeface="Times New Roman"/>
                        </a:rPr>
                        <a:t>1,7</a:t>
                      </a:r>
                    </a:p>
                    <a:p>
                      <a:pPr algn="just">
                        <a:lnSpc>
                          <a:spcPct val="115000"/>
                        </a:lnSpc>
                        <a:spcAft>
                          <a:spcPts val="0"/>
                        </a:spcAft>
                      </a:pPr>
                      <a:r>
                        <a:rPr lang="it-IT" sz="1400">
                          <a:latin typeface="Calibri"/>
                          <a:ea typeface="Calibri"/>
                          <a:cs typeface="Times New Roman"/>
                        </a:rPr>
                        <a:t>1,8</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19,6</a:t>
                      </a:r>
                    </a:p>
                    <a:p>
                      <a:pPr algn="just">
                        <a:lnSpc>
                          <a:spcPct val="115000"/>
                        </a:lnSpc>
                        <a:spcAft>
                          <a:spcPts val="0"/>
                        </a:spcAft>
                      </a:pPr>
                      <a:r>
                        <a:rPr lang="it-IT" sz="1400">
                          <a:latin typeface="Calibri"/>
                          <a:ea typeface="Calibri"/>
                          <a:cs typeface="Times New Roman"/>
                        </a:rPr>
                        <a:t>7,6</a:t>
                      </a:r>
                    </a:p>
                    <a:p>
                      <a:pPr algn="just">
                        <a:lnSpc>
                          <a:spcPct val="115000"/>
                        </a:lnSpc>
                        <a:spcAft>
                          <a:spcPts val="0"/>
                        </a:spcAft>
                      </a:pPr>
                      <a:r>
                        <a:rPr lang="it-IT" sz="1400">
                          <a:latin typeface="Calibri"/>
                          <a:ea typeface="Calibri"/>
                          <a:cs typeface="Times New Roman"/>
                        </a:rPr>
                        <a:t>7,8</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0,0</a:t>
                      </a:r>
                    </a:p>
                    <a:p>
                      <a:pPr algn="just">
                        <a:lnSpc>
                          <a:spcPct val="115000"/>
                        </a:lnSpc>
                        <a:spcAft>
                          <a:spcPts val="0"/>
                        </a:spcAft>
                      </a:pPr>
                      <a:r>
                        <a:rPr lang="it-IT" sz="1400">
                          <a:latin typeface="Calibri"/>
                          <a:ea typeface="Calibri"/>
                          <a:cs typeface="Times New Roman"/>
                        </a:rPr>
                        <a:t>19,3</a:t>
                      </a:r>
                    </a:p>
                    <a:p>
                      <a:pPr algn="just">
                        <a:lnSpc>
                          <a:spcPct val="115000"/>
                        </a:lnSpc>
                        <a:spcAft>
                          <a:spcPts val="0"/>
                        </a:spcAft>
                      </a:pPr>
                      <a:r>
                        <a:rPr lang="it-IT" sz="1400">
                          <a:latin typeface="Calibri"/>
                          <a:ea typeface="Calibri"/>
                          <a:cs typeface="Times New Roman"/>
                        </a:rPr>
                        <a:t>19,0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100</a:t>
                      </a:r>
                    </a:p>
                    <a:p>
                      <a:pPr algn="just">
                        <a:lnSpc>
                          <a:spcPct val="115000"/>
                        </a:lnSpc>
                        <a:spcAft>
                          <a:spcPts val="0"/>
                        </a:spcAft>
                      </a:pPr>
                      <a:r>
                        <a:rPr lang="it-IT" sz="1400">
                          <a:latin typeface="Calibri"/>
                          <a:ea typeface="Calibri"/>
                          <a:cs typeface="Times New Roman"/>
                        </a:rPr>
                        <a:t>100</a:t>
                      </a:r>
                    </a:p>
                    <a:p>
                      <a:pPr algn="just">
                        <a:lnSpc>
                          <a:spcPct val="115000"/>
                        </a:lnSpc>
                        <a:spcAft>
                          <a:spcPts val="0"/>
                        </a:spcAft>
                      </a:pPr>
                      <a:r>
                        <a:rPr lang="it-IT" sz="1400">
                          <a:latin typeface="Calibri"/>
                          <a:ea typeface="Calibri"/>
                          <a:cs typeface="Times New Roman"/>
                        </a:rPr>
                        <a:t>100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50</a:t>
                      </a:r>
                    </a:p>
                    <a:p>
                      <a:pPr algn="just">
                        <a:lnSpc>
                          <a:spcPct val="115000"/>
                        </a:lnSpc>
                        <a:spcAft>
                          <a:spcPts val="0"/>
                        </a:spcAft>
                      </a:pPr>
                      <a:r>
                        <a:rPr lang="it-IT" sz="1400" dirty="0">
                          <a:latin typeface="Calibri"/>
                          <a:ea typeface="Calibri"/>
                          <a:cs typeface="Times New Roman"/>
                        </a:rPr>
                        <a:t>2671</a:t>
                      </a:r>
                    </a:p>
                    <a:p>
                      <a:pPr algn="just">
                        <a:lnSpc>
                          <a:spcPct val="115000"/>
                        </a:lnSpc>
                        <a:spcAft>
                          <a:spcPts val="0"/>
                        </a:spcAft>
                      </a:pPr>
                      <a:r>
                        <a:rPr lang="it-IT" sz="1400" dirty="0">
                          <a:latin typeface="Calibri"/>
                          <a:ea typeface="Calibri"/>
                          <a:cs typeface="Times New Roman"/>
                        </a:rPr>
                        <a:t>2720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0580">
                <a:tc>
                  <a:txBody>
                    <a:bodyPr/>
                    <a:lstStyle/>
                    <a:p>
                      <a:pPr algn="just">
                        <a:lnSpc>
                          <a:spcPct val="115000"/>
                        </a:lnSpc>
                        <a:spcAft>
                          <a:spcPts val="0"/>
                        </a:spcAft>
                      </a:pPr>
                      <a:r>
                        <a:rPr lang="it-IT" sz="1400">
                          <a:latin typeface="Calibri"/>
                          <a:ea typeface="Calibri"/>
                          <a:cs typeface="Times New Roman"/>
                        </a:rPr>
                        <a:t>F</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smtClean="0">
                          <a:latin typeface="Calibri"/>
                          <a:ea typeface="Calibri"/>
                          <a:cs typeface="Times New Roman"/>
                        </a:rPr>
                        <a:t>10-14</a:t>
                      </a:r>
                      <a:endParaRPr lang="it-IT" sz="1400" b="1" dirty="0">
                        <a:latin typeface="Calibri"/>
                        <a:ea typeface="Calibri"/>
                        <a:cs typeface="Times New Roman"/>
                      </a:endParaRPr>
                    </a:p>
                    <a:p>
                      <a:pPr algn="just">
                        <a:lnSpc>
                          <a:spcPct val="115000"/>
                        </a:lnSpc>
                        <a:spcAft>
                          <a:spcPts val="0"/>
                        </a:spcAft>
                      </a:pPr>
                      <a:r>
                        <a:rPr lang="it-IT" sz="1400" dirty="0" smtClean="0">
                          <a:latin typeface="Calibri"/>
                          <a:ea typeface="Calibri"/>
                          <a:cs typeface="Times New Roman"/>
                        </a:rPr>
                        <a:t>15-59</a:t>
                      </a:r>
                      <a:endParaRPr lang="it-IT" sz="1400" dirty="0">
                        <a:latin typeface="Calibri"/>
                        <a:ea typeface="Calibri"/>
                        <a:cs typeface="Times New Roman"/>
                      </a:endParaRPr>
                    </a:p>
                    <a:p>
                      <a:pPr algn="just">
                        <a:lnSpc>
                          <a:spcPct val="115000"/>
                        </a:lnSpc>
                        <a:spcAft>
                          <a:spcPts val="0"/>
                        </a:spcAft>
                      </a:pPr>
                      <a:r>
                        <a:rPr lang="it-IT" sz="1400" dirty="0">
                          <a:latin typeface="Calibri"/>
                          <a:ea typeface="Calibri"/>
                          <a:cs typeface="Times New Roman"/>
                        </a:rPr>
                        <a:t>Totale</a:t>
                      </a:r>
                    </a:p>
                    <a:p>
                      <a:pPr algn="just">
                        <a:lnSpc>
                          <a:spcPct val="115000"/>
                        </a:lnSpc>
                        <a:spcAft>
                          <a:spcPts val="0"/>
                        </a:spcAft>
                      </a:pPr>
                      <a:r>
                        <a:rPr lang="it-IT" sz="1400" dirty="0">
                          <a:latin typeface="Calibri"/>
                          <a:ea typeface="Calibri"/>
                          <a:cs typeface="Times New Roman"/>
                        </a:rPr>
                        <a:t>10-59</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0" dirty="0">
                          <a:latin typeface="Calibri"/>
                          <a:ea typeface="Calibri"/>
                          <a:cs typeface="Times New Roman"/>
                        </a:rPr>
                        <a:t>20,4</a:t>
                      </a:r>
                    </a:p>
                    <a:p>
                      <a:pPr algn="just">
                        <a:lnSpc>
                          <a:spcPct val="115000"/>
                        </a:lnSpc>
                        <a:spcAft>
                          <a:spcPts val="0"/>
                        </a:spcAft>
                      </a:pPr>
                      <a:r>
                        <a:rPr lang="it-IT" sz="1400" b="1" dirty="0">
                          <a:latin typeface="Calibri"/>
                          <a:ea typeface="Calibri"/>
                          <a:cs typeface="Times New Roman"/>
                        </a:rPr>
                        <a:t>38,1</a:t>
                      </a:r>
                    </a:p>
                    <a:p>
                      <a:pPr algn="just">
                        <a:lnSpc>
                          <a:spcPct val="115000"/>
                        </a:lnSpc>
                        <a:spcAft>
                          <a:spcPts val="0"/>
                        </a:spcAft>
                      </a:pPr>
                      <a:r>
                        <a:rPr lang="it-IT" sz="1400" dirty="0">
                          <a:latin typeface="Calibri"/>
                          <a:ea typeface="Calibri"/>
                          <a:cs typeface="Times New Roman"/>
                        </a:rPr>
                        <a:t>37,3</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57,5</a:t>
                      </a:r>
                    </a:p>
                    <a:p>
                      <a:pPr algn="just">
                        <a:lnSpc>
                          <a:spcPct val="115000"/>
                        </a:lnSpc>
                        <a:spcAft>
                          <a:spcPts val="0"/>
                        </a:spcAft>
                      </a:pPr>
                      <a:r>
                        <a:rPr lang="it-IT" sz="1400" dirty="0">
                          <a:latin typeface="Calibri"/>
                          <a:ea typeface="Calibri"/>
                          <a:cs typeface="Times New Roman"/>
                        </a:rPr>
                        <a:t>26,6</a:t>
                      </a:r>
                    </a:p>
                    <a:p>
                      <a:pPr algn="just">
                        <a:lnSpc>
                          <a:spcPct val="115000"/>
                        </a:lnSpc>
                        <a:spcAft>
                          <a:spcPts val="0"/>
                        </a:spcAft>
                      </a:pPr>
                      <a:r>
                        <a:rPr lang="it-IT" sz="1400" dirty="0">
                          <a:latin typeface="Calibri"/>
                          <a:ea typeface="Calibri"/>
                          <a:cs typeface="Times New Roman"/>
                        </a:rPr>
                        <a:t>28,0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alibri"/>
                          <a:ea typeface="Calibri"/>
                          <a:cs typeface="Times New Roman"/>
                        </a:rPr>
                        <a:t>5,3</a:t>
                      </a:r>
                    </a:p>
                    <a:p>
                      <a:pPr algn="just">
                        <a:lnSpc>
                          <a:spcPct val="115000"/>
                        </a:lnSpc>
                        <a:spcAft>
                          <a:spcPts val="0"/>
                        </a:spcAft>
                      </a:pPr>
                      <a:r>
                        <a:rPr lang="it-IT" sz="1400" dirty="0">
                          <a:latin typeface="Calibri"/>
                          <a:ea typeface="Calibri"/>
                          <a:cs typeface="Times New Roman"/>
                        </a:rPr>
                        <a:t>0,9</a:t>
                      </a:r>
                    </a:p>
                    <a:p>
                      <a:pPr algn="just">
                        <a:lnSpc>
                          <a:spcPct val="115000"/>
                        </a:lnSpc>
                        <a:spcAft>
                          <a:spcPts val="0"/>
                        </a:spcAft>
                      </a:pPr>
                      <a:r>
                        <a:rPr lang="it-IT" sz="1400" dirty="0">
                          <a:latin typeface="Calibri"/>
                          <a:ea typeface="Calibri"/>
                          <a:cs typeface="Times New Roman"/>
                        </a:rPr>
                        <a:t>1,1</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8,8</a:t>
                      </a:r>
                    </a:p>
                    <a:p>
                      <a:pPr algn="just">
                        <a:lnSpc>
                          <a:spcPct val="115000"/>
                        </a:lnSpc>
                        <a:spcAft>
                          <a:spcPts val="0"/>
                        </a:spcAft>
                      </a:pPr>
                      <a:r>
                        <a:rPr lang="it-IT" sz="1400">
                          <a:latin typeface="Calibri"/>
                          <a:ea typeface="Calibri"/>
                          <a:cs typeface="Times New Roman"/>
                        </a:rPr>
                        <a:t>17,0</a:t>
                      </a:r>
                    </a:p>
                    <a:p>
                      <a:pPr algn="just">
                        <a:lnSpc>
                          <a:spcPct val="115000"/>
                        </a:lnSpc>
                        <a:spcAft>
                          <a:spcPts val="0"/>
                        </a:spcAft>
                      </a:pPr>
                      <a:r>
                        <a:rPr lang="it-IT" sz="1400">
                          <a:latin typeface="Calibri"/>
                          <a:ea typeface="Calibri"/>
                          <a:cs typeface="Times New Roman"/>
                        </a:rPr>
                        <a:t>16,6</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8,0</a:t>
                      </a:r>
                    </a:p>
                    <a:p>
                      <a:pPr algn="just">
                        <a:lnSpc>
                          <a:spcPct val="115000"/>
                        </a:lnSpc>
                        <a:spcAft>
                          <a:spcPts val="0"/>
                        </a:spcAft>
                      </a:pPr>
                      <a:r>
                        <a:rPr lang="it-IT" sz="1400">
                          <a:latin typeface="Calibri"/>
                          <a:ea typeface="Calibri"/>
                          <a:cs typeface="Times New Roman"/>
                        </a:rPr>
                        <a:t>17,4</a:t>
                      </a:r>
                    </a:p>
                    <a:p>
                      <a:pPr algn="just">
                        <a:lnSpc>
                          <a:spcPct val="115000"/>
                        </a:lnSpc>
                        <a:spcAft>
                          <a:spcPts val="0"/>
                        </a:spcAft>
                      </a:pPr>
                      <a:r>
                        <a:rPr lang="it-IT" sz="1400">
                          <a:latin typeface="Calibri"/>
                          <a:ea typeface="Calibri"/>
                          <a:cs typeface="Times New Roman"/>
                        </a:rPr>
                        <a:t>17,0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100</a:t>
                      </a:r>
                    </a:p>
                    <a:p>
                      <a:pPr algn="just">
                        <a:lnSpc>
                          <a:spcPct val="115000"/>
                        </a:lnSpc>
                        <a:spcAft>
                          <a:spcPts val="0"/>
                        </a:spcAft>
                      </a:pPr>
                      <a:r>
                        <a:rPr lang="it-IT" sz="1400">
                          <a:latin typeface="Calibri"/>
                          <a:ea typeface="Calibri"/>
                          <a:cs typeface="Times New Roman"/>
                        </a:rPr>
                        <a:t>100</a:t>
                      </a:r>
                    </a:p>
                    <a:p>
                      <a:pPr algn="just">
                        <a:lnSpc>
                          <a:spcPct val="115000"/>
                        </a:lnSpc>
                        <a:spcAft>
                          <a:spcPts val="0"/>
                        </a:spcAft>
                      </a:pPr>
                      <a:r>
                        <a:rPr lang="it-IT" sz="1400">
                          <a:latin typeface="Calibri"/>
                          <a:ea typeface="Calibri"/>
                          <a:cs typeface="Times New Roman"/>
                        </a:rPr>
                        <a:t>100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113</a:t>
                      </a:r>
                    </a:p>
                    <a:p>
                      <a:pPr algn="just">
                        <a:lnSpc>
                          <a:spcPct val="115000"/>
                        </a:lnSpc>
                        <a:spcAft>
                          <a:spcPts val="0"/>
                        </a:spcAft>
                      </a:pPr>
                      <a:r>
                        <a:rPr lang="it-IT" sz="1400" dirty="0">
                          <a:latin typeface="Calibri"/>
                          <a:ea typeface="Calibri"/>
                          <a:cs typeface="Times New Roman"/>
                        </a:rPr>
                        <a:t>2366</a:t>
                      </a:r>
                    </a:p>
                    <a:p>
                      <a:pPr algn="just">
                        <a:lnSpc>
                          <a:spcPct val="115000"/>
                        </a:lnSpc>
                        <a:spcAft>
                          <a:spcPts val="0"/>
                        </a:spcAft>
                      </a:pPr>
                      <a:r>
                        <a:rPr lang="it-IT" sz="1400" dirty="0">
                          <a:latin typeface="Calibri"/>
                          <a:ea typeface="Calibri"/>
                          <a:cs typeface="Times New Roman"/>
                        </a:rPr>
                        <a:t>2478</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3373">
                <a:tc>
                  <a:txBody>
                    <a:bodyPr/>
                    <a:lstStyle/>
                    <a:p>
                      <a:pPr algn="just">
                        <a:lnSpc>
                          <a:spcPct val="115000"/>
                        </a:lnSpc>
                        <a:spcAft>
                          <a:spcPts val="0"/>
                        </a:spcAft>
                      </a:pPr>
                      <a:r>
                        <a:rPr lang="it-IT" sz="1400">
                          <a:latin typeface="Calibri"/>
                          <a:ea typeface="Calibri"/>
                          <a:cs typeface="Times New Roman"/>
                        </a:rPr>
                        <a:t>M+F</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10-14</a:t>
                      </a:r>
                    </a:p>
                    <a:p>
                      <a:pPr algn="just">
                        <a:lnSpc>
                          <a:spcPct val="115000"/>
                        </a:lnSpc>
                        <a:spcAft>
                          <a:spcPts val="0"/>
                        </a:spcAft>
                      </a:pPr>
                      <a:r>
                        <a:rPr lang="it-IT" sz="1400">
                          <a:latin typeface="Calibri"/>
                          <a:ea typeface="Calibri"/>
                          <a:cs typeface="Times New Roman"/>
                        </a:rPr>
                        <a:t>15-59</a:t>
                      </a:r>
                    </a:p>
                    <a:p>
                      <a:pPr algn="just">
                        <a:lnSpc>
                          <a:spcPct val="115000"/>
                        </a:lnSpc>
                        <a:spcAft>
                          <a:spcPts val="0"/>
                        </a:spcAft>
                      </a:pPr>
                      <a:r>
                        <a:rPr lang="it-IT" sz="1400">
                          <a:latin typeface="Calibri"/>
                          <a:ea typeface="Calibri"/>
                          <a:cs typeface="Times New Roman"/>
                        </a:rPr>
                        <a:t>Totale</a:t>
                      </a:r>
                    </a:p>
                    <a:p>
                      <a:pPr algn="just">
                        <a:lnSpc>
                          <a:spcPct val="115000"/>
                        </a:lnSpc>
                        <a:spcAft>
                          <a:spcPts val="0"/>
                        </a:spcAft>
                      </a:pPr>
                      <a:r>
                        <a:rPr lang="it-IT" sz="1400">
                          <a:latin typeface="Calibri"/>
                          <a:ea typeface="Calibri"/>
                          <a:cs typeface="Times New Roman"/>
                        </a:rPr>
                        <a:t>10-59</a:t>
                      </a:r>
                    </a:p>
                    <a:p>
                      <a:pPr algn="just">
                        <a:lnSpc>
                          <a:spcPct val="115000"/>
                        </a:lnSpc>
                        <a:spcAft>
                          <a:spcPts val="0"/>
                        </a:spcAft>
                      </a:pPr>
                      <a:r>
                        <a:rPr lang="it-IT" sz="1400">
                          <a:latin typeface="Calibri"/>
                          <a:ea typeface="Calibri"/>
                          <a:cs typeface="Times New Roman"/>
                        </a:rPr>
                        <a:t>(in .000)</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alibri"/>
                          <a:ea typeface="Calibri"/>
                          <a:cs typeface="Times New Roman"/>
                        </a:rPr>
                        <a:t>14,6</a:t>
                      </a:r>
                    </a:p>
                    <a:p>
                      <a:pPr algn="just">
                        <a:lnSpc>
                          <a:spcPct val="115000"/>
                        </a:lnSpc>
                        <a:spcAft>
                          <a:spcPts val="0"/>
                        </a:spcAft>
                      </a:pPr>
                      <a:r>
                        <a:rPr lang="it-IT" sz="1400" b="1" dirty="0">
                          <a:latin typeface="Calibri"/>
                          <a:ea typeface="Calibri"/>
                          <a:cs typeface="Times New Roman"/>
                        </a:rPr>
                        <a:t>43,4</a:t>
                      </a:r>
                    </a:p>
                    <a:p>
                      <a:pPr algn="just">
                        <a:lnSpc>
                          <a:spcPct val="115000"/>
                        </a:lnSpc>
                        <a:spcAft>
                          <a:spcPts val="0"/>
                        </a:spcAft>
                      </a:pPr>
                      <a:r>
                        <a:rPr lang="it-IT" sz="1400" dirty="0">
                          <a:latin typeface="Calibri"/>
                          <a:ea typeface="Calibri"/>
                          <a:cs typeface="Times New Roman"/>
                        </a:rPr>
                        <a:t>42,6</a:t>
                      </a:r>
                    </a:p>
                    <a:p>
                      <a:pPr algn="just">
                        <a:lnSpc>
                          <a:spcPct val="115000"/>
                        </a:lnSpc>
                        <a:spcAft>
                          <a:spcPts val="0"/>
                        </a:spcAft>
                      </a:pPr>
                      <a:r>
                        <a:rPr lang="it-IT" sz="1400" dirty="0">
                          <a:latin typeface="Calibri"/>
                          <a:ea typeface="Calibri"/>
                          <a:cs typeface="Times New Roman"/>
                        </a:rPr>
                        <a:t>2214</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b="1" dirty="0">
                          <a:latin typeface="Calibri"/>
                          <a:ea typeface="Calibri"/>
                          <a:cs typeface="Times New Roman"/>
                        </a:rPr>
                        <a:t>62,8</a:t>
                      </a:r>
                    </a:p>
                    <a:p>
                      <a:pPr algn="just">
                        <a:lnSpc>
                          <a:spcPct val="115000"/>
                        </a:lnSpc>
                        <a:spcAft>
                          <a:spcPts val="0"/>
                        </a:spcAft>
                      </a:pPr>
                      <a:r>
                        <a:rPr lang="it-IT" sz="1400" dirty="0">
                          <a:latin typeface="Calibri"/>
                          <a:ea typeface="Calibri"/>
                          <a:cs typeface="Times New Roman"/>
                        </a:rPr>
                        <a:t>24,9</a:t>
                      </a:r>
                    </a:p>
                    <a:p>
                      <a:pPr algn="just">
                        <a:lnSpc>
                          <a:spcPct val="115000"/>
                        </a:lnSpc>
                        <a:spcAft>
                          <a:spcPts val="0"/>
                        </a:spcAft>
                      </a:pPr>
                      <a:r>
                        <a:rPr lang="it-IT" sz="1400" dirty="0">
                          <a:latin typeface="Calibri"/>
                          <a:ea typeface="Calibri"/>
                          <a:cs typeface="Times New Roman"/>
                        </a:rPr>
                        <a:t>26,0</a:t>
                      </a:r>
                    </a:p>
                    <a:p>
                      <a:pPr algn="just">
                        <a:lnSpc>
                          <a:spcPct val="115000"/>
                        </a:lnSpc>
                        <a:spcAft>
                          <a:spcPts val="0"/>
                        </a:spcAft>
                      </a:pPr>
                      <a:r>
                        <a:rPr lang="it-IT" sz="1400" dirty="0">
                          <a:latin typeface="Calibri"/>
                          <a:ea typeface="Calibri"/>
                          <a:cs typeface="Times New Roman"/>
                        </a:rPr>
                        <a:t>1351</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4,9</a:t>
                      </a:r>
                    </a:p>
                    <a:p>
                      <a:pPr algn="just">
                        <a:lnSpc>
                          <a:spcPct val="115000"/>
                        </a:lnSpc>
                        <a:spcAft>
                          <a:spcPts val="0"/>
                        </a:spcAft>
                      </a:pPr>
                      <a:r>
                        <a:rPr lang="it-IT" sz="1400">
                          <a:latin typeface="Calibri"/>
                          <a:ea typeface="Calibri"/>
                          <a:cs typeface="Times New Roman"/>
                        </a:rPr>
                        <a:t>1,3</a:t>
                      </a:r>
                    </a:p>
                    <a:p>
                      <a:pPr algn="just">
                        <a:lnSpc>
                          <a:spcPct val="115000"/>
                        </a:lnSpc>
                        <a:spcAft>
                          <a:spcPts val="0"/>
                        </a:spcAft>
                      </a:pPr>
                      <a:r>
                        <a:rPr lang="it-IT" sz="1400">
                          <a:latin typeface="Calibri"/>
                          <a:ea typeface="Calibri"/>
                          <a:cs typeface="Times New Roman"/>
                        </a:rPr>
                        <a:t>1,4</a:t>
                      </a:r>
                    </a:p>
                    <a:p>
                      <a:pPr algn="just">
                        <a:lnSpc>
                          <a:spcPct val="115000"/>
                        </a:lnSpc>
                        <a:spcAft>
                          <a:spcPts val="0"/>
                        </a:spcAft>
                      </a:pPr>
                      <a:r>
                        <a:rPr lang="it-IT" sz="1400">
                          <a:latin typeface="Calibri"/>
                          <a:ea typeface="Calibri"/>
                          <a:cs typeface="Times New Roman"/>
                        </a:rPr>
                        <a:t>73</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12,2</a:t>
                      </a:r>
                    </a:p>
                    <a:p>
                      <a:pPr algn="just">
                        <a:lnSpc>
                          <a:spcPct val="115000"/>
                        </a:lnSpc>
                        <a:spcAft>
                          <a:spcPts val="0"/>
                        </a:spcAft>
                      </a:pPr>
                      <a:r>
                        <a:rPr lang="it-IT" sz="1400">
                          <a:latin typeface="Calibri"/>
                          <a:ea typeface="Calibri"/>
                          <a:cs typeface="Times New Roman"/>
                        </a:rPr>
                        <a:t>12,0</a:t>
                      </a:r>
                    </a:p>
                    <a:p>
                      <a:pPr algn="just">
                        <a:lnSpc>
                          <a:spcPct val="115000"/>
                        </a:lnSpc>
                        <a:spcAft>
                          <a:spcPts val="0"/>
                        </a:spcAft>
                      </a:pPr>
                      <a:r>
                        <a:rPr lang="it-IT" sz="1400">
                          <a:latin typeface="Calibri"/>
                          <a:ea typeface="Calibri"/>
                          <a:cs typeface="Times New Roman"/>
                        </a:rPr>
                        <a:t>12,0</a:t>
                      </a:r>
                    </a:p>
                    <a:p>
                      <a:pPr algn="just">
                        <a:lnSpc>
                          <a:spcPct val="115000"/>
                        </a:lnSpc>
                        <a:spcAft>
                          <a:spcPts val="0"/>
                        </a:spcAft>
                      </a:pPr>
                      <a:r>
                        <a:rPr lang="it-IT" sz="1400">
                          <a:latin typeface="Calibri"/>
                          <a:ea typeface="Calibri"/>
                          <a:cs typeface="Times New Roman"/>
                        </a:rPr>
                        <a:t>634</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5,5</a:t>
                      </a:r>
                    </a:p>
                    <a:p>
                      <a:pPr algn="just">
                        <a:lnSpc>
                          <a:spcPct val="115000"/>
                        </a:lnSpc>
                        <a:spcAft>
                          <a:spcPts val="0"/>
                        </a:spcAft>
                      </a:pPr>
                      <a:r>
                        <a:rPr lang="it-IT" sz="1400">
                          <a:latin typeface="Calibri"/>
                          <a:ea typeface="Calibri"/>
                          <a:cs typeface="Times New Roman"/>
                        </a:rPr>
                        <a:t>18,4</a:t>
                      </a:r>
                    </a:p>
                    <a:p>
                      <a:pPr algn="just">
                        <a:lnSpc>
                          <a:spcPct val="115000"/>
                        </a:lnSpc>
                        <a:spcAft>
                          <a:spcPts val="0"/>
                        </a:spcAft>
                      </a:pPr>
                      <a:r>
                        <a:rPr lang="it-IT" sz="1400">
                          <a:latin typeface="Calibri"/>
                          <a:ea typeface="Calibri"/>
                          <a:cs typeface="Times New Roman"/>
                        </a:rPr>
                        <a:t>18,0</a:t>
                      </a:r>
                    </a:p>
                    <a:p>
                      <a:pPr algn="just">
                        <a:lnSpc>
                          <a:spcPct val="115000"/>
                        </a:lnSpc>
                        <a:spcAft>
                          <a:spcPts val="0"/>
                        </a:spcAft>
                      </a:pPr>
                      <a:r>
                        <a:rPr lang="it-IT" sz="1400">
                          <a:latin typeface="Calibri"/>
                          <a:ea typeface="Calibri"/>
                          <a:cs typeface="Times New Roman"/>
                        </a:rPr>
                        <a:t>936</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a:latin typeface="Calibri"/>
                          <a:ea typeface="Calibri"/>
                          <a:cs typeface="Times New Roman"/>
                        </a:rPr>
                        <a:t>100,0</a:t>
                      </a:r>
                    </a:p>
                    <a:p>
                      <a:pPr algn="just">
                        <a:lnSpc>
                          <a:spcPct val="115000"/>
                        </a:lnSpc>
                        <a:spcAft>
                          <a:spcPts val="0"/>
                        </a:spcAft>
                      </a:pPr>
                      <a:r>
                        <a:rPr lang="it-IT" sz="1400">
                          <a:latin typeface="Calibri"/>
                          <a:ea typeface="Calibri"/>
                          <a:cs typeface="Times New Roman"/>
                        </a:rPr>
                        <a:t>100,0</a:t>
                      </a:r>
                    </a:p>
                    <a:p>
                      <a:pPr algn="just">
                        <a:lnSpc>
                          <a:spcPct val="115000"/>
                        </a:lnSpc>
                        <a:spcAft>
                          <a:spcPts val="0"/>
                        </a:spcAft>
                      </a:pPr>
                      <a:r>
                        <a:rPr lang="it-IT" sz="1400">
                          <a:latin typeface="Calibri"/>
                          <a:ea typeface="Calibri"/>
                          <a:cs typeface="Times New Roman"/>
                        </a:rPr>
                        <a:t>100,0</a:t>
                      </a:r>
                    </a:p>
                    <a:p>
                      <a:pPr algn="just">
                        <a:lnSpc>
                          <a:spcPct val="115000"/>
                        </a:lnSpc>
                        <a:spcAft>
                          <a:spcPts val="0"/>
                        </a:spcAft>
                      </a:pPr>
                      <a:r>
                        <a:rPr lang="it-IT" sz="1400">
                          <a:latin typeface="Calibri"/>
                          <a:ea typeface="Calibri"/>
                          <a:cs typeface="Times New Roman"/>
                        </a:rPr>
                        <a:t>5198</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it-IT" sz="1400" dirty="0">
                          <a:latin typeface="Calibri"/>
                          <a:ea typeface="Calibri"/>
                          <a:cs typeface="Times New Roman"/>
                        </a:rPr>
                        <a:t>163</a:t>
                      </a:r>
                    </a:p>
                    <a:p>
                      <a:pPr algn="just">
                        <a:lnSpc>
                          <a:spcPct val="115000"/>
                        </a:lnSpc>
                        <a:spcAft>
                          <a:spcPts val="0"/>
                        </a:spcAft>
                      </a:pPr>
                      <a:r>
                        <a:rPr lang="it-IT" sz="1400" dirty="0">
                          <a:latin typeface="Calibri"/>
                          <a:ea typeface="Calibri"/>
                          <a:cs typeface="Times New Roman"/>
                        </a:rPr>
                        <a:t>5036</a:t>
                      </a:r>
                    </a:p>
                    <a:p>
                      <a:pPr algn="just">
                        <a:lnSpc>
                          <a:spcPct val="115000"/>
                        </a:lnSpc>
                        <a:spcAft>
                          <a:spcPts val="0"/>
                        </a:spcAft>
                      </a:pPr>
                      <a:r>
                        <a:rPr lang="it-IT" sz="1400" dirty="0">
                          <a:latin typeface="Calibri"/>
                          <a:ea typeface="Calibri"/>
                          <a:cs typeface="Times New Roman"/>
                        </a:rPr>
                        <a:t>5198</a:t>
                      </a:r>
                    </a:p>
                    <a:p>
                      <a:pPr algn="just">
                        <a:lnSpc>
                          <a:spcPct val="115000"/>
                        </a:lnSpc>
                        <a:spcAft>
                          <a:spcPts val="0"/>
                        </a:spcAft>
                      </a:pPr>
                      <a:r>
                        <a:rPr lang="it-IT" sz="1400" dirty="0">
                          <a:latin typeface="Calibri"/>
                          <a:ea typeface="Calibri"/>
                          <a:cs typeface="Times New Roman"/>
                        </a:rPr>
                        <a:t>_</a:t>
                      </a:r>
                    </a:p>
                  </a:txBody>
                  <a:tcPr marL="55082" marR="550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Segnaposto numero diapositiva 7"/>
          <p:cNvSpPr>
            <a:spLocks noGrp="1"/>
          </p:cNvSpPr>
          <p:nvPr>
            <p:ph type="sldNum" sz="quarter" idx="12"/>
          </p:nvPr>
        </p:nvSpPr>
        <p:spPr/>
        <p:txBody>
          <a:bodyPr/>
          <a:lstStyle/>
          <a:p>
            <a:fld id="{81466CBE-F41B-4C57-BDFC-6085BFDB9B3A}" type="slidenum">
              <a:rPr lang="it-IT" smtClean="0"/>
              <a:pPr/>
              <a:t>51</a:t>
            </a:fld>
            <a:endParaRPr lang="it-IT"/>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dirty="0"/>
              <a:t>La figura si presta a considerazioni sull’abbandono in base al genere: </a:t>
            </a:r>
            <a:r>
              <a:rPr lang="it-IT" b="1" dirty="0"/>
              <a:t>Le femmine nella fascia di età 10-14 abbandonano lo sport in misura più che doppia rispetto ai coetanei</a:t>
            </a:r>
            <a:r>
              <a:rPr lang="it-IT" dirty="0"/>
              <a:t>. Mancanza di tempo (20,4%) e motivazione mista (8%) sono le ragioni addotte dalle femmine in misura assai superiore ai coetanei maschi. La mancanza di interesse/pigrizia tra i maschi risulta essere il fattore più diffuso nel motivare l’abbandono della pratica sportiva (74,5%).</a:t>
            </a:r>
          </a:p>
          <a:p>
            <a:pPr algn="just"/>
            <a:r>
              <a:rPr lang="it-IT" dirty="0"/>
              <a:t>L’interruzione della pratica sportiva nell’età infantile dipende soprattutto da ragioni soggettive (mancanza di interesse, pigrizia), mentre altre motivazioni sono meno frequenti</a:t>
            </a:r>
            <a:r>
              <a:rPr lang="it-IT" dirty="0" smtClean="0"/>
              <a:t>.</a:t>
            </a:r>
          </a:p>
          <a:p>
            <a:pPr algn="just">
              <a:buNone/>
            </a:pPr>
            <a:r>
              <a:rPr lang="it-IT" dirty="0"/>
              <a:t> </a:t>
            </a:r>
            <a:r>
              <a:rPr lang="it-IT" dirty="0" smtClean="0"/>
              <a:t>     </a:t>
            </a:r>
            <a:r>
              <a:rPr lang="it-IT" b="1" dirty="0"/>
              <a:t>A partire dai 15 anni e con forza crescente dai 25 anni queste </a:t>
            </a:r>
            <a:r>
              <a:rPr lang="it-IT" b="1" dirty="0" smtClean="0"/>
              <a:t>ragioni prendono </a:t>
            </a:r>
            <a:r>
              <a:rPr lang="it-IT" b="1" dirty="0"/>
              <a:t>il sopravvento, specie per mancanza di tempo dovuta a percorsi di studio impegnative/o scelte professionali obbliganti.</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52</a:t>
            </a:fld>
            <a:endParaRPr lang="it-IT"/>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buNone/>
            </a:pPr>
            <a:r>
              <a:rPr lang="it-IT" b="1" dirty="0"/>
              <a:t>Conclusioni </a:t>
            </a:r>
            <a:endParaRPr lang="it-IT" b="1" dirty="0" smtClean="0"/>
          </a:p>
          <a:p>
            <a:pPr algn="just">
              <a:buNone/>
            </a:pPr>
            <a:r>
              <a:rPr lang="it-IT" dirty="0"/>
              <a:t> </a:t>
            </a:r>
            <a:r>
              <a:rPr lang="it-IT" dirty="0" smtClean="0"/>
              <a:t>    </a:t>
            </a:r>
            <a:r>
              <a:rPr lang="it-IT" b="1" dirty="0" smtClean="0"/>
              <a:t>L’età </a:t>
            </a:r>
            <a:r>
              <a:rPr lang="it-IT" b="1" dirty="0" err="1"/>
              <a:t>infantile-adolescenziale</a:t>
            </a:r>
            <a:r>
              <a:rPr lang="it-IT" b="1" dirty="0"/>
              <a:t> </a:t>
            </a:r>
            <a:r>
              <a:rPr lang="it-IT" dirty="0"/>
              <a:t>rappresenta un’occasione privilegiata per </a:t>
            </a:r>
            <a:r>
              <a:rPr lang="it-IT" b="1" dirty="0"/>
              <a:t>avviare allo sport </a:t>
            </a:r>
            <a:r>
              <a:rPr lang="it-IT" dirty="0"/>
              <a:t>la grande massa della popolazione: i praticanti sportivi, che tra gli alunni di primaria sono più della metà, tra gli adolescenti che frequentano la secondaria di primo grado diventano l’ampia maggioranza quasi 3 su 4. Col termine della scuola dell’obbligo gli abbandoni, già iniziati specie tra le femmine ma ancora contenuti di numero, diventano sempre più frequenti per il sopravanzare di ragioni oggettive e strutturali che prevalgono su quelle soggettive e personali.</a:t>
            </a:r>
          </a:p>
          <a:p>
            <a:pPr>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53</a:t>
            </a:fld>
            <a:endParaRPr lang="it-IT"/>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3400" b="1" dirty="0"/>
              <a:t>L’età infantile</a:t>
            </a:r>
            <a:r>
              <a:rPr lang="it-IT" sz="3400" dirty="0"/>
              <a:t> merita un’attenzione specifica, quale occasione  privilegiata per </a:t>
            </a:r>
            <a:r>
              <a:rPr lang="it-IT" sz="3400" b="1" dirty="0"/>
              <a:t>socializzare allo sport </a:t>
            </a:r>
            <a:r>
              <a:rPr lang="it-IT" sz="3400" dirty="0"/>
              <a:t>ed evitare che in età adulta l’abbandono dello sport diventi l’abbandono di qualsiasi pratica motoria. </a:t>
            </a:r>
            <a:endParaRPr lang="it-IT" sz="3400" dirty="0" smtClean="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54</a:t>
            </a:fld>
            <a:endParaRPr lang="it-IT"/>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u="sng" dirty="0" smtClean="0"/>
              <a:t>La vera discriminante sociale per favorire lo sport </a:t>
            </a:r>
            <a:r>
              <a:rPr lang="it-IT" dirty="0" smtClean="0"/>
              <a:t>oggi non è il reddito, né la professione, né il titolo di istruzione del genitore, ma la </a:t>
            </a:r>
            <a:r>
              <a:rPr lang="it-IT" b="1" u="sng" dirty="0" smtClean="0"/>
              <a:t>CULTURA SPORTIVA FAMILIARE</a:t>
            </a:r>
            <a:r>
              <a:rPr lang="it-IT" b="1" dirty="0" smtClean="0"/>
              <a:t> </a:t>
            </a:r>
            <a:r>
              <a:rPr lang="it-IT" dirty="0" smtClean="0"/>
              <a:t>(insieme di valori e comportamenti del nucleo familiare, specie dei genitori, atti a sorreggere nei fatti l’inclinazione allo sport  dimostrata dai figli); è tale cultura ad orientare positivamente allo sport il minore e a favorirne la socializzazione sportiva. Ad esempio è la maggiore o minore </a:t>
            </a:r>
            <a:r>
              <a:rPr lang="it-IT" b="1" dirty="0" smtClean="0"/>
              <a:t>disponibilità</a:t>
            </a:r>
            <a:r>
              <a:rPr lang="it-IT" dirty="0" smtClean="0"/>
              <a:t> di almeno un genitore ad accompagnare il bambino in piscina, in palestra, al centro sportivo a fare la differenza tra i comportamenti dei bambini verso lo sport .</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55</a:t>
            </a:fld>
            <a:endParaRPr lang="it-IT"/>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Lo sport continua ad essere considerato da troppi nel nostro Paese come </a:t>
            </a:r>
            <a:r>
              <a:rPr lang="it-IT" b="1" dirty="0" smtClean="0"/>
              <a:t>un’attività marginale</a:t>
            </a:r>
            <a:r>
              <a:rPr lang="it-IT" dirty="0" smtClean="0"/>
              <a:t>, anziché come il presupposto per assicurarsi una salute migliore nell’età adulta e anziana, come la via per formare a uno stile di vita improntato a impegno, lealtà nella competizione, rispetto delle regole e dell’avversario.</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56</a:t>
            </a:fld>
            <a:endParaRPr lang="it-IT"/>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lvl="0" algn="just">
              <a:buNone/>
            </a:pPr>
            <a:r>
              <a:rPr lang="it-IT" b="1" dirty="0" smtClean="0"/>
              <a:t>      La </a:t>
            </a:r>
            <a:r>
              <a:rPr lang="it-IT" b="1" dirty="0"/>
              <a:t>palestra </a:t>
            </a:r>
            <a:r>
              <a:rPr lang="it-IT" b="1" dirty="0" smtClean="0"/>
              <a:t>d’Europa: considerazioni </a:t>
            </a:r>
            <a:r>
              <a:rPr lang="it-IT" b="1" dirty="0"/>
              <a:t>pedagogiche sull’attività </a:t>
            </a:r>
            <a:r>
              <a:rPr lang="it-IT" b="1" dirty="0" smtClean="0"/>
              <a:t>motoria nell’infanzia</a:t>
            </a:r>
            <a:endParaRPr lang="it-IT" b="1" dirty="0"/>
          </a:p>
          <a:p>
            <a:pPr algn="just"/>
            <a:r>
              <a:rPr lang="it-IT" b="1" dirty="0"/>
              <a:t>1. Un impegno che viene dall’Europa</a:t>
            </a:r>
          </a:p>
          <a:p>
            <a:pPr algn="just"/>
            <a:r>
              <a:rPr lang="it-IT" dirty="0"/>
              <a:t>Il </a:t>
            </a:r>
            <a:r>
              <a:rPr lang="it-IT" b="1" dirty="0"/>
              <a:t>Libro Bianco sullo </a:t>
            </a:r>
            <a:r>
              <a:rPr lang="it-IT" b="1" dirty="0" smtClean="0"/>
              <a:t>Sport 07.07.2007 </a:t>
            </a:r>
            <a:r>
              <a:rPr lang="it-IT" u="sng" dirty="0">
                <a:hlinkClick r:id="rId2"/>
              </a:rPr>
              <a:t>http://</a:t>
            </a:r>
            <a:r>
              <a:rPr lang="it-IT" u="sng" dirty="0" smtClean="0">
                <a:hlinkClick r:id="rId2"/>
              </a:rPr>
              <a:t>ec.europa.eu/sport</a:t>
            </a:r>
            <a:r>
              <a:rPr lang="it-IT" dirty="0" smtClean="0"/>
              <a:t>  </a:t>
            </a:r>
            <a:r>
              <a:rPr lang="it-IT" dirty="0"/>
              <a:t>della Commissione Europea luglio 2007 rappresenta la prima iniziativa globale che mira a convogliare in un filone coerente tutte le misure precedentemente adottate dai diversi organismi europei per esaltare il ruolo sociale, economico e culturale dello sport nella vita comunitaria.</a:t>
            </a:r>
          </a:p>
          <a:p>
            <a:pPr algn="just">
              <a:buNone/>
            </a:pP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57</a:t>
            </a:fld>
            <a:endParaRPr lang="it-IT"/>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Libro bianco Commissione europea</a:t>
            </a:r>
          </a:p>
          <a:p>
            <a:pPr algn="just"/>
            <a:r>
              <a:rPr lang="it-IT" dirty="0" smtClean="0"/>
              <a:t>La scuola la sede ideale per promuovere lo sport e gli atteggiamenti positivi nei confronti di attività motorie regolari, volte all’acquisizione di </a:t>
            </a:r>
            <a:r>
              <a:rPr lang="it-IT" b="1" dirty="0" smtClean="0"/>
              <a:t>competenze trasversali (inclusione, intercultura) </a:t>
            </a:r>
            <a:r>
              <a:rPr lang="it-IT" dirty="0" smtClean="0"/>
              <a:t>e </a:t>
            </a:r>
            <a:r>
              <a:rPr lang="it-IT" b="1" dirty="0" smtClean="0"/>
              <a:t>specifiche</a:t>
            </a:r>
            <a:r>
              <a:rPr lang="it-IT" dirty="0" smtClean="0"/>
              <a:t> </a:t>
            </a:r>
            <a:r>
              <a:rPr lang="it-IT" b="1" dirty="0" smtClean="0"/>
              <a:t>(sviluppo schemi motori di base)</a:t>
            </a:r>
            <a:r>
              <a:rPr lang="it-IT" dirty="0" smtClean="0"/>
              <a:t> collegate alla </a:t>
            </a:r>
            <a:r>
              <a:rPr lang="it-IT" b="1" dirty="0" smtClean="0"/>
              <a:t>conoscenza del proprio corpo </a:t>
            </a:r>
            <a:r>
              <a:rPr lang="it-IT" dirty="0" smtClean="0"/>
              <a:t>e a uno </a:t>
            </a:r>
            <a:r>
              <a:rPr lang="it-IT" b="1" dirty="0" smtClean="0"/>
              <a:t>stile di vita sano.</a:t>
            </a:r>
            <a:r>
              <a:rPr lang="it-IT" dirty="0" smtClean="0"/>
              <a:t> </a:t>
            </a:r>
          </a:p>
          <a:p>
            <a:pPr algn="just"/>
            <a:r>
              <a:rPr lang="it-IT" dirty="0" smtClean="0"/>
              <a:t>Proprio </a:t>
            </a:r>
            <a:r>
              <a:rPr lang="it-IT" b="1" dirty="0" smtClean="0"/>
              <a:t>nella scuola </a:t>
            </a:r>
            <a:r>
              <a:rPr lang="it-IT" dirty="0" smtClean="0"/>
              <a:t>si situano molti </a:t>
            </a:r>
            <a:r>
              <a:rPr lang="it-IT" b="1" dirty="0" smtClean="0"/>
              <a:t>problemi</a:t>
            </a:r>
            <a:r>
              <a:rPr lang="it-IT" dirty="0" smtClean="0"/>
              <a:t>: scarsa </a:t>
            </a:r>
            <a:r>
              <a:rPr lang="it-IT" dirty="0" err="1" smtClean="0"/>
              <a:t>significanza</a:t>
            </a:r>
            <a:r>
              <a:rPr lang="it-IT" dirty="0" smtClean="0"/>
              <a:t> delle proposte curricolari, risorse umane e finanziarie non adeguate, scarso legame tra attività scolastiche ed extrascolastiche e numerose difficoltà nell’integrazione degli alunni in situazione di svantaggio e delle minoranze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58</a:t>
            </a:fld>
            <a:endParaRPr lang="it-IT"/>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b="1" dirty="0" smtClean="0"/>
              <a:t>Raccomandazione del Parlamento e Consiglio Europeo</a:t>
            </a:r>
          </a:p>
          <a:p>
            <a:pPr algn="just">
              <a:buNone/>
            </a:pPr>
            <a:r>
              <a:rPr lang="it-IT" b="1" dirty="0" smtClean="0"/>
              <a:t>(18 dicembre 2006)</a:t>
            </a:r>
          </a:p>
          <a:p>
            <a:pPr algn="just">
              <a:buNone/>
            </a:pPr>
            <a:r>
              <a:rPr lang="it-IT" i="1" dirty="0" smtClean="0"/>
              <a:t>“le competenze [come] una combinazione di conoscenze, abilità e attitudini appropriate al contesto”</a:t>
            </a:r>
          </a:p>
          <a:p>
            <a:pPr algn="just">
              <a:buNone/>
            </a:pPr>
            <a:r>
              <a:rPr lang="it-IT" i="1" dirty="0" smtClean="0"/>
              <a:t>“ le </a:t>
            </a:r>
            <a:r>
              <a:rPr lang="it-IT" b="1" i="1" dirty="0" smtClean="0"/>
              <a:t>competenze chiave </a:t>
            </a:r>
            <a:r>
              <a:rPr lang="it-IT" i="1" dirty="0" smtClean="0"/>
              <a:t>sono quelle di cui tutti hanno bisogno per la realizzazione e lo sviluppo personali, la cittadinanza attiva, l’inclusione sociale e l’occupazione”</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59</a:t>
            </a:fld>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dirty="0" smtClean="0"/>
              <a:t>Poiché </a:t>
            </a:r>
            <a:r>
              <a:rPr lang="it-IT" b="1" dirty="0" smtClean="0"/>
              <a:t>comprensione e interpretazione </a:t>
            </a:r>
            <a:r>
              <a:rPr lang="it-IT" dirty="0" smtClean="0"/>
              <a:t>rappresentano la costituzione dell’essere del Ci, il senso deve essere concepito come la struttura </a:t>
            </a:r>
            <a:r>
              <a:rPr lang="it-IT" dirty="0" err="1" smtClean="0"/>
              <a:t>formale-esistenziale</a:t>
            </a:r>
            <a:r>
              <a:rPr lang="it-IT" dirty="0" smtClean="0"/>
              <a:t> dell’apertura propria  della comprensione. […] </a:t>
            </a:r>
            <a:r>
              <a:rPr lang="it-IT" i="1" dirty="0" smtClean="0"/>
              <a:t>Solo l’Esserci, quindi, può essere fornito di senso [</a:t>
            </a:r>
            <a:r>
              <a:rPr lang="it-IT" i="1" dirty="0" err="1" smtClean="0"/>
              <a:t>sinnvoll</a:t>
            </a:r>
            <a:r>
              <a:rPr lang="it-IT" i="1" dirty="0" smtClean="0"/>
              <a:t>] o sfornito di senso [</a:t>
            </a:r>
            <a:r>
              <a:rPr lang="it-IT" i="1" dirty="0" err="1" smtClean="0"/>
              <a:t>sinnlos</a:t>
            </a:r>
            <a:r>
              <a:rPr lang="it-IT" i="1" dirty="0" smtClean="0"/>
              <a:t>]</a:t>
            </a:r>
            <a:r>
              <a:rPr lang="it-IT" dirty="0" smtClean="0"/>
              <a:t>. (</a:t>
            </a:r>
            <a:r>
              <a:rPr lang="it-IT" dirty="0" err="1" smtClean="0"/>
              <a:t>Heidegger</a:t>
            </a:r>
            <a:r>
              <a:rPr lang="it-IT" dirty="0" smtClean="0"/>
              <a:t>, 2008, p. 187)</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a:t>
            </a:fld>
            <a:endParaRPr lang="it-IT"/>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628800"/>
            <a:ext cx="8229600" cy="4525963"/>
          </a:xfrm>
        </p:spPr>
        <p:txBody>
          <a:bodyPr>
            <a:normAutofit fontScale="70000" lnSpcReduction="20000"/>
          </a:bodyPr>
          <a:lstStyle/>
          <a:p>
            <a:pPr algn="just">
              <a:buNone/>
            </a:pPr>
            <a:r>
              <a:rPr lang="it-IT" b="1" dirty="0" smtClean="0"/>
              <a:t>COMUNICAZIONE NELLA  MADRE LINGUA</a:t>
            </a:r>
          </a:p>
          <a:p>
            <a:pPr algn="just">
              <a:buNone/>
            </a:pPr>
            <a:r>
              <a:rPr lang="it-IT" b="1" dirty="0" smtClean="0"/>
              <a:t>COMUNICAZIONE NELLE LINGUE STRANIERE</a:t>
            </a:r>
          </a:p>
          <a:p>
            <a:pPr algn="just">
              <a:buNone/>
            </a:pPr>
            <a:r>
              <a:rPr lang="it-IT" b="1" dirty="0" smtClean="0"/>
              <a:t>COMPETENZA MATEMATICA E COMPETENZE </a:t>
            </a:r>
            <a:r>
              <a:rPr lang="it-IT" b="1" dirty="0" err="1" smtClean="0"/>
              <a:t>DI</a:t>
            </a:r>
            <a:r>
              <a:rPr lang="it-IT" b="1" dirty="0" smtClean="0"/>
              <a:t> BASE IN SCIENZA E TECNOLOGIA</a:t>
            </a:r>
          </a:p>
          <a:p>
            <a:pPr algn="just">
              <a:buNone/>
            </a:pPr>
            <a:r>
              <a:rPr lang="it-IT" b="1" dirty="0" smtClean="0"/>
              <a:t>COMPETENZA DIGITALE </a:t>
            </a:r>
            <a:r>
              <a:rPr lang="it-IT" dirty="0" smtClean="0"/>
              <a:t>(s</a:t>
            </a:r>
            <a:r>
              <a:rPr lang="it-IT" i="1" dirty="0" smtClean="0"/>
              <a:t>aper utilizzare, con dimestichezza e spirito critico, le tecnologie della società dell’informazione (TSI) per il lavoro, il tempo libero e la comunicazione).</a:t>
            </a:r>
            <a:endParaRPr lang="it-IT" b="1" dirty="0" smtClean="0"/>
          </a:p>
          <a:p>
            <a:pPr algn="just">
              <a:buNone/>
            </a:pPr>
            <a:r>
              <a:rPr lang="it-IT" b="1" dirty="0" smtClean="0"/>
              <a:t>IMPARARE AD IMPARARE </a:t>
            </a:r>
            <a:r>
              <a:rPr lang="it-IT" i="1" dirty="0" smtClean="0"/>
              <a:t>(organizzare il proprio apprendimento)</a:t>
            </a:r>
          </a:p>
          <a:p>
            <a:pPr algn="just">
              <a:buNone/>
            </a:pPr>
            <a:r>
              <a:rPr lang="it-IT" b="1" dirty="0" smtClean="0"/>
              <a:t>COMPETENZE SOCIALI E CIVICHE</a:t>
            </a:r>
          </a:p>
          <a:p>
            <a:pPr algn="just">
              <a:buNone/>
            </a:pPr>
            <a:r>
              <a:rPr lang="it-IT" b="1" dirty="0" smtClean="0"/>
              <a:t>SPIRITO </a:t>
            </a:r>
            <a:r>
              <a:rPr lang="it-IT" b="1" dirty="0" err="1" smtClean="0"/>
              <a:t>DI</a:t>
            </a:r>
            <a:r>
              <a:rPr lang="it-IT" b="1" dirty="0" smtClean="0"/>
              <a:t> INIZIATIVA E IMPRENDITORIALITA’ </a:t>
            </a:r>
            <a:r>
              <a:rPr lang="it-IT" i="1" dirty="0" smtClean="0"/>
              <a:t>(saper tradurre le idee in azioni)</a:t>
            </a:r>
          </a:p>
          <a:p>
            <a:pPr algn="just">
              <a:buNone/>
            </a:pPr>
            <a:r>
              <a:rPr lang="it-IT" b="1" dirty="0" smtClean="0"/>
              <a:t>CONSAPEVOLEZZA ED ESPRESSIONE CULTURALE</a:t>
            </a:r>
            <a:endParaRPr lang="it-IT" b="1" i="1" dirty="0" smtClean="0"/>
          </a:p>
          <a:p>
            <a:pPr algn="just">
              <a:buNone/>
            </a:pPr>
            <a:r>
              <a:rPr lang="it-IT" i="1" dirty="0" smtClean="0"/>
              <a:t>(fruire dei linguaggi espressivi e esprimersi attraverso diversi linguaggi) </a:t>
            </a:r>
            <a:endParaRPr lang="it-IT" dirty="0" smtClean="0"/>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60</a:t>
            </a:fld>
            <a:endParaRPr lang="it-IT"/>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r>
              <a:rPr lang="it-IT" b="1" dirty="0" smtClean="0"/>
              <a:t>Libro Bianco dello Sport 2007</a:t>
            </a:r>
          </a:p>
          <a:p>
            <a:pPr algn="just"/>
            <a:r>
              <a:rPr lang="it-IT" dirty="0" smtClean="0"/>
              <a:t>Il documento contiene una serie di misure da attuare e sostenere da parte dell'Unione europea, tra cui: </a:t>
            </a:r>
          </a:p>
          <a:p>
            <a:pPr algn="just"/>
            <a:r>
              <a:rPr lang="it-IT" dirty="0" smtClean="0"/>
              <a:t>il </a:t>
            </a:r>
            <a:r>
              <a:rPr lang="it-IT" b="1" u="sng" dirty="0" smtClean="0"/>
              <a:t>ruolo sociale dello sport</a:t>
            </a:r>
            <a:r>
              <a:rPr lang="it-IT" b="1" dirty="0" smtClean="0"/>
              <a:t>: </a:t>
            </a:r>
            <a:r>
              <a:rPr lang="it-IT" dirty="0" smtClean="0"/>
              <a:t>migliorare la salute pubblica attraverso l'attività fisica; lottare contro il doping; rafforzare il ruolo dello sport nel campo dell'istruzione; attività di volontariato; inclusione sociale, lotta contro il razzismo; lo sport quale strumento di sviluppo; </a:t>
            </a:r>
          </a:p>
          <a:p>
            <a:pPr algn="just"/>
            <a:r>
              <a:rPr lang="it-IT" b="1" u="sng" dirty="0" smtClean="0"/>
              <a:t>la dimensione economica dello sport</a:t>
            </a:r>
            <a:r>
              <a:rPr lang="it-IT" b="1" dirty="0" smtClean="0"/>
              <a:t>: </a:t>
            </a:r>
            <a:r>
              <a:rPr lang="it-IT" dirty="0" smtClean="0"/>
              <a:t>la raccolta di dati comparabili; la garanzia di un supporto finanziario per le associazioni di attività sportive praticate a livello di base; </a:t>
            </a:r>
            <a:r>
              <a:rPr lang="it-IT" b="1" u="sng" dirty="0" smtClean="0"/>
              <a:t>l'organizzazione dello sport</a:t>
            </a:r>
            <a:r>
              <a:rPr lang="it-IT" b="1" dirty="0" smtClean="0"/>
              <a:t>: </a:t>
            </a:r>
            <a:r>
              <a:rPr lang="it-IT" dirty="0" smtClean="0"/>
              <a:t>specificità dello sport; libera circolazione, trasferimento di giocatori e agenti di giocatori; la tutela dei minori; lotta alla corruzione e al riciclaggio di denaro; il sistema di autorizzazione delle società e i diritti di trasmissione.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61</a:t>
            </a:fld>
            <a:endParaRPr lang="it-IT"/>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b="1" dirty="0" smtClean="0"/>
              <a:t>Il Libro Bianco dello Sport italiano 10.07. 2012 (CONI)</a:t>
            </a:r>
          </a:p>
          <a:p>
            <a:r>
              <a:rPr lang="it-IT" b="1" dirty="0" smtClean="0"/>
              <a:t>Finalità:</a:t>
            </a:r>
          </a:p>
          <a:p>
            <a:pPr algn="just"/>
            <a:r>
              <a:rPr lang="it-IT" dirty="0" smtClean="0"/>
              <a:t>promuovere l’Attività Sportiva della popolazione, indirizzare a stili di vita sani volti a ridurre la sedentarietà e a salvaguardare la Salute dei cittadini, in tutte le fasce di età; </a:t>
            </a:r>
          </a:p>
          <a:p>
            <a:pPr algn="just"/>
            <a:r>
              <a:rPr lang="it-IT" dirty="0" smtClean="0"/>
              <a:t>delineare le Strategie di Intervento nei prossimi anni, sia nel Settore dello Sport per Tutti, sia per migliorare la Competitività degli Atleti di Alto Livello;</a:t>
            </a:r>
          </a:p>
          <a:p>
            <a:pPr algn="just"/>
            <a:r>
              <a:rPr lang="it-IT" dirty="0" smtClean="0"/>
              <a:t>aumentare la Cultura Sportiva nel Paese, attraverso Analisi Oggettive e Indicazioni concrete sui Percorsi da seguire, gli Obiettivi da raggiungere, i Meccanismi di finanziamento e la Tempistica di realizzazione. </a:t>
            </a:r>
            <a:endParaRPr lang="it-IT" b="1"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62</a:t>
            </a:fld>
            <a:endParaRPr lang="it-IT"/>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Ed fisica soffre di una </a:t>
            </a:r>
            <a:r>
              <a:rPr lang="it-IT" b="1" dirty="0" smtClean="0"/>
              <a:t>riduzione di ore curricolari</a:t>
            </a:r>
            <a:r>
              <a:rPr lang="it-IT" dirty="0" smtClean="0"/>
              <a:t>, di insufficienti risorse finanziarie, strutturali, umane. Soffre nei fatti di uno status inferiore e di una minore attenzione e viene sottovalutata dalle autorità scolastiche</a:t>
            </a:r>
          </a:p>
          <a:p>
            <a:pPr algn="just"/>
            <a:r>
              <a:rPr lang="it-IT" dirty="0" smtClean="0"/>
              <a:t>Iniziative politiche istituzionali inter-governative, governative e non governative volte a promuovere l’educazione fisica di qualità a scuola. </a:t>
            </a:r>
          </a:p>
          <a:p>
            <a:pPr algn="just"/>
            <a:r>
              <a:rPr lang="it-IT" dirty="0" smtClean="0"/>
              <a:t>2003 il Consiglio d’Europa aveva pubblicato una serie di Raccomandazioni sui principi politici e le buone prassi per promuovere l’educazione fisica.</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63</a:t>
            </a:fld>
            <a:endParaRPr lang="it-IT"/>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buNone/>
            </a:pPr>
            <a:r>
              <a:rPr lang="it-IT" sz="2800" b="1" dirty="0"/>
              <a:t>2 Attività motoria, scuola e infanzia</a:t>
            </a:r>
            <a:endParaRPr lang="it-IT" sz="2800" dirty="0"/>
          </a:p>
          <a:p>
            <a:pPr algn="just">
              <a:buNone/>
            </a:pPr>
            <a:endParaRPr lang="it-IT" sz="2800" dirty="0"/>
          </a:p>
          <a:p>
            <a:pPr algn="just"/>
            <a:r>
              <a:rPr lang="it-IT" sz="2800" dirty="0"/>
              <a:t>I piccoli europei oggi:</a:t>
            </a:r>
          </a:p>
          <a:p>
            <a:pPr algn="just">
              <a:buNone/>
            </a:pPr>
            <a:r>
              <a:rPr lang="it-IT" sz="2800" dirty="0"/>
              <a:t>-si muovono meno rispetto alle generazioni  anni 70-80</a:t>
            </a:r>
          </a:p>
          <a:p>
            <a:pPr algn="just">
              <a:buNone/>
            </a:pPr>
            <a:r>
              <a:rPr lang="it-IT" sz="2800" dirty="0"/>
              <a:t>-problema obesità in aumento</a:t>
            </a:r>
          </a:p>
          <a:p>
            <a:pPr algn="just">
              <a:buNone/>
            </a:pPr>
            <a:r>
              <a:rPr lang="it-IT" sz="2800" dirty="0"/>
              <a:t>-stile di vita </a:t>
            </a:r>
            <a:r>
              <a:rPr lang="it-IT" sz="2800" dirty="0" smtClean="0"/>
              <a:t>sedentario</a:t>
            </a:r>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64</a:t>
            </a:fld>
            <a:endParaRPr lang="it-IT"/>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Durante i primi anni di vita, le esperienze legate all’apprendimento si rivelano fondamentali per la partecipazione alle attività fisiche, pertanto per i bambini  e le bambine le possibilità di sperimentarle nell’educazione formale e nell’extrascuola risultano fondamentali. </a:t>
            </a:r>
          </a:p>
          <a:p>
            <a:pPr algn="just"/>
            <a:r>
              <a:rPr lang="it-IT" dirty="0" smtClean="0"/>
              <a:t>Fino a trenta anni fa </a:t>
            </a:r>
            <a:r>
              <a:rPr lang="it-IT" b="1" dirty="0" smtClean="0"/>
              <a:t>muoversi</a:t>
            </a:r>
            <a:r>
              <a:rPr lang="it-IT" dirty="0" smtClean="0"/>
              <a:t>, saltare, misurare le proprie possibilità fisiche costituiva una peculiarità dell’età infantile che è andata perdendosi a seguito delle mutate condizioni di vita degli adulti. I bambini oggi vedono frustrata la loro </a:t>
            </a:r>
            <a:r>
              <a:rPr lang="it-IT" b="1" dirty="0" smtClean="0"/>
              <a:t>naturale tendenza al movimento libero</a:t>
            </a:r>
            <a:r>
              <a:rPr lang="it-IT" dirty="0" smtClean="0"/>
              <a:t>. I genitori indirizzano in massa i loro figli verso </a:t>
            </a:r>
            <a:r>
              <a:rPr lang="it-IT" b="1" dirty="0" smtClean="0"/>
              <a:t>attività organizzate </a:t>
            </a:r>
            <a:r>
              <a:rPr lang="it-IT" dirty="0" smtClean="0"/>
              <a:t>da adulti col risultato paradossale che non ci sono mai stati così tanti bambini impegnati nello sport. </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65</a:t>
            </a:fld>
            <a:endParaRPr lang="it-IT"/>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dirty="0" smtClean="0"/>
              <a:t>Due ore di sport la settimana non sono sufficienti a neutralizzare la sedentarietà delle loro altre occupazioni e, di conseguenza il loro dispendio energetico quotidiano è in calo costante. </a:t>
            </a:r>
            <a:r>
              <a:rPr lang="it-IT" b="1" dirty="0" smtClean="0"/>
              <a:t>Nel tempo libero</a:t>
            </a:r>
            <a:r>
              <a:rPr lang="it-IT" dirty="0" smtClean="0"/>
              <a:t>: video-giochi, conseguenza solitudine, meno compagni di gioco, sedentarietà.</a:t>
            </a:r>
          </a:p>
          <a:p>
            <a:pPr algn="just"/>
            <a:r>
              <a:rPr lang="it-IT" dirty="0" smtClean="0"/>
              <a:t>La Commissione Europea invita gli Stati membri a sensibilizzare l’opinione pubblica non solo sul ruolo dello sport rispetto all’</a:t>
            </a:r>
            <a:r>
              <a:rPr lang="it-IT" b="1" dirty="0" smtClean="0"/>
              <a:t>educazione</a:t>
            </a:r>
            <a:r>
              <a:rPr lang="it-IT" dirty="0" smtClean="0"/>
              <a:t> e alla </a:t>
            </a:r>
            <a:r>
              <a:rPr lang="it-IT" b="1" dirty="0" smtClean="0"/>
              <a:t>cultura,</a:t>
            </a:r>
            <a:r>
              <a:rPr lang="it-IT" dirty="0" smtClean="0"/>
              <a:t> ma anche in termini di protezione della </a:t>
            </a:r>
            <a:r>
              <a:rPr lang="it-IT" b="1" dirty="0" smtClean="0"/>
              <a:t>salute</a:t>
            </a:r>
            <a:r>
              <a:rPr lang="it-IT" dirty="0" smtClean="0"/>
              <a:t> e </a:t>
            </a:r>
            <a:r>
              <a:rPr lang="it-IT" b="1" dirty="0" smtClean="0"/>
              <a:t>integrazione sociale</a:t>
            </a:r>
            <a:r>
              <a:rPr lang="it-IT" dirty="0" smtClean="0"/>
              <a:t>.</a:t>
            </a:r>
          </a:p>
          <a:p>
            <a:pPr algn="just"/>
            <a:r>
              <a:rPr lang="it-IT" dirty="0" smtClean="0"/>
              <a:t>Si cerca di promuovere il </a:t>
            </a:r>
            <a:r>
              <a:rPr lang="it-IT" b="1" dirty="0" smtClean="0"/>
              <a:t>multi sport </a:t>
            </a:r>
            <a:r>
              <a:rPr lang="it-IT" dirty="0" smtClean="0"/>
              <a:t>e il riconoscimento delle istituzioni e delle organizzazioni che contribuiscono alla migliore integrazione delle attività sportive nel sistema educativo formale.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66</a:t>
            </a:fld>
            <a:endParaRPr lang="it-IT"/>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lvl="0"/>
            <a:r>
              <a:rPr lang="it-IT" b="1" dirty="0"/>
              <a:t>L’educazione fisica nelle scuole d’Europa: uno sguardo d’insieme</a:t>
            </a:r>
            <a:endParaRPr lang="it-IT" dirty="0"/>
          </a:p>
          <a:p>
            <a:pPr algn="just"/>
            <a:r>
              <a:rPr lang="it-IT" dirty="0" smtClean="0"/>
              <a:t>Trend </a:t>
            </a:r>
            <a:r>
              <a:rPr lang="it-IT" dirty="0"/>
              <a:t>di sviluppo a livello europeo con le raccomandazioni della Commissione rispetto alla valenza dell’ed. fisica come strumento di tutela della salute e promozione dell’integrazione sociale. </a:t>
            </a:r>
            <a:endParaRPr lang="it-IT" dirty="0" smtClean="0"/>
          </a:p>
          <a:p>
            <a:pPr algn="just"/>
            <a:r>
              <a:rPr lang="it-IT" dirty="0" smtClean="0"/>
              <a:t>Indicatori</a:t>
            </a:r>
            <a:r>
              <a:rPr lang="it-IT" dirty="0"/>
              <a:t>: tempo dedicato </a:t>
            </a:r>
            <a:r>
              <a:rPr lang="it-IT" dirty="0" smtClean="0"/>
              <a:t>all’educazione fisica</a:t>
            </a:r>
            <a:r>
              <a:rPr lang="it-IT" dirty="0"/>
              <a:t>, la formazione degli insegnanti, il contenuto del curricolo, la compensazione delle disuguaglianze</a:t>
            </a:r>
            <a:r>
              <a:rPr lang="it-IT" dirty="0" smtClean="0"/>
              <a:t>.</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67</a:t>
            </a:fld>
            <a:endParaRPr lang="it-IT"/>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lvl="1" algn="just"/>
            <a:r>
              <a:rPr lang="it-IT" b="1" dirty="0" smtClean="0"/>
              <a:t>Tempo scuola e formazione degli insegnanti</a:t>
            </a:r>
            <a:endParaRPr lang="it-IT" dirty="0" smtClean="0"/>
          </a:p>
          <a:p>
            <a:pPr algn="just"/>
            <a:r>
              <a:rPr lang="it-IT" sz="2800" dirty="0" smtClean="0"/>
              <a:t>Formalmente l’educazione fisica  ha lo stesso status delle altre discipline in più del 90% dei paesi europei  ma il suo prestigio è percepito come inferiore nel 34% di essi (Germania, Italia, Ungheria, Regno Unito)</a:t>
            </a:r>
          </a:p>
          <a:p>
            <a:pPr algn="just"/>
            <a:r>
              <a:rPr lang="it-IT" sz="2800" dirty="0" smtClean="0"/>
              <a:t>Poche ore, pochi insegnanti, poche strutture e attrezzature.</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68</a:t>
            </a:fld>
            <a:endParaRPr lang="it-IT"/>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dirty="0" smtClean="0"/>
              <a:t>Formazione:</a:t>
            </a:r>
            <a:r>
              <a:rPr lang="it-IT" dirty="0" smtClean="0"/>
              <a:t> inadeguatezza della preparazione iniziale, nel 94% dei Paesi sono specializzati in educazione fisica  solo gli </a:t>
            </a:r>
            <a:r>
              <a:rPr lang="it-IT" b="1" dirty="0" smtClean="0"/>
              <a:t>insegnanti</a:t>
            </a:r>
            <a:r>
              <a:rPr lang="it-IT" dirty="0" smtClean="0"/>
              <a:t> delle scuole secondarie, mentre sono generalisti quelli della primaria. Nel 67% dei paesi un elemento di correzione di questa situazione allarmante è costituito dall’affiancamento di un educatore motorio all’insegnante generalista. L’autonomia degli insegnanti  generalisti, poco sensibilizzati all’importanza della disciplina fa sì che molto spesso le ore previste nel curriculum non vengano svolte o cancellate a favore di altre attività.</a:t>
            </a:r>
          </a:p>
          <a:p>
            <a:pPr algn="just"/>
            <a:endParaRPr lang="it-IT" dirty="0" smtClean="0"/>
          </a:p>
          <a:p>
            <a:pPr algn="just"/>
            <a:r>
              <a:rPr lang="it-IT" dirty="0" smtClean="0"/>
              <a:t>I bambini invece devono poter sviluppare le abilità motorie fondamentali e le competenze nel movimento divertendosi nel seguire uno stile di vita attivo e acquisendo una maggior consapevolezza di quello che è il loro bisogno di attività.</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69</a:t>
            </a:fld>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91269"/>
            <a:ext cx="8229600" cy="4525963"/>
          </a:xfrm>
        </p:spPr>
        <p:txBody>
          <a:bodyPr>
            <a:normAutofit/>
          </a:bodyPr>
          <a:lstStyle/>
          <a:p>
            <a:pPr algn="just"/>
            <a:r>
              <a:rPr lang="it-IT" sz="2600" dirty="0"/>
              <a:t>Il </a:t>
            </a:r>
            <a:r>
              <a:rPr lang="it-IT" sz="2600" b="1" dirty="0"/>
              <a:t>ricercatore </a:t>
            </a:r>
            <a:r>
              <a:rPr lang="it-IT" sz="2600" dirty="0"/>
              <a:t>senza un </a:t>
            </a:r>
            <a:r>
              <a:rPr lang="it-IT" sz="2600" b="1" dirty="0"/>
              <a:t>flusso costruttivo </a:t>
            </a:r>
            <a:r>
              <a:rPr lang="it-IT" sz="2600" dirty="0"/>
              <a:t>con l’</a:t>
            </a:r>
            <a:r>
              <a:rPr lang="it-IT" sz="2600" b="1" dirty="0"/>
              <a:t>operatore</a:t>
            </a:r>
            <a:r>
              <a:rPr lang="it-IT" sz="2600" dirty="0"/>
              <a:t> non può giudicare la reale portata del problema al quale si dedica, non conoscendo le condizioni sotto cui un particolare problema si presenta, né sarà in condizioni di giudicare, se le risorse di altre scienze gli danno la possibilità di affrontare il problema in modo efficace; inoltre non comprenderà  le situazioni concrete in cui va applicata la soluzione per rendersi conto se è reale o arbitraria.</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a:t>
            </a:fld>
            <a:endParaRPr lang="it-IT"/>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lvl="1" algn="just"/>
            <a:r>
              <a:rPr lang="it-IT" sz="3400" b="1" dirty="0"/>
              <a:t>La compensazione delle disuguaglianze</a:t>
            </a:r>
            <a:endParaRPr lang="it-IT" sz="3400" dirty="0"/>
          </a:p>
          <a:p>
            <a:pPr algn="just"/>
            <a:r>
              <a:rPr lang="it-IT" dirty="0"/>
              <a:t>Nei paesi in cui vige una politica di integrazione (</a:t>
            </a:r>
            <a:r>
              <a:rPr lang="it-IT" dirty="0" err="1"/>
              <a:t>es</a:t>
            </a:r>
            <a:r>
              <a:rPr lang="it-IT" dirty="0"/>
              <a:t> Italia, Regno Unito) nella pratica questo principio è limitato dalla mancanza di strutture e strumentazione  adatta, di personale specializzato e risorse finanziarie </a:t>
            </a:r>
            <a:r>
              <a:rPr lang="it-IT" dirty="0" smtClean="0"/>
              <a:t>dedicate. </a:t>
            </a:r>
            <a:r>
              <a:rPr lang="it-IT" dirty="0"/>
              <a:t>Manca un concetto di uguaglianza che consideri la differenza (art 3 </a:t>
            </a:r>
            <a:r>
              <a:rPr lang="it-IT" dirty="0" err="1"/>
              <a:t>Cost</a:t>
            </a:r>
            <a:r>
              <a:rPr lang="it-IT" dirty="0"/>
              <a:t> </a:t>
            </a:r>
            <a:r>
              <a:rPr lang="it-IT" dirty="0" err="1"/>
              <a:t>ita</a:t>
            </a:r>
            <a:r>
              <a:rPr lang="it-IT" dirty="0"/>
              <a:t>). </a:t>
            </a:r>
            <a:endParaRPr lang="it-IT" dirty="0" smtClean="0"/>
          </a:p>
          <a:p>
            <a:pPr algn="just"/>
            <a:r>
              <a:rPr lang="it-IT" dirty="0" smtClean="0"/>
              <a:t>Il </a:t>
            </a:r>
            <a:r>
              <a:rPr lang="it-IT" dirty="0"/>
              <a:t>curriculum di </a:t>
            </a:r>
            <a:r>
              <a:rPr lang="it-IT" dirty="0" smtClean="0"/>
              <a:t>educazione  </a:t>
            </a:r>
            <a:r>
              <a:rPr lang="it-IT" dirty="0"/>
              <a:t>Fisica tende a proporre sport e abilità che esaltano caratteristiche maschili e poche forme di esercizio fisico non </a:t>
            </a:r>
            <a:r>
              <a:rPr lang="it-IT" dirty="0" smtClean="0"/>
              <a:t>propriamente sportivo (</a:t>
            </a:r>
            <a:r>
              <a:rPr lang="it-IT" dirty="0" err="1" smtClean="0"/>
              <a:t>multisport</a:t>
            </a:r>
            <a:r>
              <a:rPr lang="it-IT" dirty="0" smtClean="0"/>
              <a:t>). </a:t>
            </a:r>
            <a:r>
              <a:rPr lang="it-IT" dirty="0"/>
              <a:t>La questione del genere s’interseca con quella delle minoranze e riguarda soprattutto le ragazze musulmane che in caso di </a:t>
            </a:r>
            <a:r>
              <a:rPr lang="it-IT" dirty="0" smtClean="0"/>
              <a:t>educazione  </a:t>
            </a:r>
            <a:r>
              <a:rPr lang="it-IT" dirty="0"/>
              <a:t>fisica finiscono sotto il fuoco incrociato di scuola e famiglia per l’abbigliamento, le attività sportive </a:t>
            </a:r>
            <a:r>
              <a:rPr lang="it-IT" dirty="0" smtClean="0"/>
              <a:t>miste, </a:t>
            </a:r>
            <a:r>
              <a:rPr lang="it-IT" dirty="0"/>
              <a:t>le lezioni durante il digiuno di Ramadan, le lezioni di nuoto e di danza.</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70</a:t>
            </a:fld>
            <a:endParaRPr lang="it-IT"/>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lvl="1" algn="just"/>
            <a:r>
              <a:rPr lang="it-IT" sz="3100" b="1" dirty="0"/>
              <a:t>Trend di sviluppo: bilanci e prospettive</a:t>
            </a:r>
            <a:endParaRPr lang="it-IT" sz="3100" dirty="0"/>
          </a:p>
          <a:p>
            <a:pPr algn="just"/>
            <a:r>
              <a:rPr lang="it-IT" sz="3100" dirty="0" smtClean="0"/>
              <a:t>Insegnamento dell’Educazione fisica </a:t>
            </a:r>
            <a:r>
              <a:rPr lang="it-IT" sz="3100" dirty="0"/>
              <a:t>fisica ancora troppo ancorato alla </a:t>
            </a:r>
            <a:r>
              <a:rPr lang="it-IT" sz="3100" b="1" dirty="0"/>
              <a:t>competizione</a:t>
            </a:r>
            <a:r>
              <a:rPr lang="it-IT" sz="3100" dirty="0"/>
              <a:t> e al primato, dimenticando che l’infanzia ha bisogno di esperienze personalmente significative e socialmente rilevanti su cui far crescere </a:t>
            </a:r>
            <a:r>
              <a:rPr lang="it-IT" sz="3100" b="1" dirty="0"/>
              <a:t>autostima, motivazione, rispetto, cura di sé e degli altri</a:t>
            </a:r>
            <a:r>
              <a:rPr lang="it-IT" sz="3100" dirty="0"/>
              <a:t>. La competizione di per sé non costituisce un problema ma lo diventa quando esclude o mette ai margini, come nel caso dei disabili. I valori del </a:t>
            </a:r>
            <a:r>
              <a:rPr lang="it-IT" sz="3100" b="1" dirty="0"/>
              <a:t>divertimento</a:t>
            </a:r>
            <a:r>
              <a:rPr lang="it-IT" sz="3100" dirty="0"/>
              <a:t>, dello </a:t>
            </a:r>
            <a:r>
              <a:rPr lang="it-IT" sz="3100" b="1" dirty="0"/>
              <a:t>sviluppo personale</a:t>
            </a:r>
            <a:r>
              <a:rPr lang="it-IT" sz="3100" dirty="0"/>
              <a:t>, dell’</a:t>
            </a:r>
            <a:r>
              <a:rPr lang="it-IT" sz="3100" b="1" dirty="0"/>
              <a:t>inclusione </a:t>
            </a:r>
            <a:r>
              <a:rPr lang="it-IT" sz="3100" dirty="0"/>
              <a:t>contano più della vittoria.</a:t>
            </a:r>
          </a:p>
          <a:p>
            <a:pPr algn="just"/>
            <a:r>
              <a:rPr lang="it-IT" sz="3100" dirty="0"/>
              <a:t>L’ampliamento e il bilanciamento dei curricoli costituiscono un imperativo in vista dell’acquisizione di routine motorie e di atteggiamenti socio-culturali ed etici positivi.</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71</a:t>
            </a:fld>
            <a:endParaRPr lang="it-IT"/>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lvl="0" algn="just">
              <a:buNone/>
            </a:pPr>
            <a:r>
              <a:rPr lang="it-IT" b="1" dirty="0"/>
              <a:t>Le potenzialità di un intervento integrato</a:t>
            </a:r>
            <a:endParaRPr lang="it-IT" dirty="0"/>
          </a:p>
          <a:p>
            <a:pPr algn="just">
              <a:buNone/>
            </a:pPr>
            <a:r>
              <a:rPr lang="it-IT" b="1" dirty="0"/>
              <a:t>Scuola ed extrascuola: percorsi partecipativi </a:t>
            </a:r>
            <a:endParaRPr lang="it-IT" dirty="0"/>
          </a:p>
          <a:p>
            <a:pPr algn="just">
              <a:buNone/>
            </a:pPr>
            <a:r>
              <a:rPr lang="it-IT" b="1" dirty="0"/>
              <a:t>1.Modello non formale di partecipazione </a:t>
            </a:r>
            <a:r>
              <a:rPr lang="it-IT" dirty="0"/>
              <a:t>si colloca in piccole </a:t>
            </a:r>
            <a:r>
              <a:rPr lang="it-IT" b="1" dirty="0"/>
              <a:t>comunità di pratica </a:t>
            </a:r>
            <a:r>
              <a:rPr lang="it-IT" dirty="0"/>
              <a:t>che promuovono il  concetto di sport per tutti a livello di attività ricreative e socioculturali. La loro dichiarata indipendenza dalle organizzazioni sportive e dai club e la propensione verso attività non competitive favorisce l’instaurarsi di relazioni umane e sociali tra i membri. La flessibilità strutturale  e le attività proposte innescano processi di </a:t>
            </a:r>
            <a:r>
              <a:rPr lang="it-IT" b="1" dirty="0"/>
              <a:t>apprendimento informale</a:t>
            </a:r>
            <a:r>
              <a:rPr lang="it-IT" dirty="0"/>
              <a:t>, in cui ognuno può acquisire le </a:t>
            </a:r>
            <a:r>
              <a:rPr lang="it-IT" b="1" dirty="0"/>
              <a:t>abilità </a:t>
            </a:r>
            <a:r>
              <a:rPr lang="it-IT" b="1" dirty="0" smtClean="0"/>
              <a:t>motorie di base  </a:t>
            </a:r>
            <a:r>
              <a:rPr lang="it-IT" dirty="0"/>
              <a:t>seguendo il ritmo naturale, senza pressioni </a:t>
            </a:r>
            <a:r>
              <a:rPr lang="it-IT" dirty="0" smtClean="0"/>
              <a:t>competitive, considerando </a:t>
            </a:r>
            <a:r>
              <a:rPr lang="it-IT" b="1" dirty="0" smtClean="0"/>
              <a:t>l’importanza dello stare insieme</a:t>
            </a:r>
            <a:r>
              <a:rPr lang="it-IT" dirty="0" smtClean="0"/>
              <a:t>.</a:t>
            </a: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72</a:t>
            </a:fld>
            <a:endParaRPr lang="it-IT"/>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sz="2800" b="1" dirty="0"/>
              <a:t>2.Modello sportivo di specializzazione </a:t>
            </a:r>
            <a:r>
              <a:rPr lang="it-IT" sz="2800" dirty="0"/>
              <a:t>riguarda le attività praticate in associazioni e </a:t>
            </a:r>
            <a:r>
              <a:rPr lang="it-IT" sz="2800" dirty="0" smtClean="0"/>
              <a:t>club </a:t>
            </a:r>
            <a:r>
              <a:rPr lang="it-IT" sz="2800" dirty="0"/>
              <a:t>sportivi con un’organizzazione volta all’acquisizione di abilità specifiche in un determinato sport. L’acquisizione </a:t>
            </a:r>
            <a:r>
              <a:rPr lang="it-IT" sz="2800" dirty="0" smtClean="0"/>
              <a:t>delle </a:t>
            </a:r>
            <a:r>
              <a:rPr lang="it-IT" sz="2800" b="1" dirty="0" smtClean="0"/>
              <a:t>tecniche specifiche  </a:t>
            </a:r>
            <a:r>
              <a:rPr lang="it-IT" sz="2800" dirty="0"/>
              <a:t>è l’obiettivo principale: gli obiettivi socio-relazionali passano in secondo piano rispetto alla performance.</a:t>
            </a:r>
          </a:p>
          <a:p>
            <a:pPr algn="just">
              <a:buNone/>
            </a:pP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73</a:t>
            </a:fld>
            <a:endParaRPr lang="it-IT"/>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sz="2800" b="1" dirty="0"/>
              <a:t>3.Modello </a:t>
            </a:r>
            <a:r>
              <a:rPr lang="it-IT" sz="2800" b="1" dirty="0" err="1"/>
              <a:t>scolastico-educativo</a:t>
            </a:r>
            <a:r>
              <a:rPr lang="it-IT" sz="2800" dirty="0"/>
              <a:t>, educazione fisica e sport sono alla base di questo modello che si attua attraverso la </a:t>
            </a:r>
            <a:r>
              <a:rPr lang="it-IT" sz="2800" b="1" dirty="0"/>
              <a:t>lezione classica</a:t>
            </a:r>
            <a:r>
              <a:rPr lang="it-IT" sz="2800" dirty="0"/>
              <a:t>. La scuola è considerata come la prima tappa dell’educazione fisica, in quanto attua come agente di </a:t>
            </a:r>
            <a:r>
              <a:rPr lang="it-IT" sz="2800" b="1" dirty="0"/>
              <a:t>democratizzazione</a:t>
            </a:r>
            <a:r>
              <a:rPr lang="it-IT" sz="2800" dirty="0"/>
              <a:t> e permette a tutti i bambini di partecipare. L’educazione non è solo fisica ma anche cognitiva, etica, sociale.</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74</a:t>
            </a:fld>
            <a:endParaRPr lang="it-IT"/>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b="1" dirty="0"/>
              <a:t>4.Modello misto di cooperazione  </a:t>
            </a:r>
            <a:r>
              <a:rPr lang="it-IT" sz="2800" dirty="0"/>
              <a:t>in questo modello tutti i partner si coordinano per offrire attività fisiche rispondenti ai bisogni e agli interessi dei bambini. </a:t>
            </a:r>
            <a:r>
              <a:rPr lang="it-IT" sz="2800" b="1" dirty="0"/>
              <a:t>L’orientamento cooperativo </a:t>
            </a:r>
            <a:r>
              <a:rPr lang="it-IT" sz="2800" dirty="0"/>
              <a:t>coinvolge tutte le categorie d’istruzione che si occupano a diverso titolo di educazione fisica: si attua tra </a:t>
            </a:r>
            <a:r>
              <a:rPr lang="it-IT" sz="2800" b="1" dirty="0"/>
              <a:t>scuola, </a:t>
            </a:r>
            <a:r>
              <a:rPr lang="it-IT" sz="2800" b="1" dirty="0" smtClean="0"/>
              <a:t>club </a:t>
            </a:r>
            <a:r>
              <a:rPr lang="it-IT" sz="2800" b="1" dirty="0"/>
              <a:t>e società sportive, istituzioni pubbliche a livello locale, regionale o nazionale</a:t>
            </a:r>
            <a:r>
              <a:rPr lang="it-IT" sz="2800" dirty="0"/>
              <a:t>: il </a:t>
            </a:r>
            <a:r>
              <a:rPr lang="it-IT" sz="2800" dirty="0" smtClean="0"/>
              <a:t>punto </a:t>
            </a:r>
            <a:r>
              <a:rPr lang="it-IT" sz="2800" dirty="0"/>
              <a:t>di forza è la </a:t>
            </a:r>
            <a:r>
              <a:rPr lang="it-IT" sz="2800" b="1" dirty="0"/>
              <a:t>PIANIFICAZIONE COMUNE </a:t>
            </a:r>
            <a:r>
              <a:rPr lang="it-IT" sz="2800" dirty="0"/>
              <a:t>che permette la realizzazione congiunta dei percorsi.</a:t>
            </a:r>
          </a:p>
          <a:p>
            <a:pPr algn="just"/>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75</a:t>
            </a:fld>
            <a:endParaRPr lang="it-IT"/>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it-IT" sz="2800" dirty="0" smtClean="0"/>
              <a:t>Progetti cooperativi all’interno della scuola negli ultimi anni (di carattere sportivo-culturale)</a:t>
            </a:r>
          </a:p>
          <a:p>
            <a:r>
              <a:rPr lang="it-IT" sz="2800" dirty="0" smtClean="0"/>
              <a:t>Sport di classe </a:t>
            </a:r>
            <a:r>
              <a:rPr lang="it-IT" sz="2800" dirty="0" smtClean="0">
                <a:hlinkClick r:id="rId2"/>
              </a:rPr>
              <a:t>http://www.progettosportdiclasse.it/</a:t>
            </a:r>
            <a:endParaRPr lang="it-IT" sz="2800" dirty="0" smtClean="0"/>
          </a:p>
          <a:p>
            <a:r>
              <a:rPr lang="it-IT" sz="2800" dirty="0" smtClean="0"/>
              <a:t>Più sport @ scuola </a:t>
            </a:r>
            <a:r>
              <a:rPr lang="it-IT" sz="2800" dirty="0" smtClean="0">
                <a:hlinkClick r:id="rId3"/>
              </a:rPr>
              <a:t>http://www.regione.veneto.it/web/sport/</a:t>
            </a:r>
            <a:r>
              <a:rPr lang="it-IT" sz="2800" dirty="0" err="1" smtClean="0">
                <a:hlinkClick r:id="rId3"/>
              </a:rPr>
              <a:t>piusportascuola</a:t>
            </a:r>
            <a:endParaRPr lang="it-IT" sz="2800" dirty="0" smtClean="0"/>
          </a:p>
          <a:p>
            <a:r>
              <a:rPr lang="it-IT" sz="2800" dirty="0" err="1" smtClean="0"/>
              <a:t>Libriadi</a:t>
            </a:r>
            <a:endParaRPr lang="it-IT" sz="2800" dirty="0" smtClean="0"/>
          </a:p>
          <a:p>
            <a:r>
              <a:rPr lang="it-IT" sz="2800" dirty="0" smtClean="0"/>
              <a:t>Giovani Cronisti al Chievo Verona 2016/2017 -le Classi potranno trasformare la loro esperienza diretta  producendo un racconto sul tema Fair- Play (lealtà sportiva ) </a:t>
            </a:r>
          </a:p>
          <a:p>
            <a:r>
              <a:rPr lang="it-IT" sz="2800" dirty="0" smtClean="0">
                <a:hlinkClick r:id="rId4"/>
              </a:rPr>
              <a:t>http://www.libriadi.net/2017/PDF/CHIEVOGIOVANICRONISTI2017.pdf</a:t>
            </a:r>
            <a:endParaRPr lang="it-IT" sz="2800" dirty="0" smtClean="0"/>
          </a:p>
          <a:p>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76</a:t>
            </a:fld>
            <a:endParaRPr lang="it-IT"/>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b="1" dirty="0" smtClean="0"/>
              <a:t> 5</a:t>
            </a:r>
            <a:r>
              <a:rPr lang="it-IT" b="1" dirty="0"/>
              <a:t>. Il caso Svezia: un link tra scuola, comunità e club sportivi</a:t>
            </a:r>
            <a:endParaRPr lang="it-IT" dirty="0"/>
          </a:p>
          <a:p>
            <a:pPr algn="just"/>
            <a:r>
              <a:rPr lang="it-IT" dirty="0"/>
              <a:t>Svezia promozione processi insegnamento/apprendimento imperniati allo </a:t>
            </a:r>
            <a:r>
              <a:rPr lang="it-IT" b="1" dirty="0"/>
              <a:t>sviluppo di comunità</a:t>
            </a:r>
            <a:r>
              <a:rPr lang="it-IT" dirty="0"/>
              <a:t>. Progetto “stretta di mano”, i </a:t>
            </a:r>
            <a:r>
              <a:rPr lang="it-IT" b="1" dirty="0"/>
              <a:t>club</a:t>
            </a:r>
            <a:r>
              <a:rPr lang="it-IT" dirty="0"/>
              <a:t> possono richiedere fondi pubblici e privati per interventi che promuovono lo sviluppo delle attività sportive. I fondi coprono:avviamento allo sport, cooperazione scuola-club, prevenzione alle tossicodipendenze, sostenibilità economica. </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77</a:t>
            </a:fld>
            <a:endParaRPr lang="it-IT"/>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a:t>Progetto </a:t>
            </a:r>
            <a:r>
              <a:rPr lang="it-IT" b="1" dirty="0" err="1"/>
              <a:t>Bunkeflo</a:t>
            </a:r>
            <a:r>
              <a:rPr lang="it-IT" b="1" dirty="0"/>
              <a:t> </a:t>
            </a:r>
            <a:r>
              <a:rPr lang="it-IT" dirty="0"/>
              <a:t>la squadra di calcio prevede un intervento congiunto scuola/extrascuola </a:t>
            </a:r>
            <a:r>
              <a:rPr lang="it-IT" b="1" dirty="0"/>
              <a:t>in favore di bambini con difficoltà motorie</a:t>
            </a:r>
            <a:r>
              <a:rPr lang="it-IT" dirty="0"/>
              <a:t>. Durante le ore di ed fisica si identificano i bambini carenti nelle abilità motorie e le pratiche idonee a risolvere il loro problema. Nell’extrascuola, grazie alla cooperazione della squadra di calcio </a:t>
            </a:r>
            <a:r>
              <a:rPr lang="it-IT" dirty="0" err="1"/>
              <a:t>Bunkeflo</a:t>
            </a:r>
            <a:r>
              <a:rPr lang="it-IT" dirty="0"/>
              <a:t> questi bambini svolgono le attività idonee alla soluzione dei loro problemi.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78</a:t>
            </a:fld>
            <a:endParaRPr lang="it-IT"/>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a:t>Un altro progetto svedese </a:t>
            </a:r>
            <a:r>
              <a:rPr lang="it-IT" b="1" dirty="0"/>
              <a:t>Progetto scuola </a:t>
            </a:r>
            <a:r>
              <a:rPr lang="it-IT" b="1" dirty="0" err="1"/>
              <a:t>Raevekaerr</a:t>
            </a:r>
            <a:r>
              <a:rPr lang="it-IT" dirty="0"/>
              <a:t> si pone l’obiettivo di trasmettere ai bambini attraverso le attività fisiche, competenze su </a:t>
            </a:r>
            <a:r>
              <a:rPr lang="it-IT" b="1" dirty="0"/>
              <a:t>tematiche connesse alla salute</a:t>
            </a:r>
            <a:r>
              <a:rPr lang="it-IT" dirty="0"/>
              <a:t>, incoraggiando i club sportivi a lavorare dentro la scuola per offrire ai bambini attività motorie di loro gradimento. Il gradimento è il punto di forza di questo progetto. </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79</a:t>
            </a:fld>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buNone/>
            </a:pPr>
            <a:r>
              <a:rPr lang="it-IT" dirty="0" smtClean="0"/>
              <a:t>Approccio multidisciplinare</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a:t>
            </a:fld>
            <a:endParaRPr lang="it-IT"/>
          </a:p>
        </p:txBody>
      </p:sp>
      <p:sp>
        <p:nvSpPr>
          <p:cNvPr id="5" name="Rettangolo 4"/>
          <p:cNvSpPr/>
          <p:nvPr/>
        </p:nvSpPr>
        <p:spPr>
          <a:xfrm>
            <a:off x="1547664" y="2492896"/>
            <a:ext cx="5310336" cy="1815882"/>
          </a:xfrm>
          <a:prstGeom prst="rect">
            <a:avLst/>
          </a:prstGeom>
        </p:spPr>
        <p:txBody>
          <a:bodyPr wrap="square">
            <a:spAutoFit/>
          </a:bodyPr>
          <a:lstStyle/>
          <a:p>
            <a:pPr algn="just"/>
            <a:r>
              <a:rPr lang="it-IT" sz="2800" dirty="0" smtClean="0"/>
              <a:t>Varietà delle </a:t>
            </a:r>
            <a:r>
              <a:rPr lang="it-IT" sz="2800" b="1" dirty="0" smtClean="0"/>
              <a:t>scienze</a:t>
            </a:r>
            <a:r>
              <a:rPr lang="it-IT" sz="2800" dirty="0" smtClean="0"/>
              <a:t> che devono essere messe a fuoco nei problemi dell’educazione (psicologia, sociologia, filosofia)</a:t>
            </a:r>
            <a:endParaRPr lang="it-IT" sz="28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b="1" dirty="0" smtClean="0"/>
              <a:t>   6 </a:t>
            </a:r>
            <a:r>
              <a:rPr lang="it-IT" b="1" dirty="0"/>
              <a:t>Il caso inglese: strategia integrata tra educazione fisica, sport scolastici e club</a:t>
            </a:r>
            <a:endParaRPr lang="it-IT" dirty="0"/>
          </a:p>
          <a:p>
            <a:pPr algn="just"/>
            <a:r>
              <a:rPr lang="it-IT" dirty="0"/>
              <a:t>Anche in Inghilterra e in Galles si sta cercando di spostare il focus del curriculum d’educazione fisica su temi connessi alla </a:t>
            </a:r>
            <a:r>
              <a:rPr lang="it-IT" b="1" dirty="0"/>
              <a:t>salute</a:t>
            </a:r>
            <a:r>
              <a:rPr lang="it-IT" dirty="0"/>
              <a:t>. Si promuove la pratica sportiva per la fascia di età dai 5 ai 16 anni, impegnandosi a offrire ai bambini </a:t>
            </a:r>
            <a:r>
              <a:rPr lang="it-IT" b="1" dirty="0"/>
              <a:t>4 ore di sport a settimana </a:t>
            </a:r>
            <a:r>
              <a:rPr lang="it-IT" dirty="0"/>
              <a:t>che comprendono almeno 2 ore di </a:t>
            </a:r>
            <a:r>
              <a:rPr lang="it-IT" dirty="0" smtClean="0"/>
              <a:t>educazione </a:t>
            </a:r>
            <a:r>
              <a:rPr lang="it-IT" dirty="0"/>
              <a:t>fisica di alta qualità e sport a scuola.</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80</a:t>
            </a:fld>
            <a:endParaRPr lang="it-IT"/>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a:t>La strategia del </a:t>
            </a:r>
            <a:r>
              <a:rPr lang="it-IT" sz="2800" b="1" dirty="0" err="1"/>
              <a:t>Department</a:t>
            </a:r>
            <a:r>
              <a:rPr lang="it-IT" sz="2800" b="1" dirty="0"/>
              <a:t> </a:t>
            </a:r>
            <a:r>
              <a:rPr lang="it-IT" sz="2800" b="1" dirty="0" err="1"/>
              <a:t>for</a:t>
            </a:r>
            <a:r>
              <a:rPr lang="it-IT" sz="2800" b="1" dirty="0"/>
              <a:t> </a:t>
            </a:r>
            <a:r>
              <a:rPr lang="it-IT" sz="2800" b="1" dirty="0" err="1"/>
              <a:t>Education</a:t>
            </a:r>
            <a:r>
              <a:rPr lang="it-IT" sz="2800" b="1" dirty="0"/>
              <a:t> and </a:t>
            </a:r>
            <a:r>
              <a:rPr lang="it-IT" sz="2800" b="1" dirty="0" err="1"/>
              <a:t>Skills</a:t>
            </a:r>
            <a:r>
              <a:rPr lang="it-IT" sz="2800" b="1" dirty="0"/>
              <a:t> e del </a:t>
            </a:r>
            <a:r>
              <a:rPr lang="it-IT" sz="2800" b="1" dirty="0" err="1"/>
              <a:t>Department</a:t>
            </a:r>
            <a:r>
              <a:rPr lang="it-IT" sz="2800" b="1" dirty="0"/>
              <a:t> </a:t>
            </a:r>
            <a:r>
              <a:rPr lang="it-IT" sz="2800" b="1" dirty="0" err="1"/>
              <a:t>for</a:t>
            </a:r>
            <a:r>
              <a:rPr lang="it-IT" sz="2800" b="1" dirty="0"/>
              <a:t> Culture Media and Sport </a:t>
            </a:r>
            <a:r>
              <a:rPr lang="it-IT" sz="2800" dirty="0"/>
              <a:t>ha promosso programmi interrelati: sport al collegio, </a:t>
            </a:r>
            <a:r>
              <a:rPr lang="it-IT" sz="2800" b="1" dirty="0"/>
              <a:t>partnership</a:t>
            </a:r>
            <a:r>
              <a:rPr lang="it-IT" sz="2800" dirty="0"/>
              <a:t> dello sport scolastico, sviluppo professionale, avviamento allo sport, coordinamento dei club, scoperta dei talenti, nuoto, educazione fisica di qualità, ricerca sullo sport scolastico, sport nel cortile. Il filone di attività di coordinamento punta a </a:t>
            </a:r>
            <a:r>
              <a:rPr lang="it-IT" sz="2800" b="1" dirty="0"/>
              <a:t>rinforzare il legame tra scuole e club locali</a:t>
            </a:r>
            <a:r>
              <a:rPr lang="it-IT" sz="2800" dirty="0"/>
              <a:t>.</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81</a:t>
            </a:fld>
            <a:endParaRPr lang="it-IT"/>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buNone/>
            </a:pPr>
            <a:r>
              <a:rPr lang="it-IT" dirty="0"/>
              <a:t>La partnership prevede un </a:t>
            </a:r>
            <a:r>
              <a:rPr lang="it-IT" b="1" dirty="0"/>
              <a:t>accordo tra scuola o rete di scuole consociate a livello sportivo, un club sportivo locale</a:t>
            </a:r>
            <a:r>
              <a:rPr lang="it-IT" dirty="0"/>
              <a:t> con </a:t>
            </a:r>
            <a:r>
              <a:rPr lang="it-IT" dirty="0" smtClean="0"/>
              <a:t>l’obiettivo  </a:t>
            </a:r>
            <a:r>
              <a:rPr lang="it-IT" dirty="0"/>
              <a:t>di:</a:t>
            </a:r>
          </a:p>
          <a:p>
            <a:pPr algn="just"/>
            <a:r>
              <a:rPr lang="it-IT" dirty="0" smtClean="0"/>
              <a:t>incontrare </a:t>
            </a:r>
            <a:r>
              <a:rPr lang="it-IT" dirty="0"/>
              <a:t>i bisogni di bambini e ragazzi</a:t>
            </a:r>
          </a:p>
          <a:p>
            <a:pPr algn="just"/>
            <a:r>
              <a:rPr lang="it-IT" dirty="0" smtClean="0"/>
              <a:t>fornire </a:t>
            </a:r>
            <a:r>
              <a:rPr lang="it-IT" dirty="0"/>
              <a:t>attività sportive innovative e variegate</a:t>
            </a:r>
          </a:p>
          <a:p>
            <a:pPr algn="just"/>
            <a:r>
              <a:rPr lang="it-IT" dirty="0" smtClean="0"/>
              <a:t>aiutare </a:t>
            </a:r>
            <a:r>
              <a:rPr lang="it-IT" dirty="0"/>
              <a:t>i bambini e i giovani a realizzare le loro ambizioni</a:t>
            </a:r>
          </a:p>
          <a:p>
            <a:pPr algn="just"/>
            <a:r>
              <a:rPr lang="it-IT" dirty="0" smtClean="0"/>
              <a:t>accostarsi </a:t>
            </a:r>
            <a:r>
              <a:rPr lang="it-IT" dirty="0"/>
              <a:t>su uno standard di fornitura di buon livello</a:t>
            </a:r>
          </a:p>
          <a:p>
            <a:pPr algn="just">
              <a:buNone/>
            </a:pPr>
            <a:r>
              <a:rPr lang="it-IT" dirty="0" smtClean="0"/>
              <a:t>     La </a:t>
            </a:r>
            <a:r>
              <a:rPr lang="it-IT" dirty="0"/>
              <a:t>strategia si rivolge in particolare a bambine </a:t>
            </a:r>
            <a:r>
              <a:rPr lang="it-IT" dirty="0" smtClean="0"/>
              <a:t>inattive, soggetti </a:t>
            </a:r>
            <a:r>
              <a:rPr lang="it-IT" dirty="0"/>
              <a:t>disabili, minoranze etniche, promuovendo attività che incontrino bisogni specifici e interessi dei diversi </a:t>
            </a:r>
            <a:r>
              <a:rPr lang="it-IT" dirty="0" smtClean="0"/>
              <a:t>target.</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82</a:t>
            </a:fld>
            <a:endParaRPr lang="it-IT"/>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a:t>Intervento coordinato tra diverse componenti, centrato sul </a:t>
            </a:r>
            <a:r>
              <a:rPr lang="it-IT" b="1" dirty="0"/>
              <a:t>curriculum generale, sul curriculum di educazione fisica</a:t>
            </a:r>
            <a:r>
              <a:rPr lang="it-IT" dirty="0"/>
              <a:t>, sull’attività della </a:t>
            </a:r>
            <a:r>
              <a:rPr lang="it-IT" b="1" dirty="0"/>
              <a:t>famiglia e </a:t>
            </a:r>
            <a:r>
              <a:rPr lang="it-IT" dirty="0"/>
              <a:t>dell’</a:t>
            </a:r>
            <a:r>
              <a:rPr lang="it-IT" b="1" dirty="0"/>
              <a:t>extra-scuola</a:t>
            </a:r>
            <a:r>
              <a:rPr lang="it-IT" dirty="0"/>
              <a:t>. La sua azione si propone l’integrazione di </a:t>
            </a:r>
            <a:r>
              <a:rPr lang="it-IT" dirty="0" smtClean="0"/>
              <a:t>obiettivi </a:t>
            </a:r>
            <a:r>
              <a:rPr lang="it-IT" dirty="0"/>
              <a:t>collegati alla </a:t>
            </a:r>
            <a:r>
              <a:rPr lang="it-IT" b="1" dirty="0"/>
              <a:t>salute </a:t>
            </a:r>
            <a:r>
              <a:rPr lang="it-IT" dirty="0"/>
              <a:t>(attività fisica congiunta, rilassamento e lotta allo stress). </a:t>
            </a:r>
            <a:endParaRPr lang="it-IT" dirty="0" smtClean="0"/>
          </a:p>
          <a:p>
            <a:pPr algn="just"/>
            <a:r>
              <a:rPr lang="it-IT" dirty="0" smtClean="0"/>
              <a:t>Il </a:t>
            </a:r>
            <a:r>
              <a:rPr lang="it-IT" dirty="0"/>
              <a:t>focus si centra sul </a:t>
            </a:r>
            <a:r>
              <a:rPr lang="it-IT" b="1" dirty="0"/>
              <a:t>potenziamento delle attività fisiche </a:t>
            </a:r>
            <a:r>
              <a:rPr lang="it-IT" dirty="0"/>
              <a:t>non competitive e non strutturate attraverso una </a:t>
            </a:r>
            <a:r>
              <a:rPr lang="it-IT" b="1" dirty="0"/>
              <a:t>didattica centrata sull’alunno</a:t>
            </a:r>
            <a:r>
              <a:rPr lang="it-IT" dirty="0"/>
              <a:t>, sul suo stile di vita e sul suo coinvolgimento nel processo decisionale e organizzativo dell’attività.</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83</a:t>
            </a:fld>
            <a:endParaRPr lang="it-IT"/>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buNone/>
            </a:pPr>
            <a:r>
              <a:rPr lang="it-IT" b="1" dirty="0"/>
              <a:t>7. Il caso olandese: Punto Servizi </a:t>
            </a:r>
            <a:r>
              <a:rPr lang="it-IT" b="1" dirty="0" smtClean="0"/>
              <a:t>Sport</a:t>
            </a:r>
            <a:endParaRPr lang="it-IT" dirty="0"/>
          </a:p>
          <a:p>
            <a:r>
              <a:rPr lang="it-IT" b="1" dirty="0"/>
              <a:t>Punto Servizi Sport</a:t>
            </a:r>
            <a:r>
              <a:rPr lang="it-IT" dirty="0"/>
              <a:t> servizio a basso costo, punto di approccio globale ai servizi di informazione, promozione, offerta e attivazione sportiva. </a:t>
            </a:r>
          </a:p>
          <a:p>
            <a:r>
              <a:rPr lang="it-IT" dirty="0"/>
              <a:t>Struttura: </a:t>
            </a:r>
            <a:r>
              <a:rPr lang="it-IT" b="1" dirty="0"/>
              <a:t>partnership</a:t>
            </a:r>
            <a:r>
              <a:rPr lang="it-IT" dirty="0"/>
              <a:t> </a:t>
            </a:r>
            <a:r>
              <a:rPr lang="it-IT" dirty="0" smtClean="0"/>
              <a:t>triangolare</a:t>
            </a:r>
          </a:p>
          <a:p>
            <a:pPr>
              <a:buNone/>
            </a:pPr>
            <a:r>
              <a:rPr lang="it-IT" dirty="0" smtClean="0"/>
              <a:t>→ </a:t>
            </a:r>
            <a:r>
              <a:rPr lang="it-IT" dirty="0"/>
              <a:t>comunità locale (settore pubblico</a:t>
            </a:r>
            <a:r>
              <a:rPr lang="it-IT" dirty="0" smtClean="0"/>
              <a:t>)</a:t>
            </a:r>
          </a:p>
          <a:p>
            <a:pPr>
              <a:buNone/>
            </a:pPr>
            <a:r>
              <a:rPr lang="it-IT" dirty="0" smtClean="0"/>
              <a:t> →  scuola </a:t>
            </a:r>
            <a:r>
              <a:rPr lang="it-IT" dirty="0"/>
              <a:t>(settore formativo</a:t>
            </a:r>
            <a:r>
              <a:rPr lang="it-IT" dirty="0" smtClean="0"/>
              <a:t>)</a:t>
            </a:r>
          </a:p>
          <a:p>
            <a:pPr>
              <a:buNone/>
            </a:pPr>
            <a:r>
              <a:rPr lang="it-IT" dirty="0" smtClean="0"/>
              <a:t> →   club </a:t>
            </a:r>
            <a:r>
              <a:rPr lang="it-IT" dirty="0"/>
              <a:t>e associazioni (settore sportivo) </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84</a:t>
            </a:fld>
            <a:endParaRPr lang="it-IT"/>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a:t>per uno start up a livello locale di attività legate allo sport al fine di contrastare l’inattività dei bambini e dei giovani nelle aree di salute, istruzione, sport, attività motorie in </a:t>
            </a:r>
            <a:r>
              <a:rPr lang="it-IT" dirty="0" smtClean="0"/>
              <a:t>generale </a:t>
            </a:r>
            <a:endParaRPr lang="it-IT" dirty="0"/>
          </a:p>
          <a:p>
            <a:pPr algn="just"/>
            <a:r>
              <a:rPr lang="it-IT" dirty="0" smtClean="0"/>
              <a:t>per </a:t>
            </a:r>
            <a:r>
              <a:rPr lang="it-IT" dirty="0"/>
              <a:t>promuovere lo sport a livello locale</a:t>
            </a:r>
          </a:p>
          <a:p>
            <a:pPr algn="just"/>
            <a:r>
              <a:rPr lang="it-IT" dirty="0" smtClean="0"/>
              <a:t>per </a:t>
            </a:r>
            <a:r>
              <a:rPr lang="it-IT" dirty="0"/>
              <a:t>offrire </a:t>
            </a:r>
            <a:r>
              <a:rPr lang="it-IT" b="1" dirty="0"/>
              <a:t>multi sport e</a:t>
            </a:r>
            <a:r>
              <a:rPr lang="it-IT" dirty="0"/>
              <a:t> </a:t>
            </a:r>
            <a:r>
              <a:rPr lang="it-IT" b="1" dirty="0"/>
              <a:t>settori specifici </a:t>
            </a:r>
            <a:r>
              <a:rPr lang="it-IT" dirty="0"/>
              <a:t>dello sport</a:t>
            </a:r>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85</a:t>
            </a:fld>
            <a:endParaRPr lang="it-IT"/>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In Olanda si </a:t>
            </a:r>
            <a:r>
              <a:rPr lang="it-IT" dirty="0"/>
              <a:t>sta sperimentano una sorta di </a:t>
            </a:r>
            <a:r>
              <a:rPr lang="it-IT" b="1" dirty="0"/>
              <a:t>apprendimento sportivo duale</a:t>
            </a:r>
            <a:r>
              <a:rPr lang="it-IT" dirty="0"/>
              <a:t>: l’</a:t>
            </a:r>
            <a:r>
              <a:rPr lang="it-IT" b="1" dirty="0"/>
              <a:t>insegnante di educazione fisica</a:t>
            </a:r>
            <a:r>
              <a:rPr lang="it-IT" dirty="0"/>
              <a:t>  al </a:t>
            </a:r>
            <a:r>
              <a:rPr lang="it-IT" b="1" dirty="0"/>
              <a:t>mattino</a:t>
            </a:r>
            <a:r>
              <a:rPr lang="it-IT" dirty="0"/>
              <a:t> svolge le ore curricolari a scuola e nel </a:t>
            </a:r>
            <a:r>
              <a:rPr lang="it-IT" b="1" dirty="0"/>
              <a:t>pomeriggio</a:t>
            </a:r>
            <a:r>
              <a:rPr lang="it-IT" dirty="0"/>
              <a:t> per conto dell’ente locale organizza le </a:t>
            </a:r>
            <a:r>
              <a:rPr lang="it-IT" b="1" dirty="0"/>
              <a:t>politiche sportive della comunità </a:t>
            </a:r>
            <a:r>
              <a:rPr lang="it-IT" dirty="0"/>
              <a:t>(al mattino insegnante e al pomeriggio coach con </a:t>
            </a:r>
            <a:r>
              <a:rPr lang="it-IT" b="1" dirty="0"/>
              <a:t>vantaggi motivazionali per i bambini </a:t>
            </a:r>
            <a:r>
              <a:rPr lang="it-IT" dirty="0"/>
              <a:t>e la certezza di vedersi accolti e accettati sulla base di bisogni, interessi, punti forza, debolezze). Agli alunni è offerta attività fisica sotto la supervisione di insegnanti specializzati che  svolgono attività di ed fisica previste nel curriculum e integrano il pomeriggio con attività sportive  offerte dalle associazioni del territorio.</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86</a:t>
            </a:fld>
            <a:endParaRPr lang="it-IT"/>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b="1" dirty="0"/>
              <a:t>8. Considerazioni conclusive</a:t>
            </a:r>
            <a:endParaRPr lang="it-IT" dirty="0"/>
          </a:p>
          <a:p>
            <a:pPr algn="just"/>
            <a:r>
              <a:rPr lang="it-IT" dirty="0"/>
              <a:t>I tre esempi→la creazione di </a:t>
            </a:r>
            <a:r>
              <a:rPr lang="it-IT" b="1" dirty="0"/>
              <a:t>partnership istituzionali </a:t>
            </a:r>
            <a:r>
              <a:rPr lang="it-IT" dirty="0"/>
              <a:t>può costituire una chiave di volta per </a:t>
            </a:r>
            <a:r>
              <a:rPr lang="it-IT" b="1" dirty="0"/>
              <a:t>ottimizzare le risorse finanziarie e umane </a:t>
            </a:r>
            <a:r>
              <a:rPr lang="it-IT" dirty="0"/>
              <a:t>per promuovere attività motorie e sportive che tengano conto dei bisogni e degli interessi individuali di giovani e delle tradizioni socio-culturali della società di riferimento.</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87</a:t>
            </a:fld>
            <a:endParaRPr lang="it-IT"/>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r>
              <a:rPr lang="it-IT" sz="2400" b="1" dirty="0"/>
              <a:t>Insegnanti di ed fisica</a:t>
            </a:r>
            <a:r>
              <a:rPr lang="it-IT" sz="2400" dirty="0"/>
              <a:t>: interlocutori privilegiati per istradare i più giovani al piacere e alla consapevolezza necessari per impegnarsi in maniera duratura nell’attività fisica.</a:t>
            </a:r>
          </a:p>
          <a:p>
            <a:pPr algn="just"/>
            <a:r>
              <a:rPr lang="it-IT" sz="2400" b="1" dirty="0"/>
              <a:t>Altri attori istituzionali</a:t>
            </a:r>
            <a:r>
              <a:rPr lang="it-IT" sz="2400" dirty="0"/>
              <a:t>: devono collaborare per occuparsi della soluzione di problemi legati all’inattività (sovrappeso e obesità) e alla mancata socializzazione (bullismo, razzismo, esclusione sociale</a:t>
            </a:r>
            <a:r>
              <a:rPr lang="it-IT" sz="2400" dirty="0" smtClean="0"/>
              <a:t>)</a:t>
            </a:r>
          </a:p>
          <a:p>
            <a:pPr algn="just"/>
            <a:r>
              <a:rPr lang="it-IT" sz="2400" b="1" dirty="0"/>
              <a:t>Finalità ultima</a:t>
            </a:r>
            <a:r>
              <a:rPr lang="it-IT" sz="2400" dirty="0"/>
              <a:t>: contribuire allo </a:t>
            </a:r>
            <a:r>
              <a:rPr lang="it-IT" sz="2400" b="1" dirty="0"/>
              <a:t>sviluppo di un soggetto fisicamente alfabetizzato</a:t>
            </a:r>
          </a:p>
          <a:p>
            <a:pPr algn="just"/>
            <a:endParaRPr lang="it-IT" sz="2400" dirty="0" smtClean="0"/>
          </a:p>
          <a:p>
            <a:pPr algn="just"/>
            <a:endParaRPr lang="it-IT" sz="24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88</a:t>
            </a:fld>
            <a:endParaRPr lang="it-IT"/>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lgn="just"/>
            <a:r>
              <a:rPr lang="it-IT" dirty="0"/>
              <a:t>Il punto focale dei processi di insegnamento/apprendimento nella </a:t>
            </a:r>
            <a:r>
              <a:rPr lang="it-IT" b="1" dirty="0"/>
              <a:t>scuola e nell’extrascuola</a:t>
            </a:r>
            <a:r>
              <a:rPr lang="it-IT" dirty="0"/>
              <a:t> deve </a:t>
            </a:r>
            <a:r>
              <a:rPr lang="it-IT" dirty="0" smtClean="0"/>
              <a:t>considerare :</a:t>
            </a:r>
            <a:endParaRPr lang="it-IT" dirty="0"/>
          </a:p>
          <a:p>
            <a:pPr algn="just">
              <a:buNone/>
            </a:pPr>
            <a:r>
              <a:rPr lang="it-IT" dirty="0"/>
              <a:t>- </a:t>
            </a:r>
            <a:r>
              <a:rPr lang="it-IT" b="1" dirty="0"/>
              <a:t>integrazione</a:t>
            </a:r>
            <a:r>
              <a:rPr lang="it-IT" dirty="0"/>
              <a:t> dello sviluppo della percezione corporea e dell’autostima, con l’acquisizione delle conoscenze di base che presiedono alle </a:t>
            </a:r>
            <a:r>
              <a:rPr lang="it-IT" b="1" dirty="0"/>
              <a:t>competenze motorie e al benessere fisic</a:t>
            </a:r>
            <a:r>
              <a:rPr lang="it-IT" dirty="0"/>
              <a:t>o, unitamente a codici comportamentali e valoriali  </a:t>
            </a:r>
            <a:r>
              <a:rPr lang="it-IT" dirty="0" smtClean="0"/>
              <a:t>→star bene</a:t>
            </a:r>
            <a:endParaRPr lang="it-IT" dirty="0"/>
          </a:p>
          <a:p>
            <a:pPr algn="just">
              <a:buNone/>
            </a:pPr>
            <a:r>
              <a:rPr lang="it-IT" dirty="0"/>
              <a:t>-</a:t>
            </a:r>
            <a:r>
              <a:rPr lang="it-IT" b="1" dirty="0"/>
              <a:t>partecipazione</a:t>
            </a:r>
            <a:r>
              <a:rPr lang="it-IT" dirty="0"/>
              <a:t>: scuola, istituzioni pubbliche territoriali, settori di salute e sport. Il progetto olandese con il suo approccio “Tutto in uno” è un modello avanzato di integrazione multilaterale: la forza è </a:t>
            </a:r>
            <a:r>
              <a:rPr lang="it-IT" b="1" dirty="0"/>
              <a:t>l’azione congiunta tra comunità locale, scuola e associazioni sportive</a:t>
            </a:r>
          </a:p>
          <a:p>
            <a:pPr algn="just">
              <a:buNone/>
            </a:pPr>
            <a:r>
              <a:rPr lang="it-IT" dirty="0"/>
              <a:t>-</a:t>
            </a:r>
            <a:r>
              <a:rPr lang="it-IT" b="1" dirty="0"/>
              <a:t>inclusione </a:t>
            </a:r>
            <a:r>
              <a:rPr lang="it-IT" dirty="0"/>
              <a:t>di tutti gli </a:t>
            </a:r>
            <a:r>
              <a:rPr lang="it-IT" dirty="0" err="1"/>
              <a:t>stakeholders</a:t>
            </a:r>
            <a:r>
              <a:rPr lang="it-IT" dirty="0"/>
              <a:t> che a livello locale sono in grado di conoscere e monitorare i bisogni, gli interessi e la vocazione sportiva di un determinato territorio, permette di trovare il consenso su linee di azione comune, </a:t>
            </a:r>
            <a:r>
              <a:rPr lang="it-IT" b="1" dirty="0"/>
              <a:t>condividere buone prassi </a:t>
            </a:r>
            <a:r>
              <a:rPr lang="it-IT" dirty="0"/>
              <a:t>ed esprimere una leadership coerente in grado di </a:t>
            </a:r>
            <a:r>
              <a:rPr lang="it-IT" b="1" dirty="0"/>
              <a:t>integrare l’educazione fisica scolastica, lo sport e la salute   </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89</a:t>
            </a:fld>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smtClean="0"/>
              <a:t>Il </a:t>
            </a:r>
            <a:r>
              <a:rPr lang="it-IT" b="1" dirty="0"/>
              <a:t>contenuto dell’educazione</a:t>
            </a:r>
            <a:r>
              <a:rPr lang="it-IT" dirty="0"/>
              <a:t>: </a:t>
            </a:r>
            <a:endParaRPr lang="it-IT" dirty="0" smtClean="0"/>
          </a:p>
          <a:p>
            <a:pPr algn="just">
              <a:buNone/>
            </a:pPr>
            <a:r>
              <a:rPr lang="it-IT" dirty="0" smtClean="0"/>
              <a:t>    Qualsiasi </a:t>
            </a:r>
            <a:r>
              <a:rPr lang="it-IT" dirty="0"/>
              <a:t>soggetto che renda capace l’educatore di vedere e riflettere più chiaramente e più a fondo su </a:t>
            </a:r>
            <a:r>
              <a:rPr lang="it-IT" b="1" dirty="0"/>
              <a:t>qualunque cosa egli faccia</a:t>
            </a:r>
            <a:r>
              <a:rPr lang="it-IT" dirty="0"/>
              <a:t>. L’educazione è un modo di vita e di azione. Come atto essa è più ampia della scienza</a:t>
            </a:r>
            <a:r>
              <a:rPr lang="it-IT" dirty="0" smtClean="0"/>
              <a:t>.</a:t>
            </a:r>
          </a:p>
          <a:p>
            <a:pPr algn="just"/>
            <a:r>
              <a:rPr lang="it-IT" dirty="0" smtClean="0"/>
              <a:t>Sviluppo di </a:t>
            </a:r>
            <a:r>
              <a:rPr lang="it-IT" b="1" dirty="0" smtClean="0"/>
              <a:t>Competenze</a:t>
            </a:r>
            <a:r>
              <a:rPr lang="it-IT" dirty="0" smtClean="0"/>
              <a:t> (saper essere) e tendere verso un poter essere</a:t>
            </a:r>
          </a:p>
          <a:p>
            <a:pPr algn="just">
              <a:buNone/>
            </a:pPr>
            <a:r>
              <a:rPr lang="it-IT" dirty="0" smtClean="0"/>
              <a:t>     L'educazione (secondo i modelli teorici elaborati dai pedagogisti) ha tre coordinate:</a:t>
            </a:r>
          </a:p>
          <a:p>
            <a:pPr algn="just"/>
            <a:r>
              <a:rPr lang="it-IT" b="1" dirty="0" smtClean="0"/>
              <a:t>Il sapere</a:t>
            </a:r>
            <a:r>
              <a:rPr lang="it-IT" dirty="0" smtClean="0"/>
              <a:t> (le conoscenze teoriche).</a:t>
            </a:r>
          </a:p>
          <a:p>
            <a:pPr algn="just"/>
            <a:r>
              <a:rPr lang="it-IT" b="1" dirty="0" smtClean="0"/>
              <a:t>Il saper fare</a:t>
            </a:r>
            <a:r>
              <a:rPr lang="it-IT" dirty="0" smtClean="0"/>
              <a:t> (le competenze pratiche o abilità).</a:t>
            </a:r>
          </a:p>
          <a:p>
            <a:pPr algn="just"/>
            <a:r>
              <a:rPr lang="it-IT" b="1" dirty="0" smtClean="0"/>
              <a:t>Il saper essere</a:t>
            </a:r>
            <a:r>
              <a:rPr lang="it-IT" dirty="0" smtClean="0"/>
              <a:t> (modo in cui un individuo mette in campo il saper fare e il saper essere).</a:t>
            </a:r>
          </a:p>
          <a:p>
            <a:pPr algn="just"/>
            <a:endParaRPr lang="it-IT" dirty="0"/>
          </a:p>
        </p:txBody>
      </p:sp>
      <p:sp>
        <p:nvSpPr>
          <p:cNvPr id="5" name="Segnaposto numero diapositiva 4"/>
          <p:cNvSpPr>
            <a:spLocks noGrp="1"/>
          </p:cNvSpPr>
          <p:nvPr>
            <p:ph type="sldNum" sz="quarter" idx="12"/>
          </p:nvPr>
        </p:nvSpPr>
        <p:spPr/>
        <p:txBody>
          <a:bodyPr/>
          <a:lstStyle/>
          <a:p>
            <a:fld id="{81466CBE-F41B-4C57-BDFC-6085BFDB9B3A}" type="slidenum">
              <a:rPr lang="it-IT" smtClean="0"/>
              <a:pPr/>
              <a:t>9</a:t>
            </a:fld>
            <a:endParaRPr lang="it-IT"/>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dirty="0"/>
              <a:t>-</a:t>
            </a:r>
            <a:r>
              <a:rPr lang="it-IT" b="1" dirty="0"/>
              <a:t>principio di sussidiarietà</a:t>
            </a:r>
            <a:r>
              <a:rPr lang="it-IT" dirty="0"/>
              <a:t>: nelle politiche di welfare, lo Stato non ha una gestione etero diretta, </a:t>
            </a:r>
            <a:r>
              <a:rPr lang="it-IT" b="1" dirty="0"/>
              <a:t>visione comunitaria</a:t>
            </a:r>
            <a:r>
              <a:rPr lang="it-IT" dirty="0"/>
              <a:t> di politiche </a:t>
            </a:r>
            <a:r>
              <a:rPr lang="it-IT" dirty="0" smtClean="0"/>
              <a:t>legate </a:t>
            </a:r>
            <a:r>
              <a:rPr lang="it-IT" dirty="0"/>
              <a:t>allo sviluppo del fitness e della </a:t>
            </a:r>
            <a:r>
              <a:rPr lang="it-IT" dirty="0" smtClean="0"/>
              <a:t>salute </a:t>
            </a:r>
            <a:r>
              <a:rPr lang="it-IT" sz="2100" dirty="0" smtClean="0"/>
              <a:t>(</a:t>
            </a:r>
            <a:r>
              <a:rPr lang="it-IT" sz="2100" dirty="0" err="1" smtClean="0"/>
              <a:t>ll</a:t>
            </a:r>
            <a:r>
              <a:rPr lang="it-IT" sz="2100" dirty="0" smtClean="0"/>
              <a:t> principio di sussidiarietà è regolato dall'articolo 118 della Costituzione italiana il quale prevede che</a:t>
            </a:r>
            <a:r>
              <a:rPr lang="it-IT" sz="2100" i="1" dirty="0" smtClean="0"/>
              <a:t> "Stato, Regioni, Province, Città Metropolitane e Comuni favoriscono l'autonoma iniziativa dei cittadini, singoli e associati, per lo svolgimento di attività di interesse generale, sulla base del principio della </a:t>
            </a:r>
            <a:r>
              <a:rPr lang="it-IT" sz="2100" i="1" dirty="0" err="1" smtClean="0"/>
              <a:t>sussidiarità</a:t>
            </a:r>
            <a:r>
              <a:rPr lang="it-IT" sz="2100" i="1" dirty="0" smtClean="0"/>
              <a:t>“)</a:t>
            </a:r>
            <a:endParaRPr lang="it-IT" sz="2100" dirty="0"/>
          </a:p>
          <a:p>
            <a:pPr algn="just">
              <a:buNone/>
            </a:pPr>
            <a:r>
              <a:rPr lang="it-IT" dirty="0"/>
              <a:t>-</a:t>
            </a:r>
            <a:r>
              <a:rPr lang="it-IT" b="1" dirty="0"/>
              <a:t>attività del tempo libero </a:t>
            </a:r>
            <a:r>
              <a:rPr lang="it-IT" dirty="0"/>
              <a:t>organizzate da olandesi: sport da strada, attività destrutturate, combinazioni di sport, cultura, tradizioni, rigenerazione </a:t>
            </a:r>
            <a:r>
              <a:rPr lang="it-IT" dirty="0" smtClean="0"/>
              <a:t>urbana(es. </a:t>
            </a:r>
            <a:r>
              <a:rPr lang="it-IT" dirty="0"/>
              <a:t>creazione di percorsi in bici nelle città d’arte, ristrutturazione di strutture abbandonate, costruzione di impianti sportivi a basso impatto ambientale)</a:t>
            </a:r>
          </a:p>
          <a:p>
            <a:pPr algn="just">
              <a:buNone/>
            </a:pPr>
            <a:r>
              <a:rPr lang="it-IT" dirty="0"/>
              <a:t>-</a:t>
            </a:r>
            <a:r>
              <a:rPr lang="it-IT" b="1" dirty="0"/>
              <a:t>orizzonte</a:t>
            </a:r>
            <a:r>
              <a:rPr lang="it-IT" dirty="0"/>
              <a:t>: ricerca e sperimentazione nel campo dell’educazione fisica e sportiva</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90</a:t>
            </a:fld>
            <a:endParaRPr lang="it-IT"/>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b="1" dirty="0" smtClean="0"/>
              <a:t>4- Attività </a:t>
            </a:r>
            <a:r>
              <a:rPr lang="it-IT" b="1" dirty="0"/>
              <a:t>motoria e sportiva nell’infanzia</a:t>
            </a:r>
            <a:r>
              <a:rPr lang="it-IT" b="1" dirty="0" smtClean="0"/>
              <a:t>: aspetti </a:t>
            </a:r>
            <a:r>
              <a:rPr lang="it-IT" b="1" dirty="0"/>
              <a:t>psicosociali</a:t>
            </a:r>
            <a:endParaRPr lang="it-IT" dirty="0"/>
          </a:p>
          <a:p>
            <a:pPr algn="just"/>
            <a:r>
              <a:rPr lang="it-IT" dirty="0"/>
              <a:t>Sport per i minori: promuove le capacità atletiche e sociali, si lavora su </a:t>
            </a:r>
            <a:r>
              <a:rPr lang="it-IT" b="1" dirty="0"/>
              <a:t>regolazione delle emozioni, costruzione delle relazioni.</a:t>
            </a:r>
          </a:p>
          <a:p>
            <a:pPr algn="just"/>
            <a:r>
              <a:rPr lang="it-IT" dirty="0" smtClean="0"/>
              <a:t>La </a:t>
            </a:r>
            <a:r>
              <a:rPr lang="it-IT" dirty="0"/>
              <a:t>partecipazione ad attività sportive è </a:t>
            </a:r>
            <a:r>
              <a:rPr lang="it-IT" b="1" dirty="0"/>
              <a:t>correlata positivamente</a:t>
            </a:r>
            <a:r>
              <a:rPr lang="it-IT" dirty="0"/>
              <a:t> con i </a:t>
            </a:r>
            <a:r>
              <a:rPr lang="it-IT" b="1" dirty="0"/>
              <a:t>risultati e l’impegno scolastico</a:t>
            </a:r>
            <a:r>
              <a:rPr lang="it-IT" dirty="0"/>
              <a:t>, previene comportamenti problematici nell’adolescenza, funge da collegamento tra famiglia, scuola e comunità</a:t>
            </a:r>
          </a:p>
          <a:p>
            <a:pPr algn="just"/>
            <a:r>
              <a:rPr lang="it-IT" b="1" dirty="0" smtClean="0"/>
              <a:t>Benefici </a:t>
            </a:r>
            <a:r>
              <a:rPr lang="it-IT" b="1" dirty="0"/>
              <a:t>fisici</a:t>
            </a:r>
            <a:r>
              <a:rPr lang="it-IT" dirty="0"/>
              <a:t>: apporti positivi alla salute e al benessere psico-fisico (acquisizione di buone posture, sviluppo muscolatura)</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91</a:t>
            </a:fld>
            <a:endParaRPr lang="it-IT"/>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smtClean="0"/>
              <a:t>Perorare </a:t>
            </a:r>
            <a:r>
              <a:rPr lang="it-IT" sz="2800" dirty="0"/>
              <a:t>l’importanza del movimento per i bambini decenni fa sarebbe stato strano perché essi svolgevano normalmente attività motoria (cortili, strade, prati), i bambini di </a:t>
            </a:r>
            <a:r>
              <a:rPr lang="it-IT" sz="2800" b="1" dirty="0"/>
              <a:t>oggi</a:t>
            </a:r>
            <a:r>
              <a:rPr lang="it-IT" sz="2800" dirty="0"/>
              <a:t> soffrono di </a:t>
            </a:r>
            <a:r>
              <a:rPr lang="it-IT" sz="2800" b="1" dirty="0"/>
              <a:t>analfabetismo motorio </a:t>
            </a:r>
            <a:r>
              <a:rPr lang="it-IT" sz="2800" dirty="0"/>
              <a:t>(difficoltà di stare in equilibrio, correre all’indietro, fare capovolte).</a:t>
            </a:r>
          </a:p>
          <a:p>
            <a:pPr algn="just"/>
            <a:r>
              <a:rPr lang="it-IT" sz="2800" dirty="0" smtClean="0"/>
              <a:t>Benefici </a:t>
            </a:r>
            <a:r>
              <a:rPr lang="it-IT" sz="2800" dirty="0"/>
              <a:t>del movimento: l’apprendimento di buone posture con conseguenze sulla salute</a:t>
            </a:r>
          </a:p>
          <a:p>
            <a:pPr algn="just"/>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92</a:t>
            </a:fld>
            <a:endParaRPr lang="it-IT"/>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buNone/>
            </a:pPr>
            <a:r>
              <a:rPr lang="it-IT" b="1" dirty="0"/>
              <a:t>1</a:t>
            </a:r>
            <a:r>
              <a:rPr lang="it-IT" sz="2800" b="1" dirty="0"/>
              <a:t>. Crescere insieme agli altri: socializzazione e sport</a:t>
            </a:r>
            <a:endParaRPr lang="it-IT" sz="2800" dirty="0"/>
          </a:p>
          <a:p>
            <a:pPr algn="just"/>
            <a:r>
              <a:rPr lang="it-IT" sz="2800" dirty="0"/>
              <a:t>L’infanzia è un periodo della vita denso di trasformazioni e progressi dal punto di vista: psicomotorio, sociale, cognitivo, emozionale. Lo sviluppo è influenzato dall’ambiente di vita: contesto familiare, esperienze scolastiche ed extrascolastiche, influenze sociali e culturali e dalle reciproche interrelazioni</a:t>
            </a:r>
          </a:p>
          <a:p>
            <a:pPr algn="just"/>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93</a:t>
            </a:fld>
            <a:endParaRPr lang="it-IT"/>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a:t>Teoria ecologica dello sviluppo di </a:t>
            </a:r>
            <a:r>
              <a:rPr lang="it-IT" sz="2800" b="1" dirty="0" err="1"/>
              <a:t>Bronfenbrenner</a:t>
            </a:r>
            <a:r>
              <a:rPr lang="it-IT" sz="2800" dirty="0"/>
              <a:t> (1979): sottolinea </a:t>
            </a:r>
            <a:r>
              <a:rPr lang="it-IT" sz="2800" b="1" dirty="0"/>
              <a:t>l’importanza dei contesti concreti di crescita e dei sistemi relazionali che li caratterizzano</a:t>
            </a:r>
            <a:r>
              <a:rPr lang="it-IT" sz="2800" dirty="0"/>
              <a:t>, ma anche dei legami che esistono fra questi diversi contesti e la cultura di appartenenza.</a:t>
            </a:r>
          </a:p>
          <a:p>
            <a:endParaRPr lang="it-IT" sz="2800"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94</a:t>
            </a:fld>
            <a:endParaRPr lang="it-IT"/>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sz="3400" dirty="0"/>
              <a:t>a)</a:t>
            </a:r>
            <a:r>
              <a:rPr lang="it-IT" sz="3400" b="1" dirty="0"/>
              <a:t>microsistema</a:t>
            </a:r>
            <a:r>
              <a:rPr lang="it-IT" sz="3400" dirty="0"/>
              <a:t> caratterizzato da relazioni dirette, esperienze che il bambino fa in prima persona, </a:t>
            </a:r>
            <a:r>
              <a:rPr lang="it-IT" sz="3400" dirty="0" smtClean="0"/>
              <a:t>es. </a:t>
            </a:r>
            <a:r>
              <a:rPr lang="it-IT" sz="3400" b="1" dirty="0"/>
              <a:t>famiglia e scuola</a:t>
            </a:r>
          </a:p>
          <a:p>
            <a:pPr algn="just">
              <a:buNone/>
            </a:pPr>
            <a:r>
              <a:rPr lang="it-IT" sz="3400" dirty="0"/>
              <a:t>b)</a:t>
            </a:r>
            <a:r>
              <a:rPr lang="it-IT" sz="3400" b="1" dirty="0" err="1"/>
              <a:t>mesosistema</a:t>
            </a:r>
            <a:r>
              <a:rPr lang="it-IT" sz="3400" dirty="0"/>
              <a:t> </a:t>
            </a:r>
            <a:r>
              <a:rPr lang="it-IT" sz="3400" b="1" dirty="0"/>
              <a:t>interconnessioni fra </a:t>
            </a:r>
            <a:r>
              <a:rPr lang="it-IT" sz="3400" dirty="0"/>
              <a:t>due </a:t>
            </a:r>
            <a:r>
              <a:rPr lang="it-IT" sz="3400" b="1" dirty="0"/>
              <a:t>ambienti</a:t>
            </a:r>
            <a:r>
              <a:rPr lang="it-IT" sz="3400" dirty="0"/>
              <a:t> ecologici in cui il bambino vive, </a:t>
            </a:r>
            <a:r>
              <a:rPr lang="it-IT" sz="3400" dirty="0" smtClean="0"/>
              <a:t>es. </a:t>
            </a:r>
            <a:r>
              <a:rPr lang="it-IT" sz="3400" dirty="0"/>
              <a:t>famiglia-scuola, o famiglia gruppo dei coetanei</a:t>
            </a:r>
          </a:p>
          <a:p>
            <a:pPr algn="just">
              <a:buNone/>
            </a:pPr>
            <a:r>
              <a:rPr lang="it-IT" sz="3400" dirty="0"/>
              <a:t>c)</a:t>
            </a:r>
            <a:r>
              <a:rPr lang="it-IT" sz="3400" b="1" dirty="0"/>
              <a:t>ecosistema contesto in cui il bambino non ha esperienza diretta</a:t>
            </a:r>
            <a:r>
              <a:rPr lang="it-IT" sz="3400" dirty="0"/>
              <a:t> ma che entra in relazione con i sistemi che il bambino conosce, </a:t>
            </a:r>
            <a:r>
              <a:rPr lang="it-IT" sz="3400" dirty="0" smtClean="0"/>
              <a:t>es. </a:t>
            </a:r>
            <a:r>
              <a:rPr lang="it-IT" sz="3400" b="1" dirty="0"/>
              <a:t>lavoro dei genitori</a:t>
            </a:r>
          </a:p>
          <a:p>
            <a:pPr algn="just">
              <a:buNone/>
            </a:pPr>
            <a:r>
              <a:rPr lang="it-IT" sz="3400" dirty="0"/>
              <a:t>d)</a:t>
            </a:r>
            <a:r>
              <a:rPr lang="it-IT" sz="3400" b="1" dirty="0"/>
              <a:t>macrosistema</a:t>
            </a:r>
            <a:r>
              <a:rPr lang="it-IT" sz="3400" dirty="0"/>
              <a:t> la </a:t>
            </a:r>
            <a:r>
              <a:rPr lang="it-IT" sz="3400" b="1" dirty="0"/>
              <a:t>cultura di appartenenza </a:t>
            </a:r>
            <a:r>
              <a:rPr lang="it-IT" sz="3400" dirty="0"/>
              <a:t>con le sue idee, norme, </a:t>
            </a:r>
            <a:r>
              <a:rPr lang="it-IT" sz="3400" dirty="0" smtClean="0"/>
              <a:t>rappresentazioni</a:t>
            </a:r>
            <a:endParaRPr lang="it-IT" sz="3400"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95</a:t>
            </a:fld>
            <a:endParaRPr lang="it-IT"/>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Capacità </a:t>
            </a:r>
            <a:r>
              <a:rPr lang="it-IT" dirty="0" err="1" smtClean="0"/>
              <a:t>deambulatoria</a:t>
            </a:r>
            <a:r>
              <a:rPr lang="it-IT" dirty="0" smtClean="0"/>
              <a:t> conquista motoria della piccola infanzia, si compone di numerosi elementi come la conquista della stazione eretta, coordinazione psicomotoria, equilibrio posturale→esplorazione dello spazio e conoscenza</a:t>
            </a:r>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96</a:t>
            </a:fld>
            <a:endParaRPr lang="it-IT"/>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dirty="0"/>
              <a:t>David </a:t>
            </a:r>
            <a:r>
              <a:rPr lang="it-IT" dirty="0" err="1" smtClean="0"/>
              <a:t>Grossman</a:t>
            </a:r>
            <a:r>
              <a:rPr lang="it-IT" dirty="0" smtClean="0"/>
              <a:t>, 2008,  </a:t>
            </a:r>
            <a:r>
              <a:rPr lang="it-IT" i="1" dirty="0" smtClean="0"/>
              <a:t>A un cerbiatto somiglia il mio amore</a:t>
            </a:r>
          </a:p>
          <a:p>
            <a:pPr algn="just">
              <a:buNone/>
            </a:pPr>
            <a:r>
              <a:rPr lang="it-IT" dirty="0"/>
              <a:t> </a:t>
            </a:r>
            <a:r>
              <a:rPr lang="it-IT" dirty="0" smtClean="0"/>
              <a:t>    descrive </a:t>
            </a:r>
            <a:r>
              <a:rPr lang="it-IT" dirty="0"/>
              <a:t>i primi passi di un bambino osservato dai suoi genitori</a:t>
            </a:r>
          </a:p>
          <a:p>
            <a:pPr algn="just">
              <a:buNone/>
            </a:pPr>
            <a:r>
              <a:rPr lang="it-IT" dirty="0" smtClean="0"/>
              <a:t>“  Mi </a:t>
            </a:r>
            <a:r>
              <a:rPr lang="it-IT" dirty="0"/>
              <a:t>sono precipitata in salotto e ho visto </a:t>
            </a:r>
            <a:r>
              <a:rPr lang="it-IT" dirty="0" err="1"/>
              <a:t>Ofer</a:t>
            </a:r>
            <a:r>
              <a:rPr lang="it-IT" dirty="0"/>
              <a:t> in piedi in mezzo alla stanza, di spalle, ed era chiaro che aveva già fatto qualche passo, era partito dal tavolino rotondo disegnando una linea sottile per terra, probabilmente era partito da lì e aveva raggiunto il divano marrone, poi era arrivato alla poltrona a fiori, di lì, probabilmente era passato alla libreria […]non so esattamente quale percorso abbia fatto, da dove sia partito e dove sia arrivato perché quando sono entrata in salotto era già a qualche passo dalla libreria e non aveva più niente cui aggrapparsi, niente, </a:t>
            </a:r>
            <a:r>
              <a:rPr lang="it-IT" b="1" dirty="0"/>
              <a:t>aveva camminato </a:t>
            </a:r>
            <a:r>
              <a:rPr lang="it-IT" dirty="0"/>
              <a:t>nel vuoto assoluto[…] dal momento in cui ha scoperto di poter stare in piedi è stato impossibile fermarlo”</a:t>
            </a:r>
          </a:p>
          <a:p>
            <a:pPr algn="just"/>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97</a:t>
            </a:fld>
            <a:endParaRPr lang="it-IT"/>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 </a:t>
            </a:r>
            <a:r>
              <a:rPr lang="it-IT" dirty="0"/>
              <a:t>primi passi motori: metafora dei </a:t>
            </a:r>
            <a:r>
              <a:rPr lang="it-IT" b="1" dirty="0"/>
              <a:t>primi passi </a:t>
            </a:r>
            <a:r>
              <a:rPr lang="it-IT" dirty="0"/>
              <a:t>nello sviluppo (cognitivo, sociale, emozionale, </a:t>
            </a:r>
            <a:r>
              <a:rPr lang="it-IT" dirty="0" smtClean="0"/>
              <a:t>relazionale, motorio </a:t>
            </a:r>
            <a:r>
              <a:rPr lang="it-IT" dirty="0"/>
              <a:t>con deambulazione, lateralizzazione, coordinazione, costruzione schema </a:t>
            </a:r>
            <a:r>
              <a:rPr lang="it-IT" dirty="0" smtClean="0"/>
              <a:t>corporeo).</a:t>
            </a:r>
            <a:endParaRPr lang="it-IT" dirty="0"/>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98</a:t>
            </a:fld>
            <a:endParaRPr lang="it-IT"/>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buNone/>
            </a:pPr>
            <a:r>
              <a:rPr lang="it-IT" dirty="0" smtClean="0"/>
              <a:t>    </a:t>
            </a:r>
            <a:r>
              <a:rPr lang="it-IT" dirty="0"/>
              <a:t>(</a:t>
            </a:r>
            <a:r>
              <a:rPr lang="it-IT" dirty="0" err="1"/>
              <a:t>Eccles</a:t>
            </a:r>
            <a:r>
              <a:rPr lang="it-IT" dirty="0"/>
              <a:t> e Harold 1991, </a:t>
            </a:r>
            <a:r>
              <a:rPr lang="it-IT" dirty="0" err="1"/>
              <a:t>Friedricks</a:t>
            </a:r>
            <a:r>
              <a:rPr lang="it-IT" dirty="0"/>
              <a:t> e </a:t>
            </a:r>
            <a:r>
              <a:rPr lang="it-IT" dirty="0" err="1"/>
              <a:t>Eccles</a:t>
            </a:r>
            <a:r>
              <a:rPr lang="it-IT" dirty="0"/>
              <a:t>, 2002) tre tipi di </a:t>
            </a:r>
            <a:r>
              <a:rPr lang="it-IT" b="1" dirty="0"/>
              <a:t>influenza dei genitori </a:t>
            </a:r>
            <a:r>
              <a:rPr lang="it-IT" dirty="0"/>
              <a:t>che contribuiscono alla socializzazione anche </a:t>
            </a:r>
            <a:r>
              <a:rPr lang="it-IT" dirty="0" smtClean="0"/>
              <a:t>sportiva:</a:t>
            </a:r>
            <a:endParaRPr lang="it-IT" dirty="0"/>
          </a:p>
          <a:p>
            <a:pPr lvl="0" algn="just"/>
            <a:r>
              <a:rPr lang="it-IT" dirty="0"/>
              <a:t>I genitori possono essere modelli di ruolo, mostrando interesse per lo sport, svolgendo attività fisica e sportiva, </a:t>
            </a:r>
            <a:r>
              <a:rPr lang="it-IT" b="1" dirty="0"/>
              <a:t>attribuendo valore al mondo dello sport</a:t>
            </a:r>
            <a:r>
              <a:rPr lang="it-IT" dirty="0"/>
              <a:t>. Ricerche su atleti affermati mostrano che uno o entrambi i genitori erano essi stessi atleti di buon livello</a:t>
            </a:r>
          </a:p>
          <a:p>
            <a:pPr lvl="0" algn="just"/>
            <a:r>
              <a:rPr lang="it-IT" dirty="0"/>
              <a:t>I genitori forniscono ai bambini le opportunità, le risorse economiche, l’</a:t>
            </a:r>
            <a:r>
              <a:rPr lang="it-IT" b="1" dirty="0"/>
              <a:t>incoraggiamento</a:t>
            </a:r>
            <a:r>
              <a:rPr lang="it-IT" dirty="0"/>
              <a:t> per l’impegno sportivo</a:t>
            </a:r>
          </a:p>
          <a:p>
            <a:pPr lvl="0" algn="just"/>
            <a:r>
              <a:rPr lang="it-IT" dirty="0"/>
              <a:t>I genitori offrono ai figli le chiavi per interpretare le loro esperienze comunicando </a:t>
            </a:r>
            <a:r>
              <a:rPr lang="it-IT" b="1" dirty="0"/>
              <a:t>aspettative e valori</a:t>
            </a:r>
          </a:p>
          <a:p>
            <a:endParaRPr lang="it-IT" dirty="0"/>
          </a:p>
        </p:txBody>
      </p:sp>
      <p:sp>
        <p:nvSpPr>
          <p:cNvPr id="4" name="Segnaposto numero diapositiva 3"/>
          <p:cNvSpPr>
            <a:spLocks noGrp="1"/>
          </p:cNvSpPr>
          <p:nvPr>
            <p:ph type="sldNum" sz="quarter" idx="12"/>
          </p:nvPr>
        </p:nvSpPr>
        <p:spPr/>
        <p:txBody>
          <a:bodyPr/>
          <a:lstStyle/>
          <a:p>
            <a:fld id="{81466CBE-F41B-4C57-BDFC-6085BFDB9B3A}" type="slidenum">
              <a:rPr lang="it-IT" smtClean="0"/>
              <a:pPr/>
              <a:t>99</a:t>
            </a:fld>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1184</TotalTime>
  <Words>12362</Words>
  <Application>Microsoft Office PowerPoint</Application>
  <PresentationFormat>Presentazione su schermo (4:3)</PresentationFormat>
  <Paragraphs>831</Paragraphs>
  <Slides>156</Slides>
  <Notes>2</Notes>
  <HiddenSlides>0</HiddenSlides>
  <MMClips>0</MMClips>
  <ScaleCrop>false</ScaleCrop>
  <HeadingPairs>
    <vt:vector size="4" baseType="variant">
      <vt:variant>
        <vt:lpstr>Tema</vt:lpstr>
      </vt:variant>
      <vt:variant>
        <vt:i4>1</vt:i4>
      </vt:variant>
      <vt:variant>
        <vt:lpstr>Titoli diapositive</vt:lpstr>
      </vt:variant>
      <vt:variant>
        <vt:i4>156</vt:i4>
      </vt:variant>
    </vt:vector>
  </HeadingPairs>
  <TitlesOfParts>
    <vt:vector size="157" baseType="lpstr">
      <vt:lpstr>Tema di Office</vt:lpstr>
      <vt:lpstr>John Dewey, Le Fonti di una scienza dell’educazione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 Sport e infanzia. Un’esperienza formativa tra gioco e impegno </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Le motivazioni dell’interruzione della pratica sportiva nei bambini/e e adolescenti italiani. Distribuzione in % per età e genere in base all’indice di motivazione dell’interruzione della pratica sportiva. 2006 </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Diapositiva 71</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lpstr>Diapositiva 82</vt:lpstr>
      <vt:lpstr>Diapositiva 83</vt:lpstr>
      <vt:lpstr>Diapositiva 84</vt:lpstr>
      <vt:lpstr>Diapositiva 85</vt:lpstr>
      <vt:lpstr>Diapositiva 86</vt:lpstr>
      <vt:lpstr>Diapositiva 87</vt:lpstr>
      <vt:lpstr>Diapositiva 88</vt:lpstr>
      <vt:lpstr>Diapositiva 89</vt:lpstr>
      <vt:lpstr>Diapositiva 90</vt:lpstr>
      <vt:lpstr>Diapositiva 91</vt:lpstr>
      <vt:lpstr>Diapositiva 92</vt:lpstr>
      <vt:lpstr>Diapositiva 93</vt:lpstr>
      <vt:lpstr>Diapositiva 94</vt:lpstr>
      <vt:lpstr>Diapositiva 95</vt:lpstr>
      <vt:lpstr>Diapositiva 96</vt:lpstr>
      <vt:lpstr>Diapositiva 97</vt:lpstr>
      <vt:lpstr>Diapositiva 98</vt:lpstr>
      <vt:lpstr>Diapositiva 99</vt:lpstr>
      <vt:lpstr>Diapositiva 100</vt:lpstr>
      <vt:lpstr>Diapositiva 101</vt:lpstr>
      <vt:lpstr>Diapositiva 102</vt:lpstr>
      <vt:lpstr>Diapositiva 103</vt:lpstr>
      <vt:lpstr>Diapositiva 104</vt:lpstr>
      <vt:lpstr>Diapositiva 105</vt:lpstr>
      <vt:lpstr>Diapositiva 106</vt:lpstr>
      <vt:lpstr>Diapositiva 107</vt:lpstr>
      <vt:lpstr>Diapositiva 108</vt:lpstr>
      <vt:lpstr>Diapositiva 109</vt:lpstr>
      <vt:lpstr>Diapositiva 110</vt:lpstr>
      <vt:lpstr>Diapositiva 111</vt:lpstr>
      <vt:lpstr>Diapositiva 112</vt:lpstr>
      <vt:lpstr>Diapositiva 113</vt:lpstr>
      <vt:lpstr>Diapositiva 114</vt:lpstr>
      <vt:lpstr>Diapositiva 115</vt:lpstr>
      <vt:lpstr>Diapositiva 116</vt:lpstr>
      <vt:lpstr>Diapositiva 117</vt:lpstr>
      <vt:lpstr>Diapositiva 118</vt:lpstr>
      <vt:lpstr>Diapositiva 119</vt:lpstr>
      <vt:lpstr>Diapositiva 120</vt:lpstr>
      <vt:lpstr>Diapositiva 121</vt:lpstr>
      <vt:lpstr>Diapositiva 122</vt:lpstr>
      <vt:lpstr>Diapositiva 123</vt:lpstr>
      <vt:lpstr>Diapositiva 124</vt:lpstr>
      <vt:lpstr>Diapositiva 125</vt:lpstr>
      <vt:lpstr>Diapositiva 126</vt:lpstr>
      <vt:lpstr>Diapositiva 127</vt:lpstr>
      <vt:lpstr>Diapositiva 128</vt:lpstr>
      <vt:lpstr>Diapositiva 129</vt:lpstr>
      <vt:lpstr>Diapositiva 130</vt:lpstr>
      <vt:lpstr>Diapositiva 131</vt:lpstr>
      <vt:lpstr>Diapositiva 132</vt:lpstr>
      <vt:lpstr>Diapositiva 133</vt:lpstr>
      <vt:lpstr>Diapositiva 134</vt:lpstr>
      <vt:lpstr>Diapositiva 135</vt:lpstr>
      <vt:lpstr>Diapositiva 136</vt:lpstr>
      <vt:lpstr>Diapositiva 137</vt:lpstr>
      <vt:lpstr>Diapositiva 138</vt:lpstr>
      <vt:lpstr>Diapositiva 139</vt:lpstr>
      <vt:lpstr>Diapositiva 140</vt:lpstr>
      <vt:lpstr>Diapositiva 141</vt:lpstr>
      <vt:lpstr>Diapositiva 142</vt:lpstr>
      <vt:lpstr>Diapositiva 143</vt:lpstr>
      <vt:lpstr>Diapositiva 144</vt:lpstr>
      <vt:lpstr>Diapositiva 145</vt:lpstr>
      <vt:lpstr>Diapositiva 146</vt:lpstr>
      <vt:lpstr>Diapositiva 147</vt:lpstr>
      <vt:lpstr>Diapositiva 148</vt:lpstr>
      <vt:lpstr>Diapositiva 149</vt:lpstr>
      <vt:lpstr>Diapositiva 150</vt:lpstr>
      <vt:lpstr>Diapositiva 151</vt:lpstr>
      <vt:lpstr>Diapositiva 152</vt:lpstr>
      <vt:lpstr>Diapositiva 153</vt:lpstr>
      <vt:lpstr>Diapositiva 154</vt:lpstr>
      <vt:lpstr>Diapositiva 155</vt:lpstr>
      <vt:lpstr>Diapositiva 156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Dewey, Le Fonti di una scienza dell’educazione</dc:title>
  <dc:creator>user</dc:creator>
  <cp:lastModifiedBy>user</cp:lastModifiedBy>
  <cp:revision>150</cp:revision>
  <dcterms:created xsi:type="dcterms:W3CDTF">2016-08-27T14:08:57Z</dcterms:created>
  <dcterms:modified xsi:type="dcterms:W3CDTF">2016-10-07T12:22:35Z</dcterms:modified>
</cp:coreProperties>
</file>