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26/11/2018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 smtClean="0"/>
              <a:t>Range</a:t>
            </a:r>
            <a:r>
              <a:rPr lang="it-IT" i="1" dirty="0" smtClean="0"/>
              <a:t> di normalità</a:t>
            </a:r>
            <a:endParaRPr lang="it-IT" i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113488"/>
              </p:ext>
            </p:extLst>
          </p:nvPr>
        </p:nvGraphicFramePr>
        <p:xfrm>
          <a:off x="1104900" y="1600200"/>
          <a:ext cx="6934200" cy="260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590800"/>
                <a:gridCol w="2667000"/>
              </a:tblGrid>
              <a:tr h="275172">
                <a:tc>
                  <a:txBody>
                    <a:bodyPr/>
                    <a:lstStyle/>
                    <a:p>
                      <a:r>
                        <a:rPr lang="it-IT" dirty="0" smtClean="0"/>
                        <a:t>Categoria PA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 sistolica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 diastolica </a:t>
                      </a:r>
                      <a:endParaRPr lang="it-IT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NORMALE 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&lt; 120 </a:t>
                      </a:r>
                      <a:r>
                        <a:rPr lang="it-IT" sz="1200" dirty="0" err="1" smtClean="0"/>
                        <a:t>mmHg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&lt; 80 </a:t>
                      </a:r>
                      <a:r>
                        <a:rPr lang="it-IT" sz="1200" dirty="0" err="1" smtClean="0"/>
                        <a:t>mmHg</a:t>
                      </a:r>
                      <a:endParaRPr lang="it-IT" sz="1200" dirty="0"/>
                    </a:p>
                  </a:txBody>
                  <a:tcPr/>
                </a:tc>
              </a:tr>
              <a:tr h="5342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ELEVATA 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120-129 </a:t>
                      </a:r>
                      <a:r>
                        <a:rPr lang="it-IT" sz="1200" dirty="0" err="1" smtClean="0"/>
                        <a:t>mmHg</a:t>
                      </a:r>
                      <a:endParaRPr lang="it-IT" sz="1200" dirty="0" smtClean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&lt; 80mmHg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STADIO 1  IPERTENSIONE 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130-139 </a:t>
                      </a:r>
                      <a:r>
                        <a:rPr lang="it-IT" sz="1200" dirty="0" err="1" smtClean="0"/>
                        <a:t>mmHg</a:t>
                      </a:r>
                      <a:endParaRPr lang="it-IT" sz="1200" dirty="0" smtClean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80-89 </a:t>
                      </a:r>
                      <a:r>
                        <a:rPr lang="it-IT" sz="1200" dirty="0" err="1" smtClean="0"/>
                        <a:t>mmHg</a:t>
                      </a:r>
                      <a:endParaRPr lang="it-IT" sz="1200" dirty="0" smtClean="0"/>
                    </a:p>
                    <a:p>
                      <a:endParaRPr lang="it-IT" sz="12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STADIO 2 IPERTENSIONE 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Uguale o &gt; 140 </a:t>
                      </a:r>
                      <a:r>
                        <a:rPr lang="it-IT" sz="1200" dirty="0" err="1" smtClean="0"/>
                        <a:t>mmHg</a:t>
                      </a:r>
                      <a:endParaRPr lang="it-IT" sz="1200" dirty="0" smtClean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Uguale o &gt;90</a:t>
                      </a:r>
                      <a:r>
                        <a:rPr lang="it-IT" sz="1200" dirty="0" smtClean="0"/>
                        <a:t>mmHg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685800" y="4724400"/>
            <a:ext cx="45720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dirty="0" smtClean="0"/>
              <a:t>Paul K. </a:t>
            </a:r>
            <a:r>
              <a:rPr lang="it-IT" sz="1100" dirty="0" err="1" smtClean="0"/>
              <a:t>Whelton</a:t>
            </a:r>
            <a:r>
              <a:rPr lang="it-IT" sz="1100" dirty="0" smtClean="0"/>
              <a:t> et al. , 2017 </a:t>
            </a:r>
          </a:p>
          <a:p>
            <a:pPr algn="ctr"/>
            <a:r>
              <a:rPr lang="it-IT" sz="1100" dirty="0" smtClean="0"/>
              <a:t>Linee guida ACC / AHA / AAPA 2017 / ABC / ACPM / AGS / </a:t>
            </a:r>
            <a:r>
              <a:rPr lang="it-IT" sz="1100" dirty="0" err="1" smtClean="0"/>
              <a:t>APhA</a:t>
            </a:r>
            <a:r>
              <a:rPr lang="it-IT" sz="1100" dirty="0" smtClean="0"/>
              <a:t> / </a:t>
            </a:r>
            <a:br>
              <a:rPr lang="it-IT" sz="1100" dirty="0" smtClean="0"/>
            </a:br>
            <a:r>
              <a:rPr lang="it-IT" sz="1100" dirty="0" smtClean="0"/>
              <a:t>Linee guida ASH / ASPC / NMA / PCNA per la prevenzione, rilevazione, valutazione e </a:t>
            </a:r>
          </a:p>
          <a:p>
            <a:pPr algn="ctr"/>
            <a:r>
              <a:rPr lang="it-IT" sz="1100" dirty="0" smtClean="0"/>
              <a:t>gestione della pressione alta </a:t>
            </a:r>
          </a:p>
          <a:p>
            <a:pPr algn="ctr"/>
            <a:r>
              <a:rPr lang="it-IT" sz="1100" dirty="0" smtClean="0"/>
              <a:t>del sangue negli adulti</a:t>
            </a:r>
          </a:p>
          <a:p>
            <a:pPr algn="ctr"/>
            <a:endParaRPr lang="it-IT" sz="1100" dirty="0"/>
          </a:p>
        </p:txBody>
      </p:sp>
      <p:sp>
        <p:nvSpPr>
          <p:cNvPr id="7" name="Rettangolo 6"/>
          <p:cNvSpPr/>
          <p:nvPr/>
        </p:nvSpPr>
        <p:spPr>
          <a:xfrm>
            <a:off x="4876800" y="4752975"/>
            <a:ext cx="3733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dirty="0" smtClean="0"/>
              <a:t>Joseph T. </a:t>
            </a:r>
            <a:r>
              <a:rPr lang="it-IT" sz="1100" dirty="0" err="1" smtClean="0"/>
              <a:t>Flynn</a:t>
            </a:r>
            <a:r>
              <a:rPr lang="it-IT" sz="1100" dirty="0" smtClean="0"/>
              <a:t> et al. , 2017, </a:t>
            </a:r>
          </a:p>
          <a:p>
            <a:pPr algn="ctr"/>
            <a:r>
              <a:rPr lang="it-IT" sz="1100" dirty="0" smtClean="0"/>
              <a:t>Linee guida per la pratica clinica </a:t>
            </a:r>
          </a:p>
          <a:p>
            <a:pPr algn="ctr"/>
            <a:r>
              <a:rPr lang="it-IT" sz="1100" dirty="0" smtClean="0"/>
              <a:t>per lo screening e  la gestione </a:t>
            </a:r>
          </a:p>
          <a:p>
            <a:pPr algn="ctr"/>
            <a:r>
              <a:rPr lang="it-IT" sz="1100" dirty="0" smtClean="0"/>
              <a:t>della pressione sanguigna alta</a:t>
            </a:r>
          </a:p>
          <a:p>
            <a:pPr algn="ctr"/>
            <a:r>
              <a:rPr lang="it-IT" sz="1100" dirty="0" smtClean="0"/>
              <a:t>  in bambini e adolescenti (età 13 anni in su) </a:t>
            </a:r>
            <a:endParaRPr lang="it-IT" sz="1100" dirty="0" smtClean="0"/>
          </a:p>
        </p:txBody>
      </p:sp>
    </p:spTree>
    <p:extLst>
      <p:ext uri="{BB962C8B-B14F-4D97-AF65-F5344CB8AC3E}">
        <p14:creationId xmlns:p14="http://schemas.microsoft.com/office/powerpoint/2010/main" val="15601308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Presentazione su schermo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Range di normalità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Range di normalità</dc:title>
  <dc:creator>Stefania Colombo</dc:creator>
  <cp:lastModifiedBy>Stefania Colombo</cp:lastModifiedBy>
  <cp:revision>1</cp:revision>
  <dcterms:created xsi:type="dcterms:W3CDTF">2018-11-26T13:33:40Z</dcterms:created>
  <dcterms:modified xsi:type="dcterms:W3CDTF">2018-11-26T13:34:26Z</dcterms:modified>
</cp:coreProperties>
</file>