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304" r:id="rId3"/>
    <p:sldId id="305" r:id="rId4"/>
    <p:sldId id="306" r:id="rId5"/>
    <p:sldId id="307" r:id="rId6"/>
    <p:sldId id="292" r:id="rId7"/>
    <p:sldId id="293" r:id="rId8"/>
    <p:sldId id="272" r:id="rId9"/>
    <p:sldId id="310" r:id="rId10"/>
    <p:sldId id="309" r:id="rId11"/>
    <p:sldId id="262" r:id="rId12"/>
    <p:sldId id="263" r:id="rId13"/>
    <p:sldId id="264" r:id="rId14"/>
    <p:sldId id="284" r:id="rId15"/>
    <p:sldId id="283" r:id="rId16"/>
    <p:sldId id="266" r:id="rId17"/>
    <p:sldId id="265" r:id="rId18"/>
    <p:sldId id="311" r:id="rId19"/>
    <p:sldId id="267" r:id="rId20"/>
    <p:sldId id="268" r:id="rId21"/>
    <p:sldId id="294" r:id="rId22"/>
    <p:sldId id="295" r:id="rId23"/>
    <p:sldId id="271" r:id="rId24"/>
    <p:sldId id="269" r:id="rId25"/>
    <p:sldId id="270" r:id="rId26"/>
    <p:sldId id="296" r:id="rId27"/>
    <p:sldId id="297" r:id="rId28"/>
    <p:sldId id="273" r:id="rId29"/>
    <p:sldId id="275" r:id="rId30"/>
    <p:sldId id="298" r:id="rId31"/>
    <p:sldId id="299" r:id="rId32"/>
    <p:sldId id="276" r:id="rId33"/>
    <p:sldId id="300" r:id="rId34"/>
    <p:sldId id="301" r:id="rId35"/>
    <p:sldId id="312" r:id="rId36"/>
    <p:sldId id="277" r:id="rId37"/>
    <p:sldId id="313" r:id="rId38"/>
    <p:sldId id="278" r:id="rId39"/>
    <p:sldId id="288" r:id="rId40"/>
    <p:sldId id="314" r:id="rId41"/>
    <p:sldId id="279" r:id="rId42"/>
    <p:sldId id="302" r:id="rId43"/>
    <p:sldId id="303" r:id="rId44"/>
    <p:sldId id="280" r:id="rId45"/>
    <p:sldId id="281" r:id="rId46"/>
    <p:sldId id="282"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95" d="100"/>
          <a:sy n="95" d="100"/>
        </p:scale>
        <p:origin x="-608"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atteonicolini:Library:Containers:com.apple.mail:Data:Library:Mail%20Downloads:477A069C-B722-4502-B482-B5AAD10BA0F9:tabelle%20matteo%20africa%20australe.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matteonicolini:Library:Containers:com.apple.mail:Data:Library:Mail%20Downloads:B331EE86-D361-4CD7-A708-BA0949EFCF3A:tabelle%20matteo%20africa%20austral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matteonicolini:Library:Containers:com.apple.mail:Data:Library:Mail%20Downloads:B331EE86-D361-4CD7-A708-BA0949EFCF3A:tabelle%20matteo%20africa%20austral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matteonicolini:Library:Containers:com.apple.mail:Data:Library:Mail%20Downloads:477A069C-B722-4502-B482-B5AAD10BA0F9:tabelle%20matteo%20africa%20australe.xlsx" TargetMode="External"/><Relationship Id="rId2"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matteonicolini:Library:Containers:com.apple.mail:Data:Library:Mail%20Downloads:609A13C2-F742-41F3-ABD8-31C803A2BB37:tabelle%20matteo%20africa%20austral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trettel\Dropbox\EURAC\prin\tabelle%20matteo%20africa%20austral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matteonicolini:Library:Containers:com.apple.mail:Data:Library:Mail%20Downloads:E1C2E0A9-0077-443C-B476-293E3EF4618B:tabelle%20matteo%20africa%20austral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matteonicolini:Library:Containers:com.apple.mail:Data:Library:Mail%20Downloads:477A069C-B722-4502-B482-B5AAD10BA0F9:tabelle%20matteo%20africa%20australe.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matteonicolini:Library:Containers:com.apple.mail:Data:Library:Mail%20Downloads:477A069C-B722-4502-B482-B5AAD10BA0F9:tabelle%20matteo%20africa%20austral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matteonicolini:Library:Containers:com.apple.mail:Data:Library:Mail%20Downloads:477A069C-B722-4502-B482-B5AAD10BA0F9:tabelle%20matteo%20africa%20austral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matteonicolini:Library:Containers:com.apple.mail:Data:Library:Mail%20Downloads:477A069C-B722-4502-B482-B5AAD10BA0F9:tabelle%20matteo%20africa%20austra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cap="none" spc="50" normalizeH="0" baseline="0">
                <a:solidFill>
                  <a:schemeClr val="tx1">
                    <a:lumMod val="65000"/>
                    <a:lumOff val="35000"/>
                  </a:schemeClr>
                </a:solidFill>
                <a:latin typeface="+mj-lt"/>
                <a:ea typeface="+mj-ea"/>
                <a:cs typeface="+mj-cs"/>
              </a:defRPr>
            </a:pPr>
            <a:r>
              <a:rPr lang="en-GB"/>
              <a:t>Namibia: decisioni e decisioni con citazioni</a:t>
            </a:r>
          </a:p>
        </c:rich>
      </c:tx>
      <c:layout/>
      <c:overlay val="0"/>
      <c:spPr>
        <a:noFill/>
        <a:ln>
          <a:noFill/>
        </a:ln>
        <a:effectLst/>
      </c:spPr>
    </c:title>
    <c:autoTitleDeleted val="0"/>
    <c:plotArea>
      <c:layout>
        <c:manualLayout>
          <c:layoutTarget val="inner"/>
          <c:xMode val="edge"/>
          <c:yMode val="edge"/>
          <c:x val="0.0676920384951881"/>
          <c:y val="0.203981481481482"/>
          <c:w val="0.901752405949256"/>
          <c:h val="0.615123213764946"/>
        </c:manualLayout>
      </c:layout>
      <c:barChart>
        <c:barDir val="col"/>
        <c:grouping val="clustered"/>
        <c:varyColors val="0"/>
        <c:ser>
          <c:idx val="0"/>
          <c:order val="0"/>
          <c:tx>
            <c:strRef>
              <c:f>Sheet1!$J$3</c:f>
              <c:strCache>
                <c:ptCount val="1"/>
                <c:pt idx="0">
                  <c:v>Decisioni</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Sheet1!$I$4:$I$8</c:f>
              <c:numCache>
                <c:formatCode>General</c:formatCode>
                <c:ptCount val="5"/>
                <c:pt idx="0">
                  <c:v>2009.0</c:v>
                </c:pt>
                <c:pt idx="1">
                  <c:v>2010.0</c:v>
                </c:pt>
                <c:pt idx="2">
                  <c:v>2011.0</c:v>
                </c:pt>
                <c:pt idx="3">
                  <c:v>2012.0</c:v>
                </c:pt>
                <c:pt idx="4">
                  <c:v>2013.0</c:v>
                </c:pt>
              </c:numCache>
            </c:numRef>
          </c:cat>
          <c:val>
            <c:numRef>
              <c:f>Sheet1!$J$4:$J$8</c:f>
              <c:numCache>
                <c:formatCode>General</c:formatCode>
                <c:ptCount val="5"/>
                <c:pt idx="0">
                  <c:v>16.0</c:v>
                </c:pt>
                <c:pt idx="1">
                  <c:v>17.0</c:v>
                </c:pt>
                <c:pt idx="2">
                  <c:v>12.0</c:v>
                </c:pt>
                <c:pt idx="3">
                  <c:v>24.0</c:v>
                </c:pt>
                <c:pt idx="4">
                  <c:v>15.0</c:v>
                </c:pt>
              </c:numCache>
            </c:numRef>
          </c:val>
        </c:ser>
        <c:ser>
          <c:idx val="1"/>
          <c:order val="1"/>
          <c:tx>
            <c:strRef>
              <c:f>Sheet1!$K$3</c:f>
              <c:strCache>
                <c:ptCount val="1"/>
                <c:pt idx="0">
                  <c:v>Decisioni con citazioni</c:v>
                </c:pt>
              </c:strCache>
            </c:strRef>
          </c:tx>
          <c:spPr>
            <a:solidFill>
              <a:schemeClr val="accent2">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Sheet1!$I$4:$I$8</c:f>
              <c:numCache>
                <c:formatCode>General</c:formatCode>
                <c:ptCount val="5"/>
                <c:pt idx="0">
                  <c:v>2009.0</c:v>
                </c:pt>
                <c:pt idx="1">
                  <c:v>2010.0</c:v>
                </c:pt>
                <c:pt idx="2">
                  <c:v>2011.0</c:v>
                </c:pt>
                <c:pt idx="3">
                  <c:v>2012.0</c:v>
                </c:pt>
                <c:pt idx="4">
                  <c:v>2013.0</c:v>
                </c:pt>
              </c:numCache>
            </c:numRef>
          </c:cat>
          <c:val>
            <c:numRef>
              <c:f>Sheet1!$K$4:$K$8</c:f>
              <c:numCache>
                <c:formatCode>General</c:formatCode>
                <c:ptCount val="5"/>
                <c:pt idx="0">
                  <c:v>10.0</c:v>
                </c:pt>
                <c:pt idx="1">
                  <c:v>8.0</c:v>
                </c:pt>
                <c:pt idx="2">
                  <c:v>7.0</c:v>
                </c:pt>
                <c:pt idx="3">
                  <c:v>15.0</c:v>
                </c:pt>
                <c:pt idx="4">
                  <c:v>9.0</c:v>
                </c:pt>
              </c:numCache>
            </c:numRef>
          </c:val>
        </c:ser>
        <c:dLbls>
          <c:dLblPos val="outEnd"/>
          <c:showLegendKey val="0"/>
          <c:showVal val="1"/>
          <c:showCatName val="0"/>
          <c:showSerName val="0"/>
          <c:showPercent val="0"/>
          <c:showBubbleSize val="0"/>
        </c:dLbls>
        <c:gapWidth val="80"/>
        <c:overlap val="25"/>
        <c:axId val="2131176776"/>
        <c:axId val="2131180424"/>
      </c:barChart>
      <c:catAx>
        <c:axId val="2131176776"/>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cap="none" spc="20" normalizeH="0" baseline="0">
                <a:solidFill>
                  <a:schemeClr val="tx1">
                    <a:lumMod val="65000"/>
                    <a:lumOff val="35000"/>
                  </a:schemeClr>
                </a:solidFill>
                <a:latin typeface="+mn-lt"/>
                <a:ea typeface="+mn-ea"/>
                <a:cs typeface="+mn-cs"/>
              </a:defRPr>
            </a:pPr>
            <a:endParaRPr lang="it-IT"/>
          </a:p>
        </c:txPr>
        <c:crossAx val="2131180424"/>
        <c:crosses val="autoZero"/>
        <c:auto val="1"/>
        <c:lblAlgn val="ctr"/>
        <c:lblOffset val="100"/>
        <c:noMultiLvlLbl val="0"/>
      </c:catAx>
      <c:valAx>
        <c:axId val="2131180424"/>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20" baseline="0">
                <a:solidFill>
                  <a:schemeClr val="tx1">
                    <a:lumMod val="65000"/>
                    <a:lumOff val="35000"/>
                  </a:schemeClr>
                </a:solidFill>
                <a:latin typeface="+mn-lt"/>
                <a:ea typeface="+mn-ea"/>
                <a:cs typeface="+mn-cs"/>
              </a:defRPr>
            </a:pPr>
            <a:endParaRPr lang="it-IT"/>
          </a:p>
        </c:txPr>
        <c:crossAx val="21311767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lt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Namibia:  distribuzione delle citazioni per materia 2009-2013</a:t>
            </a:r>
            <a:r>
              <a:rPr lang="en-GB" sz="1400" b="0" i="0" u="none" strike="noStrike" baseline="0"/>
              <a:t> </a:t>
            </a:r>
            <a:endParaRPr lang="en-GB"/>
          </a:p>
        </c:rich>
      </c:tx>
      <c:layout/>
      <c:overlay val="0"/>
      <c:spPr>
        <a:noFill/>
        <a:ln>
          <a:noFill/>
        </a:ln>
        <a:effectLst/>
      </c:spPr>
    </c:title>
    <c:autoTitleDeleted val="0"/>
    <c:plotArea>
      <c:layout/>
      <c:barChart>
        <c:barDir val="bar"/>
        <c:grouping val="clustered"/>
        <c:varyColors val="0"/>
        <c:ser>
          <c:idx val="1"/>
          <c:order val="0"/>
          <c:spPr>
            <a:solidFill>
              <a:schemeClr val="accent2"/>
            </a:solidFill>
            <a:ln>
              <a:noFill/>
            </a:ln>
            <a:effectLst/>
          </c:spPr>
          <c:invertIfNegative val="0"/>
          <c:cat>
            <c:strRef>
              <c:f>Sheet1!$I$100:$I$109</c:f>
              <c:strCache>
                <c:ptCount val="10"/>
                <c:pt idx="0">
                  <c:v>diritto costituzionale</c:v>
                </c:pt>
                <c:pt idx="1">
                  <c:v>diritto privato</c:v>
                </c:pt>
                <c:pt idx="2">
                  <c:v>diritto amministrativo</c:v>
                </c:pt>
                <c:pt idx="3">
                  <c:v>diritto processuale civile</c:v>
                </c:pt>
                <c:pt idx="4">
                  <c:v>diritto processuale penale</c:v>
                </c:pt>
                <c:pt idx="5">
                  <c:v>diritto del lavoro</c:v>
                </c:pt>
                <c:pt idx="6">
                  <c:v>diritto commerciale</c:v>
                </c:pt>
                <c:pt idx="7">
                  <c:v>diritto penale</c:v>
                </c:pt>
                <c:pt idx="8">
                  <c:v>diritto internazionale</c:v>
                </c:pt>
                <c:pt idx="9">
                  <c:v>diritto romano</c:v>
                </c:pt>
              </c:strCache>
            </c:strRef>
          </c:cat>
          <c:val>
            <c:numRef>
              <c:f>Sheet1!$K$100:$K$109</c:f>
              <c:numCache>
                <c:formatCode>General</c:formatCode>
                <c:ptCount val="10"/>
                <c:pt idx="0">
                  <c:v>23.0</c:v>
                </c:pt>
                <c:pt idx="1">
                  <c:v>38.0</c:v>
                </c:pt>
                <c:pt idx="2">
                  <c:v>19.0</c:v>
                </c:pt>
                <c:pt idx="3">
                  <c:v>14.0</c:v>
                </c:pt>
                <c:pt idx="4">
                  <c:v>13.0</c:v>
                </c:pt>
                <c:pt idx="5">
                  <c:v>31.0</c:v>
                </c:pt>
                <c:pt idx="6">
                  <c:v>6.0</c:v>
                </c:pt>
                <c:pt idx="7">
                  <c:v>9.0</c:v>
                </c:pt>
                <c:pt idx="8">
                  <c:v>2.0</c:v>
                </c:pt>
                <c:pt idx="9">
                  <c:v>2.0</c:v>
                </c:pt>
              </c:numCache>
            </c:numRef>
          </c:val>
        </c:ser>
        <c:dLbls>
          <c:showLegendKey val="0"/>
          <c:showVal val="0"/>
          <c:showCatName val="0"/>
          <c:showSerName val="0"/>
          <c:showPercent val="0"/>
          <c:showBubbleSize val="0"/>
        </c:dLbls>
        <c:gapWidth val="182"/>
        <c:axId val="2036942984"/>
        <c:axId val="2124614456"/>
        <c:extLst>
          <c:ext xmlns:c15="http://schemas.microsoft.com/office/drawing/2012/chart" uri="{02D57815-91ED-43cb-92C2-25804820EDAC}">
            <c15:filteredBarSeries>
              <c15:ser>
                <c:idx val="0"/>
                <c:order val="0"/>
                <c:spPr>
                  <a:solidFill>
                    <a:schemeClr val="accent1"/>
                  </a:solidFill>
                  <a:ln>
                    <a:noFill/>
                  </a:ln>
                  <a:effectLst/>
                </c:spPr>
                <c:invertIfNegative val="0"/>
                <c:cat>
                  <c:strRef>
                    <c:extLst>
                      <c:ext uri="{02D57815-91ED-43cb-92C2-25804820EDAC}">
                        <c15:formulaRef>
                          <c15:sqref>Sheet1!$I$100:$I$109</c15:sqref>
                        </c15:formulaRef>
                      </c:ext>
                    </c:extLst>
                    <c:strCache>
                      <c:ptCount val="10"/>
                      <c:pt idx="0">
                        <c:v>diritto costituzionale</c:v>
                      </c:pt>
                      <c:pt idx="1">
                        <c:v>diritto privato</c:v>
                      </c:pt>
                      <c:pt idx="2">
                        <c:v>diritto amministrativo</c:v>
                      </c:pt>
                      <c:pt idx="3">
                        <c:v>diritto processuale civile</c:v>
                      </c:pt>
                      <c:pt idx="4">
                        <c:v>diritto processuale penale</c:v>
                      </c:pt>
                      <c:pt idx="5">
                        <c:v>diritto del lavoro</c:v>
                      </c:pt>
                      <c:pt idx="6">
                        <c:v>diritto commerciale</c:v>
                      </c:pt>
                      <c:pt idx="7">
                        <c:v>diritto penale</c:v>
                      </c:pt>
                      <c:pt idx="8">
                        <c:v>diritto internazionale</c:v>
                      </c:pt>
                      <c:pt idx="9">
                        <c:v>diritto romano</c:v>
                      </c:pt>
                    </c:strCache>
                  </c:strRef>
                </c:cat>
                <c:val>
                  <c:numRef>
                    <c:extLst>
                      <c:ext uri="{02D57815-91ED-43cb-92C2-25804820EDAC}">
                        <c15:formulaRef>
                          <c15:sqref>Sheet1!$J$100:$J$109</c15:sqref>
                        </c15:formulaRef>
                      </c:ext>
                    </c:extLst>
                    <c:numCache>
                      <c:formatCode>General</c:formatCode>
                      <c:ptCount val="10"/>
                    </c:numCache>
                  </c:numRef>
                </c:val>
              </c15:ser>
            </c15:filteredBarSeries>
          </c:ext>
        </c:extLst>
      </c:barChart>
      <c:catAx>
        <c:axId val="20369429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24614456"/>
        <c:crosses val="autoZero"/>
        <c:auto val="1"/>
        <c:lblAlgn val="ctr"/>
        <c:lblOffset val="100"/>
        <c:noMultiLvlLbl val="0"/>
      </c:catAx>
      <c:valAx>
        <c:axId val="21246144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03694298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Botswana:  distribuzione delle citazioni per materia 2009-2013</a:t>
            </a:r>
            <a:r>
              <a:rPr lang="en-GB" sz="1400" b="0" i="0" u="none" strike="noStrike" baseline="0"/>
              <a:t> </a:t>
            </a:r>
            <a:endParaRPr lang="en-GB"/>
          </a:p>
        </c:rich>
      </c:tx>
      <c:layout/>
      <c:overlay val="0"/>
      <c:spPr>
        <a:noFill/>
        <a:ln>
          <a:noFill/>
        </a:ln>
        <a:effectLst/>
      </c:spPr>
    </c:title>
    <c:autoTitleDeleted val="0"/>
    <c:plotArea>
      <c:layout/>
      <c:barChart>
        <c:barDir val="bar"/>
        <c:grouping val="clustered"/>
        <c:varyColors val="0"/>
        <c:ser>
          <c:idx val="1"/>
          <c:order val="0"/>
          <c:spPr>
            <a:solidFill>
              <a:schemeClr val="accent2"/>
            </a:solidFill>
            <a:ln>
              <a:noFill/>
            </a:ln>
            <a:effectLst/>
          </c:spPr>
          <c:invertIfNegative val="0"/>
          <c:cat>
            <c:strRef>
              <c:f>Sheet1!$B$100:$B$105</c:f>
              <c:strCache>
                <c:ptCount val="6"/>
                <c:pt idx="0">
                  <c:v>diritto costituzionale</c:v>
                </c:pt>
                <c:pt idx="1">
                  <c:v>diritto privato</c:v>
                </c:pt>
                <c:pt idx="2">
                  <c:v>diritto amministrativo</c:v>
                </c:pt>
                <c:pt idx="3">
                  <c:v>diritto processuale civile</c:v>
                </c:pt>
                <c:pt idx="4">
                  <c:v>diritto processuale penale</c:v>
                </c:pt>
                <c:pt idx="5">
                  <c:v>diritto del lavoro</c:v>
                </c:pt>
              </c:strCache>
            </c:strRef>
          </c:cat>
          <c:val>
            <c:numRef>
              <c:f>Sheet1!$D$100:$D$105</c:f>
              <c:numCache>
                <c:formatCode>General</c:formatCode>
                <c:ptCount val="6"/>
                <c:pt idx="0">
                  <c:v>2.0</c:v>
                </c:pt>
                <c:pt idx="1">
                  <c:v>8.0</c:v>
                </c:pt>
                <c:pt idx="2">
                  <c:v>6.0</c:v>
                </c:pt>
                <c:pt idx="3">
                  <c:v>5.0</c:v>
                </c:pt>
                <c:pt idx="4">
                  <c:v>12.0</c:v>
                </c:pt>
                <c:pt idx="5">
                  <c:v>7.0</c:v>
                </c:pt>
              </c:numCache>
            </c:numRef>
          </c:val>
        </c:ser>
        <c:dLbls>
          <c:showLegendKey val="0"/>
          <c:showVal val="0"/>
          <c:showCatName val="0"/>
          <c:showSerName val="0"/>
          <c:showPercent val="0"/>
          <c:showBubbleSize val="0"/>
        </c:dLbls>
        <c:gapWidth val="182"/>
        <c:axId val="2124541960"/>
        <c:axId val="2131108488"/>
        <c:extLst>
          <c:ext xmlns:c15="http://schemas.microsoft.com/office/drawing/2012/chart" uri="{02D57815-91ED-43cb-92C2-25804820EDAC}">
            <c15:filteredBarSeries>
              <c15:ser>
                <c:idx val="0"/>
                <c:order val="0"/>
                <c:spPr>
                  <a:solidFill>
                    <a:schemeClr val="accent1"/>
                  </a:solidFill>
                  <a:ln>
                    <a:noFill/>
                  </a:ln>
                  <a:effectLst/>
                </c:spPr>
                <c:invertIfNegative val="0"/>
                <c:cat>
                  <c:strRef>
                    <c:extLst>
                      <c:ext uri="{02D57815-91ED-43cb-92C2-25804820EDAC}">
                        <c15:formulaRef>
                          <c15:sqref>Sheet1!$B$100:$B$105</c15:sqref>
                        </c15:formulaRef>
                      </c:ext>
                    </c:extLst>
                    <c:strCache>
                      <c:ptCount val="6"/>
                      <c:pt idx="0">
                        <c:v>diritto costituzionale</c:v>
                      </c:pt>
                      <c:pt idx="1">
                        <c:v>diritto privato</c:v>
                      </c:pt>
                      <c:pt idx="2">
                        <c:v>diritto amministrativo</c:v>
                      </c:pt>
                      <c:pt idx="3">
                        <c:v>diritto processuale civile</c:v>
                      </c:pt>
                      <c:pt idx="4">
                        <c:v>diritto processuale penale</c:v>
                      </c:pt>
                      <c:pt idx="5">
                        <c:v>diritto del lavoro</c:v>
                      </c:pt>
                    </c:strCache>
                  </c:strRef>
                </c:cat>
                <c:val>
                  <c:numRef>
                    <c:extLst>
                      <c:ext uri="{02D57815-91ED-43cb-92C2-25804820EDAC}">
                        <c15:formulaRef>
                          <c15:sqref>Sheet1!$C$100:$C$105</c15:sqref>
                        </c15:formulaRef>
                      </c:ext>
                    </c:extLst>
                    <c:numCache>
                      <c:formatCode>General</c:formatCode>
                      <c:ptCount val="6"/>
                    </c:numCache>
                  </c:numRef>
                </c:val>
              </c15:ser>
            </c15:filteredBarSeries>
          </c:ext>
        </c:extLst>
      </c:barChart>
      <c:catAx>
        <c:axId val="21245419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31108488"/>
        <c:crosses val="autoZero"/>
        <c:auto val="1"/>
        <c:lblAlgn val="ctr"/>
        <c:lblOffset val="100"/>
        <c:noMultiLvlLbl val="0"/>
      </c:catAx>
      <c:valAx>
        <c:axId val="21311084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2454196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87580927384077"/>
          <c:y val="0.134259259259259"/>
          <c:w val="0.890196850393701"/>
          <c:h val="0.670956547098279"/>
        </c:manualLayout>
      </c:layout>
      <c:barChart>
        <c:barDir val="col"/>
        <c:grouping val="clustered"/>
        <c:varyColors val="0"/>
        <c:ser>
          <c:idx val="0"/>
          <c:order val="0"/>
          <c:tx>
            <c:strRef>
              <c:f>Sheet1!$D$3</c:f>
              <c:strCache>
                <c:ptCount val="1"/>
                <c:pt idx="0">
                  <c:v>Decisioni</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Sheet1!$C$4:$C$8</c:f>
              <c:numCache>
                <c:formatCode>General</c:formatCode>
                <c:ptCount val="5"/>
                <c:pt idx="0">
                  <c:v>2009.0</c:v>
                </c:pt>
                <c:pt idx="1">
                  <c:v>2010.0</c:v>
                </c:pt>
                <c:pt idx="2">
                  <c:v>2011.0</c:v>
                </c:pt>
                <c:pt idx="3">
                  <c:v>2012.0</c:v>
                </c:pt>
                <c:pt idx="4">
                  <c:v>2013.0</c:v>
                </c:pt>
              </c:numCache>
            </c:numRef>
          </c:cat>
          <c:val>
            <c:numRef>
              <c:f>Sheet1!$D$4:$D$8</c:f>
              <c:numCache>
                <c:formatCode>General</c:formatCode>
                <c:ptCount val="5"/>
                <c:pt idx="0">
                  <c:v>112.0</c:v>
                </c:pt>
                <c:pt idx="1">
                  <c:v>27.0</c:v>
                </c:pt>
                <c:pt idx="2">
                  <c:v>53.0</c:v>
                </c:pt>
                <c:pt idx="3">
                  <c:v>56.0</c:v>
                </c:pt>
                <c:pt idx="4">
                  <c:v>46.0</c:v>
                </c:pt>
              </c:numCache>
            </c:numRef>
          </c:val>
        </c:ser>
        <c:ser>
          <c:idx val="1"/>
          <c:order val="1"/>
          <c:tx>
            <c:strRef>
              <c:f>Sheet1!$E$3</c:f>
              <c:strCache>
                <c:ptCount val="1"/>
                <c:pt idx="0">
                  <c:v>Decisioni con citazioni</c:v>
                </c:pt>
              </c:strCache>
            </c:strRef>
          </c:tx>
          <c:spPr>
            <a:solidFill>
              <a:schemeClr val="accent2">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Sheet1!$C$4:$C$8</c:f>
              <c:numCache>
                <c:formatCode>General</c:formatCode>
                <c:ptCount val="5"/>
                <c:pt idx="0">
                  <c:v>2009.0</c:v>
                </c:pt>
                <c:pt idx="1">
                  <c:v>2010.0</c:v>
                </c:pt>
                <c:pt idx="2">
                  <c:v>2011.0</c:v>
                </c:pt>
                <c:pt idx="3">
                  <c:v>2012.0</c:v>
                </c:pt>
                <c:pt idx="4">
                  <c:v>2013.0</c:v>
                </c:pt>
              </c:numCache>
            </c:numRef>
          </c:cat>
          <c:val>
            <c:numRef>
              <c:f>Sheet1!$E$4:$E$8</c:f>
              <c:numCache>
                <c:formatCode>General</c:formatCode>
                <c:ptCount val="5"/>
                <c:pt idx="0">
                  <c:v>13.0</c:v>
                </c:pt>
                <c:pt idx="1">
                  <c:v>3.0</c:v>
                </c:pt>
                <c:pt idx="2">
                  <c:v>0.0</c:v>
                </c:pt>
                <c:pt idx="3">
                  <c:v>6.0</c:v>
                </c:pt>
                <c:pt idx="4">
                  <c:v>12.0</c:v>
                </c:pt>
              </c:numCache>
            </c:numRef>
          </c:val>
        </c:ser>
        <c:dLbls>
          <c:dLblPos val="outEnd"/>
          <c:showLegendKey val="0"/>
          <c:showVal val="1"/>
          <c:showCatName val="0"/>
          <c:showSerName val="0"/>
          <c:showPercent val="0"/>
          <c:showBubbleSize val="0"/>
        </c:dLbls>
        <c:gapWidth val="80"/>
        <c:overlap val="25"/>
        <c:axId val="2124564440"/>
        <c:axId val="2124568088"/>
      </c:barChart>
      <c:catAx>
        <c:axId val="2124564440"/>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cap="none" spc="20" normalizeH="0" baseline="0">
                <a:solidFill>
                  <a:schemeClr val="tx1">
                    <a:lumMod val="65000"/>
                    <a:lumOff val="35000"/>
                  </a:schemeClr>
                </a:solidFill>
                <a:latin typeface="+mn-lt"/>
                <a:ea typeface="+mn-ea"/>
                <a:cs typeface="+mn-cs"/>
              </a:defRPr>
            </a:pPr>
            <a:endParaRPr lang="it-IT"/>
          </a:p>
        </c:txPr>
        <c:crossAx val="2124568088"/>
        <c:crosses val="autoZero"/>
        <c:auto val="1"/>
        <c:lblAlgn val="ctr"/>
        <c:lblOffset val="100"/>
        <c:noMultiLvlLbl val="0"/>
      </c:catAx>
      <c:valAx>
        <c:axId val="2124568088"/>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20" baseline="0">
                <a:solidFill>
                  <a:schemeClr val="tx1">
                    <a:lumMod val="65000"/>
                    <a:lumOff val="35000"/>
                  </a:schemeClr>
                </a:solidFill>
                <a:latin typeface="+mn-lt"/>
                <a:ea typeface="+mn-ea"/>
                <a:cs typeface="+mn-cs"/>
              </a:defRPr>
            </a:pPr>
            <a:endParaRPr lang="it-IT"/>
          </a:p>
        </c:txPr>
        <c:crossAx val="21245644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lt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Botswana: tipologie letterarie citate per anno </a:t>
            </a:r>
            <a:r>
              <a:rPr lang="en-GB" sz="1400" b="0" i="0" u="none" strike="noStrike" baseline="0"/>
              <a:t> </a:t>
            </a:r>
            <a:endParaRPr lang="en-GB"/>
          </a:p>
        </c:rich>
      </c:tx>
      <c:layout/>
      <c:overlay val="0"/>
      <c:spPr>
        <a:noFill/>
        <a:ln>
          <a:noFill/>
        </a:ln>
        <a:effectLst/>
      </c:spPr>
    </c:title>
    <c:autoTitleDeleted val="0"/>
    <c:plotArea>
      <c:layout/>
      <c:barChart>
        <c:barDir val="col"/>
        <c:grouping val="stacked"/>
        <c:varyColors val="0"/>
        <c:ser>
          <c:idx val="0"/>
          <c:order val="0"/>
          <c:tx>
            <c:strRef>
              <c:f>Sheet1!$B$26</c:f>
              <c:strCache>
                <c:ptCount val="1"/>
                <c:pt idx="0">
                  <c:v>Dizionario giuridico </c:v>
                </c:pt>
              </c:strCache>
            </c:strRef>
          </c:tx>
          <c:spPr>
            <a:solidFill>
              <a:schemeClr val="accent1"/>
            </a:solidFill>
            <a:ln>
              <a:noFill/>
            </a:ln>
            <a:effectLst/>
          </c:spPr>
          <c:invertIfNegative val="0"/>
          <c:cat>
            <c:numRef>
              <c:f>Sheet1!$C$25:$G$25</c:f>
              <c:numCache>
                <c:formatCode>General</c:formatCode>
                <c:ptCount val="5"/>
                <c:pt idx="0">
                  <c:v>2009.0</c:v>
                </c:pt>
                <c:pt idx="1">
                  <c:v>2010.0</c:v>
                </c:pt>
                <c:pt idx="2">
                  <c:v>2011.0</c:v>
                </c:pt>
                <c:pt idx="3">
                  <c:v>2012.0</c:v>
                </c:pt>
                <c:pt idx="4">
                  <c:v>2013.0</c:v>
                </c:pt>
              </c:numCache>
            </c:numRef>
          </c:cat>
          <c:val>
            <c:numRef>
              <c:f>Sheet1!$C$26:$G$26</c:f>
              <c:numCache>
                <c:formatCode>General</c:formatCode>
                <c:ptCount val="5"/>
                <c:pt idx="0">
                  <c:v>1.0</c:v>
                </c:pt>
                <c:pt idx="1">
                  <c:v>0.0</c:v>
                </c:pt>
                <c:pt idx="2">
                  <c:v>0.0</c:v>
                </c:pt>
                <c:pt idx="3">
                  <c:v>1.0</c:v>
                </c:pt>
                <c:pt idx="4">
                  <c:v>0.0</c:v>
                </c:pt>
              </c:numCache>
            </c:numRef>
          </c:val>
        </c:ser>
        <c:ser>
          <c:idx val="1"/>
          <c:order val="1"/>
          <c:tx>
            <c:strRef>
              <c:f>Sheet1!$B$27</c:f>
              <c:strCache>
                <c:ptCount val="1"/>
                <c:pt idx="0">
                  <c:v>Manuali - trattati - opere pratiche</c:v>
                </c:pt>
              </c:strCache>
            </c:strRef>
          </c:tx>
          <c:spPr>
            <a:solidFill>
              <a:schemeClr val="accent2"/>
            </a:solidFill>
            <a:ln>
              <a:noFill/>
            </a:ln>
            <a:effectLst/>
          </c:spPr>
          <c:invertIfNegative val="0"/>
          <c:cat>
            <c:numRef>
              <c:f>Sheet1!$C$25:$G$25</c:f>
              <c:numCache>
                <c:formatCode>General</c:formatCode>
                <c:ptCount val="5"/>
                <c:pt idx="0">
                  <c:v>2009.0</c:v>
                </c:pt>
                <c:pt idx="1">
                  <c:v>2010.0</c:v>
                </c:pt>
                <c:pt idx="2">
                  <c:v>2011.0</c:v>
                </c:pt>
                <c:pt idx="3">
                  <c:v>2012.0</c:v>
                </c:pt>
                <c:pt idx="4">
                  <c:v>2013.0</c:v>
                </c:pt>
              </c:numCache>
            </c:numRef>
          </c:cat>
          <c:val>
            <c:numRef>
              <c:f>Sheet1!$C$27:$G$27</c:f>
              <c:numCache>
                <c:formatCode>General</c:formatCode>
                <c:ptCount val="5"/>
                <c:pt idx="0">
                  <c:v>11.0</c:v>
                </c:pt>
                <c:pt idx="1">
                  <c:v>0.0</c:v>
                </c:pt>
                <c:pt idx="2">
                  <c:v>0.0</c:v>
                </c:pt>
                <c:pt idx="3">
                  <c:v>4.0</c:v>
                </c:pt>
                <c:pt idx="4">
                  <c:v>10.0</c:v>
                </c:pt>
              </c:numCache>
            </c:numRef>
          </c:val>
        </c:ser>
        <c:ser>
          <c:idx val="2"/>
          <c:order val="2"/>
          <c:tx>
            <c:strRef>
              <c:f>Sheet1!$B$28</c:f>
              <c:strCache>
                <c:ptCount val="1"/>
                <c:pt idx="0">
                  <c:v>Articoli</c:v>
                </c:pt>
              </c:strCache>
            </c:strRef>
          </c:tx>
          <c:spPr>
            <a:solidFill>
              <a:schemeClr val="accent3"/>
            </a:solidFill>
            <a:ln>
              <a:noFill/>
            </a:ln>
            <a:effectLst/>
          </c:spPr>
          <c:invertIfNegative val="0"/>
          <c:cat>
            <c:numRef>
              <c:f>Sheet1!$C$25:$G$25</c:f>
              <c:numCache>
                <c:formatCode>General</c:formatCode>
                <c:ptCount val="5"/>
                <c:pt idx="0">
                  <c:v>2009.0</c:v>
                </c:pt>
                <c:pt idx="1">
                  <c:v>2010.0</c:v>
                </c:pt>
                <c:pt idx="2">
                  <c:v>2011.0</c:v>
                </c:pt>
                <c:pt idx="3">
                  <c:v>2012.0</c:v>
                </c:pt>
                <c:pt idx="4">
                  <c:v>2013.0</c:v>
                </c:pt>
              </c:numCache>
            </c:numRef>
          </c:cat>
          <c:val>
            <c:numRef>
              <c:f>Sheet1!$C$28:$G$28</c:f>
              <c:numCache>
                <c:formatCode>General</c:formatCode>
                <c:ptCount val="5"/>
                <c:pt idx="0">
                  <c:v>1.0</c:v>
                </c:pt>
                <c:pt idx="1">
                  <c:v>3.0</c:v>
                </c:pt>
                <c:pt idx="2">
                  <c:v>0.0</c:v>
                </c:pt>
                <c:pt idx="3">
                  <c:v>2.0</c:v>
                </c:pt>
                <c:pt idx="4">
                  <c:v>2.0</c:v>
                </c:pt>
              </c:numCache>
            </c:numRef>
          </c:val>
        </c:ser>
        <c:ser>
          <c:idx val="3"/>
          <c:order val="3"/>
          <c:tx>
            <c:strRef>
              <c:f>Sheet1!$B$29</c:f>
              <c:strCache>
                <c:ptCount val="1"/>
                <c:pt idx="0">
                  <c:v>Fonti diritto romano olandese</c:v>
                </c:pt>
              </c:strCache>
            </c:strRef>
          </c:tx>
          <c:spPr>
            <a:solidFill>
              <a:schemeClr val="accent4"/>
            </a:solidFill>
            <a:ln>
              <a:noFill/>
            </a:ln>
            <a:effectLst/>
          </c:spPr>
          <c:invertIfNegative val="0"/>
          <c:cat>
            <c:numRef>
              <c:f>Sheet1!$C$25:$G$25</c:f>
              <c:numCache>
                <c:formatCode>General</c:formatCode>
                <c:ptCount val="5"/>
                <c:pt idx="0">
                  <c:v>2009.0</c:v>
                </c:pt>
                <c:pt idx="1">
                  <c:v>2010.0</c:v>
                </c:pt>
                <c:pt idx="2">
                  <c:v>2011.0</c:v>
                </c:pt>
                <c:pt idx="3">
                  <c:v>2012.0</c:v>
                </c:pt>
                <c:pt idx="4">
                  <c:v>2013.0</c:v>
                </c:pt>
              </c:numCache>
            </c:numRef>
          </c:cat>
          <c:val>
            <c:numRef>
              <c:f>Sheet1!$C$29:$G$29</c:f>
              <c:numCache>
                <c:formatCode>General</c:formatCode>
                <c:ptCount val="5"/>
                <c:pt idx="0">
                  <c:v>0.0</c:v>
                </c:pt>
                <c:pt idx="1">
                  <c:v>0.0</c:v>
                </c:pt>
                <c:pt idx="2">
                  <c:v>0.0</c:v>
                </c:pt>
                <c:pt idx="3">
                  <c:v>2.0</c:v>
                </c:pt>
                <c:pt idx="4">
                  <c:v>0.0</c:v>
                </c:pt>
              </c:numCache>
            </c:numRef>
          </c:val>
        </c:ser>
        <c:ser>
          <c:idx val="4"/>
          <c:order val="4"/>
          <c:tx>
            <c:strRef>
              <c:f>Sheet1!$B$30</c:f>
              <c:strCache>
                <c:ptCount val="1"/>
                <c:pt idx="0">
                  <c:v>Monografie </c:v>
                </c:pt>
              </c:strCache>
            </c:strRef>
          </c:tx>
          <c:spPr>
            <a:solidFill>
              <a:schemeClr val="accent5"/>
            </a:solidFill>
            <a:ln>
              <a:noFill/>
            </a:ln>
            <a:effectLst/>
          </c:spPr>
          <c:invertIfNegative val="0"/>
          <c:cat>
            <c:numRef>
              <c:f>Sheet1!$C$25:$G$25</c:f>
              <c:numCache>
                <c:formatCode>General</c:formatCode>
                <c:ptCount val="5"/>
                <c:pt idx="0">
                  <c:v>2009.0</c:v>
                </c:pt>
                <c:pt idx="1">
                  <c:v>2010.0</c:v>
                </c:pt>
                <c:pt idx="2">
                  <c:v>2011.0</c:v>
                </c:pt>
                <c:pt idx="3">
                  <c:v>2012.0</c:v>
                </c:pt>
                <c:pt idx="4">
                  <c:v>2013.0</c:v>
                </c:pt>
              </c:numCache>
            </c:numRef>
          </c:cat>
          <c:val>
            <c:numRef>
              <c:f>Sheet1!$C$30:$G$30</c:f>
              <c:numCache>
                <c:formatCode>General</c:formatCode>
                <c:ptCount val="5"/>
                <c:pt idx="0">
                  <c:v>0.0</c:v>
                </c:pt>
                <c:pt idx="1">
                  <c:v>0.0</c:v>
                </c:pt>
                <c:pt idx="2">
                  <c:v>0.0</c:v>
                </c:pt>
                <c:pt idx="3">
                  <c:v>3.0</c:v>
                </c:pt>
                <c:pt idx="4">
                  <c:v>5.0</c:v>
                </c:pt>
              </c:numCache>
            </c:numRef>
          </c:val>
        </c:ser>
        <c:ser>
          <c:idx val="5"/>
          <c:order val="5"/>
          <c:tx>
            <c:strRef>
              <c:f>Sheet1!$B$31</c:f>
              <c:strCache>
                <c:ptCount val="1"/>
                <c:pt idx="0">
                  <c:v>Fonti classiche</c:v>
                </c:pt>
              </c:strCache>
            </c:strRef>
          </c:tx>
          <c:spPr>
            <a:solidFill>
              <a:schemeClr val="accent6"/>
            </a:solidFill>
            <a:ln>
              <a:noFill/>
            </a:ln>
            <a:effectLst/>
          </c:spPr>
          <c:invertIfNegative val="0"/>
          <c:cat>
            <c:numRef>
              <c:f>Sheet1!$C$25:$G$25</c:f>
              <c:numCache>
                <c:formatCode>General</c:formatCode>
                <c:ptCount val="5"/>
                <c:pt idx="0">
                  <c:v>2009.0</c:v>
                </c:pt>
                <c:pt idx="1">
                  <c:v>2010.0</c:v>
                </c:pt>
                <c:pt idx="2">
                  <c:v>2011.0</c:v>
                </c:pt>
                <c:pt idx="3">
                  <c:v>2012.0</c:v>
                </c:pt>
                <c:pt idx="4">
                  <c:v>2013.0</c:v>
                </c:pt>
              </c:numCache>
            </c:numRef>
          </c:cat>
          <c:val>
            <c:numRef>
              <c:f>Sheet1!$C$31:$G$31</c:f>
              <c:numCache>
                <c:formatCode>General</c:formatCode>
                <c:ptCount val="5"/>
                <c:pt idx="0">
                  <c:v>0.0</c:v>
                </c:pt>
                <c:pt idx="1">
                  <c:v>0.0</c:v>
                </c:pt>
                <c:pt idx="2">
                  <c:v>0.0</c:v>
                </c:pt>
                <c:pt idx="3">
                  <c:v>0.0</c:v>
                </c:pt>
                <c:pt idx="4">
                  <c:v>1.0</c:v>
                </c:pt>
              </c:numCache>
            </c:numRef>
          </c:val>
        </c:ser>
        <c:dLbls>
          <c:showLegendKey val="0"/>
          <c:showVal val="0"/>
          <c:showCatName val="0"/>
          <c:showSerName val="0"/>
          <c:showPercent val="0"/>
          <c:showBubbleSize val="0"/>
        </c:dLbls>
        <c:gapWidth val="150"/>
        <c:overlap val="100"/>
        <c:axId val="2132233960"/>
        <c:axId val="2132382552"/>
      </c:barChart>
      <c:catAx>
        <c:axId val="2132233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32382552"/>
        <c:crosses val="autoZero"/>
        <c:auto val="1"/>
        <c:lblAlgn val="ctr"/>
        <c:lblOffset val="100"/>
        <c:noMultiLvlLbl val="0"/>
      </c:catAx>
      <c:valAx>
        <c:axId val="21323825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322339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Namibia: tipologie letterarie</a:t>
            </a:r>
            <a:r>
              <a:rPr lang="en-GB" b="1" baseline="0"/>
              <a:t> citate per anno</a:t>
            </a:r>
            <a:endParaRPr lang="en-GB" b="1"/>
          </a:p>
        </c:rich>
      </c:tx>
      <c:layout/>
      <c:overlay val="0"/>
      <c:spPr>
        <a:noFill/>
        <a:ln>
          <a:noFill/>
        </a:ln>
        <a:effectLst/>
      </c:spPr>
    </c:title>
    <c:autoTitleDeleted val="0"/>
    <c:plotArea>
      <c:layout/>
      <c:barChart>
        <c:barDir val="col"/>
        <c:grouping val="stacked"/>
        <c:varyColors val="0"/>
        <c:ser>
          <c:idx val="0"/>
          <c:order val="0"/>
          <c:tx>
            <c:strRef>
              <c:f>Sheet1!$I$26</c:f>
              <c:strCache>
                <c:ptCount val="1"/>
                <c:pt idx="0">
                  <c:v>Dizionario giuridico </c:v>
                </c:pt>
              </c:strCache>
            </c:strRef>
          </c:tx>
          <c:spPr>
            <a:solidFill>
              <a:schemeClr val="accent1"/>
            </a:solidFill>
            <a:ln>
              <a:noFill/>
            </a:ln>
            <a:effectLst/>
          </c:spPr>
          <c:invertIfNegative val="0"/>
          <c:cat>
            <c:numRef>
              <c:f>Sheet1!$J$25:$N$25</c:f>
              <c:numCache>
                <c:formatCode>General</c:formatCode>
                <c:ptCount val="5"/>
                <c:pt idx="0">
                  <c:v>2009.0</c:v>
                </c:pt>
                <c:pt idx="1">
                  <c:v>2010.0</c:v>
                </c:pt>
                <c:pt idx="2">
                  <c:v>2011.0</c:v>
                </c:pt>
                <c:pt idx="3">
                  <c:v>2012.0</c:v>
                </c:pt>
                <c:pt idx="4">
                  <c:v>2013.0</c:v>
                </c:pt>
              </c:numCache>
            </c:numRef>
          </c:cat>
          <c:val>
            <c:numRef>
              <c:f>Sheet1!$J$26:$N$26</c:f>
              <c:numCache>
                <c:formatCode>General</c:formatCode>
                <c:ptCount val="5"/>
                <c:pt idx="0">
                  <c:v>0.0</c:v>
                </c:pt>
                <c:pt idx="1">
                  <c:v>1.0</c:v>
                </c:pt>
                <c:pt idx="3">
                  <c:v>1.0</c:v>
                </c:pt>
                <c:pt idx="4">
                  <c:v>0.0</c:v>
                </c:pt>
              </c:numCache>
            </c:numRef>
          </c:val>
        </c:ser>
        <c:ser>
          <c:idx val="1"/>
          <c:order val="1"/>
          <c:tx>
            <c:strRef>
              <c:f>Sheet1!$I$27</c:f>
              <c:strCache>
                <c:ptCount val="1"/>
                <c:pt idx="0">
                  <c:v>Manuali - trattati - opere pratiche</c:v>
                </c:pt>
              </c:strCache>
            </c:strRef>
          </c:tx>
          <c:spPr>
            <a:solidFill>
              <a:schemeClr val="accent2"/>
            </a:solidFill>
            <a:ln>
              <a:noFill/>
            </a:ln>
            <a:effectLst/>
          </c:spPr>
          <c:invertIfNegative val="0"/>
          <c:cat>
            <c:numRef>
              <c:f>Sheet1!$J$25:$N$25</c:f>
              <c:numCache>
                <c:formatCode>General</c:formatCode>
                <c:ptCount val="5"/>
                <c:pt idx="0">
                  <c:v>2009.0</c:v>
                </c:pt>
                <c:pt idx="1">
                  <c:v>2010.0</c:v>
                </c:pt>
                <c:pt idx="2">
                  <c:v>2011.0</c:v>
                </c:pt>
                <c:pt idx="3">
                  <c:v>2012.0</c:v>
                </c:pt>
                <c:pt idx="4">
                  <c:v>2013.0</c:v>
                </c:pt>
              </c:numCache>
            </c:numRef>
          </c:cat>
          <c:val>
            <c:numRef>
              <c:f>Sheet1!$J$27:$N$27</c:f>
              <c:numCache>
                <c:formatCode>General</c:formatCode>
                <c:ptCount val="5"/>
                <c:pt idx="0">
                  <c:v>25.0</c:v>
                </c:pt>
                <c:pt idx="1">
                  <c:v>21.0</c:v>
                </c:pt>
                <c:pt idx="2">
                  <c:v>11.0</c:v>
                </c:pt>
                <c:pt idx="3">
                  <c:v>15.0</c:v>
                </c:pt>
                <c:pt idx="4">
                  <c:v>9.0</c:v>
                </c:pt>
              </c:numCache>
            </c:numRef>
          </c:val>
        </c:ser>
        <c:ser>
          <c:idx val="2"/>
          <c:order val="2"/>
          <c:tx>
            <c:strRef>
              <c:f>Sheet1!$I$28</c:f>
              <c:strCache>
                <c:ptCount val="1"/>
                <c:pt idx="0">
                  <c:v>Articoli</c:v>
                </c:pt>
              </c:strCache>
            </c:strRef>
          </c:tx>
          <c:spPr>
            <a:solidFill>
              <a:schemeClr val="accent3"/>
            </a:solidFill>
            <a:ln>
              <a:noFill/>
            </a:ln>
            <a:effectLst/>
          </c:spPr>
          <c:invertIfNegative val="0"/>
          <c:cat>
            <c:numRef>
              <c:f>Sheet1!$J$25:$N$25</c:f>
              <c:numCache>
                <c:formatCode>General</c:formatCode>
                <c:ptCount val="5"/>
                <c:pt idx="0">
                  <c:v>2009.0</c:v>
                </c:pt>
                <c:pt idx="1">
                  <c:v>2010.0</c:v>
                </c:pt>
                <c:pt idx="2">
                  <c:v>2011.0</c:v>
                </c:pt>
                <c:pt idx="3">
                  <c:v>2012.0</c:v>
                </c:pt>
                <c:pt idx="4">
                  <c:v>2013.0</c:v>
                </c:pt>
              </c:numCache>
            </c:numRef>
          </c:cat>
          <c:val>
            <c:numRef>
              <c:f>Sheet1!$J$28:$N$28</c:f>
              <c:numCache>
                <c:formatCode>General</c:formatCode>
                <c:ptCount val="5"/>
                <c:pt idx="0">
                  <c:v>18.0</c:v>
                </c:pt>
                <c:pt idx="1">
                  <c:v>2.0</c:v>
                </c:pt>
                <c:pt idx="2">
                  <c:v>1.0</c:v>
                </c:pt>
                <c:pt idx="3">
                  <c:v>1.0</c:v>
                </c:pt>
                <c:pt idx="4">
                  <c:v>2.0</c:v>
                </c:pt>
              </c:numCache>
            </c:numRef>
          </c:val>
        </c:ser>
        <c:ser>
          <c:idx val="3"/>
          <c:order val="3"/>
          <c:tx>
            <c:strRef>
              <c:f>Sheet1!$I$29</c:f>
              <c:strCache>
                <c:ptCount val="1"/>
                <c:pt idx="0">
                  <c:v>Fonti diritto romano olandese</c:v>
                </c:pt>
              </c:strCache>
            </c:strRef>
          </c:tx>
          <c:spPr>
            <a:solidFill>
              <a:schemeClr val="accent4"/>
            </a:solidFill>
            <a:ln>
              <a:noFill/>
            </a:ln>
            <a:effectLst/>
          </c:spPr>
          <c:invertIfNegative val="0"/>
          <c:cat>
            <c:numRef>
              <c:f>Sheet1!$J$25:$N$25</c:f>
              <c:numCache>
                <c:formatCode>General</c:formatCode>
                <c:ptCount val="5"/>
                <c:pt idx="0">
                  <c:v>2009.0</c:v>
                </c:pt>
                <c:pt idx="1">
                  <c:v>2010.0</c:v>
                </c:pt>
                <c:pt idx="2">
                  <c:v>2011.0</c:v>
                </c:pt>
                <c:pt idx="3">
                  <c:v>2012.0</c:v>
                </c:pt>
                <c:pt idx="4">
                  <c:v>2013.0</c:v>
                </c:pt>
              </c:numCache>
            </c:numRef>
          </c:cat>
          <c:val>
            <c:numRef>
              <c:f>Sheet1!$J$29:$N$29</c:f>
              <c:numCache>
                <c:formatCode>General</c:formatCode>
                <c:ptCount val="5"/>
                <c:pt idx="0">
                  <c:v>11.0</c:v>
                </c:pt>
                <c:pt idx="1">
                  <c:v>0.0</c:v>
                </c:pt>
                <c:pt idx="2">
                  <c:v>0.0</c:v>
                </c:pt>
                <c:pt idx="3">
                  <c:v>0.0</c:v>
                </c:pt>
                <c:pt idx="4">
                  <c:v>1.0</c:v>
                </c:pt>
              </c:numCache>
            </c:numRef>
          </c:val>
        </c:ser>
        <c:ser>
          <c:idx val="4"/>
          <c:order val="4"/>
          <c:tx>
            <c:strRef>
              <c:f>Sheet1!$I$30</c:f>
              <c:strCache>
                <c:ptCount val="1"/>
                <c:pt idx="0">
                  <c:v>Monografie </c:v>
                </c:pt>
              </c:strCache>
            </c:strRef>
          </c:tx>
          <c:spPr>
            <a:solidFill>
              <a:schemeClr val="accent5"/>
            </a:solidFill>
            <a:ln>
              <a:noFill/>
            </a:ln>
            <a:effectLst/>
          </c:spPr>
          <c:invertIfNegative val="0"/>
          <c:cat>
            <c:numRef>
              <c:f>Sheet1!$J$25:$N$25</c:f>
              <c:numCache>
                <c:formatCode>General</c:formatCode>
                <c:ptCount val="5"/>
                <c:pt idx="0">
                  <c:v>2009.0</c:v>
                </c:pt>
                <c:pt idx="1">
                  <c:v>2010.0</c:v>
                </c:pt>
                <c:pt idx="2">
                  <c:v>2011.0</c:v>
                </c:pt>
                <c:pt idx="3">
                  <c:v>2012.0</c:v>
                </c:pt>
                <c:pt idx="4">
                  <c:v>2013.0</c:v>
                </c:pt>
              </c:numCache>
            </c:numRef>
          </c:cat>
          <c:val>
            <c:numRef>
              <c:f>Sheet1!$J$30:$N$30</c:f>
              <c:numCache>
                <c:formatCode>General</c:formatCode>
                <c:ptCount val="5"/>
                <c:pt idx="0">
                  <c:v>16.0</c:v>
                </c:pt>
                <c:pt idx="1">
                  <c:v>4.0</c:v>
                </c:pt>
                <c:pt idx="2">
                  <c:v>1.0</c:v>
                </c:pt>
                <c:pt idx="3">
                  <c:v>14.0</c:v>
                </c:pt>
                <c:pt idx="4">
                  <c:v>3.0</c:v>
                </c:pt>
              </c:numCache>
            </c:numRef>
          </c:val>
        </c:ser>
        <c:ser>
          <c:idx val="5"/>
          <c:order val="5"/>
          <c:tx>
            <c:strRef>
              <c:f>Sheet1!$I$31</c:f>
              <c:strCache>
                <c:ptCount val="1"/>
                <c:pt idx="0">
                  <c:v>Report - documenti</c:v>
                </c:pt>
              </c:strCache>
            </c:strRef>
          </c:tx>
          <c:spPr>
            <a:solidFill>
              <a:schemeClr val="accent6"/>
            </a:solidFill>
            <a:ln>
              <a:noFill/>
            </a:ln>
            <a:effectLst/>
          </c:spPr>
          <c:invertIfNegative val="0"/>
          <c:cat>
            <c:numRef>
              <c:f>Sheet1!$J$25:$N$25</c:f>
              <c:numCache>
                <c:formatCode>General</c:formatCode>
                <c:ptCount val="5"/>
                <c:pt idx="0">
                  <c:v>2009.0</c:v>
                </c:pt>
                <c:pt idx="1">
                  <c:v>2010.0</c:v>
                </c:pt>
                <c:pt idx="2">
                  <c:v>2011.0</c:v>
                </c:pt>
                <c:pt idx="3">
                  <c:v>2012.0</c:v>
                </c:pt>
                <c:pt idx="4">
                  <c:v>2013.0</c:v>
                </c:pt>
              </c:numCache>
            </c:numRef>
          </c:cat>
          <c:val>
            <c:numRef>
              <c:f>Sheet1!$J$31:$N$31</c:f>
              <c:numCache>
                <c:formatCode>General</c:formatCode>
                <c:ptCount val="5"/>
                <c:pt idx="0">
                  <c:v>8.0</c:v>
                </c:pt>
                <c:pt idx="1">
                  <c:v>1.0</c:v>
                </c:pt>
                <c:pt idx="3">
                  <c:v>1.0</c:v>
                </c:pt>
                <c:pt idx="4">
                  <c:v>0.0</c:v>
                </c:pt>
              </c:numCache>
            </c:numRef>
          </c:val>
        </c:ser>
        <c:dLbls>
          <c:showLegendKey val="0"/>
          <c:showVal val="0"/>
          <c:showCatName val="0"/>
          <c:showSerName val="0"/>
          <c:showPercent val="0"/>
          <c:showBubbleSize val="0"/>
        </c:dLbls>
        <c:gapWidth val="150"/>
        <c:overlap val="100"/>
        <c:axId val="2132545256"/>
        <c:axId val="2132549080"/>
      </c:barChart>
      <c:catAx>
        <c:axId val="2132545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32549080"/>
        <c:crosses val="autoZero"/>
        <c:auto val="1"/>
        <c:lblAlgn val="ctr"/>
        <c:lblOffset val="100"/>
        <c:noMultiLvlLbl val="0"/>
      </c:catAx>
      <c:valAx>
        <c:axId val="21325490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325452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GB"/>
              <a:t>Namibia: collocazione delle citazioni </a:t>
            </a:r>
          </a:p>
        </c:rich>
      </c:tx>
      <c:layout>
        <c:manualLayout>
          <c:xMode val="edge"/>
          <c:yMode val="edge"/>
          <c:x val="0.162270778652668"/>
          <c:y val="0.037037037037037"/>
        </c:manualLayout>
      </c:layout>
      <c:overlay val="0"/>
      <c:spPr>
        <a:noFill/>
        <a:ln>
          <a:noFill/>
        </a:ln>
        <a:effectLst/>
      </c:spPr>
    </c:title>
    <c:autoTitleDeleted val="0"/>
    <c:plotArea>
      <c:layout/>
      <c:barChart>
        <c:barDir val="col"/>
        <c:grouping val="clustered"/>
        <c:varyColors val="0"/>
        <c:ser>
          <c:idx val="0"/>
          <c:order val="0"/>
          <c:tx>
            <c:strRef>
              <c:f>'[tabelle matteo africa australe.xlsx]Sheet1'!$I$129</c:f>
              <c:strCache>
                <c:ptCount val="1"/>
                <c:pt idx="0">
                  <c:v>Richiami nel testo</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'[tabelle matteo africa australe.xlsx]Sheet1'!$J$128:$N$128</c:f>
              <c:numCache>
                <c:formatCode>General</c:formatCode>
                <c:ptCount val="5"/>
                <c:pt idx="0">
                  <c:v>2009.0</c:v>
                </c:pt>
                <c:pt idx="1">
                  <c:v>2010.0</c:v>
                </c:pt>
                <c:pt idx="2">
                  <c:v>2011.0</c:v>
                </c:pt>
                <c:pt idx="3">
                  <c:v>2012.0</c:v>
                </c:pt>
                <c:pt idx="4">
                  <c:v>2013.0</c:v>
                </c:pt>
              </c:numCache>
            </c:numRef>
          </c:cat>
          <c:val>
            <c:numRef>
              <c:f>'[tabelle matteo africa australe.xlsx]Sheet1'!$J$129:$N$129</c:f>
              <c:numCache>
                <c:formatCode>General</c:formatCode>
                <c:ptCount val="5"/>
                <c:pt idx="0">
                  <c:v>11.0</c:v>
                </c:pt>
                <c:pt idx="1">
                  <c:v>2.0</c:v>
                </c:pt>
                <c:pt idx="2">
                  <c:v>3.0</c:v>
                </c:pt>
                <c:pt idx="3">
                  <c:v>5.0</c:v>
                </c:pt>
                <c:pt idx="4">
                  <c:v>3.0</c:v>
                </c:pt>
              </c:numCache>
            </c:numRef>
          </c:val>
        </c:ser>
        <c:ser>
          <c:idx val="1"/>
          <c:order val="1"/>
          <c:tx>
            <c:strRef>
              <c:f>'[tabelle matteo africa australe.xlsx]Sheet1'!$I$130</c:f>
              <c:strCache>
                <c:ptCount val="1"/>
                <c:pt idx="0">
                  <c:v>Richiami in nota</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'[tabelle matteo africa australe.xlsx]Sheet1'!$J$128:$N$128</c:f>
              <c:numCache>
                <c:formatCode>General</c:formatCode>
                <c:ptCount val="5"/>
                <c:pt idx="0">
                  <c:v>2009.0</c:v>
                </c:pt>
                <c:pt idx="1">
                  <c:v>2010.0</c:v>
                </c:pt>
                <c:pt idx="2">
                  <c:v>2011.0</c:v>
                </c:pt>
                <c:pt idx="3">
                  <c:v>2012.0</c:v>
                </c:pt>
                <c:pt idx="4">
                  <c:v>2013.0</c:v>
                </c:pt>
              </c:numCache>
            </c:numRef>
          </c:cat>
          <c:val>
            <c:numRef>
              <c:f>'[tabelle matteo africa australe.xlsx]Sheet1'!$J$130:$N$130</c:f>
              <c:numCache>
                <c:formatCode>General</c:formatCode>
                <c:ptCount val="5"/>
                <c:pt idx="0">
                  <c:v>0.0</c:v>
                </c:pt>
                <c:pt idx="1">
                  <c:v>5.0</c:v>
                </c:pt>
                <c:pt idx="2">
                  <c:v>3.0</c:v>
                </c:pt>
                <c:pt idx="3">
                  <c:v>6.0</c:v>
                </c:pt>
                <c:pt idx="4">
                  <c:v>3.0</c:v>
                </c:pt>
              </c:numCache>
            </c:numRef>
          </c:val>
        </c:ser>
        <c:ser>
          <c:idx val="2"/>
          <c:order val="2"/>
          <c:tx>
            <c:strRef>
              <c:f>'[tabelle matteo africa australe.xlsx]Sheet1'!$I$131</c:f>
              <c:strCache>
                <c:ptCount val="1"/>
                <c:pt idx="0">
                  <c:v>Richiami in testo e nota</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'[tabelle matteo africa australe.xlsx]Sheet1'!$J$128:$N$128</c:f>
              <c:numCache>
                <c:formatCode>General</c:formatCode>
                <c:ptCount val="5"/>
                <c:pt idx="0">
                  <c:v>2009.0</c:v>
                </c:pt>
                <c:pt idx="1">
                  <c:v>2010.0</c:v>
                </c:pt>
                <c:pt idx="2">
                  <c:v>2011.0</c:v>
                </c:pt>
                <c:pt idx="3">
                  <c:v>2012.0</c:v>
                </c:pt>
                <c:pt idx="4">
                  <c:v>2013.0</c:v>
                </c:pt>
              </c:numCache>
            </c:numRef>
          </c:cat>
          <c:val>
            <c:numRef>
              <c:f>'[tabelle matteo africa australe.xlsx]Sheet1'!$J$131:$N$131</c:f>
              <c:numCache>
                <c:formatCode>General</c:formatCode>
                <c:ptCount val="5"/>
                <c:pt idx="0">
                  <c:v>3.0</c:v>
                </c:pt>
                <c:pt idx="1">
                  <c:v>0.0</c:v>
                </c:pt>
                <c:pt idx="2">
                  <c:v>1.0</c:v>
                </c:pt>
                <c:pt idx="3">
                  <c:v>2.0</c:v>
                </c:pt>
                <c:pt idx="4">
                  <c:v>2.0</c:v>
                </c:pt>
              </c:numCache>
            </c:numRef>
          </c:val>
        </c:ser>
        <c:dLbls>
          <c:dLblPos val="outEnd"/>
          <c:showLegendKey val="0"/>
          <c:showVal val="1"/>
          <c:showCatName val="0"/>
          <c:showSerName val="0"/>
          <c:showPercent val="0"/>
          <c:showBubbleSize val="0"/>
        </c:dLbls>
        <c:gapWidth val="444"/>
        <c:overlap val="-90"/>
        <c:axId val="2124638808"/>
        <c:axId val="2124642728"/>
      </c:barChart>
      <c:catAx>
        <c:axId val="21246388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it-IT"/>
          </a:p>
        </c:txPr>
        <c:crossAx val="2124642728"/>
        <c:crosses val="autoZero"/>
        <c:auto val="1"/>
        <c:lblAlgn val="ctr"/>
        <c:lblOffset val="100"/>
        <c:noMultiLvlLbl val="0"/>
      </c:catAx>
      <c:valAx>
        <c:axId val="2124642728"/>
        <c:scaling>
          <c:orientation val="minMax"/>
        </c:scaling>
        <c:delete val="1"/>
        <c:axPos val="l"/>
        <c:numFmt formatCode="General" sourceLinked="1"/>
        <c:majorTickMark val="none"/>
        <c:minorTickMark val="none"/>
        <c:tickLblPos val="nextTo"/>
        <c:crossAx val="212463880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lt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Botswana:</a:t>
            </a:r>
            <a:r>
              <a:rPr lang="en-GB" baseline="0"/>
              <a:t> citazione di fonti sudafricane</a:t>
            </a:r>
            <a:endParaRPr lang="en-GB"/>
          </a:p>
        </c:rich>
      </c:tx>
      <c:layout/>
      <c:overlay val="0"/>
      <c:spPr>
        <a:noFill/>
        <a:ln>
          <a:noFill/>
        </a:ln>
        <a:effectLst/>
      </c:sp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cat>
            <c:numRef>
              <c:f>Sheet1!$B$52:$B$56</c:f>
              <c:numCache>
                <c:formatCode>General</c:formatCode>
                <c:ptCount val="5"/>
                <c:pt idx="0">
                  <c:v>2009.0</c:v>
                </c:pt>
                <c:pt idx="1">
                  <c:v>2010.0</c:v>
                </c:pt>
                <c:pt idx="2">
                  <c:v>2011.0</c:v>
                </c:pt>
                <c:pt idx="3">
                  <c:v>2012.0</c:v>
                </c:pt>
                <c:pt idx="4">
                  <c:v>2013.0</c:v>
                </c:pt>
              </c:numCache>
            </c:numRef>
          </c:cat>
          <c:val>
            <c:numRef>
              <c:f>Sheet1!$C$52:$C$56</c:f>
              <c:numCache>
                <c:formatCode>General</c:formatCode>
                <c:ptCount val="5"/>
                <c:pt idx="0">
                  <c:v>8.0</c:v>
                </c:pt>
                <c:pt idx="1">
                  <c:v>1.0</c:v>
                </c:pt>
                <c:pt idx="2">
                  <c:v>0.0</c:v>
                </c:pt>
                <c:pt idx="3">
                  <c:v>2.0</c:v>
                </c:pt>
                <c:pt idx="4">
                  <c:v>15.0</c:v>
                </c:pt>
              </c:numCache>
            </c:numRef>
          </c:val>
        </c:ser>
        <c:ser>
          <c:idx val="1"/>
          <c:order val="1"/>
          <c:dPt>
            <c:idx val="0"/>
            <c:bubble3D val="0"/>
            <c:spPr>
              <a:solidFill>
                <a:schemeClr val="accent1"/>
              </a:solidFill>
              <a:ln w="19050">
                <a:solidFill>
                  <a:schemeClr val="lt1"/>
                </a:solidFill>
              </a:ln>
              <a:effectLst/>
            </c:spPr>
          </c:dPt>
          <c:cat>
            <c:numRef>
              <c:f>Sheet1!$B$52:$B$56</c:f>
              <c:numCache>
                <c:formatCode>General</c:formatCode>
                <c:ptCount val="5"/>
                <c:pt idx="0">
                  <c:v>2009.0</c:v>
                </c:pt>
                <c:pt idx="1">
                  <c:v>2010.0</c:v>
                </c:pt>
                <c:pt idx="2">
                  <c:v>2011.0</c:v>
                </c:pt>
                <c:pt idx="3">
                  <c:v>2012.0</c:v>
                </c:pt>
                <c:pt idx="4">
                  <c:v>2013.0</c:v>
                </c:pt>
              </c:numCache>
            </c:numRef>
          </c:cat>
          <c:val>
            <c:numRef>
              <c:f>Sheet1!$B$50</c:f>
              <c:numCache>
                <c:formatCode>General</c:formatCode>
                <c:ptCount val="1"/>
                <c:pt idx="0">
                  <c:v>0.0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Namibia: citazione di fonti</a:t>
            </a:r>
            <a:r>
              <a:rPr lang="en-GB" baseline="0"/>
              <a:t> sudafricane</a:t>
            </a:r>
            <a:endParaRPr lang="en-GB"/>
          </a:p>
        </c:rich>
      </c:tx>
      <c:layout/>
      <c:overlay val="0"/>
      <c:spPr>
        <a:noFill/>
        <a:ln>
          <a:noFill/>
        </a:ln>
        <a:effectLst/>
      </c:sp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cat>
            <c:numRef>
              <c:f>Sheet1!$I$52:$I$56</c:f>
              <c:numCache>
                <c:formatCode>General</c:formatCode>
                <c:ptCount val="5"/>
                <c:pt idx="0">
                  <c:v>2009.0</c:v>
                </c:pt>
                <c:pt idx="1">
                  <c:v>2010.0</c:v>
                </c:pt>
                <c:pt idx="2">
                  <c:v>2011.0</c:v>
                </c:pt>
                <c:pt idx="3">
                  <c:v>2012.0</c:v>
                </c:pt>
                <c:pt idx="4">
                  <c:v>2013.0</c:v>
                </c:pt>
              </c:numCache>
            </c:numRef>
          </c:cat>
          <c:val>
            <c:numRef>
              <c:f>Sheet1!$J$52:$J$56</c:f>
              <c:numCache>
                <c:formatCode>General</c:formatCode>
                <c:ptCount val="5"/>
                <c:pt idx="0">
                  <c:v>56.0</c:v>
                </c:pt>
                <c:pt idx="1">
                  <c:v>20.0</c:v>
                </c:pt>
                <c:pt idx="2">
                  <c:v>11.0</c:v>
                </c:pt>
                <c:pt idx="3">
                  <c:v>27.0</c:v>
                </c:pt>
                <c:pt idx="4">
                  <c:v>11.0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Botswana: citazioni straniere</a:t>
            </a:r>
          </a:p>
        </c:rich>
      </c:tx>
      <c:layout/>
      <c:overlay val="0"/>
      <c:spPr>
        <a:noFill/>
        <a:ln>
          <a:noFill/>
        </a:ln>
        <a:effectLst/>
      </c:spPr>
    </c:title>
    <c:autoTitleDeleted val="0"/>
    <c:plotArea>
      <c:layout/>
      <c:barChart>
        <c:barDir val="col"/>
        <c:grouping val="clustered"/>
        <c:varyColors val="0"/>
        <c:ser>
          <c:idx val="0"/>
          <c:order val="0"/>
          <c:spPr>
            <a:solidFill>
              <a:schemeClr val="accent1"/>
            </a:solidFill>
            <a:ln>
              <a:noFill/>
            </a:ln>
            <a:effectLst/>
          </c:spPr>
          <c:invertIfNegative val="0"/>
          <c:cat>
            <c:strRef>
              <c:f>Sheet1!$B$75:$B$76</c:f>
              <c:strCache>
                <c:ptCount val="2"/>
                <c:pt idx="0">
                  <c:v>Regno Unito</c:v>
                </c:pt>
                <c:pt idx="1">
                  <c:v>USA</c:v>
                </c:pt>
              </c:strCache>
            </c:strRef>
          </c:cat>
          <c:val>
            <c:numRef>
              <c:f>Sheet1!$C$75:$C$76</c:f>
              <c:numCache>
                <c:formatCode>General</c:formatCode>
                <c:ptCount val="2"/>
                <c:pt idx="0">
                  <c:v>11.0</c:v>
                </c:pt>
                <c:pt idx="1">
                  <c:v>2.0</c:v>
                </c:pt>
              </c:numCache>
            </c:numRef>
          </c:val>
        </c:ser>
        <c:dLbls>
          <c:showLegendKey val="0"/>
          <c:showVal val="0"/>
          <c:showCatName val="0"/>
          <c:showSerName val="0"/>
          <c:showPercent val="0"/>
          <c:showBubbleSize val="0"/>
        </c:dLbls>
        <c:gapWidth val="219"/>
        <c:overlap val="-27"/>
        <c:axId val="2128490696"/>
        <c:axId val="2128494408"/>
      </c:barChart>
      <c:catAx>
        <c:axId val="2128490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28494408"/>
        <c:crosses val="autoZero"/>
        <c:auto val="1"/>
        <c:lblAlgn val="ctr"/>
        <c:lblOffset val="100"/>
        <c:noMultiLvlLbl val="0"/>
      </c:catAx>
      <c:valAx>
        <c:axId val="21284944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2849069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Namibia: citazioni straniere</a:t>
            </a:r>
            <a:r>
              <a:rPr lang="en-GB" sz="1400" b="0" i="0" u="none" strike="noStrike" baseline="0"/>
              <a:t> </a:t>
            </a:r>
            <a:endParaRPr lang="en-GB"/>
          </a:p>
        </c:rich>
      </c:tx>
      <c:layout/>
      <c:overlay val="0"/>
      <c:spPr>
        <a:noFill/>
        <a:ln>
          <a:noFill/>
        </a:ln>
        <a:effectLst/>
      </c:spPr>
    </c:title>
    <c:autoTitleDeleted val="0"/>
    <c:plotArea>
      <c:layout/>
      <c:barChart>
        <c:barDir val="col"/>
        <c:grouping val="clustered"/>
        <c:varyColors val="0"/>
        <c:ser>
          <c:idx val="0"/>
          <c:order val="0"/>
          <c:tx>
            <c:strRef>
              <c:f>Sheet1!$J$74</c:f>
              <c:strCache>
                <c:ptCount val="1"/>
                <c:pt idx="0">
                  <c:v>2009-2013</c:v>
                </c:pt>
              </c:strCache>
            </c:strRef>
          </c:tx>
          <c:spPr>
            <a:solidFill>
              <a:schemeClr val="accent1"/>
            </a:solidFill>
            <a:ln>
              <a:noFill/>
            </a:ln>
            <a:effectLst/>
          </c:spPr>
          <c:invertIfNegative val="0"/>
          <c:cat>
            <c:strRef>
              <c:f>Sheet1!$I$75:$I$80</c:f>
              <c:strCache>
                <c:ptCount val="6"/>
                <c:pt idx="0">
                  <c:v>Regno Unito</c:v>
                </c:pt>
                <c:pt idx="1">
                  <c:v>USA</c:v>
                </c:pt>
                <c:pt idx="2">
                  <c:v>Commonwealth</c:v>
                </c:pt>
                <c:pt idx="3">
                  <c:v>Altri paesi dell'Africa</c:v>
                </c:pt>
                <c:pt idx="4">
                  <c:v>Europa</c:v>
                </c:pt>
                <c:pt idx="5">
                  <c:v>Irlanda</c:v>
                </c:pt>
              </c:strCache>
            </c:strRef>
          </c:cat>
          <c:val>
            <c:numRef>
              <c:f>Sheet1!$J$75:$J$80</c:f>
              <c:numCache>
                <c:formatCode>General</c:formatCode>
                <c:ptCount val="6"/>
                <c:pt idx="0">
                  <c:v>11.0</c:v>
                </c:pt>
                <c:pt idx="1">
                  <c:v>2.0</c:v>
                </c:pt>
                <c:pt idx="2">
                  <c:v>11.0</c:v>
                </c:pt>
                <c:pt idx="3">
                  <c:v>1.0</c:v>
                </c:pt>
                <c:pt idx="4">
                  <c:v>6.0</c:v>
                </c:pt>
                <c:pt idx="5">
                  <c:v>1.0</c:v>
                </c:pt>
              </c:numCache>
            </c:numRef>
          </c:val>
        </c:ser>
        <c:dLbls>
          <c:showLegendKey val="0"/>
          <c:showVal val="0"/>
          <c:showCatName val="0"/>
          <c:showSerName val="0"/>
          <c:showPercent val="0"/>
          <c:showBubbleSize val="0"/>
        </c:dLbls>
        <c:gapWidth val="219"/>
        <c:overlap val="-27"/>
        <c:axId val="2132599112"/>
        <c:axId val="2132602840"/>
      </c:barChart>
      <c:catAx>
        <c:axId val="2132599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32602840"/>
        <c:crosses val="autoZero"/>
        <c:auto val="1"/>
        <c:lblAlgn val="ctr"/>
        <c:lblOffset val="100"/>
        <c:noMultiLvlLbl val="0"/>
      </c:catAx>
      <c:valAx>
        <c:axId val="21326028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32599112"/>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drawings/_rels/drawing1.xml.rels><?xml version="1.0" encoding="UTF-8" standalone="yes"?>
<Relationships xmlns="http://schemas.openxmlformats.org/package/2006/relationships"><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0.10625</cdr:x>
      <cdr:y>0</cdr:y>
    </cdr:from>
    <cdr:to>
      <cdr:x>0.91565</cdr:x>
      <cdr:y>0.14063</cdr:y>
    </cdr:to>
    <cdr:pic>
      <cdr:nvPicPr>
        <cdr:cNvPr id="3"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85775" y="0"/>
          <a:ext cx="3700593" cy="385763"/>
        </a:xfrm>
        <a:prstGeom xmlns:a="http://schemas.openxmlformats.org/drawingml/2006/main" prst="rect">
          <a:avLst/>
        </a:prstGeom>
      </cdr:spPr>
    </cdr:pic>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63FA779-78C5-41EF-817B-83BD1F3D1EA8}" type="datetimeFigureOut">
              <a:rPr lang="en-GB" smtClean="0"/>
              <a:t>13/12/16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E31668-E76B-47E4-B726-8C394D7E458E}" type="slidenum">
              <a:rPr lang="en-GB" smtClean="0"/>
              <a:t>‹n.›</a:t>
            </a:fld>
            <a:endParaRPr lang="en-GB"/>
          </a:p>
        </p:txBody>
      </p:sp>
    </p:spTree>
    <p:extLst>
      <p:ext uri="{BB962C8B-B14F-4D97-AF65-F5344CB8AC3E}">
        <p14:creationId xmlns:p14="http://schemas.microsoft.com/office/powerpoint/2010/main" val="8638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3FA779-78C5-41EF-817B-83BD1F3D1EA8}" type="datetimeFigureOut">
              <a:rPr lang="en-GB" smtClean="0"/>
              <a:t>13/12/16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E31668-E76B-47E4-B726-8C394D7E458E}" type="slidenum">
              <a:rPr lang="en-GB" smtClean="0"/>
              <a:t>‹n.›</a:t>
            </a:fld>
            <a:endParaRPr lang="en-GB"/>
          </a:p>
        </p:txBody>
      </p:sp>
    </p:spTree>
    <p:extLst>
      <p:ext uri="{BB962C8B-B14F-4D97-AF65-F5344CB8AC3E}">
        <p14:creationId xmlns:p14="http://schemas.microsoft.com/office/powerpoint/2010/main" val="196632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3FA779-78C5-41EF-817B-83BD1F3D1EA8}" type="datetimeFigureOut">
              <a:rPr lang="en-GB" smtClean="0"/>
              <a:t>13/12/16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E31668-E76B-47E4-B726-8C394D7E458E}" type="slidenum">
              <a:rPr lang="en-GB" smtClean="0"/>
              <a:t>‹n.›</a:t>
            </a:fld>
            <a:endParaRPr lang="en-GB"/>
          </a:p>
        </p:txBody>
      </p:sp>
    </p:spTree>
    <p:extLst>
      <p:ext uri="{BB962C8B-B14F-4D97-AF65-F5344CB8AC3E}">
        <p14:creationId xmlns:p14="http://schemas.microsoft.com/office/powerpoint/2010/main" val="96717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3FA779-78C5-41EF-817B-83BD1F3D1EA8}" type="datetimeFigureOut">
              <a:rPr lang="en-GB" smtClean="0"/>
              <a:t>13/12/16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E31668-E76B-47E4-B726-8C394D7E458E}" type="slidenum">
              <a:rPr lang="en-GB" smtClean="0"/>
              <a:t>‹n.›</a:t>
            </a:fld>
            <a:endParaRPr lang="en-GB"/>
          </a:p>
        </p:txBody>
      </p:sp>
    </p:spTree>
    <p:extLst>
      <p:ext uri="{BB962C8B-B14F-4D97-AF65-F5344CB8AC3E}">
        <p14:creationId xmlns:p14="http://schemas.microsoft.com/office/powerpoint/2010/main" val="3270393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3FA779-78C5-41EF-817B-83BD1F3D1EA8}" type="datetimeFigureOut">
              <a:rPr lang="en-GB" smtClean="0"/>
              <a:t>13/12/16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E31668-E76B-47E4-B726-8C394D7E458E}" type="slidenum">
              <a:rPr lang="en-GB" smtClean="0"/>
              <a:t>‹n.›</a:t>
            </a:fld>
            <a:endParaRPr lang="en-GB"/>
          </a:p>
        </p:txBody>
      </p:sp>
    </p:spTree>
    <p:extLst>
      <p:ext uri="{BB962C8B-B14F-4D97-AF65-F5344CB8AC3E}">
        <p14:creationId xmlns:p14="http://schemas.microsoft.com/office/powerpoint/2010/main" val="780823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63FA779-78C5-41EF-817B-83BD1F3D1EA8}" type="datetimeFigureOut">
              <a:rPr lang="en-GB" smtClean="0"/>
              <a:t>13/12/16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E31668-E76B-47E4-B726-8C394D7E458E}" type="slidenum">
              <a:rPr lang="en-GB" smtClean="0"/>
              <a:t>‹n.›</a:t>
            </a:fld>
            <a:endParaRPr lang="en-GB"/>
          </a:p>
        </p:txBody>
      </p:sp>
    </p:spTree>
    <p:extLst>
      <p:ext uri="{BB962C8B-B14F-4D97-AF65-F5344CB8AC3E}">
        <p14:creationId xmlns:p14="http://schemas.microsoft.com/office/powerpoint/2010/main" val="1567529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63FA779-78C5-41EF-817B-83BD1F3D1EA8}" type="datetimeFigureOut">
              <a:rPr lang="en-GB" smtClean="0"/>
              <a:t>13/12/16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E31668-E76B-47E4-B726-8C394D7E458E}" type="slidenum">
              <a:rPr lang="en-GB" smtClean="0"/>
              <a:t>‹n.›</a:t>
            </a:fld>
            <a:endParaRPr lang="en-GB"/>
          </a:p>
        </p:txBody>
      </p:sp>
    </p:spTree>
    <p:extLst>
      <p:ext uri="{BB962C8B-B14F-4D97-AF65-F5344CB8AC3E}">
        <p14:creationId xmlns:p14="http://schemas.microsoft.com/office/powerpoint/2010/main" val="3387754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63FA779-78C5-41EF-817B-83BD1F3D1EA8}" type="datetimeFigureOut">
              <a:rPr lang="en-GB" smtClean="0"/>
              <a:t>13/12/16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E31668-E76B-47E4-B726-8C394D7E458E}" type="slidenum">
              <a:rPr lang="en-GB" smtClean="0"/>
              <a:t>‹n.›</a:t>
            </a:fld>
            <a:endParaRPr lang="en-GB"/>
          </a:p>
        </p:txBody>
      </p:sp>
    </p:spTree>
    <p:extLst>
      <p:ext uri="{BB962C8B-B14F-4D97-AF65-F5344CB8AC3E}">
        <p14:creationId xmlns:p14="http://schemas.microsoft.com/office/powerpoint/2010/main" val="3488571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3FA779-78C5-41EF-817B-83BD1F3D1EA8}" type="datetimeFigureOut">
              <a:rPr lang="en-GB" smtClean="0"/>
              <a:t>13/12/16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E31668-E76B-47E4-B726-8C394D7E458E}" type="slidenum">
              <a:rPr lang="en-GB" smtClean="0"/>
              <a:t>‹n.›</a:t>
            </a:fld>
            <a:endParaRPr lang="en-GB"/>
          </a:p>
        </p:txBody>
      </p:sp>
    </p:spTree>
    <p:extLst>
      <p:ext uri="{BB962C8B-B14F-4D97-AF65-F5344CB8AC3E}">
        <p14:creationId xmlns:p14="http://schemas.microsoft.com/office/powerpoint/2010/main" val="78135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3FA779-78C5-41EF-817B-83BD1F3D1EA8}" type="datetimeFigureOut">
              <a:rPr lang="en-GB" smtClean="0"/>
              <a:t>13/12/16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E31668-E76B-47E4-B726-8C394D7E458E}" type="slidenum">
              <a:rPr lang="en-GB" smtClean="0"/>
              <a:t>‹n.›</a:t>
            </a:fld>
            <a:endParaRPr lang="en-GB"/>
          </a:p>
        </p:txBody>
      </p:sp>
    </p:spTree>
    <p:extLst>
      <p:ext uri="{BB962C8B-B14F-4D97-AF65-F5344CB8AC3E}">
        <p14:creationId xmlns:p14="http://schemas.microsoft.com/office/powerpoint/2010/main" val="3287710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3FA779-78C5-41EF-817B-83BD1F3D1EA8}" type="datetimeFigureOut">
              <a:rPr lang="en-GB" smtClean="0"/>
              <a:t>13/12/16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E31668-E76B-47E4-B726-8C394D7E458E}" type="slidenum">
              <a:rPr lang="en-GB" smtClean="0"/>
              <a:t>‹n.›</a:t>
            </a:fld>
            <a:endParaRPr lang="en-GB"/>
          </a:p>
        </p:txBody>
      </p:sp>
    </p:spTree>
    <p:extLst>
      <p:ext uri="{BB962C8B-B14F-4D97-AF65-F5344CB8AC3E}">
        <p14:creationId xmlns:p14="http://schemas.microsoft.com/office/powerpoint/2010/main" val="289086910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3FA779-78C5-41EF-817B-83BD1F3D1EA8}" type="datetimeFigureOut">
              <a:rPr lang="en-GB" smtClean="0"/>
              <a:t>13/12/16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E31668-E76B-47E4-B726-8C394D7E458E}" type="slidenum">
              <a:rPr lang="en-GB" smtClean="0"/>
              <a:t>‹n.›</a:t>
            </a:fld>
            <a:endParaRPr lang="en-GB"/>
          </a:p>
        </p:txBody>
      </p:sp>
    </p:spTree>
    <p:extLst>
      <p:ext uri="{BB962C8B-B14F-4D97-AF65-F5344CB8AC3E}">
        <p14:creationId xmlns:p14="http://schemas.microsoft.com/office/powerpoint/2010/main" val="3809610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aflii.org/cgi-bin/LawCite?cit=1905%20TS%20457" TargetMode="External"/><Relationship Id="rId3" Type="http://schemas.openxmlformats.org/officeDocument/2006/relationships/hyperlink" Target="http://saflii.org/cgi-bin/LawCite?cit=1927%20TPD%202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1524000" y="1122363"/>
            <a:ext cx="9144000" cy="1567049"/>
          </a:xfrm>
        </p:spPr>
        <p:txBody>
          <a:bodyPr>
            <a:normAutofit/>
          </a:bodyPr>
          <a:lstStyle/>
          <a:p>
            <a:r>
              <a:rPr lang="it-IT" sz="4000" b="1" dirty="0" smtClean="0"/>
              <a:t>Dottrina e giurisprudenza </a:t>
            </a:r>
            <a:r>
              <a:rPr lang="it-IT" sz="4000" b="1" dirty="0"/>
              <a:t/>
            </a:r>
            <a:br>
              <a:rPr lang="it-IT" sz="4000" b="1" dirty="0"/>
            </a:br>
            <a:r>
              <a:rPr lang="it-IT" sz="4000" b="1" dirty="0" smtClean="0"/>
              <a:t>nell’Africa </a:t>
            </a:r>
            <a:r>
              <a:rPr lang="it-IT" sz="4000" b="1" dirty="0"/>
              <a:t>australe</a:t>
            </a:r>
            <a:r>
              <a:rPr lang="it-IT" sz="3300" b="1" dirty="0"/>
              <a:t> </a:t>
            </a:r>
            <a:endParaRPr lang="it-IT" b="1" dirty="0"/>
          </a:p>
        </p:txBody>
      </p:sp>
      <p:sp>
        <p:nvSpPr>
          <p:cNvPr id="5" name="Sottotitolo 4"/>
          <p:cNvSpPr>
            <a:spLocks noGrp="1"/>
          </p:cNvSpPr>
          <p:nvPr>
            <p:ph type="subTitle" idx="1"/>
          </p:nvPr>
        </p:nvSpPr>
        <p:spPr>
          <a:xfrm>
            <a:off x="1524000" y="3033059"/>
            <a:ext cx="9144000" cy="2224741"/>
          </a:xfrm>
        </p:spPr>
        <p:txBody>
          <a:bodyPr>
            <a:normAutofit/>
          </a:bodyPr>
          <a:lstStyle/>
          <a:p>
            <a:r>
              <a:rPr lang="it-IT" dirty="0"/>
              <a:t>LA COSTRUZIONE DELLA FAMIGLIA ‘MISTA’:</a:t>
            </a:r>
          </a:p>
          <a:p>
            <a:r>
              <a:rPr lang="it-IT" dirty="0"/>
              <a:t>DOTTRINA E GIURISPRUDENZA IN AFRICA </a:t>
            </a:r>
            <a:r>
              <a:rPr lang="it-IT" dirty="0" smtClean="0"/>
              <a:t>AUSTRALE</a:t>
            </a:r>
            <a:endParaRPr lang="it-IT" dirty="0"/>
          </a:p>
        </p:txBody>
      </p:sp>
    </p:spTree>
    <p:extLst>
      <p:ext uri="{BB962C8B-B14F-4D97-AF65-F5344CB8AC3E}">
        <p14:creationId xmlns:p14="http://schemas.microsoft.com/office/powerpoint/2010/main" val="86792392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Citazioni non giuridiche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Dizionari </a:t>
            </a:r>
            <a:r>
              <a:rPr lang="it-IT" dirty="0"/>
              <a:t>non giuridici. </a:t>
            </a:r>
            <a:endParaRPr lang="it-IT" dirty="0" smtClean="0"/>
          </a:p>
          <a:p>
            <a:r>
              <a:rPr lang="it-IT" i="1" dirty="0" smtClean="0"/>
              <a:t>Supreme </a:t>
            </a:r>
            <a:r>
              <a:rPr lang="it-IT" i="1" dirty="0"/>
              <a:t>Court </a:t>
            </a:r>
            <a:r>
              <a:rPr lang="it-IT" dirty="0"/>
              <a:t>della Namibia cita K. </a:t>
            </a:r>
            <a:r>
              <a:rPr lang="it-IT" cap="small" dirty="0" err="1"/>
              <a:t>Marx</a:t>
            </a:r>
            <a:r>
              <a:rPr lang="it-IT" dirty="0"/>
              <a:t>, </a:t>
            </a:r>
            <a:r>
              <a:rPr lang="it-IT" i="1" dirty="0"/>
              <a:t>Capital – A Critical Analysis of </a:t>
            </a:r>
            <a:r>
              <a:rPr lang="it-IT" i="1" dirty="0" err="1"/>
              <a:t>Capitalist</a:t>
            </a:r>
            <a:r>
              <a:rPr lang="it-IT" i="1" dirty="0"/>
              <a:t> Production</a:t>
            </a:r>
            <a:r>
              <a:rPr lang="it-IT" dirty="0"/>
              <a:t>, Vol. 1, Lawrence and </a:t>
            </a:r>
            <a:r>
              <a:rPr lang="it-IT" dirty="0" err="1"/>
              <a:t>Wishart</a:t>
            </a:r>
            <a:r>
              <a:rPr lang="it-IT" dirty="0"/>
              <a:t>, </a:t>
            </a:r>
            <a:r>
              <a:rPr lang="it-IT" dirty="0" err="1"/>
              <a:t>London</a:t>
            </a:r>
            <a:r>
              <a:rPr lang="it-IT" dirty="0"/>
              <a:t>, 1974, pp. 318-319. </a:t>
            </a:r>
            <a:endParaRPr lang="it-IT" dirty="0" smtClean="0"/>
          </a:p>
          <a:p>
            <a:r>
              <a:rPr lang="it-IT" i="1" dirty="0" smtClean="0"/>
              <a:t>Supreme </a:t>
            </a:r>
            <a:r>
              <a:rPr lang="it-IT" i="1" dirty="0"/>
              <a:t>Court </a:t>
            </a:r>
            <a:r>
              <a:rPr lang="it-IT" dirty="0"/>
              <a:t>dello </a:t>
            </a:r>
            <a:r>
              <a:rPr lang="it-IT" dirty="0" smtClean="0"/>
              <a:t>Swaziland: processo </a:t>
            </a:r>
            <a:r>
              <a:rPr lang="it-IT" dirty="0"/>
              <a:t>di decolonizzazione, richiama le parole pronunciate dal Primo Ministro inglese Harold </a:t>
            </a:r>
            <a:r>
              <a:rPr lang="it-IT" dirty="0" err="1"/>
              <a:t>McMillan</a:t>
            </a:r>
            <a:r>
              <a:rPr lang="it-IT" dirty="0"/>
              <a:t> a Città del capo durante l’</a:t>
            </a:r>
            <a:r>
              <a:rPr lang="it-IT" i="1" dirty="0"/>
              <a:t>apartheid</a:t>
            </a:r>
            <a:r>
              <a:rPr lang="it-IT" dirty="0"/>
              <a:t> («The </a:t>
            </a:r>
            <a:r>
              <a:rPr lang="it-IT" dirty="0" err="1"/>
              <a:t>wind</a:t>
            </a:r>
            <a:r>
              <a:rPr lang="it-IT" dirty="0"/>
              <a:t> of </a:t>
            </a:r>
            <a:r>
              <a:rPr lang="it-IT" dirty="0" err="1"/>
              <a:t>change</a:t>
            </a:r>
            <a:r>
              <a:rPr lang="it-IT" dirty="0"/>
              <a:t> in </a:t>
            </a:r>
            <a:r>
              <a:rPr lang="it-IT" dirty="0" err="1"/>
              <a:t>blowing</a:t>
            </a:r>
            <a:r>
              <a:rPr lang="it-IT" dirty="0"/>
              <a:t> </a:t>
            </a:r>
            <a:r>
              <a:rPr lang="it-IT" dirty="0" err="1"/>
              <a:t>through</a:t>
            </a:r>
            <a:r>
              <a:rPr lang="it-IT" dirty="0"/>
              <a:t> </a:t>
            </a:r>
            <a:r>
              <a:rPr lang="it-IT" dirty="0" err="1"/>
              <a:t>this</a:t>
            </a:r>
            <a:r>
              <a:rPr lang="it-IT" dirty="0"/>
              <a:t> </a:t>
            </a:r>
            <a:r>
              <a:rPr lang="it-IT" dirty="0" err="1"/>
              <a:t>continent</a:t>
            </a:r>
            <a:r>
              <a:rPr lang="it-IT" dirty="0"/>
              <a:t>. </a:t>
            </a:r>
            <a:r>
              <a:rPr lang="en-US" dirty="0"/>
              <a:t>Whether we like it or not, this growth of national consciousness is a political fact»).</a:t>
            </a:r>
            <a:r>
              <a:rPr lang="it-IT" dirty="0"/>
              <a:t> </a:t>
            </a:r>
            <a:endParaRPr lang="it-IT" dirty="0" smtClean="0"/>
          </a:p>
          <a:p>
            <a:r>
              <a:rPr lang="it-IT" dirty="0" smtClean="0"/>
              <a:t>Botswana</a:t>
            </a:r>
            <a:r>
              <a:rPr lang="it-IT" dirty="0"/>
              <a:t>: in </a:t>
            </a:r>
            <a:r>
              <a:rPr lang="it-IT" i="1" dirty="0" err="1"/>
              <a:t>Verma</a:t>
            </a:r>
            <a:r>
              <a:rPr lang="it-IT" i="1" dirty="0"/>
              <a:t> v </a:t>
            </a:r>
            <a:r>
              <a:rPr lang="it-IT" i="1" dirty="0" err="1"/>
              <a:t>Attorney</a:t>
            </a:r>
            <a:r>
              <a:rPr lang="it-IT" i="1" dirty="0"/>
              <a:t>-General</a:t>
            </a:r>
            <a:r>
              <a:rPr lang="it-IT" dirty="0"/>
              <a:t> è citato un celebre passo del </a:t>
            </a:r>
            <a:r>
              <a:rPr lang="it-IT" i="1" dirty="0"/>
              <a:t>Romeo and </a:t>
            </a:r>
            <a:r>
              <a:rPr lang="it-IT" i="1" dirty="0" err="1"/>
              <a:t>Juliet</a:t>
            </a:r>
            <a:r>
              <a:rPr lang="it-IT" i="1" dirty="0"/>
              <a:t> </a:t>
            </a:r>
            <a:r>
              <a:rPr lang="it-IT" dirty="0"/>
              <a:t>di William Shakespeare («</a:t>
            </a:r>
            <a:r>
              <a:rPr lang="it-IT" dirty="0" err="1"/>
              <a:t>What’s</a:t>
            </a:r>
            <a:r>
              <a:rPr lang="it-IT" dirty="0"/>
              <a:t> in a </a:t>
            </a:r>
            <a:r>
              <a:rPr lang="it-IT" dirty="0" err="1"/>
              <a:t>name</a:t>
            </a:r>
            <a:r>
              <a:rPr lang="it-IT" dirty="0"/>
              <a:t>? A rose by </a:t>
            </a:r>
            <a:r>
              <a:rPr lang="it-IT" dirty="0" err="1"/>
              <a:t>any</a:t>
            </a:r>
            <a:r>
              <a:rPr lang="it-IT" dirty="0"/>
              <a:t> </a:t>
            </a:r>
            <a:r>
              <a:rPr lang="it-IT" dirty="0" err="1"/>
              <a:t>other</a:t>
            </a:r>
            <a:r>
              <a:rPr lang="it-IT" dirty="0"/>
              <a:t> </a:t>
            </a:r>
            <a:r>
              <a:rPr lang="it-IT" dirty="0" err="1"/>
              <a:t>name</a:t>
            </a:r>
            <a:r>
              <a:rPr lang="it-IT" dirty="0"/>
              <a:t> </a:t>
            </a:r>
            <a:r>
              <a:rPr lang="it-IT" dirty="0" err="1"/>
              <a:t>would</a:t>
            </a:r>
            <a:r>
              <a:rPr lang="it-IT" dirty="0"/>
              <a:t> </a:t>
            </a:r>
            <a:r>
              <a:rPr lang="it-IT" dirty="0" err="1"/>
              <a:t>smell</a:t>
            </a:r>
            <a:r>
              <a:rPr lang="it-IT" dirty="0"/>
              <a:t> </a:t>
            </a:r>
            <a:r>
              <a:rPr lang="it-IT" dirty="0" err="1"/>
              <a:t>as</a:t>
            </a:r>
            <a:r>
              <a:rPr lang="it-IT" dirty="0"/>
              <a:t> </a:t>
            </a:r>
            <a:r>
              <a:rPr lang="it-IT" dirty="0" err="1"/>
              <a:t>sweet</a:t>
            </a:r>
            <a:r>
              <a:rPr lang="it-IT" dirty="0"/>
              <a:t>»); in </a:t>
            </a:r>
            <a:r>
              <a:rPr lang="it-IT" i="1" dirty="0" err="1"/>
              <a:t>S</a:t>
            </a:r>
            <a:r>
              <a:rPr lang="it-IT" i="1" dirty="0"/>
              <a:t> v </a:t>
            </a:r>
            <a:r>
              <a:rPr lang="it-IT" i="1" dirty="0" err="1"/>
              <a:t>Setlhabi</a:t>
            </a:r>
            <a:r>
              <a:rPr lang="it-IT" dirty="0"/>
              <a:t> la strategia difensiva dell’imputato nel procedimento penale è paragonata a «</a:t>
            </a:r>
            <a:r>
              <a:rPr lang="it-IT" i="1" dirty="0"/>
              <a:t>Don </a:t>
            </a:r>
            <a:r>
              <a:rPr lang="it-IT" i="1" dirty="0" err="1"/>
              <a:t>Quixote</a:t>
            </a:r>
            <a:r>
              <a:rPr lang="it-IT" i="1" dirty="0"/>
              <a:t>, </a:t>
            </a:r>
            <a:r>
              <a:rPr lang="it-IT" i="1" dirty="0" err="1"/>
              <a:t>fighting</a:t>
            </a:r>
            <a:r>
              <a:rPr lang="it-IT" i="1" dirty="0"/>
              <a:t> </a:t>
            </a:r>
            <a:r>
              <a:rPr lang="it-IT" i="1" dirty="0" err="1"/>
              <a:t>windmills</a:t>
            </a:r>
            <a:r>
              <a:rPr lang="it-IT" dirty="0"/>
              <a:t>».</a:t>
            </a:r>
          </a:p>
          <a:p>
            <a:r>
              <a:rPr lang="it-IT" i="1" dirty="0" smtClean="0"/>
              <a:t>Supreme </a:t>
            </a:r>
            <a:r>
              <a:rPr lang="it-IT" i="1" dirty="0"/>
              <a:t>Court </a:t>
            </a:r>
            <a:r>
              <a:rPr lang="it-IT" dirty="0"/>
              <a:t>dello Swaziland richiama la </a:t>
            </a:r>
            <a:r>
              <a:rPr lang="it-IT" i="1" dirty="0"/>
              <a:t>Comedy of </a:t>
            </a:r>
            <a:r>
              <a:rPr lang="it-IT" i="1" dirty="0" err="1"/>
              <a:t>Errors</a:t>
            </a:r>
            <a:r>
              <a:rPr lang="it-IT" i="1" dirty="0"/>
              <a:t> </a:t>
            </a:r>
            <a:r>
              <a:rPr lang="it-IT" dirty="0"/>
              <a:t>di Shakespeare, per qualificare una causa portata alla sua cognizione e richiamare così gli avvocati al «</a:t>
            </a:r>
            <a:r>
              <a:rPr lang="it-IT" dirty="0" err="1"/>
              <a:t>fundamental</a:t>
            </a:r>
            <a:r>
              <a:rPr lang="it-IT" dirty="0"/>
              <a:t> </a:t>
            </a:r>
            <a:r>
              <a:rPr lang="it-IT" dirty="0" err="1"/>
              <a:t>need</a:t>
            </a:r>
            <a:r>
              <a:rPr lang="it-IT" dirty="0"/>
              <a:t> to </a:t>
            </a:r>
            <a:r>
              <a:rPr lang="it-IT" dirty="0" err="1"/>
              <a:t>scrutinise</a:t>
            </a:r>
            <a:r>
              <a:rPr lang="it-IT" dirty="0"/>
              <a:t> </a:t>
            </a:r>
            <a:r>
              <a:rPr lang="it-IT" dirty="0" err="1"/>
              <a:t>closely</a:t>
            </a:r>
            <a:r>
              <a:rPr lang="it-IT" dirty="0"/>
              <a:t> the </a:t>
            </a:r>
            <a:r>
              <a:rPr lang="it-IT" dirty="0" err="1"/>
              <a:t>pleadings</a:t>
            </a:r>
            <a:r>
              <a:rPr lang="it-IT" dirty="0"/>
              <a:t> and </a:t>
            </a:r>
            <a:r>
              <a:rPr lang="it-IT" dirty="0" err="1"/>
              <a:t>prayers</a:t>
            </a:r>
            <a:r>
              <a:rPr lang="it-IT" dirty="0"/>
              <a:t> </a:t>
            </a:r>
            <a:r>
              <a:rPr lang="it-IT" dirty="0" err="1"/>
              <a:t>sought</a:t>
            </a:r>
            <a:r>
              <a:rPr lang="it-IT" dirty="0"/>
              <a:t> in </a:t>
            </a:r>
            <a:r>
              <a:rPr lang="it-IT" dirty="0" err="1"/>
              <a:t>litigation</a:t>
            </a:r>
            <a:r>
              <a:rPr lang="it-IT" dirty="0"/>
              <a:t> in </a:t>
            </a:r>
            <a:r>
              <a:rPr lang="it-IT" dirty="0" err="1"/>
              <a:t>order</a:t>
            </a:r>
            <a:r>
              <a:rPr lang="it-IT" dirty="0"/>
              <a:t> to </a:t>
            </a:r>
            <a:r>
              <a:rPr lang="it-IT" dirty="0" err="1"/>
              <a:t>determine</a:t>
            </a:r>
            <a:r>
              <a:rPr lang="it-IT" dirty="0"/>
              <a:t> the </a:t>
            </a:r>
            <a:r>
              <a:rPr lang="it-IT" dirty="0" err="1"/>
              <a:t>appropriateness</a:t>
            </a:r>
            <a:r>
              <a:rPr lang="it-IT" dirty="0"/>
              <a:t> or </a:t>
            </a:r>
            <a:r>
              <a:rPr lang="it-IT" dirty="0" err="1"/>
              <a:t>otherwise</a:t>
            </a:r>
            <a:r>
              <a:rPr lang="it-IT" dirty="0"/>
              <a:t> of the </a:t>
            </a:r>
            <a:r>
              <a:rPr lang="it-IT" dirty="0" err="1"/>
              <a:t>orders</a:t>
            </a:r>
            <a:r>
              <a:rPr lang="it-IT" dirty="0"/>
              <a:t> </a:t>
            </a:r>
            <a:r>
              <a:rPr lang="it-IT" dirty="0" err="1"/>
              <a:t>sought</a:t>
            </a:r>
            <a:r>
              <a:rPr lang="it-IT" dirty="0"/>
              <a:t> in </a:t>
            </a:r>
            <a:r>
              <a:rPr lang="it-IT" dirty="0" err="1"/>
              <a:t>each</a:t>
            </a:r>
            <a:r>
              <a:rPr lang="it-IT" dirty="0"/>
              <a:t> case».</a:t>
            </a:r>
          </a:p>
          <a:p>
            <a:pPr marL="0" indent="0">
              <a:buNone/>
            </a:pPr>
            <a:endParaRPr lang="it-IT" dirty="0"/>
          </a:p>
        </p:txBody>
      </p:sp>
    </p:spTree>
    <p:extLst>
      <p:ext uri="{BB962C8B-B14F-4D97-AF65-F5344CB8AC3E}">
        <p14:creationId xmlns:p14="http://schemas.microsoft.com/office/powerpoint/2010/main" val="3352555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Tipologia delle citazioni: </a:t>
            </a:r>
            <a:br>
              <a:rPr lang="it-IT" dirty="0" smtClean="0"/>
            </a:br>
            <a:r>
              <a:rPr lang="it-IT" dirty="0" smtClean="0"/>
              <a:t>citazioni non giuridiche (1)</a:t>
            </a:r>
            <a:endParaRPr lang="it-IT" dirty="0"/>
          </a:p>
        </p:txBody>
      </p:sp>
      <p:sp>
        <p:nvSpPr>
          <p:cNvPr id="3" name="Segnaposto contenuto 2"/>
          <p:cNvSpPr>
            <a:spLocks noGrp="1"/>
          </p:cNvSpPr>
          <p:nvPr>
            <p:ph idx="1"/>
          </p:nvPr>
        </p:nvSpPr>
        <p:spPr/>
        <p:txBody>
          <a:bodyPr/>
          <a:lstStyle/>
          <a:p>
            <a:r>
              <a:rPr lang="it-IT" b="1" dirty="0" smtClean="0"/>
              <a:t>Botswana:</a:t>
            </a:r>
          </a:p>
          <a:p>
            <a:pPr marL="0" indent="0">
              <a:buNone/>
            </a:pPr>
            <a:r>
              <a:rPr lang="it-IT" i="1" dirty="0" err="1"/>
              <a:t>S</a:t>
            </a:r>
            <a:r>
              <a:rPr lang="it-IT" i="1" dirty="0"/>
              <a:t> v </a:t>
            </a:r>
            <a:r>
              <a:rPr lang="it-IT" i="1" dirty="0" err="1"/>
              <a:t>Setlhabi</a:t>
            </a:r>
            <a:r>
              <a:rPr lang="it-IT" dirty="0"/>
              <a:t> (CLCLB-097-08) [2009] BWCA 6 (28 </a:t>
            </a:r>
            <a:r>
              <a:rPr lang="it-IT" dirty="0" err="1"/>
              <a:t>January</a:t>
            </a:r>
            <a:r>
              <a:rPr lang="it-IT" dirty="0"/>
              <a:t> 2009), </a:t>
            </a:r>
            <a:r>
              <a:rPr lang="it-IT" dirty="0" smtClean="0"/>
              <a:t>§ </a:t>
            </a:r>
            <a:r>
              <a:rPr lang="it-IT" dirty="0"/>
              <a:t>33: «In </a:t>
            </a:r>
            <a:r>
              <a:rPr lang="it-IT" dirty="0" err="1"/>
              <a:t>my</a:t>
            </a:r>
            <a:r>
              <a:rPr lang="it-IT" dirty="0"/>
              <a:t> </a:t>
            </a:r>
            <a:r>
              <a:rPr lang="it-IT" dirty="0" err="1"/>
              <a:t>view</a:t>
            </a:r>
            <a:r>
              <a:rPr lang="it-IT" dirty="0"/>
              <a:t>, the </a:t>
            </a:r>
            <a:r>
              <a:rPr lang="it-IT" dirty="0" err="1"/>
              <a:t>defence</a:t>
            </a:r>
            <a:r>
              <a:rPr lang="it-IT" dirty="0"/>
              <a:t> of </a:t>
            </a:r>
            <a:r>
              <a:rPr lang="it-IT" dirty="0" err="1"/>
              <a:t>provocation</a:t>
            </a:r>
            <a:r>
              <a:rPr lang="it-IT" dirty="0"/>
              <a:t> </a:t>
            </a:r>
            <a:r>
              <a:rPr lang="it-IT" dirty="0" err="1"/>
              <a:t>is</a:t>
            </a:r>
            <a:r>
              <a:rPr lang="it-IT" dirty="0"/>
              <a:t> </a:t>
            </a:r>
            <a:r>
              <a:rPr lang="it-IT" dirty="0" err="1"/>
              <a:t>not</a:t>
            </a:r>
            <a:r>
              <a:rPr lang="it-IT" dirty="0"/>
              <a:t> </a:t>
            </a:r>
            <a:r>
              <a:rPr lang="it-IT" dirty="0" err="1"/>
              <a:t>available</a:t>
            </a:r>
            <a:r>
              <a:rPr lang="it-IT" dirty="0"/>
              <a:t> to the </a:t>
            </a:r>
            <a:r>
              <a:rPr lang="it-IT" dirty="0" err="1"/>
              <a:t>appellant</a:t>
            </a:r>
            <a:r>
              <a:rPr lang="it-IT" dirty="0"/>
              <a:t> </a:t>
            </a:r>
            <a:r>
              <a:rPr lang="it-IT" dirty="0" err="1"/>
              <a:t>merely</a:t>
            </a:r>
            <a:r>
              <a:rPr lang="it-IT" dirty="0"/>
              <a:t> </a:t>
            </a:r>
            <a:r>
              <a:rPr lang="it-IT" dirty="0" err="1"/>
              <a:t>because</a:t>
            </a:r>
            <a:r>
              <a:rPr lang="it-IT" dirty="0"/>
              <a:t> he </a:t>
            </a:r>
            <a:r>
              <a:rPr lang="it-IT" dirty="0" err="1"/>
              <a:t>had</a:t>
            </a:r>
            <a:r>
              <a:rPr lang="it-IT" dirty="0"/>
              <a:t> </a:t>
            </a:r>
            <a:r>
              <a:rPr lang="it-IT" dirty="0" err="1"/>
              <a:t>been</a:t>
            </a:r>
            <a:r>
              <a:rPr lang="it-IT" dirty="0"/>
              <a:t> </a:t>
            </a:r>
            <a:r>
              <a:rPr lang="it-IT" dirty="0" err="1"/>
              <a:t>attacked</a:t>
            </a:r>
            <a:r>
              <a:rPr lang="it-IT" dirty="0"/>
              <a:t> by </a:t>
            </a:r>
            <a:r>
              <a:rPr lang="it-IT" dirty="0" err="1"/>
              <a:t>Tshepo</a:t>
            </a:r>
            <a:r>
              <a:rPr lang="it-IT" dirty="0"/>
              <a:t> […] for </a:t>
            </a:r>
            <a:r>
              <a:rPr lang="it-IT" dirty="0" err="1"/>
              <a:t>him</a:t>
            </a:r>
            <a:r>
              <a:rPr lang="it-IT" dirty="0"/>
              <a:t> to </a:t>
            </a:r>
            <a:r>
              <a:rPr lang="it-IT" dirty="0" err="1"/>
              <a:t>act</a:t>
            </a:r>
            <a:r>
              <a:rPr lang="it-IT" dirty="0"/>
              <a:t> </a:t>
            </a:r>
            <a:r>
              <a:rPr lang="it-IT" dirty="0" err="1"/>
              <a:t>like</a:t>
            </a:r>
            <a:r>
              <a:rPr lang="it-IT" dirty="0"/>
              <a:t> </a:t>
            </a:r>
            <a:r>
              <a:rPr lang="it-IT" i="1" dirty="0"/>
              <a:t>Don </a:t>
            </a:r>
            <a:r>
              <a:rPr lang="it-IT" i="1" dirty="0" err="1"/>
              <a:t>Quixote</a:t>
            </a:r>
            <a:r>
              <a:rPr lang="it-IT" i="1" dirty="0"/>
              <a:t>, </a:t>
            </a:r>
            <a:r>
              <a:rPr lang="it-IT" i="1" dirty="0" err="1"/>
              <a:t>fighting</a:t>
            </a:r>
            <a:r>
              <a:rPr lang="it-IT" i="1" dirty="0"/>
              <a:t> </a:t>
            </a:r>
            <a:r>
              <a:rPr lang="it-IT" i="1" dirty="0" err="1"/>
              <a:t>windmills</a:t>
            </a:r>
            <a:r>
              <a:rPr lang="it-IT" dirty="0"/>
              <a:t> and in the </a:t>
            </a:r>
            <a:r>
              <a:rPr lang="it-IT" dirty="0" err="1"/>
              <a:t>process</a:t>
            </a:r>
            <a:r>
              <a:rPr lang="it-IT" dirty="0"/>
              <a:t> look for, </a:t>
            </a:r>
            <a:r>
              <a:rPr lang="it-IT" dirty="0" err="1"/>
              <a:t>chase</a:t>
            </a:r>
            <a:r>
              <a:rPr lang="it-IT" dirty="0"/>
              <a:t> and </a:t>
            </a:r>
            <a:r>
              <a:rPr lang="it-IT" dirty="0" err="1"/>
              <a:t>kill</a:t>
            </a:r>
            <a:r>
              <a:rPr lang="it-IT" dirty="0"/>
              <a:t> the </a:t>
            </a:r>
            <a:r>
              <a:rPr lang="it-IT" dirty="0" err="1"/>
              <a:t>deceased</a:t>
            </a:r>
            <a:r>
              <a:rPr lang="it-IT" dirty="0"/>
              <a:t>. I </a:t>
            </a:r>
            <a:r>
              <a:rPr lang="it-IT" dirty="0" err="1"/>
              <a:t>will</a:t>
            </a:r>
            <a:r>
              <a:rPr lang="it-IT" dirty="0"/>
              <a:t> </a:t>
            </a:r>
            <a:r>
              <a:rPr lang="it-IT" dirty="0" err="1"/>
              <a:t>dismiss</a:t>
            </a:r>
            <a:r>
              <a:rPr lang="it-IT" dirty="0"/>
              <a:t> the </a:t>
            </a:r>
            <a:r>
              <a:rPr lang="it-IT" dirty="0" err="1"/>
              <a:t>defence</a:t>
            </a:r>
            <a:r>
              <a:rPr lang="it-IT" dirty="0"/>
              <a:t> of </a:t>
            </a:r>
            <a:r>
              <a:rPr lang="it-IT" dirty="0" err="1"/>
              <a:t>provocation</a:t>
            </a:r>
            <a:r>
              <a:rPr lang="it-IT" dirty="0"/>
              <a:t>» (corsivi aggiunti). </a:t>
            </a:r>
            <a:endParaRPr lang="it-IT" dirty="0" smtClean="0"/>
          </a:p>
        </p:txBody>
      </p:sp>
    </p:spTree>
    <p:extLst>
      <p:ext uri="{BB962C8B-B14F-4D97-AF65-F5344CB8AC3E}">
        <p14:creationId xmlns:p14="http://schemas.microsoft.com/office/powerpoint/2010/main" val="37924158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Tipologia delle citazioni: </a:t>
            </a:r>
            <a:r>
              <a:rPr lang="it-IT" dirty="0" smtClean="0"/>
              <a:t/>
            </a:r>
            <a:br>
              <a:rPr lang="it-IT" dirty="0" smtClean="0"/>
            </a:br>
            <a:r>
              <a:rPr lang="it-IT" dirty="0" smtClean="0"/>
              <a:t>citazioni non </a:t>
            </a:r>
            <a:r>
              <a:rPr lang="it-IT" dirty="0"/>
              <a:t>giuridiche </a:t>
            </a:r>
            <a:r>
              <a:rPr lang="it-IT" dirty="0" smtClean="0"/>
              <a:t>(2)</a:t>
            </a:r>
            <a:endParaRPr lang="it-IT" dirty="0"/>
          </a:p>
        </p:txBody>
      </p:sp>
      <p:sp>
        <p:nvSpPr>
          <p:cNvPr id="3" name="Segnaposto contenuto 2"/>
          <p:cNvSpPr>
            <a:spLocks noGrp="1"/>
          </p:cNvSpPr>
          <p:nvPr>
            <p:ph idx="1"/>
          </p:nvPr>
        </p:nvSpPr>
        <p:spPr/>
        <p:txBody>
          <a:bodyPr>
            <a:normAutofit lnSpcReduction="10000"/>
          </a:bodyPr>
          <a:lstStyle/>
          <a:p>
            <a:r>
              <a:rPr lang="it-IT" b="1" dirty="0" smtClean="0"/>
              <a:t>Namibia</a:t>
            </a:r>
          </a:p>
          <a:p>
            <a:pPr marL="0" indent="0">
              <a:buNone/>
            </a:pPr>
            <a:r>
              <a:rPr lang="it-IT" i="1" dirty="0" err="1"/>
              <a:t>Kamwi</a:t>
            </a:r>
            <a:r>
              <a:rPr lang="it-IT" i="1" dirty="0"/>
              <a:t> v </a:t>
            </a:r>
            <a:r>
              <a:rPr lang="it-IT" i="1" dirty="0" err="1"/>
              <a:t>Duvenhage</a:t>
            </a:r>
            <a:r>
              <a:rPr lang="it-IT" i="1" dirty="0"/>
              <a:t> and </a:t>
            </a:r>
            <a:r>
              <a:rPr lang="it-IT" i="1" dirty="0" err="1"/>
              <a:t>Another</a:t>
            </a:r>
            <a:r>
              <a:rPr lang="it-IT" i="1" dirty="0"/>
              <a:t> (SA 22/2008) </a:t>
            </a:r>
            <a:r>
              <a:rPr lang="it-IT" dirty="0"/>
              <a:t>[2009] NASC 16 (13 </a:t>
            </a:r>
            <a:r>
              <a:rPr lang="it-IT" dirty="0" err="1"/>
              <a:t>November</a:t>
            </a:r>
            <a:r>
              <a:rPr lang="it-IT" dirty="0"/>
              <a:t> 2009</a:t>
            </a:r>
            <a:r>
              <a:rPr lang="it-IT" dirty="0" smtClean="0"/>
              <a:t>): </a:t>
            </a:r>
            <a:r>
              <a:rPr lang="it-IT" i="1" dirty="0" smtClean="0"/>
              <a:t> </a:t>
            </a:r>
            <a:r>
              <a:rPr lang="it-IT" b="1" i="1" dirty="0"/>
              <a:t>The </a:t>
            </a:r>
            <a:r>
              <a:rPr lang="it-IT" b="1" i="1" dirty="0" err="1"/>
              <a:t>Shorter</a:t>
            </a:r>
            <a:r>
              <a:rPr lang="it-IT" b="1" i="1" dirty="0"/>
              <a:t> Oxford English Dictionary on </a:t>
            </a:r>
            <a:r>
              <a:rPr lang="it-IT" b="1" i="1" dirty="0" err="1"/>
              <a:t>Historical</a:t>
            </a:r>
            <a:r>
              <a:rPr lang="it-IT" b="1" i="1" dirty="0"/>
              <a:t> </a:t>
            </a:r>
            <a:r>
              <a:rPr lang="it-IT" b="1" i="1" dirty="0" err="1"/>
              <a:t>Principles</a:t>
            </a:r>
            <a:r>
              <a:rPr lang="it-IT" b="1" dirty="0"/>
              <a:t> (3</a:t>
            </a:r>
            <a:r>
              <a:rPr lang="it-IT" b="1" baseline="30000" dirty="0"/>
              <a:t>rd</a:t>
            </a:r>
            <a:r>
              <a:rPr lang="it-IT" b="1" dirty="0"/>
              <a:t> ed., vol. 1), p. 1018</a:t>
            </a:r>
            <a:r>
              <a:rPr lang="it-IT" dirty="0"/>
              <a:t>; </a:t>
            </a:r>
            <a:endParaRPr lang="it-IT" dirty="0" smtClean="0"/>
          </a:p>
          <a:p>
            <a:pPr marL="0" indent="0">
              <a:buNone/>
            </a:pPr>
            <a:r>
              <a:rPr lang="it-IT" i="1" dirty="0"/>
              <a:t>Africa </a:t>
            </a:r>
            <a:r>
              <a:rPr lang="it-IT" i="1" dirty="0" err="1"/>
              <a:t>Personnel</a:t>
            </a:r>
            <a:r>
              <a:rPr lang="it-IT" i="1" dirty="0"/>
              <a:t> Services (</a:t>
            </a:r>
            <a:r>
              <a:rPr lang="it-IT" i="1" dirty="0" err="1"/>
              <a:t>Pty</a:t>
            </a:r>
            <a:r>
              <a:rPr lang="it-IT" i="1" dirty="0"/>
              <a:t>) Ltd v </a:t>
            </a:r>
            <a:r>
              <a:rPr lang="it-IT" i="1" dirty="0" err="1"/>
              <a:t>Government</a:t>
            </a:r>
            <a:r>
              <a:rPr lang="it-IT" i="1" dirty="0"/>
              <a:t> of Republic of Namibia and Others </a:t>
            </a:r>
            <a:r>
              <a:rPr lang="it-IT" dirty="0"/>
              <a:t>(SA 51/2008) [2009] NASC 17; [2011] 1 BLLR 15 (</a:t>
            </a:r>
            <a:r>
              <a:rPr lang="it-IT" dirty="0" err="1"/>
              <a:t>NmS</a:t>
            </a:r>
            <a:r>
              <a:rPr lang="it-IT" dirty="0"/>
              <a:t>) ; (2011) 32 ILJ 205 (</a:t>
            </a:r>
            <a:r>
              <a:rPr lang="it-IT" dirty="0" err="1"/>
              <a:t>Nms</a:t>
            </a:r>
            <a:r>
              <a:rPr lang="it-IT" dirty="0"/>
              <a:t>) (14 </a:t>
            </a:r>
            <a:r>
              <a:rPr lang="it-IT" dirty="0" err="1"/>
              <a:t>December</a:t>
            </a:r>
            <a:r>
              <a:rPr lang="it-IT" dirty="0"/>
              <a:t> 2009</a:t>
            </a:r>
            <a:r>
              <a:rPr lang="it-IT" dirty="0" smtClean="0"/>
              <a:t>): </a:t>
            </a:r>
            <a:r>
              <a:rPr lang="it-IT" b="1" i="1" dirty="0" smtClean="0"/>
              <a:t>report</a:t>
            </a:r>
            <a:r>
              <a:rPr lang="it-IT" b="1" dirty="0" smtClean="0"/>
              <a:t> </a:t>
            </a:r>
            <a:r>
              <a:rPr lang="it-IT" b="1" dirty="0"/>
              <a:t>‘</a:t>
            </a:r>
            <a:r>
              <a:rPr lang="it-IT" b="1" i="1" dirty="0" err="1"/>
              <a:t>Labour</a:t>
            </a:r>
            <a:r>
              <a:rPr lang="it-IT" b="1" i="1" dirty="0"/>
              <a:t> </a:t>
            </a:r>
            <a:r>
              <a:rPr lang="it-IT" b="1" i="1" dirty="0" err="1"/>
              <a:t>Hire</a:t>
            </a:r>
            <a:r>
              <a:rPr lang="it-IT" b="1" i="1" dirty="0"/>
              <a:t> in Namibia: </a:t>
            </a:r>
            <a:r>
              <a:rPr lang="it-IT" b="1" i="1" dirty="0" err="1"/>
              <a:t>Current</a:t>
            </a:r>
            <a:r>
              <a:rPr lang="it-IT" b="1" i="1" dirty="0"/>
              <a:t> </a:t>
            </a:r>
            <a:r>
              <a:rPr lang="it-IT" b="1" i="1" dirty="0" err="1"/>
              <a:t>Practices</a:t>
            </a:r>
            <a:r>
              <a:rPr lang="it-IT" b="1" i="1" dirty="0"/>
              <a:t> and </a:t>
            </a:r>
            <a:r>
              <a:rPr lang="it-IT" b="1" i="1" dirty="0" err="1"/>
              <a:t>Effects</a:t>
            </a:r>
            <a:r>
              <a:rPr lang="it-IT" b="1" i="1" dirty="0"/>
              <a:t>’</a:t>
            </a:r>
            <a:r>
              <a:rPr lang="it-IT" b="1" dirty="0"/>
              <a:t> del Maggio 2006 elaborato del </a:t>
            </a:r>
            <a:r>
              <a:rPr lang="it-IT" b="1" i="1" dirty="0" err="1"/>
              <a:t>Labour</a:t>
            </a:r>
            <a:r>
              <a:rPr lang="it-IT" b="1" i="1" dirty="0"/>
              <a:t> Resource and </a:t>
            </a:r>
            <a:r>
              <a:rPr lang="it-IT" b="1" i="1" dirty="0" err="1"/>
              <a:t>Research</a:t>
            </a:r>
            <a:r>
              <a:rPr lang="it-IT" b="1" i="1" dirty="0"/>
              <a:t> </a:t>
            </a:r>
            <a:r>
              <a:rPr lang="it-IT" b="1" i="1" dirty="0" err="1"/>
              <a:t>Institute</a:t>
            </a:r>
            <a:r>
              <a:rPr lang="it-IT" b="1" dirty="0"/>
              <a:t>, mentre nelle note 20, 23, 25, 29, 34 è citato il volume di </a:t>
            </a:r>
            <a:r>
              <a:rPr lang="it-IT" b="1" cap="small" dirty="0"/>
              <a:t>A. </a:t>
            </a:r>
            <a:r>
              <a:rPr lang="it-IT" b="1" cap="small" dirty="0" err="1"/>
              <a:t>Du</a:t>
            </a:r>
            <a:r>
              <a:rPr lang="it-IT" b="1" cap="small" dirty="0"/>
              <a:t> Pisani</a:t>
            </a:r>
            <a:r>
              <a:rPr lang="it-IT" b="1" dirty="0"/>
              <a:t>, </a:t>
            </a:r>
            <a:r>
              <a:rPr lang="it-IT" b="1" i="1" dirty="0"/>
              <a:t>SWA/Namibia: The </a:t>
            </a:r>
            <a:r>
              <a:rPr lang="it-IT" b="1" i="1" dirty="0" err="1"/>
              <a:t>Politics</a:t>
            </a:r>
            <a:r>
              <a:rPr lang="it-IT" b="1" i="1" dirty="0"/>
              <a:t> of </a:t>
            </a:r>
            <a:r>
              <a:rPr lang="it-IT" b="1" i="1" dirty="0" err="1"/>
              <a:t>Continuity</a:t>
            </a:r>
            <a:r>
              <a:rPr lang="it-IT" b="1" i="1" dirty="0"/>
              <a:t> and </a:t>
            </a:r>
            <a:r>
              <a:rPr lang="it-IT" b="1" i="1" dirty="0" err="1"/>
              <a:t>Change</a:t>
            </a:r>
            <a:r>
              <a:rPr lang="it-IT" b="1" i="1" dirty="0"/>
              <a:t>, </a:t>
            </a:r>
            <a:r>
              <a:rPr lang="it-IT" b="1" dirty="0"/>
              <a:t>Johannesburg, </a:t>
            </a:r>
            <a:r>
              <a:rPr lang="it-IT" b="1" dirty="0" smtClean="0"/>
              <a:t>1986</a:t>
            </a:r>
            <a:endParaRPr lang="it-IT" b="1" dirty="0"/>
          </a:p>
        </p:txBody>
      </p:sp>
    </p:spTree>
    <p:extLst>
      <p:ext uri="{BB962C8B-B14F-4D97-AF65-F5344CB8AC3E}">
        <p14:creationId xmlns:p14="http://schemas.microsoft.com/office/powerpoint/2010/main" val="24031952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Tipologia delle citazioni: </a:t>
            </a:r>
            <a:br>
              <a:rPr lang="it-IT" dirty="0"/>
            </a:br>
            <a:r>
              <a:rPr lang="it-IT" dirty="0"/>
              <a:t>citazioni non giuridiche </a:t>
            </a:r>
            <a:r>
              <a:rPr lang="it-IT" dirty="0" smtClean="0"/>
              <a:t>(3)</a:t>
            </a:r>
            <a:endParaRPr lang="it-IT" dirty="0"/>
          </a:p>
        </p:txBody>
      </p:sp>
      <p:sp>
        <p:nvSpPr>
          <p:cNvPr id="4" name="Segnaposto contenuto 3"/>
          <p:cNvSpPr>
            <a:spLocks noGrp="1"/>
          </p:cNvSpPr>
          <p:nvPr>
            <p:ph idx="1"/>
          </p:nvPr>
        </p:nvSpPr>
        <p:spPr/>
        <p:txBody>
          <a:bodyPr>
            <a:normAutofit fontScale="92500" lnSpcReduction="10000"/>
          </a:bodyPr>
          <a:lstStyle/>
          <a:p>
            <a:pPr marL="0" indent="0">
              <a:buNone/>
            </a:pPr>
            <a:r>
              <a:rPr lang="it-IT" dirty="0" smtClean="0"/>
              <a:t>«</a:t>
            </a:r>
            <a:r>
              <a:rPr lang="it-IT" dirty="0"/>
              <a:t>No </a:t>
            </a:r>
            <a:r>
              <a:rPr lang="it-IT" dirty="0" err="1"/>
              <a:t>longer</a:t>
            </a:r>
            <a:r>
              <a:rPr lang="it-IT" dirty="0"/>
              <a:t> </a:t>
            </a:r>
            <a:r>
              <a:rPr lang="it-IT" dirty="0" err="1"/>
              <a:t>was</a:t>
            </a:r>
            <a:r>
              <a:rPr lang="it-IT" dirty="0"/>
              <a:t> a </a:t>
            </a:r>
            <a:r>
              <a:rPr lang="it-IT" dirty="0" err="1"/>
              <a:t>carriage</a:t>
            </a:r>
            <a:r>
              <a:rPr lang="it-IT" dirty="0"/>
              <a:t> ‘the </a:t>
            </a:r>
            <a:r>
              <a:rPr lang="it-IT" dirty="0" err="1"/>
              <a:t>product</a:t>
            </a:r>
            <a:r>
              <a:rPr lang="it-IT" dirty="0"/>
              <a:t> of the </a:t>
            </a:r>
            <a:r>
              <a:rPr lang="it-IT" dirty="0" err="1"/>
              <a:t>labour</a:t>
            </a:r>
            <a:r>
              <a:rPr lang="it-IT" dirty="0"/>
              <a:t> of a </a:t>
            </a:r>
            <a:r>
              <a:rPr lang="it-IT" dirty="0" err="1"/>
              <a:t>great</a:t>
            </a:r>
            <a:r>
              <a:rPr lang="it-IT" dirty="0"/>
              <a:t> </a:t>
            </a:r>
            <a:r>
              <a:rPr lang="it-IT" dirty="0" err="1"/>
              <a:t>number</a:t>
            </a:r>
            <a:r>
              <a:rPr lang="it-IT" dirty="0"/>
              <a:t> of </a:t>
            </a:r>
            <a:r>
              <a:rPr lang="it-IT" dirty="0" err="1"/>
              <a:t>independent</a:t>
            </a:r>
            <a:r>
              <a:rPr lang="it-IT" dirty="0"/>
              <a:t> </a:t>
            </a:r>
            <a:r>
              <a:rPr lang="it-IT" dirty="0" err="1"/>
              <a:t>artificers</a:t>
            </a:r>
            <a:r>
              <a:rPr lang="it-IT" dirty="0"/>
              <a:t>, </a:t>
            </a:r>
            <a:r>
              <a:rPr lang="it-IT" dirty="0" err="1"/>
              <a:t>such</a:t>
            </a:r>
            <a:r>
              <a:rPr lang="it-IT" dirty="0"/>
              <a:t> </a:t>
            </a:r>
            <a:r>
              <a:rPr lang="it-IT" dirty="0" err="1"/>
              <a:t>as</a:t>
            </a:r>
            <a:r>
              <a:rPr lang="it-IT" dirty="0"/>
              <a:t> </a:t>
            </a:r>
            <a:r>
              <a:rPr lang="it-IT" dirty="0" err="1"/>
              <a:t>wheelwrights</a:t>
            </a:r>
            <a:r>
              <a:rPr lang="it-IT" dirty="0"/>
              <a:t>, </a:t>
            </a:r>
            <a:r>
              <a:rPr lang="it-IT" dirty="0" err="1"/>
              <a:t>harness-makers</a:t>
            </a:r>
            <a:r>
              <a:rPr lang="it-IT" dirty="0"/>
              <a:t>, </a:t>
            </a:r>
            <a:r>
              <a:rPr lang="it-IT" dirty="0" err="1"/>
              <a:t>tailors</a:t>
            </a:r>
            <a:r>
              <a:rPr lang="it-IT" dirty="0"/>
              <a:t>, </a:t>
            </a:r>
            <a:r>
              <a:rPr lang="it-IT" dirty="0" err="1"/>
              <a:t>locksmiths</a:t>
            </a:r>
            <a:r>
              <a:rPr lang="it-IT" dirty="0"/>
              <a:t>, </a:t>
            </a:r>
            <a:r>
              <a:rPr lang="it-IT" dirty="0" err="1"/>
              <a:t>upholsterers</a:t>
            </a:r>
            <a:r>
              <a:rPr lang="it-IT" dirty="0"/>
              <a:t>, </a:t>
            </a:r>
            <a:r>
              <a:rPr lang="it-IT" dirty="0" err="1"/>
              <a:t>turners</a:t>
            </a:r>
            <a:r>
              <a:rPr lang="it-IT" dirty="0"/>
              <a:t>, fringe-</a:t>
            </a:r>
            <a:r>
              <a:rPr lang="it-IT" dirty="0" err="1"/>
              <a:t>makers</a:t>
            </a:r>
            <a:r>
              <a:rPr lang="it-IT" dirty="0"/>
              <a:t>, </a:t>
            </a:r>
            <a:r>
              <a:rPr lang="it-IT" dirty="0" err="1"/>
              <a:t>glaziers</a:t>
            </a:r>
            <a:r>
              <a:rPr lang="it-IT" dirty="0"/>
              <a:t>, </a:t>
            </a:r>
            <a:r>
              <a:rPr lang="it-IT" dirty="0" err="1"/>
              <a:t>painters</a:t>
            </a:r>
            <a:r>
              <a:rPr lang="it-IT" dirty="0"/>
              <a:t>, </a:t>
            </a:r>
            <a:r>
              <a:rPr lang="it-IT" dirty="0" err="1"/>
              <a:t>polishers</a:t>
            </a:r>
            <a:r>
              <a:rPr lang="it-IT" dirty="0"/>
              <a:t>, </a:t>
            </a:r>
            <a:r>
              <a:rPr lang="it-IT" dirty="0" err="1"/>
              <a:t>gilders</a:t>
            </a:r>
            <a:r>
              <a:rPr lang="it-IT" dirty="0"/>
              <a:t>, </a:t>
            </a:r>
            <a:r>
              <a:rPr lang="it-IT" dirty="0" err="1"/>
              <a:t>etc</a:t>
            </a:r>
            <a:r>
              <a:rPr lang="it-IT" dirty="0"/>
              <a:t>’ </a:t>
            </a:r>
            <a:r>
              <a:rPr lang="it-IT" dirty="0" err="1"/>
              <a:t>who</a:t>
            </a:r>
            <a:r>
              <a:rPr lang="it-IT" dirty="0"/>
              <a:t> </a:t>
            </a:r>
            <a:r>
              <a:rPr lang="it-IT" dirty="0" err="1"/>
              <a:t>were</a:t>
            </a:r>
            <a:r>
              <a:rPr lang="it-IT" dirty="0"/>
              <a:t> </a:t>
            </a:r>
            <a:r>
              <a:rPr lang="it-IT" dirty="0" err="1"/>
              <a:t>independently</a:t>
            </a:r>
            <a:r>
              <a:rPr lang="it-IT" dirty="0"/>
              <a:t> </a:t>
            </a:r>
            <a:r>
              <a:rPr lang="it-IT" dirty="0" err="1"/>
              <a:t>contracted</a:t>
            </a:r>
            <a:r>
              <a:rPr lang="it-IT" dirty="0"/>
              <a:t> to </a:t>
            </a:r>
            <a:r>
              <a:rPr lang="it-IT" dirty="0" err="1"/>
              <a:t>perform</a:t>
            </a:r>
            <a:r>
              <a:rPr lang="it-IT" dirty="0"/>
              <a:t> </a:t>
            </a:r>
            <a:r>
              <a:rPr lang="it-IT" dirty="0" err="1"/>
              <a:t>specific</a:t>
            </a:r>
            <a:r>
              <a:rPr lang="it-IT" dirty="0"/>
              <a:t> work </a:t>
            </a:r>
            <a:r>
              <a:rPr lang="it-IT" dirty="0" err="1"/>
              <a:t>within</a:t>
            </a:r>
            <a:r>
              <a:rPr lang="it-IT" dirty="0"/>
              <a:t> </a:t>
            </a:r>
            <a:r>
              <a:rPr lang="it-IT" dirty="0" err="1"/>
              <a:t>their</a:t>
            </a:r>
            <a:r>
              <a:rPr lang="it-IT" dirty="0"/>
              <a:t> </a:t>
            </a:r>
            <a:r>
              <a:rPr lang="it-IT" dirty="0" err="1"/>
              <a:t>respective</a:t>
            </a:r>
            <a:r>
              <a:rPr lang="it-IT" dirty="0"/>
              <a:t> </a:t>
            </a:r>
            <a:r>
              <a:rPr lang="it-IT" dirty="0" err="1"/>
              <a:t>skills</a:t>
            </a:r>
            <a:r>
              <a:rPr lang="it-IT" dirty="0"/>
              <a:t>, </a:t>
            </a:r>
            <a:r>
              <a:rPr lang="it-IT" dirty="0" err="1"/>
              <a:t>but</a:t>
            </a:r>
            <a:r>
              <a:rPr lang="it-IT" dirty="0"/>
              <a:t> </a:t>
            </a:r>
            <a:r>
              <a:rPr lang="it-IT" dirty="0" err="1"/>
              <a:t>that</a:t>
            </a:r>
            <a:r>
              <a:rPr lang="it-IT" dirty="0"/>
              <a:t> of </a:t>
            </a:r>
            <a:r>
              <a:rPr lang="it-IT" dirty="0" err="1"/>
              <a:t>contracted</a:t>
            </a:r>
            <a:r>
              <a:rPr lang="it-IT" dirty="0"/>
              <a:t> </a:t>
            </a:r>
            <a:r>
              <a:rPr lang="it-IT" dirty="0" err="1"/>
              <a:t>skilled</a:t>
            </a:r>
            <a:r>
              <a:rPr lang="it-IT" dirty="0"/>
              <a:t> </a:t>
            </a:r>
            <a:r>
              <a:rPr lang="it-IT" dirty="0" err="1"/>
              <a:t>employees</a:t>
            </a:r>
            <a:r>
              <a:rPr lang="it-IT" dirty="0"/>
              <a:t> </a:t>
            </a:r>
            <a:r>
              <a:rPr lang="it-IT" dirty="0" err="1"/>
              <a:t>who</a:t>
            </a:r>
            <a:r>
              <a:rPr lang="it-IT" dirty="0"/>
              <a:t> ‘are </a:t>
            </a:r>
            <a:r>
              <a:rPr lang="it-IT" dirty="0" err="1"/>
              <a:t>assembled</a:t>
            </a:r>
            <a:r>
              <a:rPr lang="it-IT" dirty="0"/>
              <a:t> in </a:t>
            </a:r>
            <a:r>
              <a:rPr lang="it-IT" dirty="0" err="1"/>
              <a:t>one</a:t>
            </a:r>
            <a:r>
              <a:rPr lang="it-IT" dirty="0"/>
              <a:t> building </a:t>
            </a:r>
            <a:r>
              <a:rPr lang="it-IT" dirty="0" err="1"/>
              <a:t>where</a:t>
            </a:r>
            <a:r>
              <a:rPr lang="it-IT" dirty="0"/>
              <a:t> </a:t>
            </a:r>
            <a:r>
              <a:rPr lang="it-IT" dirty="0" err="1"/>
              <a:t>they</a:t>
            </a:r>
            <a:r>
              <a:rPr lang="it-IT" dirty="0"/>
              <a:t> work </a:t>
            </a:r>
            <a:r>
              <a:rPr lang="it-IT" dirty="0" err="1"/>
              <a:t>into</a:t>
            </a:r>
            <a:r>
              <a:rPr lang="it-IT" dirty="0"/>
              <a:t> </a:t>
            </a:r>
            <a:r>
              <a:rPr lang="it-IT" dirty="0" err="1"/>
              <a:t>one</a:t>
            </a:r>
            <a:r>
              <a:rPr lang="it-IT" dirty="0"/>
              <a:t> </a:t>
            </a:r>
            <a:r>
              <a:rPr lang="it-IT" dirty="0" err="1"/>
              <a:t>another’s</a:t>
            </a:r>
            <a:r>
              <a:rPr lang="it-IT" dirty="0"/>
              <a:t> </a:t>
            </a:r>
            <a:r>
              <a:rPr lang="it-IT" dirty="0" err="1"/>
              <a:t>hands</a:t>
            </a:r>
            <a:r>
              <a:rPr lang="it-IT" dirty="0"/>
              <a:t>’»</a:t>
            </a:r>
          </a:p>
          <a:p>
            <a:endParaRPr lang="it-IT" dirty="0"/>
          </a:p>
        </p:txBody>
      </p:sp>
      <p:sp>
        <p:nvSpPr>
          <p:cNvPr id="5" name="Segnaposto testo 4"/>
          <p:cNvSpPr>
            <a:spLocks noGrp="1"/>
          </p:cNvSpPr>
          <p:nvPr>
            <p:ph type="body" sz="half" idx="2"/>
          </p:nvPr>
        </p:nvSpPr>
        <p:spPr/>
        <p:txBody>
          <a:bodyPr>
            <a:normAutofit/>
          </a:bodyPr>
          <a:lstStyle/>
          <a:p>
            <a:endParaRPr lang="it-IT" sz="2000" i="1" dirty="0" smtClean="0"/>
          </a:p>
          <a:p>
            <a:endParaRPr lang="it-IT" sz="2000" i="1" dirty="0"/>
          </a:p>
          <a:p>
            <a:r>
              <a:rPr lang="it-IT" sz="2000" i="1" dirty="0" smtClean="0"/>
              <a:t>Africa </a:t>
            </a:r>
            <a:r>
              <a:rPr lang="it-IT" sz="2000" i="1" dirty="0" err="1"/>
              <a:t>Personnel</a:t>
            </a:r>
            <a:r>
              <a:rPr lang="it-IT" sz="2000" i="1" dirty="0"/>
              <a:t> </a:t>
            </a:r>
            <a:r>
              <a:rPr lang="it-IT" sz="2000" i="1" dirty="0" err="1"/>
              <a:t>Zervices</a:t>
            </a:r>
            <a:r>
              <a:rPr lang="it-IT" sz="2000" i="1" dirty="0"/>
              <a:t> (</a:t>
            </a:r>
            <a:r>
              <a:rPr lang="it-IT" sz="2000" i="1" dirty="0" err="1"/>
              <a:t>Pty</a:t>
            </a:r>
            <a:r>
              <a:rPr lang="it-IT" sz="2000" i="1" dirty="0"/>
              <a:t>) Ltd v </a:t>
            </a:r>
            <a:r>
              <a:rPr lang="it-IT" sz="2000" i="1" dirty="0" err="1"/>
              <a:t>Government</a:t>
            </a:r>
            <a:r>
              <a:rPr lang="it-IT" sz="2000" i="1" dirty="0"/>
              <a:t> of Republic of Namibia and Others </a:t>
            </a:r>
            <a:r>
              <a:rPr lang="it-IT" sz="2000" dirty="0"/>
              <a:t>(SA 51/2008) [2009] NASC 17, al par. </a:t>
            </a:r>
            <a:r>
              <a:rPr lang="it-IT" sz="2000" dirty="0" smtClean="0"/>
              <a:t>23</a:t>
            </a:r>
            <a:r>
              <a:rPr lang="it-IT" sz="2000" b="1" dirty="0" smtClean="0"/>
              <a:t> cita </a:t>
            </a:r>
            <a:r>
              <a:rPr lang="it-IT" sz="2000" b="1" dirty="0"/>
              <a:t>K. </a:t>
            </a:r>
            <a:r>
              <a:rPr lang="it-IT" sz="2000" b="1" dirty="0" err="1"/>
              <a:t>Marx</a:t>
            </a:r>
            <a:r>
              <a:rPr lang="it-IT" sz="2000" b="1" dirty="0"/>
              <a:t>, </a:t>
            </a:r>
            <a:r>
              <a:rPr lang="it-IT" sz="2000" b="1" i="1" dirty="0"/>
              <a:t>Capital – A Critical Analysis of </a:t>
            </a:r>
            <a:r>
              <a:rPr lang="it-IT" sz="2000" b="1" i="1" dirty="0" err="1"/>
              <a:t>Capitalist</a:t>
            </a:r>
            <a:r>
              <a:rPr lang="it-IT" sz="2000" b="1" i="1" dirty="0"/>
              <a:t> Production</a:t>
            </a:r>
            <a:r>
              <a:rPr lang="it-IT" sz="2000" b="1" dirty="0"/>
              <a:t>, Vol. 1, Lawrence and </a:t>
            </a:r>
            <a:r>
              <a:rPr lang="it-IT" sz="2000" b="1" dirty="0" err="1"/>
              <a:t>Wishart</a:t>
            </a:r>
            <a:r>
              <a:rPr lang="it-IT" sz="2000" b="1" dirty="0"/>
              <a:t>, </a:t>
            </a:r>
            <a:r>
              <a:rPr lang="it-IT" sz="2000" b="1" dirty="0" err="1"/>
              <a:t>London</a:t>
            </a:r>
            <a:r>
              <a:rPr lang="it-IT" sz="2000" b="1" dirty="0"/>
              <a:t>, 1974, pp. 318-319</a:t>
            </a:r>
            <a:endParaRPr lang="it-IT" sz="2000" dirty="0"/>
          </a:p>
        </p:txBody>
      </p:sp>
    </p:spTree>
    <p:extLst>
      <p:ext uri="{BB962C8B-B14F-4D97-AF65-F5344CB8AC3E}">
        <p14:creationId xmlns:p14="http://schemas.microsoft.com/office/powerpoint/2010/main" val="3807501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Citazioni giuridiche per generi letterari:</a:t>
            </a:r>
            <a:br>
              <a:rPr lang="it-IT" dirty="0" smtClean="0"/>
            </a:br>
            <a:r>
              <a:rPr lang="it-IT" dirty="0" smtClean="0"/>
              <a:t>Botswana</a:t>
            </a:r>
            <a:endParaRPr lang="it-IT" dirty="0"/>
          </a:p>
        </p:txBody>
      </p:sp>
      <p:graphicFrame>
        <p:nvGraphicFramePr>
          <p:cNvPr id="4" name="Chart 4"/>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2045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Citazioni giuridiche per generi letterari:</a:t>
            </a:r>
            <a:br>
              <a:rPr lang="it-IT" dirty="0" smtClean="0"/>
            </a:br>
            <a:r>
              <a:rPr lang="it-IT" dirty="0" smtClean="0"/>
              <a:t>Namibia</a:t>
            </a:r>
            <a:endParaRPr lang="it-IT" dirty="0"/>
          </a:p>
        </p:txBody>
      </p:sp>
      <p:graphicFrame>
        <p:nvGraphicFramePr>
          <p:cNvPr id="4" name="Chart 3"/>
          <p:cNvGraphicFramePr>
            <a:graphicFrameLocks noGrp="1"/>
          </p:cNvGraphicFramePr>
          <p:nvPr>
            <p:ph idx="1"/>
            <p:extLst>
              <p:ext uri="{D42A27DB-BD31-4B8C-83A1-F6EECF244321}">
                <p14:modId xmlns:p14="http://schemas.microsoft.com/office/powerpoint/2010/main" val="321652771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563659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6"/>
            <a:ext cx="10515600" cy="994522"/>
          </a:xfrm>
        </p:spPr>
        <p:txBody>
          <a:bodyPr/>
          <a:lstStyle/>
          <a:p>
            <a:pPr algn="ctr"/>
            <a:r>
              <a:rPr lang="it-IT" dirty="0" smtClean="0"/>
              <a:t>Citazioni di secondo e terzo grado</a:t>
            </a:r>
            <a:endParaRPr lang="it-IT" dirty="0"/>
          </a:p>
        </p:txBody>
      </p:sp>
      <p:sp>
        <p:nvSpPr>
          <p:cNvPr id="10" name="Segnaposto testo 9"/>
          <p:cNvSpPr>
            <a:spLocks noGrp="1"/>
          </p:cNvSpPr>
          <p:nvPr>
            <p:ph type="body" idx="1"/>
          </p:nvPr>
        </p:nvSpPr>
        <p:spPr>
          <a:xfrm>
            <a:off x="839788" y="1681163"/>
            <a:ext cx="5157787" cy="545072"/>
          </a:xfrm>
        </p:spPr>
        <p:txBody>
          <a:bodyPr/>
          <a:lstStyle/>
          <a:p>
            <a:pPr algn="ctr"/>
            <a:r>
              <a:rPr lang="it-IT" dirty="0" smtClean="0"/>
              <a:t>Citazione di secondo grado</a:t>
            </a:r>
            <a:endParaRPr lang="it-IT" dirty="0"/>
          </a:p>
        </p:txBody>
      </p:sp>
      <p:sp>
        <p:nvSpPr>
          <p:cNvPr id="11" name="Segnaposto contenuto 10"/>
          <p:cNvSpPr>
            <a:spLocks noGrp="1"/>
          </p:cNvSpPr>
          <p:nvPr>
            <p:ph sz="half" idx="2"/>
          </p:nvPr>
        </p:nvSpPr>
        <p:spPr>
          <a:xfrm>
            <a:off x="854729" y="2271058"/>
            <a:ext cx="5157787" cy="4108823"/>
          </a:xfrm>
        </p:spPr>
        <p:txBody>
          <a:bodyPr>
            <a:normAutofit fontScale="92500" lnSpcReduction="20000"/>
          </a:bodyPr>
          <a:lstStyle/>
          <a:p>
            <a:r>
              <a:rPr lang="it-IT" i="1" dirty="0"/>
              <a:t>Supreme Court </a:t>
            </a:r>
            <a:r>
              <a:rPr lang="it-IT" dirty="0"/>
              <a:t>della Namibia, </a:t>
            </a:r>
            <a:r>
              <a:rPr lang="it-IT" i="1" dirty="0" err="1"/>
              <a:t>Erongo</a:t>
            </a:r>
            <a:r>
              <a:rPr lang="it-IT" i="1" dirty="0"/>
              <a:t> </a:t>
            </a:r>
            <a:r>
              <a:rPr lang="it-IT" i="1" dirty="0" err="1"/>
              <a:t>Regional</a:t>
            </a:r>
            <a:r>
              <a:rPr lang="it-IT" i="1" dirty="0"/>
              <a:t> </a:t>
            </a:r>
            <a:r>
              <a:rPr lang="it-IT" i="1" dirty="0" err="1"/>
              <a:t>Council</a:t>
            </a:r>
            <a:r>
              <a:rPr lang="it-IT" i="1" dirty="0"/>
              <a:t> and Others v </a:t>
            </a:r>
            <a:r>
              <a:rPr lang="it-IT" i="1" dirty="0" err="1"/>
              <a:t>Wlotzkasbaken</a:t>
            </a:r>
            <a:r>
              <a:rPr lang="it-IT" i="1" dirty="0"/>
              <a:t> Home </a:t>
            </a:r>
            <a:r>
              <a:rPr lang="it-IT" i="1" dirty="0" err="1"/>
              <a:t>Owners</a:t>
            </a:r>
            <a:r>
              <a:rPr lang="it-IT" i="1" dirty="0"/>
              <a:t> </a:t>
            </a:r>
            <a:r>
              <a:rPr lang="it-IT" i="1" dirty="0" err="1"/>
              <a:t>Association</a:t>
            </a:r>
            <a:r>
              <a:rPr lang="it-IT" i="1" dirty="0"/>
              <a:t> and </a:t>
            </a:r>
            <a:r>
              <a:rPr lang="it-IT" dirty="0" err="1"/>
              <a:t>Another</a:t>
            </a:r>
            <a:r>
              <a:rPr lang="it-IT" dirty="0"/>
              <a:t> (SA 6/2008) [2009] NASC 2 (17 March 2009),</a:t>
            </a:r>
            <a:r>
              <a:rPr lang="it-IT" i="1" dirty="0"/>
              <a:t> </a:t>
            </a:r>
            <a:r>
              <a:rPr lang="it-IT" dirty="0"/>
              <a:t>che richiama la decisione della </a:t>
            </a:r>
            <a:r>
              <a:rPr lang="it-IT" b="1" dirty="0"/>
              <a:t>South </a:t>
            </a:r>
            <a:r>
              <a:rPr lang="it-IT" b="1" dirty="0" err="1"/>
              <a:t>African</a:t>
            </a:r>
            <a:r>
              <a:rPr lang="it-IT" b="1" dirty="0"/>
              <a:t> Appeal Court, </a:t>
            </a:r>
            <a:r>
              <a:rPr lang="it-IT" b="1" i="1" dirty="0" err="1"/>
              <a:t>Conradie</a:t>
            </a:r>
            <a:r>
              <a:rPr lang="it-IT" b="1" i="1" dirty="0"/>
              <a:t> v </a:t>
            </a:r>
            <a:r>
              <a:rPr lang="it-IT" b="1" i="1" dirty="0" err="1"/>
              <a:t>Rossouw</a:t>
            </a:r>
            <a:r>
              <a:rPr lang="it-IT" b="1" dirty="0"/>
              <a:t>, 1919 AD 279 </a:t>
            </a:r>
            <a:r>
              <a:rPr lang="it-IT" b="1" dirty="0" err="1"/>
              <a:t>at</a:t>
            </a:r>
            <a:r>
              <a:rPr lang="it-IT" b="1" dirty="0"/>
              <a:t> 320 </a:t>
            </a:r>
            <a:r>
              <a:rPr lang="it-IT" dirty="0"/>
              <a:t>dove sono richiamati </a:t>
            </a:r>
            <a:r>
              <a:rPr lang="it-IT" i="1" dirty="0"/>
              <a:t>loci</a:t>
            </a:r>
            <a:r>
              <a:rPr lang="it-IT" dirty="0"/>
              <a:t> di </a:t>
            </a:r>
            <a:r>
              <a:rPr lang="it-IT" b="1" dirty="0" err="1" smtClean="0"/>
              <a:t>Grozio</a:t>
            </a:r>
            <a:r>
              <a:rPr lang="it-IT" b="1" dirty="0" smtClean="0"/>
              <a:t> (3.6.2 e 3.1.48)</a:t>
            </a:r>
            <a:r>
              <a:rPr lang="it-IT" dirty="0" smtClean="0"/>
              <a:t> </a:t>
            </a:r>
            <a:r>
              <a:rPr lang="it-IT" dirty="0"/>
              <a:t>e </a:t>
            </a:r>
            <a:r>
              <a:rPr lang="it-IT" b="1" dirty="0" err="1" smtClean="0"/>
              <a:t>Voet</a:t>
            </a:r>
            <a:r>
              <a:rPr lang="it-IT" b="1" dirty="0" smtClean="0"/>
              <a:t> (“</a:t>
            </a:r>
            <a:r>
              <a:rPr lang="it-IT" b="1" dirty="0" err="1" smtClean="0"/>
              <a:t>agreement</a:t>
            </a:r>
            <a:r>
              <a:rPr lang="it-IT" b="1" dirty="0" smtClean="0"/>
              <a:t> </a:t>
            </a:r>
            <a:r>
              <a:rPr lang="it-IT" b="1" dirty="0"/>
              <a:t>must </a:t>
            </a:r>
            <a:r>
              <a:rPr lang="it-IT" b="1" dirty="0" err="1"/>
              <a:t>have</a:t>
            </a:r>
            <a:r>
              <a:rPr lang="it-IT" b="1" dirty="0"/>
              <a:t> </a:t>
            </a:r>
            <a:r>
              <a:rPr lang="it-IT" b="1" dirty="0" err="1"/>
              <a:t>been</a:t>
            </a:r>
            <a:r>
              <a:rPr lang="it-IT" b="1" dirty="0"/>
              <a:t> </a:t>
            </a:r>
            <a:r>
              <a:rPr lang="it-IT" b="1" dirty="0" err="1"/>
              <a:t>entered</a:t>
            </a:r>
            <a:r>
              <a:rPr lang="it-IT" b="1" dirty="0"/>
              <a:t> </a:t>
            </a:r>
            <a:r>
              <a:rPr lang="it-IT" b="1" dirty="0" err="1"/>
              <a:t>into</a:t>
            </a:r>
            <a:r>
              <a:rPr lang="it-IT" b="1" dirty="0"/>
              <a:t> </a:t>
            </a:r>
            <a:r>
              <a:rPr lang="it-IT" b="1" i="1" dirty="0"/>
              <a:t>serio </a:t>
            </a:r>
            <a:r>
              <a:rPr lang="it-IT" b="1" i="1" dirty="0" err="1"/>
              <a:t>ac</a:t>
            </a:r>
            <a:r>
              <a:rPr lang="it-IT" b="1" i="1" dirty="0"/>
              <a:t> deliberato </a:t>
            </a:r>
            <a:r>
              <a:rPr lang="it-IT" b="1" i="1" dirty="0" smtClean="0"/>
              <a:t>animo”</a:t>
            </a:r>
            <a:r>
              <a:rPr lang="it-IT" b="1" dirty="0" smtClean="0"/>
              <a:t>)</a:t>
            </a:r>
            <a:r>
              <a:rPr lang="it-IT" dirty="0" smtClean="0"/>
              <a:t>. </a:t>
            </a:r>
            <a:endParaRPr lang="it-IT" dirty="0"/>
          </a:p>
        </p:txBody>
      </p:sp>
      <p:sp>
        <p:nvSpPr>
          <p:cNvPr id="12" name="Segnaposto testo 11"/>
          <p:cNvSpPr>
            <a:spLocks noGrp="1"/>
          </p:cNvSpPr>
          <p:nvPr>
            <p:ph type="body" sz="quarter" idx="3"/>
          </p:nvPr>
        </p:nvSpPr>
        <p:spPr>
          <a:xfrm>
            <a:off x="6172200" y="1471986"/>
            <a:ext cx="5183188" cy="574955"/>
          </a:xfrm>
        </p:spPr>
        <p:txBody>
          <a:bodyPr/>
          <a:lstStyle/>
          <a:p>
            <a:pPr algn="ctr"/>
            <a:r>
              <a:rPr lang="it-IT" dirty="0" smtClean="0"/>
              <a:t>Citazione di terzo grado</a:t>
            </a:r>
            <a:endParaRPr lang="it-IT" dirty="0"/>
          </a:p>
        </p:txBody>
      </p:sp>
      <p:sp>
        <p:nvSpPr>
          <p:cNvPr id="13" name="Segnaposto contenuto 12"/>
          <p:cNvSpPr>
            <a:spLocks noGrp="1"/>
          </p:cNvSpPr>
          <p:nvPr>
            <p:ph sz="quarter" idx="4"/>
          </p:nvPr>
        </p:nvSpPr>
        <p:spPr>
          <a:xfrm>
            <a:off x="6187142" y="2295899"/>
            <a:ext cx="5183188" cy="4188572"/>
          </a:xfrm>
        </p:spPr>
        <p:txBody>
          <a:bodyPr>
            <a:normAutofit fontScale="70000" lnSpcReduction="20000"/>
          </a:bodyPr>
          <a:lstStyle/>
          <a:p>
            <a:r>
              <a:rPr lang="it-IT" i="1" dirty="0" err="1" smtClean="0"/>
              <a:t>Government</a:t>
            </a:r>
            <a:r>
              <a:rPr lang="it-IT" i="1" dirty="0" smtClean="0"/>
              <a:t> </a:t>
            </a:r>
            <a:r>
              <a:rPr lang="it-IT" i="1" dirty="0"/>
              <a:t>of the Republic of Namibia and Others v </a:t>
            </a:r>
            <a:r>
              <a:rPr lang="it-IT" i="1" dirty="0" err="1"/>
              <a:t>Katjizeu</a:t>
            </a:r>
            <a:r>
              <a:rPr lang="it-IT" i="1" dirty="0"/>
              <a:t> and Others</a:t>
            </a:r>
            <a:r>
              <a:rPr lang="it-IT" dirty="0"/>
              <a:t> (SA 07/2013) [2014] NASC 17 (29 </a:t>
            </a:r>
            <a:r>
              <a:rPr lang="it-IT" dirty="0" err="1"/>
              <a:t>October</a:t>
            </a:r>
            <a:r>
              <a:rPr lang="it-IT" dirty="0"/>
              <a:t> 2014</a:t>
            </a:r>
            <a:r>
              <a:rPr lang="it-IT" dirty="0" smtClean="0"/>
              <a:t>) è citata </a:t>
            </a:r>
          </a:p>
          <a:p>
            <a:pPr marL="0" indent="0">
              <a:buNone/>
            </a:pPr>
            <a:r>
              <a:rPr lang="it-IT" dirty="0" smtClean="0"/>
              <a:t>A. </a:t>
            </a:r>
            <a:r>
              <a:rPr lang="it-IT" b="1" i="1" dirty="0" err="1" smtClean="0"/>
              <a:t>Gollach</a:t>
            </a:r>
            <a:r>
              <a:rPr lang="it-IT" b="1" i="1" dirty="0" smtClean="0"/>
              <a:t> </a:t>
            </a:r>
            <a:r>
              <a:rPr lang="it-IT" b="1" i="1" dirty="0" err="1"/>
              <a:t>Gomperts</a:t>
            </a:r>
            <a:r>
              <a:rPr lang="it-IT" b="1" i="1" dirty="0"/>
              <a:t> (1967) (</a:t>
            </a:r>
            <a:r>
              <a:rPr lang="it-IT" b="1" i="1" dirty="0" err="1"/>
              <a:t>Pty</a:t>
            </a:r>
            <a:r>
              <a:rPr lang="it-IT" b="1" i="1" dirty="0"/>
              <a:t>) Ltd v Universal </a:t>
            </a:r>
            <a:r>
              <a:rPr lang="it-IT" b="1" i="1" dirty="0" err="1"/>
              <a:t>Mills</a:t>
            </a:r>
            <a:r>
              <a:rPr lang="it-IT" b="1" i="1" dirty="0"/>
              <a:t> &amp; Produce Co (</a:t>
            </a:r>
            <a:r>
              <a:rPr lang="it-IT" b="1" i="1" dirty="0" err="1"/>
              <a:t>Pty</a:t>
            </a:r>
            <a:r>
              <a:rPr lang="it-IT" b="1" i="1" dirty="0"/>
              <a:t>) Ltd </a:t>
            </a:r>
            <a:r>
              <a:rPr lang="it-IT" b="1" dirty="0"/>
              <a:t>1978 (1) SA 914 (A) at 921, Miller JA </a:t>
            </a:r>
            <a:r>
              <a:rPr lang="it-IT" dirty="0" smtClean="0"/>
              <a:t>che cita</a:t>
            </a:r>
          </a:p>
          <a:p>
            <a:pPr marL="0" indent="0">
              <a:buNone/>
            </a:pPr>
            <a:r>
              <a:rPr lang="it-IT" dirty="0" smtClean="0"/>
              <a:t>A1. </a:t>
            </a:r>
            <a:r>
              <a:rPr lang="it-IT" b="1" i="1" dirty="0" err="1" smtClean="0"/>
              <a:t>Cachalia</a:t>
            </a:r>
            <a:r>
              <a:rPr lang="it-IT" b="1" i="1" dirty="0" smtClean="0"/>
              <a:t> </a:t>
            </a:r>
            <a:r>
              <a:rPr lang="it-IT" b="1" i="1" dirty="0"/>
              <a:t>v </a:t>
            </a:r>
            <a:r>
              <a:rPr lang="it-IT" b="1" i="1" dirty="0" err="1"/>
              <a:t>Herberer</a:t>
            </a:r>
            <a:r>
              <a:rPr lang="it-IT" b="1" i="1" dirty="0"/>
              <a:t> &amp; Co</a:t>
            </a:r>
            <a:r>
              <a:rPr lang="it-IT" b="1" dirty="0"/>
              <a:t>., </a:t>
            </a:r>
            <a:r>
              <a:rPr lang="it-IT" b="1" dirty="0">
                <a:hlinkClick r:id="rId2"/>
              </a:rPr>
              <a:t>1905 T.S. 457</a:t>
            </a:r>
            <a:r>
              <a:rPr lang="it-IT" b="1" dirty="0"/>
              <a:t> </a:t>
            </a:r>
            <a:r>
              <a:rPr lang="it-IT" b="1" dirty="0" err="1"/>
              <a:t>at</a:t>
            </a:r>
            <a:r>
              <a:rPr lang="it-IT" b="1" dirty="0"/>
              <a:t> p. 462, SOLOMON, </a:t>
            </a:r>
            <a:r>
              <a:rPr lang="it-IT" b="1" dirty="0" err="1"/>
              <a:t>J</a:t>
            </a:r>
            <a:r>
              <a:rPr lang="it-IT" b="1" dirty="0"/>
              <a:t>.,</a:t>
            </a:r>
            <a:r>
              <a:rPr lang="it-IT" dirty="0"/>
              <a:t> </a:t>
            </a:r>
            <a:r>
              <a:rPr lang="it-IT" dirty="0" smtClean="0"/>
              <a:t>e qui la </a:t>
            </a:r>
          </a:p>
          <a:p>
            <a:pPr>
              <a:buFontTx/>
              <a:buChar char="-"/>
            </a:pPr>
            <a:r>
              <a:rPr lang="it-IT" b="1" dirty="0" err="1" smtClean="0"/>
              <a:t>Grotius</a:t>
            </a:r>
            <a:r>
              <a:rPr lang="it-IT" b="1" dirty="0"/>
              <a:t>, </a:t>
            </a:r>
            <a:r>
              <a:rPr lang="it-IT" b="1" dirty="0" err="1"/>
              <a:t>Introduction</a:t>
            </a:r>
            <a:r>
              <a:rPr lang="it-IT" b="1" dirty="0"/>
              <a:t>, 3.4.2</a:t>
            </a:r>
            <a:r>
              <a:rPr lang="it-IT" b="1" dirty="0" smtClean="0"/>
              <a:t>.; </a:t>
            </a:r>
            <a:endParaRPr lang="it-IT" dirty="0"/>
          </a:p>
          <a:p>
            <a:pPr>
              <a:buFontTx/>
              <a:buChar char="-"/>
            </a:pPr>
            <a:r>
              <a:rPr lang="it-IT" b="1" dirty="0" err="1" smtClean="0"/>
              <a:t>Voet</a:t>
            </a:r>
            <a:r>
              <a:rPr lang="it-IT" b="1" dirty="0"/>
              <a:t>, 2.15.1</a:t>
            </a:r>
            <a:r>
              <a:rPr lang="it-IT" b="1" dirty="0" smtClean="0"/>
              <a:t>.</a:t>
            </a:r>
            <a:r>
              <a:rPr lang="it-IT" dirty="0"/>
              <a:t> </a:t>
            </a:r>
            <a:r>
              <a:rPr lang="it-IT" dirty="0" smtClean="0"/>
              <a:t>e</a:t>
            </a:r>
            <a:r>
              <a:rPr lang="it-IT" b="1" dirty="0" smtClean="0"/>
              <a:t> </a:t>
            </a:r>
            <a:r>
              <a:rPr lang="it-IT" b="1" dirty="0"/>
              <a:t>2.15.10</a:t>
            </a:r>
            <a:r>
              <a:rPr lang="it-IT" b="1" dirty="0" smtClean="0"/>
              <a:t>. nella </a:t>
            </a:r>
            <a:r>
              <a:rPr lang="it-IT" b="1" i="1" dirty="0" err="1" smtClean="0"/>
              <a:t>Gane's</a:t>
            </a:r>
            <a:r>
              <a:rPr lang="it-IT" b="1" dirty="0" smtClean="0"/>
              <a:t> </a:t>
            </a:r>
            <a:r>
              <a:rPr lang="it-IT" b="1" dirty="0"/>
              <a:t>trans., vol. 1, p. 452</a:t>
            </a:r>
            <a:r>
              <a:rPr lang="it-IT" b="1" dirty="0" smtClean="0"/>
              <a:t>.</a:t>
            </a:r>
          </a:p>
          <a:p>
            <a:pPr marL="0" indent="0">
              <a:buNone/>
            </a:pPr>
            <a:r>
              <a:rPr lang="it-IT" dirty="0"/>
              <a:t>A</a:t>
            </a:r>
            <a:r>
              <a:rPr lang="it-IT" dirty="0" smtClean="0"/>
              <a:t>2</a:t>
            </a:r>
            <a:r>
              <a:rPr lang="it-IT" b="1" dirty="0" smtClean="0"/>
              <a:t>. </a:t>
            </a:r>
            <a:r>
              <a:rPr lang="it-IT" b="1" i="1" dirty="0"/>
              <a:t>Estate Erasmus v Church</a:t>
            </a:r>
            <a:r>
              <a:rPr lang="it-IT" b="1" dirty="0"/>
              <a:t>, </a:t>
            </a:r>
            <a:r>
              <a:rPr lang="it-IT" b="1" dirty="0">
                <a:hlinkClick r:id="rId3"/>
              </a:rPr>
              <a:t>1927 T.P.D. 20</a:t>
            </a:r>
            <a:r>
              <a:rPr lang="it-IT" b="1" dirty="0"/>
              <a:t> </a:t>
            </a:r>
            <a:r>
              <a:rPr lang="it-IT" b="1" dirty="0" err="1"/>
              <a:t>at</a:t>
            </a:r>
            <a:r>
              <a:rPr lang="it-IT" b="1" dirty="0"/>
              <a:t> </a:t>
            </a:r>
            <a:r>
              <a:rPr lang="it-IT" b="1" dirty="0" err="1"/>
              <a:t>p</a:t>
            </a:r>
            <a:r>
              <a:rPr lang="it-IT" b="1" dirty="0"/>
              <a:t> </a:t>
            </a:r>
            <a:r>
              <a:rPr lang="it-IT" b="1" dirty="0" smtClean="0"/>
              <a:t>24</a:t>
            </a:r>
            <a:r>
              <a:rPr lang="it-IT" dirty="0" smtClean="0"/>
              <a:t> </a:t>
            </a:r>
          </a:p>
          <a:p>
            <a:pPr marL="0" indent="0">
              <a:buNone/>
            </a:pPr>
            <a:r>
              <a:rPr lang="it-IT" dirty="0" smtClean="0"/>
              <a:t>- </a:t>
            </a:r>
            <a:r>
              <a:rPr lang="it-IT" b="1" dirty="0" err="1" smtClean="0"/>
              <a:t>Domat</a:t>
            </a:r>
            <a:r>
              <a:rPr lang="it-IT" dirty="0"/>
              <a:t>, </a:t>
            </a:r>
            <a:r>
              <a:rPr lang="it-IT" i="1" dirty="0" err="1"/>
              <a:t>Civil</a:t>
            </a:r>
            <a:r>
              <a:rPr lang="it-IT" i="1" dirty="0"/>
              <a:t> Law</a:t>
            </a:r>
            <a:r>
              <a:rPr lang="it-IT" dirty="0"/>
              <a:t>, vol. 1, para </a:t>
            </a:r>
            <a:r>
              <a:rPr lang="it-IT" dirty="0" smtClean="0"/>
              <a:t>1078.</a:t>
            </a:r>
            <a:endParaRPr lang="it-IT" dirty="0"/>
          </a:p>
          <a:p>
            <a:pPr marL="0" indent="0">
              <a:buNone/>
            </a:pPr>
            <a:endParaRPr lang="it-IT" dirty="0"/>
          </a:p>
          <a:p>
            <a:endParaRPr lang="it-IT" dirty="0"/>
          </a:p>
        </p:txBody>
      </p:sp>
    </p:spTree>
    <p:extLst>
      <p:ext uri="{BB962C8B-B14F-4D97-AF65-F5344CB8AC3E}">
        <p14:creationId xmlns:p14="http://schemas.microsoft.com/office/powerpoint/2010/main" val="24746904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b="1" dirty="0" smtClean="0"/>
              <a:t>Distribuzione topografica delle decisioni</a:t>
            </a:r>
            <a:endParaRPr lang="it-IT" b="1" dirty="0"/>
          </a:p>
        </p:txBody>
      </p:sp>
      <p:graphicFrame>
        <p:nvGraphicFramePr>
          <p:cNvPr id="8" name="Chart 1"/>
          <p:cNvGraphicFramePr>
            <a:graphicFrameLocks noGrp="1"/>
          </p:cNvGraphicFramePr>
          <p:nvPr>
            <p:ph idx="1"/>
            <p:extLst>
              <p:ext uri="{D42A27DB-BD31-4B8C-83A1-F6EECF244321}">
                <p14:modId xmlns:p14="http://schemas.microsoft.com/office/powerpoint/2010/main" val="139484564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021062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Citazioni a ‘guisa di </a:t>
            </a:r>
            <a:r>
              <a:rPr lang="it-IT" dirty="0" err="1" smtClean="0"/>
              <a:t>libro’</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Sostrato: ibridazione </a:t>
            </a:r>
            <a:r>
              <a:rPr lang="it-IT" dirty="0"/>
              <a:t>del </a:t>
            </a:r>
            <a:r>
              <a:rPr lang="it-IT" i="1" dirty="0"/>
              <a:t>Roman-</a:t>
            </a:r>
            <a:r>
              <a:rPr lang="it-IT" i="1" dirty="0" err="1"/>
              <a:t>Dutch</a:t>
            </a:r>
            <a:r>
              <a:rPr lang="it-IT" i="1" dirty="0"/>
              <a:t> Law </a:t>
            </a:r>
            <a:r>
              <a:rPr lang="it-IT" dirty="0"/>
              <a:t>e del </a:t>
            </a:r>
            <a:r>
              <a:rPr lang="it-IT" i="1" dirty="0"/>
              <a:t>Common Law </a:t>
            </a:r>
            <a:r>
              <a:rPr lang="it-IT" dirty="0"/>
              <a:t>conseguente al definitivo </a:t>
            </a:r>
            <a:r>
              <a:rPr lang="it-IT" i="1" dirty="0"/>
              <a:t>transfer </a:t>
            </a:r>
            <a:r>
              <a:rPr lang="it-IT" dirty="0"/>
              <a:t>della Colonia del Capo dai Paesi Bassi al Regno Unito. Le citazioni dottorali vengono a saldarsi su di un sostrato normativo particolarmente reattivo: non solo «the general law of the Southern </a:t>
            </a:r>
            <a:r>
              <a:rPr lang="it-IT" dirty="0" err="1"/>
              <a:t>African</a:t>
            </a:r>
            <a:r>
              <a:rPr lang="it-IT" dirty="0"/>
              <a:t> Law </a:t>
            </a:r>
            <a:r>
              <a:rPr lang="it-IT" dirty="0" err="1"/>
              <a:t>Association</a:t>
            </a:r>
            <a:r>
              <a:rPr lang="it-IT" dirty="0"/>
              <a:t> </a:t>
            </a:r>
            <a:r>
              <a:rPr lang="it-IT" dirty="0" err="1"/>
              <a:t>is</a:t>
            </a:r>
            <a:r>
              <a:rPr lang="it-IT" dirty="0"/>
              <a:t> </a:t>
            </a:r>
            <a:r>
              <a:rPr lang="it-IT" dirty="0" err="1"/>
              <a:t>Civilian</a:t>
            </a:r>
            <a:r>
              <a:rPr lang="it-IT" dirty="0"/>
              <a:t> in </a:t>
            </a:r>
            <a:r>
              <a:rPr lang="it-IT" dirty="0" err="1"/>
              <a:t>respect</a:t>
            </a:r>
            <a:r>
              <a:rPr lang="it-IT" dirty="0"/>
              <a:t> of </a:t>
            </a:r>
            <a:r>
              <a:rPr lang="it-IT" dirty="0" err="1"/>
              <a:t>its</a:t>
            </a:r>
            <a:r>
              <a:rPr lang="it-IT" dirty="0"/>
              <a:t> </a:t>
            </a:r>
            <a:r>
              <a:rPr lang="it-IT" dirty="0" err="1"/>
              <a:t>substratum</a:t>
            </a:r>
            <a:r>
              <a:rPr lang="it-IT" dirty="0"/>
              <a:t>»; ma mentalità e stile giuridici si prestano a processi di costruzione del formante giurisprudenziale mediante innesto di richiami dottrinali.</a:t>
            </a:r>
          </a:p>
          <a:p>
            <a:r>
              <a:rPr lang="it-IT" dirty="0" smtClean="0"/>
              <a:t>Il </a:t>
            </a:r>
            <a:r>
              <a:rPr lang="it-IT" dirty="0"/>
              <a:t>diritto romano-olandese è un diritto ‘scientifico’, ove la tradizione romanistica (che procede, ma non solo, dalla codificazione giustinianea) si coniuga alla </a:t>
            </a:r>
            <a:r>
              <a:rPr lang="it-IT" i="1" dirty="0" err="1"/>
              <a:t>Teutonic</a:t>
            </a:r>
            <a:r>
              <a:rPr lang="it-IT" i="1" dirty="0"/>
              <a:t> </a:t>
            </a:r>
            <a:r>
              <a:rPr lang="it-IT" i="1" dirty="0" err="1"/>
              <a:t>Customary</a:t>
            </a:r>
            <a:r>
              <a:rPr lang="it-IT" i="1" dirty="0"/>
              <a:t> Law</a:t>
            </a:r>
            <a:r>
              <a:rPr lang="it-IT" dirty="0"/>
              <a:t>; ma compattezza, organicità e sistematicità si devono ai «</a:t>
            </a:r>
            <a:r>
              <a:rPr lang="it-IT" dirty="0" err="1"/>
              <a:t>numerous</a:t>
            </a:r>
            <a:r>
              <a:rPr lang="it-IT" dirty="0"/>
              <a:t> </a:t>
            </a:r>
            <a:r>
              <a:rPr lang="it-IT" dirty="0" err="1"/>
              <a:t>works</a:t>
            </a:r>
            <a:r>
              <a:rPr lang="it-IT" dirty="0"/>
              <a:t> of the </a:t>
            </a:r>
            <a:r>
              <a:rPr lang="it-IT" dirty="0" err="1"/>
              <a:t>Dutch</a:t>
            </a:r>
            <a:r>
              <a:rPr lang="it-IT" dirty="0"/>
              <a:t> </a:t>
            </a:r>
            <a:r>
              <a:rPr lang="it-IT" dirty="0" err="1"/>
              <a:t>jurist</a:t>
            </a:r>
            <a:r>
              <a:rPr lang="it-IT" dirty="0"/>
              <a:t>, </a:t>
            </a:r>
            <a:r>
              <a:rPr lang="it-IT" dirty="0" err="1"/>
              <a:t>written</a:t>
            </a:r>
            <a:r>
              <a:rPr lang="it-IT" dirty="0"/>
              <a:t> in </a:t>
            </a:r>
            <a:r>
              <a:rPr lang="it-IT" dirty="0" err="1"/>
              <a:t>Dutch</a:t>
            </a:r>
            <a:r>
              <a:rPr lang="it-IT" dirty="0"/>
              <a:t> and Latin </a:t>
            </a:r>
            <a:r>
              <a:rPr lang="it-IT" dirty="0" err="1"/>
              <a:t>at</a:t>
            </a:r>
            <a:r>
              <a:rPr lang="it-IT" dirty="0"/>
              <a:t> </a:t>
            </a:r>
            <a:r>
              <a:rPr lang="it-IT" dirty="0" err="1"/>
              <a:t>various</a:t>
            </a:r>
            <a:r>
              <a:rPr lang="it-IT" dirty="0"/>
              <a:t> </a:t>
            </a:r>
            <a:r>
              <a:rPr lang="it-IT" dirty="0" err="1"/>
              <a:t>dates</a:t>
            </a:r>
            <a:r>
              <a:rPr lang="it-IT" dirty="0"/>
              <a:t> from the </a:t>
            </a:r>
            <a:r>
              <a:rPr lang="it-IT" dirty="0" err="1"/>
              <a:t>sixteenth</a:t>
            </a:r>
            <a:r>
              <a:rPr lang="it-IT" dirty="0"/>
              <a:t> to the </a:t>
            </a:r>
            <a:r>
              <a:rPr lang="it-IT" dirty="0" err="1"/>
              <a:t>nineteenth</a:t>
            </a:r>
            <a:r>
              <a:rPr lang="it-IT" dirty="0"/>
              <a:t> </a:t>
            </a:r>
            <a:r>
              <a:rPr lang="it-IT" dirty="0" err="1"/>
              <a:t>centuries</a:t>
            </a:r>
            <a:r>
              <a:rPr lang="it-IT" dirty="0"/>
              <a:t>»: </a:t>
            </a:r>
            <a:r>
              <a:rPr lang="it-IT" dirty="0" err="1"/>
              <a:t>Grozio</a:t>
            </a:r>
            <a:r>
              <a:rPr lang="it-IT" dirty="0"/>
              <a:t>, </a:t>
            </a:r>
            <a:r>
              <a:rPr lang="it-IT" dirty="0" err="1"/>
              <a:t>Voet</a:t>
            </a:r>
            <a:r>
              <a:rPr lang="it-IT" dirty="0"/>
              <a:t>, van </a:t>
            </a:r>
            <a:r>
              <a:rPr lang="it-IT" dirty="0" err="1"/>
              <a:t>Leeuwen</a:t>
            </a:r>
            <a:r>
              <a:rPr lang="it-IT" dirty="0"/>
              <a:t>, van </a:t>
            </a:r>
            <a:r>
              <a:rPr lang="it-IT" dirty="0" err="1"/>
              <a:t>Bijnkershoek</a:t>
            </a:r>
            <a:r>
              <a:rPr lang="it-IT" dirty="0"/>
              <a:t>, van </a:t>
            </a:r>
            <a:r>
              <a:rPr lang="it-IT" dirty="0" err="1"/>
              <a:t>der</a:t>
            </a:r>
            <a:r>
              <a:rPr lang="it-IT" dirty="0"/>
              <a:t> </a:t>
            </a:r>
            <a:r>
              <a:rPr lang="it-IT" dirty="0" err="1"/>
              <a:t>Linden</a:t>
            </a:r>
            <a:r>
              <a:rPr lang="it-IT" dirty="0"/>
              <a:t>, ecc.. Se poi si rammenta che tali testi sono tradizionalmente reputati «</a:t>
            </a:r>
            <a:r>
              <a:rPr lang="it-IT" dirty="0" err="1"/>
              <a:t>authentic</a:t>
            </a:r>
            <a:r>
              <a:rPr lang="it-IT" dirty="0"/>
              <a:t> </a:t>
            </a:r>
            <a:r>
              <a:rPr lang="it-IT" dirty="0" err="1"/>
              <a:t>statements</a:t>
            </a:r>
            <a:r>
              <a:rPr lang="it-IT" dirty="0"/>
              <a:t> of the law </a:t>
            </a:r>
            <a:r>
              <a:rPr lang="it-IT" dirty="0" err="1"/>
              <a:t>itself</a:t>
            </a:r>
            <a:r>
              <a:rPr lang="it-IT" dirty="0"/>
              <a:t>, and, </a:t>
            </a:r>
            <a:r>
              <a:rPr lang="it-IT" dirty="0" err="1"/>
              <a:t>as</a:t>
            </a:r>
            <a:r>
              <a:rPr lang="it-IT" dirty="0"/>
              <a:t> </a:t>
            </a:r>
            <a:r>
              <a:rPr lang="it-IT" dirty="0" err="1"/>
              <a:t>such</a:t>
            </a:r>
            <a:r>
              <a:rPr lang="it-IT" dirty="0"/>
              <a:t>, </a:t>
            </a:r>
            <a:r>
              <a:rPr lang="it-IT" dirty="0" err="1"/>
              <a:t>hold</a:t>
            </a:r>
            <a:r>
              <a:rPr lang="it-IT" dirty="0"/>
              <a:t> </a:t>
            </a:r>
            <a:r>
              <a:rPr lang="it-IT" dirty="0" err="1"/>
              <a:t>their</a:t>
            </a:r>
            <a:r>
              <a:rPr lang="it-IT" dirty="0"/>
              <a:t> </a:t>
            </a:r>
            <a:r>
              <a:rPr lang="it-IT" dirty="0" err="1"/>
              <a:t>ground</a:t>
            </a:r>
            <a:r>
              <a:rPr lang="it-IT" dirty="0"/>
              <a:t> </a:t>
            </a:r>
            <a:r>
              <a:rPr lang="it-IT" dirty="0" err="1"/>
              <a:t>until</a:t>
            </a:r>
            <a:r>
              <a:rPr lang="it-IT" dirty="0"/>
              <a:t> </a:t>
            </a:r>
            <a:r>
              <a:rPr lang="it-IT" dirty="0" err="1"/>
              <a:t>shown</a:t>
            </a:r>
            <a:r>
              <a:rPr lang="it-IT" dirty="0"/>
              <a:t> to be </a:t>
            </a:r>
            <a:r>
              <a:rPr lang="it-IT" dirty="0" err="1"/>
              <a:t>wrong</a:t>
            </a:r>
            <a:r>
              <a:rPr lang="it-IT" dirty="0"/>
              <a:t>»– di più: che l’autorità di taluni di essi è stata </a:t>
            </a:r>
            <a:r>
              <a:rPr lang="it-IT" i="1" dirty="0" err="1"/>
              <a:t>constitutionally</a:t>
            </a:r>
            <a:r>
              <a:rPr lang="it-IT" i="1" dirty="0"/>
              <a:t> </a:t>
            </a:r>
            <a:r>
              <a:rPr lang="it-IT" i="1" dirty="0" err="1"/>
              <a:t>entrenched</a:t>
            </a:r>
            <a:r>
              <a:rPr lang="it-IT" i="1" dirty="0"/>
              <a:t> </a:t>
            </a:r>
            <a:r>
              <a:rPr lang="it-IT" dirty="0"/>
              <a:t>già nel </a:t>
            </a:r>
            <a:r>
              <a:rPr lang="it-IT" i="1" dirty="0" err="1"/>
              <a:t>Grondwet</a:t>
            </a:r>
            <a:r>
              <a:rPr lang="it-IT" i="1" dirty="0"/>
              <a:t> </a:t>
            </a:r>
            <a:r>
              <a:rPr lang="it-IT" dirty="0"/>
              <a:t>del Transvaal del 1858–, non sembra improprio concludere affermando che lo stesso formante dottrinale è qui esaminato in una duplice veste: perché funzionale alla ‘costruzione’ sia del sostrato giuridico comune all’Africa australe, sia del formante attivo (giurisprudenziale) che di tali ordinamenti costituisce fonte del diritto oggettivo.</a:t>
            </a:r>
            <a:r>
              <a:rPr lang="it-IT" dirty="0"/>
              <a:t> </a:t>
            </a:r>
          </a:p>
        </p:txBody>
      </p:sp>
    </p:spTree>
    <p:extLst>
      <p:ext uri="{BB962C8B-B14F-4D97-AF65-F5344CB8AC3E}">
        <p14:creationId xmlns:p14="http://schemas.microsoft.com/office/powerpoint/2010/main" val="1858433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smtClean="0"/>
              <a:t>Esiti della ricerca (1)</a:t>
            </a:r>
            <a:endParaRPr lang="it-IT" dirty="0"/>
          </a:p>
        </p:txBody>
      </p:sp>
      <p:sp>
        <p:nvSpPr>
          <p:cNvPr id="6" name="Segnaposto contenuto 5"/>
          <p:cNvSpPr>
            <a:spLocks noGrp="1"/>
          </p:cNvSpPr>
          <p:nvPr>
            <p:ph idx="1"/>
          </p:nvPr>
        </p:nvSpPr>
        <p:spPr/>
        <p:txBody>
          <a:bodyPr>
            <a:normAutofit fontScale="70000" lnSpcReduction="20000"/>
          </a:bodyPr>
          <a:lstStyle/>
          <a:p>
            <a:r>
              <a:rPr lang="it-IT" dirty="0"/>
              <a:t>l‘eredità’ ricevuta dalla </a:t>
            </a:r>
            <a:r>
              <a:rPr lang="it-IT" dirty="0" smtClean="0"/>
              <a:t>madrepatria (citazione </a:t>
            </a:r>
            <a:r>
              <a:rPr lang="it-IT" dirty="0"/>
              <a:t>delle </a:t>
            </a:r>
            <a:r>
              <a:rPr lang="it-IT" i="1" dirty="0" err="1"/>
              <a:t>auctoritates</a:t>
            </a:r>
            <a:r>
              <a:rPr lang="it-IT" i="1" dirty="0"/>
              <a:t> </a:t>
            </a:r>
            <a:r>
              <a:rPr lang="it-IT" dirty="0"/>
              <a:t>del diritto </a:t>
            </a:r>
            <a:r>
              <a:rPr lang="it-IT" dirty="0" smtClean="0"/>
              <a:t>inglese</a:t>
            </a:r>
            <a:r>
              <a:rPr lang="it-IT" dirty="0"/>
              <a:t>,</a:t>
            </a:r>
            <a:r>
              <a:rPr lang="it-IT" dirty="0" smtClean="0"/>
              <a:t> </a:t>
            </a:r>
            <a:r>
              <a:rPr lang="it-IT" dirty="0"/>
              <a:t>tradizione giuridica di </a:t>
            </a:r>
            <a:r>
              <a:rPr lang="it-IT" i="1" dirty="0"/>
              <a:t>common law</a:t>
            </a:r>
            <a:r>
              <a:rPr lang="it-IT" dirty="0"/>
              <a:t>, </a:t>
            </a:r>
            <a:r>
              <a:rPr lang="it-IT" dirty="0" smtClean="0"/>
              <a:t>relative </a:t>
            </a:r>
            <a:r>
              <a:rPr lang="it-IT" dirty="0"/>
              <a:t>tecniche di giudizio, </a:t>
            </a:r>
            <a:r>
              <a:rPr lang="it-IT" i="1" dirty="0" smtClean="0"/>
              <a:t>dimestichezza</a:t>
            </a:r>
            <a:r>
              <a:rPr lang="it-IT" dirty="0"/>
              <a:t>, propria della famiglia di </a:t>
            </a:r>
            <a:r>
              <a:rPr lang="it-IT" i="1" dirty="0"/>
              <a:t>common law</a:t>
            </a:r>
            <a:r>
              <a:rPr lang="it-IT" dirty="0"/>
              <a:t>, nel citare, applicare e interpretare dottrina e precedenti di altre Corti della medesima famiglia </a:t>
            </a:r>
            <a:r>
              <a:rPr lang="it-IT" dirty="0" smtClean="0"/>
              <a:t>giuridica):</a:t>
            </a:r>
          </a:p>
          <a:p>
            <a:r>
              <a:rPr lang="it-IT" dirty="0" smtClean="0"/>
              <a:t>Sistema </a:t>
            </a:r>
            <a:r>
              <a:rPr lang="it-IT" dirty="0"/>
              <a:t>giuridico certamente a sostrato romano-germanico, ma la cui «</a:t>
            </a:r>
            <a:r>
              <a:rPr lang="it-IT" dirty="0" err="1"/>
              <a:t>integrity</a:t>
            </a:r>
            <a:r>
              <a:rPr lang="it-IT" dirty="0"/>
              <a:t> </a:t>
            </a:r>
            <a:r>
              <a:rPr lang="it-IT" dirty="0" err="1"/>
              <a:t>has</a:t>
            </a:r>
            <a:r>
              <a:rPr lang="it-IT" dirty="0"/>
              <a:t> </a:t>
            </a:r>
            <a:r>
              <a:rPr lang="it-IT" dirty="0" err="1"/>
              <a:t>been</a:t>
            </a:r>
            <a:r>
              <a:rPr lang="it-IT" dirty="0"/>
              <a:t> </a:t>
            </a:r>
            <a:r>
              <a:rPr lang="it-IT" dirty="0" err="1"/>
              <a:t>largely</a:t>
            </a:r>
            <a:r>
              <a:rPr lang="it-IT" dirty="0"/>
              <a:t> </a:t>
            </a:r>
            <a:r>
              <a:rPr lang="it-IT" dirty="0" err="1"/>
              <a:t>Anglicised</a:t>
            </a:r>
            <a:r>
              <a:rPr lang="it-IT" dirty="0"/>
              <a:t>».</a:t>
            </a:r>
          </a:p>
          <a:p>
            <a:r>
              <a:rPr lang="it-IT" dirty="0" smtClean="0"/>
              <a:t>Citazioni </a:t>
            </a:r>
            <a:r>
              <a:rPr lang="it-IT" dirty="0"/>
              <a:t>delle </a:t>
            </a:r>
            <a:r>
              <a:rPr lang="it-IT" i="1" dirty="0" err="1"/>
              <a:t>auctoritates</a:t>
            </a:r>
            <a:r>
              <a:rPr lang="it-IT" i="1" dirty="0"/>
              <a:t> </a:t>
            </a:r>
            <a:r>
              <a:rPr lang="it-IT" dirty="0"/>
              <a:t>del diritto inglese, l’incidenza della tradizione giuridica di </a:t>
            </a:r>
            <a:r>
              <a:rPr lang="it-IT" i="1" dirty="0"/>
              <a:t>common law</a:t>
            </a:r>
            <a:r>
              <a:rPr lang="it-IT" dirty="0"/>
              <a:t>, il modello politico-costituzionale del Regno Unito. </a:t>
            </a:r>
            <a:endParaRPr lang="it-IT" dirty="0" smtClean="0"/>
          </a:p>
          <a:p>
            <a:r>
              <a:rPr lang="it-IT" i="1" dirty="0" err="1" smtClean="0"/>
              <a:t>Legacies</a:t>
            </a:r>
            <a:r>
              <a:rPr lang="it-IT" dirty="0" smtClean="0"/>
              <a:t> </a:t>
            </a:r>
            <a:r>
              <a:rPr lang="it-IT" dirty="0"/>
              <a:t>sull’esercizio della professione forense</a:t>
            </a:r>
            <a:r>
              <a:rPr lang="it-IT" dirty="0" smtClean="0"/>
              <a:t>: </a:t>
            </a:r>
            <a:r>
              <a:rPr lang="it-IT" dirty="0"/>
              <a:t>non è un caso che fra i </a:t>
            </a:r>
            <a:r>
              <a:rPr lang="it-IT" dirty="0" err="1"/>
              <a:t>pre</a:t>
            </a:r>
            <a:r>
              <a:rPr lang="it-IT" dirty="0"/>
              <a:t>-requisiti per esercitare la professione nel Regno dello Swaziland vi sia anche l’essere stati ammessi «</a:t>
            </a:r>
            <a:r>
              <a:rPr lang="it-IT" dirty="0" err="1"/>
              <a:t>as</a:t>
            </a:r>
            <a:r>
              <a:rPr lang="it-IT" dirty="0"/>
              <a:t> a </a:t>
            </a:r>
            <a:r>
              <a:rPr lang="it-IT" dirty="0" err="1"/>
              <a:t>barrister</a:t>
            </a:r>
            <a:r>
              <a:rPr lang="it-IT" dirty="0"/>
              <a:t> or </a:t>
            </a:r>
            <a:r>
              <a:rPr lang="it-IT" dirty="0" err="1"/>
              <a:t>solicitor</a:t>
            </a:r>
            <a:r>
              <a:rPr lang="it-IT" dirty="0"/>
              <a:t> in </a:t>
            </a:r>
            <a:r>
              <a:rPr lang="it-IT" dirty="0" err="1"/>
              <a:t>England</a:t>
            </a:r>
            <a:r>
              <a:rPr lang="it-IT" dirty="0"/>
              <a:t>, Scotland or </a:t>
            </a:r>
            <a:r>
              <a:rPr lang="it-IT" dirty="0" err="1"/>
              <a:t>Ireland</a:t>
            </a:r>
            <a:r>
              <a:rPr lang="it-IT" dirty="0"/>
              <a:t> and no </a:t>
            </a:r>
            <a:r>
              <a:rPr lang="it-IT" dirty="0" err="1"/>
              <a:t>proceedings</a:t>
            </a:r>
            <a:r>
              <a:rPr lang="it-IT" dirty="0"/>
              <a:t> to </a:t>
            </a:r>
            <a:r>
              <a:rPr lang="it-IT" dirty="0" err="1"/>
              <a:t>remove</a:t>
            </a:r>
            <a:r>
              <a:rPr lang="it-IT" dirty="0"/>
              <a:t> or </a:t>
            </a:r>
            <a:r>
              <a:rPr lang="it-IT" dirty="0" err="1"/>
              <a:t>suspend</a:t>
            </a:r>
            <a:r>
              <a:rPr lang="it-IT" dirty="0"/>
              <a:t> </a:t>
            </a:r>
            <a:r>
              <a:rPr lang="it-IT" dirty="0" err="1"/>
              <a:t>him</a:t>
            </a:r>
            <a:r>
              <a:rPr lang="it-IT" dirty="0"/>
              <a:t> from the </a:t>
            </a:r>
            <a:r>
              <a:rPr lang="it-IT" dirty="0" err="1"/>
              <a:t>roll</a:t>
            </a:r>
            <a:r>
              <a:rPr lang="it-IT" dirty="0"/>
              <a:t> are </a:t>
            </a:r>
            <a:r>
              <a:rPr lang="it-IT" dirty="0" err="1"/>
              <a:t>pending</a:t>
            </a:r>
            <a:r>
              <a:rPr lang="it-IT" dirty="0"/>
              <a:t> or </a:t>
            </a:r>
            <a:r>
              <a:rPr lang="it-IT" dirty="0" err="1"/>
              <a:t>contemplated</a:t>
            </a:r>
            <a:r>
              <a:rPr lang="it-IT" dirty="0"/>
              <a:t>».</a:t>
            </a:r>
            <a:r>
              <a:rPr lang="it-IT" dirty="0"/>
              <a:t> </a:t>
            </a:r>
            <a:r>
              <a:rPr lang="es-ES_tradnl" dirty="0" smtClean="0"/>
              <a:t>La </a:t>
            </a:r>
            <a:r>
              <a:rPr lang="es-ES_tradnl" dirty="0" err="1"/>
              <a:t>sez</a:t>
            </a:r>
            <a:r>
              <a:rPr lang="es-ES_tradnl" dirty="0"/>
              <a:t>. 6(1)(e) del </a:t>
            </a:r>
            <a:r>
              <a:rPr lang="es-ES_tradnl" i="1" dirty="0"/>
              <a:t>Legal </a:t>
            </a:r>
            <a:r>
              <a:rPr lang="es-ES_tradnl" i="1" dirty="0" err="1"/>
              <a:t>Practitioner’s</a:t>
            </a:r>
            <a:r>
              <a:rPr lang="es-ES_tradnl" i="1" dirty="0"/>
              <a:t> </a:t>
            </a:r>
            <a:r>
              <a:rPr lang="es-ES_tradnl" i="1" dirty="0" err="1"/>
              <a:t>Act</a:t>
            </a:r>
            <a:r>
              <a:rPr lang="es-ES_tradnl" i="1" dirty="0"/>
              <a:t> 1964</a:t>
            </a:r>
            <a:r>
              <a:rPr lang="es-ES_tradnl" dirty="0"/>
              <a:t>.</a:t>
            </a:r>
            <a:endParaRPr lang="it-IT" dirty="0"/>
          </a:p>
          <a:p>
            <a:r>
              <a:rPr lang="it-IT" dirty="0" smtClean="0"/>
              <a:t>Applicazione </a:t>
            </a:r>
            <a:r>
              <a:rPr lang="it-IT" dirty="0"/>
              <a:t>di </a:t>
            </a:r>
            <a:r>
              <a:rPr lang="it-IT" i="1" dirty="0"/>
              <a:t>stare </a:t>
            </a:r>
            <a:r>
              <a:rPr lang="it-IT" i="1" dirty="0" err="1"/>
              <a:t>decisis</a:t>
            </a:r>
            <a:r>
              <a:rPr lang="it-IT" dirty="0"/>
              <a:t> </a:t>
            </a:r>
            <a:r>
              <a:rPr lang="it-IT" dirty="0" smtClean="0"/>
              <a:t>e </a:t>
            </a:r>
            <a:r>
              <a:rPr lang="it-IT" dirty="0"/>
              <a:t>ricorso alla </a:t>
            </a:r>
            <a:r>
              <a:rPr lang="it-IT" i="1" dirty="0" err="1"/>
              <a:t>doctrine</a:t>
            </a:r>
            <a:r>
              <a:rPr lang="it-IT" i="1" dirty="0"/>
              <a:t> of </a:t>
            </a:r>
            <a:r>
              <a:rPr lang="it-IT" i="1" dirty="0" err="1"/>
              <a:t>judicial</a:t>
            </a:r>
            <a:r>
              <a:rPr lang="it-IT" i="1" dirty="0"/>
              <a:t> </a:t>
            </a:r>
            <a:r>
              <a:rPr lang="it-IT" i="1" dirty="0" err="1"/>
              <a:t>precedent</a:t>
            </a:r>
            <a:r>
              <a:rPr lang="it-IT" i="1" dirty="0"/>
              <a:t> (</a:t>
            </a:r>
            <a:r>
              <a:rPr lang="it-IT" i="1" dirty="0" err="1"/>
              <a:t>both</a:t>
            </a:r>
            <a:r>
              <a:rPr lang="it-IT" i="1" dirty="0"/>
              <a:t> persuasive and </a:t>
            </a:r>
            <a:r>
              <a:rPr lang="it-IT" i="1" dirty="0" err="1"/>
              <a:t>binding</a:t>
            </a:r>
            <a:r>
              <a:rPr lang="it-IT" i="1" dirty="0"/>
              <a:t>)</a:t>
            </a:r>
            <a:r>
              <a:rPr lang="it-IT" dirty="0"/>
              <a:t>, per quanto innestati su di un sostrato di </a:t>
            </a:r>
            <a:r>
              <a:rPr lang="it-IT" i="1" dirty="0"/>
              <a:t>Roman-</a:t>
            </a:r>
            <a:r>
              <a:rPr lang="it-IT" i="1" dirty="0" err="1"/>
              <a:t>Dutch</a:t>
            </a:r>
            <a:r>
              <a:rPr lang="it-IT" i="1" dirty="0"/>
              <a:t> Law</a:t>
            </a:r>
            <a:r>
              <a:rPr lang="it-IT" dirty="0"/>
              <a:t>, implicano un’applicazione della </a:t>
            </a:r>
            <a:r>
              <a:rPr lang="it-IT" i="1" dirty="0" err="1"/>
              <a:t>doctrine</a:t>
            </a:r>
            <a:r>
              <a:rPr lang="it-IT" i="1" dirty="0"/>
              <a:t> </a:t>
            </a:r>
            <a:r>
              <a:rPr lang="it-IT" dirty="0"/>
              <a:t>del tutto aderente ai canoni ‘classici’ elaborati dalla letteratura anglosassone</a:t>
            </a:r>
            <a:r>
              <a:rPr lang="it-IT" dirty="0"/>
              <a:t> </a:t>
            </a:r>
            <a:endParaRPr lang="it-IT" dirty="0"/>
          </a:p>
        </p:txBody>
      </p:sp>
    </p:spTree>
    <p:extLst>
      <p:ext uri="{BB962C8B-B14F-4D97-AF65-F5344CB8AC3E}">
        <p14:creationId xmlns:p14="http://schemas.microsoft.com/office/powerpoint/2010/main" val="292695900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i="1" dirty="0" smtClean="0"/>
              <a:t>Presupposti</a:t>
            </a:r>
            <a:r>
              <a:rPr lang="it-IT" dirty="0" smtClean="0"/>
              <a:t>: </a:t>
            </a:r>
            <a:r>
              <a:rPr lang="it-IT" dirty="0"/>
              <a:t>esaminare </a:t>
            </a:r>
            <a:r>
              <a:rPr lang="it-IT" i="1" dirty="0"/>
              <a:t>forme</a:t>
            </a:r>
            <a:r>
              <a:rPr lang="it-IT" dirty="0"/>
              <a:t> e </a:t>
            </a:r>
            <a:r>
              <a:rPr lang="it-IT" i="1" dirty="0"/>
              <a:t>caratteri</a:t>
            </a:r>
            <a:r>
              <a:rPr lang="it-IT" dirty="0"/>
              <a:t> dell’innesto del formante dottrinale in seno a quello a giurisprudenziale presso le Corti di vertice dell’Africa australe. </a:t>
            </a:r>
            <a:r>
              <a:rPr lang="it-IT" dirty="0" smtClean="0"/>
              <a:t>Si guarda </a:t>
            </a:r>
            <a:r>
              <a:rPr lang="it-IT" dirty="0"/>
              <a:t>a come dottrina e giurisprudenza dialoghino tra loro; e come tale dialogo intra-formanti sia chiamato a documentare la presenza di ‘richiami’, ‘riferimenti’ e ‘citazioni’ dottorali nel tessuto argomentativo delle decisioni delle stesse Corti di vertice degli Stati dell’Africa </a:t>
            </a:r>
            <a:r>
              <a:rPr lang="it-IT" dirty="0" smtClean="0"/>
              <a:t>australe.</a:t>
            </a:r>
            <a:endParaRPr lang="it-IT" dirty="0"/>
          </a:p>
          <a:p>
            <a:pPr marL="0" indent="0">
              <a:buNone/>
            </a:pPr>
            <a:endParaRPr lang="it-IT" dirty="0"/>
          </a:p>
        </p:txBody>
      </p:sp>
    </p:spTree>
    <p:extLst>
      <p:ext uri="{BB962C8B-B14F-4D97-AF65-F5344CB8AC3E}">
        <p14:creationId xmlns:p14="http://schemas.microsoft.com/office/powerpoint/2010/main" val="782056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Esiti della ricerca (2): L’egemonia </a:t>
            </a:r>
            <a:r>
              <a:rPr lang="it-IT" dirty="0" smtClean="0"/>
              <a:t>sudafricana</a:t>
            </a:r>
            <a:endParaRPr lang="it-IT" dirty="0"/>
          </a:p>
        </p:txBody>
      </p:sp>
      <p:sp>
        <p:nvSpPr>
          <p:cNvPr id="3" name="Segnaposto contenuto 2"/>
          <p:cNvSpPr>
            <a:spLocks noGrp="1"/>
          </p:cNvSpPr>
          <p:nvPr>
            <p:ph idx="1"/>
          </p:nvPr>
        </p:nvSpPr>
        <p:spPr/>
        <p:txBody>
          <a:bodyPr>
            <a:normAutofit fontScale="85000" lnSpcReduction="20000"/>
          </a:bodyPr>
          <a:lstStyle/>
          <a:p>
            <a:r>
              <a:rPr lang="it-IT" dirty="0" err="1" smtClean="0"/>
              <a:t>Iriferimenti</a:t>
            </a:r>
            <a:r>
              <a:rPr lang="it-IT" dirty="0" smtClean="0"/>
              <a:t> </a:t>
            </a:r>
            <a:r>
              <a:rPr lang="it-IT" dirty="0"/>
              <a:t>dottrinali del sistema giuridico-costituzionale di riferimento per l’area superano anche quelle della madrepatria britannica o di altri Paesi e aree </a:t>
            </a:r>
            <a:r>
              <a:rPr lang="it-IT" dirty="0" smtClean="0"/>
              <a:t>geo-giuridiche</a:t>
            </a:r>
            <a:r>
              <a:rPr lang="it-IT" dirty="0"/>
              <a:t>.</a:t>
            </a:r>
            <a:r>
              <a:rPr lang="it-IT" dirty="0"/>
              <a:t> </a:t>
            </a:r>
            <a:endParaRPr lang="it-IT" dirty="0" smtClean="0"/>
          </a:p>
          <a:p>
            <a:r>
              <a:rPr lang="it-IT" dirty="0" smtClean="0"/>
              <a:t>Christie</a:t>
            </a:r>
            <a:r>
              <a:rPr lang="it-IT" dirty="0" smtClean="0"/>
              <a:t>, </a:t>
            </a:r>
            <a:r>
              <a:rPr lang="it-IT" i="1" dirty="0"/>
              <a:t>The Law of </a:t>
            </a:r>
            <a:r>
              <a:rPr lang="it-IT" i="1" dirty="0" err="1"/>
              <a:t>Contract</a:t>
            </a:r>
            <a:r>
              <a:rPr lang="it-IT" i="1" dirty="0"/>
              <a:t> in South </a:t>
            </a:r>
            <a:r>
              <a:rPr lang="it-IT" i="1" dirty="0" smtClean="0"/>
              <a:t>Africa</a:t>
            </a:r>
            <a:r>
              <a:rPr lang="it-IT" dirty="0"/>
              <a:t>;</a:t>
            </a:r>
            <a:endParaRPr lang="it-IT" dirty="0" smtClean="0"/>
          </a:p>
          <a:p>
            <a:r>
              <a:rPr lang="it-IT" dirty="0" err="1" smtClean="0"/>
              <a:t>Hoexter</a:t>
            </a:r>
            <a:r>
              <a:rPr lang="it-IT" dirty="0"/>
              <a:t>, </a:t>
            </a:r>
            <a:r>
              <a:rPr lang="it-IT" i="1" dirty="0" err="1"/>
              <a:t>Administrative</a:t>
            </a:r>
            <a:r>
              <a:rPr lang="it-IT" i="1" dirty="0"/>
              <a:t> Law in South </a:t>
            </a:r>
            <a:r>
              <a:rPr lang="it-IT" i="1" dirty="0" smtClean="0"/>
              <a:t>Africa</a:t>
            </a:r>
            <a:r>
              <a:rPr lang="it-IT" dirty="0" smtClean="0"/>
              <a:t>; </a:t>
            </a:r>
          </a:p>
          <a:p>
            <a:r>
              <a:rPr lang="it-IT" dirty="0" err="1" smtClean="0"/>
              <a:t>Schwikkard</a:t>
            </a:r>
            <a:r>
              <a:rPr lang="it-IT" dirty="0" smtClean="0"/>
              <a:t> </a:t>
            </a:r>
            <a:r>
              <a:rPr lang="it-IT" dirty="0"/>
              <a:t>and </a:t>
            </a:r>
            <a:r>
              <a:rPr lang="it-IT" dirty="0" err="1"/>
              <a:t>S</a:t>
            </a:r>
            <a:r>
              <a:rPr lang="it-IT" dirty="0"/>
              <a:t> E Van </a:t>
            </a:r>
            <a:r>
              <a:rPr lang="it-IT" dirty="0" err="1"/>
              <a:t>der</a:t>
            </a:r>
            <a:r>
              <a:rPr lang="it-IT" dirty="0"/>
              <a:t> </a:t>
            </a:r>
            <a:r>
              <a:rPr lang="it-IT" dirty="0" err="1" smtClean="0"/>
              <a:t>Merwe</a:t>
            </a:r>
            <a:r>
              <a:rPr lang="it-IT" dirty="0" smtClean="0"/>
              <a:t>, </a:t>
            </a:r>
            <a:r>
              <a:rPr lang="it-IT" i="1" dirty="0" err="1"/>
              <a:t>Principles</a:t>
            </a:r>
            <a:r>
              <a:rPr lang="it-IT" i="1" dirty="0"/>
              <a:t> of </a:t>
            </a:r>
            <a:r>
              <a:rPr lang="it-IT" i="1" dirty="0" err="1" smtClean="0"/>
              <a:t>Evidence</a:t>
            </a:r>
            <a:r>
              <a:rPr lang="it-IT" dirty="0" smtClean="0"/>
              <a:t>; </a:t>
            </a:r>
          </a:p>
          <a:p>
            <a:r>
              <a:rPr lang="ru-RU" dirty="0" err="1" smtClean="0"/>
              <a:t>Hiemstra</a:t>
            </a:r>
            <a:r>
              <a:rPr lang="ru-RU" dirty="0"/>
              <a:t>, </a:t>
            </a:r>
            <a:r>
              <a:rPr lang="ru-RU" i="1" dirty="0" err="1"/>
              <a:t>Criminal</a:t>
            </a:r>
            <a:r>
              <a:rPr lang="ru-RU" i="1" dirty="0"/>
              <a:t> </a:t>
            </a:r>
            <a:r>
              <a:rPr lang="ru-RU" i="1" dirty="0" err="1" smtClean="0"/>
              <a:t>Procedure</a:t>
            </a:r>
            <a:r>
              <a:rPr lang="it-IT" i="1" dirty="0" smtClean="0"/>
              <a:t>;</a:t>
            </a:r>
            <a:r>
              <a:rPr lang="ru-RU" i="1" dirty="0" smtClean="0"/>
              <a:t> </a:t>
            </a:r>
            <a:endParaRPr lang="it-IT" i="1" dirty="0" smtClean="0"/>
          </a:p>
          <a:p>
            <a:r>
              <a:rPr lang="it-IT" dirty="0" err="1" smtClean="0"/>
              <a:t>Ramsden</a:t>
            </a:r>
            <a:r>
              <a:rPr lang="it-IT" dirty="0" smtClean="0"/>
              <a:t>, </a:t>
            </a:r>
            <a:r>
              <a:rPr lang="it-IT" i="1" dirty="0" smtClean="0"/>
              <a:t>South </a:t>
            </a:r>
            <a:r>
              <a:rPr lang="it-IT" i="1" dirty="0" err="1" smtClean="0"/>
              <a:t>African</a:t>
            </a:r>
            <a:r>
              <a:rPr lang="it-IT" i="1" dirty="0" smtClean="0"/>
              <a:t> Law </a:t>
            </a:r>
            <a:r>
              <a:rPr lang="it-IT" i="1" dirty="0"/>
              <a:t>of </a:t>
            </a:r>
            <a:r>
              <a:rPr lang="it-IT" i="1" dirty="0" err="1" smtClean="0"/>
              <a:t>Contract</a:t>
            </a:r>
            <a:r>
              <a:rPr lang="it-IT" i="1" dirty="0" smtClean="0"/>
              <a:t>; </a:t>
            </a:r>
            <a:endParaRPr lang="it-IT" dirty="0" smtClean="0"/>
          </a:p>
          <a:p>
            <a:r>
              <a:rPr lang="it-IT" dirty="0" smtClean="0"/>
              <a:t> Kerr, </a:t>
            </a:r>
            <a:r>
              <a:rPr lang="it-IT" i="1" dirty="0"/>
              <a:t>The </a:t>
            </a:r>
            <a:r>
              <a:rPr lang="it-IT" i="1" dirty="0" err="1"/>
              <a:t>Principles</a:t>
            </a:r>
            <a:r>
              <a:rPr lang="it-IT" i="1" dirty="0"/>
              <a:t> of the Law of </a:t>
            </a:r>
            <a:r>
              <a:rPr lang="it-IT" i="1" dirty="0" err="1" smtClean="0"/>
              <a:t>Contract</a:t>
            </a:r>
            <a:r>
              <a:rPr lang="it-IT" i="1" dirty="0" smtClean="0"/>
              <a:t>; </a:t>
            </a:r>
          </a:p>
          <a:p>
            <a:r>
              <a:rPr lang="it-IT" dirty="0" err="1"/>
              <a:t>Herbstein</a:t>
            </a:r>
            <a:r>
              <a:rPr lang="it-IT" dirty="0"/>
              <a:t> and Van </a:t>
            </a:r>
            <a:r>
              <a:rPr lang="it-IT" dirty="0" err="1"/>
              <a:t>Winsen</a:t>
            </a:r>
            <a:r>
              <a:rPr lang="it-IT" dirty="0"/>
              <a:t>: </a:t>
            </a:r>
            <a:r>
              <a:rPr lang="it-IT" i="1" dirty="0"/>
              <a:t>The </a:t>
            </a:r>
            <a:r>
              <a:rPr lang="it-IT" i="1" dirty="0" err="1"/>
              <a:t>Civil</a:t>
            </a:r>
            <a:r>
              <a:rPr lang="it-IT" i="1" dirty="0"/>
              <a:t> </a:t>
            </a:r>
            <a:r>
              <a:rPr lang="it-IT" i="1" dirty="0" err="1"/>
              <a:t>Practice</a:t>
            </a:r>
            <a:r>
              <a:rPr lang="it-IT" i="1" dirty="0"/>
              <a:t> of the High </a:t>
            </a:r>
            <a:r>
              <a:rPr lang="it-IT" i="1" dirty="0" err="1"/>
              <a:t>Courts</a:t>
            </a:r>
            <a:r>
              <a:rPr lang="it-IT" i="1" dirty="0"/>
              <a:t> and the Supreme Court of Appeal of South </a:t>
            </a:r>
            <a:r>
              <a:rPr lang="it-IT" i="1" dirty="0" smtClean="0"/>
              <a:t>Africa</a:t>
            </a:r>
            <a:r>
              <a:rPr lang="it-IT" dirty="0" smtClean="0"/>
              <a:t>; </a:t>
            </a:r>
          </a:p>
          <a:p>
            <a:r>
              <a:rPr lang="it-IT" dirty="0" smtClean="0"/>
              <a:t>D</a:t>
            </a:r>
            <a:r>
              <a:rPr lang="it-IT" dirty="0"/>
              <a:t>. T. </a:t>
            </a:r>
            <a:r>
              <a:rPr lang="it-IT" dirty="0" err="1" smtClean="0"/>
              <a:t>Zeffert</a:t>
            </a:r>
            <a:r>
              <a:rPr lang="it-IT" dirty="0" smtClean="0"/>
              <a:t> and </a:t>
            </a:r>
            <a:r>
              <a:rPr lang="it-IT" dirty="0"/>
              <a:t>F.H. </a:t>
            </a:r>
            <a:r>
              <a:rPr lang="it-IT" dirty="0" err="1" smtClean="0"/>
              <a:t>Hoffmann</a:t>
            </a:r>
            <a:r>
              <a:rPr lang="it-IT" dirty="0" smtClean="0"/>
              <a:t>, D</a:t>
            </a:r>
            <a:r>
              <a:rPr lang="it-IT" dirty="0"/>
              <a:t>. </a:t>
            </a:r>
            <a:r>
              <a:rPr lang="it-IT" i="1" dirty="0" err="1"/>
              <a:t>Zeffert’s</a:t>
            </a:r>
            <a:r>
              <a:rPr lang="it-IT" i="1" dirty="0"/>
              <a:t> The South </a:t>
            </a:r>
            <a:r>
              <a:rPr lang="it-IT" i="1" dirty="0" err="1"/>
              <a:t>African</a:t>
            </a:r>
            <a:r>
              <a:rPr lang="it-IT" i="1" dirty="0"/>
              <a:t> Law of </a:t>
            </a:r>
            <a:r>
              <a:rPr lang="it-IT" i="1" dirty="0" err="1" smtClean="0"/>
              <a:t>Evidence</a:t>
            </a:r>
            <a:r>
              <a:rPr lang="it-IT" dirty="0" smtClean="0"/>
              <a:t>.</a:t>
            </a:r>
            <a:endParaRPr lang="it-IT" dirty="0"/>
          </a:p>
          <a:p>
            <a:endParaRPr lang="it-IT" dirty="0"/>
          </a:p>
        </p:txBody>
      </p:sp>
    </p:spTree>
    <p:extLst>
      <p:ext uri="{BB962C8B-B14F-4D97-AF65-F5344CB8AC3E}">
        <p14:creationId xmlns:p14="http://schemas.microsoft.com/office/powerpoint/2010/main" val="197758667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Citazioni d’area in Namibia</a:t>
            </a:r>
            <a:endParaRPr lang="it-IT" dirty="0"/>
          </a:p>
        </p:txBody>
      </p:sp>
      <p:graphicFrame>
        <p:nvGraphicFramePr>
          <p:cNvPr id="4" name="Chart 6"/>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5136382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Citazioni d’area in Botswana</a:t>
            </a:r>
            <a:endParaRPr lang="it-IT" dirty="0"/>
          </a:p>
        </p:txBody>
      </p:sp>
      <p:graphicFrame>
        <p:nvGraphicFramePr>
          <p:cNvPr id="4" name="Chart 7"/>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6128022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 e le citazioni in </a:t>
            </a:r>
            <a:r>
              <a:rPr lang="it-IT" i="1" dirty="0" smtClean="0"/>
              <a:t>Afrikaans </a:t>
            </a:r>
            <a:endParaRPr lang="it-IT" dirty="0"/>
          </a:p>
        </p:txBody>
      </p:sp>
      <p:sp>
        <p:nvSpPr>
          <p:cNvPr id="3" name="Segnaposto contenuto 2"/>
          <p:cNvSpPr>
            <a:spLocks noGrp="1"/>
          </p:cNvSpPr>
          <p:nvPr>
            <p:ph idx="1"/>
          </p:nvPr>
        </p:nvSpPr>
        <p:spPr/>
        <p:txBody>
          <a:bodyPr>
            <a:normAutofit fontScale="77500" lnSpcReduction="20000"/>
          </a:bodyPr>
          <a:lstStyle/>
          <a:p>
            <a:r>
              <a:rPr lang="it-IT" i="1" dirty="0" err="1"/>
              <a:t>S</a:t>
            </a:r>
            <a:r>
              <a:rPr lang="it-IT" i="1" dirty="0"/>
              <a:t> v </a:t>
            </a:r>
            <a:r>
              <a:rPr lang="it-IT" i="1" dirty="0" err="1"/>
              <a:t>Teek</a:t>
            </a:r>
            <a:r>
              <a:rPr lang="it-IT" i="1" dirty="0"/>
              <a:t> (SA 44/2008) </a:t>
            </a:r>
            <a:r>
              <a:rPr lang="it-IT" dirty="0"/>
              <a:t>[2009] NASC 5 (28 April 2009</a:t>
            </a:r>
            <a:r>
              <a:rPr lang="it-IT" dirty="0" smtClean="0"/>
              <a:t>): </a:t>
            </a:r>
            <a:r>
              <a:rPr lang="it-IT" b="1" cap="small" dirty="0" err="1"/>
              <a:t>Snyman</a:t>
            </a:r>
            <a:r>
              <a:rPr lang="it-IT" b="1" dirty="0"/>
              <a:t>, </a:t>
            </a:r>
            <a:r>
              <a:rPr lang="it-IT" b="1" i="1" dirty="0" err="1"/>
              <a:t>Strafreg</a:t>
            </a:r>
            <a:r>
              <a:rPr lang="it-IT" b="1" dirty="0"/>
              <a:t> 4ed </a:t>
            </a:r>
            <a:r>
              <a:rPr lang="it-IT" b="1" dirty="0" err="1"/>
              <a:t>at</a:t>
            </a:r>
            <a:r>
              <a:rPr lang="it-IT" b="1" dirty="0"/>
              <a:t> 386</a:t>
            </a:r>
            <a:r>
              <a:rPr lang="it-IT" dirty="0"/>
              <a:t>; </a:t>
            </a:r>
            <a:endParaRPr lang="it-IT" dirty="0" smtClean="0"/>
          </a:p>
          <a:p>
            <a:r>
              <a:rPr lang="it-IT" i="1" dirty="0" err="1" smtClean="0"/>
              <a:t>Uunona</a:t>
            </a:r>
            <a:r>
              <a:rPr lang="it-IT" i="1" dirty="0" smtClean="0"/>
              <a:t> </a:t>
            </a:r>
            <a:r>
              <a:rPr lang="it-IT" i="1" dirty="0"/>
              <a:t>and </a:t>
            </a:r>
            <a:r>
              <a:rPr lang="it-IT" i="1" dirty="0" err="1"/>
              <a:t>Another</a:t>
            </a:r>
            <a:r>
              <a:rPr lang="it-IT" i="1" dirty="0"/>
              <a:t> v </a:t>
            </a:r>
            <a:r>
              <a:rPr lang="it-IT" i="1" dirty="0" err="1"/>
              <a:t>S</a:t>
            </a:r>
            <a:r>
              <a:rPr lang="it-IT" i="1" dirty="0"/>
              <a:t> </a:t>
            </a:r>
            <a:r>
              <a:rPr lang="it-IT" dirty="0"/>
              <a:t>(SA 37/2008) [2009] NASC 12 (23 </a:t>
            </a:r>
            <a:r>
              <a:rPr lang="it-IT" dirty="0" err="1"/>
              <a:t>july</a:t>
            </a:r>
            <a:r>
              <a:rPr lang="it-IT" dirty="0"/>
              <a:t> 2009</a:t>
            </a:r>
            <a:r>
              <a:rPr lang="it-IT" dirty="0" smtClean="0"/>
              <a:t>): </a:t>
            </a:r>
            <a:r>
              <a:rPr lang="it-IT" b="1" cap="small" dirty="0" err="1" smtClean="0"/>
              <a:t>Hiemstra</a:t>
            </a:r>
            <a:r>
              <a:rPr lang="it-IT" b="1" dirty="0"/>
              <a:t>, </a:t>
            </a:r>
            <a:r>
              <a:rPr lang="it-IT" b="1" i="1" dirty="0" err="1"/>
              <a:t>Suid-Afrikaanse</a:t>
            </a:r>
            <a:r>
              <a:rPr lang="it-IT" b="1" i="1" dirty="0"/>
              <a:t> </a:t>
            </a:r>
            <a:r>
              <a:rPr lang="it-IT" b="1" i="1" dirty="0" err="1"/>
              <a:t>Strafproses</a:t>
            </a:r>
            <a:r>
              <a:rPr lang="it-IT" b="1" dirty="0"/>
              <a:t>;</a:t>
            </a:r>
            <a:r>
              <a:rPr lang="it-IT" dirty="0"/>
              <a:t> </a:t>
            </a:r>
            <a:endParaRPr lang="it-IT" dirty="0" smtClean="0"/>
          </a:p>
          <a:p>
            <a:r>
              <a:rPr lang="it-IT" i="1" dirty="0" err="1" smtClean="0"/>
              <a:t>Kuiiri</a:t>
            </a:r>
            <a:r>
              <a:rPr lang="it-IT" i="1" dirty="0" smtClean="0"/>
              <a:t> </a:t>
            </a:r>
            <a:r>
              <a:rPr lang="it-IT" i="1" dirty="0"/>
              <a:t>and </a:t>
            </a:r>
            <a:r>
              <a:rPr lang="it-IT" i="1" dirty="0" err="1"/>
              <a:t>Another</a:t>
            </a:r>
            <a:r>
              <a:rPr lang="it-IT" i="1" dirty="0"/>
              <a:t> v </a:t>
            </a:r>
            <a:r>
              <a:rPr lang="it-IT" i="1" dirty="0" err="1"/>
              <a:t>Kandjoze</a:t>
            </a:r>
            <a:r>
              <a:rPr lang="it-IT" i="1" dirty="0"/>
              <a:t> and Others </a:t>
            </a:r>
            <a:r>
              <a:rPr lang="it-IT" dirty="0"/>
              <a:t>(SA 42/2007) [2009] NASC 15 (3 </a:t>
            </a:r>
            <a:r>
              <a:rPr lang="it-IT" dirty="0" err="1"/>
              <a:t>November</a:t>
            </a:r>
            <a:r>
              <a:rPr lang="it-IT" dirty="0"/>
              <a:t> 2009</a:t>
            </a:r>
            <a:r>
              <a:rPr lang="it-IT" dirty="0" smtClean="0"/>
              <a:t>)</a:t>
            </a:r>
            <a:r>
              <a:rPr lang="it-IT" b="1" dirty="0" smtClean="0"/>
              <a:t>: </a:t>
            </a:r>
            <a:r>
              <a:rPr lang="it-IT" b="1" cap="small" dirty="0"/>
              <a:t>Van </a:t>
            </a:r>
            <a:r>
              <a:rPr lang="it-IT" b="1" cap="small" dirty="0" err="1"/>
              <a:t>Der</a:t>
            </a:r>
            <a:r>
              <a:rPr lang="it-IT" b="1" cap="small" dirty="0"/>
              <a:t> </a:t>
            </a:r>
            <a:r>
              <a:rPr lang="it-IT" b="1" cap="small" dirty="0" err="1"/>
              <a:t>Merwe</a:t>
            </a:r>
            <a:r>
              <a:rPr lang="it-IT" b="1" dirty="0"/>
              <a:t>, </a:t>
            </a:r>
            <a:r>
              <a:rPr lang="it-IT" b="1" i="1" dirty="0" err="1"/>
              <a:t>Sakereg</a:t>
            </a:r>
            <a:r>
              <a:rPr lang="it-IT" b="1" dirty="0"/>
              <a:t>, 2nd ed., p. 118-119</a:t>
            </a:r>
            <a:r>
              <a:rPr lang="it-IT" dirty="0"/>
              <a:t>; </a:t>
            </a:r>
            <a:endParaRPr lang="it-IT" dirty="0" smtClean="0"/>
          </a:p>
          <a:p>
            <a:r>
              <a:rPr lang="it-IT" i="1" dirty="0" smtClean="0"/>
              <a:t>Africa </a:t>
            </a:r>
            <a:r>
              <a:rPr lang="it-IT" i="1" dirty="0" err="1"/>
              <a:t>Personnel</a:t>
            </a:r>
            <a:r>
              <a:rPr lang="it-IT" i="1" dirty="0"/>
              <a:t> </a:t>
            </a:r>
            <a:r>
              <a:rPr lang="it-IT" i="1" dirty="0" err="1"/>
              <a:t>Zervices</a:t>
            </a:r>
            <a:r>
              <a:rPr lang="it-IT" i="1" dirty="0"/>
              <a:t> (</a:t>
            </a:r>
            <a:r>
              <a:rPr lang="it-IT" i="1" dirty="0" err="1"/>
              <a:t>Pty</a:t>
            </a:r>
            <a:r>
              <a:rPr lang="it-IT" i="1" dirty="0"/>
              <a:t>) Ltd v </a:t>
            </a:r>
            <a:r>
              <a:rPr lang="it-IT" i="1" dirty="0" err="1"/>
              <a:t>Government</a:t>
            </a:r>
            <a:r>
              <a:rPr lang="it-IT" i="1" dirty="0"/>
              <a:t> of Republic of Namibia and Others </a:t>
            </a:r>
            <a:r>
              <a:rPr lang="it-IT" dirty="0"/>
              <a:t>(SA 51/2008) [2009] NASC 17; [2011] 1 BLLR 15 (</a:t>
            </a:r>
            <a:r>
              <a:rPr lang="it-IT" dirty="0" err="1"/>
              <a:t>Mns</a:t>
            </a:r>
            <a:r>
              <a:rPr lang="it-IT" dirty="0"/>
              <a:t>); (2011) 32 ILJ 205 (</a:t>
            </a:r>
            <a:r>
              <a:rPr lang="it-IT" dirty="0" err="1"/>
              <a:t>Nms</a:t>
            </a:r>
            <a:r>
              <a:rPr lang="it-IT" dirty="0"/>
              <a:t>) (30 </a:t>
            </a:r>
            <a:r>
              <a:rPr lang="it-IT" dirty="0" err="1"/>
              <a:t>December</a:t>
            </a:r>
            <a:r>
              <a:rPr lang="it-IT" dirty="0"/>
              <a:t> 2009</a:t>
            </a:r>
            <a:r>
              <a:rPr lang="it-IT" dirty="0" smtClean="0"/>
              <a:t>)</a:t>
            </a:r>
            <a:r>
              <a:rPr lang="it-IT" i="1" dirty="0" smtClean="0"/>
              <a:t>:</a:t>
            </a:r>
            <a:r>
              <a:rPr lang="it-IT" dirty="0" smtClean="0"/>
              <a:t> </a:t>
            </a:r>
            <a:r>
              <a:rPr lang="it-IT" b="1" cap="small" dirty="0"/>
              <a:t>Van </a:t>
            </a:r>
            <a:r>
              <a:rPr lang="it-IT" b="1" cap="small" dirty="0" err="1"/>
              <a:t>Warmelo</a:t>
            </a:r>
            <a:r>
              <a:rPr lang="it-IT" b="1" dirty="0"/>
              <a:t>, </a:t>
            </a:r>
            <a:r>
              <a:rPr lang="it-IT" b="1" i="1" dirty="0"/>
              <a:t>‘</a:t>
            </a:r>
            <a:r>
              <a:rPr lang="it-IT" b="1" i="1" dirty="0" err="1"/>
              <a:t>n</a:t>
            </a:r>
            <a:r>
              <a:rPr lang="it-IT" b="1" i="1" dirty="0"/>
              <a:t> </a:t>
            </a:r>
            <a:r>
              <a:rPr lang="it-IT" b="1" i="1" dirty="0" err="1"/>
              <a:t>Inleiding</a:t>
            </a:r>
            <a:r>
              <a:rPr lang="it-IT" b="1" i="1" dirty="0"/>
              <a:t> tot die </a:t>
            </a:r>
            <a:r>
              <a:rPr lang="it-IT" b="1" i="1" dirty="0" err="1"/>
              <a:t>Studie</a:t>
            </a:r>
            <a:r>
              <a:rPr lang="it-IT" b="1" i="1" dirty="0"/>
              <a:t> van die </a:t>
            </a:r>
            <a:r>
              <a:rPr lang="it-IT" b="1" i="1" dirty="0" err="1"/>
              <a:t>Romeinse</a:t>
            </a:r>
            <a:r>
              <a:rPr lang="it-IT" b="1" i="1" dirty="0"/>
              <a:t> Reg</a:t>
            </a:r>
            <a:r>
              <a:rPr lang="it-IT" b="1" dirty="0"/>
              <a:t>, 1971 </a:t>
            </a:r>
            <a:r>
              <a:rPr lang="it-IT" dirty="0"/>
              <a:t>e </a:t>
            </a:r>
            <a:r>
              <a:rPr lang="it-IT" b="1" cap="small" dirty="0"/>
              <a:t>J.C. De </a:t>
            </a:r>
            <a:r>
              <a:rPr lang="it-IT" b="1" cap="small" dirty="0" err="1"/>
              <a:t>Wet</a:t>
            </a:r>
            <a:r>
              <a:rPr lang="it-IT" b="1" dirty="0"/>
              <a:t>, </a:t>
            </a:r>
            <a:r>
              <a:rPr lang="it-IT" b="1" i="1" dirty="0"/>
              <a:t>Die </a:t>
            </a:r>
            <a:r>
              <a:rPr lang="it-IT" b="1" i="1" dirty="0" err="1"/>
              <a:t>Ou</a:t>
            </a:r>
            <a:r>
              <a:rPr lang="it-IT" b="1" i="1" dirty="0"/>
              <a:t> </a:t>
            </a:r>
            <a:r>
              <a:rPr lang="it-IT" b="1" i="1" dirty="0" err="1"/>
              <a:t>Skrywers</a:t>
            </a:r>
            <a:r>
              <a:rPr lang="it-IT" b="1" i="1" dirty="0"/>
              <a:t> in </a:t>
            </a:r>
            <a:r>
              <a:rPr lang="it-IT" b="1" i="1" dirty="0" err="1"/>
              <a:t>Perspektief</a:t>
            </a:r>
            <a:r>
              <a:rPr lang="it-IT" b="1" dirty="0"/>
              <a:t>, 1988</a:t>
            </a:r>
            <a:r>
              <a:rPr lang="it-IT" dirty="0" smtClean="0"/>
              <a:t>;</a:t>
            </a:r>
          </a:p>
          <a:p>
            <a:r>
              <a:rPr lang="it-IT" i="1" dirty="0" err="1" smtClean="0"/>
              <a:t>Gawanas</a:t>
            </a:r>
            <a:r>
              <a:rPr lang="it-IT" i="1" dirty="0" smtClean="0"/>
              <a:t> </a:t>
            </a:r>
            <a:r>
              <a:rPr lang="it-IT" i="1" dirty="0"/>
              <a:t>v </a:t>
            </a:r>
            <a:r>
              <a:rPr lang="it-IT" i="1" dirty="0" err="1"/>
              <a:t>Government</a:t>
            </a:r>
            <a:r>
              <a:rPr lang="it-IT" i="1" dirty="0"/>
              <a:t> of the Republic of Namibia (SA 27/2009</a:t>
            </a:r>
            <a:r>
              <a:rPr lang="it-IT" dirty="0"/>
              <a:t>) [2012] NASC 1 (3 April 2012</a:t>
            </a:r>
            <a:r>
              <a:rPr lang="it-IT" dirty="0" smtClean="0"/>
              <a:t>): </a:t>
            </a:r>
            <a:r>
              <a:rPr lang="it-IT" b="1" cap="small" dirty="0"/>
              <a:t>Van </a:t>
            </a:r>
            <a:r>
              <a:rPr lang="it-IT" b="1" cap="small" dirty="0" err="1"/>
              <a:t>der</a:t>
            </a:r>
            <a:r>
              <a:rPr lang="it-IT" b="1" cap="small" dirty="0"/>
              <a:t> </a:t>
            </a:r>
            <a:r>
              <a:rPr lang="it-IT" b="1" cap="small" dirty="0" err="1"/>
              <a:t>Merwe</a:t>
            </a:r>
            <a:r>
              <a:rPr lang="it-IT" b="1" cap="small" dirty="0"/>
              <a:t> en Olivier</a:t>
            </a:r>
            <a:r>
              <a:rPr lang="it-IT" b="1" dirty="0"/>
              <a:t>, </a:t>
            </a:r>
            <a:r>
              <a:rPr lang="it-IT" b="1" i="1" dirty="0"/>
              <a:t>Die </a:t>
            </a:r>
            <a:r>
              <a:rPr lang="it-IT" b="1" i="1" dirty="0" err="1"/>
              <a:t>Onregmatige</a:t>
            </a:r>
            <a:r>
              <a:rPr lang="it-IT" b="1" i="1" dirty="0"/>
              <a:t> </a:t>
            </a:r>
            <a:r>
              <a:rPr lang="it-IT" b="1" i="1" dirty="0" err="1"/>
              <a:t>Daad</a:t>
            </a:r>
            <a:r>
              <a:rPr lang="it-IT" b="1" i="1" dirty="0"/>
              <a:t> in die </a:t>
            </a:r>
            <a:r>
              <a:rPr lang="it-IT" b="1" i="1" dirty="0" err="1"/>
              <a:t>Suid-Afrikaanse</a:t>
            </a:r>
            <a:r>
              <a:rPr lang="it-IT" b="1" i="1" dirty="0"/>
              <a:t> Reg</a:t>
            </a:r>
            <a:r>
              <a:rPr lang="it-IT" b="1" dirty="0"/>
              <a:t>, 6th ed;</a:t>
            </a:r>
            <a:r>
              <a:rPr lang="it-IT" dirty="0"/>
              <a:t> </a:t>
            </a:r>
            <a:endParaRPr lang="it-IT" dirty="0" smtClean="0"/>
          </a:p>
          <a:p>
            <a:r>
              <a:rPr lang="it-IT" i="1" dirty="0" err="1" smtClean="0"/>
              <a:t>Stier</a:t>
            </a:r>
            <a:r>
              <a:rPr lang="it-IT" i="1" dirty="0" smtClean="0"/>
              <a:t> </a:t>
            </a:r>
            <a:r>
              <a:rPr lang="it-IT" i="1" dirty="0"/>
              <a:t>and </a:t>
            </a:r>
            <a:r>
              <a:rPr lang="it-IT" i="1" dirty="0" err="1"/>
              <a:t>Another</a:t>
            </a:r>
            <a:r>
              <a:rPr lang="it-IT" i="1" dirty="0"/>
              <a:t> v </a:t>
            </a:r>
            <a:r>
              <a:rPr lang="it-IT" i="1" dirty="0" err="1"/>
              <a:t>Henke</a:t>
            </a:r>
            <a:r>
              <a:rPr lang="it-IT" i="1" dirty="0"/>
              <a:t> </a:t>
            </a:r>
            <a:r>
              <a:rPr lang="it-IT" dirty="0"/>
              <a:t>(SA 53/2008) [2012] NASC 2 (3 April 2012</a:t>
            </a:r>
            <a:r>
              <a:rPr lang="it-IT" dirty="0" smtClean="0"/>
              <a:t>): </a:t>
            </a:r>
            <a:r>
              <a:rPr lang="it-IT" b="1" cap="small" dirty="0"/>
              <a:t>Schmidt</a:t>
            </a:r>
            <a:r>
              <a:rPr lang="it-IT" b="1" dirty="0"/>
              <a:t>, </a:t>
            </a:r>
            <a:r>
              <a:rPr lang="it-IT" b="1" i="1" dirty="0" err="1"/>
              <a:t>Bewysreg</a:t>
            </a:r>
            <a:r>
              <a:rPr lang="it-IT" b="1" dirty="0"/>
              <a:t> 4th ed.</a:t>
            </a:r>
            <a:r>
              <a:rPr lang="it-IT" dirty="0"/>
              <a:t> </a:t>
            </a:r>
          </a:p>
        </p:txBody>
      </p:sp>
    </p:spTree>
    <p:extLst>
      <p:ext uri="{BB962C8B-B14F-4D97-AF65-F5344CB8AC3E}">
        <p14:creationId xmlns:p14="http://schemas.microsoft.com/office/powerpoint/2010/main" val="376372484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Creazione di un ranking citazionale</a:t>
            </a:r>
            <a:br>
              <a:rPr lang="it-IT" dirty="0" smtClean="0"/>
            </a:br>
            <a:r>
              <a:rPr lang="it-IT" dirty="0" smtClean="0"/>
              <a:t>interno al </a:t>
            </a:r>
            <a:r>
              <a:rPr lang="it-IT" i="1" dirty="0" smtClean="0"/>
              <a:t>Cape </a:t>
            </a:r>
            <a:r>
              <a:rPr lang="it-IT" i="1" dirty="0" err="1" smtClean="0"/>
              <a:t>colonial</a:t>
            </a:r>
            <a:r>
              <a:rPr lang="it-IT" i="1" dirty="0" smtClean="0"/>
              <a:t> law</a:t>
            </a:r>
            <a:r>
              <a:rPr lang="it-IT" dirty="0" smtClean="0"/>
              <a:t> </a:t>
            </a:r>
            <a:endParaRPr lang="it-IT" dirty="0"/>
          </a:p>
        </p:txBody>
      </p:sp>
      <p:sp>
        <p:nvSpPr>
          <p:cNvPr id="3" name="Segnaposto contenuto 2"/>
          <p:cNvSpPr>
            <a:spLocks noGrp="1"/>
          </p:cNvSpPr>
          <p:nvPr>
            <p:ph idx="1"/>
          </p:nvPr>
        </p:nvSpPr>
        <p:spPr/>
        <p:txBody>
          <a:bodyPr>
            <a:normAutofit/>
          </a:bodyPr>
          <a:lstStyle/>
          <a:p>
            <a:r>
              <a:rPr lang="en-US" dirty="0" smtClean="0"/>
              <a:t>«</a:t>
            </a:r>
            <a:r>
              <a:rPr lang="en-US" dirty="0"/>
              <a:t>Cape colonial law</a:t>
            </a:r>
            <a:r>
              <a:rPr lang="en-US" dirty="0" smtClean="0"/>
              <a:t>»</a:t>
            </a:r>
            <a:r>
              <a:rPr lang="it-IT" dirty="0" smtClean="0"/>
              <a:t>: </a:t>
            </a:r>
            <a:r>
              <a:rPr lang="it-IT" dirty="0"/>
              <a:t>I. G. </a:t>
            </a:r>
            <a:r>
              <a:rPr lang="it-IT" cap="small" dirty="0" err="1"/>
              <a:t>Brewer</a:t>
            </a:r>
            <a:r>
              <a:rPr lang="it-IT" dirty="0"/>
              <a:t>, </a:t>
            </a:r>
            <a:r>
              <a:rPr lang="it-IT" i="1" dirty="0" err="1"/>
              <a:t>Sources</a:t>
            </a:r>
            <a:r>
              <a:rPr lang="it-IT" i="1" dirty="0"/>
              <a:t> of </a:t>
            </a:r>
            <a:r>
              <a:rPr lang="it-IT" i="1" dirty="0" err="1"/>
              <a:t>Criminal</a:t>
            </a:r>
            <a:r>
              <a:rPr lang="it-IT" i="1" dirty="0"/>
              <a:t> Law in Botswana, </a:t>
            </a:r>
            <a:r>
              <a:rPr lang="it-IT" dirty="0"/>
              <a:t>in </a:t>
            </a:r>
            <a:r>
              <a:rPr lang="it-IT" i="1" dirty="0"/>
              <a:t>Journal of </a:t>
            </a:r>
            <a:r>
              <a:rPr lang="it-IT" i="1" dirty="0" err="1"/>
              <a:t>African</a:t>
            </a:r>
            <a:r>
              <a:rPr lang="it-IT" i="1" dirty="0"/>
              <a:t> Law</a:t>
            </a:r>
            <a:r>
              <a:rPr lang="it-IT" dirty="0"/>
              <a:t>, 18(1), 1974, p. </a:t>
            </a:r>
            <a:r>
              <a:rPr lang="it-IT" dirty="0" smtClean="0"/>
              <a:t>26; </a:t>
            </a:r>
          </a:p>
          <a:p>
            <a:r>
              <a:rPr lang="en-US" dirty="0" smtClean="0"/>
              <a:t>«</a:t>
            </a:r>
            <a:r>
              <a:rPr lang="en-US" dirty="0"/>
              <a:t>South African common law</a:t>
            </a:r>
            <a:r>
              <a:rPr lang="en-US" dirty="0" smtClean="0"/>
              <a:t>»: </a:t>
            </a:r>
            <a:r>
              <a:rPr lang="en-US" dirty="0"/>
              <a:t>S. </a:t>
            </a:r>
            <a:r>
              <a:rPr lang="en-US" cap="small" dirty="0" err="1"/>
              <a:t>Poulter</a:t>
            </a:r>
            <a:r>
              <a:rPr lang="en-US" dirty="0"/>
              <a:t>, </a:t>
            </a:r>
            <a:r>
              <a:rPr lang="en-US" i="1" dirty="0"/>
              <a:t>The Common Law in Lesotho</a:t>
            </a:r>
            <a:r>
              <a:rPr lang="en-US" dirty="0"/>
              <a:t>, in </a:t>
            </a:r>
            <a:r>
              <a:rPr lang="en-US" i="1" dirty="0"/>
              <a:t>Journal of African Law</a:t>
            </a:r>
            <a:r>
              <a:rPr lang="en-US" dirty="0"/>
              <a:t>, 13(3), 1969, p. 132-</a:t>
            </a:r>
            <a:r>
              <a:rPr lang="en-US" dirty="0" smtClean="0"/>
              <a:t>133 e </a:t>
            </a:r>
            <a:r>
              <a:rPr lang="en-US" i="1" dirty="0" smtClean="0"/>
              <a:t>opinion </a:t>
            </a:r>
            <a:r>
              <a:rPr lang="en-US" dirty="0"/>
              <a:t>di </a:t>
            </a:r>
            <a:r>
              <a:rPr lang="en-US" dirty="0" err="1"/>
              <a:t>Classen</a:t>
            </a:r>
            <a:r>
              <a:rPr lang="en-US" dirty="0"/>
              <a:t> JP in </a:t>
            </a:r>
            <a:r>
              <a:rPr lang="en-US" i="1" dirty="0"/>
              <a:t>R v </a:t>
            </a:r>
            <a:r>
              <a:rPr lang="en-US" i="1" dirty="0" err="1"/>
              <a:t>Goseb</a:t>
            </a:r>
            <a:r>
              <a:rPr lang="en-US" i="1" dirty="0"/>
              <a:t> </a:t>
            </a:r>
            <a:r>
              <a:rPr lang="en-US" dirty="0"/>
              <a:t>1956 (2) SA 696 (SWA), p. 697. </a:t>
            </a:r>
            <a:endParaRPr lang="en-US" dirty="0" smtClean="0"/>
          </a:p>
          <a:p>
            <a:r>
              <a:rPr lang="it-IT" dirty="0" smtClean="0"/>
              <a:t>«</a:t>
            </a:r>
            <a:r>
              <a:rPr lang="it-IT" dirty="0"/>
              <a:t>South </a:t>
            </a:r>
            <a:r>
              <a:rPr lang="it-IT" dirty="0" err="1"/>
              <a:t>African</a:t>
            </a:r>
            <a:r>
              <a:rPr lang="it-IT" dirty="0"/>
              <a:t> Law </a:t>
            </a:r>
            <a:r>
              <a:rPr lang="it-IT" dirty="0" err="1"/>
              <a:t>Association</a:t>
            </a:r>
            <a:r>
              <a:rPr lang="it-IT" dirty="0"/>
              <a:t>» </a:t>
            </a:r>
            <a:r>
              <a:rPr lang="it-IT" cap="small" dirty="0" err="1" smtClean="0"/>
              <a:t>Schreiner</a:t>
            </a:r>
            <a:r>
              <a:rPr lang="it-IT" dirty="0" smtClean="0"/>
              <a:t> </a:t>
            </a:r>
            <a:r>
              <a:rPr lang="it-IT" dirty="0" err="1" smtClean="0"/>
              <a:t>J</a:t>
            </a:r>
            <a:r>
              <a:rPr lang="it-IT" dirty="0" smtClean="0"/>
              <a:t>: </a:t>
            </a:r>
            <a:r>
              <a:rPr lang="it-IT" dirty="0"/>
              <a:t>cfr. 1970–1976 </a:t>
            </a:r>
            <a:r>
              <a:rPr lang="it-IT" i="1" dirty="0"/>
              <a:t>Swaziland Law Reports</a:t>
            </a:r>
            <a:r>
              <a:rPr lang="it-IT" dirty="0"/>
              <a:t>, p. 29</a:t>
            </a:r>
            <a:r>
              <a:rPr lang="it-IT" dirty="0" smtClean="0"/>
              <a:t>.</a:t>
            </a:r>
          </a:p>
          <a:p>
            <a:r>
              <a:rPr lang="it-IT" dirty="0" smtClean="0"/>
              <a:t>«The Common Law of South Africa»:  M. </a:t>
            </a:r>
            <a:r>
              <a:rPr lang="it-IT" cap="small" dirty="0" smtClean="0"/>
              <a:t>Nathan, </a:t>
            </a:r>
            <a:r>
              <a:rPr lang="it-IT" i="1" dirty="0"/>
              <a:t>The Common Law of South </a:t>
            </a:r>
            <a:r>
              <a:rPr lang="it-IT" i="1" dirty="0" smtClean="0"/>
              <a:t>Africa. A </a:t>
            </a:r>
            <a:r>
              <a:rPr lang="it-IT" i="1" dirty="0" err="1" smtClean="0"/>
              <a:t>treatise</a:t>
            </a:r>
            <a:r>
              <a:rPr lang="it-IT" i="1" dirty="0" smtClean="0"/>
              <a:t> </a:t>
            </a:r>
            <a:r>
              <a:rPr lang="it-IT" i="1" dirty="0" err="1" smtClean="0"/>
              <a:t>Based</a:t>
            </a:r>
            <a:r>
              <a:rPr lang="it-IT" i="1" dirty="0" smtClean="0"/>
              <a:t> on </a:t>
            </a:r>
            <a:r>
              <a:rPr lang="it-IT" i="1" dirty="0" err="1" smtClean="0"/>
              <a:t>Voet’s</a:t>
            </a:r>
            <a:r>
              <a:rPr lang="it-IT" i="1" dirty="0" smtClean="0"/>
              <a:t> </a:t>
            </a:r>
            <a:r>
              <a:rPr lang="it-IT" i="1" dirty="0" err="1" smtClean="0"/>
              <a:t>Commentaries</a:t>
            </a:r>
            <a:r>
              <a:rPr lang="it-IT" i="1" dirty="0" smtClean="0"/>
              <a:t> </a:t>
            </a:r>
            <a:r>
              <a:rPr lang="it-IT" i="1" dirty="0" err="1" smtClean="0"/>
              <a:t>onnthe</a:t>
            </a:r>
            <a:r>
              <a:rPr lang="it-IT" i="1" dirty="0" smtClean="0"/>
              <a:t> </a:t>
            </a:r>
            <a:r>
              <a:rPr lang="it-IT" i="1" dirty="0" err="1" smtClean="0"/>
              <a:t>Pandects</a:t>
            </a:r>
            <a:r>
              <a:rPr lang="it-IT" i="1" dirty="0" smtClean="0"/>
              <a:t> …</a:t>
            </a:r>
            <a:r>
              <a:rPr lang="it-IT" dirty="0" smtClean="0"/>
              <a:t>, </a:t>
            </a:r>
            <a:r>
              <a:rPr lang="it-IT" dirty="0" err="1" smtClean="0"/>
              <a:t>Grahamstown</a:t>
            </a:r>
            <a:r>
              <a:rPr lang="it-IT" dirty="0" smtClean="0"/>
              <a:t>, Cape </a:t>
            </a:r>
            <a:r>
              <a:rPr lang="it-IT" dirty="0" err="1" smtClean="0"/>
              <a:t>Colony</a:t>
            </a:r>
            <a:r>
              <a:rPr lang="it-IT" dirty="0" smtClean="0"/>
              <a:t>, 1904-1097  </a:t>
            </a:r>
          </a:p>
          <a:p>
            <a:endParaRPr lang="it-IT" dirty="0"/>
          </a:p>
          <a:p>
            <a:endParaRPr lang="it-IT" dirty="0"/>
          </a:p>
        </p:txBody>
      </p:sp>
    </p:spTree>
    <p:extLst>
      <p:ext uri="{BB962C8B-B14F-4D97-AF65-F5344CB8AC3E}">
        <p14:creationId xmlns:p14="http://schemas.microsoft.com/office/powerpoint/2010/main" val="289751998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Esiti della ricerca (3): sovversione del paradigma etnocentrico …</a:t>
            </a:r>
            <a:endParaRPr lang="it-IT" dirty="0"/>
          </a:p>
        </p:txBody>
      </p:sp>
      <p:sp>
        <p:nvSpPr>
          <p:cNvPr id="3" name="Segnaposto contenuto 2"/>
          <p:cNvSpPr>
            <a:spLocks noGrp="1"/>
          </p:cNvSpPr>
          <p:nvPr>
            <p:ph idx="1"/>
          </p:nvPr>
        </p:nvSpPr>
        <p:spPr/>
        <p:txBody>
          <a:bodyPr/>
          <a:lstStyle/>
          <a:p>
            <a:r>
              <a:rPr lang="it-IT" dirty="0" smtClean="0"/>
              <a:t>Superamento del pregiudizio di </a:t>
            </a:r>
            <a:r>
              <a:rPr lang="it-IT" b="1" dirty="0" smtClean="0"/>
              <a:t>perifericità </a:t>
            </a:r>
            <a:r>
              <a:rPr lang="it-IT" dirty="0" smtClean="0"/>
              <a:t>dei sistemi ‘misti’ e contigui a quelli ‘africani’</a:t>
            </a:r>
          </a:p>
          <a:p>
            <a:r>
              <a:rPr lang="it-IT" dirty="0" smtClean="0"/>
              <a:t>Modello citazione attento al dialogo ‘globale’ (ruolo degli </a:t>
            </a:r>
            <a:r>
              <a:rPr lang="it-IT" i="1" dirty="0" err="1" smtClean="0"/>
              <a:t>expatriate</a:t>
            </a:r>
            <a:r>
              <a:rPr lang="it-IT" i="1" dirty="0" smtClean="0"/>
              <a:t> </a:t>
            </a:r>
            <a:r>
              <a:rPr lang="it-IT" i="1" dirty="0" err="1" smtClean="0"/>
              <a:t>judges</a:t>
            </a:r>
            <a:r>
              <a:rPr lang="it-IT" dirty="0" smtClean="0"/>
              <a:t>)</a:t>
            </a:r>
          </a:p>
          <a:p>
            <a:r>
              <a:rPr lang="it-IT" dirty="0" smtClean="0"/>
              <a:t>Sovversione dell’impostazione per cui solo il </a:t>
            </a:r>
            <a:r>
              <a:rPr lang="it-IT" i="1" dirty="0" smtClean="0"/>
              <a:t>common law </a:t>
            </a:r>
            <a:r>
              <a:rPr lang="it-IT" dirty="0" smtClean="0"/>
              <a:t>sarebbe in grado di assicurare </a:t>
            </a:r>
            <a:r>
              <a:rPr lang="it-IT" i="1" dirty="0" err="1" smtClean="0"/>
              <a:t>perfomances</a:t>
            </a:r>
            <a:r>
              <a:rPr lang="it-IT" i="1" dirty="0" smtClean="0"/>
              <a:t> </a:t>
            </a:r>
            <a:r>
              <a:rPr lang="it-IT" dirty="0" smtClean="0"/>
              <a:t>economiche misurabili ed elevate in ragione delle sue </a:t>
            </a:r>
            <a:r>
              <a:rPr lang="it-IT" i="1" dirty="0" err="1" smtClean="0"/>
              <a:t>legal</a:t>
            </a:r>
            <a:r>
              <a:rPr lang="it-IT" i="1" dirty="0" smtClean="0"/>
              <a:t> </a:t>
            </a:r>
            <a:r>
              <a:rPr lang="it-IT" i="1" dirty="0" err="1" smtClean="0"/>
              <a:t>origins</a:t>
            </a:r>
            <a:r>
              <a:rPr lang="it-IT" i="1" dirty="0" smtClean="0"/>
              <a:t>.</a:t>
            </a:r>
            <a:r>
              <a:rPr lang="it-IT" dirty="0" smtClean="0"/>
              <a:t> Vi concorre l’eredità europea e le tecniche di giudizio di </a:t>
            </a:r>
            <a:r>
              <a:rPr lang="it-IT" i="1" dirty="0" smtClean="0"/>
              <a:t>common law.</a:t>
            </a:r>
            <a:endParaRPr lang="it-IT" dirty="0"/>
          </a:p>
        </p:txBody>
      </p:sp>
    </p:spTree>
    <p:extLst>
      <p:ext uri="{BB962C8B-B14F-4D97-AF65-F5344CB8AC3E}">
        <p14:creationId xmlns:p14="http://schemas.microsoft.com/office/powerpoint/2010/main" val="163999518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Citazioni dottrina non d’area:</a:t>
            </a:r>
            <a:br>
              <a:rPr lang="it-IT" dirty="0" smtClean="0"/>
            </a:br>
            <a:r>
              <a:rPr lang="it-IT" dirty="0" smtClean="0"/>
              <a:t>Botswana</a:t>
            </a:r>
            <a:endParaRPr lang="it-IT" dirty="0"/>
          </a:p>
        </p:txBody>
      </p:sp>
      <p:graphicFrame>
        <p:nvGraphicFramePr>
          <p:cNvPr id="4" name="Chart 9"/>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7474208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Citazioni dottrina non d’area:</a:t>
            </a:r>
            <a:br>
              <a:rPr lang="it-IT" dirty="0"/>
            </a:br>
            <a:r>
              <a:rPr lang="it-IT" dirty="0" smtClean="0"/>
              <a:t>Namibia </a:t>
            </a:r>
            <a:endParaRPr lang="it-IT" dirty="0"/>
          </a:p>
        </p:txBody>
      </p:sp>
      <p:graphicFrame>
        <p:nvGraphicFramePr>
          <p:cNvPr id="4" name="Chart 8"/>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6109442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tra tradizione e globalizzazione (1)</a:t>
            </a:r>
            <a:endParaRPr lang="it-IT" dirty="0"/>
          </a:p>
        </p:txBody>
      </p:sp>
      <p:sp>
        <p:nvSpPr>
          <p:cNvPr id="5" name="Segnaposto testo 4"/>
          <p:cNvSpPr>
            <a:spLocks noGrp="1"/>
          </p:cNvSpPr>
          <p:nvPr>
            <p:ph type="body" idx="1"/>
          </p:nvPr>
        </p:nvSpPr>
        <p:spPr/>
        <p:txBody>
          <a:bodyPr>
            <a:normAutofit fontScale="70000" lnSpcReduction="20000"/>
          </a:bodyPr>
          <a:lstStyle/>
          <a:p>
            <a:r>
              <a:rPr lang="it-IT" i="1" dirty="0" err="1"/>
              <a:t>Personnel</a:t>
            </a:r>
            <a:r>
              <a:rPr lang="it-IT" i="1" dirty="0"/>
              <a:t> Services (</a:t>
            </a:r>
            <a:r>
              <a:rPr lang="it-IT" i="1" dirty="0" err="1"/>
              <a:t>Pty</a:t>
            </a:r>
            <a:r>
              <a:rPr lang="it-IT" i="1" dirty="0"/>
              <a:t>) Ltd v </a:t>
            </a:r>
            <a:r>
              <a:rPr lang="it-IT" i="1" dirty="0" err="1"/>
              <a:t>Government</a:t>
            </a:r>
            <a:r>
              <a:rPr lang="it-IT" i="1" dirty="0"/>
              <a:t> of Republic of Namibia and Others </a:t>
            </a:r>
            <a:r>
              <a:rPr lang="it-IT" dirty="0"/>
              <a:t>(SA 51/2008) [2009] NASC 17; [2011] 1 BLLR 15 (</a:t>
            </a:r>
            <a:r>
              <a:rPr lang="it-IT" dirty="0" err="1"/>
              <a:t>NmS</a:t>
            </a:r>
            <a:r>
              <a:rPr lang="it-IT" dirty="0"/>
              <a:t>) ; (2011) 32 ILJ 205 (</a:t>
            </a:r>
            <a:r>
              <a:rPr lang="it-IT" dirty="0" err="1"/>
              <a:t>Nms</a:t>
            </a:r>
            <a:r>
              <a:rPr lang="it-IT" dirty="0"/>
              <a:t>) (14 </a:t>
            </a:r>
            <a:r>
              <a:rPr lang="it-IT" dirty="0" err="1"/>
              <a:t>December</a:t>
            </a:r>
            <a:r>
              <a:rPr lang="it-IT" dirty="0"/>
              <a:t> 2009) </a:t>
            </a:r>
          </a:p>
        </p:txBody>
      </p:sp>
      <p:sp>
        <p:nvSpPr>
          <p:cNvPr id="3" name="Segnaposto contenuto 2"/>
          <p:cNvSpPr>
            <a:spLocks noGrp="1"/>
          </p:cNvSpPr>
          <p:nvPr>
            <p:ph sz="half" idx="2"/>
          </p:nvPr>
        </p:nvSpPr>
        <p:spPr/>
        <p:txBody>
          <a:bodyPr>
            <a:normAutofit fontScale="92500" lnSpcReduction="10000"/>
          </a:bodyPr>
          <a:lstStyle/>
          <a:p>
            <a:pPr marL="0" indent="0">
              <a:buNone/>
            </a:pPr>
            <a:r>
              <a:rPr lang="it-IT" i="1" dirty="0" smtClean="0"/>
              <a:t>– </a:t>
            </a:r>
            <a:r>
              <a:rPr lang="it-IT" i="1" dirty="0" err="1" smtClean="0"/>
              <a:t>Institutiones</a:t>
            </a:r>
            <a:r>
              <a:rPr lang="it-IT" dirty="0" smtClean="0"/>
              <a:t> </a:t>
            </a:r>
            <a:r>
              <a:rPr lang="it-IT" dirty="0"/>
              <a:t>(Book 3, Title 24) </a:t>
            </a:r>
            <a:r>
              <a:rPr lang="it-IT" dirty="0" smtClean="0"/>
              <a:t>Thomas, </a:t>
            </a:r>
            <a:r>
              <a:rPr lang="it-IT" i="1" dirty="0" smtClean="0"/>
              <a:t>The </a:t>
            </a:r>
            <a:r>
              <a:rPr lang="it-IT" i="1" dirty="0" err="1"/>
              <a:t>Institutes</a:t>
            </a:r>
            <a:r>
              <a:rPr lang="it-IT" i="1" dirty="0"/>
              <a:t> of </a:t>
            </a:r>
            <a:r>
              <a:rPr lang="it-IT" i="1" dirty="0" err="1"/>
              <a:t>Justinian</a:t>
            </a:r>
            <a:r>
              <a:rPr lang="it-IT" i="1" dirty="0"/>
              <a:t>: Text, </a:t>
            </a:r>
            <a:r>
              <a:rPr lang="it-IT" i="1" dirty="0" err="1"/>
              <a:t>Translation</a:t>
            </a:r>
            <a:r>
              <a:rPr lang="it-IT" i="1" dirty="0"/>
              <a:t> and </a:t>
            </a:r>
            <a:r>
              <a:rPr lang="it-IT" i="1" dirty="0" err="1"/>
              <a:t>Commentary</a:t>
            </a:r>
            <a:r>
              <a:rPr lang="it-IT" dirty="0"/>
              <a:t>”, p. 237 (1975) Juta &amp; </a:t>
            </a:r>
            <a:r>
              <a:rPr lang="it-IT" dirty="0" smtClean="0"/>
              <a:t>Co</a:t>
            </a:r>
            <a:endParaRPr lang="it-IT" dirty="0"/>
          </a:p>
          <a:p>
            <a:pPr marL="0" indent="0">
              <a:buNone/>
            </a:pPr>
            <a:r>
              <a:rPr lang="it-IT" dirty="0" smtClean="0"/>
              <a:t>– </a:t>
            </a:r>
            <a:r>
              <a:rPr lang="it-IT" dirty="0" err="1" smtClean="0"/>
              <a:t>Voet</a:t>
            </a:r>
            <a:r>
              <a:rPr lang="it-IT" dirty="0" smtClean="0"/>
              <a:t>, </a:t>
            </a:r>
            <a:r>
              <a:rPr lang="it-IT" i="1" dirty="0" err="1" smtClean="0"/>
              <a:t>Commentary</a:t>
            </a:r>
            <a:r>
              <a:rPr lang="it-IT" i="1" dirty="0" smtClean="0"/>
              <a:t> </a:t>
            </a:r>
            <a:r>
              <a:rPr lang="it-IT" i="1" dirty="0"/>
              <a:t>on the </a:t>
            </a:r>
            <a:r>
              <a:rPr lang="it-IT" i="1" dirty="0" err="1" smtClean="0"/>
              <a:t>Pandects</a:t>
            </a:r>
            <a:r>
              <a:rPr lang="it-IT" b="1" baseline="30000" dirty="0" smtClean="0"/>
              <a:t> </a:t>
            </a:r>
            <a:r>
              <a:rPr lang="it-IT" dirty="0" smtClean="0"/>
              <a:t>(</a:t>
            </a:r>
            <a:r>
              <a:rPr lang="it-IT" dirty="0" err="1" smtClean="0"/>
              <a:t>at</a:t>
            </a:r>
            <a:r>
              <a:rPr lang="it-IT" dirty="0" smtClean="0"/>
              <a:t> </a:t>
            </a:r>
            <a:r>
              <a:rPr lang="it-IT" dirty="0"/>
              <a:t>19.2.6. on </a:t>
            </a:r>
            <a:r>
              <a:rPr lang="it-IT" dirty="0" err="1"/>
              <a:t>letting</a:t>
            </a:r>
            <a:r>
              <a:rPr lang="it-IT" dirty="0"/>
              <a:t> and </a:t>
            </a:r>
            <a:r>
              <a:rPr lang="it-IT" dirty="0" err="1"/>
              <a:t>hiring</a:t>
            </a:r>
            <a:r>
              <a:rPr lang="it-IT" dirty="0" smtClean="0"/>
              <a:t>): </a:t>
            </a:r>
            <a:r>
              <a:rPr lang="it-IT" dirty="0"/>
              <a:t>Part I </a:t>
            </a:r>
            <a:r>
              <a:rPr lang="it-IT" dirty="0" err="1"/>
              <a:t>published</a:t>
            </a:r>
            <a:r>
              <a:rPr lang="it-IT" dirty="0"/>
              <a:t> in 1698 (</a:t>
            </a:r>
            <a:r>
              <a:rPr lang="it-IT" dirty="0" err="1"/>
              <a:t>See</a:t>
            </a:r>
            <a:r>
              <a:rPr lang="it-IT" dirty="0"/>
              <a:t>: J.C. De </a:t>
            </a:r>
            <a:r>
              <a:rPr lang="it-IT" dirty="0" err="1"/>
              <a:t>Wet</a:t>
            </a:r>
            <a:r>
              <a:rPr lang="it-IT" dirty="0"/>
              <a:t>, “</a:t>
            </a:r>
            <a:r>
              <a:rPr lang="it-IT" i="1" dirty="0"/>
              <a:t>Die </a:t>
            </a:r>
            <a:r>
              <a:rPr lang="it-IT" i="1" dirty="0" err="1"/>
              <a:t>Ou</a:t>
            </a:r>
            <a:r>
              <a:rPr lang="it-IT" i="1" dirty="0"/>
              <a:t> </a:t>
            </a:r>
            <a:r>
              <a:rPr lang="it-IT" i="1" dirty="0" err="1"/>
              <a:t>Skrywers</a:t>
            </a:r>
            <a:r>
              <a:rPr lang="it-IT" i="1" dirty="0"/>
              <a:t> in </a:t>
            </a:r>
            <a:r>
              <a:rPr lang="it-IT" i="1" dirty="0" err="1"/>
              <a:t>Perspektief</a:t>
            </a:r>
            <a:r>
              <a:rPr lang="it-IT" dirty="0"/>
              <a:t>”, </a:t>
            </a:r>
            <a:r>
              <a:rPr lang="it-IT" dirty="0" err="1"/>
              <a:t>p</a:t>
            </a:r>
            <a:r>
              <a:rPr lang="it-IT" dirty="0"/>
              <a:t> .154 (1988) </a:t>
            </a:r>
            <a:r>
              <a:rPr lang="it-IT" dirty="0" err="1"/>
              <a:t>Butterworths</a:t>
            </a:r>
            <a:r>
              <a:rPr lang="it-IT" dirty="0" smtClean="0"/>
              <a:t>.</a:t>
            </a:r>
          </a:p>
          <a:p>
            <a:endParaRPr lang="it-IT" u="sng" dirty="0"/>
          </a:p>
        </p:txBody>
      </p:sp>
      <p:sp>
        <p:nvSpPr>
          <p:cNvPr id="6" name="Segnaposto testo 5"/>
          <p:cNvSpPr>
            <a:spLocks noGrp="1"/>
          </p:cNvSpPr>
          <p:nvPr>
            <p:ph type="body" sz="quarter" idx="3"/>
          </p:nvPr>
        </p:nvSpPr>
        <p:spPr/>
        <p:txBody>
          <a:bodyPr>
            <a:normAutofit fontScale="92500" lnSpcReduction="20000"/>
          </a:bodyPr>
          <a:lstStyle/>
          <a:p>
            <a:r>
              <a:rPr lang="it-IT" dirty="0" smtClean="0"/>
              <a:t>Divieto </a:t>
            </a:r>
            <a:r>
              <a:rPr lang="it-IT" dirty="0"/>
              <a:t>penalmente sanzionato di </a:t>
            </a:r>
            <a:r>
              <a:rPr lang="it-IT" i="1" dirty="0" err="1"/>
              <a:t>Labour</a:t>
            </a:r>
            <a:r>
              <a:rPr lang="it-IT" i="1" dirty="0"/>
              <a:t> </a:t>
            </a:r>
            <a:r>
              <a:rPr lang="it-IT" i="1" dirty="0" err="1"/>
              <a:t>hire</a:t>
            </a:r>
            <a:r>
              <a:rPr lang="it-IT" dirty="0"/>
              <a:t> si basa sulla nozione di </a:t>
            </a:r>
            <a:r>
              <a:rPr lang="it-IT" dirty="0" err="1"/>
              <a:t>locatio</a:t>
            </a:r>
            <a:r>
              <a:rPr lang="it-IT" dirty="0"/>
              <a:t> </a:t>
            </a:r>
            <a:r>
              <a:rPr lang="it-IT" dirty="0" err="1" smtClean="0"/>
              <a:t>operarum</a:t>
            </a:r>
            <a:endParaRPr lang="it-IT" dirty="0"/>
          </a:p>
        </p:txBody>
      </p:sp>
      <p:sp>
        <p:nvSpPr>
          <p:cNvPr id="7" name="Segnaposto contenuto 6"/>
          <p:cNvSpPr>
            <a:spLocks noGrp="1"/>
          </p:cNvSpPr>
          <p:nvPr>
            <p:ph sz="quarter" idx="4"/>
          </p:nvPr>
        </p:nvSpPr>
        <p:spPr/>
        <p:txBody>
          <a:bodyPr/>
          <a:lstStyle/>
          <a:p>
            <a:pPr marL="0" indent="0">
              <a:buNone/>
            </a:pPr>
            <a:r>
              <a:rPr lang="it-IT" dirty="0" smtClean="0"/>
              <a:t> </a:t>
            </a:r>
            <a:r>
              <a:rPr lang="it-IT" cap="small" dirty="0" err="1"/>
              <a:t>Countouris</a:t>
            </a:r>
            <a:r>
              <a:rPr lang="it-IT" dirty="0"/>
              <a:t>, </a:t>
            </a:r>
            <a:r>
              <a:rPr lang="it-IT" i="1" dirty="0"/>
              <a:t>The </a:t>
            </a:r>
            <a:r>
              <a:rPr lang="it-IT" i="1" dirty="0" err="1"/>
              <a:t>Changing</a:t>
            </a:r>
            <a:r>
              <a:rPr lang="it-IT" i="1" dirty="0"/>
              <a:t> Law of the </a:t>
            </a:r>
            <a:r>
              <a:rPr lang="it-IT" i="1" dirty="0" err="1"/>
              <a:t>Employment</a:t>
            </a:r>
            <a:r>
              <a:rPr lang="it-IT" i="1" dirty="0"/>
              <a:t> </a:t>
            </a:r>
            <a:r>
              <a:rPr lang="it-IT" i="1" dirty="0" err="1"/>
              <a:t>Relationship</a:t>
            </a:r>
            <a:r>
              <a:rPr lang="it-IT" i="1" dirty="0"/>
              <a:t>: Comparative Analysis in the </a:t>
            </a:r>
            <a:r>
              <a:rPr lang="it-IT" i="1" dirty="0" err="1"/>
              <a:t>European</a:t>
            </a:r>
            <a:r>
              <a:rPr lang="it-IT" i="1" dirty="0"/>
              <a:t> </a:t>
            </a:r>
            <a:r>
              <a:rPr lang="it-IT" i="1" dirty="0" err="1"/>
              <a:t>Context</a:t>
            </a:r>
            <a:r>
              <a:rPr lang="it-IT" dirty="0"/>
              <a:t>, (2007) </a:t>
            </a:r>
            <a:r>
              <a:rPr lang="it-IT" dirty="0" err="1"/>
              <a:t>Ashgate</a:t>
            </a:r>
            <a:r>
              <a:rPr lang="it-IT" dirty="0"/>
              <a:t> Publishing Ltd, </a:t>
            </a:r>
            <a:r>
              <a:rPr lang="it-IT" dirty="0" err="1"/>
              <a:t>England</a:t>
            </a:r>
            <a:r>
              <a:rPr lang="it-IT" dirty="0"/>
              <a:t>.</a:t>
            </a:r>
          </a:p>
        </p:txBody>
      </p:sp>
    </p:spTree>
    <p:extLst>
      <p:ext uri="{BB962C8B-B14F-4D97-AF65-F5344CB8AC3E}">
        <p14:creationId xmlns:p14="http://schemas.microsoft.com/office/powerpoint/2010/main" val="342671184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Potenzialità ulteriori dei risultati della ricerca (1)</a:t>
            </a:r>
            <a:endParaRPr lang="it-IT" dirty="0"/>
          </a:p>
        </p:txBody>
      </p:sp>
      <p:sp>
        <p:nvSpPr>
          <p:cNvPr id="3" name="Segnaposto contenuto 2"/>
          <p:cNvSpPr>
            <a:spLocks noGrp="1"/>
          </p:cNvSpPr>
          <p:nvPr>
            <p:ph idx="1"/>
          </p:nvPr>
        </p:nvSpPr>
        <p:spPr/>
        <p:txBody>
          <a:bodyPr/>
          <a:lstStyle/>
          <a:p>
            <a:r>
              <a:rPr lang="it-IT" dirty="0" smtClean="0"/>
              <a:t>Il rapporto tra dottrina e giurisprudenza (tra formante dottorale e giurisprudenziale) può essere riguardato dalla prospettiva di questa: processi di </a:t>
            </a:r>
            <a:r>
              <a:rPr lang="it-IT" b="1" dirty="0" smtClean="0"/>
              <a:t>validazione delle tecniche citazionali dal parte delle Corti di vertice:</a:t>
            </a:r>
          </a:p>
          <a:p>
            <a:pPr marL="0" indent="0">
              <a:buNone/>
            </a:pPr>
            <a:r>
              <a:rPr lang="it-IT" b="1" dirty="0" smtClean="0"/>
              <a:t>– intreccio di più formanti nel tessuto argomentativo : composizione “mista” del formante richiamato. </a:t>
            </a:r>
          </a:p>
          <a:p>
            <a:pPr marL="0" indent="0">
              <a:buNone/>
            </a:pPr>
            <a:r>
              <a:rPr lang="it-IT" b="1" dirty="0" smtClean="0"/>
              <a:t>– “impugnazione” di una decisione costruita mediante richiamo di formanti dottorali non meramente esornativi. La Corte di vertice sindaca sia l’uso delle tecniche citazionali, sia la pertinenza del richiamo operato nella decisione oggetto di gravame.    </a:t>
            </a:r>
            <a:endParaRPr lang="it-IT" dirty="0"/>
          </a:p>
        </p:txBody>
      </p:sp>
    </p:spTree>
    <p:extLst>
      <p:ext uri="{BB962C8B-B14F-4D97-AF65-F5344CB8AC3E}">
        <p14:creationId xmlns:p14="http://schemas.microsoft.com/office/powerpoint/2010/main" val="346691353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La finalità ‘sistemica’</a:t>
            </a:r>
            <a:endParaRPr lang="it-IT" dirty="0"/>
          </a:p>
        </p:txBody>
      </p:sp>
      <p:sp>
        <p:nvSpPr>
          <p:cNvPr id="3" name="Segnaposto contenuto 2"/>
          <p:cNvSpPr>
            <a:spLocks noGrp="1"/>
          </p:cNvSpPr>
          <p:nvPr>
            <p:ph idx="1"/>
          </p:nvPr>
        </p:nvSpPr>
        <p:spPr/>
        <p:txBody>
          <a:bodyPr>
            <a:normAutofit/>
          </a:bodyPr>
          <a:lstStyle/>
          <a:p>
            <a:r>
              <a:rPr lang="it-IT" dirty="0" smtClean="0"/>
              <a:t>C</a:t>
            </a:r>
            <a:r>
              <a:rPr lang="ru-RU" dirty="0" err="1" smtClean="0"/>
              <a:t>ostruzione</a:t>
            </a:r>
            <a:r>
              <a:rPr lang="ru-RU" dirty="0" smtClean="0"/>
              <a:t> </a:t>
            </a:r>
            <a:r>
              <a:rPr lang="ru-RU" dirty="0" err="1"/>
              <a:t>della</a:t>
            </a:r>
            <a:r>
              <a:rPr lang="ru-RU" dirty="0"/>
              <a:t> </a:t>
            </a:r>
            <a:r>
              <a:rPr lang="ru-RU" dirty="0" err="1"/>
              <a:t>famiglia</a:t>
            </a:r>
            <a:r>
              <a:rPr lang="ru-RU" dirty="0"/>
              <a:t> </a:t>
            </a:r>
            <a:r>
              <a:rPr lang="ru-RU" dirty="0" err="1" smtClean="0"/>
              <a:t>giuridica</a:t>
            </a:r>
            <a:r>
              <a:rPr lang="it-IT" dirty="0" smtClean="0"/>
              <a:t> </a:t>
            </a:r>
            <a:r>
              <a:rPr lang="ru-RU" dirty="0" err="1" smtClean="0"/>
              <a:t>dell’Africa</a:t>
            </a:r>
            <a:r>
              <a:rPr lang="ru-RU" dirty="0" smtClean="0"/>
              <a:t> </a:t>
            </a:r>
            <a:r>
              <a:rPr lang="ru-RU" dirty="0" err="1"/>
              <a:t>australe</a:t>
            </a:r>
            <a:r>
              <a:rPr lang="ru-RU" dirty="0"/>
              <a:t>. </a:t>
            </a:r>
            <a:endParaRPr lang="it-IT" dirty="0" smtClean="0"/>
          </a:p>
          <a:p>
            <a:endParaRPr lang="it-IT" dirty="0"/>
          </a:p>
          <a:p>
            <a:r>
              <a:rPr lang="it-IT" dirty="0" smtClean="0"/>
              <a:t>I</a:t>
            </a:r>
            <a:r>
              <a:rPr lang="ru-RU" dirty="0" err="1" smtClean="0"/>
              <a:t>n</a:t>
            </a:r>
            <a:r>
              <a:rPr lang="ru-RU" dirty="0" smtClean="0"/>
              <a:t> </a:t>
            </a:r>
            <a:r>
              <a:rPr lang="ru-RU" dirty="0" err="1"/>
              <a:t>un</a:t>
            </a:r>
            <a:r>
              <a:rPr lang="ru-RU" dirty="0"/>
              <a:t> </a:t>
            </a:r>
            <a:r>
              <a:rPr lang="ru-RU" dirty="0" err="1"/>
              <a:t>modello</a:t>
            </a:r>
            <a:r>
              <a:rPr lang="ru-RU" dirty="0"/>
              <a:t> </a:t>
            </a:r>
            <a:r>
              <a:rPr lang="ru-RU" dirty="0" err="1"/>
              <a:t>economico</a:t>
            </a:r>
            <a:r>
              <a:rPr lang="ru-RU" dirty="0"/>
              <a:t> </a:t>
            </a:r>
            <a:r>
              <a:rPr lang="ru-RU" dirty="0" err="1"/>
              <a:t>globale</a:t>
            </a:r>
            <a:r>
              <a:rPr lang="ru-RU" dirty="0"/>
              <a:t> </a:t>
            </a:r>
            <a:r>
              <a:rPr lang="ru-RU" dirty="0" err="1"/>
              <a:t>che</a:t>
            </a:r>
            <a:r>
              <a:rPr lang="ru-RU" dirty="0"/>
              <a:t> </a:t>
            </a:r>
            <a:r>
              <a:rPr lang="ru-RU" dirty="0" err="1"/>
              <a:t>tende</a:t>
            </a:r>
            <a:r>
              <a:rPr lang="ru-RU" dirty="0"/>
              <a:t> </a:t>
            </a:r>
            <a:r>
              <a:rPr lang="ru-RU" dirty="0" err="1"/>
              <a:t>a</a:t>
            </a:r>
            <a:r>
              <a:rPr lang="ru-RU" dirty="0"/>
              <a:t> </a:t>
            </a:r>
            <a:r>
              <a:rPr lang="ru-RU" dirty="0" err="1"/>
              <a:t>favorire</a:t>
            </a:r>
            <a:r>
              <a:rPr lang="ru-RU" dirty="0"/>
              <a:t> </a:t>
            </a:r>
            <a:r>
              <a:rPr lang="ru-RU" dirty="0" err="1"/>
              <a:t>processi</a:t>
            </a:r>
            <a:r>
              <a:rPr lang="ru-RU" dirty="0"/>
              <a:t> </a:t>
            </a:r>
            <a:r>
              <a:rPr lang="ru-RU" dirty="0" err="1"/>
              <a:t>d’integrazione</a:t>
            </a:r>
            <a:r>
              <a:rPr lang="ru-RU" dirty="0"/>
              <a:t> </a:t>
            </a:r>
            <a:r>
              <a:rPr lang="ru-RU" dirty="0" err="1"/>
              <a:t>a</a:t>
            </a:r>
            <a:r>
              <a:rPr lang="ru-RU" dirty="0"/>
              <a:t> </a:t>
            </a:r>
            <a:r>
              <a:rPr lang="ru-RU" dirty="0" err="1"/>
              <a:t>carattere</a:t>
            </a:r>
            <a:r>
              <a:rPr lang="ru-RU" dirty="0"/>
              <a:t> </a:t>
            </a:r>
            <a:r>
              <a:rPr lang="ru-RU" dirty="0" err="1"/>
              <a:t>sovranazionale</a:t>
            </a:r>
            <a:r>
              <a:rPr lang="ru-RU" dirty="0"/>
              <a:t> (</a:t>
            </a:r>
            <a:r>
              <a:rPr lang="ru-RU" dirty="0" err="1"/>
              <a:t>a</a:t>
            </a:r>
            <a:r>
              <a:rPr lang="ru-RU" dirty="0"/>
              <a:t> </a:t>
            </a:r>
            <a:r>
              <a:rPr lang="ru-RU" dirty="0" err="1"/>
              <a:t>livello</a:t>
            </a:r>
            <a:r>
              <a:rPr lang="ru-RU" dirty="0"/>
              <a:t> </a:t>
            </a:r>
            <a:r>
              <a:rPr lang="ru-RU" dirty="0" err="1"/>
              <a:t>regionale-continentale</a:t>
            </a:r>
            <a:r>
              <a:rPr lang="ru-RU" dirty="0"/>
              <a:t>), </a:t>
            </a:r>
            <a:r>
              <a:rPr lang="ru-RU" dirty="0" err="1"/>
              <a:t>è</a:t>
            </a:r>
            <a:r>
              <a:rPr lang="ru-RU" dirty="0"/>
              <a:t> </a:t>
            </a:r>
            <a:r>
              <a:rPr lang="ru-RU" dirty="0" err="1"/>
              <a:t>evidente</a:t>
            </a:r>
            <a:r>
              <a:rPr lang="ru-RU" dirty="0"/>
              <a:t> </a:t>
            </a:r>
            <a:r>
              <a:rPr lang="ru-RU" dirty="0" err="1"/>
              <a:t>il</a:t>
            </a:r>
            <a:r>
              <a:rPr lang="ru-RU" dirty="0"/>
              <a:t> </a:t>
            </a:r>
            <a:r>
              <a:rPr lang="ru-RU" dirty="0" err="1"/>
              <a:t>contributo</a:t>
            </a:r>
            <a:r>
              <a:rPr lang="ru-RU" dirty="0"/>
              <a:t> </a:t>
            </a:r>
            <a:r>
              <a:rPr lang="ru-RU" dirty="0" err="1"/>
              <a:t>che</a:t>
            </a:r>
            <a:r>
              <a:rPr lang="ru-RU" dirty="0"/>
              <a:t> </a:t>
            </a:r>
            <a:r>
              <a:rPr lang="ru-RU" dirty="0" err="1"/>
              <a:t>si</a:t>
            </a:r>
            <a:r>
              <a:rPr lang="ru-RU" dirty="0"/>
              <a:t> </a:t>
            </a:r>
            <a:r>
              <a:rPr lang="ru-RU" dirty="0" err="1"/>
              <a:t>trae</a:t>
            </a:r>
            <a:r>
              <a:rPr lang="ru-RU" dirty="0"/>
              <a:t> </a:t>
            </a:r>
            <a:r>
              <a:rPr lang="ru-RU" dirty="0" err="1"/>
              <a:t>dalla</a:t>
            </a:r>
            <a:r>
              <a:rPr lang="ru-RU" dirty="0"/>
              <a:t> </a:t>
            </a:r>
            <a:r>
              <a:rPr lang="ru-RU" dirty="0" err="1"/>
              <a:t>costruzione</a:t>
            </a:r>
            <a:r>
              <a:rPr lang="ru-RU" dirty="0"/>
              <a:t> </a:t>
            </a:r>
            <a:r>
              <a:rPr lang="ru-RU" dirty="0" err="1"/>
              <a:t>della</a:t>
            </a:r>
            <a:r>
              <a:rPr lang="ru-RU" dirty="0"/>
              <a:t> </a:t>
            </a:r>
            <a:r>
              <a:rPr lang="ru-RU" dirty="0" err="1"/>
              <a:t>famiglia</a:t>
            </a:r>
            <a:r>
              <a:rPr lang="ru-RU" dirty="0"/>
              <a:t> </a:t>
            </a:r>
            <a:r>
              <a:rPr lang="ru-RU" dirty="0" err="1"/>
              <a:t>giuridica</a:t>
            </a:r>
            <a:r>
              <a:rPr lang="ru-RU" dirty="0"/>
              <a:t> </a:t>
            </a:r>
            <a:r>
              <a:rPr lang="ru-RU" dirty="0" err="1"/>
              <a:t>oggetto</a:t>
            </a:r>
            <a:r>
              <a:rPr lang="ru-RU" dirty="0"/>
              <a:t> </a:t>
            </a:r>
            <a:r>
              <a:rPr lang="ru-RU" dirty="0" err="1"/>
              <a:t>d’esame</a:t>
            </a:r>
            <a:r>
              <a:rPr lang="ru-RU" dirty="0"/>
              <a:t>: </a:t>
            </a:r>
            <a:r>
              <a:rPr lang="ru-RU" dirty="0" err="1"/>
              <a:t>il</a:t>
            </a:r>
            <a:r>
              <a:rPr lang="ru-RU" dirty="0"/>
              <a:t> </a:t>
            </a:r>
            <a:r>
              <a:rPr lang="ru-RU" dirty="0" err="1"/>
              <a:t>sostrato</a:t>
            </a:r>
            <a:r>
              <a:rPr lang="ru-RU" dirty="0"/>
              <a:t> </a:t>
            </a:r>
            <a:r>
              <a:rPr lang="ru-RU" dirty="0" err="1"/>
              <a:t>di</a:t>
            </a:r>
            <a:r>
              <a:rPr lang="ru-RU" dirty="0"/>
              <a:t> </a:t>
            </a:r>
            <a:r>
              <a:rPr lang="ru-RU" i="1" dirty="0" err="1"/>
              <a:t>Cape</a:t>
            </a:r>
            <a:r>
              <a:rPr lang="ru-RU" i="1" dirty="0"/>
              <a:t> </a:t>
            </a:r>
            <a:r>
              <a:rPr lang="ru-RU" i="1" dirty="0" err="1"/>
              <a:t>colonial</a:t>
            </a:r>
            <a:r>
              <a:rPr lang="ru-RU" i="1" dirty="0"/>
              <a:t> </a:t>
            </a:r>
            <a:r>
              <a:rPr lang="ru-RU" i="1" dirty="0" err="1"/>
              <a:t>law</a:t>
            </a:r>
            <a:r>
              <a:rPr lang="ru-RU" dirty="0"/>
              <a:t> </a:t>
            </a:r>
            <a:r>
              <a:rPr lang="ru-RU" dirty="0" err="1"/>
              <a:t>sembra</a:t>
            </a:r>
            <a:r>
              <a:rPr lang="ru-RU" dirty="0"/>
              <a:t>, </a:t>
            </a:r>
            <a:r>
              <a:rPr lang="ru-RU" dirty="0" err="1"/>
              <a:t>invero</a:t>
            </a:r>
            <a:r>
              <a:rPr lang="ru-RU" dirty="0"/>
              <a:t>, </a:t>
            </a:r>
            <a:r>
              <a:rPr lang="ru-RU" dirty="0" err="1"/>
              <a:t>favorire</a:t>
            </a:r>
            <a:r>
              <a:rPr lang="ru-RU" dirty="0"/>
              <a:t> «</a:t>
            </a:r>
            <a:r>
              <a:rPr lang="ru-RU" dirty="0" err="1"/>
              <a:t>the</a:t>
            </a:r>
            <a:r>
              <a:rPr lang="ru-RU" dirty="0"/>
              <a:t> </a:t>
            </a:r>
            <a:r>
              <a:rPr lang="ru-RU" dirty="0" err="1"/>
              <a:t>coming</a:t>
            </a:r>
            <a:r>
              <a:rPr lang="ru-RU" dirty="0"/>
              <a:t> </a:t>
            </a:r>
            <a:r>
              <a:rPr lang="ru-RU" dirty="0" err="1"/>
              <a:t>together</a:t>
            </a:r>
            <a:r>
              <a:rPr lang="ru-RU" dirty="0"/>
              <a:t> </a:t>
            </a:r>
            <a:r>
              <a:rPr lang="ru-RU" dirty="0" err="1"/>
              <a:t>of</a:t>
            </a:r>
            <a:r>
              <a:rPr lang="ru-RU" dirty="0"/>
              <a:t> </a:t>
            </a:r>
            <a:r>
              <a:rPr lang="ru-RU" dirty="0" err="1"/>
              <a:t>the</a:t>
            </a:r>
            <a:r>
              <a:rPr lang="ru-RU" dirty="0"/>
              <a:t> </a:t>
            </a:r>
            <a:r>
              <a:rPr lang="ru-RU" dirty="0" err="1"/>
              <a:t>laws</a:t>
            </a:r>
            <a:r>
              <a:rPr lang="ru-RU" dirty="0"/>
              <a:t> </a:t>
            </a:r>
            <a:r>
              <a:rPr lang="ru-RU" dirty="0" err="1"/>
              <a:t>of</a:t>
            </a:r>
            <a:r>
              <a:rPr lang="ru-RU" dirty="0"/>
              <a:t> </a:t>
            </a:r>
            <a:r>
              <a:rPr lang="ru-RU" dirty="0" err="1"/>
              <a:t>the</a:t>
            </a:r>
            <a:r>
              <a:rPr lang="ru-RU" dirty="0"/>
              <a:t> </a:t>
            </a:r>
            <a:r>
              <a:rPr lang="ru-RU" dirty="0" err="1"/>
              <a:t>region</a:t>
            </a:r>
            <a:r>
              <a:rPr lang="ru-RU" dirty="0"/>
              <a:t> </a:t>
            </a:r>
            <a:r>
              <a:rPr lang="ru-RU" dirty="0" err="1"/>
              <a:t>through</a:t>
            </a:r>
            <a:r>
              <a:rPr lang="ru-RU" dirty="0"/>
              <a:t> </a:t>
            </a:r>
            <a:r>
              <a:rPr lang="ru-RU" dirty="0" err="1"/>
              <a:t>improved</a:t>
            </a:r>
            <a:r>
              <a:rPr lang="ru-RU" dirty="0"/>
              <a:t> </a:t>
            </a:r>
            <a:r>
              <a:rPr lang="ru-RU" dirty="0" err="1"/>
              <a:t>forms</a:t>
            </a:r>
            <a:r>
              <a:rPr lang="ru-RU" dirty="0"/>
              <a:t> </a:t>
            </a:r>
            <a:r>
              <a:rPr lang="ru-RU" dirty="0" err="1"/>
              <a:t>of</a:t>
            </a:r>
            <a:r>
              <a:rPr lang="ru-RU" dirty="0"/>
              <a:t> </a:t>
            </a:r>
            <a:r>
              <a:rPr lang="ru-RU" dirty="0" err="1"/>
              <a:t>legal</a:t>
            </a:r>
            <a:r>
              <a:rPr lang="ru-RU" dirty="0"/>
              <a:t> </a:t>
            </a:r>
            <a:r>
              <a:rPr lang="ru-RU" dirty="0" err="1"/>
              <a:t>interaction</a:t>
            </a:r>
            <a:r>
              <a:rPr lang="ru-RU" dirty="0"/>
              <a:t>, </a:t>
            </a:r>
            <a:r>
              <a:rPr lang="ru-RU" dirty="0" err="1"/>
              <a:t>legal</a:t>
            </a:r>
            <a:r>
              <a:rPr lang="ru-RU" dirty="0"/>
              <a:t> </a:t>
            </a:r>
            <a:r>
              <a:rPr lang="ru-RU" dirty="0" err="1"/>
              <a:t>cooperation</a:t>
            </a:r>
            <a:r>
              <a:rPr lang="ru-RU" dirty="0"/>
              <a:t> </a:t>
            </a:r>
            <a:r>
              <a:rPr lang="ru-RU" dirty="0" err="1"/>
              <a:t>and</a:t>
            </a:r>
            <a:r>
              <a:rPr lang="ru-RU" dirty="0"/>
              <a:t>, </a:t>
            </a:r>
            <a:r>
              <a:rPr lang="ru-RU" dirty="0" err="1"/>
              <a:t>ultimately</a:t>
            </a:r>
            <a:r>
              <a:rPr lang="ru-RU" dirty="0"/>
              <a:t>, </a:t>
            </a:r>
            <a:r>
              <a:rPr lang="ru-RU" dirty="0" err="1"/>
              <a:t>legal</a:t>
            </a:r>
            <a:r>
              <a:rPr lang="ru-RU" dirty="0"/>
              <a:t> </a:t>
            </a:r>
            <a:r>
              <a:rPr lang="ru-RU" dirty="0" err="1"/>
              <a:t>harmonisation</a:t>
            </a:r>
            <a:r>
              <a:rPr lang="ru-RU" dirty="0" smtClean="0"/>
              <a:t>»</a:t>
            </a:r>
            <a:r>
              <a:rPr lang="it-IT" dirty="0" smtClean="0"/>
              <a:t> (</a:t>
            </a:r>
            <a:r>
              <a:rPr lang="en-US" dirty="0" smtClean="0"/>
              <a:t>G</a:t>
            </a:r>
            <a:r>
              <a:rPr lang="en-US" dirty="0"/>
              <a:t>. </a:t>
            </a:r>
            <a:r>
              <a:rPr lang="en-US" cap="small" dirty="0"/>
              <a:t>van </a:t>
            </a:r>
            <a:r>
              <a:rPr lang="en-US" cap="small" dirty="0" err="1" smtClean="0"/>
              <a:t>Niekerk</a:t>
            </a:r>
            <a:r>
              <a:rPr lang="en-US" cap="small" dirty="0" smtClean="0"/>
              <a:t>)</a:t>
            </a:r>
            <a:r>
              <a:rPr lang="en-US" dirty="0" smtClean="0"/>
              <a:t>.</a:t>
            </a:r>
            <a:endParaRPr lang="it-IT" dirty="0"/>
          </a:p>
          <a:p>
            <a:endParaRPr lang="it-IT" dirty="0"/>
          </a:p>
        </p:txBody>
      </p:sp>
    </p:spTree>
    <p:extLst>
      <p:ext uri="{BB962C8B-B14F-4D97-AF65-F5344CB8AC3E}">
        <p14:creationId xmlns:p14="http://schemas.microsoft.com/office/powerpoint/2010/main" val="39450898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r>
              <a:rPr lang="it-IT" dirty="0" smtClean="0"/>
              <a:t>Esempio di validazione: le citazioni addotte dalle parti …</a:t>
            </a:r>
            <a:endParaRPr lang="it-IT" dirty="0"/>
          </a:p>
        </p:txBody>
      </p:sp>
      <p:sp>
        <p:nvSpPr>
          <p:cNvPr id="8" name="Segnaposto contenuto 7"/>
          <p:cNvSpPr>
            <a:spLocks noGrp="1"/>
          </p:cNvSpPr>
          <p:nvPr>
            <p:ph idx="1"/>
          </p:nvPr>
        </p:nvSpPr>
        <p:spPr/>
        <p:txBody>
          <a:bodyPr>
            <a:normAutofit fontScale="92500" lnSpcReduction="20000"/>
          </a:bodyPr>
          <a:lstStyle/>
          <a:p>
            <a:r>
              <a:rPr lang="it-IT" i="1" dirty="0"/>
              <a:t>Standard </a:t>
            </a:r>
            <a:r>
              <a:rPr lang="it-IT" i="1" dirty="0" err="1"/>
              <a:t>Bank</a:t>
            </a:r>
            <a:r>
              <a:rPr lang="it-IT" i="1" dirty="0"/>
              <a:t> of South Africa Ltd v </a:t>
            </a:r>
            <a:r>
              <a:rPr lang="it-IT" i="1" dirty="0" err="1"/>
              <a:t>Council</a:t>
            </a:r>
            <a:r>
              <a:rPr lang="it-IT" i="1" dirty="0"/>
              <a:t> of the </a:t>
            </a:r>
            <a:r>
              <a:rPr lang="it-IT" i="1" dirty="0" err="1"/>
              <a:t>Municipality</a:t>
            </a:r>
            <a:r>
              <a:rPr lang="it-IT" i="1" dirty="0"/>
              <a:t> of Windhoek</a:t>
            </a:r>
            <a:r>
              <a:rPr lang="it-IT" dirty="0"/>
              <a:t> (SA 11/2006) [2015] NASC 24 (26 </a:t>
            </a:r>
            <a:r>
              <a:rPr lang="it-IT" dirty="0" err="1"/>
              <a:t>October</a:t>
            </a:r>
            <a:r>
              <a:rPr lang="it-IT" dirty="0"/>
              <a:t> 2015</a:t>
            </a:r>
            <a:r>
              <a:rPr lang="it-IT" dirty="0" smtClean="0"/>
              <a:t>): </a:t>
            </a:r>
            <a:r>
              <a:rPr lang="it-IT" b="1" dirty="0" smtClean="0"/>
              <a:t>regime </a:t>
            </a:r>
            <a:r>
              <a:rPr lang="it-IT" b="1" dirty="0"/>
              <a:t>giuridico delle «stock </a:t>
            </a:r>
            <a:r>
              <a:rPr lang="it-IT" b="1" dirty="0" err="1"/>
              <a:t>guarantees</a:t>
            </a:r>
            <a:r>
              <a:rPr lang="it-IT" b="1" dirty="0"/>
              <a:t>» come costitutive delle «</a:t>
            </a:r>
            <a:r>
              <a:rPr lang="it-IT" b="1" dirty="0" err="1"/>
              <a:t>demand</a:t>
            </a:r>
            <a:r>
              <a:rPr lang="it-IT" b="1" dirty="0"/>
              <a:t> </a:t>
            </a:r>
            <a:r>
              <a:rPr lang="it-IT" b="1" dirty="0" err="1"/>
              <a:t>guarantees</a:t>
            </a:r>
            <a:r>
              <a:rPr lang="it-IT" b="1" dirty="0" smtClean="0"/>
              <a:t>»:</a:t>
            </a:r>
          </a:p>
          <a:p>
            <a:r>
              <a:rPr lang="it-IT" b="1" dirty="0" smtClean="0"/>
              <a:t>“</a:t>
            </a:r>
            <a:r>
              <a:rPr lang="it-IT" dirty="0"/>
              <a:t>[31] </a:t>
            </a:r>
            <a:r>
              <a:rPr lang="it-IT" b="1" dirty="0"/>
              <a:t>Dr </a:t>
            </a:r>
            <a:r>
              <a:rPr lang="it-IT" b="1" dirty="0" err="1"/>
              <a:t>Henning</a:t>
            </a:r>
            <a:r>
              <a:rPr lang="it-IT" b="1" dirty="0"/>
              <a:t> </a:t>
            </a:r>
            <a:r>
              <a:rPr lang="it-IT" b="1" dirty="0" err="1"/>
              <a:t>submits</a:t>
            </a:r>
            <a:r>
              <a:rPr lang="it-IT" b="1" dirty="0"/>
              <a:t> </a:t>
            </a:r>
            <a:r>
              <a:rPr lang="it-IT" dirty="0" err="1"/>
              <a:t>that</a:t>
            </a:r>
            <a:r>
              <a:rPr lang="it-IT" dirty="0"/>
              <a:t> </a:t>
            </a:r>
            <a:r>
              <a:rPr lang="it-IT" dirty="0" err="1"/>
              <a:t>it</a:t>
            </a:r>
            <a:r>
              <a:rPr lang="it-IT" dirty="0"/>
              <a:t> </a:t>
            </a:r>
            <a:r>
              <a:rPr lang="it-IT" dirty="0" err="1"/>
              <a:t>matters</a:t>
            </a:r>
            <a:r>
              <a:rPr lang="it-IT" dirty="0"/>
              <a:t> </a:t>
            </a:r>
            <a:r>
              <a:rPr lang="it-IT" dirty="0" err="1"/>
              <a:t>not</a:t>
            </a:r>
            <a:r>
              <a:rPr lang="it-IT" dirty="0"/>
              <a:t> </a:t>
            </a:r>
            <a:r>
              <a:rPr lang="it-IT" dirty="0" err="1"/>
              <a:t>if</a:t>
            </a:r>
            <a:r>
              <a:rPr lang="it-IT" dirty="0"/>
              <a:t> the date and parties to the </a:t>
            </a:r>
            <a:r>
              <a:rPr lang="it-IT" dirty="0" err="1"/>
              <a:t>contract</a:t>
            </a:r>
            <a:r>
              <a:rPr lang="it-IT" dirty="0"/>
              <a:t> </a:t>
            </a:r>
            <a:r>
              <a:rPr lang="it-IT" dirty="0" err="1"/>
              <a:t>relied</a:t>
            </a:r>
            <a:r>
              <a:rPr lang="it-IT" dirty="0"/>
              <a:t> on in the </a:t>
            </a:r>
            <a:r>
              <a:rPr lang="it-IT" dirty="0" err="1"/>
              <a:t>demand</a:t>
            </a:r>
            <a:r>
              <a:rPr lang="it-IT" dirty="0"/>
              <a:t> and </a:t>
            </a:r>
            <a:r>
              <a:rPr lang="it-IT" dirty="0" err="1"/>
              <a:t>declaration</a:t>
            </a:r>
            <a:r>
              <a:rPr lang="it-IT" dirty="0"/>
              <a:t> are </a:t>
            </a:r>
            <a:r>
              <a:rPr lang="it-IT" dirty="0" err="1"/>
              <a:t>different</a:t>
            </a:r>
            <a:r>
              <a:rPr lang="it-IT" dirty="0"/>
              <a:t> from </a:t>
            </a:r>
            <a:r>
              <a:rPr lang="it-IT" dirty="0" err="1"/>
              <a:t>those</a:t>
            </a:r>
            <a:r>
              <a:rPr lang="it-IT" dirty="0"/>
              <a:t> </a:t>
            </a:r>
            <a:r>
              <a:rPr lang="it-IT" dirty="0" err="1"/>
              <a:t>that</a:t>
            </a:r>
            <a:r>
              <a:rPr lang="it-IT" dirty="0"/>
              <a:t> are part of the </a:t>
            </a:r>
            <a:r>
              <a:rPr lang="it-IT" dirty="0" err="1"/>
              <a:t>contract's</a:t>
            </a:r>
            <a:r>
              <a:rPr lang="it-IT" dirty="0"/>
              <a:t> </a:t>
            </a:r>
            <a:r>
              <a:rPr lang="it-IT" dirty="0" err="1"/>
              <a:t>definition</a:t>
            </a:r>
            <a:r>
              <a:rPr lang="it-IT" dirty="0"/>
              <a:t> in the </a:t>
            </a:r>
            <a:r>
              <a:rPr lang="it-IT" dirty="0" err="1"/>
              <a:t>guarantee</a:t>
            </a:r>
            <a:r>
              <a:rPr lang="it-IT" dirty="0"/>
              <a:t>. The </a:t>
            </a:r>
            <a:r>
              <a:rPr lang="it-IT" dirty="0" err="1"/>
              <a:t>contract</a:t>
            </a:r>
            <a:r>
              <a:rPr lang="it-IT" dirty="0"/>
              <a:t> </a:t>
            </a:r>
            <a:r>
              <a:rPr lang="it-IT" dirty="0" err="1"/>
              <a:t>number</a:t>
            </a:r>
            <a:r>
              <a:rPr lang="it-IT" dirty="0"/>
              <a:t> </a:t>
            </a:r>
            <a:r>
              <a:rPr lang="it-IT" dirty="0" err="1"/>
              <a:t>being</a:t>
            </a:r>
            <a:r>
              <a:rPr lang="it-IT" dirty="0"/>
              <a:t> the </a:t>
            </a:r>
            <a:r>
              <a:rPr lang="it-IT" dirty="0" err="1"/>
              <a:t>same</a:t>
            </a:r>
            <a:r>
              <a:rPr lang="it-IT" dirty="0"/>
              <a:t>, </a:t>
            </a:r>
            <a:r>
              <a:rPr lang="it-IT" dirty="0" err="1"/>
              <a:t>particulars</a:t>
            </a:r>
            <a:r>
              <a:rPr lang="it-IT" dirty="0"/>
              <a:t> of the date and parties in the recital-</a:t>
            </a:r>
            <a:r>
              <a:rPr lang="it-IT" dirty="0" err="1"/>
              <a:t>portion</a:t>
            </a:r>
            <a:r>
              <a:rPr lang="it-IT" dirty="0"/>
              <a:t> of the </a:t>
            </a:r>
            <a:r>
              <a:rPr lang="it-IT" dirty="0" err="1"/>
              <a:t>guarantee</a:t>
            </a:r>
            <a:r>
              <a:rPr lang="it-IT" dirty="0"/>
              <a:t> </a:t>
            </a:r>
            <a:r>
              <a:rPr lang="it-IT" dirty="0" err="1"/>
              <a:t>were</a:t>
            </a:r>
            <a:r>
              <a:rPr lang="it-IT" dirty="0"/>
              <a:t> </a:t>
            </a:r>
            <a:r>
              <a:rPr lang="it-IT" dirty="0" err="1"/>
              <a:t>superfluous</a:t>
            </a:r>
            <a:r>
              <a:rPr lang="it-IT" dirty="0"/>
              <a:t>, </a:t>
            </a:r>
            <a:r>
              <a:rPr lang="it-IT" b="1" dirty="0"/>
              <a:t>he </a:t>
            </a:r>
            <a:r>
              <a:rPr lang="it-IT" b="1" dirty="0" err="1"/>
              <a:t>submits</a:t>
            </a:r>
            <a:r>
              <a:rPr lang="it-IT" b="1" dirty="0"/>
              <a:t> on the authority of </a:t>
            </a:r>
            <a:r>
              <a:rPr lang="it-IT" b="1" dirty="0" err="1"/>
              <a:t>Voet</a:t>
            </a:r>
            <a:r>
              <a:rPr lang="it-IT" b="1" dirty="0"/>
              <a:t> 35.1.4</a:t>
            </a:r>
            <a:r>
              <a:rPr lang="it-IT" dirty="0"/>
              <a:t>.[24]  In Title 1 of Book 35, </a:t>
            </a:r>
            <a:r>
              <a:rPr lang="it-IT" dirty="0" err="1"/>
              <a:t>Voet</a:t>
            </a:r>
            <a:r>
              <a:rPr lang="it-IT" dirty="0"/>
              <a:t> </a:t>
            </a:r>
            <a:r>
              <a:rPr lang="it-IT" dirty="0" err="1"/>
              <a:t>deals</a:t>
            </a:r>
            <a:r>
              <a:rPr lang="it-IT" dirty="0"/>
              <a:t> with the </a:t>
            </a:r>
            <a:r>
              <a:rPr lang="it-IT" dirty="0" err="1"/>
              <a:t>conditions</a:t>
            </a:r>
            <a:r>
              <a:rPr lang="it-IT" dirty="0"/>
              <a:t>, </a:t>
            </a:r>
            <a:r>
              <a:rPr lang="it-IT" dirty="0" err="1"/>
              <a:t>descriptions</a:t>
            </a:r>
            <a:r>
              <a:rPr lang="it-IT" dirty="0"/>
              <a:t>, </a:t>
            </a:r>
            <a:r>
              <a:rPr lang="it-IT" dirty="0" err="1"/>
              <a:t>causes</a:t>
            </a:r>
            <a:r>
              <a:rPr lang="it-IT" dirty="0"/>
              <a:t> and </a:t>
            </a:r>
            <a:r>
              <a:rPr lang="it-IT" dirty="0" err="1"/>
              <a:t>purposes</a:t>
            </a:r>
            <a:r>
              <a:rPr lang="it-IT" dirty="0"/>
              <a:t> 'of </a:t>
            </a:r>
            <a:r>
              <a:rPr lang="it-IT" dirty="0" err="1"/>
              <a:t>those</a:t>
            </a:r>
            <a:r>
              <a:rPr lang="it-IT" dirty="0"/>
              <a:t> </a:t>
            </a:r>
            <a:r>
              <a:rPr lang="it-IT" dirty="0" err="1"/>
              <a:t>things</a:t>
            </a:r>
            <a:r>
              <a:rPr lang="it-IT" dirty="0"/>
              <a:t> </a:t>
            </a:r>
            <a:r>
              <a:rPr lang="it-IT" dirty="0" err="1"/>
              <a:t>which</a:t>
            </a:r>
            <a:r>
              <a:rPr lang="it-IT" dirty="0"/>
              <a:t> are </a:t>
            </a:r>
            <a:r>
              <a:rPr lang="it-IT" dirty="0" err="1"/>
              <a:t>written</a:t>
            </a:r>
            <a:r>
              <a:rPr lang="it-IT" dirty="0"/>
              <a:t> in a last </a:t>
            </a:r>
            <a:r>
              <a:rPr lang="it-IT" dirty="0" err="1"/>
              <a:t>will</a:t>
            </a:r>
            <a:r>
              <a:rPr lang="it-IT" dirty="0"/>
              <a:t>'. In </a:t>
            </a:r>
            <a:r>
              <a:rPr lang="it-IT" dirty="0" err="1"/>
              <a:t>s</a:t>
            </a:r>
            <a:r>
              <a:rPr lang="it-IT" dirty="0"/>
              <a:t> 4 </a:t>
            </a:r>
            <a:r>
              <a:rPr lang="it-IT" dirty="0" err="1"/>
              <a:t>thereof</a:t>
            </a:r>
            <a:r>
              <a:rPr lang="it-IT" dirty="0"/>
              <a:t> he </a:t>
            </a:r>
            <a:r>
              <a:rPr lang="it-IT" dirty="0" err="1"/>
              <a:t>deals</a:t>
            </a:r>
            <a:r>
              <a:rPr lang="it-IT" dirty="0"/>
              <a:t> with, </a:t>
            </a:r>
            <a:r>
              <a:rPr lang="it-IT" dirty="0" err="1"/>
              <a:t>qualifies</a:t>
            </a:r>
            <a:r>
              <a:rPr lang="it-IT" dirty="0"/>
              <a:t> and </a:t>
            </a:r>
            <a:r>
              <a:rPr lang="it-IT" dirty="0" err="1"/>
              <a:t>illustrates</a:t>
            </a:r>
            <a:r>
              <a:rPr lang="it-IT" dirty="0"/>
              <a:t> the </a:t>
            </a:r>
            <a:r>
              <a:rPr lang="it-IT" dirty="0" err="1"/>
              <a:t>application</a:t>
            </a:r>
            <a:r>
              <a:rPr lang="it-IT" dirty="0"/>
              <a:t> of the </a:t>
            </a:r>
            <a:r>
              <a:rPr lang="it-IT" i="1" dirty="0"/>
              <a:t>falsa </a:t>
            </a:r>
            <a:r>
              <a:rPr lang="it-IT" i="1" dirty="0" err="1"/>
              <a:t>demonstratio</a:t>
            </a:r>
            <a:r>
              <a:rPr lang="it-IT" i="1" dirty="0"/>
              <a:t> non </a:t>
            </a:r>
            <a:r>
              <a:rPr lang="it-IT" i="1" dirty="0" err="1"/>
              <a:t>nocet</a:t>
            </a:r>
            <a:r>
              <a:rPr lang="it-IT" dirty="0"/>
              <a:t> – </a:t>
            </a:r>
            <a:r>
              <a:rPr lang="it-IT" dirty="0" err="1"/>
              <a:t>rule</a:t>
            </a:r>
            <a:r>
              <a:rPr lang="it-IT" dirty="0"/>
              <a:t> to </a:t>
            </a:r>
            <a:r>
              <a:rPr lang="it-IT" dirty="0" err="1"/>
              <a:t>testamentary</a:t>
            </a:r>
            <a:r>
              <a:rPr lang="it-IT" dirty="0"/>
              <a:t> </a:t>
            </a:r>
            <a:r>
              <a:rPr lang="it-IT" dirty="0" err="1"/>
              <a:t>bequests</a:t>
            </a:r>
            <a:r>
              <a:rPr lang="it-IT" dirty="0"/>
              <a:t>. </a:t>
            </a:r>
            <a:r>
              <a:rPr lang="it-IT" dirty="0" smtClean="0"/>
              <a:t>…..”</a:t>
            </a:r>
          </a:p>
          <a:p>
            <a:endParaRPr lang="it-IT" dirty="0"/>
          </a:p>
          <a:p>
            <a:endParaRPr lang="it-IT" b="1" dirty="0"/>
          </a:p>
        </p:txBody>
      </p:sp>
    </p:spTree>
    <p:extLst>
      <p:ext uri="{BB962C8B-B14F-4D97-AF65-F5344CB8AC3E}">
        <p14:creationId xmlns:p14="http://schemas.microsoft.com/office/powerpoint/2010/main" val="284617331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r>
              <a:rPr lang="it-IT" dirty="0" smtClean="0"/>
              <a:t>… la risposta della Corte</a:t>
            </a:r>
            <a:endParaRPr lang="it-IT" dirty="0"/>
          </a:p>
        </p:txBody>
      </p:sp>
      <p:sp>
        <p:nvSpPr>
          <p:cNvPr id="3" name="Segnaposto contenuto 2"/>
          <p:cNvSpPr>
            <a:spLocks noGrp="1"/>
          </p:cNvSpPr>
          <p:nvPr>
            <p:ph idx="1"/>
          </p:nvPr>
        </p:nvSpPr>
        <p:spPr>
          <a:xfrm>
            <a:off x="767179" y="1816748"/>
            <a:ext cx="10515600" cy="4351338"/>
          </a:xfrm>
        </p:spPr>
        <p:txBody>
          <a:bodyPr>
            <a:normAutofit fontScale="77500" lnSpcReduction="20000"/>
          </a:bodyPr>
          <a:lstStyle/>
          <a:p>
            <a:pPr marL="0" indent="0">
              <a:buNone/>
            </a:pPr>
            <a:r>
              <a:rPr lang="it-IT" dirty="0"/>
              <a:t>[32] </a:t>
            </a:r>
            <a:r>
              <a:rPr lang="it-IT" dirty="0" err="1"/>
              <a:t>Whatever</a:t>
            </a:r>
            <a:r>
              <a:rPr lang="it-IT" dirty="0"/>
              <a:t> </a:t>
            </a:r>
            <a:r>
              <a:rPr lang="it-IT" dirty="0" err="1"/>
              <a:t>weight</a:t>
            </a:r>
            <a:r>
              <a:rPr lang="it-IT" dirty="0"/>
              <a:t> </a:t>
            </a:r>
            <a:r>
              <a:rPr lang="it-IT" dirty="0" err="1"/>
              <a:t>may</a:t>
            </a:r>
            <a:r>
              <a:rPr lang="it-IT" dirty="0"/>
              <a:t> be </a:t>
            </a:r>
            <a:r>
              <a:rPr lang="it-IT" dirty="0" err="1"/>
              <a:t>accorded</a:t>
            </a:r>
            <a:r>
              <a:rPr lang="it-IT" dirty="0"/>
              <a:t> to </a:t>
            </a:r>
            <a:r>
              <a:rPr lang="it-IT" dirty="0" err="1"/>
              <a:t>Voet's</a:t>
            </a:r>
            <a:r>
              <a:rPr lang="it-IT" dirty="0"/>
              <a:t> </a:t>
            </a:r>
            <a:r>
              <a:rPr lang="it-IT" dirty="0" err="1"/>
              <a:t>comments</a:t>
            </a:r>
            <a:r>
              <a:rPr lang="it-IT" dirty="0"/>
              <a:t> </a:t>
            </a:r>
            <a:r>
              <a:rPr lang="it-IT" dirty="0" smtClean="0"/>
              <a:t>… </a:t>
            </a:r>
            <a:r>
              <a:rPr lang="it-IT" dirty="0" err="1"/>
              <a:t>they</a:t>
            </a:r>
            <a:r>
              <a:rPr lang="it-IT" dirty="0"/>
              <a:t> </a:t>
            </a:r>
            <a:r>
              <a:rPr lang="it-IT" dirty="0" err="1"/>
              <a:t>fall</a:t>
            </a:r>
            <a:r>
              <a:rPr lang="it-IT" dirty="0"/>
              <a:t> to be </a:t>
            </a:r>
            <a:r>
              <a:rPr lang="it-IT" dirty="0" err="1"/>
              <a:t>distinguished</a:t>
            </a:r>
            <a:r>
              <a:rPr lang="it-IT" dirty="0"/>
              <a:t> from the case </a:t>
            </a:r>
            <a:r>
              <a:rPr lang="it-IT" dirty="0" err="1"/>
              <a:t>at</a:t>
            </a:r>
            <a:r>
              <a:rPr lang="it-IT" dirty="0"/>
              <a:t> bar </a:t>
            </a:r>
            <a:r>
              <a:rPr lang="it-IT" dirty="0" err="1"/>
              <a:t>both</a:t>
            </a:r>
            <a:r>
              <a:rPr lang="it-IT" dirty="0"/>
              <a:t> on </a:t>
            </a:r>
            <a:r>
              <a:rPr lang="it-IT" dirty="0" err="1"/>
              <a:t>principle</a:t>
            </a:r>
            <a:r>
              <a:rPr lang="it-IT" dirty="0"/>
              <a:t> and in </a:t>
            </a:r>
            <a:r>
              <a:rPr lang="it-IT" dirty="0" err="1"/>
              <a:t>substance</a:t>
            </a:r>
            <a:r>
              <a:rPr lang="it-IT" dirty="0"/>
              <a:t>.</a:t>
            </a:r>
          </a:p>
          <a:p>
            <a:pPr marL="0" indent="0">
              <a:buNone/>
            </a:pPr>
            <a:r>
              <a:rPr lang="it-IT" dirty="0"/>
              <a:t>[33] </a:t>
            </a:r>
            <a:r>
              <a:rPr lang="it-IT" dirty="0" err="1"/>
              <a:t>As</a:t>
            </a:r>
            <a:r>
              <a:rPr lang="it-IT" dirty="0"/>
              <a:t> </a:t>
            </a:r>
            <a:r>
              <a:rPr lang="it-IT" dirty="0" smtClean="0"/>
              <a:t>Corbett</a:t>
            </a:r>
            <a:r>
              <a:rPr lang="it-IT" b="1" dirty="0"/>
              <a:t> </a:t>
            </a:r>
            <a:r>
              <a:rPr lang="it-IT" dirty="0" err="1" smtClean="0"/>
              <a:t>noted</a:t>
            </a:r>
            <a:r>
              <a:rPr lang="it-IT" dirty="0"/>
              <a:t>, in </a:t>
            </a:r>
            <a:r>
              <a:rPr lang="it-IT" dirty="0" err="1"/>
              <a:t>dealing</a:t>
            </a:r>
            <a:r>
              <a:rPr lang="it-IT" dirty="0"/>
              <a:t> with the </a:t>
            </a:r>
            <a:r>
              <a:rPr lang="it-IT" dirty="0" err="1"/>
              <a:t>principles</a:t>
            </a:r>
            <a:r>
              <a:rPr lang="it-IT" dirty="0"/>
              <a:t> </a:t>
            </a:r>
            <a:r>
              <a:rPr lang="it-IT" dirty="0" err="1"/>
              <a:t>applicable</a:t>
            </a:r>
            <a:r>
              <a:rPr lang="it-IT" dirty="0"/>
              <a:t> to the </a:t>
            </a:r>
            <a:r>
              <a:rPr lang="it-IT" dirty="0" err="1"/>
              <a:t>interpretation</a:t>
            </a:r>
            <a:r>
              <a:rPr lang="it-IT" dirty="0"/>
              <a:t> of </a:t>
            </a:r>
            <a:r>
              <a:rPr lang="it-IT" dirty="0" err="1"/>
              <a:t>wills</a:t>
            </a:r>
            <a:r>
              <a:rPr lang="it-IT" dirty="0"/>
              <a:t>, </a:t>
            </a:r>
            <a:r>
              <a:rPr lang="it-IT" dirty="0" err="1"/>
              <a:t>there</a:t>
            </a:r>
            <a:r>
              <a:rPr lang="it-IT" dirty="0"/>
              <a:t> are </a:t>
            </a:r>
            <a:r>
              <a:rPr lang="it-IT" dirty="0" err="1"/>
              <a:t>important</a:t>
            </a:r>
            <a:r>
              <a:rPr lang="it-IT" dirty="0"/>
              <a:t> </a:t>
            </a:r>
            <a:r>
              <a:rPr lang="it-IT" dirty="0" err="1"/>
              <a:t>differences</a:t>
            </a:r>
            <a:r>
              <a:rPr lang="it-IT" dirty="0"/>
              <a:t> </a:t>
            </a:r>
            <a:r>
              <a:rPr lang="it-IT" dirty="0" err="1"/>
              <a:t>between</a:t>
            </a:r>
            <a:r>
              <a:rPr lang="it-IT" dirty="0"/>
              <a:t> </a:t>
            </a:r>
            <a:r>
              <a:rPr lang="it-IT" dirty="0" err="1"/>
              <a:t>wills</a:t>
            </a:r>
            <a:r>
              <a:rPr lang="it-IT" dirty="0"/>
              <a:t> and </a:t>
            </a:r>
            <a:r>
              <a:rPr lang="it-IT" dirty="0" err="1"/>
              <a:t>contracts</a:t>
            </a:r>
            <a:r>
              <a:rPr lang="it-IT" dirty="0"/>
              <a:t> </a:t>
            </a:r>
            <a:r>
              <a:rPr lang="it-IT" dirty="0" err="1"/>
              <a:t>that</a:t>
            </a:r>
            <a:r>
              <a:rPr lang="it-IT" dirty="0"/>
              <a:t> '</a:t>
            </a:r>
            <a:r>
              <a:rPr lang="it-IT" dirty="0" err="1"/>
              <a:t>affect</a:t>
            </a:r>
            <a:r>
              <a:rPr lang="it-IT" dirty="0"/>
              <a:t> the </a:t>
            </a:r>
            <a:r>
              <a:rPr lang="it-IT" dirty="0" err="1"/>
              <a:t>process</a:t>
            </a:r>
            <a:r>
              <a:rPr lang="it-IT" dirty="0"/>
              <a:t> of </a:t>
            </a:r>
            <a:r>
              <a:rPr lang="it-IT" dirty="0" err="1"/>
              <a:t>interpretation</a:t>
            </a:r>
            <a:r>
              <a:rPr lang="it-IT" dirty="0"/>
              <a:t>'. </a:t>
            </a:r>
            <a:r>
              <a:rPr lang="it-IT" dirty="0" err="1"/>
              <a:t>Referring</a:t>
            </a:r>
            <a:r>
              <a:rPr lang="it-IT" dirty="0"/>
              <a:t> to </a:t>
            </a:r>
            <a:r>
              <a:rPr lang="it-IT" dirty="0" err="1"/>
              <a:t>those</a:t>
            </a:r>
            <a:r>
              <a:rPr lang="it-IT" dirty="0"/>
              <a:t> </a:t>
            </a:r>
            <a:r>
              <a:rPr lang="it-IT" dirty="0" err="1"/>
              <a:t>differences</a:t>
            </a:r>
            <a:r>
              <a:rPr lang="it-IT" dirty="0"/>
              <a:t>, he </a:t>
            </a:r>
            <a:r>
              <a:rPr lang="it-IT" dirty="0" err="1"/>
              <a:t>continues</a:t>
            </a:r>
            <a:r>
              <a:rPr lang="it-IT" dirty="0" smtClean="0"/>
              <a:t>: ….</a:t>
            </a:r>
            <a:endParaRPr lang="it-IT" dirty="0"/>
          </a:p>
          <a:p>
            <a:pPr marL="0" indent="0">
              <a:buNone/>
            </a:pPr>
            <a:r>
              <a:rPr lang="it-IT" dirty="0"/>
              <a:t>[</a:t>
            </a:r>
            <a:r>
              <a:rPr lang="it-IT" dirty="0" smtClean="0"/>
              <a:t>34</a:t>
            </a:r>
            <a:r>
              <a:rPr lang="it-IT" dirty="0"/>
              <a:t>] </a:t>
            </a:r>
            <a:r>
              <a:rPr lang="it-IT" dirty="0" err="1"/>
              <a:t>This</a:t>
            </a:r>
            <a:r>
              <a:rPr lang="it-IT" dirty="0"/>
              <a:t> '</a:t>
            </a:r>
            <a:r>
              <a:rPr lang="it-IT" dirty="0" err="1"/>
              <a:t>benevolent</a:t>
            </a:r>
            <a:r>
              <a:rPr lang="it-IT" dirty="0"/>
              <a:t> </a:t>
            </a:r>
            <a:r>
              <a:rPr lang="it-IT" dirty="0" err="1"/>
              <a:t>approach</a:t>
            </a:r>
            <a:r>
              <a:rPr lang="it-IT" dirty="0"/>
              <a:t>' of '</a:t>
            </a:r>
            <a:r>
              <a:rPr lang="it-IT" dirty="0" err="1"/>
              <a:t>unbounded</a:t>
            </a:r>
            <a:r>
              <a:rPr lang="it-IT" dirty="0"/>
              <a:t> </a:t>
            </a:r>
            <a:r>
              <a:rPr lang="it-IT" dirty="0" err="1"/>
              <a:t>indulgence</a:t>
            </a:r>
            <a:r>
              <a:rPr lang="it-IT" dirty="0"/>
              <a:t>' </a:t>
            </a:r>
            <a:r>
              <a:rPr lang="it-IT" dirty="0" err="1"/>
              <a:t>which</a:t>
            </a:r>
            <a:r>
              <a:rPr lang="it-IT" dirty="0"/>
              <a:t> </a:t>
            </a:r>
            <a:r>
              <a:rPr lang="it-IT" dirty="0" err="1"/>
              <a:t>is</a:t>
            </a:r>
            <a:r>
              <a:rPr lang="it-IT" dirty="0"/>
              <a:t> </a:t>
            </a:r>
            <a:r>
              <a:rPr lang="it-IT" dirty="0" err="1"/>
              <a:t>inherently</a:t>
            </a:r>
            <a:r>
              <a:rPr lang="it-IT" dirty="0"/>
              <a:t> part of the </a:t>
            </a:r>
            <a:r>
              <a:rPr lang="it-IT" dirty="0" err="1"/>
              <a:t>principles</a:t>
            </a:r>
            <a:r>
              <a:rPr lang="it-IT" dirty="0"/>
              <a:t> </a:t>
            </a:r>
            <a:r>
              <a:rPr lang="it-IT" dirty="0" err="1"/>
              <a:t>applicable</a:t>
            </a:r>
            <a:r>
              <a:rPr lang="it-IT" dirty="0"/>
              <a:t> to the </a:t>
            </a:r>
            <a:r>
              <a:rPr lang="it-IT" dirty="0" err="1"/>
              <a:t>interpretation</a:t>
            </a:r>
            <a:r>
              <a:rPr lang="it-IT" dirty="0"/>
              <a:t> of </a:t>
            </a:r>
            <a:r>
              <a:rPr lang="it-IT" dirty="0" err="1"/>
              <a:t>wills</a:t>
            </a:r>
            <a:r>
              <a:rPr lang="it-IT" dirty="0"/>
              <a:t> </a:t>
            </a:r>
            <a:r>
              <a:rPr lang="it-IT" dirty="0" err="1"/>
              <a:t>is</a:t>
            </a:r>
            <a:r>
              <a:rPr lang="it-IT" dirty="0"/>
              <a:t> so self-</a:t>
            </a:r>
            <a:r>
              <a:rPr lang="it-IT" dirty="0" err="1"/>
              <a:t>evidently</a:t>
            </a:r>
            <a:r>
              <a:rPr lang="it-IT" dirty="0"/>
              <a:t> </a:t>
            </a:r>
            <a:r>
              <a:rPr lang="it-IT" dirty="0" err="1"/>
              <a:t>distinguishable</a:t>
            </a:r>
            <a:r>
              <a:rPr lang="it-IT" dirty="0"/>
              <a:t> from the </a:t>
            </a:r>
            <a:r>
              <a:rPr lang="it-IT" dirty="0" err="1"/>
              <a:t>principle</a:t>
            </a:r>
            <a:r>
              <a:rPr lang="it-IT" dirty="0"/>
              <a:t> of </a:t>
            </a:r>
            <a:r>
              <a:rPr lang="it-IT" dirty="0" err="1"/>
              <a:t>strict</a:t>
            </a:r>
            <a:r>
              <a:rPr lang="it-IT" dirty="0"/>
              <a:t> </a:t>
            </a:r>
            <a:r>
              <a:rPr lang="it-IT" dirty="0" err="1"/>
              <a:t>compliance</a:t>
            </a:r>
            <a:r>
              <a:rPr lang="it-IT" dirty="0"/>
              <a:t> </a:t>
            </a:r>
            <a:r>
              <a:rPr lang="it-IT" dirty="0" err="1"/>
              <a:t>as</a:t>
            </a:r>
            <a:r>
              <a:rPr lang="it-IT" dirty="0"/>
              <a:t> </a:t>
            </a:r>
            <a:r>
              <a:rPr lang="it-IT" dirty="0" err="1"/>
              <a:t>applied</a:t>
            </a:r>
            <a:r>
              <a:rPr lang="it-IT" dirty="0"/>
              <a:t> to </a:t>
            </a:r>
            <a:r>
              <a:rPr lang="it-IT" dirty="0" err="1"/>
              <a:t>demand</a:t>
            </a:r>
            <a:r>
              <a:rPr lang="it-IT" dirty="0"/>
              <a:t> </a:t>
            </a:r>
            <a:r>
              <a:rPr lang="it-IT" dirty="0" err="1"/>
              <a:t>guarantees</a:t>
            </a:r>
            <a:r>
              <a:rPr lang="it-IT" dirty="0"/>
              <a:t> </a:t>
            </a:r>
            <a:r>
              <a:rPr lang="it-IT" dirty="0" err="1"/>
              <a:t>that</a:t>
            </a:r>
            <a:r>
              <a:rPr lang="it-IT" dirty="0"/>
              <a:t> </a:t>
            </a:r>
            <a:r>
              <a:rPr lang="it-IT" dirty="0" err="1"/>
              <a:t>it</a:t>
            </a:r>
            <a:r>
              <a:rPr lang="it-IT" dirty="0"/>
              <a:t> </a:t>
            </a:r>
            <a:r>
              <a:rPr lang="it-IT" dirty="0" err="1"/>
              <a:t>does</a:t>
            </a:r>
            <a:r>
              <a:rPr lang="it-IT" dirty="0"/>
              <a:t> </a:t>
            </a:r>
            <a:r>
              <a:rPr lang="it-IT" dirty="0" err="1"/>
              <a:t>not</a:t>
            </a:r>
            <a:r>
              <a:rPr lang="it-IT" dirty="0"/>
              <a:t> </a:t>
            </a:r>
            <a:r>
              <a:rPr lang="it-IT" dirty="0" err="1"/>
              <a:t>justify</a:t>
            </a:r>
            <a:r>
              <a:rPr lang="it-IT" dirty="0"/>
              <a:t> </a:t>
            </a:r>
            <a:r>
              <a:rPr lang="it-IT" dirty="0" err="1"/>
              <a:t>further</a:t>
            </a:r>
            <a:r>
              <a:rPr lang="it-IT" dirty="0"/>
              <a:t> </a:t>
            </a:r>
            <a:r>
              <a:rPr lang="it-IT" dirty="0" err="1"/>
              <a:t>elaboration</a:t>
            </a:r>
            <a:r>
              <a:rPr lang="it-IT" dirty="0"/>
              <a:t>. The </a:t>
            </a:r>
            <a:r>
              <a:rPr lang="it-IT" dirty="0" err="1"/>
              <a:t>distinction</a:t>
            </a:r>
            <a:r>
              <a:rPr lang="it-IT" dirty="0"/>
              <a:t> </a:t>
            </a:r>
            <a:r>
              <a:rPr lang="it-IT" dirty="0" err="1"/>
              <a:t>applies</a:t>
            </a:r>
            <a:r>
              <a:rPr lang="it-IT" dirty="0"/>
              <a:t> with </a:t>
            </a:r>
            <a:r>
              <a:rPr lang="it-IT" dirty="0" err="1"/>
              <a:t>equal</a:t>
            </a:r>
            <a:r>
              <a:rPr lang="it-IT" dirty="0"/>
              <a:t> force to the </a:t>
            </a:r>
            <a:r>
              <a:rPr lang="it-IT" dirty="0" err="1"/>
              <a:t>support</a:t>
            </a:r>
            <a:r>
              <a:rPr lang="it-IT" dirty="0"/>
              <a:t> </a:t>
            </a:r>
            <a:r>
              <a:rPr lang="it-IT" dirty="0" err="1"/>
              <a:t>counsel</a:t>
            </a:r>
            <a:r>
              <a:rPr lang="it-IT" dirty="0"/>
              <a:t> </a:t>
            </a:r>
            <a:r>
              <a:rPr lang="it-IT" dirty="0" err="1"/>
              <a:t>sought</a:t>
            </a:r>
            <a:r>
              <a:rPr lang="it-IT" dirty="0"/>
              <a:t> to </a:t>
            </a:r>
            <a:r>
              <a:rPr lang="it-IT" dirty="0" err="1"/>
              <a:t>glean</a:t>
            </a:r>
            <a:r>
              <a:rPr lang="it-IT" dirty="0"/>
              <a:t> from </a:t>
            </a:r>
            <a:r>
              <a:rPr lang="it-IT" dirty="0" err="1"/>
              <a:t>two</a:t>
            </a:r>
            <a:r>
              <a:rPr lang="it-IT" dirty="0"/>
              <a:t> </a:t>
            </a:r>
            <a:r>
              <a:rPr lang="it-IT" dirty="0" err="1"/>
              <a:t>other</a:t>
            </a:r>
            <a:r>
              <a:rPr lang="it-IT" dirty="0"/>
              <a:t> </a:t>
            </a:r>
            <a:r>
              <a:rPr lang="it-IT" dirty="0" err="1"/>
              <a:t>comparisons</a:t>
            </a:r>
            <a:r>
              <a:rPr lang="it-IT" dirty="0"/>
              <a:t> </a:t>
            </a:r>
            <a:r>
              <a:rPr lang="it-IT" dirty="0" err="1"/>
              <a:t>applicable</a:t>
            </a:r>
            <a:r>
              <a:rPr lang="it-IT" dirty="0"/>
              <a:t> to the </a:t>
            </a:r>
            <a:r>
              <a:rPr lang="it-IT" dirty="0" err="1"/>
              <a:t>interpretation</a:t>
            </a:r>
            <a:r>
              <a:rPr lang="it-IT" dirty="0"/>
              <a:t> of </a:t>
            </a:r>
            <a:r>
              <a:rPr lang="it-IT" dirty="0" err="1"/>
              <a:t>testamentary</a:t>
            </a:r>
            <a:r>
              <a:rPr lang="it-IT" dirty="0"/>
              <a:t> </a:t>
            </a:r>
            <a:r>
              <a:rPr lang="it-IT" dirty="0" err="1"/>
              <a:t>dispositions</a:t>
            </a:r>
            <a:r>
              <a:rPr lang="it-IT" dirty="0"/>
              <a:t> in the law of </a:t>
            </a:r>
            <a:r>
              <a:rPr lang="it-IT" dirty="0" err="1"/>
              <a:t>succession</a:t>
            </a:r>
            <a:r>
              <a:rPr lang="it-IT" dirty="0"/>
              <a:t>, </a:t>
            </a:r>
            <a:r>
              <a:rPr lang="it-IT" dirty="0" err="1"/>
              <a:t>ie</a:t>
            </a:r>
            <a:r>
              <a:rPr lang="it-IT" dirty="0"/>
              <a:t> from </a:t>
            </a:r>
            <a:r>
              <a:rPr lang="it-IT" dirty="0" err="1"/>
              <a:t>instances</a:t>
            </a:r>
            <a:r>
              <a:rPr lang="it-IT" dirty="0"/>
              <a:t> </a:t>
            </a:r>
            <a:r>
              <a:rPr lang="it-IT" dirty="0" err="1"/>
              <a:t>where</a:t>
            </a:r>
            <a:r>
              <a:rPr lang="it-IT" dirty="0"/>
              <a:t> the testator made a </a:t>
            </a:r>
            <a:r>
              <a:rPr lang="it-IT" dirty="0" err="1"/>
              <a:t>mistake</a:t>
            </a:r>
            <a:r>
              <a:rPr lang="it-IT" dirty="0"/>
              <a:t> in the </a:t>
            </a:r>
            <a:r>
              <a:rPr lang="it-IT" dirty="0" err="1"/>
              <a:t>description</a:t>
            </a:r>
            <a:r>
              <a:rPr lang="it-IT" dirty="0"/>
              <a:t> of the </a:t>
            </a:r>
            <a:r>
              <a:rPr lang="it-IT" dirty="0" err="1"/>
              <a:t>beneficiary</a:t>
            </a:r>
            <a:r>
              <a:rPr lang="it-IT" dirty="0"/>
              <a:t> </a:t>
            </a:r>
            <a:r>
              <a:rPr lang="it-IT" dirty="0" err="1"/>
              <a:t>but</a:t>
            </a:r>
            <a:r>
              <a:rPr lang="it-IT" dirty="0"/>
              <a:t> no </a:t>
            </a:r>
            <a:r>
              <a:rPr lang="it-IT" dirty="0" err="1"/>
              <a:t>uncertainty</a:t>
            </a:r>
            <a:r>
              <a:rPr lang="it-IT" dirty="0"/>
              <a:t> </a:t>
            </a:r>
            <a:r>
              <a:rPr lang="it-IT" dirty="0" err="1"/>
              <a:t>exists</a:t>
            </a:r>
            <a:r>
              <a:rPr lang="it-IT" dirty="0"/>
              <a:t> </a:t>
            </a:r>
            <a:r>
              <a:rPr lang="it-IT" dirty="0" err="1"/>
              <a:t>as</a:t>
            </a:r>
            <a:r>
              <a:rPr lang="it-IT" dirty="0"/>
              <a:t> to </a:t>
            </a:r>
            <a:r>
              <a:rPr lang="it-IT" dirty="0" err="1"/>
              <a:t>whom</a:t>
            </a:r>
            <a:r>
              <a:rPr lang="it-IT" dirty="0"/>
              <a:t> he </a:t>
            </a:r>
            <a:r>
              <a:rPr lang="it-IT" dirty="0" err="1"/>
              <a:t>intended</a:t>
            </a:r>
            <a:r>
              <a:rPr lang="it-IT" b="1" dirty="0"/>
              <a:t>[28]</a:t>
            </a:r>
            <a:r>
              <a:rPr lang="it-IT" dirty="0"/>
              <a:t> and the </a:t>
            </a:r>
            <a:r>
              <a:rPr lang="it-IT" dirty="0" err="1"/>
              <a:t>application</a:t>
            </a:r>
            <a:r>
              <a:rPr lang="it-IT" dirty="0"/>
              <a:t> of the </a:t>
            </a:r>
            <a:r>
              <a:rPr lang="it-IT" i="1" dirty="0"/>
              <a:t>falsa </a:t>
            </a:r>
            <a:r>
              <a:rPr lang="it-IT" i="1" dirty="0" err="1"/>
              <a:t>demonstration</a:t>
            </a:r>
            <a:r>
              <a:rPr lang="it-IT" i="1" dirty="0"/>
              <a:t> non </a:t>
            </a:r>
            <a:r>
              <a:rPr lang="it-IT" i="1" dirty="0" err="1"/>
              <a:t>nocet</a:t>
            </a:r>
            <a:r>
              <a:rPr lang="it-IT" dirty="0" err="1"/>
              <a:t>-rule</a:t>
            </a:r>
            <a:r>
              <a:rPr lang="it-IT" dirty="0"/>
              <a:t> in </a:t>
            </a:r>
            <a:r>
              <a:rPr lang="it-IT" dirty="0" err="1"/>
              <a:t>that</a:t>
            </a:r>
            <a:r>
              <a:rPr lang="it-IT" dirty="0"/>
              <a:t> area of the law.</a:t>
            </a:r>
            <a:r>
              <a:rPr lang="it-IT" b="1" dirty="0"/>
              <a:t>[29]</a:t>
            </a:r>
            <a:endParaRPr lang="it-IT" dirty="0"/>
          </a:p>
          <a:p>
            <a:pPr marL="0" indent="0">
              <a:buNone/>
            </a:pPr>
            <a:r>
              <a:rPr lang="it-IT" dirty="0"/>
              <a:t>[35] The </a:t>
            </a:r>
            <a:r>
              <a:rPr lang="it-IT" dirty="0" err="1"/>
              <a:t>distinction</a:t>
            </a:r>
            <a:r>
              <a:rPr lang="it-IT" dirty="0"/>
              <a:t> </a:t>
            </a:r>
            <a:r>
              <a:rPr lang="it-IT" dirty="0" err="1"/>
              <a:t>is</a:t>
            </a:r>
            <a:r>
              <a:rPr lang="it-IT" dirty="0"/>
              <a:t> </a:t>
            </a:r>
            <a:r>
              <a:rPr lang="it-IT" dirty="0" err="1"/>
              <a:t>not</a:t>
            </a:r>
            <a:r>
              <a:rPr lang="it-IT" dirty="0"/>
              <a:t> </a:t>
            </a:r>
            <a:r>
              <a:rPr lang="it-IT" dirty="0" err="1"/>
              <a:t>only</a:t>
            </a:r>
            <a:r>
              <a:rPr lang="it-IT" dirty="0"/>
              <a:t> </a:t>
            </a:r>
            <a:r>
              <a:rPr lang="it-IT" dirty="0" err="1"/>
              <a:t>one</a:t>
            </a:r>
            <a:r>
              <a:rPr lang="it-IT" dirty="0"/>
              <a:t> of </a:t>
            </a:r>
            <a:r>
              <a:rPr lang="it-IT" dirty="0" err="1"/>
              <a:t>principle</a:t>
            </a:r>
            <a:r>
              <a:rPr lang="it-IT" dirty="0"/>
              <a:t>, </a:t>
            </a:r>
            <a:r>
              <a:rPr lang="it-IT" dirty="0" err="1"/>
              <a:t>but</a:t>
            </a:r>
            <a:r>
              <a:rPr lang="it-IT" dirty="0"/>
              <a:t> </a:t>
            </a:r>
            <a:r>
              <a:rPr lang="it-IT" dirty="0" err="1"/>
              <a:t>also</a:t>
            </a:r>
            <a:r>
              <a:rPr lang="it-IT" dirty="0"/>
              <a:t> of </a:t>
            </a:r>
            <a:r>
              <a:rPr lang="it-IT" dirty="0" err="1" smtClean="0"/>
              <a:t>substance</a:t>
            </a:r>
            <a:r>
              <a:rPr lang="it-IT" dirty="0"/>
              <a:t> </a:t>
            </a:r>
            <a:r>
              <a:rPr lang="it-IT" dirty="0" smtClean="0"/>
              <a:t>…</a:t>
            </a:r>
            <a:endParaRPr lang="it-IT" dirty="0"/>
          </a:p>
        </p:txBody>
      </p:sp>
    </p:spTree>
    <p:extLst>
      <p:ext uri="{BB962C8B-B14F-4D97-AF65-F5344CB8AC3E}">
        <p14:creationId xmlns:p14="http://schemas.microsoft.com/office/powerpoint/2010/main" val="104721053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Potenzialità ulteriori dei risultati della ricerca </a:t>
            </a:r>
            <a:r>
              <a:rPr lang="it-IT" dirty="0" smtClean="0"/>
              <a:t>(2)</a:t>
            </a:r>
            <a:endParaRPr lang="it-IT" dirty="0"/>
          </a:p>
        </p:txBody>
      </p:sp>
      <p:sp>
        <p:nvSpPr>
          <p:cNvPr id="3" name="Segnaposto contenuto 2"/>
          <p:cNvSpPr>
            <a:spLocks noGrp="1"/>
          </p:cNvSpPr>
          <p:nvPr>
            <p:ph idx="1"/>
          </p:nvPr>
        </p:nvSpPr>
        <p:spPr/>
        <p:txBody>
          <a:bodyPr>
            <a:normAutofit/>
          </a:bodyPr>
          <a:lstStyle/>
          <a:p>
            <a:r>
              <a:rPr lang="it-IT" dirty="0" smtClean="0"/>
              <a:t>Richiamo del sostrato dottrinale (il diritto-romano olandese), il quale dunque concorre alla costruzione del formante giurisprudenziale.</a:t>
            </a:r>
          </a:p>
          <a:p>
            <a:r>
              <a:rPr lang="it-IT" dirty="0" smtClean="0"/>
              <a:t>Sostrato dottorale e richiamo giurisprudenziale coincidono. </a:t>
            </a:r>
          </a:p>
          <a:p>
            <a:r>
              <a:rPr lang="it-IT" dirty="0" smtClean="0"/>
              <a:t>Ci si può interrogare:</a:t>
            </a:r>
          </a:p>
          <a:p>
            <a:pPr marL="514350" indent="-514350">
              <a:buAutoNum type="arabicParenR"/>
            </a:pPr>
            <a:r>
              <a:rPr lang="it-IT" dirty="0" smtClean="0"/>
              <a:t>Sul ruolo del diritto pubblico comparato nello studio delle famiglie giuridiche (</a:t>
            </a:r>
            <a:r>
              <a:rPr lang="it-IT" b="1" dirty="0" err="1" smtClean="0"/>
              <a:t>constitutional</a:t>
            </a:r>
            <a:r>
              <a:rPr lang="it-IT" b="1" dirty="0" smtClean="0"/>
              <a:t> </a:t>
            </a:r>
            <a:r>
              <a:rPr lang="it-IT" b="1" dirty="0" err="1" smtClean="0"/>
              <a:t>implication</a:t>
            </a:r>
            <a:r>
              <a:rPr lang="it-IT" dirty="0" smtClean="0"/>
              <a:t>);</a:t>
            </a:r>
          </a:p>
          <a:p>
            <a:pPr marL="514350" indent="-514350">
              <a:buAutoNum type="arabicParenR"/>
            </a:pPr>
            <a:r>
              <a:rPr lang="it-IT" dirty="0" smtClean="0"/>
              <a:t>Sul ruolo delle Corti di vertice nel processo di creazione, consolidamento e conservazione dei sistemi giuridici;</a:t>
            </a:r>
          </a:p>
          <a:p>
            <a:pPr marL="514350" indent="-514350">
              <a:buFont typeface="Arial" panose="020B0604020202020204" pitchFamily="34" charset="0"/>
              <a:buAutoNum type="arabicParenR"/>
            </a:pPr>
            <a:r>
              <a:rPr lang="it-IT" dirty="0"/>
              <a:t>Sulla natura dei sistemi giuridici dell’Africa australe</a:t>
            </a:r>
            <a:r>
              <a:rPr lang="it-IT" dirty="0" smtClean="0"/>
              <a:t>; </a:t>
            </a:r>
          </a:p>
          <a:p>
            <a:endParaRPr lang="it-IT" dirty="0"/>
          </a:p>
        </p:txBody>
      </p:sp>
    </p:spTree>
    <p:extLst>
      <p:ext uri="{BB962C8B-B14F-4D97-AF65-F5344CB8AC3E}">
        <p14:creationId xmlns:p14="http://schemas.microsoft.com/office/powerpoint/2010/main" val="40447895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Distribuzione per ambiti:</a:t>
            </a:r>
            <a:br>
              <a:rPr lang="it-IT" dirty="0" smtClean="0"/>
            </a:br>
            <a:r>
              <a:rPr lang="it-IT" dirty="0" smtClean="0"/>
              <a:t>Namibia</a:t>
            </a:r>
            <a:endParaRPr lang="it-IT" dirty="0"/>
          </a:p>
        </p:txBody>
      </p:sp>
      <p:graphicFrame>
        <p:nvGraphicFramePr>
          <p:cNvPr id="4" name="Chart 12"/>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684770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Distribuzione per ambiti:</a:t>
            </a:r>
            <a:br>
              <a:rPr lang="it-IT" dirty="0" smtClean="0"/>
            </a:br>
            <a:r>
              <a:rPr lang="it-IT" dirty="0" smtClean="0"/>
              <a:t>Botswana</a:t>
            </a:r>
            <a:endParaRPr lang="it-IT" dirty="0"/>
          </a:p>
        </p:txBody>
      </p:sp>
      <p:graphicFrame>
        <p:nvGraphicFramePr>
          <p:cNvPr id="4" name="Chart 11"/>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827152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a:t>Diritto pubblico comparato nello studio delle famiglie giuridiche (</a:t>
            </a:r>
            <a:r>
              <a:rPr lang="it-IT" sz="3600" b="1" i="1" dirty="0" err="1"/>
              <a:t>constitutional</a:t>
            </a:r>
            <a:r>
              <a:rPr lang="it-IT" sz="3600" b="1" i="1" dirty="0"/>
              <a:t> </a:t>
            </a:r>
            <a:r>
              <a:rPr lang="it-IT" sz="3600" b="1" i="1" dirty="0" err="1"/>
              <a:t>implication</a:t>
            </a:r>
            <a:r>
              <a:rPr lang="it-IT" sz="3600" dirty="0"/>
              <a:t>)</a:t>
            </a:r>
          </a:p>
        </p:txBody>
      </p:sp>
      <p:sp>
        <p:nvSpPr>
          <p:cNvPr id="3" name="Segnaposto contenuto 2"/>
          <p:cNvSpPr>
            <a:spLocks noGrp="1"/>
          </p:cNvSpPr>
          <p:nvPr>
            <p:ph idx="1"/>
          </p:nvPr>
        </p:nvSpPr>
        <p:spPr/>
        <p:txBody>
          <a:bodyPr>
            <a:normAutofit fontScale="70000" lnSpcReduction="20000"/>
          </a:bodyPr>
          <a:lstStyle/>
          <a:p>
            <a:r>
              <a:rPr lang="it-IT" dirty="0" smtClean="0"/>
              <a:t>Richiamo </a:t>
            </a:r>
            <a:r>
              <a:rPr lang="it-IT" dirty="0"/>
              <a:t>del sostrato dottorale per la costruzione di quello </a:t>
            </a:r>
            <a:r>
              <a:rPr lang="it-IT" dirty="0" smtClean="0"/>
              <a:t>giurisprudenziale: </a:t>
            </a:r>
            <a:r>
              <a:rPr lang="it-IT" dirty="0"/>
              <a:t>la circostanza per cui il richiamo può riguardare lo stesso sostrato dottrinale romano-olandese.</a:t>
            </a:r>
          </a:p>
          <a:p>
            <a:r>
              <a:rPr lang="it-IT" dirty="0"/>
              <a:t>In tali ipotesi, sostrato dottrinale e richiamo dottorale vengono a coincidere, e le numerose citazioni della giurisprudenza elegante olandese si intersecano fra loro e con il ruolo pretorio delle Corti di vertice.</a:t>
            </a:r>
          </a:p>
          <a:p>
            <a:r>
              <a:rPr lang="it-IT" dirty="0"/>
              <a:t>Ciò consente di utilizzare i richiami dottorali – in particolare, quelli che sono tratti dal sostrato su cui poggia il sistema giuridico – per formulare talune considerazioni di carattere generale sulla natura dei sistemi dell’area geo-giuridica esaminata e, quindi, sulla portata del </a:t>
            </a:r>
            <a:r>
              <a:rPr lang="it-IT" i="1" dirty="0"/>
              <a:t>Cape </a:t>
            </a:r>
            <a:r>
              <a:rPr lang="it-IT" i="1" dirty="0" err="1"/>
              <a:t>colonial</a:t>
            </a:r>
            <a:r>
              <a:rPr lang="it-IT" i="1" dirty="0"/>
              <a:t> law</a:t>
            </a:r>
            <a:r>
              <a:rPr lang="it-IT" dirty="0"/>
              <a:t>. </a:t>
            </a:r>
          </a:p>
          <a:p>
            <a:r>
              <a:rPr lang="it-IT" dirty="0"/>
              <a:t>Si tratta di considerazioni che si collocano entro la già indicata riflessione sulla configurabilità della </a:t>
            </a:r>
            <a:r>
              <a:rPr lang="it-IT" i="1" dirty="0"/>
              <a:t>Cape </a:t>
            </a:r>
            <a:r>
              <a:rPr lang="it-IT" i="1" dirty="0" err="1"/>
              <a:t>colonial</a:t>
            </a:r>
            <a:r>
              <a:rPr lang="it-IT" i="1" dirty="0"/>
              <a:t> law</a:t>
            </a:r>
            <a:r>
              <a:rPr lang="it-IT" dirty="0"/>
              <a:t> come autonoma famiglia giuridica nell’ambito della </a:t>
            </a:r>
            <a:r>
              <a:rPr lang="it-IT" i="1" dirty="0"/>
              <a:t>Western </a:t>
            </a:r>
            <a:r>
              <a:rPr lang="it-IT" i="1" dirty="0" err="1"/>
              <a:t>legal</a:t>
            </a:r>
            <a:r>
              <a:rPr lang="it-IT" i="1" dirty="0"/>
              <a:t> </a:t>
            </a:r>
            <a:r>
              <a:rPr lang="it-IT" i="1" dirty="0" err="1"/>
              <a:t>tradition</a:t>
            </a:r>
            <a:r>
              <a:rPr lang="it-IT" dirty="0"/>
              <a:t>, sul ruolo del diritto pubblico comparato nello studio delle famiglie giuridiche, sull’interazione fra i principi del costituzionalismo e gli istituti del diritto tradizionale.</a:t>
            </a:r>
          </a:p>
          <a:p>
            <a:r>
              <a:rPr lang="ru-RU" dirty="0" err="1"/>
              <a:t>È</a:t>
            </a:r>
            <a:r>
              <a:rPr lang="ru-RU" dirty="0"/>
              <a:t> </a:t>
            </a:r>
            <a:r>
              <a:rPr lang="ru-RU" dirty="0" err="1"/>
              <a:t>la</a:t>
            </a:r>
            <a:r>
              <a:rPr lang="ru-RU" dirty="0"/>
              <a:t> </a:t>
            </a:r>
            <a:r>
              <a:rPr lang="ru-RU" i="1" dirty="0" err="1"/>
              <a:t>constitutional</a:t>
            </a:r>
            <a:r>
              <a:rPr lang="ru-RU" i="1" dirty="0"/>
              <a:t> </a:t>
            </a:r>
            <a:r>
              <a:rPr lang="ru-RU" i="1" dirty="0" err="1"/>
              <a:t>implication</a:t>
            </a:r>
            <a:r>
              <a:rPr lang="ru-RU" i="1" dirty="0"/>
              <a:t> </a:t>
            </a:r>
            <a:r>
              <a:rPr lang="ru-RU" dirty="0" err="1"/>
              <a:t>delle</a:t>
            </a:r>
            <a:r>
              <a:rPr lang="ru-RU" dirty="0"/>
              <a:t> </a:t>
            </a:r>
            <a:r>
              <a:rPr lang="ru-RU" dirty="0" err="1"/>
              <a:t>famiglie</a:t>
            </a:r>
            <a:r>
              <a:rPr lang="ru-RU" dirty="0"/>
              <a:t> </a:t>
            </a:r>
            <a:r>
              <a:rPr lang="ru-RU" dirty="0" err="1" smtClean="0"/>
              <a:t>giuridiche</a:t>
            </a:r>
            <a:r>
              <a:rPr lang="it-IT" dirty="0" smtClean="0"/>
              <a:t>.</a:t>
            </a:r>
            <a:endParaRPr lang="it-IT" dirty="0"/>
          </a:p>
        </p:txBody>
      </p:sp>
    </p:spTree>
    <p:extLst>
      <p:ext uri="{BB962C8B-B14F-4D97-AF65-F5344CB8AC3E}">
        <p14:creationId xmlns:p14="http://schemas.microsoft.com/office/powerpoint/2010/main" val="3096367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2420" y="365125"/>
            <a:ext cx="11567160" cy="1325563"/>
          </a:xfrm>
        </p:spPr>
        <p:txBody>
          <a:bodyPr>
            <a:noAutofit/>
          </a:bodyPr>
          <a:lstStyle/>
          <a:p>
            <a:r>
              <a:rPr lang="it-IT" sz="3600" dirty="0" smtClean="0"/>
              <a:t/>
            </a:r>
            <a:br>
              <a:rPr lang="it-IT" sz="3600" dirty="0" smtClean="0"/>
            </a:br>
            <a:r>
              <a:rPr lang="it-IT" sz="3600" dirty="0" smtClean="0"/>
              <a:t>Diritto </a:t>
            </a:r>
            <a:r>
              <a:rPr lang="it-IT" sz="3600" dirty="0"/>
              <a:t>pubblico comparato nello studio delle famiglie giuridiche </a:t>
            </a:r>
            <a:r>
              <a:rPr lang="it-IT" sz="3600" dirty="0" smtClean="0"/>
              <a:t>(</a:t>
            </a:r>
            <a:r>
              <a:rPr lang="it-IT" sz="3600" b="1" i="1" dirty="0" smtClean="0"/>
              <a:t>ruolo della giustizia costituzionale</a:t>
            </a:r>
            <a:r>
              <a:rPr lang="it-IT" sz="3600" dirty="0" smtClean="0"/>
              <a:t>)</a:t>
            </a:r>
            <a:r>
              <a:rPr lang="it-IT" sz="3600" dirty="0"/>
              <a:t/>
            </a:r>
            <a:br>
              <a:rPr lang="it-IT" sz="3600" dirty="0"/>
            </a:br>
            <a:endParaRPr lang="it-IT" sz="3600" dirty="0"/>
          </a:p>
        </p:txBody>
      </p:sp>
      <p:sp>
        <p:nvSpPr>
          <p:cNvPr id="3" name="Segnaposto contenuto 2"/>
          <p:cNvSpPr>
            <a:spLocks noGrp="1"/>
          </p:cNvSpPr>
          <p:nvPr>
            <p:ph idx="1"/>
          </p:nvPr>
        </p:nvSpPr>
        <p:spPr/>
        <p:txBody>
          <a:bodyPr>
            <a:normAutofit fontScale="55000" lnSpcReduction="20000"/>
          </a:bodyPr>
          <a:lstStyle/>
          <a:p>
            <a:r>
              <a:rPr lang="en-US" dirty="0" err="1" smtClean="0"/>
              <a:t>Presenza</a:t>
            </a:r>
            <a:r>
              <a:rPr lang="en-US" dirty="0" smtClean="0"/>
              <a:t> di </a:t>
            </a:r>
            <a:r>
              <a:rPr lang="en-US" i="1" dirty="0" smtClean="0"/>
              <a:t>expatriate judges</a:t>
            </a:r>
            <a:r>
              <a:rPr lang="en-US" i="1" dirty="0" smtClean="0"/>
              <a:t>;</a:t>
            </a:r>
            <a:endParaRPr lang="it-IT" dirty="0"/>
          </a:p>
          <a:p>
            <a:r>
              <a:rPr lang="it-IT" dirty="0" smtClean="0"/>
              <a:t>Struttura </a:t>
            </a:r>
            <a:r>
              <a:rPr lang="it-IT" dirty="0"/>
              <a:t>delle </a:t>
            </a:r>
            <a:r>
              <a:rPr lang="it-IT" dirty="0" smtClean="0"/>
              <a:t>Corti:</a:t>
            </a:r>
            <a:r>
              <a:rPr lang="ru-RU" dirty="0" smtClean="0"/>
              <a:t> </a:t>
            </a:r>
            <a:r>
              <a:rPr lang="ru-RU" dirty="0" err="1"/>
              <a:t>solo</a:t>
            </a:r>
            <a:r>
              <a:rPr lang="ru-RU" dirty="0"/>
              <a:t> </a:t>
            </a:r>
            <a:r>
              <a:rPr lang="ru-RU" dirty="0" err="1"/>
              <a:t>in</a:t>
            </a:r>
            <a:r>
              <a:rPr lang="ru-RU" dirty="0"/>
              <a:t> </a:t>
            </a:r>
            <a:r>
              <a:rPr lang="ru-RU" dirty="0" err="1"/>
              <a:t>Sudafrica</a:t>
            </a:r>
            <a:r>
              <a:rPr lang="ru-RU" dirty="0"/>
              <a:t> </a:t>
            </a:r>
            <a:r>
              <a:rPr lang="ru-RU" dirty="0" err="1"/>
              <a:t>e</a:t>
            </a:r>
            <a:r>
              <a:rPr lang="ru-RU" dirty="0"/>
              <a:t> </a:t>
            </a:r>
            <a:r>
              <a:rPr lang="ru-RU" dirty="0" err="1"/>
              <a:t>Zimbabwe</a:t>
            </a:r>
            <a:r>
              <a:rPr lang="ru-RU" dirty="0"/>
              <a:t> </a:t>
            </a:r>
            <a:r>
              <a:rPr lang="ru-RU" dirty="0" err="1"/>
              <a:t>v’è</a:t>
            </a:r>
            <a:r>
              <a:rPr lang="ru-RU" dirty="0"/>
              <a:t> </a:t>
            </a:r>
            <a:r>
              <a:rPr lang="ru-RU" dirty="0" err="1"/>
              <a:t>una</a:t>
            </a:r>
            <a:r>
              <a:rPr lang="ru-RU" dirty="0"/>
              <a:t> </a:t>
            </a:r>
            <a:r>
              <a:rPr lang="ru-RU" dirty="0" err="1"/>
              <a:t>Corte</a:t>
            </a:r>
            <a:r>
              <a:rPr lang="ru-RU" dirty="0"/>
              <a:t> </a:t>
            </a:r>
            <a:r>
              <a:rPr lang="ru-RU" dirty="0" err="1"/>
              <a:t>costituzionale</a:t>
            </a:r>
            <a:r>
              <a:rPr lang="ru-RU" dirty="0"/>
              <a:t>, </a:t>
            </a:r>
            <a:r>
              <a:rPr lang="ru-RU" dirty="0" err="1"/>
              <a:t>interprete</a:t>
            </a:r>
            <a:r>
              <a:rPr lang="ru-RU" dirty="0"/>
              <a:t> </a:t>
            </a:r>
            <a:r>
              <a:rPr lang="ru-RU" dirty="0" err="1"/>
              <a:t>qualificata</a:t>
            </a:r>
            <a:r>
              <a:rPr lang="ru-RU" dirty="0"/>
              <a:t> </a:t>
            </a:r>
            <a:r>
              <a:rPr lang="ru-RU" dirty="0" err="1"/>
              <a:t>e</a:t>
            </a:r>
            <a:r>
              <a:rPr lang="ru-RU" dirty="0"/>
              <a:t> </a:t>
            </a:r>
            <a:r>
              <a:rPr lang="ru-RU" dirty="0" err="1"/>
              <a:t>di</a:t>
            </a:r>
            <a:r>
              <a:rPr lang="ru-RU" dirty="0"/>
              <a:t> </a:t>
            </a:r>
            <a:r>
              <a:rPr lang="ru-RU" dirty="0" err="1"/>
              <a:t>ultima</a:t>
            </a:r>
            <a:r>
              <a:rPr lang="ru-RU" dirty="0"/>
              <a:t> </a:t>
            </a:r>
            <a:r>
              <a:rPr lang="ru-RU" dirty="0" err="1"/>
              <a:t>istanza</a:t>
            </a:r>
            <a:r>
              <a:rPr lang="ru-RU" dirty="0"/>
              <a:t> </a:t>
            </a:r>
            <a:r>
              <a:rPr lang="ru-RU" dirty="0" err="1"/>
              <a:t>della</a:t>
            </a:r>
            <a:r>
              <a:rPr lang="ru-RU" dirty="0"/>
              <a:t> </a:t>
            </a:r>
            <a:r>
              <a:rPr lang="ru-RU" dirty="0" err="1"/>
              <a:t>Costituzione</a:t>
            </a:r>
            <a:r>
              <a:rPr lang="ru-RU" dirty="0"/>
              <a:t>, </a:t>
            </a:r>
            <a:r>
              <a:rPr lang="ru-RU" dirty="0" err="1"/>
              <a:t>titolare</a:t>
            </a:r>
            <a:r>
              <a:rPr lang="ru-RU" dirty="0"/>
              <a:t> </a:t>
            </a:r>
            <a:r>
              <a:rPr lang="ru-RU" dirty="0" err="1"/>
              <a:t>della</a:t>
            </a:r>
            <a:r>
              <a:rPr lang="ru-RU" dirty="0"/>
              <a:t> </a:t>
            </a:r>
            <a:r>
              <a:rPr lang="ru-RU" i="1" dirty="0" err="1"/>
              <a:t>adjudication</a:t>
            </a:r>
            <a:r>
              <a:rPr lang="ru-RU" i="1" dirty="0"/>
              <a:t> </a:t>
            </a:r>
            <a:r>
              <a:rPr lang="ru-RU" dirty="0" err="1"/>
              <a:t>rispetto</a:t>
            </a:r>
            <a:r>
              <a:rPr lang="ru-RU" dirty="0"/>
              <a:t> </a:t>
            </a:r>
            <a:r>
              <a:rPr lang="ru-RU" dirty="0" err="1"/>
              <a:t>ad</a:t>
            </a:r>
            <a:r>
              <a:rPr lang="ru-RU" dirty="0"/>
              <a:t> </a:t>
            </a:r>
            <a:r>
              <a:rPr lang="ru-RU" dirty="0" err="1"/>
              <a:t>atti</a:t>
            </a:r>
            <a:r>
              <a:rPr lang="ru-RU" dirty="0"/>
              <a:t> </a:t>
            </a:r>
            <a:r>
              <a:rPr lang="ru-RU" dirty="0" err="1"/>
              <a:t>a</a:t>
            </a:r>
            <a:r>
              <a:rPr lang="ru-RU" dirty="0"/>
              <a:t> </a:t>
            </a:r>
            <a:r>
              <a:rPr lang="ru-RU" dirty="0" err="1"/>
              <a:t>quella</a:t>
            </a:r>
            <a:r>
              <a:rPr lang="ru-RU" dirty="0"/>
              <a:t> </a:t>
            </a:r>
            <a:r>
              <a:rPr lang="ru-RU" dirty="0" err="1"/>
              <a:t>subordinati</a:t>
            </a:r>
            <a:r>
              <a:rPr lang="ru-RU" dirty="0"/>
              <a:t>. </a:t>
            </a:r>
            <a:r>
              <a:rPr lang="ru-RU" dirty="0" err="1"/>
              <a:t>Negli</a:t>
            </a:r>
            <a:r>
              <a:rPr lang="ru-RU" dirty="0"/>
              <a:t> </a:t>
            </a:r>
            <a:r>
              <a:rPr lang="ru-RU" dirty="0" err="1"/>
              <a:t>altri</a:t>
            </a:r>
            <a:r>
              <a:rPr lang="ru-RU" dirty="0"/>
              <a:t> </a:t>
            </a:r>
            <a:r>
              <a:rPr lang="ru-RU" dirty="0" err="1"/>
              <a:t>Paesi</a:t>
            </a:r>
            <a:r>
              <a:rPr lang="ru-RU" dirty="0"/>
              <a:t> </a:t>
            </a:r>
            <a:r>
              <a:rPr lang="ru-RU" dirty="0" err="1"/>
              <a:t>dell’Africa</a:t>
            </a:r>
            <a:r>
              <a:rPr lang="ru-RU" dirty="0"/>
              <a:t> </a:t>
            </a:r>
            <a:r>
              <a:rPr lang="ru-RU" dirty="0" err="1"/>
              <a:t>australe</a:t>
            </a:r>
            <a:r>
              <a:rPr lang="ru-RU" dirty="0"/>
              <a:t> </a:t>
            </a:r>
            <a:r>
              <a:rPr lang="ru-RU" dirty="0" err="1"/>
              <a:t>le</a:t>
            </a:r>
            <a:r>
              <a:rPr lang="ru-RU" dirty="0"/>
              <a:t> </a:t>
            </a:r>
            <a:r>
              <a:rPr lang="ru-RU" dirty="0" err="1"/>
              <a:t>Corti</a:t>
            </a:r>
            <a:r>
              <a:rPr lang="ru-RU" dirty="0"/>
              <a:t> </a:t>
            </a:r>
            <a:r>
              <a:rPr lang="ru-RU" dirty="0" err="1"/>
              <a:t>di</a:t>
            </a:r>
            <a:r>
              <a:rPr lang="ru-RU" dirty="0"/>
              <a:t> </a:t>
            </a:r>
            <a:r>
              <a:rPr lang="ru-RU" dirty="0" err="1"/>
              <a:t>vertice</a:t>
            </a:r>
            <a:r>
              <a:rPr lang="ru-RU" dirty="0"/>
              <a:t> </a:t>
            </a:r>
            <a:r>
              <a:rPr lang="ru-RU" dirty="0" err="1"/>
              <a:t>cumulano</a:t>
            </a:r>
            <a:r>
              <a:rPr lang="ru-RU" dirty="0"/>
              <a:t> </a:t>
            </a:r>
            <a:r>
              <a:rPr lang="ru-RU" dirty="0" err="1"/>
              <a:t>le</a:t>
            </a:r>
            <a:r>
              <a:rPr lang="ru-RU" dirty="0"/>
              <a:t> </a:t>
            </a:r>
            <a:r>
              <a:rPr lang="ru-RU" dirty="0" err="1"/>
              <a:t>funzioni</a:t>
            </a:r>
            <a:r>
              <a:rPr lang="ru-RU" dirty="0"/>
              <a:t> </a:t>
            </a:r>
            <a:r>
              <a:rPr lang="ru-RU" dirty="0" err="1"/>
              <a:t>di</a:t>
            </a:r>
            <a:r>
              <a:rPr lang="ru-RU" dirty="0"/>
              <a:t> </a:t>
            </a:r>
            <a:r>
              <a:rPr lang="ru-RU" dirty="0" err="1"/>
              <a:t>magistratura</a:t>
            </a:r>
            <a:r>
              <a:rPr lang="ru-RU" dirty="0"/>
              <a:t> </a:t>
            </a:r>
            <a:r>
              <a:rPr lang="ru-RU" dirty="0" err="1"/>
              <a:t>superiore</a:t>
            </a:r>
            <a:r>
              <a:rPr lang="ru-RU" dirty="0"/>
              <a:t> (</a:t>
            </a:r>
            <a:r>
              <a:rPr lang="ru-RU" dirty="0" err="1"/>
              <a:t>ordinaria</a:t>
            </a:r>
            <a:r>
              <a:rPr lang="ru-RU" dirty="0"/>
              <a:t> </a:t>
            </a:r>
            <a:r>
              <a:rPr lang="ru-RU" dirty="0" err="1"/>
              <a:t>e</a:t>
            </a:r>
            <a:r>
              <a:rPr lang="ru-RU" dirty="0"/>
              <a:t> </a:t>
            </a:r>
            <a:r>
              <a:rPr lang="ru-RU" dirty="0" err="1"/>
              <a:t>amministrativa</a:t>
            </a:r>
            <a:r>
              <a:rPr lang="ru-RU" dirty="0"/>
              <a:t>) </a:t>
            </a:r>
            <a:r>
              <a:rPr lang="ru-RU" dirty="0" err="1"/>
              <a:t>e</a:t>
            </a:r>
            <a:r>
              <a:rPr lang="ru-RU" dirty="0"/>
              <a:t> </a:t>
            </a:r>
            <a:r>
              <a:rPr lang="ru-RU" dirty="0" err="1"/>
              <a:t>di</a:t>
            </a:r>
            <a:r>
              <a:rPr lang="ru-RU" dirty="0"/>
              <a:t> </a:t>
            </a:r>
            <a:r>
              <a:rPr lang="ru-RU" i="1" dirty="0" err="1"/>
              <a:t>judicial</a:t>
            </a:r>
            <a:r>
              <a:rPr lang="ru-RU" i="1" dirty="0"/>
              <a:t> </a:t>
            </a:r>
            <a:r>
              <a:rPr lang="ru-RU" i="1" dirty="0" err="1"/>
              <a:t>review</a:t>
            </a:r>
            <a:r>
              <a:rPr lang="ru-RU" i="1" dirty="0"/>
              <a:t> </a:t>
            </a:r>
            <a:r>
              <a:rPr lang="ru-RU" i="1" dirty="0" err="1"/>
              <a:t>of</a:t>
            </a:r>
            <a:r>
              <a:rPr lang="ru-RU" i="1" dirty="0"/>
              <a:t> </a:t>
            </a:r>
            <a:r>
              <a:rPr lang="ru-RU" i="1" dirty="0" err="1"/>
              <a:t>legislation</a:t>
            </a:r>
            <a:r>
              <a:rPr lang="ru-RU" dirty="0"/>
              <a:t>: </a:t>
            </a:r>
            <a:r>
              <a:rPr lang="ru-RU" dirty="0" err="1"/>
              <a:t>le</a:t>
            </a:r>
            <a:r>
              <a:rPr lang="ru-RU" dirty="0"/>
              <a:t> </a:t>
            </a:r>
            <a:r>
              <a:rPr lang="ru-RU" dirty="0" err="1"/>
              <a:t>Corti</a:t>
            </a:r>
            <a:r>
              <a:rPr lang="ru-RU" dirty="0"/>
              <a:t>, </a:t>
            </a:r>
            <a:r>
              <a:rPr lang="ru-RU" dirty="0" err="1"/>
              <a:t>pertanto</a:t>
            </a:r>
            <a:r>
              <a:rPr lang="ru-RU" dirty="0"/>
              <a:t>, </a:t>
            </a:r>
            <a:r>
              <a:rPr lang="ru-RU" dirty="0" err="1"/>
              <a:t>hanno</a:t>
            </a:r>
            <a:r>
              <a:rPr lang="ru-RU" dirty="0"/>
              <a:t> </a:t>
            </a:r>
            <a:r>
              <a:rPr lang="ru-RU" i="1" dirty="0" err="1"/>
              <a:t>unlimited</a:t>
            </a:r>
            <a:r>
              <a:rPr lang="ru-RU" i="1" dirty="0"/>
              <a:t> </a:t>
            </a:r>
            <a:r>
              <a:rPr lang="ru-RU" i="1" dirty="0" err="1"/>
              <a:t>appellate</a:t>
            </a:r>
            <a:r>
              <a:rPr lang="ru-RU" i="1" dirty="0"/>
              <a:t> </a:t>
            </a:r>
            <a:r>
              <a:rPr lang="ru-RU" i="1" dirty="0" err="1"/>
              <a:t>jurisdiction</a:t>
            </a:r>
            <a:r>
              <a:rPr lang="ru-RU" dirty="0"/>
              <a:t>, </a:t>
            </a:r>
            <a:r>
              <a:rPr lang="ru-RU" dirty="0" err="1"/>
              <a:t>il</a:t>
            </a:r>
            <a:r>
              <a:rPr lang="ru-RU" dirty="0"/>
              <a:t> </a:t>
            </a:r>
            <a:r>
              <a:rPr lang="ru-RU" dirty="0" err="1"/>
              <a:t>che</a:t>
            </a:r>
            <a:r>
              <a:rPr lang="ru-RU" dirty="0"/>
              <a:t> </a:t>
            </a:r>
            <a:r>
              <a:rPr lang="ru-RU" dirty="0" err="1"/>
              <a:t>conferma</a:t>
            </a:r>
            <a:r>
              <a:rPr lang="ru-RU" dirty="0"/>
              <a:t> </a:t>
            </a:r>
            <a:r>
              <a:rPr lang="ru-RU" dirty="0" err="1"/>
              <a:t>la</a:t>
            </a:r>
            <a:r>
              <a:rPr lang="ru-RU" dirty="0"/>
              <a:t> </a:t>
            </a:r>
            <a:r>
              <a:rPr lang="ru-RU" dirty="0" err="1"/>
              <a:t>presenza</a:t>
            </a:r>
            <a:r>
              <a:rPr lang="ru-RU" dirty="0"/>
              <a:t> </a:t>
            </a:r>
            <a:r>
              <a:rPr lang="ru-RU" dirty="0" err="1"/>
              <a:t>di</a:t>
            </a:r>
            <a:r>
              <a:rPr lang="ru-RU" dirty="0"/>
              <a:t> </a:t>
            </a:r>
            <a:r>
              <a:rPr lang="ru-RU" dirty="0" err="1"/>
              <a:t>un</a:t>
            </a:r>
            <a:r>
              <a:rPr lang="ru-RU" dirty="0"/>
              <a:t> </a:t>
            </a:r>
            <a:r>
              <a:rPr lang="ru-RU" i="1" dirty="0" err="1"/>
              <a:t>final</a:t>
            </a:r>
            <a:r>
              <a:rPr lang="ru-RU" i="1" dirty="0"/>
              <a:t> </a:t>
            </a:r>
            <a:r>
              <a:rPr lang="ru-RU" i="1" dirty="0" err="1"/>
              <a:t>adjudicator</a:t>
            </a:r>
            <a:r>
              <a:rPr lang="ru-RU" dirty="0"/>
              <a:t> </a:t>
            </a:r>
            <a:r>
              <a:rPr lang="ru-RU" dirty="0" err="1"/>
              <a:t>secondo</a:t>
            </a:r>
            <a:r>
              <a:rPr lang="ru-RU" dirty="0"/>
              <a:t> </a:t>
            </a:r>
            <a:r>
              <a:rPr lang="ru-RU" dirty="0" err="1"/>
              <a:t>lo</a:t>
            </a:r>
            <a:r>
              <a:rPr lang="ru-RU" dirty="0"/>
              <a:t> </a:t>
            </a:r>
            <a:r>
              <a:rPr lang="ru-RU" dirty="0" err="1"/>
              <a:t>stilema</a:t>
            </a:r>
            <a:r>
              <a:rPr lang="ru-RU" dirty="0"/>
              <a:t> </a:t>
            </a:r>
            <a:r>
              <a:rPr lang="ru-RU" dirty="0" err="1"/>
              <a:t>dei</a:t>
            </a:r>
            <a:r>
              <a:rPr lang="ru-RU" dirty="0"/>
              <a:t> </a:t>
            </a:r>
            <a:r>
              <a:rPr lang="ru-RU" dirty="0" err="1"/>
              <a:t>modelli</a:t>
            </a:r>
            <a:r>
              <a:rPr lang="ru-RU" dirty="0"/>
              <a:t> </a:t>
            </a:r>
            <a:r>
              <a:rPr lang="ru-RU" dirty="0" err="1"/>
              <a:t>di</a:t>
            </a:r>
            <a:r>
              <a:rPr lang="ru-RU" dirty="0"/>
              <a:t> </a:t>
            </a:r>
            <a:r>
              <a:rPr lang="ru-RU" dirty="0" err="1"/>
              <a:t>tipo</a:t>
            </a:r>
            <a:r>
              <a:rPr lang="ru-RU" dirty="0"/>
              <a:t> </a:t>
            </a:r>
            <a:r>
              <a:rPr lang="ru-RU" dirty="0" err="1"/>
              <a:t>diffuso</a:t>
            </a:r>
            <a:r>
              <a:rPr lang="ru-RU" dirty="0" smtClean="0"/>
              <a:t>.</a:t>
            </a:r>
            <a:r>
              <a:rPr lang="it-IT" dirty="0" smtClean="0"/>
              <a:t> </a:t>
            </a:r>
            <a:r>
              <a:rPr lang="it-IT" dirty="0"/>
              <a:t>cumulano le funzioni di vertice della giurisdizione ordinaria ed esercitano la </a:t>
            </a:r>
            <a:r>
              <a:rPr lang="it-IT" i="1" dirty="0" err="1"/>
              <a:t>judicial</a:t>
            </a:r>
            <a:r>
              <a:rPr lang="it-IT" i="1" dirty="0"/>
              <a:t> </a:t>
            </a:r>
            <a:r>
              <a:rPr lang="it-IT" i="1" dirty="0" err="1"/>
              <a:t>review</a:t>
            </a:r>
            <a:r>
              <a:rPr lang="it-IT" i="1" dirty="0"/>
              <a:t> of </a:t>
            </a:r>
            <a:r>
              <a:rPr lang="it-IT" i="1" dirty="0" err="1"/>
              <a:t>legislation</a:t>
            </a:r>
            <a:r>
              <a:rPr lang="it-IT" dirty="0"/>
              <a:t> secondo lo stilema dei modelli di tipo </a:t>
            </a:r>
            <a:r>
              <a:rPr lang="it-IT" dirty="0" smtClean="0"/>
              <a:t>diffuso.</a:t>
            </a:r>
          </a:p>
          <a:p>
            <a:r>
              <a:rPr lang="it-IT" dirty="0" smtClean="0"/>
              <a:t>Rimedi </a:t>
            </a:r>
            <a:r>
              <a:rPr lang="it-IT" dirty="0"/>
              <a:t>e accessi specifici per questioni a rilievo </a:t>
            </a:r>
            <a:r>
              <a:rPr lang="it-IT" dirty="0" smtClean="0"/>
              <a:t>costituzionale</a:t>
            </a:r>
            <a:r>
              <a:rPr lang="it-IT" dirty="0"/>
              <a:t>.</a:t>
            </a:r>
            <a:endParaRPr lang="it-IT" dirty="0"/>
          </a:p>
          <a:p>
            <a:r>
              <a:rPr lang="it-IT" dirty="0" smtClean="0"/>
              <a:t>Gran </a:t>
            </a:r>
            <a:r>
              <a:rPr lang="it-IT" dirty="0"/>
              <a:t>parte delle decisioni pronunciate </a:t>
            </a:r>
            <a:r>
              <a:rPr lang="it-IT" dirty="0" smtClean="0"/>
              <a:t>ha </a:t>
            </a:r>
            <a:r>
              <a:rPr lang="it-IT" dirty="0"/>
              <a:t>‘tono costituzionale’ per i numerosi richiami alle disposizioni delle leggi fondamentali dei due ordinamenti</a:t>
            </a:r>
            <a:r>
              <a:rPr lang="it-IT" dirty="0" smtClean="0"/>
              <a:t>.</a:t>
            </a:r>
            <a:endParaRPr lang="it-IT" dirty="0"/>
          </a:p>
          <a:p>
            <a:r>
              <a:rPr lang="it-IT" dirty="0" smtClean="0"/>
              <a:t>Giurisdizione unica applicabile al diritto </a:t>
            </a:r>
            <a:r>
              <a:rPr lang="it-IT" dirty="0"/>
              <a:t>costituzionale, </a:t>
            </a:r>
            <a:r>
              <a:rPr lang="it-IT" dirty="0" smtClean="0"/>
              <a:t>amministrativo, civile, penale al </a:t>
            </a:r>
            <a:r>
              <a:rPr lang="it-IT" dirty="0"/>
              <a:t>compromesso in </a:t>
            </a:r>
            <a:r>
              <a:rPr lang="it-IT" dirty="0" smtClean="0"/>
              <a:t>arbitri.</a:t>
            </a:r>
            <a:endParaRPr lang="it-IT" dirty="0"/>
          </a:p>
          <a:p>
            <a:r>
              <a:rPr lang="it-IT" dirty="0" smtClean="0"/>
              <a:t>Non c’è un </a:t>
            </a:r>
            <a:r>
              <a:rPr lang="it-IT" dirty="0"/>
              <a:t>criterio discretivo fondato sulla distinzione delle tipologie – costituzionale e ordinaria – delle </a:t>
            </a:r>
            <a:r>
              <a:rPr lang="it-IT" dirty="0" smtClean="0"/>
              <a:t>controversie: </a:t>
            </a:r>
            <a:r>
              <a:rPr lang="it-IT" dirty="0"/>
              <a:t>il richiamo dottorale funzionale a uno snodo argomentativo o alla formulazione di una </a:t>
            </a:r>
            <a:r>
              <a:rPr lang="it-IT" i="1" dirty="0"/>
              <a:t>ratio </a:t>
            </a:r>
            <a:r>
              <a:rPr lang="it-IT" i="1" dirty="0" err="1"/>
              <a:t>decidendi</a:t>
            </a:r>
            <a:r>
              <a:rPr lang="it-IT" i="1" dirty="0"/>
              <a:t> </a:t>
            </a:r>
            <a:r>
              <a:rPr lang="it-IT" dirty="0"/>
              <a:t>a </a:t>
            </a:r>
            <a:r>
              <a:rPr lang="it-IT" dirty="0" err="1"/>
              <a:t>prescidere</a:t>
            </a:r>
            <a:r>
              <a:rPr lang="it-IT" dirty="0"/>
              <a:t> dalla materia oggetto del contendere e dalle modalità di accesso alle Corti di vertice. In conseguenza di ciò, è possibile ritrovare citazioni di diritto civile, commerciale in una controversia ‘costituzionale’ in ragione della sovrapposizione che si viene a creare tra carattere ‘diffuso’ del controllo di legittimità costituzionale ed esercizio di poteri di gravame.</a:t>
            </a:r>
          </a:p>
          <a:p>
            <a:r>
              <a:rPr lang="it-IT" dirty="0" smtClean="0"/>
              <a:t>Ogni </a:t>
            </a:r>
            <a:r>
              <a:rPr lang="it-IT" dirty="0"/>
              <a:t>controversia è suscettibile di assumere carattere ‘costituzionale</a:t>
            </a:r>
            <a:r>
              <a:rPr lang="it-IT" dirty="0" smtClean="0"/>
              <a:t>’.</a:t>
            </a:r>
            <a:endParaRPr lang="it-IT" dirty="0"/>
          </a:p>
        </p:txBody>
      </p:sp>
    </p:spTree>
    <p:extLst>
      <p:ext uri="{BB962C8B-B14F-4D97-AF65-F5344CB8AC3E}">
        <p14:creationId xmlns:p14="http://schemas.microsoft.com/office/powerpoint/2010/main" val="5901279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Criteri di costruzione della famiglia australe</a:t>
            </a:r>
            <a:endParaRPr lang="it-IT" sz="3600" dirty="0"/>
          </a:p>
        </p:txBody>
      </p:sp>
      <p:sp>
        <p:nvSpPr>
          <p:cNvPr id="3" name="Segnaposto contenuto 2"/>
          <p:cNvSpPr>
            <a:spLocks noGrp="1"/>
          </p:cNvSpPr>
          <p:nvPr>
            <p:ph idx="1"/>
          </p:nvPr>
        </p:nvSpPr>
        <p:spPr/>
        <p:txBody>
          <a:bodyPr>
            <a:normAutofit fontScale="47500" lnSpcReduction="20000"/>
          </a:bodyPr>
          <a:lstStyle/>
          <a:p>
            <a:r>
              <a:rPr lang="it-IT" dirty="0" smtClean="0"/>
              <a:t>Si è affrancato </a:t>
            </a:r>
            <a:r>
              <a:rPr lang="it-IT" dirty="0"/>
              <a:t>il </a:t>
            </a:r>
            <a:r>
              <a:rPr lang="it-IT" i="1" dirty="0"/>
              <a:t>Roman-</a:t>
            </a:r>
            <a:r>
              <a:rPr lang="it-IT" i="1" dirty="0" err="1"/>
              <a:t>Dutch</a:t>
            </a:r>
            <a:r>
              <a:rPr lang="it-IT" i="1" dirty="0"/>
              <a:t> law</a:t>
            </a:r>
            <a:r>
              <a:rPr lang="it-IT" dirty="0"/>
              <a:t> – più correttamente: il </a:t>
            </a:r>
            <a:r>
              <a:rPr lang="it-IT" i="1" dirty="0"/>
              <a:t>Cape common law</a:t>
            </a:r>
            <a:r>
              <a:rPr lang="it-IT" dirty="0"/>
              <a:t> come sistema giuridico definitivamente ‘contaminato’ dai corposi lasciti dell’</a:t>
            </a:r>
            <a:r>
              <a:rPr lang="it-IT" i="1" dirty="0"/>
              <a:t>English common law </a:t>
            </a:r>
            <a:r>
              <a:rPr lang="it-IT" dirty="0"/>
              <a:t>– dalla stessa narrazione ‘coloniale’ che lo vorrebbe appendice e periferia estrema del diritto occidentale europeo. </a:t>
            </a:r>
          </a:p>
          <a:p>
            <a:r>
              <a:rPr lang="it-IT" i="1" dirty="0" smtClean="0"/>
              <a:t>Contiguità</a:t>
            </a:r>
            <a:r>
              <a:rPr lang="it-IT" dirty="0" smtClean="0"/>
              <a:t> </a:t>
            </a:r>
            <a:r>
              <a:rPr lang="it-IT" dirty="0"/>
              <a:t>con i sistemi a diritto tradizionale africano: affrancamento dall’eredità coloniale ed emancipazione dall’</a:t>
            </a:r>
            <a:r>
              <a:rPr lang="it-IT" i="1" dirty="0"/>
              <a:t>apartheid</a:t>
            </a:r>
            <a:r>
              <a:rPr lang="it-IT" dirty="0"/>
              <a:t> hanno invero consentito la narrazione di un’autonoma tradizione giuridica: il </a:t>
            </a:r>
            <a:r>
              <a:rPr lang="it-IT" i="1" dirty="0"/>
              <a:t>Cape common law </a:t>
            </a:r>
            <a:r>
              <a:rPr lang="it-IT" dirty="0"/>
              <a:t>si apre così all’</a:t>
            </a:r>
            <a:r>
              <a:rPr lang="it-IT" i="1" dirty="0" err="1"/>
              <a:t>infusion</a:t>
            </a:r>
            <a:r>
              <a:rPr lang="it-IT" i="1" dirty="0"/>
              <a:t> </a:t>
            </a:r>
            <a:r>
              <a:rPr lang="it-IT" dirty="0"/>
              <a:t>dei valori </a:t>
            </a:r>
            <a:r>
              <a:rPr lang="it-IT" dirty="0" err="1"/>
              <a:t>costtzionali</a:t>
            </a:r>
            <a:r>
              <a:rPr lang="it-IT" dirty="0"/>
              <a:t> e alla dimensione giuridica tradizionale. Il che, parenteticamente, dimostra la vitalità dello stesso lessico giuridico coltivato nell’area: una lingua, quella </a:t>
            </a:r>
            <a:r>
              <a:rPr lang="it-IT" dirty="0" err="1"/>
              <a:t>guridica</a:t>
            </a:r>
            <a:r>
              <a:rPr lang="it-IT" dirty="0"/>
              <a:t> australe, in grado di articolare, attraverso le Corti, nuove e differenziate </a:t>
            </a:r>
            <a:r>
              <a:rPr lang="it-IT" i="1" dirty="0" err="1"/>
              <a:t>constitutional</a:t>
            </a:r>
            <a:r>
              <a:rPr lang="it-IT" i="1" dirty="0"/>
              <a:t> </a:t>
            </a:r>
            <a:r>
              <a:rPr lang="it-IT" i="1" dirty="0" err="1"/>
              <a:t>narratives</a:t>
            </a:r>
            <a:r>
              <a:rPr lang="it-IT" i="1" dirty="0"/>
              <a:t>.</a:t>
            </a:r>
            <a:endParaRPr lang="it-IT" dirty="0"/>
          </a:p>
          <a:p>
            <a:r>
              <a:rPr lang="it-IT" i="1" dirty="0" smtClean="0"/>
              <a:t>Fatto </a:t>
            </a:r>
            <a:r>
              <a:rPr lang="it-IT" dirty="0"/>
              <a:t>della citazione di </a:t>
            </a:r>
            <a:r>
              <a:rPr lang="it-IT" dirty="0" smtClean="0"/>
              <a:t>dottrina: il </a:t>
            </a:r>
            <a:r>
              <a:rPr lang="it-IT" i="1" dirty="0"/>
              <a:t>modello </a:t>
            </a:r>
            <a:r>
              <a:rPr lang="it-IT" i="1" dirty="0" smtClean="0"/>
              <a:t>citazionale</a:t>
            </a:r>
            <a:r>
              <a:rPr lang="it-IT" dirty="0" smtClean="0"/>
              <a:t> </a:t>
            </a:r>
            <a:r>
              <a:rPr lang="it-IT" dirty="0"/>
              <a:t>è definito ‘a guisa di </a:t>
            </a:r>
            <a:r>
              <a:rPr lang="it-IT" dirty="0" err="1"/>
              <a:t>libro’</a:t>
            </a:r>
            <a:r>
              <a:rPr lang="it-IT" dirty="0" smtClean="0"/>
              <a:t>; </a:t>
            </a:r>
            <a:r>
              <a:rPr lang="it-IT" dirty="0"/>
              <a:t>sul piano ‘scientifico’, </a:t>
            </a:r>
            <a:r>
              <a:rPr lang="it-IT" dirty="0" smtClean="0"/>
              <a:t> tra </a:t>
            </a:r>
            <a:r>
              <a:rPr lang="it-IT" dirty="0" err="1" smtClean="0"/>
              <a:t>lle</a:t>
            </a:r>
            <a:r>
              <a:rPr lang="it-IT" dirty="0" smtClean="0"/>
              <a:t> </a:t>
            </a:r>
            <a:r>
              <a:rPr lang="it-IT" dirty="0"/>
              <a:t>varie fonti impiegate nella costruzione del primo e rilevante formante dell’area: il </a:t>
            </a:r>
            <a:r>
              <a:rPr lang="it-IT" i="1" dirty="0"/>
              <a:t>sostrato romano-olandese.</a:t>
            </a:r>
            <a:endParaRPr lang="it-IT" dirty="0"/>
          </a:p>
          <a:p>
            <a:r>
              <a:rPr lang="it-IT" dirty="0" smtClean="0"/>
              <a:t>Eredità inglese.</a:t>
            </a:r>
            <a:endParaRPr lang="it-IT" dirty="0"/>
          </a:p>
          <a:p>
            <a:r>
              <a:rPr lang="it-IT" dirty="0" smtClean="0"/>
              <a:t>Egemonia sudafricana.</a:t>
            </a:r>
            <a:endParaRPr lang="it-IT" dirty="0"/>
          </a:p>
          <a:p>
            <a:r>
              <a:rPr lang="it-IT" dirty="0" smtClean="0"/>
              <a:t>Le </a:t>
            </a:r>
            <a:r>
              <a:rPr lang="it-IT" dirty="0"/>
              <a:t>Corti di vertice dell’Africa australe sono particolarmente attive nel richiamare non solo la giurisprudenza delle Corti sudafricane, quanto anche quelle degli altri </a:t>
            </a:r>
            <a:r>
              <a:rPr lang="it-IT" dirty="0" smtClean="0"/>
              <a:t>ordinamenti. Tuttavia</a:t>
            </a:r>
            <a:r>
              <a:rPr lang="it-IT" dirty="0"/>
              <a:t>, rispetto ai caratteri che si sono spesso indicati in letteratura, il ruolo delle Corti d’area in tale </a:t>
            </a:r>
            <a:r>
              <a:rPr lang="it-IT" i="1" dirty="0" err="1"/>
              <a:t>judicial</a:t>
            </a:r>
            <a:r>
              <a:rPr lang="it-IT" i="1" dirty="0"/>
              <a:t> </a:t>
            </a:r>
            <a:r>
              <a:rPr lang="it-IT" i="1" dirty="0" err="1"/>
              <a:t>dialogue</a:t>
            </a:r>
            <a:r>
              <a:rPr lang="it-IT" dirty="0"/>
              <a:t> non si esaurisce nella mera immissione di materiale normativo dell’ordinamento richiamante; esso appare altresì coerente con le strategie costruzione della stessa famiglia </a:t>
            </a:r>
            <a:r>
              <a:rPr lang="it-IT" dirty="0" smtClean="0"/>
              <a:t>giuridica. Presupposto </a:t>
            </a:r>
            <a:r>
              <a:rPr lang="it-IT" dirty="0"/>
              <a:t>implicito del dialogo africano australe è invero, la comunanza di sostrato giuridico tra i vari Stati: la citazione della giurisprudenza e della letteratura è, invero, talmente centrale nell’</a:t>
            </a:r>
            <a:r>
              <a:rPr lang="it-IT" i="1" dirty="0"/>
              <a:t>iter</a:t>
            </a:r>
            <a:r>
              <a:rPr lang="it-IT" dirty="0"/>
              <a:t> logico-argomentativo delle decisioni da aderire alla stessa </a:t>
            </a:r>
            <a:r>
              <a:rPr lang="it-IT" i="1" dirty="0"/>
              <a:t>ratio </a:t>
            </a:r>
            <a:r>
              <a:rPr lang="it-IT" i="1" dirty="0" err="1"/>
              <a:t>decidendi</a:t>
            </a:r>
            <a:r>
              <a:rPr lang="it-IT" dirty="0"/>
              <a:t>; e la citazione è volta a dichiarare l’esistenza, in seno allo stesso sostrato giuridico comune all’area, di un </a:t>
            </a:r>
            <a:r>
              <a:rPr lang="it-IT" dirty="0" smtClean="0"/>
              <a:t>principio o istituto che, </a:t>
            </a:r>
            <a:r>
              <a:rPr lang="it-IT" dirty="0"/>
              <a:t>in quanto tale, </a:t>
            </a:r>
            <a:r>
              <a:rPr lang="it-IT" dirty="0" smtClean="0"/>
              <a:t>è applicabile </a:t>
            </a:r>
            <a:r>
              <a:rPr lang="it-IT" dirty="0"/>
              <a:t>in tutti </a:t>
            </a:r>
            <a:r>
              <a:rPr lang="it-IT" dirty="0" smtClean="0"/>
              <a:t>Paesi</a:t>
            </a:r>
            <a:r>
              <a:rPr lang="it-IT" dirty="0"/>
              <a:t>. </a:t>
            </a:r>
          </a:p>
          <a:p>
            <a:r>
              <a:rPr lang="it-IT" dirty="0" smtClean="0"/>
              <a:t>La </a:t>
            </a:r>
            <a:r>
              <a:rPr lang="it-IT" dirty="0"/>
              <a:t>struttura delle Corti e il dialogo da queste praticate siano, nella sostanza, espressive di una giurisdizione che è in grado di acquisire – rispetto a qualsiasi </a:t>
            </a:r>
            <a:r>
              <a:rPr lang="it-IT" dirty="0" err="1"/>
              <a:t>controverisa</a:t>
            </a:r>
            <a:r>
              <a:rPr lang="it-IT" dirty="0"/>
              <a:t> – ‘tono costituzionale’, il criterio in esame si viene a convertire in quello, metodologicamente più rilevante e impegnativo, della </a:t>
            </a:r>
            <a:r>
              <a:rPr lang="it-IT" i="1" dirty="0" err="1"/>
              <a:t>constitutional</a:t>
            </a:r>
            <a:r>
              <a:rPr lang="it-IT" i="1" dirty="0"/>
              <a:t> </a:t>
            </a:r>
            <a:r>
              <a:rPr lang="it-IT" i="1" dirty="0" err="1"/>
              <a:t>implication</a:t>
            </a:r>
            <a:r>
              <a:rPr lang="it-IT" i="1" dirty="0"/>
              <a:t> </a:t>
            </a:r>
            <a:r>
              <a:rPr lang="it-IT" dirty="0"/>
              <a:t>delle famiglie giuridiche. Più rilevante, poiché dimostra come i criteri che si sono venuti rassegnando vengano tutti a dipanarsi lungo la direttrice che pone in collegamento fra loro i due formanti più rilevanti degli ordinamenti, il sostrato dottrinale e quello costituzionale; più impegnativo, perché invita il comparativa a «cross the public/private divide» negli studi comparatistici</a:t>
            </a:r>
            <a:r>
              <a:rPr lang="it-IT" dirty="0" smtClean="0"/>
              <a:t>.</a:t>
            </a:r>
            <a:endParaRPr lang="it-IT" dirty="0"/>
          </a:p>
        </p:txBody>
      </p:sp>
    </p:spTree>
    <p:extLst>
      <p:ext uri="{BB962C8B-B14F-4D97-AF65-F5344CB8AC3E}">
        <p14:creationId xmlns:p14="http://schemas.microsoft.com/office/powerpoint/2010/main" val="699447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C</a:t>
            </a:r>
            <a:r>
              <a:rPr lang="it-IT" dirty="0" smtClean="0"/>
              <a:t>orti </a:t>
            </a:r>
            <a:r>
              <a:rPr lang="it-IT" dirty="0"/>
              <a:t>di vertice </a:t>
            </a:r>
            <a:r>
              <a:rPr lang="it-IT" dirty="0" smtClean="0"/>
              <a:t>e conservazione </a:t>
            </a:r>
            <a:r>
              <a:rPr lang="it-IT" dirty="0"/>
              <a:t>dei sistemi </a:t>
            </a:r>
            <a:r>
              <a:rPr lang="it-IT" dirty="0" smtClean="0"/>
              <a:t>giuridici “misti”</a:t>
            </a:r>
            <a:endParaRPr lang="it-IT" dirty="0"/>
          </a:p>
        </p:txBody>
      </p:sp>
      <p:sp>
        <p:nvSpPr>
          <p:cNvPr id="3" name="Segnaposto contenuto 2"/>
          <p:cNvSpPr>
            <a:spLocks noGrp="1"/>
          </p:cNvSpPr>
          <p:nvPr>
            <p:ph idx="1"/>
          </p:nvPr>
        </p:nvSpPr>
        <p:spPr/>
        <p:txBody>
          <a:bodyPr/>
          <a:lstStyle/>
          <a:p>
            <a:endParaRPr lang="it-IT" i="1" dirty="0" smtClean="0"/>
          </a:p>
          <a:p>
            <a:endParaRPr lang="it-IT" i="1" dirty="0"/>
          </a:p>
          <a:p>
            <a:r>
              <a:rPr lang="it-IT" dirty="0" smtClean="0"/>
              <a:t>Le </a:t>
            </a:r>
            <a:r>
              <a:rPr lang="it-IT" dirty="0" err="1" smtClean="0"/>
              <a:t>a</a:t>
            </a:r>
            <a:r>
              <a:rPr lang="it-IT" i="1" dirty="0" err="1" smtClean="0"/>
              <a:t>uctoritates</a:t>
            </a:r>
            <a:r>
              <a:rPr lang="it-IT" dirty="0" smtClean="0"/>
              <a:t> </a:t>
            </a:r>
            <a:r>
              <a:rPr lang="it-IT" dirty="0"/>
              <a:t>del diritto romano-olandese </a:t>
            </a:r>
            <a:r>
              <a:rPr lang="it-IT" dirty="0" smtClean="0"/>
              <a:t>sono </a:t>
            </a:r>
            <a:r>
              <a:rPr lang="it-IT" dirty="0"/>
              <a:t>richiamate dalle Corti di </a:t>
            </a:r>
            <a:r>
              <a:rPr lang="it-IT" dirty="0" smtClean="0"/>
              <a:t>vertice: </a:t>
            </a:r>
            <a:r>
              <a:rPr lang="it-IT" b="1" dirty="0"/>
              <a:t>vitalità del sistema giuridico</a:t>
            </a:r>
            <a:r>
              <a:rPr lang="it-IT" dirty="0"/>
              <a:t>, e </a:t>
            </a:r>
            <a:r>
              <a:rPr lang="it-IT" dirty="0" smtClean="0"/>
              <a:t>attitudine </a:t>
            </a:r>
            <a:r>
              <a:rPr lang="it-IT" dirty="0"/>
              <a:t>a </a:t>
            </a:r>
            <a:r>
              <a:rPr lang="it-IT" dirty="0" smtClean="0"/>
              <a:t>estrarre </a:t>
            </a:r>
            <a:r>
              <a:rPr lang="it-IT" dirty="0"/>
              <a:t>dal proprio patrimonio sapienziale </a:t>
            </a:r>
            <a:r>
              <a:rPr lang="it-IT" dirty="0" smtClean="0"/>
              <a:t>le norme regolatrici di </a:t>
            </a:r>
            <a:r>
              <a:rPr lang="it-IT" dirty="0"/>
              <a:t>fattispecie </a:t>
            </a:r>
            <a:r>
              <a:rPr lang="it-IT" dirty="0" smtClean="0"/>
              <a:t>nuove. </a:t>
            </a:r>
          </a:p>
        </p:txBody>
      </p:sp>
    </p:spTree>
    <p:extLst>
      <p:ext uri="{BB962C8B-B14F-4D97-AF65-F5344CB8AC3E}">
        <p14:creationId xmlns:p14="http://schemas.microsoft.com/office/powerpoint/2010/main" val="18812222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dialogo tra sostrato dottrinale e </a:t>
            </a:r>
            <a:r>
              <a:rPr lang="it-IT" dirty="0" smtClean="0"/>
              <a:t>dottrina…</a:t>
            </a:r>
            <a:endParaRPr lang="it-IT" dirty="0"/>
          </a:p>
        </p:txBody>
      </p:sp>
      <p:sp>
        <p:nvSpPr>
          <p:cNvPr id="3" name="Segnaposto contenuto 2"/>
          <p:cNvSpPr>
            <a:spLocks noGrp="1"/>
          </p:cNvSpPr>
          <p:nvPr>
            <p:ph idx="1"/>
          </p:nvPr>
        </p:nvSpPr>
        <p:spPr/>
        <p:txBody>
          <a:bodyPr>
            <a:normAutofit fontScale="92500" lnSpcReduction="20000"/>
          </a:bodyPr>
          <a:lstStyle/>
          <a:p>
            <a:r>
              <a:rPr lang="it-IT" cap="small" dirty="0" smtClean="0"/>
              <a:t>Manfred Nathan</a:t>
            </a:r>
            <a:r>
              <a:rPr lang="it-IT" dirty="0" smtClean="0"/>
              <a:t>, </a:t>
            </a:r>
            <a:r>
              <a:rPr lang="it-IT" i="1" dirty="0" smtClean="0"/>
              <a:t>The </a:t>
            </a:r>
            <a:r>
              <a:rPr lang="it-IT" i="1" dirty="0"/>
              <a:t>common law of South Africa. A </a:t>
            </a:r>
            <a:r>
              <a:rPr lang="it-IT" i="1" dirty="0" err="1"/>
              <a:t>treatise</a:t>
            </a:r>
            <a:r>
              <a:rPr lang="it-IT" i="1" dirty="0"/>
              <a:t> </a:t>
            </a:r>
            <a:r>
              <a:rPr lang="it-IT" i="1" dirty="0" err="1"/>
              <a:t>based</a:t>
            </a:r>
            <a:r>
              <a:rPr lang="it-IT" i="1" dirty="0"/>
              <a:t> on </a:t>
            </a:r>
            <a:r>
              <a:rPr lang="it-IT" i="1" dirty="0" err="1" smtClean="0"/>
              <a:t>Voet’s</a:t>
            </a:r>
            <a:r>
              <a:rPr lang="it-IT" i="1" dirty="0" smtClean="0"/>
              <a:t> </a:t>
            </a:r>
            <a:r>
              <a:rPr lang="it-IT" i="1" dirty="0" err="1"/>
              <a:t>Commentaries</a:t>
            </a:r>
            <a:r>
              <a:rPr lang="it-IT" i="1" dirty="0"/>
              <a:t> on the </a:t>
            </a:r>
            <a:r>
              <a:rPr lang="it-IT" i="1" dirty="0" err="1"/>
              <a:t>Pandects</a:t>
            </a:r>
            <a:r>
              <a:rPr lang="it-IT" i="1" dirty="0"/>
              <a:t>, with </a:t>
            </a:r>
            <a:r>
              <a:rPr lang="it-IT" i="1" dirty="0" err="1"/>
              <a:t>references</a:t>
            </a:r>
            <a:r>
              <a:rPr lang="it-IT" i="1" dirty="0"/>
              <a:t> to the </a:t>
            </a:r>
            <a:r>
              <a:rPr lang="it-IT" i="1" dirty="0" err="1"/>
              <a:t>leading</a:t>
            </a:r>
            <a:r>
              <a:rPr lang="it-IT" i="1" dirty="0"/>
              <a:t> Roman-</a:t>
            </a:r>
            <a:r>
              <a:rPr lang="it-IT" i="1" dirty="0" err="1"/>
              <a:t>Dutch</a:t>
            </a:r>
            <a:r>
              <a:rPr lang="it-IT" i="1" dirty="0"/>
              <a:t> </a:t>
            </a:r>
            <a:r>
              <a:rPr lang="it-IT" i="1" dirty="0" err="1"/>
              <a:t>authorities</a:t>
            </a:r>
            <a:r>
              <a:rPr lang="it-IT" i="1" dirty="0"/>
              <a:t>, South </a:t>
            </a:r>
            <a:r>
              <a:rPr lang="it-IT" i="1" dirty="0" err="1"/>
              <a:t>African</a:t>
            </a:r>
            <a:r>
              <a:rPr lang="it-IT" i="1" dirty="0"/>
              <a:t> </a:t>
            </a:r>
            <a:r>
              <a:rPr lang="it-IT" i="1" dirty="0" err="1"/>
              <a:t>decisions</a:t>
            </a:r>
            <a:r>
              <a:rPr lang="it-IT" i="1" dirty="0"/>
              <a:t>, and </a:t>
            </a:r>
            <a:r>
              <a:rPr lang="it-IT" i="1" dirty="0" err="1"/>
              <a:t>statutory</a:t>
            </a:r>
            <a:r>
              <a:rPr lang="it-IT" i="1" dirty="0"/>
              <a:t> </a:t>
            </a:r>
            <a:r>
              <a:rPr lang="it-IT" i="1" dirty="0" err="1"/>
              <a:t>enactments</a:t>
            </a:r>
            <a:r>
              <a:rPr lang="it-IT" i="1" dirty="0"/>
              <a:t> in South </a:t>
            </a:r>
            <a:r>
              <a:rPr lang="it-IT" i="1" dirty="0" smtClean="0"/>
              <a:t>Africa</a:t>
            </a:r>
            <a:r>
              <a:rPr lang="it-IT" dirty="0" smtClean="0"/>
              <a:t>, </a:t>
            </a:r>
            <a:r>
              <a:rPr lang="it-IT" dirty="0" err="1"/>
              <a:t>Grahamstown</a:t>
            </a:r>
            <a:r>
              <a:rPr lang="it-IT" dirty="0"/>
              <a:t>, Cape </a:t>
            </a:r>
            <a:r>
              <a:rPr lang="it-IT" dirty="0" err="1"/>
              <a:t>Colony</a:t>
            </a:r>
            <a:r>
              <a:rPr lang="it-IT" dirty="0"/>
              <a:t>, </a:t>
            </a:r>
            <a:r>
              <a:rPr lang="it-IT" dirty="0" err="1"/>
              <a:t>African</a:t>
            </a:r>
            <a:r>
              <a:rPr lang="it-IT" dirty="0"/>
              <a:t> Book Co. </a:t>
            </a:r>
            <a:r>
              <a:rPr lang="it-IT" dirty="0" smtClean="0"/>
              <a:t>Ltd, 1904-1907.</a:t>
            </a:r>
          </a:p>
          <a:p>
            <a:r>
              <a:rPr lang="it-IT" cap="small" dirty="0" smtClean="0"/>
              <a:t>Johannes </a:t>
            </a:r>
            <a:r>
              <a:rPr lang="it-IT" cap="small" dirty="0" err="1" smtClean="0"/>
              <a:t>Wilhelmus</a:t>
            </a:r>
            <a:r>
              <a:rPr lang="it-IT" cap="small" dirty="0" smtClean="0"/>
              <a:t> </a:t>
            </a:r>
            <a:r>
              <a:rPr lang="it-IT" cap="small" dirty="0" err="1" smtClean="0"/>
              <a:t>Wessels</a:t>
            </a:r>
            <a:r>
              <a:rPr lang="it-IT" cap="small" dirty="0" smtClean="0"/>
              <a:t> </a:t>
            </a:r>
            <a:r>
              <a:rPr lang="it-IT" cap="small" dirty="0" err="1" smtClean="0"/>
              <a:t>J</a:t>
            </a:r>
            <a:r>
              <a:rPr lang="it-IT" dirty="0" smtClean="0"/>
              <a:t>, </a:t>
            </a:r>
            <a:r>
              <a:rPr lang="it-IT" i="1" dirty="0" err="1" smtClean="0"/>
              <a:t>History</a:t>
            </a:r>
            <a:r>
              <a:rPr lang="it-IT" i="1" dirty="0" smtClean="0"/>
              <a:t> </a:t>
            </a:r>
            <a:r>
              <a:rPr lang="it-IT" i="1" dirty="0"/>
              <a:t>of the Roman-</a:t>
            </a:r>
            <a:r>
              <a:rPr lang="it-IT" i="1" dirty="0" err="1"/>
              <a:t>Dutch</a:t>
            </a:r>
            <a:r>
              <a:rPr lang="it-IT" i="1" dirty="0"/>
              <a:t> </a:t>
            </a:r>
            <a:r>
              <a:rPr lang="it-IT" i="1" dirty="0" smtClean="0"/>
              <a:t>Law</a:t>
            </a:r>
            <a:r>
              <a:rPr lang="it-IT" dirty="0" smtClean="0"/>
              <a:t>, </a:t>
            </a:r>
            <a:r>
              <a:rPr lang="it-IT" dirty="0" err="1"/>
              <a:t>Grahamstown</a:t>
            </a:r>
            <a:r>
              <a:rPr lang="it-IT" dirty="0"/>
              <a:t>, Cape </a:t>
            </a:r>
            <a:r>
              <a:rPr lang="it-IT" dirty="0" err="1"/>
              <a:t>Colony</a:t>
            </a:r>
            <a:r>
              <a:rPr lang="it-IT" dirty="0"/>
              <a:t>: </a:t>
            </a:r>
            <a:r>
              <a:rPr lang="it-IT" dirty="0" err="1"/>
              <a:t>African</a:t>
            </a:r>
            <a:r>
              <a:rPr lang="it-IT" dirty="0"/>
              <a:t> Book Co., 1908. </a:t>
            </a:r>
            <a:endParaRPr lang="it-IT" dirty="0" smtClean="0"/>
          </a:p>
          <a:p>
            <a:r>
              <a:rPr lang="it-IT" cap="small" dirty="0" smtClean="0"/>
              <a:t>Robert </a:t>
            </a:r>
            <a:r>
              <a:rPr lang="it-IT" cap="small" dirty="0" err="1" smtClean="0"/>
              <a:t>Ward</a:t>
            </a:r>
            <a:r>
              <a:rPr lang="it-IT" cap="small" dirty="0" smtClean="0"/>
              <a:t> </a:t>
            </a:r>
            <a:r>
              <a:rPr lang="it-IT" cap="small" dirty="0"/>
              <a:t>Lee</a:t>
            </a:r>
            <a:r>
              <a:rPr lang="it-IT" dirty="0"/>
              <a:t>, </a:t>
            </a:r>
            <a:r>
              <a:rPr lang="it-IT" i="1" dirty="0"/>
              <a:t>An </a:t>
            </a:r>
            <a:r>
              <a:rPr lang="it-IT" i="1" dirty="0" err="1" smtClean="0"/>
              <a:t>Introduction</a:t>
            </a:r>
            <a:r>
              <a:rPr lang="it-IT" i="1" dirty="0" smtClean="0"/>
              <a:t> </a:t>
            </a:r>
            <a:r>
              <a:rPr lang="it-IT" i="1" dirty="0"/>
              <a:t>to Roman-</a:t>
            </a:r>
            <a:r>
              <a:rPr lang="it-IT" i="1" dirty="0" err="1"/>
              <a:t>Dutch</a:t>
            </a:r>
            <a:r>
              <a:rPr lang="it-IT" i="1" dirty="0"/>
              <a:t> </a:t>
            </a:r>
            <a:r>
              <a:rPr lang="it-IT" i="1" dirty="0" smtClean="0"/>
              <a:t>Law</a:t>
            </a:r>
            <a:r>
              <a:rPr lang="it-IT" dirty="0"/>
              <a:t>, Oxford: </a:t>
            </a:r>
            <a:r>
              <a:rPr lang="it-IT" dirty="0" err="1"/>
              <a:t>Clarendon</a:t>
            </a:r>
            <a:r>
              <a:rPr lang="it-IT" dirty="0"/>
              <a:t> Press, 1915;</a:t>
            </a:r>
          </a:p>
          <a:p>
            <a:r>
              <a:rPr lang="it-IT" cap="small" dirty="0" err="1"/>
              <a:t>Andries</a:t>
            </a:r>
            <a:r>
              <a:rPr lang="it-IT" cap="small" dirty="0"/>
              <a:t> Ferdinand </a:t>
            </a:r>
            <a:r>
              <a:rPr lang="it-IT" cap="small" dirty="0" err="1" smtClean="0"/>
              <a:t>Stockenström</a:t>
            </a:r>
            <a:r>
              <a:rPr lang="it-IT" cap="small" dirty="0" smtClean="0"/>
              <a:t> </a:t>
            </a:r>
            <a:r>
              <a:rPr lang="it-IT" cap="small" dirty="0" err="1" smtClean="0"/>
              <a:t>Maasdorp</a:t>
            </a:r>
            <a:r>
              <a:rPr lang="it-IT" dirty="0" smtClean="0"/>
              <a:t>, </a:t>
            </a:r>
            <a:r>
              <a:rPr lang="it-IT" i="1" dirty="0" smtClean="0"/>
              <a:t>The </a:t>
            </a:r>
            <a:r>
              <a:rPr lang="it-IT" i="1" dirty="0" err="1"/>
              <a:t>institutes</a:t>
            </a:r>
            <a:r>
              <a:rPr lang="it-IT" i="1" dirty="0"/>
              <a:t> of Cape law : </a:t>
            </a:r>
            <a:r>
              <a:rPr lang="it-IT" i="1" dirty="0" err="1"/>
              <a:t>being</a:t>
            </a:r>
            <a:r>
              <a:rPr lang="it-IT" i="1" dirty="0"/>
              <a:t> a </a:t>
            </a:r>
            <a:r>
              <a:rPr lang="it-IT" i="1" dirty="0" err="1"/>
              <a:t>compendium</a:t>
            </a:r>
            <a:r>
              <a:rPr lang="it-IT" i="1" dirty="0"/>
              <a:t> of the common law, </a:t>
            </a:r>
            <a:r>
              <a:rPr lang="it-IT" i="1" dirty="0" err="1"/>
              <a:t>decided</a:t>
            </a:r>
            <a:r>
              <a:rPr lang="it-IT" i="1" dirty="0"/>
              <a:t> </a:t>
            </a:r>
            <a:r>
              <a:rPr lang="it-IT" i="1" dirty="0" err="1"/>
              <a:t>cases</a:t>
            </a:r>
            <a:r>
              <a:rPr lang="it-IT" i="1" dirty="0"/>
              <a:t>, and </a:t>
            </a:r>
            <a:r>
              <a:rPr lang="it-IT" i="1" dirty="0" err="1"/>
              <a:t>statute</a:t>
            </a:r>
            <a:r>
              <a:rPr lang="it-IT" i="1" dirty="0"/>
              <a:t> law of the </a:t>
            </a:r>
            <a:r>
              <a:rPr lang="it-IT" i="1" dirty="0" err="1"/>
              <a:t>Colony</a:t>
            </a:r>
            <a:r>
              <a:rPr lang="it-IT" i="1" dirty="0"/>
              <a:t> of the Cape of </a:t>
            </a:r>
            <a:r>
              <a:rPr lang="it-IT" i="1" dirty="0" err="1"/>
              <a:t>Good</a:t>
            </a:r>
            <a:r>
              <a:rPr lang="it-IT" i="1" dirty="0"/>
              <a:t> </a:t>
            </a:r>
            <a:r>
              <a:rPr lang="it-IT" i="1" dirty="0" err="1" smtClean="0"/>
              <a:t>Hope</a:t>
            </a:r>
            <a:r>
              <a:rPr lang="it-IT" dirty="0" smtClean="0"/>
              <a:t>, IV </a:t>
            </a:r>
            <a:r>
              <a:rPr lang="it-IT" dirty="0" err="1" smtClean="0"/>
              <a:t>Vols</a:t>
            </a:r>
            <a:r>
              <a:rPr lang="it-IT" dirty="0" smtClean="0"/>
              <a:t>, </a:t>
            </a:r>
            <a:r>
              <a:rPr lang="en-US" dirty="0" err="1"/>
              <a:t>Capetown</a:t>
            </a:r>
            <a:r>
              <a:rPr lang="en-US" dirty="0"/>
              <a:t> : J.C. </a:t>
            </a:r>
            <a:r>
              <a:rPr lang="en-US" dirty="0" err="1"/>
              <a:t>Juta</a:t>
            </a:r>
            <a:r>
              <a:rPr lang="en-US" dirty="0"/>
              <a:t> &amp; Co., 1907-1917.</a:t>
            </a:r>
            <a:endParaRPr lang="it-IT" dirty="0"/>
          </a:p>
        </p:txBody>
      </p:sp>
    </p:spTree>
    <p:extLst>
      <p:ext uri="{BB962C8B-B14F-4D97-AF65-F5344CB8AC3E}">
        <p14:creationId xmlns:p14="http://schemas.microsoft.com/office/powerpoint/2010/main" val="3479265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In positivo</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Ci </a:t>
            </a:r>
            <a:r>
              <a:rPr lang="it-IT" dirty="0"/>
              <a:t>si concentra sull’innesto del formante dottorale in seno a quello giurisprudenziale, e si accerta come la dottrina concorra alla ‘costruzione’ della decisione giudiziale.</a:t>
            </a:r>
          </a:p>
          <a:p>
            <a:r>
              <a:rPr lang="it-IT" b="1" dirty="0" smtClean="0"/>
              <a:t>Funzionalità: </a:t>
            </a:r>
            <a:r>
              <a:rPr lang="it-IT" dirty="0" smtClean="0"/>
              <a:t>il </a:t>
            </a:r>
            <a:r>
              <a:rPr lang="it-IT" dirty="0"/>
              <a:t>richiamo alla dottrina è così funzionale alla creazione di formanti mediante ‘accumulo’ di citazioni nel tessuto argomentativo delle decisioni. Ove si guardi alla finalità della comparazione in ambito giuridico, altra appare la </a:t>
            </a:r>
            <a:r>
              <a:rPr lang="it-IT" i="1" dirty="0"/>
              <a:t>funzione </a:t>
            </a:r>
            <a:r>
              <a:rPr lang="it-IT" dirty="0"/>
              <a:t>assolta dai riferimenti alla dottrina operati dalle Corti. Come s’è già ricordato, essi possono essere ricondotti alle </a:t>
            </a:r>
            <a:r>
              <a:rPr lang="it-IT" i="1" dirty="0"/>
              <a:t>finalità pratiche</a:t>
            </a:r>
            <a:r>
              <a:rPr lang="it-IT" dirty="0"/>
              <a:t> della comparazione, d’ausilio al giudice in sede di risoluzione delle controversie; ma, richiamando materiali riportabili all’argomento </a:t>
            </a:r>
            <a:r>
              <a:rPr lang="it-IT" i="1" dirty="0" err="1"/>
              <a:t>quoad</a:t>
            </a:r>
            <a:r>
              <a:rPr lang="it-IT" i="1" dirty="0"/>
              <a:t> </a:t>
            </a:r>
            <a:r>
              <a:rPr lang="it-IT" i="1" dirty="0" err="1"/>
              <a:t>auctoritatem</a:t>
            </a:r>
            <a:r>
              <a:rPr lang="it-IT" dirty="0"/>
              <a:t>, è altrettanto vero che le Corti di vertice conseguono la propria legittimazione nell’ordinamento di appartenenza e generano autonome tradizioni costituzionali. </a:t>
            </a:r>
          </a:p>
          <a:p>
            <a:r>
              <a:rPr lang="it-IT" dirty="0"/>
              <a:t>La ricerca costituisce una ragione ulteriore per saggiare l’utilità della comparazione in ambito giuridico – e confermarne l’attitudine all’elaborazione di modelli prescrittivi di </a:t>
            </a:r>
            <a:r>
              <a:rPr lang="it-IT" i="1" dirty="0" err="1"/>
              <a:t>legal</a:t>
            </a:r>
            <a:r>
              <a:rPr lang="it-IT" i="1" dirty="0"/>
              <a:t> </a:t>
            </a:r>
            <a:r>
              <a:rPr lang="it-IT" i="1" dirty="0" err="1"/>
              <a:t>borrowing</a:t>
            </a:r>
            <a:r>
              <a:rPr lang="it-IT" i="1" dirty="0"/>
              <a:t> </a:t>
            </a:r>
            <a:r>
              <a:rPr lang="it-IT" dirty="0"/>
              <a:t>che, dal formante dottorale, procedono all’elaborazione di un formante dinamico.</a:t>
            </a:r>
          </a:p>
          <a:p>
            <a:r>
              <a:rPr lang="it-IT" dirty="0"/>
              <a:t>L’indagine, tuttavia, non si arresta alle </a:t>
            </a:r>
            <a:r>
              <a:rPr lang="it-IT" i="1" dirty="0"/>
              <a:t>ragioni</a:t>
            </a:r>
            <a:r>
              <a:rPr lang="it-IT" dirty="0"/>
              <a:t> e al </a:t>
            </a:r>
            <a:r>
              <a:rPr lang="it-IT" i="1" dirty="0"/>
              <a:t>metodo </a:t>
            </a:r>
            <a:r>
              <a:rPr lang="it-IT" dirty="0"/>
              <a:t>cui le Corti ricorrono per citare la dottrina nel testo delle decisioni. Ragioni e metodo, infatti, ben possono supportare riferimenti dottorali vuoi a carattere meramente esornativo – a corredo, ad esempio, di raffinati </a:t>
            </a:r>
            <a:r>
              <a:rPr lang="it-IT" i="1" dirty="0" err="1"/>
              <a:t>obiter</a:t>
            </a:r>
            <a:r>
              <a:rPr lang="it-IT" i="1" dirty="0"/>
              <a:t> </a:t>
            </a:r>
            <a:r>
              <a:rPr lang="it-IT" i="1" dirty="0" err="1"/>
              <a:t>dicta</a:t>
            </a:r>
            <a:r>
              <a:rPr lang="it-IT" dirty="0"/>
              <a:t>–; vuoi di una qualche utilità, posto che dal formante ‘colto’ si estraggono regole processuali, sostanziali e tecniche di giudizio funzionali alla definizione della controversia sottoposta alla cognizione del giudice e contribuire a diversamente valutare, come si vedrà, la </a:t>
            </a:r>
            <a:r>
              <a:rPr lang="it-IT" i="1" dirty="0" err="1"/>
              <a:t>constitutional</a:t>
            </a:r>
            <a:r>
              <a:rPr lang="it-IT" i="1" dirty="0"/>
              <a:t> </a:t>
            </a:r>
            <a:r>
              <a:rPr lang="it-IT" i="1" dirty="0" err="1"/>
              <a:t>implication</a:t>
            </a:r>
            <a:r>
              <a:rPr lang="it-IT" i="1" dirty="0"/>
              <a:t> </a:t>
            </a:r>
            <a:r>
              <a:rPr lang="it-IT" dirty="0"/>
              <a:t>delle famiglie giuridiche. </a:t>
            </a:r>
          </a:p>
          <a:p>
            <a:r>
              <a:rPr lang="it-IT" dirty="0"/>
              <a:t>Non a caso, la citazione dottrinale ben può fungere da </a:t>
            </a:r>
            <a:r>
              <a:rPr lang="it-IT" i="1" dirty="0"/>
              <a:t>argomento comparativo</a:t>
            </a:r>
            <a:r>
              <a:rPr lang="it-IT" dirty="0"/>
              <a:t>, o integrare uno snodo essenziale nella formulazione delle </a:t>
            </a:r>
            <a:r>
              <a:rPr lang="it-IT" i="1" dirty="0" err="1"/>
              <a:t>rationes</a:t>
            </a:r>
            <a:r>
              <a:rPr lang="it-IT" i="1" dirty="0"/>
              <a:t> </a:t>
            </a:r>
            <a:r>
              <a:rPr lang="it-IT" i="1" dirty="0" err="1"/>
              <a:t>decidendi</a:t>
            </a:r>
            <a:r>
              <a:rPr lang="it-IT" dirty="0"/>
              <a:t> riferibili, in ragione delle ipotesi, sia alle questioni preliminari di rito, sia alla disciplina processuale, sia alle regole sostanziali e al principio di diritto necessario per definire nel merito il giudizio. Ciò dà conto del </a:t>
            </a:r>
            <a:r>
              <a:rPr lang="it-IT" i="1" dirty="0" err="1"/>
              <a:t>legal</a:t>
            </a:r>
            <a:r>
              <a:rPr lang="it-IT" i="1" dirty="0"/>
              <a:t> </a:t>
            </a:r>
            <a:r>
              <a:rPr lang="it-IT" i="1" dirty="0" err="1"/>
              <a:t>environment</a:t>
            </a:r>
            <a:r>
              <a:rPr lang="it-IT" i="1" dirty="0"/>
              <a:t> </a:t>
            </a:r>
            <a:r>
              <a:rPr lang="it-IT" dirty="0"/>
              <a:t>nel quale le Corti di vertice definiscono, con il concorso del formante dottorale, le narrazioni costituzionali dei rispettivi ordinamenti.</a:t>
            </a:r>
          </a:p>
          <a:p>
            <a:pPr marL="0" indent="0">
              <a:buNone/>
            </a:pPr>
            <a:endParaRPr lang="it-IT" dirty="0"/>
          </a:p>
        </p:txBody>
      </p:sp>
    </p:spTree>
    <p:extLst>
      <p:ext uri="{BB962C8B-B14F-4D97-AF65-F5344CB8AC3E}">
        <p14:creationId xmlns:p14="http://schemas.microsoft.com/office/powerpoint/2010/main" val="1808516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Perché?</a:t>
            </a:r>
            <a:endParaRPr lang="it-IT" dirty="0"/>
          </a:p>
        </p:txBody>
      </p:sp>
      <p:sp>
        <p:nvSpPr>
          <p:cNvPr id="3" name="Segnaposto contenuto 2"/>
          <p:cNvSpPr>
            <a:spLocks noGrp="1"/>
          </p:cNvSpPr>
          <p:nvPr>
            <p:ph idx="1"/>
          </p:nvPr>
        </p:nvSpPr>
        <p:spPr/>
        <p:txBody>
          <a:bodyPr>
            <a:normAutofit lnSpcReduction="10000"/>
          </a:bodyPr>
          <a:lstStyle/>
          <a:p>
            <a:r>
              <a:rPr lang="ru-RU" dirty="0" err="1"/>
              <a:t>Si</a:t>
            </a:r>
            <a:r>
              <a:rPr lang="ru-RU" dirty="0"/>
              <a:t> </a:t>
            </a:r>
            <a:r>
              <a:rPr lang="ru-RU" dirty="0" err="1"/>
              <a:t>tratta</a:t>
            </a:r>
            <a:r>
              <a:rPr lang="ru-RU" dirty="0"/>
              <a:t> </a:t>
            </a:r>
            <a:r>
              <a:rPr lang="ru-RU" dirty="0" err="1"/>
              <a:t>va</a:t>
            </a:r>
            <a:r>
              <a:rPr lang="ru-RU" dirty="0"/>
              <a:t> </a:t>
            </a:r>
            <a:r>
              <a:rPr lang="ru-RU" dirty="0" err="1"/>
              <a:t>di</a:t>
            </a:r>
            <a:r>
              <a:rPr lang="ru-RU" dirty="0"/>
              <a:t> </a:t>
            </a:r>
            <a:r>
              <a:rPr lang="ru-RU" dirty="0" err="1"/>
              <a:t>una</a:t>
            </a:r>
            <a:r>
              <a:rPr lang="ru-RU" dirty="0"/>
              <a:t> </a:t>
            </a:r>
            <a:r>
              <a:rPr lang="ru-RU" dirty="0" err="1"/>
              <a:t>reazione</a:t>
            </a:r>
            <a:r>
              <a:rPr lang="ru-RU" dirty="0"/>
              <a:t> </a:t>
            </a:r>
            <a:r>
              <a:rPr lang="ru-RU" dirty="0" err="1"/>
              <a:t>alla</a:t>
            </a:r>
            <a:r>
              <a:rPr lang="ru-RU" dirty="0"/>
              <a:t> </a:t>
            </a:r>
            <a:r>
              <a:rPr lang="ru-RU" i="1" dirty="0" err="1"/>
              <a:t>policy</a:t>
            </a:r>
            <a:r>
              <a:rPr lang="ru-RU" dirty="0"/>
              <a:t> </a:t>
            </a:r>
            <a:r>
              <a:rPr lang="ru-RU" dirty="0" err="1"/>
              <a:t>della</a:t>
            </a:r>
            <a:r>
              <a:rPr lang="ru-RU" dirty="0"/>
              <a:t> </a:t>
            </a:r>
            <a:r>
              <a:rPr lang="ru-RU" dirty="0" err="1"/>
              <a:t>Madrepatria</a:t>
            </a:r>
            <a:r>
              <a:rPr lang="ru-RU" dirty="0"/>
              <a:t> </a:t>
            </a:r>
            <a:r>
              <a:rPr lang="ru-RU" dirty="0" err="1"/>
              <a:t>inglese</a:t>
            </a:r>
            <a:r>
              <a:rPr lang="ru-RU" dirty="0"/>
              <a:t> </a:t>
            </a:r>
            <a:r>
              <a:rPr lang="ru-RU" dirty="0" err="1"/>
              <a:t>di</a:t>
            </a:r>
            <a:r>
              <a:rPr lang="ru-RU" dirty="0"/>
              <a:t> </a:t>
            </a:r>
            <a:r>
              <a:rPr lang="ru-RU" dirty="0" err="1"/>
              <a:t>inviare</a:t>
            </a:r>
            <a:r>
              <a:rPr lang="ru-RU" dirty="0"/>
              <a:t> </a:t>
            </a:r>
            <a:r>
              <a:rPr lang="ru-RU" i="1" dirty="0" err="1"/>
              <a:t>common</a:t>
            </a:r>
            <a:r>
              <a:rPr lang="ru-RU" i="1" dirty="0"/>
              <a:t> </a:t>
            </a:r>
            <a:r>
              <a:rPr lang="ru-RU" i="1" dirty="0" err="1"/>
              <a:t>lawyers</a:t>
            </a:r>
            <a:r>
              <a:rPr lang="ru-RU" dirty="0"/>
              <a:t> </a:t>
            </a:r>
            <a:r>
              <a:rPr lang="ru-RU" dirty="0" err="1"/>
              <a:t>a</a:t>
            </a:r>
            <a:r>
              <a:rPr lang="ru-RU" dirty="0"/>
              <a:t> </a:t>
            </a:r>
            <a:r>
              <a:rPr lang="ru-RU" dirty="0" err="1"/>
              <a:t>esercitare</a:t>
            </a:r>
            <a:r>
              <a:rPr lang="ru-RU" dirty="0"/>
              <a:t> </a:t>
            </a:r>
            <a:r>
              <a:rPr lang="ru-RU" dirty="0" err="1"/>
              <a:t>la</a:t>
            </a:r>
            <a:r>
              <a:rPr lang="ru-RU" dirty="0"/>
              <a:t> </a:t>
            </a:r>
            <a:r>
              <a:rPr lang="ru-RU" dirty="0" err="1"/>
              <a:t>funzioni</a:t>
            </a:r>
            <a:r>
              <a:rPr lang="ru-RU" dirty="0"/>
              <a:t> </a:t>
            </a:r>
            <a:r>
              <a:rPr lang="ru-RU" dirty="0" err="1"/>
              <a:t>giusdicenti</a:t>
            </a:r>
            <a:r>
              <a:rPr lang="ru-RU" dirty="0"/>
              <a:t> </a:t>
            </a:r>
            <a:r>
              <a:rPr lang="ru-RU" dirty="0" err="1"/>
              <a:t>nella</a:t>
            </a:r>
            <a:r>
              <a:rPr lang="ru-RU" dirty="0"/>
              <a:t> </a:t>
            </a:r>
            <a:r>
              <a:rPr lang="ru-RU" dirty="0" err="1"/>
              <a:t>Colonia</a:t>
            </a:r>
            <a:r>
              <a:rPr lang="ru-RU" dirty="0"/>
              <a:t> </a:t>
            </a:r>
            <a:r>
              <a:rPr lang="ru-RU" dirty="0" err="1"/>
              <a:t>del</a:t>
            </a:r>
            <a:r>
              <a:rPr lang="ru-RU" dirty="0"/>
              <a:t> </a:t>
            </a:r>
            <a:r>
              <a:rPr lang="ru-RU" dirty="0" err="1"/>
              <a:t>Capo</a:t>
            </a:r>
            <a:r>
              <a:rPr lang="ru-RU" dirty="0"/>
              <a:t>. </a:t>
            </a:r>
            <a:r>
              <a:rPr lang="en-US" dirty="0" err="1"/>
              <a:t>Tuttavia</a:t>
            </a:r>
            <a:r>
              <a:rPr lang="en-US" dirty="0"/>
              <a:t>, </a:t>
            </a:r>
            <a:r>
              <a:rPr lang="en-US" dirty="0" err="1"/>
              <a:t>il</a:t>
            </a:r>
            <a:r>
              <a:rPr lang="en-US" dirty="0"/>
              <a:t> </a:t>
            </a:r>
            <a:r>
              <a:rPr lang="en-US" i="1" dirty="0"/>
              <a:t>common law training</a:t>
            </a:r>
            <a:r>
              <a:rPr lang="en-US" dirty="0"/>
              <a:t> non </a:t>
            </a:r>
            <a:r>
              <a:rPr lang="en-US" dirty="0" err="1"/>
              <a:t>fu</a:t>
            </a:r>
            <a:r>
              <a:rPr lang="en-US" dirty="0"/>
              <a:t> </a:t>
            </a:r>
            <a:r>
              <a:rPr lang="en-US" dirty="0" err="1"/>
              <a:t>d’ostacolo</a:t>
            </a:r>
            <a:r>
              <a:rPr lang="en-US" dirty="0"/>
              <a:t> </a:t>
            </a:r>
            <a:r>
              <a:rPr lang="en-US" dirty="0" err="1"/>
              <a:t>alla</a:t>
            </a:r>
            <a:r>
              <a:rPr lang="en-US" dirty="0"/>
              <a:t> </a:t>
            </a:r>
            <a:r>
              <a:rPr lang="en-US" dirty="0" err="1"/>
              <a:t>preservazione</a:t>
            </a:r>
            <a:r>
              <a:rPr lang="en-US" dirty="0"/>
              <a:t> del </a:t>
            </a:r>
            <a:r>
              <a:rPr lang="en-US" dirty="0" err="1"/>
              <a:t>diritto</a:t>
            </a:r>
            <a:r>
              <a:rPr lang="en-US" dirty="0"/>
              <a:t> </a:t>
            </a:r>
            <a:r>
              <a:rPr lang="en-US" dirty="0" err="1"/>
              <a:t>romano-olandese</a:t>
            </a:r>
            <a:r>
              <a:rPr lang="en-US" dirty="0"/>
              <a:t>: Autodidacts of necessity, expatriate judges sought to understand the civil law by translating, </a:t>
            </a:r>
            <a:r>
              <a:rPr lang="en-US" dirty="0" err="1"/>
              <a:t>reconceptualizing</a:t>
            </a:r>
            <a:r>
              <a:rPr lang="en-US" dirty="0"/>
              <a:t> and reordering it into </a:t>
            </a:r>
            <a:r>
              <a:rPr lang="en-US" dirty="0" err="1"/>
              <a:t>prarallel</a:t>
            </a:r>
            <a:r>
              <a:rPr lang="en-US" dirty="0"/>
              <a:t> ideas familiar to them». </a:t>
            </a:r>
            <a:endParaRPr lang="en-US" dirty="0" smtClean="0"/>
          </a:p>
          <a:p>
            <a:r>
              <a:rPr lang="ru-RU" dirty="0" err="1" smtClean="0"/>
              <a:t>Non</a:t>
            </a:r>
            <a:r>
              <a:rPr lang="ru-RU" dirty="0" smtClean="0"/>
              <a:t> </a:t>
            </a:r>
            <a:r>
              <a:rPr lang="ru-RU" dirty="0" err="1"/>
              <a:t>diversamente</a:t>
            </a:r>
            <a:r>
              <a:rPr lang="ru-RU" dirty="0"/>
              <a:t> </a:t>
            </a:r>
            <a:r>
              <a:rPr lang="ru-RU" dirty="0" err="1"/>
              <a:t>a</a:t>
            </a:r>
            <a:r>
              <a:rPr lang="ru-RU" dirty="0"/>
              <a:t> </a:t>
            </a:r>
            <a:r>
              <a:rPr lang="ru-RU" dirty="0" err="1"/>
              <a:t>quanto</a:t>
            </a:r>
            <a:r>
              <a:rPr lang="ru-RU" dirty="0"/>
              <a:t> </a:t>
            </a:r>
            <a:r>
              <a:rPr lang="ru-RU" dirty="0" err="1"/>
              <a:t>riferito</a:t>
            </a:r>
            <a:r>
              <a:rPr lang="ru-RU" dirty="0"/>
              <a:t> </a:t>
            </a:r>
            <a:r>
              <a:rPr lang="ru-RU" dirty="0" err="1"/>
              <a:t>per</a:t>
            </a:r>
            <a:r>
              <a:rPr lang="ru-RU" dirty="0"/>
              <a:t> </a:t>
            </a:r>
            <a:r>
              <a:rPr lang="ru-RU" dirty="0" err="1"/>
              <a:t>l’</a:t>
            </a:r>
            <a:r>
              <a:rPr lang="ru-RU" i="1" dirty="0" err="1"/>
              <a:t>infusion</a:t>
            </a:r>
            <a:r>
              <a:rPr lang="ru-RU" dirty="0"/>
              <a:t> </a:t>
            </a:r>
            <a:r>
              <a:rPr lang="ru-RU" dirty="0" err="1"/>
              <a:t>del</a:t>
            </a:r>
            <a:r>
              <a:rPr lang="ru-RU" dirty="0"/>
              <a:t> </a:t>
            </a:r>
            <a:r>
              <a:rPr lang="ru-RU" dirty="0" err="1"/>
              <a:t>diritto</a:t>
            </a:r>
            <a:r>
              <a:rPr lang="ru-RU" dirty="0"/>
              <a:t> </a:t>
            </a:r>
            <a:r>
              <a:rPr lang="ru-RU" dirty="0" err="1"/>
              <a:t>africano</a:t>
            </a:r>
            <a:r>
              <a:rPr lang="ru-RU" dirty="0"/>
              <a:t> </a:t>
            </a:r>
            <a:r>
              <a:rPr lang="ru-RU" dirty="0" err="1"/>
              <a:t>nel</a:t>
            </a:r>
            <a:r>
              <a:rPr lang="ru-RU" dirty="0"/>
              <a:t> </a:t>
            </a:r>
            <a:r>
              <a:rPr lang="ru-RU" i="1" dirty="0" err="1"/>
              <a:t>Cape</a:t>
            </a:r>
            <a:r>
              <a:rPr lang="ru-RU" i="1" dirty="0"/>
              <a:t> </a:t>
            </a:r>
            <a:r>
              <a:rPr lang="ru-RU" i="1" dirty="0" err="1"/>
              <a:t>common</a:t>
            </a:r>
            <a:r>
              <a:rPr lang="ru-RU" i="1" dirty="0"/>
              <a:t> </a:t>
            </a:r>
            <a:r>
              <a:rPr lang="ru-RU" i="1" dirty="0" err="1"/>
              <a:t>law</a:t>
            </a:r>
            <a:r>
              <a:rPr lang="ru-RU" dirty="0"/>
              <a:t>, </a:t>
            </a:r>
            <a:r>
              <a:rPr lang="ru-RU" dirty="0" err="1"/>
              <a:t>anche</a:t>
            </a:r>
            <a:r>
              <a:rPr lang="ru-RU" dirty="0"/>
              <a:t> </a:t>
            </a:r>
            <a:r>
              <a:rPr lang="ru-RU" dirty="0" err="1"/>
              <a:t>qui</a:t>
            </a:r>
            <a:r>
              <a:rPr lang="ru-RU" dirty="0"/>
              <a:t> </a:t>
            </a:r>
            <a:r>
              <a:rPr lang="ru-RU" dirty="0" err="1"/>
              <a:t>la</a:t>
            </a:r>
            <a:r>
              <a:rPr lang="ru-RU" dirty="0"/>
              <a:t> </a:t>
            </a:r>
            <a:r>
              <a:rPr lang="ru-RU" dirty="0" err="1"/>
              <a:t>vitalità</a:t>
            </a:r>
            <a:r>
              <a:rPr lang="ru-RU" dirty="0"/>
              <a:t> </a:t>
            </a:r>
            <a:r>
              <a:rPr lang="ru-RU" dirty="0" err="1"/>
              <a:t>del</a:t>
            </a:r>
            <a:r>
              <a:rPr lang="ru-RU" dirty="0"/>
              <a:t> </a:t>
            </a:r>
            <a:r>
              <a:rPr lang="ru-RU" dirty="0" err="1"/>
              <a:t>sistema</a:t>
            </a:r>
            <a:r>
              <a:rPr lang="ru-RU" dirty="0"/>
              <a:t> </a:t>
            </a:r>
            <a:r>
              <a:rPr lang="ru-RU" dirty="0" err="1"/>
              <a:t>è</a:t>
            </a:r>
            <a:r>
              <a:rPr lang="ru-RU" dirty="0"/>
              <a:t> </a:t>
            </a:r>
            <a:r>
              <a:rPr lang="ru-RU" dirty="0" err="1"/>
              <a:t>dipesa</a:t>
            </a:r>
            <a:r>
              <a:rPr lang="ru-RU" dirty="0"/>
              <a:t> </a:t>
            </a:r>
            <a:r>
              <a:rPr lang="ru-RU" dirty="0" err="1"/>
              <a:t>dal</a:t>
            </a:r>
            <a:r>
              <a:rPr lang="ru-RU" dirty="0"/>
              <a:t> </a:t>
            </a:r>
            <a:r>
              <a:rPr lang="ru-RU" dirty="0" err="1"/>
              <a:t>lessico</a:t>
            </a:r>
            <a:r>
              <a:rPr lang="ru-RU" dirty="0"/>
              <a:t> </a:t>
            </a:r>
            <a:r>
              <a:rPr lang="ru-RU" dirty="0" err="1"/>
              <a:t>giuridico</a:t>
            </a:r>
            <a:r>
              <a:rPr lang="ru-RU" dirty="0"/>
              <a:t> </a:t>
            </a:r>
            <a:r>
              <a:rPr lang="ru-RU" dirty="0" err="1"/>
              <a:t>coltivato</a:t>
            </a:r>
            <a:r>
              <a:rPr lang="ru-RU" dirty="0"/>
              <a:t> </a:t>
            </a:r>
            <a:r>
              <a:rPr lang="ru-RU" dirty="0" err="1"/>
              <a:t>nell’area</a:t>
            </a:r>
            <a:r>
              <a:rPr lang="ru-RU" dirty="0"/>
              <a:t>, </a:t>
            </a:r>
            <a:r>
              <a:rPr lang="ru-RU" dirty="0" err="1"/>
              <a:t>in</a:t>
            </a:r>
            <a:r>
              <a:rPr lang="ru-RU" dirty="0"/>
              <a:t> </a:t>
            </a:r>
            <a:r>
              <a:rPr lang="ru-RU" dirty="0" err="1"/>
              <a:t>grado</a:t>
            </a:r>
            <a:r>
              <a:rPr lang="ru-RU" dirty="0"/>
              <a:t> </a:t>
            </a:r>
            <a:r>
              <a:rPr lang="ru-RU" dirty="0" err="1"/>
              <a:t>di</a:t>
            </a:r>
            <a:r>
              <a:rPr lang="ru-RU" dirty="0"/>
              <a:t> </a:t>
            </a:r>
            <a:r>
              <a:rPr lang="ru-RU" dirty="0" err="1"/>
              <a:t>articolare</a:t>
            </a:r>
            <a:r>
              <a:rPr lang="ru-RU" dirty="0"/>
              <a:t>, </a:t>
            </a:r>
            <a:r>
              <a:rPr lang="ru-RU" dirty="0" err="1"/>
              <a:t>attraverso</a:t>
            </a:r>
            <a:r>
              <a:rPr lang="ru-RU" dirty="0"/>
              <a:t> </a:t>
            </a:r>
            <a:r>
              <a:rPr lang="ru-RU" dirty="0" err="1"/>
              <a:t>le</a:t>
            </a:r>
            <a:r>
              <a:rPr lang="ru-RU" dirty="0"/>
              <a:t> </a:t>
            </a:r>
            <a:r>
              <a:rPr lang="ru-RU" dirty="0" err="1"/>
              <a:t>Corti</a:t>
            </a:r>
            <a:r>
              <a:rPr lang="ru-RU" dirty="0"/>
              <a:t>, </a:t>
            </a:r>
            <a:r>
              <a:rPr lang="ru-RU" dirty="0" err="1"/>
              <a:t>le</a:t>
            </a:r>
            <a:r>
              <a:rPr lang="ru-RU" dirty="0"/>
              <a:t> </a:t>
            </a:r>
            <a:r>
              <a:rPr lang="ru-RU" dirty="0" err="1"/>
              <a:t>prime</a:t>
            </a:r>
            <a:r>
              <a:rPr lang="ru-RU" dirty="0"/>
              <a:t> </a:t>
            </a:r>
            <a:r>
              <a:rPr lang="ru-RU" i="1" dirty="0" err="1"/>
              <a:t>constitutional</a:t>
            </a:r>
            <a:r>
              <a:rPr lang="ru-RU" i="1" dirty="0"/>
              <a:t> </a:t>
            </a:r>
            <a:r>
              <a:rPr lang="ru-RU" i="1" dirty="0" err="1"/>
              <a:t>narratives</a:t>
            </a:r>
            <a:r>
              <a:rPr lang="ru-RU" dirty="0"/>
              <a:t> </a:t>
            </a:r>
            <a:r>
              <a:rPr lang="ru-RU" dirty="0" err="1" smtClean="0"/>
              <a:t>aus</a:t>
            </a:r>
            <a:r>
              <a:rPr lang="it-IT" dirty="0" smtClean="0"/>
              <a:t>t</a:t>
            </a:r>
            <a:r>
              <a:rPr lang="ru-RU" dirty="0" err="1" smtClean="0"/>
              <a:t>rali</a:t>
            </a:r>
            <a:r>
              <a:rPr lang="ru-RU" dirty="0"/>
              <a:t>.</a:t>
            </a:r>
            <a:r>
              <a:rPr lang="it-IT" dirty="0"/>
              <a:t> </a:t>
            </a:r>
          </a:p>
        </p:txBody>
      </p:sp>
    </p:spTree>
    <p:extLst>
      <p:ext uri="{BB962C8B-B14F-4D97-AF65-F5344CB8AC3E}">
        <p14:creationId xmlns:p14="http://schemas.microsoft.com/office/powerpoint/2010/main" val="2674944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per la creazione </a:t>
            </a:r>
            <a:br>
              <a:rPr lang="it-IT" dirty="0" smtClean="0"/>
            </a:br>
            <a:r>
              <a:rPr lang="it-IT" dirty="0" smtClean="0"/>
              <a:t>del formante giurisprudenziale (1)</a:t>
            </a:r>
            <a:endParaRPr lang="it-IT" dirty="0"/>
          </a:p>
        </p:txBody>
      </p:sp>
      <p:sp>
        <p:nvSpPr>
          <p:cNvPr id="3" name="Segnaposto contenuto 2"/>
          <p:cNvSpPr>
            <a:spLocks noGrp="1"/>
          </p:cNvSpPr>
          <p:nvPr>
            <p:ph idx="1"/>
          </p:nvPr>
        </p:nvSpPr>
        <p:spPr/>
        <p:txBody>
          <a:bodyPr>
            <a:normAutofit lnSpcReduction="10000"/>
          </a:bodyPr>
          <a:lstStyle/>
          <a:p>
            <a:pPr marL="514350" indent="-514350">
              <a:buAutoNum type="arabicParenR"/>
            </a:pPr>
            <a:r>
              <a:rPr lang="it-IT" dirty="0" smtClean="0"/>
              <a:t>“</a:t>
            </a:r>
            <a:r>
              <a:rPr lang="it-IT" dirty="0"/>
              <a:t>Ancient </a:t>
            </a:r>
            <a:r>
              <a:rPr lang="it-IT" dirty="0" smtClean="0"/>
              <a:t>law books are </a:t>
            </a:r>
            <a:r>
              <a:rPr lang="it-IT" dirty="0" err="1" smtClean="0"/>
              <a:t>often</a:t>
            </a:r>
            <a:r>
              <a:rPr lang="it-IT" dirty="0" smtClean="0"/>
              <a:t> </a:t>
            </a:r>
            <a:r>
              <a:rPr lang="it-IT" dirty="0" err="1" smtClean="0"/>
              <a:t>quoted</a:t>
            </a:r>
            <a:r>
              <a:rPr lang="it-IT" dirty="0" smtClean="0"/>
              <a:t> in the </a:t>
            </a:r>
            <a:r>
              <a:rPr lang="it-IT" dirty="0" err="1" smtClean="0"/>
              <a:t>courts</a:t>
            </a:r>
            <a:r>
              <a:rPr lang="it-IT" dirty="0" smtClean="0"/>
              <a:t> with </a:t>
            </a:r>
            <a:r>
              <a:rPr lang="it-IT" dirty="0" err="1" smtClean="0"/>
              <a:t>little</a:t>
            </a:r>
            <a:r>
              <a:rPr lang="it-IT" dirty="0" smtClean="0"/>
              <a:t> or no </a:t>
            </a:r>
            <a:r>
              <a:rPr lang="it-IT" dirty="0" err="1" smtClean="0"/>
              <a:t>conception</a:t>
            </a:r>
            <a:r>
              <a:rPr lang="it-IT" dirty="0" smtClean="0"/>
              <a:t> of </a:t>
            </a:r>
            <a:r>
              <a:rPr lang="it-IT" dirty="0" err="1" smtClean="0"/>
              <a:t>who</a:t>
            </a:r>
            <a:r>
              <a:rPr lang="it-IT" dirty="0" smtClean="0"/>
              <a:t> the </a:t>
            </a:r>
            <a:r>
              <a:rPr lang="it-IT" dirty="0" err="1" smtClean="0"/>
              <a:t>authors</a:t>
            </a:r>
            <a:r>
              <a:rPr lang="it-IT" dirty="0" smtClean="0"/>
              <a:t> </a:t>
            </a:r>
            <a:r>
              <a:rPr lang="it-IT" dirty="0" err="1" smtClean="0"/>
              <a:t>were</a:t>
            </a:r>
            <a:r>
              <a:rPr lang="it-IT" dirty="0" smtClean="0"/>
              <a:t> or </a:t>
            </a:r>
            <a:r>
              <a:rPr lang="it-IT" dirty="0" err="1" smtClean="0"/>
              <a:t>what</a:t>
            </a:r>
            <a:r>
              <a:rPr lang="it-IT" dirty="0" smtClean="0"/>
              <a:t> </a:t>
            </a:r>
            <a:r>
              <a:rPr lang="it-IT" dirty="0" err="1" smtClean="0"/>
              <a:t>place</a:t>
            </a:r>
            <a:r>
              <a:rPr lang="it-IT" dirty="0" smtClean="0"/>
              <a:t> </a:t>
            </a:r>
            <a:r>
              <a:rPr lang="it-IT" dirty="0" err="1" smtClean="0"/>
              <a:t>they</a:t>
            </a:r>
            <a:r>
              <a:rPr lang="it-IT" dirty="0" smtClean="0"/>
              <a:t> </a:t>
            </a:r>
            <a:r>
              <a:rPr lang="it-IT" dirty="0" err="1" smtClean="0"/>
              <a:t>occupy</a:t>
            </a:r>
            <a:r>
              <a:rPr lang="it-IT" dirty="0" smtClean="0"/>
              <a:t> in the </a:t>
            </a:r>
            <a:r>
              <a:rPr lang="it-IT" dirty="0" err="1" smtClean="0"/>
              <a:t>development</a:t>
            </a:r>
            <a:r>
              <a:rPr lang="it-IT" dirty="0" smtClean="0"/>
              <a:t> of the law …</a:t>
            </a:r>
            <a:r>
              <a:rPr lang="it-IT" dirty="0" err="1" smtClean="0"/>
              <a:t>It</a:t>
            </a:r>
            <a:r>
              <a:rPr lang="it-IT" dirty="0" smtClean="0"/>
              <a:t> </a:t>
            </a:r>
            <a:r>
              <a:rPr lang="it-IT" dirty="0" err="1" smtClean="0"/>
              <a:t>is</a:t>
            </a:r>
            <a:r>
              <a:rPr lang="it-IT" dirty="0" smtClean="0"/>
              <a:t> </a:t>
            </a:r>
            <a:r>
              <a:rPr lang="it-IT" dirty="0" err="1" smtClean="0"/>
              <a:t>surely</a:t>
            </a:r>
            <a:r>
              <a:rPr lang="it-IT" dirty="0" smtClean="0"/>
              <a:t> high time </a:t>
            </a:r>
            <a:r>
              <a:rPr lang="it-IT" dirty="0" err="1" smtClean="0"/>
              <a:t>that</a:t>
            </a:r>
            <a:r>
              <a:rPr lang="it-IT" dirty="0" smtClean="0"/>
              <a:t> the </a:t>
            </a:r>
            <a:r>
              <a:rPr lang="it-IT" dirty="0" err="1" smtClean="0"/>
              <a:t>legal</a:t>
            </a:r>
            <a:r>
              <a:rPr lang="it-IT" dirty="0" smtClean="0"/>
              <a:t> </a:t>
            </a:r>
            <a:r>
              <a:rPr lang="it-IT" dirty="0" err="1" smtClean="0"/>
              <a:t>profession</a:t>
            </a:r>
            <a:r>
              <a:rPr lang="it-IT" dirty="0" smtClean="0"/>
              <a:t> </a:t>
            </a:r>
            <a:r>
              <a:rPr lang="it-IT" dirty="0" err="1" smtClean="0"/>
              <a:t>as</a:t>
            </a:r>
            <a:r>
              <a:rPr lang="it-IT" dirty="0" smtClean="0"/>
              <a:t> a </a:t>
            </a:r>
            <a:r>
              <a:rPr lang="it-IT" dirty="0" err="1" smtClean="0"/>
              <a:t>bodily</a:t>
            </a:r>
            <a:r>
              <a:rPr lang="it-IT" dirty="0" smtClean="0"/>
              <a:t> </a:t>
            </a:r>
            <a:r>
              <a:rPr lang="it-IT" dirty="0" err="1" smtClean="0"/>
              <a:t>should</a:t>
            </a:r>
            <a:r>
              <a:rPr lang="it-IT" dirty="0" smtClean="0"/>
              <a:t> </a:t>
            </a:r>
            <a:r>
              <a:rPr lang="it-IT" dirty="0" err="1" smtClean="0"/>
              <a:t>become</a:t>
            </a:r>
            <a:r>
              <a:rPr lang="it-IT" dirty="0" smtClean="0"/>
              <a:t> </a:t>
            </a:r>
            <a:r>
              <a:rPr lang="it-IT" dirty="0" err="1" smtClean="0"/>
              <a:t>acquainted</a:t>
            </a:r>
            <a:r>
              <a:rPr lang="it-IT" dirty="0" smtClean="0"/>
              <a:t> </a:t>
            </a:r>
            <a:r>
              <a:rPr lang="it-IT" dirty="0" err="1" smtClean="0"/>
              <a:t>withe</a:t>
            </a:r>
            <a:r>
              <a:rPr lang="it-IT" dirty="0" smtClean="0"/>
              <a:t> the </a:t>
            </a:r>
            <a:r>
              <a:rPr lang="it-IT" dirty="0" err="1" smtClean="0"/>
              <a:t>whole</a:t>
            </a:r>
            <a:r>
              <a:rPr lang="it-IT" dirty="0" smtClean="0"/>
              <a:t> </a:t>
            </a:r>
            <a:r>
              <a:rPr lang="it-IT" dirty="0" err="1" smtClean="0"/>
              <a:t>course</a:t>
            </a:r>
            <a:r>
              <a:rPr lang="it-IT" dirty="0" smtClean="0"/>
              <a:t> of the </a:t>
            </a:r>
            <a:r>
              <a:rPr lang="it-IT" dirty="0" err="1" smtClean="0"/>
              <a:t>history</a:t>
            </a:r>
            <a:r>
              <a:rPr lang="it-IT" dirty="0" smtClean="0"/>
              <a:t> of the </a:t>
            </a:r>
            <a:r>
              <a:rPr lang="it-IT" dirty="0" err="1" smtClean="0"/>
              <a:t>system</a:t>
            </a:r>
            <a:r>
              <a:rPr lang="it-IT" dirty="0" smtClean="0"/>
              <a:t> of law </a:t>
            </a:r>
            <a:r>
              <a:rPr lang="it-IT" dirty="0" err="1" smtClean="0"/>
              <a:t>they</a:t>
            </a:r>
            <a:r>
              <a:rPr lang="it-IT" dirty="0" smtClean="0"/>
              <a:t> are </a:t>
            </a:r>
            <a:r>
              <a:rPr lang="it-IT" dirty="0" err="1" smtClean="0"/>
              <a:t>called</a:t>
            </a:r>
            <a:r>
              <a:rPr lang="it-IT" dirty="0" smtClean="0"/>
              <a:t> </a:t>
            </a:r>
            <a:r>
              <a:rPr lang="it-IT" dirty="0" err="1" smtClean="0"/>
              <a:t>upon</a:t>
            </a:r>
            <a:r>
              <a:rPr lang="it-IT" dirty="0" smtClean="0"/>
              <a:t> to </a:t>
            </a:r>
            <a:r>
              <a:rPr lang="it-IT" dirty="0" err="1" smtClean="0"/>
              <a:t>practise</a:t>
            </a:r>
            <a:r>
              <a:rPr lang="it-IT" dirty="0" smtClean="0"/>
              <a:t>” (</a:t>
            </a:r>
            <a:r>
              <a:rPr lang="it-IT" dirty="0" err="1" smtClean="0"/>
              <a:t>J</a:t>
            </a:r>
            <a:r>
              <a:rPr lang="it-IT" dirty="0" smtClean="0"/>
              <a:t>. </a:t>
            </a:r>
            <a:r>
              <a:rPr lang="it-IT" dirty="0" err="1" smtClean="0"/>
              <a:t>W</a:t>
            </a:r>
            <a:r>
              <a:rPr lang="it-IT" dirty="0" smtClean="0"/>
              <a:t>. </a:t>
            </a:r>
            <a:r>
              <a:rPr lang="it-IT" dirty="0" err="1" smtClean="0"/>
              <a:t>Wessels</a:t>
            </a:r>
            <a:r>
              <a:rPr lang="it-IT" dirty="0" smtClean="0"/>
              <a:t>, </a:t>
            </a:r>
            <a:r>
              <a:rPr lang="it-IT" i="1" dirty="0" err="1" smtClean="0"/>
              <a:t>Historyof</a:t>
            </a:r>
            <a:r>
              <a:rPr lang="it-IT" i="1" dirty="0" smtClean="0"/>
              <a:t> the Roman-</a:t>
            </a:r>
            <a:r>
              <a:rPr lang="it-IT" i="1" dirty="0" err="1" smtClean="0"/>
              <a:t>Dutch</a:t>
            </a:r>
            <a:r>
              <a:rPr lang="it-IT" i="1" dirty="0" smtClean="0"/>
              <a:t> Law</a:t>
            </a:r>
            <a:r>
              <a:rPr lang="it-IT" dirty="0" smtClean="0"/>
              <a:t>, </a:t>
            </a:r>
            <a:r>
              <a:rPr lang="it-IT" dirty="0" err="1" smtClean="0"/>
              <a:t>Grahamstown</a:t>
            </a:r>
            <a:r>
              <a:rPr lang="it-IT" dirty="0" smtClean="0"/>
              <a:t>, Cape </a:t>
            </a:r>
            <a:r>
              <a:rPr lang="it-IT" dirty="0" err="1" smtClean="0"/>
              <a:t>Colony</a:t>
            </a:r>
            <a:r>
              <a:rPr lang="it-IT" dirty="0" smtClean="0"/>
              <a:t>, </a:t>
            </a:r>
            <a:r>
              <a:rPr lang="it-IT" dirty="0" err="1" smtClean="0"/>
              <a:t>African</a:t>
            </a:r>
            <a:r>
              <a:rPr lang="it-IT" dirty="0" smtClean="0"/>
              <a:t> Book Company </a:t>
            </a:r>
            <a:r>
              <a:rPr lang="it-IT" dirty="0" err="1" smtClean="0"/>
              <a:t>ltd</a:t>
            </a:r>
            <a:r>
              <a:rPr lang="it-IT" dirty="0" smtClean="0"/>
              <a:t>, 1908, p. 3).</a:t>
            </a:r>
          </a:p>
          <a:p>
            <a:pPr marL="514350" indent="-514350">
              <a:buAutoNum type="arabicParenR"/>
            </a:pPr>
            <a:r>
              <a:rPr lang="it-IT" dirty="0" smtClean="0"/>
              <a:t>“</a:t>
            </a:r>
            <a:r>
              <a:rPr lang="it-IT" dirty="0" err="1" smtClean="0"/>
              <a:t>Upon</a:t>
            </a:r>
            <a:r>
              <a:rPr lang="it-IT" dirty="0" smtClean="0"/>
              <a:t> the </a:t>
            </a:r>
            <a:r>
              <a:rPr lang="it-IT" dirty="0" err="1" smtClean="0"/>
              <a:t>question</a:t>
            </a:r>
            <a:r>
              <a:rPr lang="it-IT" dirty="0" smtClean="0"/>
              <a:t> </a:t>
            </a:r>
            <a:r>
              <a:rPr lang="it-IT" dirty="0" err="1" smtClean="0"/>
              <a:t>whether</a:t>
            </a:r>
            <a:r>
              <a:rPr lang="it-IT" dirty="0" smtClean="0"/>
              <a:t> the </a:t>
            </a:r>
            <a:r>
              <a:rPr lang="it-IT" dirty="0" err="1" smtClean="0"/>
              <a:t>obligation</a:t>
            </a:r>
            <a:r>
              <a:rPr lang="it-IT" dirty="0" smtClean="0"/>
              <a:t> of a </a:t>
            </a:r>
            <a:r>
              <a:rPr lang="it-IT" dirty="0" err="1" smtClean="0"/>
              <a:t>father</a:t>
            </a:r>
            <a:r>
              <a:rPr lang="it-IT" dirty="0" smtClean="0"/>
              <a:t> to suppor </a:t>
            </a:r>
            <a:r>
              <a:rPr lang="it-IT" dirty="0" err="1" smtClean="0"/>
              <a:t>his</a:t>
            </a:r>
            <a:r>
              <a:rPr lang="it-IT" dirty="0" smtClean="0"/>
              <a:t> </a:t>
            </a:r>
            <a:r>
              <a:rPr lang="it-IT" dirty="0" err="1" smtClean="0"/>
              <a:t>childer</a:t>
            </a:r>
            <a:r>
              <a:rPr lang="it-IT" dirty="0" smtClean="0"/>
              <a:t> </a:t>
            </a:r>
            <a:r>
              <a:rPr lang="it-IT" dirty="0" err="1" smtClean="0"/>
              <a:t>passes</a:t>
            </a:r>
            <a:r>
              <a:rPr lang="it-IT" dirty="0" smtClean="0"/>
              <a:t> to </a:t>
            </a:r>
            <a:r>
              <a:rPr lang="it-IT" dirty="0" err="1" smtClean="0"/>
              <a:t>his</a:t>
            </a:r>
            <a:r>
              <a:rPr lang="it-IT" dirty="0" smtClean="0"/>
              <a:t> </a:t>
            </a:r>
            <a:r>
              <a:rPr lang="it-IT" dirty="0" err="1" smtClean="0"/>
              <a:t>heirs</a:t>
            </a:r>
            <a:r>
              <a:rPr lang="it-IT" dirty="0" smtClean="0"/>
              <a:t>, the </a:t>
            </a:r>
            <a:r>
              <a:rPr lang="it-IT" dirty="0" err="1" smtClean="0"/>
              <a:t>authorities</a:t>
            </a:r>
            <a:r>
              <a:rPr lang="it-IT" dirty="0" smtClean="0"/>
              <a:t> are no by </a:t>
            </a:r>
            <a:r>
              <a:rPr lang="it-IT" dirty="0" err="1" smtClean="0"/>
              <a:t>means</a:t>
            </a:r>
            <a:r>
              <a:rPr lang="it-IT" dirty="0" smtClean="0"/>
              <a:t> </a:t>
            </a:r>
            <a:r>
              <a:rPr lang="it-IT" dirty="0" err="1" smtClean="0"/>
              <a:t>agreed</a:t>
            </a:r>
            <a:r>
              <a:rPr lang="it-IT" dirty="0" smtClean="0"/>
              <a:t>” (Sir Henry de Villiers, in </a:t>
            </a:r>
            <a:r>
              <a:rPr lang="it-IT" i="1" dirty="0" err="1" smtClean="0"/>
              <a:t>Carelse</a:t>
            </a:r>
            <a:r>
              <a:rPr lang="it-IT" i="1" dirty="0" smtClean="0"/>
              <a:t> v estate De Vries </a:t>
            </a:r>
            <a:r>
              <a:rPr lang="it-IT" dirty="0" smtClean="0"/>
              <a:t>(1906) 23 S.C. </a:t>
            </a:r>
            <a:r>
              <a:rPr lang="it-IT" dirty="0" err="1" smtClean="0"/>
              <a:t>at</a:t>
            </a:r>
            <a:r>
              <a:rPr lang="it-IT" dirty="0" smtClean="0"/>
              <a:t> p. 536).</a:t>
            </a:r>
            <a:endParaRPr lang="it-IT" dirty="0"/>
          </a:p>
        </p:txBody>
      </p:sp>
    </p:spTree>
    <p:extLst>
      <p:ext uri="{BB962C8B-B14F-4D97-AF65-F5344CB8AC3E}">
        <p14:creationId xmlns:p14="http://schemas.microsoft.com/office/powerpoint/2010/main" val="37122645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per la creazione </a:t>
            </a:r>
            <a:br>
              <a:rPr lang="it-IT" dirty="0"/>
            </a:br>
            <a:r>
              <a:rPr lang="it-IT" dirty="0"/>
              <a:t>del formante giurisprudenziale </a:t>
            </a:r>
            <a:r>
              <a:rPr lang="it-IT" dirty="0" smtClean="0"/>
              <a:t>(2)</a:t>
            </a:r>
            <a:endParaRPr lang="it-IT" dirty="0"/>
          </a:p>
        </p:txBody>
      </p:sp>
      <p:sp>
        <p:nvSpPr>
          <p:cNvPr id="3" name="Segnaposto contenuto 2"/>
          <p:cNvSpPr>
            <a:spLocks noGrp="1"/>
          </p:cNvSpPr>
          <p:nvPr>
            <p:ph idx="1"/>
          </p:nvPr>
        </p:nvSpPr>
        <p:spPr/>
        <p:txBody>
          <a:bodyPr>
            <a:normAutofit/>
          </a:bodyPr>
          <a:lstStyle/>
          <a:p>
            <a:r>
              <a:rPr lang="it-IT" dirty="0" smtClean="0"/>
              <a:t>Recensione a </a:t>
            </a:r>
          </a:p>
          <a:p>
            <a:pPr marL="0" indent="0">
              <a:buNone/>
            </a:pPr>
            <a:r>
              <a:rPr lang="it-IT" dirty="0" smtClean="0"/>
              <a:t>“Notes </a:t>
            </a:r>
            <a:r>
              <a:rPr lang="it-IT" dirty="0"/>
              <a:t>on </a:t>
            </a:r>
            <a:r>
              <a:rPr lang="it-IT" dirty="0" err="1"/>
              <a:t>Important</a:t>
            </a:r>
            <a:r>
              <a:rPr lang="it-IT" dirty="0"/>
              <a:t> </a:t>
            </a:r>
            <a:r>
              <a:rPr lang="it-IT" dirty="0" err="1"/>
              <a:t>Controverted</a:t>
            </a:r>
            <a:r>
              <a:rPr lang="it-IT" dirty="0"/>
              <a:t> </a:t>
            </a:r>
            <a:r>
              <a:rPr lang="it-IT" dirty="0" err="1"/>
              <a:t>Points</a:t>
            </a:r>
            <a:r>
              <a:rPr lang="it-IT" dirty="0"/>
              <a:t> of Roman-</a:t>
            </a:r>
            <a:r>
              <a:rPr lang="it-IT" dirty="0" err="1"/>
              <a:t>Dutch</a:t>
            </a:r>
            <a:r>
              <a:rPr lang="it-IT" dirty="0"/>
              <a:t> Law, </a:t>
            </a:r>
            <a:r>
              <a:rPr lang="it-IT" dirty="0" err="1"/>
              <a:t>extracted</a:t>
            </a:r>
            <a:r>
              <a:rPr lang="it-IT" dirty="0"/>
              <a:t> from </a:t>
            </a:r>
            <a:r>
              <a:rPr lang="it-IT" dirty="0" err="1"/>
              <a:t>Grotius</a:t>
            </a:r>
            <a:r>
              <a:rPr lang="it-IT" dirty="0"/>
              <a:t>, </a:t>
            </a:r>
            <a:r>
              <a:rPr lang="it-IT" dirty="0" err="1"/>
              <a:t>Schorer</a:t>
            </a:r>
            <a:r>
              <a:rPr lang="it-IT" dirty="0"/>
              <a:t>, Van </a:t>
            </a:r>
            <a:r>
              <a:rPr lang="it-IT" dirty="0" err="1" smtClean="0"/>
              <a:t>Leeuwen</a:t>
            </a:r>
            <a:r>
              <a:rPr lang="it-IT" dirty="0" smtClean="0"/>
              <a:t> </a:t>
            </a:r>
            <a:r>
              <a:rPr lang="it-IT" dirty="0"/>
              <a:t>and Van </a:t>
            </a:r>
            <a:r>
              <a:rPr lang="it-IT" dirty="0" err="1"/>
              <a:t>der</a:t>
            </a:r>
            <a:r>
              <a:rPr lang="it-IT" dirty="0"/>
              <a:t> </a:t>
            </a:r>
            <a:r>
              <a:rPr lang="it-IT" dirty="0" err="1"/>
              <a:t>Keessel</a:t>
            </a:r>
            <a:r>
              <a:rPr lang="it-IT" b="1" dirty="0"/>
              <a:t>. </a:t>
            </a:r>
            <a:r>
              <a:rPr lang="it-IT" b="1" dirty="0" err="1"/>
              <a:t>Specially</a:t>
            </a:r>
            <a:r>
              <a:rPr lang="it-IT" b="1" dirty="0"/>
              <a:t> </a:t>
            </a:r>
            <a:r>
              <a:rPr lang="it-IT" b="1" dirty="0" err="1"/>
              <a:t>intended</a:t>
            </a:r>
            <a:r>
              <a:rPr lang="it-IT" b="1" dirty="0"/>
              <a:t> for the use of </a:t>
            </a:r>
            <a:r>
              <a:rPr lang="it-IT" b="1" dirty="0" err="1"/>
              <a:t>candidates</a:t>
            </a:r>
            <a:r>
              <a:rPr lang="it-IT" b="1" dirty="0"/>
              <a:t> for </a:t>
            </a:r>
            <a:r>
              <a:rPr lang="it-IT" b="1" dirty="0" smtClean="0"/>
              <a:t>the </a:t>
            </a:r>
            <a:r>
              <a:rPr lang="it-IT" b="1" dirty="0"/>
              <a:t>Cape </a:t>
            </a:r>
            <a:r>
              <a:rPr lang="it-IT" b="1" dirty="0" err="1"/>
              <a:t>University</a:t>
            </a:r>
            <a:r>
              <a:rPr lang="it-IT" b="1" dirty="0"/>
              <a:t> LL.B. </a:t>
            </a:r>
            <a:r>
              <a:rPr lang="it-IT" b="1" dirty="0" err="1"/>
              <a:t>Examination</a:t>
            </a:r>
            <a:r>
              <a:rPr lang="it-IT" b="1" dirty="0"/>
              <a:t>, and to serve </a:t>
            </a:r>
            <a:r>
              <a:rPr lang="it-IT" b="1" dirty="0" err="1"/>
              <a:t>as</a:t>
            </a:r>
            <a:r>
              <a:rPr lang="it-IT" b="1" dirty="0"/>
              <a:t> a </a:t>
            </a:r>
            <a:r>
              <a:rPr lang="it-IT" b="1" dirty="0" err="1"/>
              <a:t>Convenient</a:t>
            </a:r>
            <a:r>
              <a:rPr lang="it-IT" b="1" dirty="0"/>
              <a:t> Book of Reference for </a:t>
            </a:r>
            <a:r>
              <a:rPr lang="it-IT" b="1" dirty="0" err="1"/>
              <a:t>Practitioners</a:t>
            </a:r>
            <a:r>
              <a:rPr lang="it-IT" b="1" dirty="0"/>
              <a:t> and Others</a:t>
            </a:r>
            <a:r>
              <a:rPr lang="it-IT" dirty="0"/>
              <a:t>. With a List of </a:t>
            </a:r>
            <a:r>
              <a:rPr lang="it-IT" dirty="0" err="1"/>
              <a:t>Decided</a:t>
            </a:r>
            <a:r>
              <a:rPr lang="it-IT" dirty="0"/>
              <a:t> Cases </a:t>
            </a:r>
            <a:r>
              <a:rPr lang="it-IT" dirty="0" err="1"/>
              <a:t>bearing</a:t>
            </a:r>
            <a:r>
              <a:rPr lang="it-IT" dirty="0"/>
              <a:t> on the </a:t>
            </a:r>
            <a:r>
              <a:rPr lang="it-IT" dirty="0" err="1"/>
              <a:t>Points</a:t>
            </a:r>
            <a:r>
              <a:rPr lang="it-IT" dirty="0"/>
              <a:t>. </a:t>
            </a:r>
            <a:r>
              <a:rPr lang="it-IT" dirty="0" smtClean="0"/>
              <a:t>By I</a:t>
            </a:r>
            <a:r>
              <a:rPr lang="it-IT" i="1" dirty="0" smtClean="0"/>
              <a:t>. </a:t>
            </a:r>
            <a:r>
              <a:rPr lang="it-IT" dirty="0"/>
              <a:t>G. </a:t>
            </a:r>
            <a:r>
              <a:rPr lang="it-IT" dirty="0" err="1" smtClean="0"/>
              <a:t>Horak</a:t>
            </a:r>
            <a:r>
              <a:rPr lang="it-IT" dirty="0"/>
              <a:t>, B.A., LL.B. (Cape). </a:t>
            </a:r>
            <a:r>
              <a:rPr lang="it-IT" dirty="0" err="1" smtClean="0"/>
              <a:t>Grahamstown</a:t>
            </a:r>
            <a:r>
              <a:rPr lang="it-IT" dirty="0" smtClean="0"/>
              <a:t>: </a:t>
            </a:r>
            <a:r>
              <a:rPr lang="it-IT" dirty="0" err="1" smtClean="0"/>
              <a:t>African</a:t>
            </a:r>
            <a:r>
              <a:rPr lang="it-IT" dirty="0" smtClean="0"/>
              <a:t> </a:t>
            </a:r>
            <a:r>
              <a:rPr lang="it-IT" dirty="0"/>
              <a:t>Book Co., Ltd. 190s. vii + 38 pp. (5s.)</a:t>
            </a:r>
            <a:r>
              <a:rPr lang="it-IT" dirty="0" smtClean="0"/>
              <a:t>.” </a:t>
            </a:r>
          </a:p>
          <a:p>
            <a:pPr marL="0" indent="0">
              <a:buNone/>
            </a:pPr>
            <a:r>
              <a:rPr lang="it-IT" b="1" dirty="0" smtClean="0"/>
              <a:t>25 Journal of South </a:t>
            </a:r>
            <a:r>
              <a:rPr lang="it-IT" b="1" dirty="0" err="1" smtClean="0"/>
              <a:t>African</a:t>
            </a:r>
            <a:r>
              <a:rPr lang="it-IT" b="1" dirty="0" smtClean="0"/>
              <a:t> Law 373 (1908)</a:t>
            </a:r>
            <a:endParaRPr lang="it-IT" b="1" dirty="0"/>
          </a:p>
        </p:txBody>
      </p:sp>
    </p:spTree>
    <p:extLst>
      <p:ext uri="{BB962C8B-B14F-4D97-AF65-F5344CB8AC3E}">
        <p14:creationId xmlns:p14="http://schemas.microsoft.com/office/powerpoint/2010/main" val="25454996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segue</a:t>
            </a:r>
            <a:endParaRPr lang="it-IT" dirty="0"/>
          </a:p>
        </p:txBody>
      </p:sp>
      <p:sp>
        <p:nvSpPr>
          <p:cNvPr id="3" name="Segnaposto contenuto 2"/>
          <p:cNvSpPr>
            <a:spLocks noGrp="1"/>
          </p:cNvSpPr>
          <p:nvPr>
            <p:ph idx="1"/>
          </p:nvPr>
        </p:nvSpPr>
        <p:spPr/>
        <p:txBody>
          <a:bodyPr>
            <a:normAutofit fontScale="85000" lnSpcReduction="10000"/>
          </a:bodyPr>
          <a:lstStyle/>
          <a:p>
            <a:r>
              <a:rPr lang="it-IT" b="1" dirty="0" err="1"/>
              <a:t>There</a:t>
            </a:r>
            <a:r>
              <a:rPr lang="it-IT" b="1" dirty="0"/>
              <a:t> are </a:t>
            </a:r>
            <a:r>
              <a:rPr lang="it-IT" b="1" dirty="0" err="1"/>
              <a:t>one</a:t>
            </a:r>
            <a:r>
              <a:rPr lang="it-IT" b="1" dirty="0"/>
              <a:t> or </a:t>
            </a:r>
            <a:r>
              <a:rPr lang="it-IT" b="1" dirty="0" err="1"/>
              <a:t>two</a:t>
            </a:r>
            <a:r>
              <a:rPr lang="it-IT" b="1" dirty="0"/>
              <a:t> </a:t>
            </a:r>
            <a:r>
              <a:rPr lang="it-IT" b="1" dirty="0" err="1"/>
              <a:t>points</a:t>
            </a:r>
            <a:r>
              <a:rPr lang="it-IT" b="1" dirty="0"/>
              <a:t> </a:t>
            </a:r>
            <a:r>
              <a:rPr lang="it-IT" b="1" dirty="0" err="1"/>
              <a:t>that</a:t>
            </a:r>
            <a:r>
              <a:rPr lang="it-IT" b="1" dirty="0"/>
              <a:t> </a:t>
            </a:r>
            <a:r>
              <a:rPr lang="it-IT" b="1" dirty="0" err="1"/>
              <a:t>have</a:t>
            </a:r>
            <a:r>
              <a:rPr lang="it-IT" b="1" dirty="0"/>
              <a:t> </a:t>
            </a:r>
            <a:r>
              <a:rPr lang="it-IT" b="1" dirty="0" err="1"/>
              <a:t>struck</a:t>
            </a:r>
            <a:r>
              <a:rPr lang="it-IT" b="1" dirty="0"/>
              <a:t> </a:t>
            </a:r>
            <a:r>
              <a:rPr lang="it-IT" b="1" dirty="0" err="1"/>
              <a:t>us</a:t>
            </a:r>
            <a:r>
              <a:rPr lang="it-IT" b="1" dirty="0"/>
              <a:t> in </a:t>
            </a:r>
            <a:r>
              <a:rPr lang="it-IT" b="1" dirty="0" err="1"/>
              <a:t>reading</a:t>
            </a:r>
            <a:r>
              <a:rPr lang="it-IT" b="1" dirty="0"/>
              <a:t> </a:t>
            </a:r>
            <a:r>
              <a:rPr lang="it-IT" b="1" dirty="0" err="1"/>
              <a:t>this</a:t>
            </a:r>
            <a:r>
              <a:rPr lang="it-IT" b="1" dirty="0"/>
              <a:t> </a:t>
            </a:r>
            <a:r>
              <a:rPr lang="it-IT" b="1" dirty="0" smtClean="0"/>
              <a:t>book</a:t>
            </a:r>
            <a:r>
              <a:rPr lang="it-IT" dirty="0" smtClean="0"/>
              <a:t> … </a:t>
            </a:r>
            <a:r>
              <a:rPr lang="it-IT" b="1" dirty="0" err="1"/>
              <a:t>If</a:t>
            </a:r>
            <a:r>
              <a:rPr lang="it-IT" b="1" dirty="0"/>
              <a:t> </a:t>
            </a:r>
            <a:r>
              <a:rPr lang="it-IT" dirty="0" err="1"/>
              <a:t>we</a:t>
            </a:r>
            <a:r>
              <a:rPr lang="it-IT" dirty="0"/>
              <a:t> are to </a:t>
            </a:r>
            <a:r>
              <a:rPr lang="it-IT" dirty="0" err="1"/>
              <a:t>proceed</a:t>
            </a:r>
            <a:r>
              <a:rPr lang="it-IT" dirty="0"/>
              <a:t> to </a:t>
            </a:r>
            <a:r>
              <a:rPr lang="it-IT" dirty="0" err="1"/>
              <a:t>discuss</a:t>
            </a:r>
            <a:r>
              <a:rPr lang="it-IT" dirty="0"/>
              <a:t> a </a:t>
            </a:r>
            <a:r>
              <a:rPr lang="it-IT" dirty="0" err="1"/>
              <a:t>controverted</a:t>
            </a:r>
            <a:r>
              <a:rPr lang="it-IT" dirty="0"/>
              <a:t> </a:t>
            </a:r>
            <a:r>
              <a:rPr lang="it-IT" dirty="0" err="1"/>
              <a:t>point</a:t>
            </a:r>
            <a:r>
              <a:rPr lang="it-IT" dirty="0"/>
              <a:t> of Roman-</a:t>
            </a:r>
            <a:r>
              <a:rPr lang="it-IT" dirty="0" err="1"/>
              <a:t>Dutch</a:t>
            </a:r>
            <a:r>
              <a:rPr lang="it-IT" dirty="0"/>
              <a:t> law, </a:t>
            </a:r>
            <a:r>
              <a:rPr lang="it-IT" dirty="0" err="1"/>
              <a:t>surely</a:t>
            </a:r>
            <a:r>
              <a:rPr lang="it-IT" dirty="0"/>
              <a:t> the first </a:t>
            </a:r>
            <a:r>
              <a:rPr lang="it-IT" dirty="0" err="1"/>
              <a:t>thing</a:t>
            </a:r>
            <a:r>
              <a:rPr lang="it-IT" dirty="0"/>
              <a:t> </a:t>
            </a:r>
            <a:r>
              <a:rPr lang="it-IT" dirty="0" err="1"/>
              <a:t>we</a:t>
            </a:r>
            <a:r>
              <a:rPr lang="it-IT" dirty="0"/>
              <a:t> </a:t>
            </a:r>
            <a:r>
              <a:rPr lang="it-IT" dirty="0" err="1"/>
              <a:t>should</a:t>
            </a:r>
            <a:r>
              <a:rPr lang="it-IT" dirty="0"/>
              <a:t> do </a:t>
            </a:r>
            <a:r>
              <a:rPr lang="it-IT" dirty="0" err="1"/>
              <a:t>is</a:t>
            </a:r>
            <a:r>
              <a:rPr lang="it-IT" dirty="0"/>
              <a:t> to </a:t>
            </a:r>
            <a:r>
              <a:rPr lang="it-IT" dirty="0" err="1"/>
              <a:t>discover</a:t>
            </a:r>
            <a:r>
              <a:rPr lang="it-IT" dirty="0"/>
              <a:t> the opinion of </a:t>
            </a:r>
            <a:r>
              <a:rPr lang="it-IT" dirty="0" err="1"/>
              <a:t>Voet</a:t>
            </a:r>
            <a:r>
              <a:rPr lang="it-IT" dirty="0"/>
              <a:t> on the </a:t>
            </a:r>
            <a:r>
              <a:rPr lang="it-IT" dirty="0" err="1"/>
              <a:t>question</a:t>
            </a:r>
            <a:r>
              <a:rPr lang="it-IT" dirty="0"/>
              <a:t>! </a:t>
            </a:r>
            <a:r>
              <a:rPr lang="it-IT" dirty="0" err="1"/>
              <a:t>Neither</a:t>
            </a:r>
            <a:r>
              <a:rPr lang="it-IT" dirty="0"/>
              <a:t> </a:t>
            </a:r>
            <a:r>
              <a:rPr lang="it-IT" dirty="0" err="1"/>
              <a:t>Voet</a:t>
            </a:r>
            <a:r>
              <a:rPr lang="it-IT" dirty="0"/>
              <a:t> </a:t>
            </a:r>
            <a:r>
              <a:rPr lang="it-IT" dirty="0" err="1"/>
              <a:t>nor</a:t>
            </a:r>
            <a:r>
              <a:rPr lang="it-IT" dirty="0"/>
              <a:t> </a:t>
            </a:r>
            <a:r>
              <a:rPr lang="it-IT" dirty="0" err="1"/>
              <a:t>any</a:t>
            </a:r>
            <a:r>
              <a:rPr lang="it-IT" dirty="0"/>
              <a:t> </a:t>
            </a:r>
            <a:r>
              <a:rPr lang="it-IT" dirty="0" err="1"/>
              <a:t>one</a:t>
            </a:r>
            <a:r>
              <a:rPr lang="it-IT" dirty="0"/>
              <a:t> of </a:t>
            </a:r>
            <a:r>
              <a:rPr lang="it-IT" b="1" dirty="0"/>
              <a:t>the </a:t>
            </a:r>
            <a:r>
              <a:rPr lang="it-IT" dirty="0" err="1"/>
              <a:t>older</a:t>
            </a:r>
            <a:r>
              <a:rPr lang="it-IT" dirty="0"/>
              <a:t> </a:t>
            </a:r>
            <a:r>
              <a:rPr lang="it-IT" dirty="0" err="1" smtClean="0"/>
              <a:t>authorities</a:t>
            </a:r>
            <a:r>
              <a:rPr lang="it-IT" dirty="0" smtClean="0"/>
              <a:t> … </a:t>
            </a:r>
            <a:r>
              <a:rPr lang="it-IT" dirty="0" err="1"/>
              <a:t>is</a:t>
            </a:r>
            <a:r>
              <a:rPr lang="it-IT" dirty="0"/>
              <a:t> </a:t>
            </a:r>
            <a:r>
              <a:rPr lang="it-IT" dirty="0" err="1"/>
              <a:t>quoted</a:t>
            </a:r>
            <a:r>
              <a:rPr lang="it-IT" dirty="0"/>
              <a:t> </a:t>
            </a:r>
            <a:r>
              <a:rPr lang="it-IT" b="1" dirty="0"/>
              <a:t>; </a:t>
            </a:r>
            <a:r>
              <a:rPr lang="it-IT" dirty="0" err="1"/>
              <a:t>even</a:t>
            </a:r>
            <a:r>
              <a:rPr lang="it-IT" dirty="0"/>
              <a:t> </a:t>
            </a:r>
            <a:r>
              <a:rPr lang="it-IT" dirty="0" err="1"/>
              <a:t>apart</a:t>
            </a:r>
            <a:r>
              <a:rPr lang="it-IT" dirty="0"/>
              <a:t> from the </a:t>
            </a:r>
            <a:r>
              <a:rPr lang="it-IT" b="1" dirty="0" err="1"/>
              <a:t>older</a:t>
            </a:r>
            <a:r>
              <a:rPr lang="it-IT" b="1" dirty="0"/>
              <a:t> </a:t>
            </a:r>
            <a:r>
              <a:rPr lang="it-IT" dirty="0" err="1"/>
              <a:t>authorities</a:t>
            </a:r>
            <a:r>
              <a:rPr lang="it-IT" dirty="0"/>
              <a:t> </a:t>
            </a:r>
            <a:r>
              <a:rPr lang="it-IT" dirty="0" err="1"/>
              <a:t>we</a:t>
            </a:r>
            <a:r>
              <a:rPr lang="it-IT" dirty="0"/>
              <a:t> </a:t>
            </a:r>
            <a:r>
              <a:rPr lang="it-IT" dirty="0" err="1"/>
              <a:t>should</a:t>
            </a:r>
            <a:r>
              <a:rPr lang="it-IT" dirty="0"/>
              <a:t> </a:t>
            </a:r>
            <a:r>
              <a:rPr lang="it-IT" dirty="0" err="1"/>
              <a:t>have</a:t>
            </a:r>
            <a:r>
              <a:rPr lang="it-IT" dirty="0"/>
              <a:t> </a:t>
            </a:r>
            <a:r>
              <a:rPr lang="it-IT" dirty="0" err="1"/>
              <a:t>expected</a:t>
            </a:r>
            <a:r>
              <a:rPr lang="it-IT" dirty="0"/>
              <a:t> some </a:t>
            </a:r>
            <a:r>
              <a:rPr lang="it-IT" dirty="0" err="1"/>
              <a:t>reference</a:t>
            </a:r>
            <a:r>
              <a:rPr lang="it-IT" dirty="0"/>
              <a:t> to </a:t>
            </a:r>
            <a:r>
              <a:rPr lang="it-IT" dirty="0" err="1"/>
              <a:t>such</a:t>
            </a:r>
            <a:r>
              <a:rPr lang="it-IT" dirty="0"/>
              <a:t> </a:t>
            </a:r>
            <a:r>
              <a:rPr lang="it-IT" dirty="0" err="1"/>
              <a:t>works</a:t>
            </a:r>
            <a:r>
              <a:rPr lang="it-IT" dirty="0"/>
              <a:t> </a:t>
            </a:r>
            <a:r>
              <a:rPr lang="it-IT" b="1" dirty="0" err="1"/>
              <a:t>is</a:t>
            </a:r>
            <a:r>
              <a:rPr lang="it-IT" b="1" dirty="0"/>
              <a:t> </a:t>
            </a:r>
            <a:r>
              <a:rPr lang="it-IT" dirty="0" err="1"/>
              <a:t>Melius</a:t>
            </a:r>
            <a:r>
              <a:rPr lang="it-IT" dirty="0"/>
              <a:t> de Villiers on </a:t>
            </a:r>
            <a:r>
              <a:rPr lang="it-IT" i="1" dirty="0" smtClean="0"/>
              <a:t>…</a:t>
            </a:r>
            <a:r>
              <a:rPr lang="it-IT" dirty="0" smtClean="0"/>
              <a:t> </a:t>
            </a:r>
            <a:r>
              <a:rPr lang="it-IT" dirty="0"/>
              <a:t>and </a:t>
            </a:r>
            <a:r>
              <a:rPr lang="it-IT" dirty="0" err="1"/>
              <a:t>again</a:t>
            </a:r>
            <a:r>
              <a:rPr lang="it-IT" dirty="0"/>
              <a:t> to Sir </a:t>
            </a:r>
            <a:r>
              <a:rPr lang="it-IT" dirty="0" err="1"/>
              <a:t>Andries</a:t>
            </a:r>
            <a:r>
              <a:rPr lang="it-IT" dirty="0"/>
              <a:t> </a:t>
            </a:r>
            <a:r>
              <a:rPr lang="it-IT" dirty="0" err="1" smtClean="0"/>
              <a:t>Maasdorp's</a:t>
            </a:r>
            <a:r>
              <a:rPr lang="it-IT" dirty="0" smtClean="0"/>
              <a:t> </a:t>
            </a:r>
            <a:r>
              <a:rPr lang="it-IT" i="1" dirty="0" err="1" smtClean="0"/>
              <a:t>Institutes</a:t>
            </a:r>
            <a:r>
              <a:rPr lang="it-IT" i="1" dirty="0" smtClean="0"/>
              <a:t> </a:t>
            </a:r>
            <a:r>
              <a:rPr lang="it-IT" b="1" i="1" dirty="0" smtClean="0"/>
              <a:t>of </a:t>
            </a:r>
            <a:r>
              <a:rPr lang="it-IT" i="1" dirty="0" smtClean="0"/>
              <a:t>Cape </a:t>
            </a:r>
            <a:r>
              <a:rPr lang="it-IT" i="1" dirty="0"/>
              <a:t>Law </a:t>
            </a:r>
            <a:r>
              <a:rPr lang="it-IT" dirty="0" smtClean="0"/>
              <a:t> … </a:t>
            </a:r>
            <a:r>
              <a:rPr lang="it-IT" dirty="0" err="1"/>
              <a:t>Our</a:t>
            </a:r>
            <a:r>
              <a:rPr lang="it-IT" dirty="0"/>
              <a:t> </a:t>
            </a:r>
            <a:r>
              <a:rPr lang="it-IT" dirty="0" err="1"/>
              <a:t>author</a:t>
            </a:r>
            <a:r>
              <a:rPr lang="it-IT" dirty="0"/>
              <a:t>, </a:t>
            </a:r>
            <a:r>
              <a:rPr lang="it-IT" dirty="0" err="1"/>
              <a:t>however</a:t>
            </a:r>
            <a:r>
              <a:rPr lang="it-IT" dirty="0"/>
              <a:t>, </a:t>
            </a:r>
            <a:r>
              <a:rPr lang="it-IT" dirty="0" err="1" smtClean="0"/>
              <a:t>has</a:t>
            </a:r>
            <a:r>
              <a:rPr lang="it-IT" dirty="0" smtClean="0"/>
              <a:t> </a:t>
            </a:r>
            <a:r>
              <a:rPr lang="it-IT" dirty="0" err="1"/>
              <a:t>confined</a:t>
            </a:r>
            <a:r>
              <a:rPr lang="it-IT" dirty="0"/>
              <a:t> </a:t>
            </a:r>
            <a:r>
              <a:rPr lang="it-IT" dirty="0" err="1"/>
              <a:t>himself</a:t>
            </a:r>
            <a:r>
              <a:rPr lang="it-IT" dirty="0"/>
              <a:t> </a:t>
            </a:r>
            <a:r>
              <a:rPr lang="it-IT" dirty="0" err="1"/>
              <a:t>purely</a:t>
            </a:r>
            <a:r>
              <a:rPr lang="it-IT" dirty="0"/>
              <a:t> to the </a:t>
            </a:r>
            <a:r>
              <a:rPr lang="it-IT" dirty="0" err="1"/>
              <a:t>four</a:t>
            </a:r>
            <a:r>
              <a:rPr lang="it-IT" dirty="0"/>
              <a:t> text-books set for the Cape </a:t>
            </a:r>
            <a:r>
              <a:rPr lang="it-IT" b="1" dirty="0"/>
              <a:t>LL.]. </a:t>
            </a:r>
            <a:r>
              <a:rPr lang="it-IT" dirty="0" err="1"/>
              <a:t>examinations</a:t>
            </a:r>
            <a:r>
              <a:rPr lang="it-IT" dirty="0"/>
              <a:t> and to </a:t>
            </a:r>
            <a:r>
              <a:rPr lang="it-IT" b="1" dirty="0"/>
              <a:t>some </a:t>
            </a:r>
            <a:r>
              <a:rPr lang="it-IT" dirty="0"/>
              <a:t>of </a:t>
            </a:r>
            <a:r>
              <a:rPr lang="it-IT" b="1" dirty="0"/>
              <a:t>the </a:t>
            </a:r>
            <a:r>
              <a:rPr lang="it-IT" dirty="0" err="1"/>
              <a:t>cases</a:t>
            </a:r>
            <a:r>
              <a:rPr lang="it-IT" dirty="0"/>
              <a:t> </a:t>
            </a:r>
            <a:r>
              <a:rPr lang="it-IT" dirty="0" err="1"/>
              <a:t>decided</a:t>
            </a:r>
            <a:r>
              <a:rPr lang="it-IT" dirty="0"/>
              <a:t> in the </a:t>
            </a:r>
            <a:r>
              <a:rPr lang="it-IT" dirty="0" err="1"/>
              <a:t>various</a:t>
            </a:r>
            <a:r>
              <a:rPr lang="it-IT" dirty="0"/>
              <a:t> South </a:t>
            </a:r>
            <a:r>
              <a:rPr lang="it-IT" dirty="0" err="1"/>
              <a:t>African</a:t>
            </a:r>
            <a:r>
              <a:rPr lang="it-IT" dirty="0"/>
              <a:t> </a:t>
            </a:r>
            <a:r>
              <a:rPr lang="it-IT" dirty="0" err="1"/>
              <a:t>courts</a:t>
            </a:r>
            <a:r>
              <a:rPr lang="it-IT" dirty="0"/>
              <a:t>. </a:t>
            </a:r>
            <a:endParaRPr lang="it-IT" dirty="0" smtClean="0"/>
          </a:p>
          <a:p>
            <a:r>
              <a:rPr lang="it-IT" b="1" dirty="0" err="1"/>
              <a:t>While</a:t>
            </a:r>
            <a:r>
              <a:rPr lang="it-IT" b="1" dirty="0"/>
              <a:t> </a:t>
            </a:r>
            <a:r>
              <a:rPr lang="it-IT" b="1" dirty="0" err="1"/>
              <a:t>there</a:t>
            </a:r>
            <a:r>
              <a:rPr lang="it-IT" b="1" dirty="0"/>
              <a:t> </a:t>
            </a:r>
            <a:r>
              <a:rPr lang="it-IT" b="1" dirty="0" err="1"/>
              <a:t>may</a:t>
            </a:r>
            <a:r>
              <a:rPr lang="it-IT" b="1" dirty="0"/>
              <a:t> he some </a:t>
            </a:r>
            <a:r>
              <a:rPr lang="it-IT" b="1" dirty="0" err="1"/>
              <a:t>practitioners</a:t>
            </a:r>
            <a:r>
              <a:rPr lang="it-IT" b="1" dirty="0"/>
              <a:t> to </a:t>
            </a:r>
            <a:r>
              <a:rPr lang="it-IT" b="1" dirty="0" err="1"/>
              <a:t>whom</a:t>
            </a:r>
            <a:r>
              <a:rPr lang="it-IT" b="1" dirty="0"/>
              <a:t> Mr. </a:t>
            </a:r>
            <a:r>
              <a:rPr lang="it-IT" b="1" dirty="0" err="1"/>
              <a:t>Horak's</a:t>
            </a:r>
            <a:r>
              <a:rPr lang="it-IT" b="1" dirty="0"/>
              <a:t> work </a:t>
            </a:r>
            <a:r>
              <a:rPr lang="it-IT" b="1" dirty="0" err="1"/>
              <a:t>may</a:t>
            </a:r>
            <a:r>
              <a:rPr lang="it-IT" b="1" dirty="0"/>
              <a:t> prove of some use, </a:t>
            </a:r>
            <a:r>
              <a:rPr lang="it-IT" b="1" dirty="0" err="1"/>
              <a:t>we</a:t>
            </a:r>
            <a:r>
              <a:rPr lang="it-IT" b="1" dirty="0"/>
              <a:t> </a:t>
            </a:r>
            <a:r>
              <a:rPr lang="it-IT" b="1" dirty="0" err="1"/>
              <a:t>fear</a:t>
            </a:r>
            <a:r>
              <a:rPr lang="it-IT" b="1" dirty="0"/>
              <a:t> </a:t>
            </a:r>
            <a:r>
              <a:rPr lang="it-IT" b="1" dirty="0" err="1"/>
              <a:t>that</a:t>
            </a:r>
            <a:r>
              <a:rPr lang="it-IT" b="1" dirty="0"/>
              <a:t> </a:t>
            </a:r>
            <a:r>
              <a:rPr lang="it-IT" b="1" dirty="0" err="1"/>
              <a:t>students</a:t>
            </a:r>
            <a:r>
              <a:rPr lang="it-IT" b="1" dirty="0"/>
              <a:t> </a:t>
            </a:r>
            <a:r>
              <a:rPr lang="it-IT" b="1" dirty="0" err="1"/>
              <a:t>will</a:t>
            </a:r>
            <a:r>
              <a:rPr lang="it-IT" b="1" dirty="0"/>
              <a:t> </a:t>
            </a:r>
            <a:r>
              <a:rPr lang="it-IT" b="1" dirty="0" err="1"/>
              <a:t>find</a:t>
            </a:r>
            <a:r>
              <a:rPr lang="it-IT" b="1" dirty="0"/>
              <a:t> </a:t>
            </a:r>
            <a:r>
              <a:rPr lang="it-IT" b="1" dirty="0" err="1"/>
              <a:t>that</a:t>
            </a:r>
            <a:r>
              <a:rPr lang="it-IT" b="1" dirty="0"/>
              <a:t>, </a:t>
            </a:r>
            <a:r>
              <a:rPr lang="it-IT" b="1" dirty="0" err="1"/>
              <a:t>although</a:t>
            </a:r>
            <a:r>
              <a:rPr lang="it-IT" b="1" dirty="0"/>
              <a:t> </a:t>
            </a:r>
            <a:r>
              <a:rPr lang="it-IT" b="1" dirty="0" err="1"/>
              <a:t>certainly</a:t>
            </a:r>
            <a:r>
              <a:rPr lang="it-IT" b="1" dirty="0"/>
              <a:t> </a:t>
            </a:r>
            <a:r>
              <a:rPr lang="it-IT" b="1" dirty="0" err="1"/>
              <a:t>guiding</a:t>
            </a:r>
            <a:r>
              <a:rPr lang="it-IT" b="1" dirty="0"/>
              <a:t> </a:t>
            </a:r>
            <a:r>
              <a:rPr lang="it-IT" b="1" dirty="0" err="1"/>
              <a:t>them</a:t>
            </a:r>
            <a:r>
              <a:rPr lang="it-IT" b="1" dirty="0"/>
              <a:t> to some of the </a:t>
            </a:r>
            <a:r>
              <a:rPr lang="it-IT" b="1" dirty="0" err="1"/>
              <a:t>authorities</a:t>
            </a:r>
            <a:r>
              <a:rPr lang="it-IT" b="1" dirty="0"/>
              <a:t> </a:t>
            </a:r>
            <a:r>
              <a:rPr lang="it-IT" b="1" dirty="0" err="1"/>
              <a:t>where</a:t>
            </a:r>
            <a:r>
              <a:rPr lang="it-IT" b="1" dirty="0"/>
              <a:t> </a:t>
            </a:r>
            <a:r>
              <a:rPr lang="it-IT" b="1" dirty="0" err="1"/>
              <a:t>expressions</a:t>
            </a:r>
            <a:r>
              <a:rPr lang="it-IT" b="1" dirty="0"/>
              <a:t> of opinion on the </a:t>
            </a:r>
            <a:r>
              <a:rPr lang="it-IT" b="1" dirty="0" err="1"/>
              <a:t>points</a:t>
            </a:r>
            <a:r>
              <a:rPr lang="it-IT" b="1" dirty="0"/>
              <a:t> </a:t>
            </a:r>
            <a:r>
              <a:rPr lang="it-IT" b="1" dirty="0" err="1"/>
              <a:t>raised</a:t>
            </a:r>
            <a:r>
              <a:rPr lang="it-IT" b="1" dirty="0"/>
              <a:t> </a:t>
            </a:r>
            <a:r>
              <a:rPr lang="it-IT" b="1" dirty="0" err="1"/>
              <a:t>may</a:t>
            </a:r>
            <a:r>
              <a:rPr lang="it-IT" b="1" dirty="0"/>
              <a:t> be </a:t>
            </a:r>
            <a:r>
              <a:rPr lang="it-IT" b="1" dirty="0" err="1"/>
              <a:t>found</a:t>
            </a:r>
            <a:r>
              <a:rPr lang="it-IT" b="1" dirty="0"/>
              <a:t>, </a:t>
            </a:r>
            <a:r>
              <a:rPr lang="it-IT" b="1" dirty="0" err="1"/>
              <a:t>it</a:t>
            </a:r>
            <a:r>
              <a:rPr lang="it-IT" b="1" dirty="0"/>
              <a:t> </a:t>
            </a:r>
            <a:r>
              <a:rPr lang="it-IT" b="1" dirty="0" err="1"/>
              <a:t>will</a:t>
            </a:r>
            <a:r>
              <a:rPr lang="it-IT" b="1" dirty="0"/>
              <a:t> </a:t>
            </a:r>
            <a:r>
              <a:rPr lang="it-IT" b="1" dirty="0" err="1"/>
              <a:t>not</a:t>
            </a:r>
            <a:r>
              <a:rPr lang="it-IT" b="1" dirty="0"/>
              <a:t> </a:t>
            </a:r>
            <a:r>
              <a:rPr lang="it-IT" b="1" dirty="0" err="1"/>
              <a:t>materially</a:t>
            </a:r>
            <a:r>
              <a:rPr lang="it-IT" b="1" dirty="0"/>
              <a:t> assist </a:t>
            </a:r>
            <a:r>
              <a:rPr lang="it-IT" b="1" dirty="0" err="1"/>
              <a:t>them</a:t>
            </a:r>
            <a:r>
              <a:rPr lang="it-IT" b="1" dirty="0"/>
              <a:t> </a:t>
            </a:r>
            <a:r>
              <a:rPr lang="it-IT" b="1" dirty="0" err="1"/>
              <a:t>towards</a:t>
            </a:r>
            <a:r>
              <a:rPr lang="it-IT" b="1" dirty="0"/>
              <a:t> a </a:t>
            </a:r>
            <a:r>
              <a:rPr lang="it-IT" b="1" dirty="0" err="1"/>
              <a:t>solution</a:t>
            </a:r>
            <a:r>
              <a:rPr lang="it-IT" b="1" dirty="0"/>
              <a:t> </a:t>
            </a:r>
            <a:r>
              <a:rPr lang="it-IT" dirty="0"/>
              <a:t>of the </a:t>
            </a:r>
            <a:r>
              <a:rPr lang="it-IT" dirty="0" err="1"/>
              <a:t>difficulties</a:t>
            </a:r>
            <a:r>
              <a:rPr lang="it-IT" dirty="0"/>
              <a:t> with </a:t>
            </a:r>
            <a:r>
              <a:rPr lang="it-IT" dirty="0" err="1"/>
              <a:t>which</a:t>
            </a:r>
            <a:r>
              <a:rPr lang="it-IT" dirty="0"/>
              <a:t> </a:t>
            </a:r>
            <a:r>
              <a:rPr lang="it-IT" dirty="0" err="1"/>
              <a:t>they</a:t>
            </a:r>
            <a:r>
              <a:rPr lang="it-IT" dirty="0"/>
              <a:t> are </a:t>
            </a:r>
            <a:r>
              <a:rPr lang="it-IT" dirty="0" err="1"/>
              <a:t>apt</a:t>
            </a:r>
            <a:r>
              <a:rPr lang="it-IT" dirty="0"/>
              <a:t> to </a:t>
            </a:r>
            <a:r>
              <a:rPr lang="it-IT" dirty="0" err="1"/>
              <a:t>find</a:t>
            </a:r>
            <a:r>
              <a:rPr lang="it-IT" dirty="0"/>
              <a:t> </a:t>
            </a:r>
            <a:r>
              <a:rPr lang="it-IT" dirty="0" err="1"/>
              <a:t>themselves</a:t>
            </a:r>
            <a:r>
              <a:rPr lang="it-IT" dirty="0"/>
              <a:t> </a:t>
            </a:r>
            <a:r>
              <a:rPr lang="it-IT" dirty="0" err="1"/>
              <a:t>confronted</a:t>
            </a:r>
            <a:r>
              <a:rPr lang="it-IT" dirty="0"/>
              <a:t>. </a:t>
            </a:r>
          </a:p>
          <a:p>
            <a:endParaRPr lang="it-IT" dirty="0"/>
          </a:p>
          <a:p>
            <a:endParaRPr lang="it-IT" dirty="0"/>
          </a:p>
        </p:txBody>
      </p:sp>
    </p:spTree>
    <p:extLst>
      <p:ext uri="{BB962C8B-B14F-4D97-AF65-F5344CB8AC3E}">
        <p14:creationId xmlns:p14="http://schemas.microsoft.com/office/powerpoint/2010/main" val="3355774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 il ruolo delle Corti nel costruzione del sistema giuridico australe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Il formante giurisprudenziale si è venuto sostituendo </a:t>
            </a:r>
            <a:r>
              <a:rPr lang="it-IT" dirty="0"/>
              <a:t>a quello dottrinale nell’attività di sistemazione organica del materiale normativo che compone il sostrato </a:t>
            </a:r>
            <a:r>
              <a:rPr lang="it-IT" dirty="0" smtClean="0"/>
              <a:t>romano</a:t>
            </a:r>
            <a:r>
              <a:rPr lang="it-IT" dirty="0"/>
              <a:t>-olandese. </a:t>
            </a:r>
            <a:endParaRPr lang="it-IT" dirty="0" smtClean="0"/>
          </a:p>
          <a:p>
            <a:r>
              <a:rPr lang="it-IT" dirty="0" smtClean="0"/>
              <a:t>Non </a:t>
            </a:r>
            <a:r>
              <a:rPr lang="it-IT" dirty="0"/>
              <a:t>sarà più la letteratura a proporre interpretazioni e/o ricostruzioni degli </a:t>
            </a:r>
            <a:r>
              <a:rPr lang="it-IT" dirty="0" smtClean="0"/>
              <a:t>istituti </a:t>
            </a:r>
            <a:r>
              <a:rPr lang="it-IT" dirty="0"/>
              <a:t>di </a:t>
            </a:r>
            <a:r>
              <a:rPr lang="it-IT" dirty="0" smtClean="0"/>
              <a:t>diritto </a:t>
            </a:r>
            <a:r>
              <a:rPr lang="it-IT" dirty="0"/>
              <a:t>romano-olandese per una loro successiva applicazione in sede giudiziale: ma sarà il formante dottrinale, costruito ricorrendo a quello dottorale, a inglobare in sé i </a:t>
            </a:r>
            <a:r>
              <a:rPr lang="it-IT" b="1" dirty="0"/>
              <a:t>frammenti della dottrina </a:t>
            </a:r>
            <a:r>
              <a:rPr lang="it-IT" dirty="0"/>
              <a:t>e a offrirne una rinnovata collocazione sistematica entro il sistema normativo.</a:t>
            </a:r>
          </a:p>
          <a:p>
            <a:r>
              <a:rPr lang="it-IT" dirty="0"/>
              <a:t>Si tratta di operazioni </a:t>
            </a:r>
            <a:r>
              <a:rPr lang="it-IT" dirty="0" smtClean="0"/>
              <a:t>che:</a:t>
            </a:r>
          </a:p>
          <a:p>
            <a:pPr marL="0" indent="0">
              <a:buNone/>
            </a:pPr>
            <a:r>
              <a:rPr lang="it-IT" dirty="0"/>
              <a:t>–</a:t>
            </a:r>
            <a:r>
              <a:rPr lang="it-IT" dirty="0" smtClean="0"/>
              <a:t> precisano la </a:t>
            </a:r>
            <a:r>
              <a:rPr lang="it-IT" dirty="0"/>
              <a:t>portata e l’applicazione degli istituti giuridici ricavabili dalla base </a:t>
            </a:r>
            <a:r>
              <a:rPr lang="it-IT" dirty="0" smtClean="0"/>
              <a:t>dottrinale;</a:t>
            </a:r>
          </a:p>
          <a:p>
            <a:pPr marL="0" indent="0">
              <a:buNone/>
            </a:pPr>
            <a:r>
              <a:rPr lang="it-IT" dirty="0" smtClean="0"/>
              <a:t>–  assecondano un’evoluzione dello </a:t>
            </a:r>
            <a:r>
              <a:rPr lang="it-IT" dirty="0"/>
              <a:t>stesso sistema normativo </a:t>
            </a:r>
            <a:r>
              <a:rPr lang="it-IT" dirty="0" smtClean="0"/>
              <a:t>costituzionalmente orientata;</a:t>
            </a:r>
          </a:p>
          <a:p>
            <a:pPr marL="0" indent="0">
              <a:buNone/>
            </a:pPr>
            <a:r>
              <a:rPr lang="it-IT" dirty="0" smtClean="0"/>
              <a:t>– assicurano </a:t>
            </a:r>
            <a:r>
              <a:rPr lang="it-IT" dirty="0"/>
              <a:t>un’adeguata ‘apertura’ </a:t>
            </a:r>
            <a:r>
              <a:rPr lang="it-IT" dirty="0" smtClean="0"/>
              <a:t>degli ordinamenti alle </a:t>
            </a:r>
            <a:r>
              <a:rPr lang="it-IT" dirty="0"/>
              <a:t>esigenze </a:t>
            </a:r>
            <a:r>
              <a:rPr lang="it-IT" dirty="0" smtClean="0"/>
              <a:t>determinate </a:t>
            </a:r>
            <a:r>
              <a:rPr lang="it-IT" dirty="0"/>
              <a:t>dalla </a:t>
            </a:r>
            <a:r>
              <a:rPr lang="it-IT" dirty="0" smtClean="0"/>
              <a:t>globalizzazione.</a:t>
            </a:r>
            <a:endParaRPr lang="it-IT" dirty="0"/>
          </a:p>
          <a:p>
            <a:pPr marL="0" indent="0">
              <a:buNone/>
            </a:pPr>
            <a:endParaRPr lang="it-IT" dirty="0"/>
          </a:p>
        </p:txBody>
      </p:sp>
    </p:spTree>
    <p:extLst>
      <p:ext uri="{BB962C8B-B14F-4D97-AF65-F5344CB8AC3E}">
        <p14:creationId xmlns:p14="http://schemas.microsoft.com/office/powerpoint/2010/main" val="2952765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Sulla natura dei sistemi giuridici dell’Africa australe</a:t>
            </a:r>
          </a:p>
        </p:txBody>
      </p:sp>
      <p:sp>
        <p:nvSpPr>
          <p:cNvPr id="3" name="Segnaposto contenuto 2"/>
          <p:cNvSpPr>
            <a:spLocks noGrp="1"/>
          </p:cNvSpPr>
          <p:nvPr>
            <p:ph idx="1"/>
          </p:nvPr>
        </p:nvSpPr>
        <p:spPr/>
        <p:txBody>
          <a:bodyPr>
            <a:normAutofit fontScale="85000" lnSpcReduction="20000"/>
          </a:bodyPr>
          <a:lstStyle/>
          <a:p>
            <a:r>
              <a:rPr lang="it-IT" dirty="0" smtClean="0"/>
              <a:t>Dialogo </a:t>
            </a:r>
            <a:r>
              <a:rPr lang="it-IT" dirty="0"/>
              <a:t>tra le corti </a:t>
            </a:r>
            <a:r>
              <a:rPr lang="it-IT" dirty="0" smtClean="0"/>
              <a:t>funzionale alla conservazione dello </a:t>
            </a:r>
            <a:r>
              <a:rPr lang="it-IT" dirty="0"/>
              <a:t>stesso sostrato </a:t>
            </a:r>
            <a:r>
              <a:rPr lang="it-IT" dirty="0" smtClean="0"/>
              <a:t>dottrinale </a:t>
            </a:r>
            <a:r>
              <a:rPr lang="it-IT" dirty="0"/>
              <a:t>di cui si compongono gli ordinamenti </a:t>
            </a:r>
            <a:r>
              <a:rPr lang="it-IT" dirty="0" smtClean="0"/>
              <a:t>dell'area;</a:t>
            </a:r>
          </a:p>
          <a:p>
            <a:r>
              <a:rPr lang="it-IT" dirty="0" smtClean="0"/>
              <a:t> Reattività </a:t>
            </a:r>
            <a:r>
              <a:rPr lang="it-IT" dirty="0"/>
              <a:t>del sostrato alle </a:t>
            </a:r>
            <a:r>
              <a:rPr lang="it-IT" dirty="0" smtClean="0"/>
              <a:t>sollecitazioni provenienti </a:t>
            </a:r>
            <a:r>
              <a:rPr lang="it-IT" dirty="0"/>
              <a:t>da altre dimensioni </a:t>
            </a:r>
            <a:r>
              <a:rPr lang="it-IT" dirty="0" smtClean="0"/>
              <a:t>(costituzionale e globale);</a:t>
            </a:r>
          </a:p>
          <a:p>
            <a:r>
              <a:rPr lang="it-IT" dirty="0" smtClean="0"/>
              <a:t>Convergenza </a:t>
            </a:r>
            <a:r>
              <a:rPr lang="it-IT" dirty="0"/>
              <a:t>tra geografia e </a:t>
            </a:r>
            <a:r>
              <a:rPr lang="it-IT" dirty="0" smtClean="0"/>
              <a:t>diritto;</a:t>
            </a:r>
          </a:p>
          <a:p>
            <a:r>
              <a:rPr lang="it-IT" dirty="0" smtClean="0"/>
              <a:t>Egemonia </a:t>
            </a:r>
            <a:r>
              <a:rPr lang="it-IT" dirty="0"/>
              <a:t>giuridica </a:t>
            </a:r>
            <a:r>
              <a:rPr lang="it-IT" dirty="0" smtClean="0"/>
              <a:t>sudafricana; </a:t>
            </a:r>
          </a:p>
          <a:p>
            <a:r>
              <a:rPr lang="it-IT" dirty="0" smtClean="0"/>
              <a:t>“</a:t>
            </a:r>
            <a:r>
              <a:rPr lang="it-IT" dirty="0"/>
              <a:t>P</a:t>
            </a:r>
            <a:r>
              <a:rPr lang="it-IT" dirty="0" smtClean="0"/>
              <a:t>erifericità</a:t>
            </a:r>
            <a:r>
              <a:rPr lang="it-IT" dirty="0"/>
              <a:t>” </a:t>
            </a:r>
            <a:r>
              <a:rPr lang="it-IT" dirty="0" smtClean="0"/>
              <a:t>e </a:t>
            </a:r>
            <a:r>
              <a:rPr lang="it-IT" dirty="0"/>
              <a:t>“contiguità” con i </a:t>
            </a:r>
            <a:r>
              <a:rPr lang="it-IT" dirty="0" smtClean="0"/>
              <a:t>sistemi </a:t>
            </a:r>
            <a:r>
              <a:rPr lang="it-IT" dirty="0"/>
              <a:t>a diritto </a:t>
            </a:r>
            <a:r>
              <a:rPr lang="it-IT" dirty="0" smtClean="0"/>
              <a:t>tradizionale africano; </a:t>
            </a:r>
          </a:p>
          <a:p>
            <a:r>
              <a:rPr lang="it-IT" dirty="0" smtClean="0"/>
              <a:t>Carattere misto e ibridazione; </a:t>
            </a:r>
          </a:p>
          <a:p>
            <a:r>
              <a:rPr lang="it-IT" dirty="0" smtClean="0"/>
              <a:t>Ruolo delle tecniche di giudizio di </a:t>
            </a:r>
            <a:r>
              <a:rPr lang="it-IT" i="1" dirty="0" smtClean="0"/>
              <a:t>common law </a:t>
            </a:r>
            <a:r>
              <a:rPr lang="it-IT" dirty="0" smtClean="0"/>
              <a:t>come </a:t>
            </a:r>
            <a:r>
              <a:rPr lang="it-IT" i="1" dirty="0" err="1" smtClean="0"/>
              <a:t>device</a:t>
            </a:r>
            <a:r>
              <a:rPr lang="it-IT" dirty="0" smtClean="0"/>
              <a:t>: la loro recezione </a:t>
            </a:r>
            <a:r>
              <a:rPr lang="it-IT" b="1" dirty="0" smtClean="0"/>
              <a:t>non necessariamente comporta un mutamento </a:t>
            </a:r>
            <a:r>
              <a:rPr lang="it-IT" b="1" dirty="0"/>
              <a:t>del diritto </a:t>
            </a:r>
            <a:r>
              <a:rPr lang="it-IT" b="1" dirty="0" smtClean="0"/>
              <a:t>sostanziale</a:t>
            </a:r>
            <a:r>
              <a:rPr lang="it-IT" dirty="0" smtClean="0"/>
              <a:t>. Al </a:t>
            </a:r>
            <a:r>
              <a:rPr lang="it-IT" dirty="0"/>
              <a:t>contrario, proprio il </a:t>
            </a:r>
            <a:r>
              <a:rPr lang="it-IT" dirty="0" smtClean="0"/>
              <a:t>precedente </a:t>
            </a:r>
            <a:r>
              <a:rPr lang="it-IT" dirty="0"/>
              <a:t>vincolante </a:t>
            </a:r>
            <a:r>
              <a:rPr lang="it-IT" dirty="0" smtClean="0"/>
              <a:t>può “irrigidire” soluzioni </a:t>
            </a:r>
            <a:r>
              <a:rPr lang="it-IT" dirty="0"/>
              <a:t>tratte dal </a:t>
            </a:r>
            <a:r>
              <a:rPr lang="it-IT" dirty="0" smtClean="0"/>
              <a:t>sostrato </a:t>
            </a:r>
            <a:r>
              <a:rPr lang="it-IT" dirty="0"/>
              <a:t>dottorale </a:t>
            </a:r>
            <a:r>
              <a:rPr lang="it-IT" dirty="0" smtClean="0"/>
              <a:t>romano-olandese e renderlo vincolante in forza di </a:t>
            </a:r>
            <a:r>
              <a:rPr lang="it-IT" i="1" dirty="0" smtClean="0"/>
              <a:t>stare </a:t>
            </a:r>
            <a:r>
              <a:rPr lang="it-IT" i="1" dirty="0" err="1" smtClean="0"/>
              <a:t>decisis</a:t>
            </a:r>
            <a:r>
              <a:rPr lang="it-IT" dirty="0" smtClean="0"/>
              <a:t>.   </a:t>
            </a:r>
          </a:p>
          <a:p>
            <a:endParaRPr lang="it-IT" dirty="0"/>
          </a:p>
        </p:txBody>
      </p:sp>
    </p:spTree>
    <p:extLst>
      <p:ext uri="{BB962C8B-B14F-4D97-AF65-F5344CB8AC3E}">
        <p14:creationId xmlns:p14="http://schemas.microsoft.com/office/powerpoint/2010/main" val="42445401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definitiva, il formante giurisprudenziale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Si è sostituito </a:t>
            </a:r>
            <a:r>
              <a:rPr lang="it-IT" dirty="0"/>
              <a:t>al formante </a:t>
            </a:r>
            <a:r>
              <a:rPr lang="it-IT" dirty="0" smtClean="0"/>
              <a:t>dottrinale nell’assicurare </a:t>
            </a:r>
            <a:r>
              <a:rPr lang="it-IT" dirty="0"/>
              <a:t>continuità </a:t>
            </a:r>
            <a:r>
              <a:rPr lang="it-IT" dirty="0" smtClean="0"/>
              <a:t>alla famiglia giuridica “mista” dell’Africa australe; </a:t>
            </a:r>
          </a:p>
          <a:p>
            <a:r>
              <a:rPr lang="it-IT" dirty="0"/>
              <a:t>N</a:t>
            </a:r>
            <a:r>
              <a:rPr lang="it-IT" dirty="0" smtClean="0"/>
              <a:t>e </a:t>
            </a:r>
            <a:r>
              <a:rPr lang="it-IT" dirty="0"/>
              <a:t>consegue l’</a:t>
            </a:r>
            <a:r>
              <a:rPr lang="it-IT" i="1" dirty="0" err="1"/>
              <a:t>accommodation</a:t>
            </a:r>
            <a:r>
              <a:rPr lang="it-IT" dirty="0"/>
              <a:t> ai principi </a:t>
            </a:r>
            <a:r>
              <a:rPr lang="it-IT" dirty="0" smtClean="0"/>
              <a:t>costituzionali, proponendone un’interpretazione costituzionalmente </a:t>
            </a:r>
            <a:r>
              <a:rPr lang="it-IT" dirty="0"/>
              <a:t>adeguata. </a:t>
            </a:r>
          </a:p>
          <a:p>
            <a:r>
              <a:rPr lang="it-IT" dirty="0" smtClean="0"/>
              <a:t>In </a:t>
            </a:r>
            <a:r>
              <a:rPr lang="it-IT" dirty="0"/>
              <a:t>sistemi a </a:t>
            </a:r>
            <a:r>
              <a:rPr lang="it-IT" dirty="0" smtClean="0"/>
              <a:t>controllo diffuso, ciò esalta </a:t>
            </a:r>
            <a:r>
              <a:rPr lang="it-IT" dirty="0"/>
              <a:t>il </a:t>
            </a:r>
            <a:r>
              <a:rPr lang="it-IT" dirty="0" smtClean="0"/>
              <a:t>ruolo </a:t>
            </a:r>
            <a:r>
              <a:rPr lang="it-IT" dirty="0"/>
              <a:t>“politico” delle Corti di </a:t>
            </a:r>
            <a:r>
              <a:rPr lang="it-IT" dirty="0" smtClean="0"/>
              <a:t>vertice.</a:t>
            </a:r>
            <a:endParaRPr lang="it-IT" dirty="0"/>
          </a:p>
          <a:p>
            <a:r>
              <a:rPr lang="it-IT" dirty="0" smtClean="0"/>
              <a:t>Il </a:t>
            </a:r>
            <a:r>
              <a:rPr lang="it-IT" i="1" dirty="0" err="1" smtClean="0"/>
              <a:t>reasoning</a:t>
            </a:r>
            <a:r>
              <a:rPr lang="it-IT" i="1" dirty="0" smtClean="0"/>
              <a:t> </a:t>
            </a:r>
            <a:r>
              <a:rPr lang="it-IT" dirty="0" smtClean="0"/>
              <a:t>occidentale in sede di sindacato di costituzionalità consente l’attivazione di un processo </a:t>
            </a:r>
            <a:r>
              <a:rPr lang="it-IT" dirty="0"/>
              <a:t>di conservazione, selezione e creazione degli istituti della rispettiva tradizione giuridica, sorretta da una particolare “lettura” del sostrato </a:t>
            </a:r>
            <a:r>
              <a:rPr lang="it-IT" dirty="0" smtClean="0"/>
              <a:t>giuridico. </a:t>
            </a:r>
          </a:p>
          <a:p>
            <a:r>
              <a:rPr lang="it-IT" dirty="0" smtClean="0"/>
              <a:t>La lettura è destinata circolare</a:t>
            </a:r>
            <a:r>
              <a:rPr lang="it-IT" dirty="0"/>
              <a:t>, proprio per la </a:t>
            </a:r>
            <a:r>
              <a:rPr lang="it-IT" dirty="0" smtClean="0"/>
              <a:t>comunanza di sostrato giuridico </a:t>
            </a:r>
            <a:r>
              <a:rPr lang="it-IT" dirty="0"/>
              <a:t>e l’intenso dialogo fra le corti, fra i Paesi </a:t>
            </a:r>
            <a:r>
              <a:rPr lang="it-IT" dirty="0" smtClean="0"/>
              <a:t>appartenenti </a:t>
            </a:r>
            <a:r>
              <a:rPr lang="it-IT" dirty="0"/>
              <a:t>alla </a:t>
            </a:r>
            <a:r>
              <a:rPr lang="it-IT" dirty="0" smtClean="0"/>
              <a:t>famiglia giuridica “mista” </a:t>
            </a:r>
            <a:r>
              <a:rPr lang="it-IT" dirty="0"/>
              <a:t>dell’Africa australe</a:t>
            </a:r>
            <a:r>
              <a:rPr lang="it-IT" dirty="0" smtClean="0"/>
              <a:t>. </a:t>
            </a:r>
            <a:endParaRPr lang="it-IT" dirty="0"/>
          </a:p>
        </p:txBody>
      </p:sp>
    </p:spTree>
    <p:extLst>
      <p:ext uri="{BB962C8B-B14F-4D97-AF65-F5344CB8AC3E}">
        <p14:creationId xmlns:p14="http://schemas.microsoft.com/office/powerpoint/2010/main" val="2425141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In negativo</a:t>
            </a:r>
            <a:endParaRPr lang="it-IT" dirty="0"/>
          </a:p>
        </p:txBody>
      </p:sp>
      <p:sp>
        <p:nvSpPr>
          <p:cNvPr id="3" name="Segnaposto contenuto 2"/>
          <p:cNvSpPr>
            <a:spLocks noGrp="1"/>
          </p:cNvSpPr>
          <p:nvPr>
            <p:ph idx="1"/>
          </p:nvPr>
        </p:nvSpPr>
        <p:spPr/>
        <p:txBody>
          <a:bodyPr/>
          <a:lstStyle/>
          <a:p>
            <a:r>
              <a:rPr lang="it-IT" dirty="0"/>
              <a:t>Non si esaminerà come dottrina e giurisprudenza, dialogando tra loro, contribuiscano alla </a:t>
            </a:r>
            <a:r>
              <a:rPr lang="it-IT" i="1" dirty="0" err="1"/>
              <a:t>constitutional</a:t>
            </a:r>
            <a:r>
              <a:rPr lang="it-IT" i="1" dirty="0"/>
              <a:t> </a:t>
            </a:r>
            <a:r>
              <a:rPr lang="it-IT" i="1" dirty="0" err="1"/>
              <a:t>infusion</a:t>
            </a:r>
            <a:r>
              <a:rPr lang="it-IT" i="1" dirty="0"/>
              <a:t> </a:t>
            </a:r>
            <a:r>
              <a:rPr lang="it-IT" dirty="0"/>
              <a:t>di principi, istituti e concezioni proprie del </a:t>
            </a:r>
            <a:r>
              <a:rPr lang="it-IT" i="1" dirty="0" err="1"/>
              <a:t>customary</a:t>
            </a:r>
            <a:r>
              <a:rPr lang="it-IT" i="1" dirty="0"/>
              <a:t> law </a:t>
            </a:r>
            <a:r>
              <a:rPr lang="it-IT" dirty="0"/>
              <a:t>nell’ambito di un </a:t>
            </a:r>
            <a:r>
              <a:rPr lang="it-IT" i="1" dirty="0"/>
              <a:t>Cape common law – </a:t>
            </a:r>
            <a:r>
              <a:rPr lang="it-IT" i="1" dirty="0" err="1"/>
              <a:t>infusion</a:t>
            </a:r>
            <a:r>
              <a:rPr lang="it-IT" dirty="0"/>
              <a:t> che, certo, la Costituzione impone grazie alla mediazione del formante giurisprudenziale.</a:t>
            </a:r>
          </a:p>
          <a:p>
            <a:r>
              <a:rPr lang="it-IT" dirty="0"/>
              <a:t>Ci si concentrerà, invece, sul dialogo che ha ad oggetto il diritto ‘misto’ romano-olandese e il sostrato romanistico comune all’area geo-giuridica considerata</a:t>
            </a:r>
            <a:r>
              <a:rPr lang="it-IT" dirty="0" smtClean="0"/>
              <a:t>.</a:t>
            </a:r>
          </a:p>
          <a:p>
            <a:pPr marL="0" indent="0">
              <a:buNone/>
            </a:pPr>
            <a:r>
              <a:rPr lang="it-IT" dirty="0" smtClean="0"/>
              <a:t>-Già dimostrato utilizzo </a:t>
            </a:r>
            <a:r>
              <a:rPr lang="it-IT" i="1" dirty="0" err="1" smtClean="0"/>
              <a:t>ubuntu</a:t>
            </a:r>
            <a:r>
              <a:rPr lang="it-IT" i="1" dirty="0" smtClean="0"/>
              <a:t> </a:t>
            </a:r>
            <a:r>
              <a:rPr lang="it-IT" dirty="0" smtClean="0"/>
              <a:t>(</a:t>
            </a:r>
            <a:r>
              <a:rPr lang="it-IT" i="1" dirty="0" err="1" smtClean="0"/>
              <a:t>Barkhuizen</a:t>
            </a:r>
            <a:r>
              <a:rPr lang="it-IT" i="1" dirty="0" smtClean="0"/>
              <a:t> v Napier</a:t>
            </a:r>
            <a:r>
              <a:rPr lang="it-IT" dirty="0" smtClean="0"/>
              <a:t>)</a:t>
            </a:r>
            <a:r>
              <a:rPr lang="it-IT" i="1" dirty="0" smtClean="0"/>
              <a:t> </a:t>
            </a:r>
            <a:endParaRPr lang="it-IT" dirty="0"/>
          </a:p>
          <a:p>
            <a:pPr marL="0" indent="0">
              <a:buNone/>
            </a:pPr>
            <a:r>
              <a:rPr lang="it-IT" dirty="0" smtClean="0"/>
              <a:t>-Già dimostrata capacità autonoma narrazione costituzionale </a:t>
            </a:r>
            <a:endParaRPr lang="it-IT" dirty="0"/>
          </a:p>
        </p:txBody>
      </p:sp>
    </p:spTree>
    <p:extLst>
      <p:ext uri="{BB962C8B-B14F-4D97-AF65-F5344CB8AC3E}">
        <p14:creationId xmlns:p14="http://schemas.microsoft.com/office/powerpoint/2010/main" val="1118180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Namibia: </a:t>
            </a:r>
            <a:r>
              <a:rPr lang="it-IT" dirty="0"/>
              <a:t/>
            </a:r>
            <a:br>
              <a:rPr lang="it-IT" dirty="0"/>
            </a:br>
            <a:r>
              <a:rPr lang="it-IT" dirty="0"/>
              <a:t>valutazione dei dati nell’intervallo considerato</a:t>
            </a:r>
          </a:p>
        </p:txBody>
      </p:sp>
      <p:graphicFrame>
        <p:nvGraphicFramePr>
          <p:cNvPr id="4" name="Chart 3"/>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24535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Botswana</a:t>
            </a:r>
            <a:r>
              <a:rPr lang="it-IT" dirty="0"/>
              <a:t>: </a:t>
            </a:r>
            <a:br>
              <a:rPr lang="it-IT" dirty="0"/>
            </a:br>
            <a:r>
              <a:rPr lang="it-IT" dirty="0"/>
              <a:t>valutazione dei dati nell’intervallo considerato</a:t>
            </a:r>
          </a:p>
        </p:txBody>
      </p:sp>
      <p:graphicFrame>
        <p:nvGraphicFramePr>
          <p:cNvPr id="4" name="Chart 2"/>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1446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Basso numero di citazioni in Botswana? </a:t>
            </a:r>
            <a:br>
              <a:rPr lang="it-IT" dirty="0" smtClean="0"/>
            </a:br>
            <a:r>
              <a:rPr lang="it-IT" dirty="0" smtClean="0"/>
              <a:t>Una possibile spiegazione </a:t>
            </a:r>
            <a:endParaRPr lang="it-IT" dirty="0"/>
          </a:p>
        </p:txBody>
      </p:sp>
      <p:sp>
        <p:nvSpPr>
          <p:cNvPr id="3" name="Segnaposto contenuto 2"/>
          <p:cNvSpPr>
            <a:spLocks noGrp="1"/>
          </p:cNvSpPr>
          <p:nvPr>
            <p:ph idx="1"/>
          </p:nvPr>
        </p:nvSpPr>
        <p:spPr/>
        <p:txBody>
          <a:bodyPr>
            <a:normAutofit/>
          </a:bodyPr>
          <a:lstStyle/>
          <a:p>
            <a:r>
              <a:rPr lang="it-IT" dirty="0" smtClean="0"/>
              <a:t>Si tratta di un ordinamento costituzionale </a:t>
            </a:r>
            <a:r>
              <a:rPr lang="it-IT" dirty="0"/>
              <a:t>ormai ‘</a:t>
            </a:r>
            <a:r>
              <a:rPr lang="it-IT" dirty="0" smtClean="0"/>
              <a:t>stabilizzato’, l’unico </a:t>
            </a:r>
            <a:r>
              <a:rPr lang="it-IT" dirty="0"/>
              <a:t>Stato africano a non aver conosciuto regimi </a:t>
            </a:r>
            <a:r>
              <a:rPr lang="it-IT" dirty="0" smtClean="0"/>
              <a:t>autoritari, </a:t>
            </a:r>
            <a:r>
              <a:rPr lang="it-IT" dirty="0"/>
              <a:t>cosa che contribuisce a dar conto del (sempre più) limitato richiamo alla dottrina da parte della </a:t>
            </a:r>
            <a:r>
              <a:rPr lang="it-IT" i="1" dirty="0"/>
              <a:t>Court of Appeal</a:t>
            </a:r>
            <a:r>
              <a:rPr lang="it-IT" dirty="0"/>
              <a:t>. </a:t>
            </a:r>
            <a:endParaRPr lang="it-IT" dirty="0" smtClean="0"/>
          </a:p>
          <a:p>
            <a:r>
              <a:rPr lang="it-IT" dirty="0" smtClean="0"/>
              <a:t>E ciò, perché </a:t>
            </a:r>
            <a:r>
              <a:rPr lang="it-IT" dirty="0"/>
              <a:t>la </a:t>
            </a:r>
            <a:r>
              <a:rPr lang="it-IT" i="1" dirty="0"/>
              <a:t>Court of Appeal </a:t>
            </a:r>
            <a:r>
              <a:rPr lang="it-IT" dirty="0"/>
              <a:t>può ormai fare affidamento su di un cospicuo ‘deposito’ di soluzioni attingibili dai propri precedenti, i quali sono stati a loro volta costruiti attingendo al formante </a:t>
            </a:r>
            <a:r>
              <a:rPr lang="it-IT" dirty="0" smtClean="0"/>
              <a:t>dottrinale</a:t>
            </a:r>
            <a:r>
              <a:rPr lang="it-IT" dirty="0"/>
              <a:t>. </a:t>
            </a:r>
          </a:p>
        </p:txBody>
      </p:sp>
    </p:spTree>
    <p:extLst>
      <p:ext uri="{BB962C8B-B14F-4D97-AF65-F5344CB8AC3E}">
        <p14:creationId xmlns:p14="http://schemas.microsoft.com/office/powerpoint/2010/main" val="1900644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Che tipo di citazioni?</a:t>
            </a:r>
            <a:endParaRPr lang="it-IT" dirty="0"/>
          </a:p>
        </p:txBody>
      </p:sp>
      <p:sp>
        <p:nvSpPr>
          <p:cNvPr id="3" name="Segnaposto contenuto 2"/>
          <p:cNvSpPr>
            <a:spLocks noGrp="1"/>
          </p:cNvSpPr>
          <p:nvPr>
            <p:ph idx="1"/>
          </p:nvPr>
        </p:nvSpPr>
        <p:spPr/>
        <p:txBody>
          <a:bodyPr/>
          <a:lstStyle/>
          <a:p>
            <a:pPr marL="0" indent="0" algn="just">
              <a:buNone/>
            </a:pPr>
            <a:r>
              <a:rPr lang="it-IT" dirty="0" smtClean="0"/>
              <a:t>- Distinzione </a:t>
            </a:r>
            <a:r>
              <a:rPr lang="it-IT" dirty="0"/>
              <a:t>tra citazioni in ragione del genere letterario ‘giuridico’. </a:t>
            </a:r>
            <a:endParaRPr lang="it-IT" dirty="0" smtClean="0"/>
          </a:p>
          <a:p>
            <a:pPr marL="0" indent="0" algn="just">
              <a:buNone/>
            </a:pPr>
            <a:r>
              <a:rPr lang="it-IT" dirty="0" smtClean="0"/>
              <a:t>- I </a:t>
            </a:r>
            <a:r>
              <a:rPr lang="it-IT" dirty="0"/>
              <a:t>generi letterari individuati </a:t>
            </a:r>
            <a:r>
              <a:rPr lang="it-IT" dirty="0" smtClean="0"/>
              <a:t>sono:</a:t>
            </a:r>
          </a:p>
          <a:p>
            <a:pPr marL="0" indent="0" algn="just">
              <a:buNone/>
            </a:pPr>
            <a:r>
              <a:rPr lang="it-IT" b="1" dirty="0" smtClean="0"/>
              <a:t>i </a:t>
            </a:r>
            <a:r>
              <a:rPr lang="it-IT" b="1" dirty="0"/>
              <a:t>dizionari giuridici, le monografie, i trattati-manuali-opere pratiche, gli articoli su rivista, le fonti del diritto romano-olandese classico, con una prevalenza dei trattati, dei manuali e delle opere di carattere pratico</a:t>
            </a:r>
            <a:r>
              <a:rPr lang="it-IT" b="1" dirty="0"/>
              <a:t> </a:t>
            </a:r>
          </a:p>
        </p:txBody>
      </p:sp>
    </p:spTree>
    <p:extLst>
      <p:ext uri="{BB962C8B-B14F-4D97-AF65-F5344CB8AC3E}">
        <p14:creationId xmlns:p14="http://schemas.microsoft.com/office/powerpoint/2010/main" val="2502674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TotalTime>
  <Words>5726</Words>
  <Application>Microsoft Macintosh PowerPoint</Application>
  <PresentationFormat>Personalizzato</PresentationFormat>
  <Paragraphs>201</Paragraphs>
  <Slides>46</Slides>
  <Notes>0</Notes>
  <HiddenSlides>0</HiddenSlides>
  <MMClips>0</MMClips>
  <ScaleCrop>false</ScaleCrop>
  <HeadingPairs>
    <vt:vector size="4" baseType="variant">
      <vt:variant>
        <vt:lpstr>Tema</vt:lpstr>
      </vt:variant>
      <vt:variant>
        <vt:i4>1</vt:i4>
      </vt:variant>
      <vt:variant>
        <vt:lpstr>Titoli diapositive</vt:lpstr>
      </vt:variant>
      <vt:variant>
        <vt:i4>46</vt:i4>
      </vt:variant>
    </vt:vector>
  </HeadingPairs>
  <TitlesOfParts>
    <vt:vector size="47" baseType="lpstr">
      <vt:lpstr>Office Theme</vt:lpstr>
      <vt:lpstr>Dottrina e giurisprudenza  nell’Africa australe </vt:lpstr>
      <vt:lpstr>Presentazione di PowerPoint</vt:lpstr>
      <vt:lpstr>La finalità ‘sistemica’</vt:lpstr>
      <vt:lpstr>In positivo</vt:lpstr>
      <vt:lpstr>In negativo</vt:lpstr>
      <vt:lpstr>Namibia:  valutazione dei dati nell’intervallo considerato</vt:lpstr>
      <vt:lpstr>Botswana:  valutazione dei dati nell’intervallo considerato</vt:lpstr>
      <vt:lpstr>Basso numero di citazioni in Botswana?  Una possibile spiegazione </vt:lpstr>
      <vt:lpstr>Che tipo di citazioni?</vt:lpstr>
      <vt:lpstr>Citazioni non giuridiche</vt:lpstr>
      <vt:lpstr>Tipologia delle citazioni:  citazioni non giuridiche (1)</vt:lpstr>
      <vt:lpstr>Tipologia delle citazioni:  citazioni non giuridiche (2)</vt:lpstr>
      <vt:lpstr>Tipologia delle citazioni:  citazioni non giuridiche (3)</vt:lpstr>
      <vt:lpstr>Citazioni giuridiche per generi letterari: Botswana</vt:lpstr>
      <vt:lpstr>Citazioni giuridiche per generi letterari: Namibia</vt:lpstr>
      <vt:lpstr>Citazioni di secondo e terzo grado</vt:lpstr>
      <vt:lpstr>Distribuzione topografica delle decisioni</vt:lpstr>
      <vt:lpstr>Citazioni a ‘guisa di libro’</vt:lpstr>
      <vt:lpstr>Esiti della ricerca (1)</vt:lpstr>
      <vt:lpstr>Esiti della ricerca (2): L’egemonia sudafricana</vt:lpstr>
      <vt:lpstr>Citazioni d’area in Namibia</vt:lpstr>
      <vt:lpstr>Citazioni d’area in Botswana</vt:lpstr>
      <vt:lpstr> … e le citazioni in Afrikaans </vt:lpstr>
      <vt:lpstr>Creazione di un ranking citazionale interno al Cape colonial law </vt:lpstr>
      <vt:lpstr>Esiti della ricerca (3): sovversione del paradigma etnocentrico …</vt:lpstr>
      <vt:lpstr>Citazioni dottrina non d’area: Botswana</vt:lpstr>
      <vt:lpstr>Citazioni dottrina non d’area: Namibia </vt:lpstr>
      <vt:lpstr>… tra tradizione e globalizzazione (1)</vt:lpstr>
      <vt:lpstr>Potenzialità ulteriori dei risultati della ricerca (1)</vt:lpstr>
      <vt:lpstr>Esempio di validazione: le citazioni addotte dalle parti …</vt:lpstr>
      <vt:lpstr> … la risposta della Corte</vt:lpstr>
      <vt:lpstr>Potenzialità ulteriori dei risultati della ricerca (2)</vt:lpstr>
      <vt:lpstr>Distribuzione per ambiti: Namibia</vt:lpstr>
      <vt:lpstr>Distribuzione per ambiti: Botswana</vt:lpstr>
      <vt:lpstr>Diritto pubblico comparato nello studio delle famiglie giuridiche (constitutional implication)</vt:lpstr>
      <vt:lpstr> Diritto pubblico comparato nello studio delle famiglie giuridiche (ruolo della giustizia costituzionale) </vt:lpstr>
      <vt:lpstr>Criteri di costruzione della famiglia australe</vt:lpstr>
      <vt:lpstr>Corti di vertice e conservazione dei sistemi giuridici “misti”</vt:lpstr>
      <vt:lpstr>Il dialogo tra sostrato dottrinale e dottrina…</vt:lpstr>
      <vt:lpstr>Perché?</vt:lpstr>
      <vt:lpstr>… per la creazione  del formante giurisprudenziale (1)</vt:lpstr>
      <vt:lpstr>… per la creazione  del formante giurisprudenziale (2)</vt:lpstr>
      <vt:lpstr>… segue</vt:lpstr>
      <vt:lpstr>E il ruolo delle Corti nel costruzione del sistema giuridico australe</vt:lpstr>
      <vt:lpstr>Sulla natura dei sistemi giuridici dell’Africa australe</vt:lpstr>
      <vt:lpstr>In definitiva, il formante giurisprudenziale</vt:lpstr>
    </vt:vector>
  </TitlesOfParts>
  <Company>Scientific Network South Tyrol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Trettel Martina</dc:creator>
  <cp:lastModifiedBy>Matteo Nicolini</cp:lastModifiedBy>
  <cp:revision>68</cp:revision>
  <cp:lastPrinted>2015-12-04T11:29:44Z</cp:lastPrinted>
  <dcterms:created xsi:type="dcterms:W3CDTF">2015-12-03T11:56:51Z</dcterms:created>
  <dcterms:modified xsi:type="dcterms:W3CDTF">2016-12-13T14:02:58Z</dcterms:modified>
</cp:coreProperties>
</file>