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1"/>
  </p:sldMasterIdLst>
  <p:notesMasterIdLst>
    <p:notesMasterId r:id="rId26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E3FDE45-AF77-4B5C-9715-49D594BDF05E}" styleName="Stile chiaro 1 - Colore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D7AC3CCA-C797-4891-BE02-D94E43425B78}" styleName="Stile medio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30" autoAdjust="0"/>
    <p:restoredTop sz="94671" autoAdjust="0"/>
  </p:normalViewPr>
  <p:slideViewPr>
    <p:cSldViewPr>
      <p:cViewPr>
        <p:scale>
          <a:sx n="100" d="100"/>
          <a:sy n="100" d="100"/>
        </p:scale>
        <p:origin x="-212" y="-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236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DA42F334-C08E-4577-8EEB-668811EB6BA8}" type="datetimeFigureOut">
              <a:rPr lang="en-US"/>
              <a:pPr>
                <a:defRPr/>
              </a:pPr>
              <a:t>8/10/2011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9CDEDC7D-8788-4893-A62D-B29F41E8D929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84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t-IT" smtClean="0"/>
          </a:p>
        </p:txBody>
      </p:sp>
      <p:sp>
        <p:nvSpPr>
          <p:cNvPr id="35844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683427A-479C-45AC-B59D-CAED32677C9B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686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t-IT" smtClean="0"/>
          </a:p>
        </p:txBody>
      </p:sp>
      <p:sp>
        <p:nvSpPr>
          <p:cNvPr id="3686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514F816-2485-4AEB-9C8B-4A6E154FB177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</a:t>
            </a:fld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0"/>
          <p:cNvSpPr/>
          <p:nvPr userDrawn="1"/>
        </p:nvSpPr>
        <p:spPr>
          <a:xfrm>
            <a:off x="928688" y="3648075"/>
            <a:ext cx="7291387" cy="1279525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pic>
        <p:nvPicPr>
          <p:cNvPr id="6" name="Picture 4" descr="NewMarchio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438" y="71438"/>
            <a:ext cx="642937" cy="642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Rectangle 17"/>
          <p:cNvSpPr>
            <a:spLocks noChangeArrowheads="1"/>
          </p:cNvSpPr>
          <p:nvPr userDrawn="1"/>
        </p:nvSpPr>
        <p:spPr bwMode="auto">
          <a:xfrm>
            <a:off x="0" y="765175"/>
            <a:ext cx="827088" cy="6092825"/>
          </a:xfrm>
          <a:prstGeom prst="rect">
            <a:avLst/>
          </a:prstGeom>
          <a:solidFill>
            <a:srgbClr val="FFC1E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it-IT">
              <a:latin typeface="+mn-lt"/>
              <a:cs typeface="+mn-cs"/>
            </a:endParaRPr>
          </a:p>
        </p:txBody>
      </p:sp>
      <p:sp>
        <p:nvSpPr>
          <p:cNvPr id="10" name="Rectangle 19"/>
          <p:cNvSpPr>
            <a:spLocks noChangeArrowheads="1"/>
          </p:cNvSpPr>
          <p:nvPr userDrawn="1"/>
        </p:nvSpPr>
        <p:spPr bwMode="auto">
          <a:xfrm>
            <a:off x="828675" y="0"/>
            <a:ext cx="7491413" cy="765175"/>
          </a:xfrm>
          <a:prstGeom prst="rect">
            <a:avLst/>
          </a:prstGeom>
          <a:solidFill>
            <a:srgbClr val="62D862">
              <a:alpha val="75999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it-IT">
              <a:latin typeface="+mn-lt"/>
              <a:cs typeface="+mn-cs"/>
            </a:endParaRPr>
          </a:p>
        </p:txBody>
      </p:sp>
      <p:pic>
        <p:nvPicPr>
          <p:cNvPr id="11" name="Picture 20" descr="logodipartimento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358188" y="71438"/>
            <a:ext cx="714375" cy="714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Rectangle 10"/>
          <p:cNvSpPr>
            <a:spLocks noChangeArrowheads="1"/>
          </p:cNvSpPr>
          <p:nvPr userDrawn="1"/>
        </p:nvSpPr>
        <p:spPr bwMode="auto">
          <a:xfrm>
            <a:off x="928688" y="3643313"/>
            <a:ext cx="214312" cy="1284287"/>
          </a:xfrm>
          <a:prstGeom prst="rect">
            <a:avLst/>
          </a:prstGeom>
          <a:solidFill>
            <a:srgbClr val="62D862">
              <a:alpha val="75000"/>
            </a:srgbClr>
          </a:solidFill>
          <a:ln w="9525">
            <a:solidFill>
              <a:srgbClr val="62D86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it-IT">
              <a:latin typeface="+mn-lt"/>
              <a:cs typeface="+mn-cs"/>
            </a:endParaRPr>
          </a:p>
        </p:txBody>
      </p:sp>
      <p:sp>
        <p:nvSpPr>
          <p:cNvPr id="13" name="Rectangle 26"/>
          <p:cNvSpPr>
            <a:spLocks noChangeArrowheads="1"/>
          </p:cNvSpPr>
          <p:nvPr userDrawn="1"/>
        </p:nvSpPr>
        <p:spPr bwMode="auto">
          <a:xfrm>
            <a:off x="928688" y="5072063"/>
            <a:ext cx="238125" cy="642937"/>
          </a:xfrm>
          <a:prstGeom prst="rect">
            <a:avLst/>
          </a:prstGeom>
          <a:solidFill>
            <a:srgbClr val="FFC1E0">
              <a:alpha val="70000"/>
            </a:srgbClr>
          </a:solidFill>
          <a:ln w="9525">
            <a:solidFill>
              <a:srgbClr val="FFC1E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it-IT">
              <a:latin typeface="+mn-lt"/>
              <a:cs typeface="+mn-cs"/>
            </a:endParaRPr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1219200" y="3733800"/>
            <a:ext cx="6858000" cy="1143000"/>
          </a:xfrm>
        </p:spPr>
        <p:txBody>
          <a:bodyPr anchor="ctr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lang="it-IT" dirty="0" smtClean="0"/>
              <a:t>Fare clic per modificare lo stile del titolo</a:t>
            </a:r>
            <a:endParaRPr lang="en-US" dirty="0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 anchor="ctr"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it-IT" dirty="0" smtClean="0"/>
              <a:t>Fare clic per modificare lo stile del sottotitolo dello schema</a:t>
            </a:r>
            <a:endParaRPr lang="en-US" dirty="0"/>
          </a:p>
        </p:txBody>
      </p:sp>
      <p:sp>
        <p:nvSpPr>
          <p:cNvPr id="14" name="Date Placeholder 27"/>
          <p:cNvSpPr>
            <a:spLocks noGrp="1"/>
          </p:cNvSpPr>
          <p:nvPr>
            <p:ph type="dt" sz="half" idx="10"/>
          </p:nvPr>
        </p:nvSpPr>
        <p:spPr>
          <a:xfrm>
            <a:off x="6400800" y="6354763"/>
            <a:ext cx="2286000" cy="366712"/>
          </a:xfrm>
        </p:spPr>
        <p:txBody>
          <a:bodyPr/>
          <a:lstStyle>
            <a:lvl1pPr>
              <a:defRPr sz="1400"/>
            </a:lvl1pPr>
          </a:lstStyle>
          <a:p>
            <a:pPr>
              <a:defRPr/>
            </a:pPr>
            <a:fld id="{823DCB18-4AD0-43A5-B308-C0F5F507F1FF}" type="datetimeFigureOut">
              <a:rPr lang="en-US"/>
              <a:pPr>
                <a:defRPr/>
              </a:pPr>
              <a:t>8/10/2011</a:t>
            </a:fld>
            <a:endParaRPr lang="en-US"/>
          </a:p>
        </p:txBody>
      </p:sp>
      <p:sp>
        <p:nvSpPr>
          <p:cNvPr id="15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898775" y="6354763"/>
            <a:ext cx="3475038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1216025" y="6354763"/>
            <a:ext cx="1219200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E941E7-AF94-40A6-A4C4-9092E9FE5C57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F370BF-EB13-4948-8A73-69F71A09849D}" type="datetimeFigureOut">
              <a:rPr lang="en-US"/>
              <a:pPr>
                <a:defRPr/>
              </a:pPr>
              <a:t>8/10/2011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8096E9-85A3-48A3-85CD-D16BAC270D23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traight Connector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5" name="Isosceles Triangle 7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Straight Connector 8"/>
          <p:cNvSpPr>
            <a:spLocks noChangeShapeType="1"/>
          </p:cNvSpPr>
          <p:nvPr/>
        </p:nvSpPr>
        <p:spPr bwMode="auto">
          <a:xfrm rot="5400000">
            <a:off x="3630612" y="3201988"/>
            <a:ext cx="5851525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577580-9739-4799-A22F-57C0B508987A}" type="datetimeFigureOut">
              <a:rPr lang="en-US"/>
              <a:pPr>
                <a:defRPr/>
              </a:pPr>
              <a:t>8/10/2011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B6F9A0-58AA-4549-A9F6-2696863C68FC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bg>
      <p:bgPr>
        <a:solidFill>
          <a:schemeClr val="bg1">
            <a:alpha val="50195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NewMarchio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438" y="71438"/>
            <a:ext cx="642937" cy="642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17"/>
          <p:cNvSpPr>
            <a:spLocks noChangeArrowheads="1"/>
          </p:cNvSpPr>
          <p:nvPr userDrawn="1"/>
        </p:nvSpPr>
        <p:spPr bwMode="auto">
          <a:xfrm>
            <a:off x="0" y="765175"/>
            <a:ext cx="357188" cy="6092825"/>
          </a:xfrm>
          <a:prstGeom prst="rect">
            <a:avLst/>
          </a:prstGeom>
          <a:solidFill>
            <a:srgbClr val="FFC1E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it-IT">
              <a:latin typeface="+mn-lt"/>
              <a:cs typeface="+mn-cs"/>
            </a:endParaRPr>
          </a:p>
        </p:txBody>
      </p:sp>
      <p:sp>
        <p:nvSpPr>
          <p:cNvPr id="6" name="Rectangle 19"/>
          <p:cNvSpPr>
            <a:spLocks noChangeArrowheads="1"/>
          </p:cNvSpPr>
          <p:nvPr userDrawn="1"/>
        </p:nvSpPr>
        <p:spPr bwMode="auto">
          <a:xfrm>
            <a:off x="828675" y="0"/>
            <a:ext cx="7491413" cy="357188"/>
          </a:xfrm>
          <a:prstGeom prst="rect">
            <a:avLst/>
          </a:prstGeom>
          <a:solidFill>
            <a:srgbClr val="62D862">
              <a:alpha val="75999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it-IT">
              <a:latin typeface="+mn-lt"/>
              <a:cs typeface="+mn-cs"/>
            </a:endParaRPr>
          </a:p>
        </p:txBody>
      </p:sp>
      <p:pic>
        <p:nvPicPr>
          <p:cNvPr id="7" name="Picture 20" descr="logodipartimento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358188" y="71438"/>
            <a:ext cx="714375" cy="714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0042"/>
            <a:ext cx="8229600" cy="642958"/>
          </a:xfrm>
        </p:spPr>
        <p:txBody>
          <a:bodyPr/>
          <a:lstStyle/>
          <a:p>
            <a:r>
              <a:rPr lang="it-IT" dirty="0" smtClean="0"/>
              <a:t>Fare clic per modificare lo stile del titolo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>
            <a:lvl1pPr>
              <a:buClr>
                <a:schemeClr val="tx2"/>
              </a:buClr>
              <a:defRPr/>
            </a:lvl1pPr>
            <a:lvl2pPr>
              <a:buClr>
                <a:schemeClr val="tx1">
                  <a:lumMod val="50000"/>
                  <a:lumOff val="50000"/>
                </a:schemeClr>
              </a:buClr>
              <a:defRPr/>
            </a:lvl2pPr>
          </a:lstStyle>
          <a:p>
            <a:pPr lvl="0"/>
            <a:r>
              <a:rPr lang="it-IT" dirty="0" smtClean="0"/>
              <a:t>Fare clic per modificare stili del testo dello schema</a:t>
            </a:r>
          </a:p>
          <a:p>
            <a:pPr lvl="1"/>
            <a:r>
              <a:rPr lang="it-IT" dirty="0" smtClean="0"/>
              <a:t>Secondo livello</a:t>
            </a:r>
          </a:p>
          <a:p>
            <a:pPr lvl="2"/>
            <a:r>
              <a:rPr lang="it-IT" dirty="0" smtClean="0"/>
              <a:t>Terzo livello</a:t>
            </a:r>
          </a:p>
          <a:p>
            <a:pPr lvl="3"/>
            <a:r>
              <a:rPr lang="it-IT" dirty="0" smtClean="0"/>
              <a:t>Quarto livello</a:t>
            </a:r>
          </a:p>
          <a:p>
            <a:pPr lvl="4"/>
            <a:r>
              <a:rPr lang="it-IT" dirty="0" smtClean="0"/>
              <a:t>Quinto livello</a:t>
            </a:r>
            <a:endParaRPr lang="en-US" dirty="0"/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68D75E-7161-4331-AD3D-2B9730A5B33C}" type="datetimeFigureOut">
              <a:rPr lang="en-US"/>
              <a:pPr>
                <a:defRPr/>
              </a:pPr>
              <a:t>8/10/2011</a:t>
            </a:fld>
            <a:endParaRPr lang="en-US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CFFA45-37AA-4D69-83A8-8F1A56B6654C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/>
          <p:nvPr/>
        </p:nvSpPr>
        <p:spPr>
          <a:xfrm>
            <a:off x="914400" y="2819400"/>
            <a:ext cx="7315200" cy="1279525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7"/>
          <p:cNvSpPr/>
          <p:nvPr/>
        </p:nvSpPr>
        <p:spPr>
          <a:xfrm>
            <a:off x="914400" y="2819400"/>
            <a:ext cx="228600" cy="1279525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/>
          <a:lstStyle>
            <a:lvl1pPr algn="r">
              <a:buNone/>
              <a:defRPr sz="3200" b="0" cap="none" baseline="0"/>
            </a:lvl1pPr>
          </a:lstStyle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>
          <a:xfrm>
            <a:off x="6400800" y="6354763"/>
            <a:ext cx="2286000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B7F088-5ECA-4031-9E7E-5F943CD39F3C}" type="datetimeFigureOut">
              <a:rPr lang="en-US"/>
              <a:pPr>
                <a:defRPr/>
              </a:pPr>
              <a:t>8/10/2011</a:t>
            </a:fld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98775" y="6354763"/>
            <a:ext cx="3475038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9975" y="6354763"/>
            <a:ext cx="1520825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2FB48D-784E-49FB-B32B-10AEA77D8B06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A1CE52-B575-4851-A57B-11C4A6B8B605}" type="datetimeFigureOut">
              <a:rPr lang="en-US"/>
              <a:pPr>
                <a:defRPr/>
              </a:pPr>
              <a:t>8/10/2011</a:t>
            </a:fld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A81C8B-1090-432A-8608-13CB015F8F00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anchor="b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7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69E4FC-CD3A-4933-AD32-BC7FC5614AF0}" type="datetimeFigureOut">
              <a:rPr lang="en-US"/>
              <a:pPr>
                <a:defRPr/>
              </a:pPr>
              <a:t>8/10/2011</a:t>
            </a:fld>
            <a:endParaRPr lang="en-US"/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1A87F1-3001-4C42-AE7A-2B4E7E4EFEC9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4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563296-4958-4EA6-AD6B-F8ADA65CDE14}" type="datetimeFigureOut">
              <a:rPr lang="en-US"/>
              <a:pPr>
                <a:defRPr/>
              </a:pPr>
              <a:t>8/10/2011</a:t>
            </a:fld>
            <a:endParaRPr lang="en-US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9A6FE0-B245-43D6-BEEB-6B9490B421B5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traight Connector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3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71FCEC-9316-449F-8507-8E2140EF4545}" type="datetimeFigureOut">
              <a:rPr lang="en-US"/>
              <a:pPr>
                <a:defRPr/>
              </a:pPr>
              <a:t>8/10/2011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79D9EA-1C54-4423-9DE3-BCE1224F54FF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6" name="Straight Connector 9"/>
          <p:cNvSpPr>
            <a:spLocks noChangeShapeType="1"/>
          </p:cNvSpPr>
          <p:nvPr/>
        </p:nvSpPr>
        <p:spPr bwMode="auto">
          <a:xfrm rot="5400000">
            <a:off x="3160712" y="3324226"/>
            <a:ext cx="6035675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7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6E99A0-9FF5-4EDD-A074-427CBD2AC2BF}" type="datetimeFigureOut">
              <a:rPr lang="en-US"/>
              <a:pPr>
                <a:defRPr/>
              </a:pPr>
              <a:t>8/10/2011</a:t>
            </a:fld>
            <a:endParaRPr lang="en-US"/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81B0FF-CDBC-4063-BB89-730ACE5B3256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6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Rectangle 9"/>
          <p:cNvSpPr/>
          <p:nvPr/>
        </p:nvSpPr>
        <p:spPr>
          <a:xfrm>
            <a:off x="457200" y="500063"/>
            <a:ext cx="182563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>
            <a:normAutofit/>
          </a:bodyPr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pPr lvl="0"/>
            <a:r>
              <a:rPr lang="it-IT" noProof="0" smtClean="0"/>
              <a:t>Fare clic sull'icona per inserire un'immagine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9F49C2-E736-477F-A7FF-B64C2962DACD}" type="datetimeFigureOut">
              <a:rPr lang="en-US"/>
              <a:pPr>
                <a:defRPr/>
              </a:pPr>
              <a:t>8/10/2011</a:t>
            </a:fld>
            <a:endParaRPr lang="en-US"/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9C7E80-8B3E-4815-9610-2E2BE6C4B0F3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21"/>
          <p:cNvSpPr>
            <a:spLocks noGrp="1"/>
          </p:cNvSpPr>
          <p:nvPr>
            <p:ph type="title"/>
          </p:nvPr>
        </p:nvSpPr>
        <p:spPr bwMode="auto">
          <a:xfrm>
            <a:off x="457200" y="152400"/>
            <a:ext cx="82296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it-IT" smtClean="0"/>
              <a:t>Fare clic per modificare lo stile del titolo</a:t>
            </a:r>
            <a:endParaRPr lang="en-US" smtClean="0"/>
          </a:p>
        </p:txBody>
      </p:sp>
      <p:sp>
        <p:nvSpPr>
          <p:cNvPr id="1027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457200" y="1219200"/>
            <a:ext cx="8229600" cy="4910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smtClean="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175" cy="365125"/>
          </a:xfrm>
          <a:prstGeom prst="rect">
            <a:avLst/>
          </a:prstGeom>
        </p:spPr>
        <p:txBody>
          <a:bodyPr vert="horz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3A833EB8-87B8-4729-A619-935FD180A9AB}" type="datetimeFigureOut">
              <a:rPr lang="en-US"/>
              <a:pPr>
                <a:defRPr/>
              </a:pPr>
              <a:t>8/10/2011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898775" y="6356350"/>
            <a:ext cx="3505200" cy="365125"/>
          </a:xfrm>
          <a:prstGeom prst="rect">
            <a:avLst/>
          </a:prstGeom>
        </p:spPr>
        <p:txBody>
          <a:bodyPr vert="horz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12775" y="6356350"/>
            <a:ext cx="1981200" cy="365125"/>
          </a:xfrm>
          <a:prstGeom prst="rect">
            <a:avLst/>
          </a:prstGeom>
        </p:spPr>
        <p:txBody>
          <a:bodyPr vert="horz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29729EBA-5AD8-4FE9-978B-F914ECE5AACE}" type="slidenum">
              <a:rPr lang="en-US"/>
              <a:pPr>
                <a:defRPr/>
              </a:pPr>
              <a:t>‹N›</a:t>
            </a:fld>
            <a:endParaRPr lang="en-US"/>
          </a:p>
        </p:txBody>
      </p:sp>
      <p:sp>
        <p:nvSpPr>
          <p:cNvPr id="28" name="Straight Connector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9" name="Straight Connector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" name="Isosceles Triangle 9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18" r:id="rId4"/>
    <p:sldLayoutId id="2147483719" r:id="rId5"/>
    <p:sldLayoutId id="2147483724" r:id="rId6"/>
    <p:sldLayoutId id="2147483725" r:id="rId7"/>
    <p:sldLayoutId id="2147483726" r:id="rId8"/>
    <p:sldLayoutId id="2147483727" r:id="rId9"/>
    <p:sldLayoutId id="2147483720" r:id="rId10"/>
    <p:sldLayoutId id="2147483728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</a:defRPr>
      </a:lvl9pPr>
    </p:titleStyle>
    <p:bodyStyle>
      <a:lvl1pPr marL="273050" indent="-273050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SzPct val="76000"/>
        <a:buFont typeface="Wingdings 3" pitchFamily="18" charset="2"/>
        <a:buChar char="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73050" algn="l" rtl="0" eaLnBrk="0" fontAlgn="base" hangingPunct="0">
        <a:spcBef>
          <a:spcPts val="500"/>
        </a:spcBef>
        <a:spcAft>
          <a:spcPct val="0"/>
        </a:spcAft>
        <a:buClr>
          <a:schemeClr val="accent2"/>
        </a:buClr>
        <a:buSzPct val="76000"/>
        <a:buFont typeface="Wingdings 3" pitchFamily="18" charset="2"/>
        <a:buChar char=""/>
        <a:defRPr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325" indent="-228600" algn="l" rtl="0" eaLnBrk="0" fontAlgn="base" hangingPunct="0">
        <a:spcBef>
          <a:spcPts val="500"/>
        </a:spcBef>
        <a:spcAft>
          <a:spcPct val="0"/>
        </a:spcAft>
        <a:buClr>
          <a:srgbClr val="BCBCBC"/>
        </a:buClr>
        <a:buSzPct val="76000"/>
        <a:buFont typeface="Wingdings 3" pitchFamily="18" charset="2"/>
        <a:buChar char="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228600" algn="l" rtl="0" eaLnBrk="0" fontAlgn="base" hangingPunct="0">
        <a:spcBef>
          <a:spcPts val="400"/>
        </a:spcBef>
        <a:spcAft>
          <a:spcPct val="0"/>
        </a:spcAft>
        <a:buClr>
          <a:srgbClr val="8BA2B4"/>
        </a:buClr>
        <a:buSzPct val="70000"/>
        <a:buFont typeface="Wingdings" pitchFamily="2" charset="2"/>
        <a:buChar char="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0" fontAlgn="base" hangingPunct="0">
        <a:spcBef>
          <a:spcPts val="3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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50195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it-IT" dirty="0" smtClean="0"/>
              <a:t>INFORMATICA </a:t>
            </a:r>
            <a:br>
              <a:rPr lang="it-IT" dirty="0" smtClean="0"/>
            </a:br>
            <a:r>
              <a:rPr lang="it-IT" dirty="0" smtClean="0"/>
              <a:t>PER GLI STUDI UMANISTICI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it-IT" dirty="0" smtClean="0">
                <a:solidFill>
                  <a:schemeClr val="tx1"/>
                </a:solidFill>
              </a:rPr>
              <a:t>MATTEO CRISTANI</a:t>
            </a: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2400" dirty="0" smtClean="0"/>
              <a:t>ESPRESSIONE </a:t>
            </a:r>
            <a:r>
              <a:rPr lang="it-IT" sz="2400" dirty="0" err="1" smtClean="0"/>
              <a:t>DI</a:t>
            </a:r>
            <a:r>
              <a:rPr lang="it-IT" sz="2400" dirty="0" smtClean="0"/>
              <a:t> NUMERI IN COMPLEMENTO</a:t>
            </a:r>
            <a:endParaRPr lang="it-IT" sz="2400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it-IT" dirty="0" smtClean="0"/>
              <a:t>Porre in complemento ad uno i seguenti numeri</a:t>
            </a:r>
          </a:p>
          <a:p>
            <a:pPr lvl="1"/>
            <a:r>
              <a:rPr lang="it-IT" dirty="0" smtClean="0"/>
              <a:t>+119; +122; -113; -107</a:t>
            </a:r>
          </a:p>
          <a:p>
            <a:r>
              <a:rPr lang="it-IT" dirty="0" smtClean="0"/>
              <a:t>Porre in complemento a due i seguenti numeri</a:t>
            </a:r>
          </a:p>
          <a:p>
            <a:pPr lvl="1"/>
            <a:r>
              <a:rPr lang="it-IT" dirty="0" smtClean="0"/>
              <a:t>-999; -1324;</a:t>
            </a: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2400" dirty="0" smtClean="0"/>
              <a:t>ESPRESSIONE </a:t>
            </a:r>
            <a:r>
              <a:rPr lang="it-IT" sz="2400" dirty="0" err="1" smtClean="0"/>
              <a:t>DI</a:t>
            </a:r>
            <a:r>
              <a:rPr lang="it-IT" sz="2400" dirty="0" smtClean="0"/>
              <a:t> NUMERI IN COMPLEMENTO A 1</a:t>
            </a:r>
            <a:endParaRPr lang="it-IT" sz="2400" dirty="0"/>
          </a:p>
        </p:txBody>
      </p:sp>
      <p:sp>
        <p:nvSpPr>
          <p:cNvPr id="8" name="CasellaDiTesto 7"/>
          <p:cNvSpPr txBox="1"/>
          <p:nvPr/>
        </p:nvSpPr>
        <p:spPr>
          <a:xfrm>
            <a:off x="467544" y="1484784"/>
            <a:ext cx="40875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 smtClean="0"/>
              <a:t>RAPPRESENTAZIONE AD OTTO BIT</a:t>
            </a:r>
            <a:endParaRPr lang="it-IT" dirty="0"/>
          </a:p>
        </p:txBody>
      </p:sp>
      <p:graphicFrame>
        <p:nvGraphicFramePr>
          <p:cNvPr id="10" name="Tabella 9"/>
          <p:cNvGraphicFramePr>
            <a:graphicFrameLocks noGrp="1"/>
          </p:cNvGraphicFramePr>
          <p:nvPr/>
        </p:nvGraphicFramePr>
        <p:xfrm>
          <a:off x="2483768" y="2132856"/>
          <a:ext cx="1656183" cy="3568001"/>
        </p:xfrm>
        <a:graphic>
          <a:graphicData uri="http://schemas.openxmlformats.org/drawingml/2006/table">
            <a:tbl>
              <a:tblPr/>
              <a:tblGrid>
                <a:gridCol w="720927"/>
                <a:gridCol w="467628"/>
                <a:gridCol w="467628"/>
              </a:tblGrid>
              <a:tr h="322852">
                <a:tc>
                  <a:txBody>
                    <a:bodyPr/>
                    <a:lstStyle/>
                    <a:p>
                      <a:pPr algn="ctr" fontAlgn="b"/>
                      <a:endParaRPr lang="it-IT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D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C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3047"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122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2852"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317285"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17285"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15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17285"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17285"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17285"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17285"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11914"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11" name="Tabella 10"/>
          <p:cNvGraphicFramePr>
            <a:graphicFrameLocks noGrp="1"/>
          </p:cNvGraphicFramePr>
          <p:nvPr/>
        </p:nvGraphicFramePr>
        <p:xfrm>
          <a:off x="539552" y="2132856"/>
          <a:ext cx="1656183" cy="3568001"/>
        </p:xfrm>
        <a:graphic>
          <a:graphicData uri="http://schemas.openxmlformats.org/drawingml/2006/table">
            <a:tbl>
              <a:tblPr/>
              <a:tblGrid>
                <a:gridCol w="720927"/>
                <a:gridCol w="467628"/>
                <a:gridCol w="467628"/>
              </a:tblGrid>
              <a:tr h="322852">
                <a:tc>
                  <a:txBody>
                    <a:bodyPr/>
                    <a:lstStyle/>
                    <a:p>
                      <a:pPr algn="ctr" fontAlgn="b"/>
                      <a:endParaRPr lang="it-IT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D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C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3047"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119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2852"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59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317285"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29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17285"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14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>
                          <a:solidFill>
                            <a:srgbClr val="FF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17285"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17285"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17285"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17285"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11914"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12" name="Tabella 11"/>
          <p:cNvGraphicFramePr>
            <a:graphicFrameLocks noGrp="1"/>
          </p:cNvGraphicFramePr>
          <p:nvPr/>
        </p:nvGraphicFramePr>
        <p:xfrm>
          <a:off x="4355976" y="2132856"/>
          <a:ext cx="1944215" cy="3672408"/>
        </p:xfrm>
        <a:graphic>
          <a:graphicData uri="http://schemas.openxmlformats.org/drawingml/2006/table">
            <a:tbl>
              <a:tblPr/>
              <a:tblGrid>
                <a:gridCol w="846305"/>
                <a:gridCol w="548955"/>
                <a:gridCol w="548955"/>
              </a:tblGrid>
              <a:tr h="350329">
                <a:tc>
                  <a:txBody>
                    <a:bodyPr/>
                    <a:lstStyle/>
                    <a:p>
                      <a:pPr algn="ctr" fontAlgn="b"/>
                      <a:endParaRPr lang="it-IT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D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9051"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-113</a:t>
                      </a:r>
                      <a:endParaRPr lang="it-IT" sz="2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0329"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56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>
                          <a:solidFill>
                            <a:srgbClr val="FF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344288"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28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>
                          <a:solidFill>
                            <a:srgbClr val="FF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44288"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14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>
                          <a:solidFill>
                            <a:srgbClr val="FF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44288"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>
                          <a:solidFill>
                            <a:srgbClr val="FF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44288"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>
                          <a:solidFill>
                            <a:srgbClr val="FF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44288"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>
                          <a:solidFill>
                            <a:srgbClr val="FF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44288"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>
                          <a:solidFill>
                            <a:srgbClr val="FF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46971"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13" name="Tabella 12"/>
          <p:cNvGraphicFramePr>
            <a:graphicFrameLocks noGrp="1"/>
          </p:cNvGraphicFramePr>
          <p:nvPr/>
        </p:nvGraphicFramePr>
        <p:xfrm>
          <a:off x="6589464" y="2132858"/>
          <a:ext cx="2014985" cy="3672406"/>
        </p:xfrm>
        <a:graphic>
          <a:graphicData uri="http://schemas.openxmlformats.org/drawingml/2006/table">
            <a:tbl>
              <a:tblPr/>
              <a:tblGrid>
                <a:gridCol w="877111"/>
                <a:gridCol w="568937"/>
                <a:gridCol w="568937"/>
              </a:tblGrid>
              <a:tr h="350328">
                <a:tc>
                  <a:txBody>
                    <a:bodyPr/>
                    <a:lstStyle/>
                    <a:p>
                      <a:pPr algn="ctr" fontAlgn="b"/>
                      <a:endParaRPr lang="it-IT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D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9051"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-107</a:t>
                      </a:r>
                      <a:endParaRPr lang="it-IT" sz="2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0328"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53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>
                          <a:solidFill>
                            <a:srgbClr val="FF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344288"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26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>
                          <a:solidFill>
                            <a:srgbClr val="FF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44288"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13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>
                          <a:solidFill>
                            <a:srgbClr val="FF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44288"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>
                          <a:solidFill>
                            <a:srgbClr val="FF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44288"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>
                          <a:solidFill>
                            <a:srgbClr val="FF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44288"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>
                          <a:solidFill>
                            <a:srgbClr val="FF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44288"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46971"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2400" dirty="0" smtClean="0"/>
              <a:t>ESPRESSIONE </a:t>
            </a:r>
            <a:r>
              <a:rPr lang="it-IT" sz="2400" dirty="0" err="1" smtClean="0"/>
              <a:t>DI</a:t>
            </a:r>
            <a:r>
              <a:rPr lang="it-IT" sz="2400" dirty="0" smtClean="0"/>
              <a:t> NUMERI IN COMPLEMENTO A 2</a:t>
            </a:r>
            <a:endParaRPr lang="it-IT" sz="2400" dirty="0"/>
          </a:p>
        </p:txBody>
      </p:sp>
      <p:sp>
        <p:nvSpPr>
          <p:cNvPr id="6" name="CasellaDiTesto 5"/>
          <p:cNvSpPr txBox="1"/>
          <p:nvPr/>
        </p:nvSpPr>
        <p:spPr>
          <a:xfrm>
            <a:off x="467544" y="1484784"/>
            <a:ext cx="40790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 smtClean="0"/>
              <a:t>RAPPRESENTAZIONE A DODICI BIT</a:t>
            </a:r>
            <a:endParaRPr lang="it-IT" dirty="0"/>
          </a:p>
        </p:txBody>
      </p:sp>
      <p:graphicFrame>
        <p:nvGraphicFramePr>
          <p:cNvPr id="8" name="Tabella 7"/>
          <p:cNvGraphicFramePr>
            <a:graphicFrameLocks noGrp="1"/>
          </p:cNvGraphicFramePr>
          <p:nvPr/>
        </p:nvGraphicFramePr>
        <p:xfrm>
          <a:off x="1619672" y="1988840"/>
          <a:ext cx="2182148" cy="4064004"/>
        </p:xfrm>
        <a:graphic>
          <a:graphicData uri="http://schemas.openxmlformats.org/drawingml/2006/table">
            <a:tbl>
              <a:tblPr/>
              <a:tblGrid>
                <a:gridCol w="740729"/>
                <a:gridCol w="480473"/>
                <a:gridCol w="480473"/>
                <a:gridCol w="480473"/>
              </a:tblGrid>
              <a:tr h="290286">
                <a:tc>
                  <a:txBody>
                    <a:bodyPr/>
                    <a:lstStyle/>
                    <a:p>
                      <a:pPr algn="ctr" fontAlgn="b"/>
                      <a:endParaRPr lang="it-IT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005" marR="5005" marT="500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D</a:t>
                      </a:r>
                    </a:p>
                  </a:txBody>
                  <a:tcPr marL="5005" marR="5005" marT="500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C</a:t>
                      </a:r>
                    </a:p>
                  </a:txBody>
                  <a:tcPr marL="5005" marR="5005" marT="500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it-IT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005" marR="5005" marT="500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0286"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-999</a:t>
                      </a:r>
                      <a:endParaRPr lang="it-IT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005" marR="5005" marT="5005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5005" marR="5005" marT="500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005" marR="5005" marT="5005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+1</a:t>
                      </a:r>
                    </a:p>
                  </a:txBody>
                  <a:tcPr marL="5005" marR="5005" marT="5005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0286"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499</a:t>
                      </a:r>
                    </a:p>
                  </a:txBody>
                  <a:tcPr marL="5005" marR="5005" marT="5005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5005" marR="5005" marT="500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5005" marR="5005" marT="5005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5005" marR="5005" marT="5005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90286"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249</a:t>
                      </a:r>
                    </a:p>
                  </a:txBody>
                  <a:tcPr marL="5005" marR="5005" marT="5005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5005" marR="5005" marT="500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5005" marR="5005" marT="500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5005" marR="5005" marT="500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90286"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124</a:t>
                      </a:r>
                    </a:p>
                  </a:txBody>
                  <a:tcPr marL="5005" marR="5005" marT="5005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5005" marR="5005" marT="500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5005" marR="5005" marT="500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5005" marR="5005" marT="500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90286"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62</a:t>
                      </a:r>
                    </a:p>
                  </a:txBody>
                  <a:tcPr marL="5005" marR="5005" marT="5005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5005" marR="5005" marT="500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5005" marR="5005" marT="500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5005" marR="5005" marT="500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90286"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31</a:t>
                      </a:r>
                    </a:p>
                  </a:txBody>
                  <a:tcPr marL="5005" marR="5005" marT="5005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5005" marR="5005" marT="500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5005" marR="5005" marT="500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5005" marR="5005" marT="500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90286"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15</a:t>
                      </a:r>
                    </a:p>
                  </a:txBody>
                  <a:tcPr marL="5005" marR="5005" marT="5005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5005" marR="5005" marT="500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5005" marR="5005" marT="500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5005" marR="5005" marT="500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90286"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</a:t>
                      </a:r>
                    </a:p>
                  </a:txBody>
                  <a:tcPr marL="5005" marR="5005" marT="5005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5005" marR="5005" marT="500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5005" marR="5005" marT="500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5005" marR="5005" marT="500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90286"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5005" marR="5005" marT="5005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5005" marR="5005" marT="500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5005" marR="5005" marT="500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5005" marR="5005" marT="500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90286"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5005" marR="5005" marT="5005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5005" marR="5005" marT="500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5005" marR="5005" marT="500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5005" marR="5005" marT="500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90286"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5005" marR="5005" marT="5005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5005" marR="5005" marT="500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5005" marR="5005" marT="500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5005" marR="5005" marT="500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90286"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5005" marR="5005" marT="5005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5005" marR="5005" marT="500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5005" marR="5005" marT="500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5005" marR="5005" marT="500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90286"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5005" marR="5005" marT="5005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5005" marR="5005" marT="500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5005" marR="5005" marT="500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5005" marR="5005" marT="500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9" name="Tabella 8"/>
          <p:cNvGraphicFramePr>
            <a:graphicFrameLocks noGrp="1"/>
          </p:cNvGraphicFramePr>
          <p:nvPr/>
        </p:nvGraphicFramePr>
        <p:xfrm>
          <a:off x="4238220" y="1957293"/>
          <a:ext cx="2350004" cy="4063995"/>
        </p:xfrm>
        <a:graphic>
          <a:graphicData uri="http://schemas.openxmlformats.org/drawingml/2006/table">
            <a:tbl>
              <a:tblPr/>
              <a:tblGrid>
                <a:gridCol w="797708"/>
                <a:gridCol w="517432"/>
                <a:gridCol w="517432"/>
                <a:gridCol w="517432"/>
              </a:tblGrid>
              <a:tr h="312615">
                <a:tc>
                  <a:txBody>
                    <a:bodyPr/>
                    <a:lstStyle/>
                    <a:p>
                      <a:pPr algn="ctr" fontAlgn="b"/>
                      <a:endParaRPr lang="it-IT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390" marR="5390" marT="539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D</a:t>
                      </a:r>
                    </a:p>
                  </a:txBody>
                  <a:tcPr marL="5390" marR="5390" marT="539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C</a:t>
                      </a:r>
                    </a:p>
                  </a:txBody>
                  <a:tcPr marL="5390" marR="5390" marT="539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it-IT" sz="1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390" marR="5390" marT="539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2615"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-1324</a:t>
                      </a:r>
                      <a:endParaRPr lang="it-IT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390" marR="5390" marT="5390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5390" marR="5390" marT="539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390" marR="5390" marT="5390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+1</a:t>
                      </a:r>
                    </a:p>
                  </a:txBody>
                  <a:tcPr marL="5390" marR="5390" marT="5390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2615"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662</a:t>
                      </a:r>
                    </a:p>
                  </a:txBody>
                  <a:tcPr marL="5390" marR="5390" marT="5390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5390" marR="5390" marT="539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5390" marR="5390" marT="5390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>
                          <a:solidFill>
                            <a:srgbClr val="FF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5390" marR="5390" marT="5390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312615"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331</a:t>
                      </a:r>
                    </a:p>
                  </a:txBody>
                  <a:tcPr marL="5390" marR="5390" marT="5390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5390" marR="5390" marT="539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5390" marR="5390" marT="539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>
                          <a:solidFill>
                            <a:srgbClr val="FF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5390" marR="5390" marT="539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12615"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165</a:t>
                      </a:r>
                    </a:p>
                  </a:txBody>
                  <a:tcPr marL="5390" marR="5390" marT="5390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5390" marR="5390" marT="539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5390" marR="5390" marT="539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>
                          <a:solidFill>
                            <a:srgbClr val="FF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5390" marR="5390" marT="539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12615"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82</a:t>
                      </a:r>
                    </a:p>
                  </a:txBody>
                  <a:tcPr marL="5390" marR="5390" marT="5390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5390" marR="5390" marT="539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5390" marR="5390" marT="539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>
                          <a:solidFill>
                            <a:srgbClr val="FF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5390" marR="5390" marT="539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12615"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41</a:t>
                      </a:r>
                    </a:p>
                  </a:txBody>
                  <a:tcPr marL="5390" marR="5390" marT="5390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5390" marR="5390" marT="539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5390" marR="5390" marT="539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>
                          <a:solidFill>
                            <a:srgbClr val="FF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5390" marR="5390" marT="539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12615"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</a:t>
                      </a:r>
                    </a:p>
                  </a:txBody>
                  <a:tcPr marL="5390" marR="5390" marT="5390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5390" marR="5390" marT="539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5390" marR="5390" marT="539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>
                          <a:solidFill>
                            <a:srgbClr val="FF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5390" marR="5390" marT="539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12615"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</a:t>
                      </a:r>
                    </a:p>
                  </a:txBody>
                  <a:tcPr marL="5390" marR="5390" marT="5390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5390" marR="5390" marT="539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5390" marR="5390" marT="539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>
                          <a:solidFill>
                            <a:srgbClr val="FF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5390" marR="5390" marT="539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12615"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5390" marR="5390" marT="5390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5390" marR="5390" marT="539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5390" marR="5390" marT="539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5390" marR="5390" marT="539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12615"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5390" marR="5390" marT="5390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5390" marR="5390" marT="539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5390" marR="5390" marT="539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5390" marR="5390" marT="539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12615"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5390" marR="5390" marT="5390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5390" marR="5390" marT="539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5390" marR="5390" marT="539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5390" marR="5390" marT="539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12615"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5390" marR="5390" marT="5390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5390" marR="5390" marT="539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5390" marR="5390" marT="539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5390" marR="5390" marT="539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OPERAZIONI IN BASE 2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it-IT" dirty="0" smtClean="0"/>
              <a:t>SOMME IN COLONNA </a:t>
            </a:r>
            <a:r>
              <a:rPr lang="it-IT" dirty="0" err="1" smtClean="0"/>
              <a:t>DI</a:t>
            </a:r>
            <a:r>
              <a:rPr lang="it-IT" dirty="0" smtClean="0"/>
              <a:t> 2 NUMERI</a:t>
            </a:r>
          </a:p>
          <a:p>
            <a:r>
              <a:rPr lang="it-IT" dirty="0" smtClean="0"/>
              <a:t>SOMME IN COLONNA </a:t>
            </a:r>
            <a:r>
              <a:rPr lang="it-IT" dirty="0" err="1" smtClean="0"/>
              <a:t>DI</a:t>
            </a:r>
            <a:r>
              <a:rPr lang="it-IT" dirty="0" smtClean="0"/>
              <a:t> PIU’ </a:t>
            </a:r>
            <a:r>
              <a:rPr lang="it-IT" dirty="0" err="1" smtClean="0"/>
              <a:t>DI</a:t>
            </a:r>
            <a:r>
              <a:rPr lang="it-IT" dirty="0" smtClean="0"/>
              <a:t> 2 NUMERI</a:t>
            </a: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OPERAZIONI IN BASE 2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it-IT" dirty="0" smtClean="0"/>
              <a:t>SOMMA </a:t>
            </a:r>
            <a:r>
              <a:rPr lang="it-IT" dirty="0" err="1" smtClean="0"/>
              <a:t>DI</a:t>
            </a:r>
            <a:r>
              <a:rPr lang="it-IT" dirty="0" smtClean="0"/>
              <a:t> DUE NUMERI IN BASE 2</a:t>
            </a:r>
            <a:endParaRPr lang="it-IT" dirty="0"/>
          </a:p>
        </p:txBody>
      </p:sp>
      <p:graphicFrame>
        <p:nvGraphicFramePr>
          <p:cNvPr id="4" name="Tabella 3"/>
          <p:cNvGraphicFramePr>
            <a:graphicFrameLocks noGrp="1"/>
          </p:cNvGraphicFramePr>
          <p:nvPr/>
        </p:nvGraphicFramePr>
        <p:xfrm>
          <a:off x="1475656" y="1988840"/>
          <a:ext cx="6096000" cy="1418253"/>
        </p:xfrm>
        <a:graphic>
          <a:graphicData uri="http://schemas.openxmlformats.org/drawingml/2006/table">
            <a:tbl>
              <a:tblPr/>
              <a:tblGrid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</a:tblGrid>
              <a:tr h="472751">
                <a:tc>
                  <a:txBody>
                    <a:bodyPr/>
                    <a:lstStyle/>
                    <a:p>
                      <a:pPr algn="l" fontAlgn="b"/>
                      <a:endParaRPr lang="it-IT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220" marR="6220" marT="62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2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220" marR="6220" marT="62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2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220" marR="6220" marT="62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2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220" marR="6220" marT="62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2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220" marR="6220" marT="62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2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220" marR="6220" marT="62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2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220" marR="6220" marT="62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2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220" marR="6220" marT="62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2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220" marR="6220" marT="62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2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+</a:t>
                      </a:r>
                    </a:p>
                  </a:txBody>
                  <a:tcPr marL="6220" marR="6220" marT="62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72751"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220" marR="6220" marT="62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2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220" marR="6220" marT="62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2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220" marR="6220" marT="62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2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220" marR="6220" marT="62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2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220" marR="6220" marT="62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2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220" marR="6220" marT="62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2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220" marR="6220" marT="62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2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220" marR="6220" marT="62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2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220" marR="6220" marT="62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2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=</a:t>
                      </a:r>
                    </a:p>
                  </a:txBody>
                  <a:tcPr marL="6220" marR="6220" marT="62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72751">
                <a:tc>
                  <a:txBody>
                    <a:bodyPr/>
                    <a:lstStyle/>
                    <a:p>
                      <a:pPr algn="r" fontAlgn="b"/>
                      <a:r>
                        <a:rPr lang="it-IT" sz="22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220" marR="6220" marT="6220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22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220" marR="6220" marT="6220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22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220" marR="6220" marT="6220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22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220" marR="6220" marT="6220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22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220" marR="6220" marT="6220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22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220" marR="6220" marT="6220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22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220" marR="6220" marT="6220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22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220" marR="6220" marT="6220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22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220" marR="6220" marT="6220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220" marR="6220" marT="62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5" name="Tabella 4"/>
          <p:cNvGraphicFramePr>
            <a:graphicFrameLocks noGrp="1"/>
          </p:cNvGraphicFramePr>
          <p:nvPr/>
        </p:nvGraphicFramePr>
        <p:xfrm>
          <a:off x="1475656" y="4293096"/>
          <a:ext cx="6096000" cy="1418253"/>
        </p:xfrm>
        <a:graphic>
          <a:graphicData uri="http://schemas.openxmlformats.org/drawingml/2006/table">
            <a:tbl>
              <a:tblPr/>
              <a:tblGrid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</a:tblGrid>
              <a:tr h="472751">
                <a:tc>
                  <a:txBody>
                    <a:bodyPr/>
                    <a:lstStyle/>
                    <a:p>
                      <a:pPr algn="l" fontAlgn="b"/>
                      <a:endParaRPr lang="it-IT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220" marR="6220" marT="62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2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220" marR="6220" marT="62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2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220" marR="6220" marT="62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2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220" marR="6220" marT="62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2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220" marR="6220" marT="62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2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220" marR="6220" marT="62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2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220" marR="6220" marT="62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2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220" marR="6220" marT="62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2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220" marR="6220" marT="62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2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+</a:t>
                      </a:r>
                    </a:p>
                  </a:txBody>
                  <a:tcPr marL="6220" marR="6220" marT="62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72751"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220" marR="6220" marT="62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2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220" marR="6220" marT="62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2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220" marR="6220" marT="62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2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220" marR="6220" marT="62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2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220" marR="6220" marT="62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2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220" marR="6220" marT="62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2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220" marR="6220" marT="62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2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220" marR="6220" marT="62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2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220" marR="6220" marT="62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2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=</a:t>
                      </a:r>
                    </a:p>
                  </a:txBody>
                  <a:tcPr marL="6220" marR="6220" marT="62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72751">
                <a:tc>
                  <a:txBody>
                    <a:bodyPr/>
                    <a:lstStyle/>
                    <a:p>
                      <a:pPr algn="r" fontAlgn="b"/>
                      <a:r>
                        <a:rPr lang="it-IT" sz="2200" b="0" i="0" u="none" strike="noStrike">
                          <a:solidFill>
                            <a:srgbClr val="FF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220" marR="6220" marT="6220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2200" b="0" i="0" u="none" strike="noStrike">
                          <a:solidFill>
                            <a:srgbClr val="FF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220" marR="6220" marT="6220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2200" b="0" i="0" u="none" strike="noStrike">
                          <a:solidFill>
                            <a:srgbClr val="FF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220" marR="6220" marT="6220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2200" b="0" i="0" u="none" strike="noStrike">
                          <a:solidFill>
                            <a:srgbClr val="FF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220" marR="6220" marT="6220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2200" b="0" i="0" u="none" strike="noStrike">
                          <a:solidFill>
                            <a:srgbClr val="FF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220" marR="6220" marT="6220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2200" b="0" i="0" u="none" strike="noStrike">
                          <a:solidFill>
                            <a:srgbClr val="FF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220" marR="6220" marT="6220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2200" b="0" i="0" u="none" strike="noStrike">
                          <a:solidFill>
                            <a:srgbClr val="FF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220" marR="6220" marT="6220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2200" b="0" i="0" u="none" strike="noStrike">
                          <a:solidFill>
                            <a:srgbClr val="FF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220" marR="6220" marT="6220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2200" b="0" i="0" u="none" strike="noStrike">
                          <a:solidFill>
                            <a:srgbClr val="FF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220" marR="6220" marT="6220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220" marR="6220" marT="62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OPERAZIONI IN BASE 2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it-IT" dirty="0" smtClean="0"/>
              <a:t>SOMMA </a:t>
            </a:r>
            <a:r>
              <a:rPr lang="it-IT" dirty="0" err="1" smtClean="0"/>
              <a:t>DI</a:t>
            </a:r>
            <a:r>
              <a:rPr lang="it-IT" dirty="0" smtClean="0"/>
              <a:t> DUE NUMERI IN BASE 2</a:t>
            </a:r>
            <a:endParaRPr lang="it-IT" dirty="0"/>
          </a:p>
        </p:txBody>
      </p:sp>
      <p:graphicFrame>
        <p:nvGraphicFramePr>
          <p:cNvPr id="7" name="Tabella 6"/>
          <p:cNvGraphicFramePr>
            <a:graphicFrameLocks noGrp="1"/>
          </p:cNvGraphicFramePr>
          <p:nvPr/>
        </p:nvGraphicFramePr>
        <p:xfrm>
          <a:off x="899592" y="1844824"/>
          <a:ext cx="7416822" cy="4680277"/>
        </p:xfrm>
        <a:graphic>
          <a:graphicData uri="http://schemas.openxmlformats.org/drawingml/2006/table">
            <a:tbl>
              <a:tblPr/>
              <a:tblGrid>
                <a:gridCol w="607521"/>
                <a:gridCol w="607521"/>
                <a:gridCol w="620178"/>
                <a:gridCol w="620178"/>
                <a:gridCol w="620178"/>
                <a:gridCol w="620178"/>
                <a:gridCol w="620178"/>
                <a:gridCol w="620178"/>
                <a:gridCol w="620178"/>
                <a:gridCol w="620178"/>
                <a:gridCol w="620178"/>
                <a:gridCol w="620178"/>
              </a:tblGrid>
              <a:tr h="432048">
                <a:tc>
                  <a:txBody>
                    <a:bodyPr/>
                    <a:lstStyle/>
                    <a:p>
                      <a:pPr algn="ctr" fontAlgn="b"/>
                      <a:endParaRPr lang="it-IT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201" marR="5201" marT="520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it-IT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201" marR="5201" marT="520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3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101</a:t>
                      </a:r>
                    </a:p>
                  </a:txBody>
                  <a:tcPr marL="5201" marR="5201" marT="520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3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100</a:t>
                      </a:r>
                    </a:p>
                  </a:txBody>
                  <a:tcPr marL="5201" marR="5201" marT="520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3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11</a:t>
                      </a:r>
                    </a:p>
                  </a:txBody>
                  <a:tcPr marL="5201" marR="5201" marT="520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3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11</a:t>
                      </a:r>
                    </a:p>
                  </a:txBody>
                  <a:tcPr marL="5201" marR="5201" marT="520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3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11</a:t>
                      </a:r>
                    </a:p>
                  </a:txBody>
                  <a:tcPr marL="5201" marR="5201" marT="520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3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11</a:t>
                      </a:r>
                    </a:p>
                  </a:txBody>
                  <a:tcPr marL="5201" marR="5201" marT="520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3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11</a:t>
                      </a:r>
                    </a:p>
                  </a:txBody>
                  <a:tcPr marL="5201" marR="5201" marT="520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3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5201" marR="5201" marT="520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it-IT" sz="3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201" marR="5201" marT="520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it-IT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201" marR="5201" marT="520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32048">
                <a:tc>
                  <a:txBody>
                    <a:bodyPr/>
                    <a:lstStyle/>
                    <a:p>
                      <a:pPr algn="ctr" fontAlgn="b"/>
                      <a:endParaRPr lang="it-IT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201" marR="5201" marT="520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it-IT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201" marR="5201" marT="520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it-IT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201" marR="5201" marT="520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3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5201" marR="5201" marT="520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3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5201" marR="5201" marT="520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3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5201" marR="5201" marT="520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3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5201" marR="5201" marT="520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3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5201" marR="5201" marT="520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3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5201" marR="5201" marT="520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3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5201" marR="5201" marT="520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3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5201" marR="5201" marT="520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3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+</a:t>
                      </a:r>
                    </a:p>
                  </a:txBody>
                  <a:tcPr marL="5201" marR="5201" marT="520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32048">
                <a:tc>
                  <a:txBody>
                    <a:bodyPr/>
                    <a:lstStyle/>
                    <a:p>
                      <a:pPr algn="ctr" fontAlgn="b"/>
                      <a:endParaRPr lang="it-IT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201" marR="5201" marT="520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it-IT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201" marR="5201" marT="520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it-IT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201" marR="5201" marT="520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3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5201" marR="5201" marT="520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3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5201" marR="5201" marT="520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3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5201" marR="5201" marT="520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3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5201" marR="5201" marT="520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3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5201" marR="5201" marT="520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3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5201" marR="5201" marT="520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3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5201" marR="5201" marT="520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3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5201" marR="5201" marT="520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3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+</a:t>
                      </a:r>
                    </a:p>
                  </a:txBody>
                  <a:tcPr marL="5201" marR="5201" marT="520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32048">
                <a:tc>
                  <a:txBody>
                    <a:bodyPr/>
                    <a:lstStyle/>
                    <a:p>
                      <a:pPr algn="ctr" fontAlgn="b"/>
                      <a:endParaRPr lang="it-IT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201" marR="5201" marT="520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it-IT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201" marR="5201" marT="520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it-IT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201" marR="5201" marT="520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3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5201" marR="5201" marT="520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3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5201" marR="5201" marT="520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3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5201" marR="5201" marT="520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3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5201" marR="5201" marT="520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3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5201" marR="5201" marT="520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3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5201" marR="5201" marT="520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3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5201" marR="5201" marT="520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3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5201" marR="5201" marT="520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3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+</a:t>
                      </a:r>
                    </a:p>
                  </a:txBody>
                  <a:tcPr marL="5201" marR="5201" marT="520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32048">
                <a:tc>
                  <a:txBody>
                    <a:bodyPr/>
                    <a:lstStyle/>
                    <a:p>
                      <a:pPr algn="ctr" fontAlgn="b"/>
                      <a:endParaRPr lang="it-IT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201" marR="5201" marT="520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it-IT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201" marR="5201" marT="520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it-IT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201" marR="5201" marT="520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3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5201" marR="5201" marT="520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3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5201" marR="5201" marT="520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3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5201" marR="5201" marT="520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3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5201" marR="5201" marT="520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3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5201" marR="5201" marT="520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3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5201" marR="5201" marT="520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3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5201" marR="5201" marT="520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3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5201" marR="5201" marT="520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3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+</a:t>
                      </a:r>
                    </a:p>
                  </a:txBody>
                  <a:tcPr marL="5201" marR="5201" marT="520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76064">
                <a:tc>
                  <a:txBody>
                    <a:bodyPr/>
                    <a:lstStyle/>
                    <a:p>
                      <a:pPr algn="ctr" fontAlgn="b"/>
                      <a:endParaRPr lang="it-IT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201" marR="5201" marT="520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it-IT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201" marR="5201" marT="520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it-IT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201" marR="5201" marT="520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3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5201" marR="5201" marT="520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3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5201" marR="5201" marT="520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3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5201" marR="5201" marT="520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3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5201" marR="5201" marT="520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3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5201" marR="5201" marT="520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3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5201" marR="5201" marT="520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3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5201" marR="5201" marT="520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3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5201" marR="5201" marT="520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3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+</a:t>
                      </a:r>
                    </a:p>
                  </a:txBody>
                  <a:tcPr marL="5201" marR="5201" marT="520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76064">
                <a:tc>
                  <a:txBody>
                    <a:bodyPr/>
                    <a:lstStyle/>
                    <a:p>
                      <a:pPr algn="ctr" fontAlgn="b"/>
                      <a:endParaRPr lang="it-IT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201" marR="5201" marT="520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it-IT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201" marR="5201" marT="520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201" marR="5201" marT="520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3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5201" marR="5201" marT="520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3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5201" marR="5201" marT="520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3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5201" marR="5201" marT="520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3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5201" marR="5201" marT="520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3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5201" marR="5201" marT="520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3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5201" marR="5201" marT="520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3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5201" marR="5201" marT="520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3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5201" marR="5201" marT="520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3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=</a:t>
                      </a:r>
                    </a:p>
                  </a:txBody>
                  <a:tcPr marL="5201" marR="5201" marT="520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76064">
                <a:tc>
                  <a:txBody>
                    <a:bodyPr/>
                    <a:lstStyle/>
                    <a:p>
                      <a:pPr algn="ctr" fontAlgn="b"/>
                      <a:r>
                        <a:rPr lang="it-IT" sz="3200" b="0" i="0" u="none" strike="noStrike">
                          <a:solidFill>
                            <a:srgbClr val="FF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5201" marR="5201" marT="5201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3200" b="0" i="0" u="none" strike="noStrike">
                          <a:solidFill>
                            <a:srgbClr val="FF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5201" marR="5201" marT="5201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3200" b="0" i="0" u="none" strike="noStrike">
                          <a:solidFill>
                            <a:srgbClr val="FF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5201" marR="5201" marT="5201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3200" b="0" i="0" u="none" strike="noStrike">
                          <a:solidFill>
                            <a:srgbClr val="FF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5201" marR="5201" marT="5201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3200" b="0" i="0" u="none" strike="noStrike">
                          <a:solidFill>
                            <a:srgbClr val="FF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5201" marR="5201" marT="5201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3200" b="0" i="0" u="none" strike="noStrike">
                          <a:solidFill>
                            <a:srgbClr val="FF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5201" marR="5201" marT="5201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3200" b="0" i="0" u="none" strike="noStrike">
                          <a:solidFill>
                            <a:srgbClr val="FF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5201" marR="5201" marT="5201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3200" b="0" i="0" u="none" strike="noStrike">
                          <a:solidFill>
                            <a:srgbClr val="FF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5201" marR="5201" marT="5201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3200" b="0" i="0" u="none" strike="noStrike">
                          <a:solidFill>
                            <a:srgbClr val="FF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5201" marR="5201" marT="5201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3200" b="0" i="0" u="none" strike="noStrike">
                          <a:solidFill>
                            <a:srgbClr val="FF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5201" marR="5201" marT="5201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32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5201" marR="5201" marT="5201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it-IT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201" marR="5201" marT="520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OPERAZIONI IN BASE 2</a:t>
            </a:r>
            <a:endParaRPr lang="it-IT" dirty="0"/>
          </a:p>
        </p:txBody>
      </p:sp>
      <p:graphicFrame>
        <p:nvGraphicFramePr>
          <p:cNvPr id="4" name="Tabella 3"/>
          <p:cNvGraphicFramePr>
            <a:graphicFrameLocks noGrp="1"/>
          </p:cNvGraphicFramePr>
          <p:nvPr/>
        </p:nvGraphicFramePr>
        <p:xfrm>
          <a:off x="611560" y="1412776"/>
          <a:ext cx="7776858" cy="3744414"/>
        </p:xfrm>
        <a:graphic>
          <a:graphicData uri="http://schemas.openxmlformats.org/drawingml/2006/table">
            <a:tbl>
              <a:tblPr/>
              <a:tblGrid>
                <a:gridCol w="451924"/>
                <a:gridCol w="451924"/>
                <a:gridCol w="451924"/>
                <a:gridCol w="451924"/>
                <a:gridCol w="451924"/>
                <a:gridCol w="451924"/>
                <a:gridCol w="451924"/>
                <a:gridCol w="461339"/>
                <a:gridCol w="461339"/>
                <a:gridCol w="461339"/>
                <a:gridCol w="461339"/>
                <a:gridCol w="461339"/>
                <a:gridCol w="461339"/>
                <a:gridCol w="461339"/>
                <a:gridCol w="461339"/>
                <a:gridCol w="461339"/>
                <a:gridCol w="461339"/>
              </a:tblGrid>
              <a:tr h="558721">
                <a:tc>
                  <a:txBody>
                    <a:bodyPr/>
                    <a:lstStyle/>
                    <a:p>
                      <a:pPr algn="ctr" fontAlgn="b"/>
                      <a:endParaRPr lang="it-IT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690" marR="3690" marT="369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it-IT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690" marR="3690" marT="369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it-IT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690" marR="3690" marT="369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it-IT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690" marR="3690" marT="369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it-IT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690" marR="3690" marT="369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it-IT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690" marR="3690" marT="369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it-IT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690" marR="3690" marT="369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it-IT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690" marR="3690" marT="369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3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3690" marR="3690" marT="369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3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3690" marR="3690" marT="369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3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3690" marR="3690" marT="369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3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3690" marR="3690" marT="369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3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3690" marR="3690" marT="369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3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3690" marR="3690" marT="369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3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3690" marR="3690" marT="369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3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3690" marR="3690" marT="369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3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x</a:t>
                      </a:r>
                    </a:p>
                  </a:txBody>
                  <a:tcPr marL="3690" marR="3690" marT="369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68523">
                <a:tc>
                  <a:txBody>
                    <a:bodyPr/>
                    <a:lstStyle/>
                    <a:p>
                      <a:pPr algn="ctr" fontAlgn="b"/>
                      <a:endParaRPr lang="it-IT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690" marR="3690" marT="369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it-IT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690" marR="3690" marT="369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it-IT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690" marR="3690" marT="369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it-IT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690" marR="3690" marT="369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it-IT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690" marR="3690" marT="369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it-IT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690" marR="3690" marT="369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it-IT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690" marR="3690" marT="369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it-IT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690" marR="3690" marT="369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3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3690" marR="3690" marT="369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3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3690" marR="3690" marT="369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3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3690" marR="3690" marT="369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3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3690" marR="3690" marT="369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3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3690" marR="3690" marT="369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3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3690" marR="3690" marT="369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3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3690" marR="3690" marT="369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3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3690" marR="3690" marT="369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3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=</a:t>
                      </a:r>
                    </a:p>
                  </a:txBody>
                  <a:tcPr marL="3690" marR="3690" marT="369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68523"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690" marR="3690" marT="3690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690" marR="3690" marT="3690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690" marR="3690" marT="3690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690" marR="3690" marT="3690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690" marR="3690" marT="3690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690" marR="3690" marT="3690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690" marR="3690" marT="3690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690" marR="3690" marT="3690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3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3690" marR="3690" marT="3690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3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3690" marR="3690" marT="3690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3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3690" marR="3690" marT="3690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3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3690" marR="3690" marT="3690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3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3690" marR="3690" marT="3690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3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3690" marR="3690" marT="3690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3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3690" marR="3690" marT="3690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3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3690" marR="3690" marT="3690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it-IT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690" marR="3690" marT="369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58721">
                <a:tc>
                  <a:txBody>
                    <a:bodyPr/>
                    <a:lstStyle/>
                    <a:p>
                      <a:pPr algn="ctr" fontAlgn="b"/>
                      <a:endParaRPr lang="it-IT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690" marR="3690" marT="369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it-IT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690" marR="3690" marT="369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it-IT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690" marR="3690" marT="369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3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3690" marR="3690" marT="369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3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3690" marR="3690" marT="369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3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3690" marR="3690" marT="369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3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3690" marR="3690" marT="369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3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3690" marR="3690" marT="369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3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3690" marR="3690" marT="369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3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3690" marR="3690" marT="369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3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3690" marR="3690" marT="369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3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</a:t>
                      </a:r>
                    </a:p>
                  </a:txBody>
                  <a:tcPr marL="3690" marR="3690" marT="369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3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</a:t>
                      </a:r>
                    </a:p>
                  </a:txBody>
                  <a:tcPr marL="3690" marR="3690" marT="369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3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</a:t>
                      </a:r>
                    </a:p>
                  </a:txBody>
                  <a:tcPr marL="3690" marR="3690" marT="369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3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</a:t>
                      </a:r>
                    </a:p>
                  </a:txBody>
                  <a:tcPr marL="3690" marR="3690" marT="369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3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</a:t>
                      </a:r>
                    </a:p>
                  </a:txBody>
                  <a:tcPr marL="3690" marR="3690" marT="369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it-IT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690" marR="3690" marT="369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744963"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690" marR="3690" marT="369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3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3690" marR="3690" marT="369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3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3690" marR="3690" marT="369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3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3690" marR="3690" marT="369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3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3690" marR="3690" marT="369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3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3690" marR="3690" marT="369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3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3690" marR="3690" marT="369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3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3690" marR="3690" marT="369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3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3690" marR="3690" marT="369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3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</a:t>
                      </a:r>
                    </a:p>
                  </a:txBody>
                  <a:tcPr marL="3690" marR="3690" marT="369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3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</a:t>
                      </a:r>
                    </a:p>
                  </a:txBody>
                  <a:tcPr marL="3690" marR="3690" marT="369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3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690" marR="3690" marT="369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3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690" marR="3690" marT="369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3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690" marR="3690" marT="369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3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690" marR="3690" marT="369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3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690" marR="3690" marT="369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it-IT" sz="3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690" marR="3690" marT="369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744963">
                <a:tc>
                  <a:txBody>
                    <a:bodyPr/>
                    <a:lstStyle/>
                    <a:p>
                      <a:pPr algn="ctr" fontAlgn="b"/>
                      <a:r>
                        <a:rPr lang="it-IT" sz="3600" b="0" i="0" u="none" strike="noStrike">
                          <a:solidFill>
                            <a:srgbClr val="FF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3690" marR="3690" marT="3690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3600" b="0" i="0" u="none" strike="noStrike">
                          <a:solidFill>
                            <a:srgbClr val="FF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3690" marR="3690" marT="3690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3600" b="0" i="0" u="none" strike="noStrike">
                          <a:solidFill>
                            <a:srgbClr val="FF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3690" marR="3690" marT="3690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36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3690" marR="3690" marT="3690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3600" b="0" i="0" u="none" strike="noStrike">
                          <a:solidFill>
                            <a:srgbClr val="FF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3690" marR="3690" marT="3690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3600" b="0" i="0" u="none" strike="noStrike">
                          <a:solidFill>
                            <a:srgbClr val="FF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3690" marR="3690" marT="3690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3600" b="0" i="0" u="none" strike="noStrike">
                          <a:solidFill>
                            <a:srgbClr val="FF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3690" marR="3690" marT="3690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3600" b="0" i="0" u="none" strike="noStrike">
                          <a:solidFill>
                            <a:srgbClr val="FF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3690" marR="3690" marT="3690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3600" b="0" i="0" u="none" strike="noStrike">
                          <a:solidFill>
                            <a:srgbClr val="FF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3690" marR="3690" marT="3690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3600" b="0" i="0" u="none" strike="noStrike">
                          <a:solidFill>
                            <a:srgbClr val="FF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3690" marR="3690" marT="3690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3600" b="0" i="0" u="none" strike="noStrike">
                          <a:solidFill>
                            <a:srgbClr val="FF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3690" marR="3690" marT="3690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3600" b="0" i="0" u="none" strike="noStrike">
                          <a:solidFill>
                            <a:srgbClr val="FF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3690" marR="3690" marT="3690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3600" b="0" i="0" u="none" strike="noStrike">
                          <a:solidFill>
                            <a:srgbClr val="FF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3690" marR="3690" marT="3690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3600" b="0" i="0" u="none" strike="noStrike">
                          <a:solidFill>
                            <a:srgbClr val="FF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3690" marR="3690" marT="3690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3600" b="0" i="0" u="none" strike="noStrike">
                          <a:solidFill>
                            <a:srgbClr val="FF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3690" marR="3690" marT="3690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3600" b="0" i="0" u="none" strike="noStrike">
                          <a:solidFill>
                            <a:srgbClr val="FF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3690" marR="3690" marT="3690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it-IT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690" marR="3690" marT="369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2400" dirty="0" smtClean="0"/>
              <a:t>OPERAZIONI CON NUMERI IN VIRGOLA FISSA </a:t>
            </a:r>
            <a:endParaRPr lang="it-IT" sz="2400" dirty="0"/>
          </a:p>
        </p:txBody>
      </p:sp>
      <p:graphicFrame>
        <p:nvGraphicFramePr>
          <p:cNvPr id="4" name="Tabella 3"/>
          <p:cNvGraphicFramePr>
            <a:graphicFrameLocks noGrp="1"/>
          </p:cNvGraphicFramePr>
          <p:nvPr/>
        </p:nvGraphicFramePr>
        <p:xfrm>
          <a:off x="683568" y="2368664"/>
          <a:ext cx="7560835" cy="2212464"/>
        </p:xfrm>
        <a:graphic>
          <a:graphicData uri="http://schemas.openxmlformats.org/drawingml/2006/table">
            <a:tbl>
              <a:tblPr/>
              <a:tblGrid>
                <a:gridCol w="532922"/>
                <a:gridCol w="532922"/>
                <a:gridCol w="532922"/>
                <a:gridCol w="532922"/>
                <a:gridCol w="532922"/>
                <a:gridCol w="544025"/>
                <a:gridCol w="544025"/>
                <a:gridCol w="544025"/>
                <a:gridCol w="544025"/>
                <a:gridCol w="544025"/>
                <a:gridCol w="544025"/>
                <a:gridCol w="544025"/>
                <a:gridCol w="544025"/>
                <a:gridCol w="544025"/>
              </a:tblGrid>
              <a:tr h="540060">
                <a:tc>
                  <a:txBody>
                    <a:bodyPr/>
                    <a:lstStyle/>
                    <a:p>
                      <a:pPr algn="l" fontAlgn="b"/>
                      <a:endParaRPr lang="it-IT" sz="3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4476" marR="4476" marT="44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3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4476" marR="4476" marT="44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3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4476" marR="4476" marT="44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3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4476" marR="4476" marT="44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3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4476" marR="4476" marT="44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3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4476" marR="4476" marT="44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3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4476" marR="4476" marT="44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3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4476" marR="4476" marT="44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3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4476" marR="4476" marT="44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3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476" marR="4476" marT="44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3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4476" marR="4476" marT="44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3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4476" marR="4476" marT="44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3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4476" marR="4476" marT="44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3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4476" marR="4476" marT="44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40060">
                <a:tc>
                  <a:txBody>
                    <a:bodyPr/>
                    <a:lstStyle/>
                    <a:p>
                      <a:pPr algn="l" fontAlgn="b"/>
                      <a:endParaRPr lang="it-IT" sz="3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4476" marR="4476" marT="44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3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4476" marR="4476" marT="44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3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4476" marR="4476" marT="44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3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4476" marR="4476" marT="44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3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4476" marR="4476" marT="44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3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4476" marR="4476" marT="44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3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4476" marR="4476" marT="44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3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4476" marR="4476" marT="44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3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4476" marR="4476" marT="44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3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.</a:t>
                      </a:r>
                    </a:p>
                  </a:txBody>
                  <a:tcPr marL="4476" marR="4476" marT="44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3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4476" marR="4476" marT="44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3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4476" marR="4476" marT="44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3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4476" marR="4476" marT="44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3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+</a:t>
                      </a:r>
                    </a:p>
                  </a:txBody>
                  <a:tcPr marL="4476" marR="4476" marT="44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40060">
                <a:tc>
                  <a:txBody>
                    <a:bodyPr/>
                    <a:lstStyle/>
                    <a:p>
                      <a:pPr algn="l" fontAlgn="b"/>
                      <a:r>
                        <a:rPr lang="it-IT" sz="3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476" marR="4476" marT="44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3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4476" marR="4476" marT="44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3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4476" marR="4476" marT="44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3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4476" marR="4476" marT="44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3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4476" marR="4476" marT="44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3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4476" marR="4476" marT="44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3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4476" marR="4476" marT="44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3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4476" marR="4476" marT="44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3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4476" marR="4476" marT="44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3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.</a:t>
                      </a:r>
                    </a:p>
                  </a:txBody>
                  <a:tcPr marL="4476" marR="4476" marT="44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3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4476" marR="4476" marT="44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3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4476" marR="4476" marT="44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3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4476" marR="4476" marT="44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3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=</a:t>
                      </a:r>
                    </a:p>
                  </a:txBody>
                  <a:tcPr marL="4476" marR="4476" marT="44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40060">
                <a:tc>
                  <a:txBody>
                    <a:bodyPr/>
                    <a:lstStyle/>
                    <a:p>
                      <a:pPr algn="ctr" fontAlgn="b"/>
                      <a:r>
                        <a:rPr lang="it-IT" sz="3600" b="0" i="0" u="none" strike="noStrike">
                          <a:solidFill>
                            <a:srgbClr val="FF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4476" marR="4476" marT="4476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3600" b="0" i="0" u="none" strike="noStrike">
                          <a:solidFill>
                            <a:srgbClr val="FF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4476" marR="4476" marT="4476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3600" b="0" i="0" u="none" strike="noStrike">
                          <a:solidFill>
                            <a:srgbClr val="FF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4476" marR="4476" marT="4476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3600" b="0" i="0" u="none" strike="noStrike">
                          <a:solidFill>
                            <a:srgbClr val="FF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4476" marR="4476" marT="4476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3600" b="0" i="0" u="none" strike="noStrike">
                          <a:solidFill>
                            <a:srgbClr val="FF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4476" marR="4476" marT="4476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3600" b="0" i="0" u="none" strike="noStrike">
                          <a:solidFill>
                            <a:srgbClr val="FF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4476" marR="4476" marT="4476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3600" b="0" i="0" u="none" strike="noStrike">
                          <a:solidFill>
                            <a:srgbClr val="FF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4476" marR="4476" marT="4476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3600" b="0" i="0" u="none" strike="noStrike">
                          <a:solidFill>
                            <a:srgbClr val="FF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4476" marR="4476" marT="4476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3600" b="0" i="0" u="none" strike="noStrike">
                          <a:solidFill>
                            <a:srgbClr val="FF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4476" marR="4476" marT="4476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3600" b="0" i="0" u="none" strike="noStrike" dirty="0" smtClean="0">
                          <a:solidFill>
                            <a:srgbClr val="FF0000"/>
                          </a:solidFill>
                          <a:latin typeface="Calibri"/>
                        </a:rPr>
                        <a:t>.</a:t>
                      </a:r>
                      <a:endParaRPr lang="it-IT" sz="3600" b="0" i="0" u="none" strike="noStrike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 marL="4476" marR="4476" marT="4476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3600" b="0" i="0" u="none" strike="noStrike">
                          <a:solidFill>
                            <a:srgbClr val="FF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4476" marR="4476" marT="4476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3600" b="0" i="0" u="none" strike="noStrike">
                          <a:solidFill>
                            <a:srgbClr val="FF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4476" marR="4476" marT="4476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3600" b="0" i="0" u="none" strike="noStrike">
                          <a:solidFill>
                            <a:srgbClr val="FF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4476" marR="4476" marT="4476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it-IT" sz="3600" b="0" i="0" u="none" strike="noStrike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 marL="4476" marR="4476" marT="4476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2400" dirty="0" smtClean="0"/>
              <a:t>OPERAZIONI CON NUMERI IN VIRGOLA MOBILE</a:t>
            </a:r>
            <a:endParaRPr lang="it-IT" sz="2400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it-IT" dirty="0" smtClean="0"/>
              <a:t>METODO </a:t>
            </a:r>
          </a:p>
          <a:p>
            <a:pPr lvl="1"/>
            <a:r>
              <a:rPr lang="it-IT" dirty="0" smtClean="0"/>
              <a:t>L’idea base è di eseguire la somma delle mantisse e ottenere l’esponente dagli esponenti e dalla somma delle mantisse.</a:t>
            </a:r>
          </a:p>
          <a:p>
            <a:pPr lvl="1"/>
            <a:r>
              <a:rPr lang="it-IT" dirty="0" smtClean="0"/>
              <a:t>PASSO 1. 	ALLINEAMENTO</a:t>
            </a:r>
          </a:p>
          <a:p>
            <a:pPr lvl="1"/>
            <a:r>
              <a:rPr lang="it-IT" dirty="0" smtClean="0"/>
              <a:t>PASSO 2.	SOMMA DELLE MANTISSE</a:t>
            </a:r>
          </a:p>
          <a:p>
            <a:pPr lvl="1"/>
            <a:r>
              <a:rPr lang="it-IT" dirty="0" smtClean="0"/>
              <a:t>PASSO 3.	NORMALIZZAZIONE DELLE MANTISSE E DEGLI</a:t>
            </a:r>
            <a:br>
              <a:rPr lang="it-IT" dirty="0" smtClean="0"/>
            </a:br>
            <a:r>
              <a:rPr lang="it-IT" dirty="0" smtClean="0"/>
              <a:t> 		ESPONENTI</a:t>
            </a:r>
          </a:p>
          <a:p>
            <a:pPr lvl="1"/>
            <a:r>
              <a:rPr lang="it-IT" dirty="0" smtClean="0"/>
              <a:t>PASSO 4.	ARROTONDAMENTO DELLA MANTISSA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2400" dirty="0" smtClean="0"/>
              <a:t>OPERAZIONI CON NUMERI IN VIRGOLA MOBILE</a:t>
            </a:r>
            <a:endParaRPr lang="it-IT" sz="2400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1887538" indent="-1887538">
              <a:buNone/>
            </a:pPr>
            <a:r>
              <a:rPr lang="it-IT" dirty="0" smtClean="0"/>
              <a:t>Passo 1. 	Per sommare correttamente i due numeri, si deve allineare la virgola del numero che ha l'esponente più piccolo. Quindi il primo passo esegue lo scalamento a destra della mantissa del numero più piccolo, fino a che il suo esponente non coincide con quello del numero più grande.</a:t>
            </a:r>
          </a:p>
          <a:p>
            <a:pPr marL="1887538" indent="-1887538">
              <a:buNone/>
            </a:pPr>
            <a:endParaRPr lang="it-IT" dirty="0" smtClean="0"/>
          </a:p>
          <a:p>
            <a:pPr marL="1887538" indent="-1887538">
              <a:buNone/>
            </a:pPr>
            <a:r>
              <a:rPr lang="it-IT" dirty="0" smtClean="0"/>
              <a:t>Passo 2. 	Si esegue la somma delle mantisse.</a:t>
            </a:r>
          </a:p>
          <a:p>
            <a:endParaRPr lang="it-IT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>
          <a:xfrm>
            <a:off x="457200" y="500063"/>
            <a:ext cx="8229600" cy="642937"/>
          </a:xfrm>
        </p:spPr>
        <p:txBody>
          <a:bodyPr/>
          <a:lstStyle/>
          <a:p>
            <a:pPr eaLnBrk="1" hangingPunct="1"/>
            <a:r>
              <a:rPr lang="it-IT" dirty="0" smtClean="0"/>
              <a:t>INDICE</a:t>
            </a:r>
          </a:p>
        </p:txBody>
      </p:sp>
      <p:sp>
        <p:nvSpPr>
          <p:cNvPr id="11267" name="Content Placeholder 2"/>
          <p:cNvSpPr>
            <a:spLocks noGrp="1"/>
          </p:cNvSpPr>
          <p:nvPr>
            <p:ph sz="quarter" idx="1"/>
          </p:nvPr>
        </p:nvSpPr>
        <p:spPr>
          <a:xfrm>
            <a:off x="467544" y="1196753"/>
            <a:ext cx="8229600" cy="720080"/>
          </a:xfrm>
        </p:spPr>
        <p:txBody>
          <a:bodyPr/>
          <a:lstStyle/>
          <a:p>
            <a:pPr eaLnBrk="1" hangingPunct="1"/>
            <a:r>
              <a:rPr lang="it-IT" dirty="0" smtClean="0"/>
              <a:t>CICLO DELLE LEZIONI</a:t>
            </a:r>
          </a:p>
        </p:txBody>
      </p:sp>
      <p:graphicFrame>
        <p:nvGraphicFramePr>
          <p:cNvPr id="5" name="Tabella 4"/>
          <p:cNvGraphicFramePr>
            <a:graphicFrameLocks noGrp="1"/>
          </p:cNvGraphicFramePr>
          <p:nvPr/>
        </p:nvGraphicFramePr>
        <p:xfrm>
          <a:off x="755576" y="1988840"/>
          <a:ext cx="7704858" cy="4011894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1284143"/>
                <a:gridCol w="1284143"/>
                <a:gridCol w="1284143"/>
                <a:gridCol w="1284143"/>
                <a:gridCol w="1284143"/>
                <a:gridCol w="1284143"/>
              </a:tblGrid>
              <a:tr h="1320147">
                <a:tc>
                  <a:txBody>
                    <a:bodyPr/>
                    <a:lstStyle/>
                    <a:p>
                      <a:r>
                        <a:rPr lang="it-IT" b="1" dirty="0" smtClean="0"/>
                        <a:t>LEZ.</a:t>
                      </a:r>
                      <a:r>
                        <a:rPr lang="it-IT" b="1" baseline="0" dirty="0" smtClean="0"/>
                        <a:t> 1</a:t>
                      </a:r>
                    </a:p>
                    <a:p>
                      <a:r>
                        <a:rPr lang="it-IT" sz="1200" b="0" i="1" dirty="0" smtClean="0"/>
                        <a:t>INTRODUZIONE</a:t>
                      </a:r>
                      <a:r>
                        <a:rPr lang="it-IT" sz="1200" b="0" i="1" baseline="0" dirty="0" smtClean="0"/>
                        <a:t> AL CORSO</a:t>
                      </a:r>
                      <a:endParaRPr lang="it-IT" sz="1200" b="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b="1" dirty="0" smtClean="0"/>
                        <a:t>LEZ.</a:t>
                      </a:r>
                      <a:r>
                        <a:rPr lang="it-IT" b="1" baseline="0" dirty="0" smtClean="0"/>
                        <a:t> 2	</a:t>
                      </a:r>
                      <a:endParaRPr lang="it-IT" b="1" dirty="0" smtClean="0"/>
                    </a:p>
                    <a:p>
                      <a:r>
                        <a:rPr lang="it-IT" sz="1200" b="0" i="1" dirty="0" smtClean="0"/>
                        <a:t>I</a:t>
                      </a:r>
                      <a:r>
                        <a:rPr lang="it-IT" sz="1200" b="0" i="1" baseline="0" dirty="0" smtClean="0"/>
                        <a:t> CALCOLATORI </a:t>
                      </a:r>
                      <a:br>
                        <a:rPr lang="it-IT" sz="1200" b="0" i="1" baseline="0" dirty="0" smtClean="0"/>
                      </a:br>
                      <a:r>
                        <a:rPr lang="it-IT" sz="1200" b="0" i="1" baseline="0" dirty="0" smtClean="0"/>
                        <a:t>ELETTRONICI</a:t>
                      </a:r>
                      <a:endParaRPr lang="it-IT" sz="1200" b="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b="1" dirty="0" smtClean="0"/>
                        <a:t>LEZ.</a:t>
                      </a:r>
                      <a:r>
                        <a:rPr lang="it-IT" b="1" baseline="0" dirty="0" smtClean="0"/>
                        <a:t> 3</a:t>
                      </a:r>
                      <a:endParaRPr lang="it-IT" b="1" dirty="0" smtClean="0"/>
                    </a:p>
                    <a:p>
                      <a:r>
                        <a:rPr lang="it-IT" sz="1200" b="0" i="1" dirty="0" smtClean="0"/>
                        <a:t>ELEMENTI</a:t>
                      </a:r>
                      <a:r>
                        <a:rPr lang="it-IT" sz="1200" b="0" i="1" baseline="0" dirty="0" smtClean="0"/>
                        <a:t> </a:t>
                      </a:r>
                      <a:r>
                        <a:rPr lang="it-IT" sz="1200" b="0" i="1" baseline="0" dirty="0" err="1" smtClean="0"/>
                        <a:t>DI</a:t>
                      </a:r>
                      <a:r>
                        <a:rPr lang="it-IT" sz="1200" b="0" i="1" baseline="0" dirty="0" smtClean="0"/>
                        <a:t> TEORIA DELL’</a:t>
                      </a:r>
                      <a:br>
                        <a:rPr lang="it-IT" sz="1200" b="0" i="1" baseline="0" dirty="0" smtClean="0"/>
                      </a:br>
                      <a:r>
                        <a:rPr lang="it-IT" sz="1200" b="0" i="1" baseline="0" dirty="0" smtClean="0"/>
                        <a:t>INFORMAZIONE</a:t>
                      </a:r>
                      <a:endParaRPr lang="it-IT" sz="1200" b="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b="1" dirty="0" smtClean="0"/>
                        <a:t>LEZ.</a:t>
                      </a:r>
                      <a:r>
                        <a:rPr lang="it-IT" b="1" baseline="0" dirty="0" smtClean="0"/>
                        <a:t> 4</a:t>
                      </a:r>
                      <a:endParaRPr lang="it-IT" b="1" dirty="0" smtClean="0"/>
                    </a:p>
                    <a:p>
                      <a:r>
                        <a:rPr kumimoji="0" lang="it-IT" sz="1200" b="0" i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CALCOLO BINARIO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b="1" dirty="0" smtClean="0">
                          <a:solidFill>
                            <a:srgbClr val="FF0000"/>
                          </a:solidFill>
                        </a:rPr>
                        <a:t>LEZ.</a:t>
                      </a:r>
                      <a:r>
                        <a:rPr lang="it-IT" b="1" baseline="0" dirty="0" smtClean="0">
                          <a:solidFill>
                            <a:srgbClr val="FF0000"/>
                          </a:solidFill>
                        </a:rPr>
                        <a:t> 5</a:t>
                      </a:r>
                      <a:endParaRPr lang="it-IT" b="1" dirty="0" smtClean="0">
                        <a:solidFill>
                          <a:srgbClr val="FF0000"/>
                        </a:solidFill>
                      </a:endParaRPr>
                    </a:p>
                    <a:p>
                      <a:r>
                        <a:rPr kumimoji="0" lang="it-IT" sz="1200" b="0" i="1" kern="1200" baseline="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ESERCITAZIONE </a:t>
                      </a:r>
                      <a:r>
                        <a:rPr kumimoji="0" lang="it-IT" sz="1200" b="0" i="1" kern="1200" baseline="0" dirty="0" err="1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DI</a:t>
                      </a:r>
                      <a:r>
                        <a:rPr kumimoji="0" lang="it-IT" sz="1200" b="0" i="1" kern="1200" baseline="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 CALCOLO BINARIO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b="1" dirty="0" smtClean="0"/>
                        <a:t>LEZ.</a:t>
                      </a:r>
                      <a:r>
                        <a:rPr lang="it-IT" b="1" baseline="0" dirty="0" smtClean="0"/>
                        <a:t> 6</a:t>
                      </a:r>
                      <a:endParaRPr lang="it-IT" b="1" dirty="0" smtClean="0"/>
                    </a:p>
                    <a:p>
                      <a:r>
                        <a:rPr kumimoji="0" lang="it-IT" sz="1200" b="0" i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CIRCUITI DIGITALI</a:t>
                      </a:r>
                    </a:p>
                  </a:txBody>
                  <a:tcPr/>
                </a:tc>
              </a:tr>
              <a:tr h="132014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b="1" dirty="0" smtClean="0"/>
                        <a:t>LEZ.</a:t>
                      </a:r>
                      <a:r>
                        <a:rPr lang="it-IT" b="1" baseline="0" dirty="0" smtClean="0"/>
                        <a:t> 7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200" b="0" i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ESERCITAZIONE SUL CIRCUITI DIGITALI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b="1" dirty="0" smtClean="0"/>
                        <a:t>LEZ.</a:t>
                      </a:r>
                      <a:r>
                        <a:rPr lang="it-IT" b="1" baseline="0" dirty="0" smtClean="0"/>
                        <a:t> 8</a:t>
                      </a:r>
                      <a:endParaRPr lang="it-IT" b="1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200" b="0" i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GRAMMATICHE FORMALI</a:t>
                      </a:r>
                    </a:p>
                    <a:p>
                      <a:endParaRPr lang="it-IT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b="1" dirty="0" smtClean="0"/>
                        <a:t>LEZ.</a:t>
                      </a:r>
                      <a:r>
                        <a:rPr lang="it-IT" b="1" baseline="0" dirty="0" smtClean="0"/>
                        <a:t> 9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200" b="0" i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FONDAMENTI </a:t>
                      </a:r>
                      <a:r>
                        <a:rPr kumimoji="0" lang="it-IT" sz="1200" b="0" i="1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DI</a:t>
                      </a:r>
                      <a:r>
                        <a:rPr kumimoji="0" lang="it-IT" sz="1200" b="0" i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TEORIA DEGLI AUTOMI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b="1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b="1" dirty="0" smtClean="0"/>
                        <a:t>LEZ.</a:t>
                      </a:r>
                      <a:r>
                        <a:rPr lang="it-IT" b="1" baseline="0" dirty="0" smtClean="0"/>
                        <a:t> 10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200" b="0" i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ESERCITAZIONE SULLE GRAMMATICHE REGOLARI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b="1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b="1" dirty="0" smtClean="0"/>
                        <a:t>LEZ.</a:t>
                      </a:r>
                      <a:r>
                        <a:rPr lang="it-IT" b="1" baseline="0" dirty="0" smtClean="0"/>
                        <a:t> 11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200" b="0" i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TEORIA DEGLI AUTOMI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b="1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LEZ. 12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200" b="0" i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AUTOMI RICONOSCITORI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it-IT" sz="1200" b="0" i="1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132014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b="1" dirty="0" smtClean="0"/>
                        <a:t>LEZ.</a:t>
                      </a:r>
                      <a:r>
                        <a:rPr lang="it-IT" b="1" baseline="0" dirty="0" smtClean="0"/>
                        <a:t> 13</a:t>
                      </a:r>
                      <a:endParaRPr lang="it-IT" b="1" dirty="0" smtClean="0"/>
                    </a:p>
                    <a:p>
                      <a:r>
                        <a:rPr kumimoji="0" lang="it-IT" sz="1200" b="0" i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TEXT RETRIEVAL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b="1" dirty="0" smtClean="0"/>
                        <a:t>LEZ.</a:t>
                      </a:r>
                      <a:r>
                        <a:rPr lang="it-IT" b="1" baseline="0" dirty="0" smtClean="0"/>
                        <a:t> 14</a:t>
                      </a:r>
                      <a:endParaRPr lang="it-IT" b="1" dirty="0" smtClean="0"/>
                    </a:p>
                    <a:p>
                      <a:r>
                        <a:rPr kumimoji="0" lang="it-IT" sz="1200" b="0" i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DESKTOP PUBLISHING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b="1" dirty="0" smtClean="0"/>
                        <a:t>LEZ.</a:t>
                      </a:r>
                      <a:r>
                        <a:rPr lang="it-IT" b="1" baseline="0" dirty="0" smtClean="0"/>
                        <a:t> 15</a:t>
                      </a:r>
                      <a:endParaRPr lang="it-IT" b="1" dirty="0" smtClean="0"/>
                    </a:p>
                    <a:p>
                      <a:r>
                        <a:rPr kumimoji="0" lang="it-IT" sz="1200" b="0" i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WEB DOCUMENT RETRIEVAL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b="1" dirty="0" smtClean="0"/>
                        <a:t>LEZ.</a:t>
                      </a:r>
                      <a:r>
                        <a:rPr lang="it-IT" b="1" baseline="0" dirty="0" smtClean="0"/>
                        <a:t> 16</a:t>
                      </a:r>
                      <a:endParaRPr lang="it-IT" b="1" dirty="0" smtClean="0"/>
                    </a:p>
                    <a:p>
                      <a:r>
                        <a:rPr kumimoji="0" lang="it-IT" sz="1200" b="0" i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ESERCITAZIONE SULLA RICERCA </a:t>
                      </a:r>
                      <a:r>
                        <a:rPr kumimoji="0" lang="it-IT" sz="1200" b="0" i="1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DI</a:t>
                      </a:r>
                      <a:r>
                        <a:rPr kumimoji="0" lang="it-IT" sz="1200" b="0" i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TESTI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b="1" dirty="0" smtClean="0"/>
                        <a:t>LEZ.</a:t>
                      </a:r>
                      <a:r>
                        <a:rPr lang="it-IT" b="1" baseline="0" dirty="0" smtClean="0"/>
                        <a:t> 17</a:t>
                      </a:r>
                      <a:endParaRPr lang="it-IT" b="1" dirty="0" smtClean="0"/>
                    </a:p>
                    <a:p>
                      <a:r>
                        <a:rPr kumimoji="0" lang="it-IT" sz="1200" b="0" i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ESERCITAZIONE SULLA RICERCA </a:t>
                      </a:r>
                      <a:r>
                        <a:rPr kumimoji="0" lang="it-IT" sz="1200" b="0" i="1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DI</a:t>
                      </a:r>
                      <a:r>
                        <a:rPr kumimoji="0" lang="it-IT" sz="1200" b="0" i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DOCUMENTI SUL WEB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b="1" dirty="0" smtClean="0"/>
                        <a:t>LEZ.</a:t>
                      </a:r>
                      <a:r>
                        <a:rPr lang="it-IT" b="1" baseline="0" dirty="0" smtClean="0"/>
                        <a:t> 18</a:t>
                      </a:r>
                      <a:endParaRPr lang="it-IT" b="1" dirty="0" smtClean="0"/>
                    </a:p>
                    <a:p>
                      <a:r>
                        <a:rPr kumimoji="0" lang="it-IT" sz="1200" b="0" i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SOMMARIO DEL CORSO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2400" dirty="0" smtClean="0"/>
              <a:t>OPERAZIONI CON NUMERI IN VIRGOLA MOBILE</a:t>
            </a:r>
            <a:endParaRPr lang="it-IT" sz="2400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1885950" indent="-1885950">
              <a:buNone/>
            </a:pPr>
            <a:r>
              <a:rPr lang="it-IT" dirty="0" smtClean="0"/>
              <a:t>Passo 3. 	Se la somma ottenuta non è in notazione scientifica normalizzata è necessario correggerla. Quindi a valle della somma può essere necessario eseguire un suo scalamento per portarla alla forma normalizzata, con un opportuno aggiustamento dell'esponente. Ogni volta che l'esponente è incrementato o decrementato, si deve controllare se si è verificato un </a:t>
            </a:r>
            <a:r>
              <a:rPr lang="it-IT" dirty="0" err="1" smtClean="0"/>
              <a:t>overflow</a:t>
            </a:r>
            <a:r>
              <a:rPr lang="it-IT" dirty="0" smtClean="0"/>
              <a:t> o </a:t>
            </a:r>
            <a:r>
              <a:rPr lang="it-IT" dirty="0" err="1" smtClean="0"/>
              <a:t>underflow</a:t>
            </a:r>
            <a:r>
              <a:rPr lang="it-IT" dirty="0" smtClean="0"/>
              <a:t>, cioè ci si deve accertare che l'esponente continui ad essere rappresentabile all'interno del suo campo.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2400" dirty="0" smtClean="0"/>
              <a:t>OPERAZIONI CON NUMERI IN VIRGOLA MOBILE</a:t>
            </a:r>
            <a:endParaRPr lang="it-IT" sz="2400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1887538" indent="-1887538">
              <a:buNone/>
            </a:pPr>
            <a:r>
              <a:rPr lang="it-IT" dirty="0" smtClean="0"/>
              <a:t>Passo 4. 	Arrotondamento della mantissa: si tronca il numero se la cifra a destra del punto desiderato è compresa tra 0 e 4, e si somma 1 alla cifra se il numero a destra è compreso tra 5 e 9. Esiste un caso sfortunato per l'arrotondamento, consiste nel dover sommare un 1 ad una stringa di 9: la somma può non essere più normalizzata ed occorre eseguire di nuovo il passo 3.</a:t>
            </a:r>
          </a:p>
          <a:p>
            <a:endParaRPr lang="it-IT" dirty="0" smtClean="0"/>
          </a:p>
          <a:p>
            <a:endParaRPr lang="it-IT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 NUMERI IN VIRGOLA MOBILE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>
          <a:xfrm>
            <a:off x="457200" y="1412776"/>
            <a:ext cx="8229600" cy="4816192"/>
          </a:xfrm>
        </p:spPr>
        <p:txBody>
          <a:bodyPr/>
          <a:lstStyle/>
          <a:p>
            <a:r>
              <a:rPr lang="it-IT" dirty="0" smtClean="0"/>
              <a:t>Usando una rappresentazione in complemento a 1</a:t>
            </a:r>
          </a:p>
          <a:p>
            <a:endParaRPr lang="it-IT" dirty="0" smtClean="0"/>
          </a:p>
          <a:p>
            <a:endParaRPr lang="it-IT" dirty="0" smtClean="0"/>
          </a:p>
          <a:p>
            <a:endParaRPr lang="it-IT" dirty="0" smtClean="0"/>
          </a:p>
          <a:p>
            <a:endParaRPr lang="it-IT" dirty="0" smtClean="0"/>
          </a:p>
          <a:p>
            <a:endParaRPr lang="it-IT" dirty="0" smtClean="0"/>
          </a:p>
          <a:p>
            <a:r>
              <a:rPr lang="it-IT" dirty="0" smtClean="0"/>
              <a:t>MANTISSA			-0.0011011</a:t>
            </a:r>
            <a:r>
              <a:rPr lang="it-IT" baseline="-25000" dirty="0" smtClean="0"/>
              <a:t>2</a:t>
            </a:r>
            <a:r>
              <a:rPr lang="it-IT" dirty="0" smtClean="0"/>
              <a:t>	= -0,2109375</a:t>
            </a:r>
            <a:r>
              <a:rPr lang="it-IT" baseline="-25000" dirty="0" smtClean="0"/>
              <a:t>10</a:t>
            </a:r>
            <a:endParaRPr lang="it-IT" dirty="0" smtClean="0"/>
          </a:p>
          <a:p>
            <a:r>
              <a:rPr lang="it-IT" dirty="0" smtClean="0"/>
              <a:t>ESPONENTE		+1001		= +9	</a:t>
            </a:r>
            <a:endParaRPr lang="it-IT" dirty="0"/>
          </a:p>
        </p:txBody>
      </p:sp>
      <p:graphicFrame>
        <p:nvGraphicFramePr>
          <p:cNvPr id="6" name="Tabella 5"/>
          <p:cNvGraphicFramePr>
            <a:graphicFrameLocks noGrp="1"/>
          </p:cNvGraphicFramePr>
          <p:nvPr/>
        </p:nvGraphicFramePr>
        <p:xfrm>
          <a:off x="611560" y="2276871"/>
          <a:ext cx="8064895" cy="1352998"/>
        </p:xfrm>
        <a:graphic>
          <a:graphicData uri="http://schemas.openxmlformats.org/drawingml/2006/table">
            <a:tbl>
              <a:tblPr/>
              <a:tblGrid>
                <a:gridCol w="685767"/>
                <a:gridCol w="685767"/>
                <a:gridCol w="457178"/>
                <a:gridCol w="457178"/>
                <a:gridCol w="457178"/>
                <a:gridCol w="457178"/>
                <a:gridCol w="457178"/>
                <a:gridCol w="457178"/>
                <a:gridCol w="464320"/>
                <a:gridCol w="464320"/>
                <a:gridCol w="700053"/>
                <a:gridCol w="464320"/>
                <a:gridCol w="464320"/>
                <a:gridCol w="464320"/>
                <a:gridCol w="464320"/>
                <a:gridCol w="464320"/>
              </a:tblGrid>
              <a:tr h="157770">
                <a:tc gridSpan="10">
                  <a:txBody>
                    <a:bodyPr/>
                    <a:lstStyle/>
                    <a:p>
                      <a:pPr algn="ctr" fontAlgn="b"/>
                      <a:r>
                        <a:rPr lang="it-IT" sz="2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MANTISSA</a:t>
                      </a:r>
                    </a:p>
                  </a:txBody>
                  <a:tcPr marL="3928" marR="3928" marT="3928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algn="ctr" fontAlgn="b"/>
                      <a:r>
                        <a:rPr lang="it-IT" sz="2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ESPONENTE</a:t>
                      </a:r>
                    </a:p>
                  </a:txBody>
                  <a:tcPr marL="3928" marR="3928" marT="3928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</a:tr>
              <a:tr h="404540"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BIT DEL SEGNO</a:t>
                      </a:r>
                    </a:p>
                  </a:txBody>
                  <a:tcPr marL="3928" marR="3928" marT="3928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PARTE INTERA</a:t>
                      </a:r>
                    </a:p>
                  </a:txBody>
                  <a:tcPr marL="3928" marR="3928" marT="3928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PARTE INTERA</a:t>
                      </a:r>
                    </a:p>
                  </a:txBody>
                  <a:tcPr marL="3928" marR="3928" marT="3928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BIT DEL SEGNO</a:t>
                      </a:r>
                    </a:p>
                  </a:txBody>
                  <a:tcPr marL="3928" marR="3928" marT="3928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ESPONENTE</a:t>
                      </a:r>
                    </a:p>
                  </a:txBody>
                  <a:tcPr marL="3928" marR="3928" marT="3928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</a:tr>
              <a:tr h="517810">
                <a:tc>
                  <a:txBody>
                    <a:bodyPr/>
                    <a:lstStyle/>
                    <a:p>
                      <a:pPr algn="ctr" fontAlgn="b"/>
                      <a:r>
                        <a:rPr lang="it-IT" sz="2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3928" marR="3928" marT="3928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3928" marR="3928" marT="3928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3928" marR="3928" marT="3928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3928" marR="3928" marT="3928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3928" marR="3928" marT="3928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3928" marR="3928" marT="3928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3928" marR="3928" marT="3928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3928" marR="3928" marT="3928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3928" marR="3928" marT="3928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3928" marR="3928" marT="3928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3928" marR="3928" marT="3928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3928" marR="3928" marT="3928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3928" marR="3928" marT="3928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3928" marR="3928" marT="3928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3928" marR="3928" marT="3928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3928" marR="3928" marT="3928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2800" dirty="0" smtClean="0"/>
              <a:t>SOMMA </a:t>
            </a:r>
            <a:r>
              <a:rPr lang="it-IT" sz="2800" dirty="0" err="1" smtClean="0"/>
              <a:t>DI</a:t>
            </a:r>
            <a:r>
              <a:rPr lang="it-IT" sz="2800" dirty="0" smtClean="0"/>
              <a:t> NUMERI IN VIRGOLA MOBILE</a:t>
            </a:r>
            <a:endParaRPr lang="it-IT" sz="2800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it-IT" dirty="0" smtClean="0"/>
              <a:t>1 0 </a:t>
            </a:r>
            <a:r>
              <a:rPr lang="it-IT" dirty="0" err="1" smtClean="0"/>
              <a:t>0</a:t>
            </a:r>
            <a:r>
              <a:rPr lang="it-IT" dirty="0" smtClean="0"/>
              <a:t> </a:t>
            </a:r>
            <a:r>
              <a:rPr lang="it-IT" dirty="0" err="1" smtClean="0"/>
              <a:t>0</a:t>
            </a:r>
            <a:r>
              <a:rPr lang="it-IT" dirty="0" smtClean="0"/>
              <a:t> </a:t>
            </a:r>
            <a:r>
              <a:rPr lang="it-IT" dirty="0" err="1" smtClean="0"/>
              <a:t>0</a:t>
            </a:r>
            <a:r>
              <a:rPr lang="it-IT" dirty="0" smtClean="0"/>
              <a:t> 1 </a:t>
            </a:r>
            <a:r>
              <a:rPr lang="it-IT" dirty="0" err="1" smtClean="0"/>
              <a:t>1</a:t>
            </a:r>
            <a:r>
              <a:rPr lang="it-IT" dirty="0" smtClean="0"/>
              <a:t> 0 1 </a:t>
            </a:r>
            <a:r>
              <a:rPr lang="it-IT" dirty="0" err="1" smtClean="0"/>
              <a:t>1</a:t>
            </a:r>
            <a:r>
              <a:rPr lang="it-IT" dirty="0" smtClean="0"/>
              <a:t> </a:t>
            </a:r>
            <a:r>
              <a:rPr lang="it-IT" dirty="0" smtClean="0">
                <a:sym typeface="Wingdings"/>
              </a:rPr>
              <a:t></a:t>
            </a:r>
            <a:r>
              <a:rPr lang="it-IT" dirty="0" smtClean="0"/>
              <a:t> 0 </a:t>
            </a:r>
            <a:r>
              <a:rPr lang="it-IT" dirty="0" err="1" smtClean="0"/>
              <a:t>0</a:t>
            </a:r>
            <a:r>
              <a:rPr lang="it-IT" dirty="0" smtClean="0"/>
              <a:t> 1 0 </a:t>
            </a:r>
            <a:r>
              <a:rPr lang="it-IT" dirty="0" err="1" smtClean="0"/>
              <a:t>0</a:t>
            </a:r>
            <a:r>
              <a:rPr lang="it-IT" dirty="0" smtClean="0"/>
              <a:t> 1 +</a:t>
            </a:r>
          </a:p>
          <a:p>
            <a:r>
              <a:rPr lang="it-IT" dirty="0" smtClean="0"/>
              <a:t>1 0 </a:t>
            </a:r>
            <a:r>
              <a:rPr lang="it-IT" dirty="0" err="1" smtClean="0"/>
              <a:t>0</a:t>
            </a:r>
            <a:r>
              <a:rPr lang="it-IT" dirty="0" smtClean="0"/>
              <a:t> </a:t>
            </a:r>
            <a:r>
              <a:rPr lang="it-IT" dirty="0" err="1" smtClean="0"/>
              <a:t>0</a:t>
            </a:r>
            <a:r>
              <a:rPr lang="it-IT" dirty="0" smtClean="0"/>
              <a:t> 1 0 1 0 </a:t>
            </a:r>
            <a:r>
              <a:rPr lang="it-IT" dirty="0" err="1" smtClean="0"/>
              <a:t>0</a:t>
            </a:r>
            <a:r>
              <a:rPr lang="it-IT" dirty="0" smtClean="0"/>
              <a:t> 1 </a:t>
            </a:r>
            <a:r>
              <a:rPr lang="it-IT" dirty="0" smtClean="0">
                <a:sym typeface="Wingdings"/>
              </a:rPr>
              <a:t> </a:t>
            </a:r>
            <a:r>
              <a:rPr lang="it-IT" dirty="0" smtClean="0"/>
              <a:t>0 </a:t>
            </a:r>
            <a:r>
              <a:rPr lang="it-IT" dirty="0" err="1" smtClean="0"/>
              <a:t>0</a:t>
            </a:r>
            <a:r>
              <a:rPr lang="it-IT" dirty="0" smtClean="0"/>
              <a:t> 0 1 </a:t>
            </a:r>
            <a:r>
              <a:rPr lang="it-IT" dirty="0" err="1" smtClean="0"/>
              <a:t>1</a:t>
            </a:r>
            <a:r>
              <a:rPr lang="it-IT" dirty="0" smtClean="0"/>
              <a:t> </a:t>
            </a:r>
            <a:r>
              <a:rPr lang="it-IT" dirty="0" err="1" smtClean="0"/>
              <a:t>1</a:t>
            </a:r>
            <a:r>
              <a:rPr lang="it-IT" dirty="0" smtClean="0"/>
              <a:t> </a:t>
            </a:r>
          </a:p>
          <a:p>
            <a:endParaRPr lang="it-IT" dirty="0" smtClean="0">
              <a:solidFill>
                <a:srgbClr val="FF0000"/>
              </a:solidFill>
            </a:endParaRPr>
          </a:p>
          <a:p>
            <a:r>
              <a:rPr lang="it-IT" dirty="0" smtClean="0">
                <a:solidFill>
                  <a:srgbClr val="FF0000"/>
                </a:solidFill>
              </a:rPr>
              <a:t>Passo 1. </a:t>
            </a:r>
            <a:r>
              <a:rPr lang="it-IT" dirty="0" smtClean="0"/>
              <a:t>Poiché il secondo numero ha l’esponente più piccolo sposteremo a sinistra la cifra più significativa del secondo numero di due posti, ottenendo così la rappresentazione qui sotto</a:t>
            </a:r>
          </a:p>
          <a:p>
            <a:endParaRPr lang="it-IT" dirty="0" smtClean="0"/>
          </a:p>
          <a:p>
            <a:r>
              <a:rPr lang="it-IT" dirty="0" smtClean="0"/>
              <a:t>1 0 </a:t>
            </a:r>
            <a:r>
              <a:rPr lang="it-IT" dirty="0" err="1" smtClean="0"/>
              <a:t>0</a:t>
            </a:r>
            <a:r>
              <a:rPr lang="it-IT" dirty="0" smtClean="0"/>
              <a:t> </a:t>
            </a:r>
            <a:r>
              <a:rPr lang="it-IT" dirty="0" err="1" smtClean="0"/>
              <a:t>0</a:t>
            </a:r>
            <a:r>
              <a:rPr lang="it-IT" dirty="0" smtClean="0"/>
              <a:t> </a:t>
            </a:r>
            <a:r>
              <a:rPr lang="it-IT" dirty="0" err="1" smtClean="0"/>
              <a:t>0</a:t>
            </a:r>
            <a:r>
              <a:rPr lang="it-IT" dirty="0" smtClean="0"/>
              <a:t> 1 </a:t>
            </a:r>
            <a:r>
              <a:rPr lang="it-IT" dirty="0" err="1" smtClean="0"/>
              <a:t>1</a:t>
            </a:r>
            <a:r>
              <a:rPr lang="it-IT" dirty="0" smtClean="0"/>
              <a:t> 0 1 </a:t>
            </a:r>
            <a:r>
              <a:rPr lang="it-IT" dirty="0" err="1" smtClean="0"/>
              <a:t>1</a:t>
            </a:r>
            <a:r>
              <a:rPr lang="it-IT" dirty="0" smtClean="0"/>
              <a:t> </a:t>
            </a:r>
            <a:r>
              <a:rPr lang="it-IT" dirty="0" smtClean="0">
                <a:sym typeface="Wingdings"/>
              </a:rPr>
              <a:t> </a:t>
            </a:r>
            <a:r>
              <a:rPr lang="it-IT" dirty="0" smtClean="0"/>
              <a:t>0 </a:t>
            </a:r>
            <a:r>
              <a:rPr lang="it-IT" dirty="0" err="1" smtClean="0"/>
              <a:t>0</a:t>
            </a:r>
            <a:r>
              <a:rPr lang="it-IT" dirty="0" smtClean="0"/>
              <a:t> 1 0 </a:t>
            </a:r>
            <a:r>
              <a:rPr lang="it-IT" dirty="0" err="1" smtClean="0"/>
              <a:t>0</a:t>
            </a:r>
            <a:r>
              <a:rPr lang="it-IT" dirty="0" smtClean="0"/>
              <a:t> 1 +</a:t>
            </a:r>
          </a:p>
          <a:p>
            <a:r>
              <a:rPr lang="it-IT" dirty="0" smtClean="0"/>
              <a:t>1 0 1 0 1 0 </a:t>
            </a:r>
            <a:r>
              <a:rPr lang="it-IT" dirty="0" err="1" smtClean="0"/>
              <a:t>0</a:t>
            </a:r>
            <a:r>
              <a:rPr lang="it-IT" dirty="0" smtClean="0"/>
              <a:t> 1 0 </a:t>
            </a:r>
            <a:r>
              <a:rPr lang="it-IT" dirty="0" err="1" smtClean="0"/>
              <a:t>0</a:t>
            </a:r>
            <a:r>
              <a:rPr lang="it-IT" dirty="0" smtClean="0"/>
              <a:t> </a:t>
            </a:r>
            <a:r>
              <a:rPr lang="it-IT" dirty="0" smtClean="0">
                <a:sym typeface="Wingdings"/>
              </a:rPr>
              <a:t> </a:t>
            </a:r>
            <a:r>
              <a:rPr lang="it-IT" dirty="0" err="1" smtClean="0"/>
              <a:t>0</a:t>
            </a:r>
            <a:r>
              <a:rPr lang="it-IT" dirty="0" smtClean="0"/>
              <a:t> </a:t>
            </a:r>
            <a:r>
              <a:rPr lang="it-IT" dirty="0" err="1" smtClean="0"/>
              <a:t>0</a:t>
            </a:r>
            <a:r>
              <a:rPr lang="it-IT" dirty="0" smtClean="0"/>
              <a:t> 1 0 </a:t>
            </a:r>
            <a:r>
              <a:rPr lang="it-IT" dirty="0" err="1" smtClean="0"/>
              <a:t>0</a:t>
            </a:r>
            <a:r>
              <a:rPr lang="it-IT" dirty="0" smtClean="0"/>
              <a:t> 1 </a:t>
            </a:r>
          </a:p>
          <a:p>
            <a:endParaRPr lang="it-IT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2800" dirty="0" smtClean="0"/>
              <a:t>SOMMA </a:t>
            </a:r>
            <a:r>
              <a:rPr lang="it-IT" sz="2800" dirty="0" err="1" smtClean="0"/>
              <a:t>DI</a:t>
            </a:r>
            <a:r>
              <a:rPr lang="it-IT" sz="2800" dirty="0" smtClean="0"/>
              <a:t> NUMERI IN VIRGOLA MOBILE</a:t>
            </a:r>
            <a:endParaRPr lang="it-IT" sz="2800" dirty="0"/>
          </a:p>
        </p:txBody>
      </p:sp>
      <p:sp>
        <p:nvSpPr>
          <p:cNvPr id="10" name="Segnaposto contenuto 9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985664"/>
          </a:xfrm>
        </p:spPr>
        <p:txBody>
          <a:bodyPr/>
          <a:lstStyle/>
          <a:p>
            <a:r>
              <a:rPr lang="it-IT" dirty="0" smtClean="0">
                <a:solidFill>
                  <a:srgbClr val="FF0000"/>
                </a:solidFill>
              </a:rPr>
              <a:t>Passo 2. </a:t>
            </a:r>
            <a:r>
              <a:rPr lang="it-IT" dirty="0" smtClean="0"/>
              <a:t>Eseguiamo la somma delle mantisse</a:t>
            </a:r>
          </a:p>
          <a:p>
            <a:endParaRPr lang="it-IT" dirty="0" smtClean="0"/>
          </a:p>
          <a:p>
            <a:endParaRPr lang="it-IT" dirty="0" smtClean="0"/>
          </a:p>
          <a:p>
            <a:endParaRPr lang="it-IT" dirty="0" smtClean="0"/>
          </a:p>
          <a:p>
            <a:endParaRPr lang="it-IT" dirty="0" smtClean="0"/>
          </a:p>
          <a:p>
            <a:r>
              <a:rPr lang="it-IT" dirty="0" smtClean="0"/>
              <a:t>Non è necessario eseguire il passo 3 e nemmeno </a:t>
            </a:r>
            <a:br>
              <a:rPr lang="it-IT" dirty="0" smtClean="0"/>
            </a:br>
            <a:r>
              <a:rPr lang="it-IT" dirty="0" smtClean="0"/>
              <a:t>il passo 4.</a:t>
            </a:r>
          </a:p>
        </p:txBody>
      </p:sp>
      <p:graphicFrame>
        <p:nvGraphicFramePr>
          <p:cNvPr id="12" name="Tabella 11"/>
          <p:cNvGraphicFramePr>
            <a:graphicFrameLocks noGrp="1"/>
          </p:cNvGraphicFramePr>
          <p:nvPr/>
        </p:nvGraphicFramePr>
        <p:xfrm>
          <a:off x="1475656" y="2060848"/>
          <a:ext cx="6096002" cy="1281546"/>
        </p:xfrm>
        <a:graphic>
          <a:graphicData uri="http://schemas.openxmlformats.org/drawingml/2006/table">
            <a:tbl>
              <a:tblPr/>
              <a:tblGrid>
                <a:gridCol w="554182"/>
                <a:gridCol w="554182"/>
                <a:gridCol w="554182"/>
                <a:gridCol w="554182"/>
                <a:gridCol w="554182"/>
                <a:gridCol w="554182"/>
                <a:gridCol w="554182"/>
                <a:gridCol w="554182"/>
                <a:gridCol w="554182"/>
                <a:gridCol w="554182"/>
                <a:gridCol w="554182"/>
              </a:tblGrid>
              <a:tr h="427182">
                <a:tc>
                  <a:txBody>
                    <a:bodyPr/>
                    <a:lstStyle/>
                    <a:p>
                      <a:pPr algn="ctr" rtl="0" fontAlgn="b"/>
                      <a:r>
                        <a:rPr lang="it-IT" sz="2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5773" marR="5773" marT="5773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t-IT" sz="2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5773" marR="5773" marT="5773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t-IT" sz="2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5773" marR="5773" marT="5773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t-IT" sz="2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5773" marR="5773" marT="5773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t-IT" sz="2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5773" marR="5773" marT="5773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t-IT" sz="2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5773" marR="5773" marT="5773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t-IT" sz="2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5773" marR="5773" marT="5773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t-IT" sz="2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5773" marR="5773" marT="5773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t-IT" sz="2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5773" marR="5773" marT="5773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t-IT" sz="2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5773" marR="5773" marT="5773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t-IT" sz="2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+</a:t>
                      </a:r>
                    </a:p>
                  </a:txBody>
                  <a:tcPr marL="5773" marR="5773" marT="5773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27182">
                <a:tc>
                  <a:txBody>
                    <a:bodyPr/>
                    <a:lstStyle/>
                    <a:p>
                      <a:pPr algn="ctr" rtl="0" fontAlgn="b"/>
                      <a:r>
                        <a:rPr lang="it-IT" sz="2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5773" marR="5773" marT="5773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t-IT" sz="2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5773" marR="5773" marT="5773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t-IT" sz="2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5773" marR="5773" marT="5773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t-IT" sz="2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5773" marR="5773" marT="5773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t-IT" sz="2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5773" marR="5773" marT="5773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t-IT" sz="2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5773" marR="5773" marT="5773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t-IT" sz="2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5773" marR="5773" marT="5773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t-IT" sz="2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5773" marR="5773" marT="5773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t-IT" sz="2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5773" marR="5773" marT="5773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t-IT" sz="2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5773" marR="5773" marT="5773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t-IT" sz="2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=</a:t>
                      </a:r>
                    </a:p>
                  </a:txBody>
                  <a:tcPr marL="5773" marR="5773" marT="5773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27182">
                <a:tc>
                  <a:txBody>
                    <a:bodyPr/>
                    <a:lstStyle/>
                    <a:p>
                      <a:pPr algn="ctr" rtl="0" fontAlgn="b"/>
                      <a:r>
                        <a:rPr lang="it-IT" sz="2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5773" marR="5773" marT="5773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t-IT" sz="2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5773" marR="5773" marT="5773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t-IT" sz="2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5773" marR="5773" marT="5773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t-IT" sz="2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5773" marR="5773" marT="5773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t-IT" sz="2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5773" marR="5773" marT="5773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t-IT" sz="2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5773" marR="5773" marT="5773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t-IT" sz="2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5773" marR="5773" marT="5773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t-IT" sz="2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5773" marR="5773" marT="5773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t-IT" sz="2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5773" marR="5773" marT="5773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t-IT" sz="2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5773" marR="5773" marT="5773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endParaRPr lang="it-IT" sz="25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773" marR="5773" marT="5773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2800" dirty="0" smtClean="0"/>
              <a:t>ESERCITAZIONE SUL CALCOLO IN BASE 2</a:t>
            </a:r>
            <a:endParaRPr lang="it-IT" sz="2800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it-IT" dirty="0" smtClean="0"/>
              <a:t>CONVERSIONI </a:t>
            </a:r>
            <a:r>
              <a:rPr lang="it-IT" dirty="0" err="1" smtClean="0"/>
              <a:t>DI</a:t>
            </a:r>
            <a:r>
              <a:rPr lang="it-IT" dirty="0" smtClean="0"/>
              <a:t> BASE </a:t>
            </a:r>
            <a:r>
              <a:rPr lang="it-IT" dirty="0" smtClean="0">
                <a:solidFill>
                  <a:srgbClr val="FF0000"/>
                </a:solidFill>
              </a:rPr>
              <a:t>(A)</a:t>
            </a:r>
          </a:p>
          <a:p>
            <a:r>
              <a:rPr lang="it-IT" dirty="0" smtClean="0"/>
              <a:t>ESPRESSIONE </a:t>
            </a:r>
            <a:r>
              <a:rPr lang="it-IT" dirty="0" err="1" smtClean="0"/>
              <a:t>DI</a:t>
            </a:r>
            <a:r>
              <a:rPr lang="it-IT" dirty="0" smtClean="0"/>
              <a:t> NUMERI IN COMPLEMENTO AD UNO ED IN COMPLEMENTO A DUE </a:t>
            </a:r>
            <a:r>
              <a:rPr lang="it-IT" dirty="0" smtClean="0">
                <a:solidFill>
                  <a:srgbClr val="FF0000"/>
                </a:solidFill>
              </a:rPr>
              <a:t>(A)</a:t>
            </a:r>
          </a:p>
          <a:p>
            <a:r>
              <a:rPr lang="it-IT" dirty="0" smtClean="0"/>
              <a:t>OPERAZIONI IN BASE 2 </a:t>
            </a:r>
            <a:r>
              <a:rPr lang="it-IT" dirty="0" smtClean="0">
                <a:solidFill>
                  <a:srgbClr val="FF0000"/>
                </a:solidFill>
              </a:rPr>
              <a:t>(A)</a:t>
            </a:r>
          </a:p>
          <a:p>
            <a:r>
              <a:rPr lang="it-IT" dirty="0" smtClean="0"/>
              <a:t>OPERAZIONI CON NUMERI IN VIRGOLA FISSA </a:t>
            </a:r>
            <a:r>
              <a:rPr lang="it-IT" dirty="0" smtClean="0">
                <a:solidFill>
                  <a:srgbClr val="FF0000"/>
                </a:solidFill>
              </a:rPr>
              <a:t>(B)</a:t>
            </a:r>
          </a:p>
          <a:p>
            <a:r>
              <a:rPr lang="it-IT" dirty="0" smtClean="0"/>
              <a:t>OPERAZIONI CON NUMERI IN VIRGOLA MOBILE </a:t>
            </a:r>
            <a:r>
              <a:rPr lang="it-IT" dirty="0" smtClean="0">
                <a:solidFill>
                  <a:srgbClr val="FF0000"/>
                </a:solidFill>
              </a:rPr>
              <a:t>(B)</a:t>
            </a:r>
            <a:endParaRPr lang="it-IT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CONVERSIONI </a:t>
            </a:r>
            <a:r>
              <a:rPr lang="it-IT" dirty="0" err="1" smtClean="0"/>
              <a:t>DI</a:t>
            </a:r>
            <a:r>
              <a:rPr lang="it-IT" dirty="0" smtClean="0"/>
              <a:t> BASE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it-IT" dirty="0" smtClean="0"/>
              <a:t>Convertire in base 2</a:t>
            </a:r>
          </a:p>
          <a:p>
            <a:pPr lvl="1"/>
            <a:r>
              <a:rPr lang="it-IT" dirty="0" smtClean="0"/>
              <a:t>180; 229; 1981;1111;10000</a:t>
            </a:r>
          </a:p>
          <a:p>
            <a:r>
              <a:rPr lang="it-IT" dirty="0" smtClean="0"/>
              <a:t>Convertire in base 10</a:t>
            </a:r>
          </a:p>
          <a:p>
            <a:pPr lvl="1"/>
            <a:r>
              <a:rPr lang="it-IT" dirty="0" smtClean="0"/>
              <a:t>1000101010101111; 11111010111; 1101010101011101001001</a:t>
            </a:r>
          </a:p>
          <a:p>
            <a:r>
              <a:rPr lang="it-IT" dirty="0" smtClean="0"/>
              <a:t>Convertire in base 4</a:t>
            </a:r>
          </a:p>
          <a:p>
            <a:pPr lvl="1"/>
            <a:r>
              <a:rPr lang="it-IT" dirty="0" smtClean="0"/>
              <a:t>4000; 8192; 16383; 1025</a:t>
            </a:r>
          </a:p>
          <a:p>
            <a:r>
              <a:rPr lang="it-IT" dirty="0" smtClean="0"/>
              <a:t>Convertire in base 8</a:t>
            </a:r>
          </a:p>
          <a:p>
            <a:pPr lvl="1"/>
            <a:r>
              <a:rPr lang="it-IT" dirty="0" smtClean="0"/>
              <a:t>4000; 8192; 16385; 1023</a:t>
            </a:r>
          </a:p>
          <a:p>
            <a:r>
              <a:rPr lang="it-IT" dirty="0" smtClean="0"/>
              <a:t>Convertire in base 16</a:t>
            </a:r>
          </a:p>
          <a:p>
            <a:pPr lvl="1"/>
            <a:r>
              <a:rPr lang="it-IT" dirty="0" smtClean="0"/>
              <a:t>16000; 131072; 262143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CONVERSIONI </a:t>
            </a:r>
            <a:r>
              <a:rPr lang="it-IT" dirty="0" err="1" smtClean="0"/>
              <a:t>DI</a:t>
            </a:r>
            <a:r>
              <a:rPr lang="it-IT" dirty="0" smtClean="0"/>
              <a:t> BASE</a:t>
            </a:r>
            <a:endParaRPr lang="it-IT" dirty="0"/>
          </a:p>
        </p:txBody>
      </p:sp>
      <p:graphicFrame>
        <p:nvGraphicFramePr>
          <p:cNvPr id="4" name="Tabella 3"/>
          <p:cNvGraphicFramePr>
            <a:graphicFrameLocks noGrp="1"/>
          </p:cNvGraphicFramePr>
          <p:nvPr/>
        </p:nvGraphicFramePr>
        <p:xfrm>
          <a:off x="755576" y="1484784"/>
          <a:ext cx="1219200" cy="3270250"/>
        </p:xfrm>
        <a:graphic>
          <a:graphicData uri="http://schemas.openxmlformats.org/drawingml/2006/table">
            <a:tbl>
              <a:tblPr/>
              <a:tblGrid>
                <a:gridCol w="609600"/>
                <a:gridCol w="609600"/>
              </a:tblGrid>
              <a:tr h="368300"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180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8300"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90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361950"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45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61950"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27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61950"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13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61950"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6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61950"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61950"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61950"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5" name="Tabella 4"/>
          <p:cNvGraphicFramePr>
            <a:graphicFrameLocks noGrp="1"/>
          </p:cNvGraphicFramePr>
          <p:nvPr/>
        </p:nvGraphicFramePr>
        <p:xfrm>
          <a:off x="2235032" y="1484784"/>
          <a:ext cx="1219200" cy="3270250"/>
        </p:xfrm>
        <a:graphic>
          <a:graphicData uri="http://schemas.openxmlformats.org/drawingml/2006/table">
            <a:tbl>
              <a:tblPr/>
              <a:tblGrid>
                <a:gridCol w="609600"/>
                <a:gridCol w="609600"/>
              </a:tblGrid>
              <a:tr h="368300"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229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8300"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114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361950"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57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61950"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28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61950"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14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61950"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7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61950"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61950"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61950"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6" name="Tabella 5"/>
          <p:cNvGraphicFramePr>
            <a:graphicFrameLocks noGrp="1"/>
          </p:cNvGraphicFramePr>
          <p:nvPr/>
        </p:nvGraphicFramePr>
        <p:xfrm>
          <a:off x="3707904" y="1484784"/>
          <a:ext cx="1184840" cy="4063996"/>
        </p:xfrm>
        <a:graphic>
          <a:graphicData uri="http://schemas.openxmlformats.org/drawingml/2006/table">
            <a:tbl>
              <a:tblPr/>
              <a:tblGrid>
                <a:gridCol w="616117"/>
                <a:gridCol w="568723"/>
              </a:tblGrid>
              <a:tr h="343603"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1981</a:t>
                      </a:r>
                    </a:p>
                  </a:txBody>
                  <a:tcPr marL="5924" marR="5924" marT="5924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5924" marR="5924" marT="5924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3603"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990</a:t>
                      </a:r>
                    </a:p>
                  </a:txBody>
                  <a:tcPr marL="5924" marR="5924" marT="5924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5924" marR="5924" marT="5924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337679"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495</a:t>
                      </a:r>
                    </a:p>
                  </a:txBody>
                  <a:tcPr marL="5924" marR="5924" marT="5924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5924" marR="5924" marT="5924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37679"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247</a:t>
                      </a:r>
                    </a:p>
                  </a:txBody>
                  <a:tcPr marL="5924" marR="5924" marT="5924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5924" marR="5924" marT="5924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37679"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123</a:t>
                      </a:r>
                    </a:p>
                  </a:txBody>
                  <a:tcPr marL="5924" marR="5924" marT="5924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5924" marR="5924" marT="5924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37679"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61</a:t>
                      </a:r>
                    </a:p>
                  </a:txBody>
                  <a:tcPr marL="5924" marR="5924" marT="5924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5924" marR="5924" marT="5924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37679"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30</a:t>
                      </a:r>
                    </a:p>
                  </a:txBody>
                  <a:tcPr marL="5924" marR="5924" marT="5924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5924" marR="5924" marT="5924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37679"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15</a:t>
                      </a:r>
                    </a:p>
                  </a:txBody>
                  <a:tcPr marL="5924" marR="5924" marT="5924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5924" marR="5924" marT="5924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37679"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</a:t>
                      </a:r>
                    </a:p>
                  </a:txBody>
                  <a:tcPr marL="5924" marR="5924" marT="5924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5924" marR="5924" marT="5924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37679"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5924" marR="5924" marT="5924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5924" marR="5924" marT="5924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37679"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5924" marR="5924" marT="5924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5924" marR="5924" marT="5924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37679"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5924" marR="5924" marT="5924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5924" marR="5924" marT="5924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7" name="Tabella 6"/>
          <p:cNvGraphicFramePr>
            <a:graphicFrameLocks noGrp="1"/>
          </p:cNvGraphicFramePr>
          <p:nvPr/>
        </p:nvGraphicFramePr>
        <p:xfrm>
          <a:off x="5148064" y="1484784"/>
          <a:ext cx="1184840" cy="4063996"/>
        </p:xfrm>
        <a:graphic>
          <a:graphicData uri="http://schemas.openxmlformats.org/drawingml/2006/table">
            <a:tbl>
              <a:tblPr/>
              <a:tblGrid>
                <a:gridCol w="616117"/>
                <a:gridCol w="568723"/>
              </a:tblGrid>
              <a:tr h="343603"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1111</a:t>
                      </a:r>
                    </a:p>
                  </a:txBody>
                  <a:tcPr marL="5924" marR="5924" marT="5924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5924" marR="5924" marT="5924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3603"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555</a:t>
                      </a:r>
                    </a:p>
                  </a:txBody>
                  <a:tcPr marL="5924" marR="5924" marT="5924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5924" marR="5924" marT="5924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337679"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277</a:t>
                      </a:r>
                    </a:p>
                  </a:txBody>
                  <a:tcPr marL="5924" marR="5924" marT="5924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5924" marR="5924" marT="5924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37679"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138</a:t>
                      </a:r>
                    </a:p>
                  </a:txBody>
                  <a:tcPr marL="5924" marR="5924" marT="5924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5924" marR="5924" marT="5924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37679"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69</a:t>
                      </a:r>
                    </a:p>
                  </a:txBody>
                  <a:tcPr marL="5924" marR="5924" marT="5924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5924" marR="5924" marT="5924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37679"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34</a:t>
                      </a:r>
                    </a:p>
                  </a:txBody>
                  <a:tcPr marL="5924" marR="5924" marT="5924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5924" marR="5924" marT="5924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37679"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17</a:t>
                      </a:r>
                    </a:p>
                  </a:txBody>
                  <a:tcPr marL="5924" marR="5924" marT="5924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5924" marR="5924" marT="5924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37679"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</a:t>
                      </a:r>
                    </a:p>
                  </a:txBody>
                  <a:tcPr marL="5924" marR="5924" marT="5924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5924" marR="5924" marT="5924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37679"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5924" marR="5924" marT="5924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5924" marR="5924" marT="5924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37679"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5924" marR="5924" marT="5924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5924" marR="5924" marT="5924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37679"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5924" marR="5924" marT="5924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5924" marR="5924" marT="5924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37679"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5924" marR="5924" marT="5924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5924" marR="5924" marT="5924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8" name="Tabella 7"/>
          <p:cNvGraphicFramePr>
            <a:graphicFrameLocks noGrp="1"/>
          </p:cNvGraphicFramePr>
          <p:nvPr/>
        </p:nvGraphicFramePr>
        <p:xfrm>
          <a:off x="6660232" y="1513100"/>
          <a:ext cx="1040609" cy="4220156"/>
        </p:xfrm>
        <a:graphic>
          <a:graphicData uri="http://schemas.openxmlformats.org/drawingml/2006/table">
            <a:tbl>
              <a:tblPr/>
              <a:tblGrid>
                <a:gridCol w="590616"/>
                <a:gridCol w="449993"/>
              </a:tblGrid>
              <a:tr h="271871"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10000</a:t>
                      </a:r>
                    </a:p>
                  </a:txBody>
                  <a:tcPr marL="4687" marR="4687" marT="4687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4687" marR="4687" marT="4687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1871"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5000</a:t>
                      </a:r>
                    </a:p>
                  </a:txBody>
                  <a:tcPr marL="4687" marR="4687" marT="4687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4687" marR="4687" marT="4687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67183"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2500</a:t>
                      </a:r>
                    </a:p>
                  </a:txBody>
                  <a:tcPr marL="4687" marR="4687" marT="4687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4687" marR="4687" marT="4687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67183"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1250</a:t>
                      </a:r>
                    </a:p>
                  </a:txBody>
                  <a:tcPr marL="4687" marR="4687" marT="4687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4687" marR="4687" marT="4687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67183"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625</a:t>
                      </a:r>
                    </a:p>
                  </a:txBody>
                  <a:tcPr marL="4687" marR="4687" marT="4687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4687" marR="4687" marT="4687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67183"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312</a:t>
                      </a:r>
                    </a:p>
                  </a:txBody>
                  <a:tcPr marL="4687" marR="4687" marT="4687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4687" marR="4687" marT="4687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67183"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156</a:t>
                      </a:r>
                    </a:p>
                  </a:txBody>
                  <a:tcPr marL="4687" marR="4687" marT="4687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4687" marR="4687" marT="4687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67183"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78</a:t>
                      </a:r>
                    </a:p>
                  </a:txBody>
                  <a:tcPr marL="4687" marR="4687" marT="4687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4687" marR="4687" marT="4687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67183"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39</a:t>
                      </a:r>
                    </a:p>
                  </a:txBody>
                  <a:tcPr marL="4687" marR="4687" marT="4687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4687" marR="4687" marT="4687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67183"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19</a:t>
                      </a:r>
                    </a:p>
                  </a:txBody>
                  <a:tcPr marL="4687" marR="4687" marT="4687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4687" marR="4687" marT="4687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67183"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</a:t>
                      </a:r>
                    </a:p>
                  </a:txBody>
                  <a:tcPr marL="4687" marR="4687" marT="4687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4687" marR="4687" marT="4687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67183"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4687" marR="4687" marT="4687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4687" marR="4687" marT="4687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67183"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4687" marR="4687" marT="4687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4687" marR="4687" marT="4687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67183"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4687" marR="4687" marT="4687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4687" marR="4687" marT="4687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14058"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4687" marR="4687" marT="4687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4687" marR="4687" marT="4687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CONVERSIONI </a:t>
            </a:r>
            <a:r>
              <a:rPr lang="it-IT" dirty="0" err="1" smtClean="0"/>
              <a:t>DI</a:t>
            </a:r>
            <a:r>
              <a:rPr lang="it-IT" dirty="0" smtClean="0"/>
              <a:t> BASE</a:t>
            </a:r>
            <a:endParaRPr lang="it-IT" dirty="0"/>
          </a:p>
        </p:txBody>
      </p:sp>
      <p:graphicFrame>
        <p:nvGraphicFramePr>
          <p:cNvPr id="4" name="Tabella 3"/>
          <p:cNvGraphicFramePr>
            <a:graphicFrameLocks noGrp="1"/>
          </p:cNvGraphicFramePr>
          <p:nvPr/>
        </p:nvGraphicFramePr>
        <p:xfrm>
          <a:off x="611560" y="1340768"/>
          <a:ext cx="1728193" cy="4968556"/>
        </p:xfrm>
        <a:graphic>
          <a:graphicData uri="http://schemas.openxmlformats.org/drawingml/2006/table">
            <a:tbl>
              <a:tblPr/>
              <a:tblGrid>
                <a:gridCol w="521719"/>
                <a:gridCol w="521719"/>
                <a:gridCol w="684755"/>
              </a:tblGrid>
              <a:tr h="292268"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4052" marR="4052" marT="4052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15</a:t>
                      </a:r>
                    </a:p>
                  </a:txBody>
                  <a:tcPr marL="4052" marR="4052" marT="4052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32768</a:t>
                      </a:r>
                    </a:p>
                  </a:txBody>
                  <a:tcPr marL="4052" marR="4052" marT="4052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2268"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4052" marR="4052" marT="4052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14</a:t>
                      </a:r>
                    </a:p>
                  </a:txBody>
                  <a:tcPr marL="4052" marR="4052" marT="4052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4052" marR="4052" marT="4052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2268"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4052" marR="4052" marT="4052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13</a:t>
                      </a:r>
                    </a:p>
                  </a:txBody>
                  <a:tcPr marL="4052" marR="4052" marT="4052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4052" marR="4052" marT="4052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2268"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4052" marR="4052" marT="4052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12</a:t>
                      </a:r>
                    </a:p>
                  </a:txBody>
                  <a:tcPr marL="4052" marR="4052" marT="4052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4052" marR="4052" marT="4052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2268"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4052" marR="4052" marT="4052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11</a:t>
                      </a:r>
                    </a:p>
                  </a:txBody>
                  <a:tcPr marL="4052" marR="4052" marT="4052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2048</a:t>
                      </a:r>
                    </a:p>
                  </a:txBody>
                  <a:tcPr marL="4052" marR="4052" marT="4052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2268"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4052" marR="4052" marT="4052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</a:t>
                      </a:r>
                    </a:p>
                  </a:txBody>
                  <a:tcPr marL="4052" marR="4052" marT="4052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4052" marR="4052" marT="4052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2268"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4052" marR="4052" marT="4052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</a:t>
                      </a:r>
                    </a:p>
                  </a:txBody>
                  <a:tcPr marL="4052" marR="4052" marT="4052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512</a:t>
                      </a:r>
                    </a:p>
                  </a:txBody>
                  <a:tcPr marL="4052" marR="4052" marT="4052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2268"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4052" marR="4052" marT="4052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8</a:t>
                      </a:r>
                    </a:p>
                  </a:txBody>
                  <a:tcPr marL="4052" marR="4052" marT="4052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4052" marR="4052" marT="4052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2268"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4052" marR="4052" marT="4052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</a:t>
                      </a:r>
                    </a:p>
                  </a:txBody>
                  <a:tcPr marL="4052" marR="4052" marT="4052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128</a:t>
                      </a:r>
                    </a:p>
                  </a:txBody>
                  <a:tcPr marL="4052" marR="4052" marT="4052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2268"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4052" marR="4052" marT="4052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</a:t>
                      </a:r>
                    </a:p>
                  </a:txBody>
                  <a:tcPr marL="4052" marR="4052" marT="4052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4052" marR="4052" marT="4052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2268"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4052" marR="4052" marT="4052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4052" marR="4052" marT="4052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32</a:t>
                      </a:r>
                    </a:p>
                  </a:txBody>
                  <a:tcPr marL="4052" marR="4052" marT="4052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2268"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4052" marR="4052" marT="4052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4052" marR="4052" marT="4052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4052" marR="4052" marT="4052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2268"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4052" marR="4052" marT="4052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4052" marR="4052" marT="4052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8</a:t>
                      </a:r>
                    </a:p>
                  </a:txBody>
                  <a:tcPr marL="4052" marR="4052" marT="4052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2268"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4052" marR="4052" marT="4052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4052" marR="4052" marT="4052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4052" marR="4052" marT="4052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2268"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4052" marR="4052" marT="4052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4052" marR="4052" marT="4052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4052" marR="4052" marT="4052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2268"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4052" marR="4052" marT="4052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4052" marR="4052" marT="4052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4052" marR="4052" marT="4052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2268">
                <a:tc>
                  <a:txBody>
                    <a:bodyPr/>
                    <a:lstStyle/>
                    <a:p>
                      <a:pPr algn="ctr" fontAlgn="b"/>
                      <a:endParaRPr lang="it-IT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4052" marR="4052" marT="4052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it-IT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4052" marR="4052" marT="4052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35502</a:t>
                      </a:r>
                    </a:p>
                  </a:txBody>
                  <a:tcPr marL="4052" marR="4052" marT="4052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5" name="Tabella 4"/>
          <p:cNvGraphicFramePr>
            <a:graphicFrameLocks noGrp="1"/>
          </p:cNvGraphicFramePr>
          <p:nvPr/>
        </p:nvGraphicFramePr>
        <p:xfrm>
          <a:off x="2915816" y="1340769"/>
          <a:ext cx="1825356" cy="3888434"/>
        </p:xfrm>
        <a:graphic>
          <a:graphicData uri="http://schemas.openxmlformats.org/drawingml/2006/table">
            <a:tbl>
              <a:tblPr/>
              <a:tblGrid>
                <a:gridCol w="551051"/>
                <a:gridCol w="551051"/>
                <a:gridCol w="723254"/>
              </a:tblGrid>
              <a:tr h="342683"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5740" marR="5740" marT="574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10</a:t>
                      </a:r>
                    </a:p>
                  </a:txBody>
                  <a:tcPr marL="5740" marR="5740" marT="574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1024</a:t>
                      </a:r>
                    </a:p>
                  </a:txBody>
                  <a:tcPr marL="5740" marR="5740" marT="574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2341"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5740" marR="5740" marT="574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9</a:t>
                      </a:r>
                    </a:p>
                  </a:txBody>
                  <a:tcPr marL="5740" marR="5740" marT="574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512</a:t>
                      </a:r>
                    </a:p>
                  </a:txBody>
                  <a:tcPr marL="5740" marR="5740" marT="574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2341"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5740" marR="5740" marT="574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8</a:t>
                      </a:r>
                    </a:p>
                  </a:txBody>
                  <a:tcPr marL="5740" marR="5740" marT="574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256</a:t>
                      </a:r>
                    </a:p>
                  </a:txBody>
                  <a:tcPr marL="5740" marR="5740" marT="574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2341"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5740" marR="5740" marT="574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7</a:t>
                      </a:r>
                    </a:p>
                  </a:txBody>
                  <a:tcPr marL="5740" marR="5740" marT="574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128</a:t>
                      </a:r>
                    </a:p>
                  </a:txBody>
                  <a:tcPr marL="5740" marR="5740" marT="574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2341"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5740" marR="5740" marT="574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6</a:t>
                      </a:r>
                    </a:p>
                  </a:txBody>
                  <a:tcPr marL="5740" marR="5740" marT="574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64</a:t>
                      </a:r>
                    </a:p>
                  </a:txBody>
                  <a:tcPr marL="5740" marR="5740" marT="574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2341"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5740" marR="5740" marT="574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5740" marR="5740" marT="574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5740" marR="5740" marT="574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2341"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5740" marR="5740" marT="574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5740" marR="5740" marT="574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16</a:t>
                      </a:r>
                    </a:p>
                  </a:txBody>
                  <a:tcPr marL="5740" marR="5740" marT="574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2341"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5740" marR="5740" marT="574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5740" marR="5740" marT="574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5740" marR="5740" marT="574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2341"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5740" marR="5740" marT="574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5740" marR="5740" marT="574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5740" marR="5740" marT="574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2341"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5740" marR="5740" marT="574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5740" marR="5740" marT="574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5740" marR="5740" marT="574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2341"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5740" marR="5740" marT="574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5740" marR="5740" marT="574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5740" marR="5740" marT="574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2341">
                <a:tc>
                  <a:txBody>
                    <a:bodyPr/>
                    <a:lstStyle/>
                    <a:p>
                      <a:pPr algn="ctr" fontAlgn="b"/>
                      <a:endParaRPr lang="it-IT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740" marR="5740" marT="5740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it-IT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740" marR="5740" marT="5740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2007</a:t>
                      </a:r>
                    </a:p>
                  </a:txBody>
                  <a:tcPr marL="5740" marR="5740" marT="574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6" name="Tabella 5"/>
          <p:cNvGraphicFramePr>
            <a:graphicFrameLocks noGrp="1"/>
          </p:cNvGraphicFramePr>
          <p:nvPr/>
        </p:nvGraphicFramePr>
        <p:xfrm>
          <a:off x="5292080" y="1340768"/>
          <a:ext cx="1944216" cy="5256585"/>
        </p:xfrm>
        <a:graphic>
          <a:graphicData uri="http://schemas.openxmlformats.org/drawingml/2006/table">
            <a:tbl>
              <a:tblPr/>
              <a:tblGrid>
                <a:gridCol w="515593"/>
                <a:gridCol w="515593"/>
                <a:gridCol w="913030"/>
              </a:tblGrid>
              <a:tr h="223241"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2922" marR="2922" marT="2922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21</a:t>
                      </a:r>
                    </a:p>
                  </a:txBody>
                  <a:tcPr marL="2922" marR="2922" marT="2922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2097152</a:t>
                      </a:r>
                    </a:p>
                  </a:txBody>
                  <a:tcPr marL="2922" marR="2922" marT="2922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3241"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2922" marR="2922" marT="2922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20</a:t>
                      </a:r>
                    </a:p>
                  </a:txBody>
                  <a:tcPr marL="2922" marR="2922" marT="2922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1048576</a:t>
                      </a:r>
                    </a:p>
                  </a:txBody>
                  <a:tcPr marL="2922" marR="2922" marT="2922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3241"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>
                          <a:solidFill>
                            <a:srgbClr val="FF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2922" marR="2922" marT="2922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19</a:t>
                      </a:r>
                    </a:p>
                  </a:txBody>
                  <a:tcPr marL="2922" marR="2922" marT="2922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2922" marR="2922" marT="2922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3241"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>
                          <a:solidFill>
                            <a:srgbClr val="FF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2922" marR="2922" marT="2922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18</a:t>
                      </a:r>
                    </a:p>
                  </a:txBody>
                  <a:tcPr marL="2922" marR="2922" marT="2922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262144</a:t>
                      </a:r>
                    </a:p>
                  </a:txBody>
                  <a:tcPr marL="2922" marR="2922" marT="2922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3241"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>
                          <a:solidFill>
                            <a:srgbClr val="FF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2922" marR="2922" marT="2922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17</a:t>
                      </a:r>
                    </a:p>
                  </a:txBody>
                  <a:tcPr marL="2922" marR="2922" marT="2922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2922" marR="2922" marT="2922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3241"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>
                          <a:solidFill>
                            <a:srgbClr val="FF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2922" marR="2922" marT="2922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16</a:t>
                      </a:r>
                    </a:p>
                  </a:txBody>
                  <a:tcPr marL="2922" marR="2922" marT="2922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65536</a:t>
                      </a:r>
                    </a:p>
                  </a:txBody>
                  <a:tcPr marL="2922" marR="2922" marT="2922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4262"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>
                          <a:solidFill>
                            <a:srgbClr val="FF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2922" marR="2922" marT="2922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15</a:t>
                      </a:r>
                    </a:p>
                  </a:txBody>
                  <a:tcPr marL="2922" marR="2922" marT="2922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2922" marR="2922" marT="2922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4262"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>
                          <a:solidFill>
                            <a:srgbClr val="FF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2922" marR="2922" marT="2922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14</a:t>
                      </a:r>
                    </a:p>
                  </a:txBody>
                  <a:tcPr marL="2922" marR="2922" marT="2922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16384</a:t>
                      </a:r>
                    </a:p>
                  </a:txBody>
                  <a:tcPr marL="2922" marR="2922" marT="2922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3241"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>
                          <a:solidFill>
                            <a:srgbClr val="FF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2922" marR="2922" marT="2922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13</a:t>
                      </a:r>
                    </a:p>
                  </a:txBody>
                  <a:tcPr marL="2922" marR="2922" marT="2922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2922" marR="2922" marT="2922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3241"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>
                          <a:solidFill>
                            <a:srgbClr val="FF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2922" marR="2922" marT="2922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12</a:t>
                      </a:r>
                    </a:p>
                  </a:txBody>
                  <a:tcPr marL="2922" marR="2922" marT="2922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4096</a:t>
                      </a:r>
                    </a:p>
                  </a:txBody>
                  <a:tcPr marL="2922" marR="2922" marT="2922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3241"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>
                          <a:solidFill>
                            <a:srgbClr val="FF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2922" marR="2922" marT="2922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11</a:t>
                      </a:r>
                    </a:p>
                  </a:txBody>
                  <a:tcPr marL="2922" marR="2922" marT="2922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2922" marR="2922" marT="2922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3241"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>
                          <a:solidFill>
                            <a:srgbClr val="FF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2922" marR="2922" marT="2922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</a:t>
                      </a:r>
                    </a:p>
                  </a:txBody>
                  <a:tcPr marL="2922" marR="2922" marT="2922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1024</a:t>
                      </a:r>
                    </a:p>
                  </a:txBody>
                  <a:tcPr marL="2922" marR="2922" marT="2922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3241"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>
                          <a:solidFill>
                            <a:srgbClr val="FF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2922" marR="2922" marT="2922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</a:t>
                      </a:r>
                    </a:p>
                  </a:txBody>
                  <a:tcPr marL="2922" marR="2922" marT="2922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512</a:t>
                      </a:r>
                    </a:p>
                  </a:txBody>
                  <a:tcPr marL="2922" marR="2922" marT="2922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3241"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>
                          <a:solidFill>
                            <a:srgbClr val="FF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2922" marR="2922" marT="2922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</a:t>
                      </a:r>
                    </a:p>
                  </a:txBody>
                  <a:tcPr marL="2922" marR="2922" marT="2922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256</a:t>
                      </a:r>
                    </a:p>
                  </a:txBody>
                  <a:tcPr marL="2922" marR="2922" marT="2922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3241"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>
                          <a:solidFill>
                            <a:srgbClr val="FF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2922" marR="2922" marT="2922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</a:t>
                      </a:r>
                    </a:p>
                  </a:txBody>
                  <a:tcPr marL="2922" marR="2922" marT="2922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2922" marR="2922" marT="2922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3241"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>
                          <a:solidFill>
                            <a:srgbClr val="FF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2922" marR="2922" marT="2922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</a:t>
                      </a:r>
                    </a:p>
                  </a:txBody>
                  <a:tcPr marL="2922" marR="2922" marT="2922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2922" marR="2922" marT="2922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3241"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>
                          <a:solidFill>
                            <a:srgbClr val="FF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2922" marR="2922" marT="2922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2922" marR="2922" marT="2922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2922" marR="2922" marT="2922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3241"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>
                          <a:solidFill>
                            <a:srgbClr val="FF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2922" marR="2922" marT="2922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2922" marR="2922" marT="2922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2922" marR="2922" marT="2922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3241"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>
                          <a:solidFill>
                            <a:srgbClr val="FF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2922" marR="2922" marT="2922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2922" marR="2922" marT="2922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2922" marR="2922" marT="2922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3241"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>
                          <a:solidFill>
                            <a:srgbClr val="FF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2922" marR="2922" marT="2922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2922" marR="2922" marT="2922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2922" marR="2922" marT="2922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3241"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>
                          <a:solidFill>
                            <a:srgbClr val="FF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2922" marR="2922" marT="2922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2922" marR="2922" marT="2922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2922" marR="2922" marT="2922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3241"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2922" marR="2922" marT="2922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2922" marR="2922" marT="2922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2922" marR="2922" marT="2922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3241">
                <a:tc>
                  <a:txBody>
                    <a:bodyPr/>
                    <a:lstStyle/>
                    <a:p>
                      <a:pPr algn="ctr" fontAlgn="b"/>
                      <a:endParaRPr lang="it-IT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2922" marR="2922" marT="2922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it-IT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2922" marR="2922" marT="2922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22272</a:t>
                      </a:r>
                    </a:p>
                  </a:txBody>
                  <a:tcPr marL="2922" marR="2922" marT="2922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CONVERSIONI </a:t>
            </a:r>
            <a:r>
              <a:rPr lang="it-IT" dirty="0" err="1" smtClean="0"/>
              <a:t>DI</a:t>
            </a:r>
            <a:r>
              <a:rPr lang="it-IT" dirty="0" smtClean="0"/>
              <a:t> BASE</a:t>
            </a:r>
            <a:endParaRPr lang="it-IT" dirty="0"/>
          </a:p>
        </p:txBody>
      </p:sp>
      <p:graphicFrame>
        <p:nvGraphicFramePr>
          <p:cNvPr id="4" name="Tabella 3"/>
          <p:cNvGraphicFramePr>
            <a:graphicFrameLocks noGrp="1"/>
          </p:cNvGraphicFramePr>
          <p:nvPr/>
        </p:nvGraphicFramePr>
        <p:xfrm>
          <a:off x="827584" y="1340768"/>
          <a:ext cx="1409700" cy="2654300"/>
        </p:xfrm>
        <a:graphic>
          <a:graphicData uri="http://schemas.openxmlformats.org/drawingml/2006/table">
            <a:tbl>
              <a:tblPr/>
              <a:tblGrid>
                <a:gridCol w="800100"/>
                <a:gridCol w="609600"/>
              </a:tblGrid>
              <a:tr h="476250"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4000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8300"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1000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361950"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250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61950"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62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61950"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15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61950"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61950"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5" name="Tabella 4"/>
          <p:cNvGraphicFramePr>
            <a:graphicFrameLocks noGrp="1"/>
          </p:cNvGraphicFramePr>
          <p:nvPr/>
        </p:nvGraphicFramePr>
        <p:xfrm>
          <a:off x="2555776" y="1340768"/>
          <a:ext cx="1409700" cy="3016250"/>
        </p:xfrm>
        <a:graphic>
          <a:graphicData uri="http://schemas.openxmlformats.org/drawingml/2006/table">
            <a:tbl>
              <a:tblPr/>
              <a:tblGrid>
                <a:gridCol w="800100"/>
                <a:gridCol w="609600"/>
              </a:tblGrid>
              <a:tr h="476250"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8192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8300"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2048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>
                          <a:solidFill>
                            <a:srgbClr val="FF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361950"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512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61950"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128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61950"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32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61950"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61950"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61950"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6" name="Tabella 5"/>
          <p:cNvGraphicFramePr>
            <a:graphicFrameLocks noGrp="1"/>
          </p:cNvGraphicFramePr>
          <p:nvPr/>
        </p:nvGraphicFramePr>
        <p:xfrm>
          <a:off x="4283968" y="1340768"/>
          <a:ext cx="1409700" cy="3016250"/>
        </p:xfrm>
        <a:graphic>
          <a:graphicData uri="http://schemas.openxmlformats.org/drawingml/2006/table">
            <a:tbl>
              <a:tblPr/>
              <a:tblGrid>
                <a:gridCol w="800100"/>
                <a:gridCol w="609600"/>
              </a:tblGrid>
              <a:tr h="476250"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16383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8300"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4095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361950"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1023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61950"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255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61950"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63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61950"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15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61950"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61950"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7" name="Tabella 6"/>
          <p:cNvGraphicFramePr>
            <a:graphicFrameLocks noGrp="1"/>
          </p:cNvGraphicFramePr>
          <p:nvPr/>
        </p:nvGraphicFramePr>
        <p:xfrm>
          <a:off x="5970612" y="1350764"/>
          <a:ext cx="1409700" cy="2654300"/>
        </p:xfrm>
        <a:graphic>
          <a:graphicData uri="http://schemas.openxmlformats.org/drawingml/2006/table">
            <a:tbl>
              <a:tblPr/>
              <a:tblGrid>
                <a:gridCol w="800100"/>
                <a:gridCol w="609600"/>
              </a:tblGrid>
              <a:tr h="476250"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1025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8300"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256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361950"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64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61950"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16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61950"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61950"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61950"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CONVERSIONI </a:t>
            </a:r>
            <a:r>
              <a:rPr lang="it-IT" dirty="0" err="1" smtClean="0"/>
              <a:t>DI</a:t>
            </a:r>
            <a:r>
              <a:rPr lang="it-IT" dirty="0" smtClean="0"/>
              <a:t> BASE</a:t>
            </a:r>
            <a:endParaRPr lang="it-IT" dirty="0"/>
          </a:p>
        </p:txBody>
      </p:sp>
      <p:graphicFrame>
        <p:nvGraphicFramePr>
          <p:cNvPr id="8" name="Tabella 7"/>
          <p:cNvGraphicFramePr>
            <a:graphicFrameLocks noGrp="1"/>
          </p:cNvGraphicFramePr>
          <p:nvPr/>
        </p:nvGraphicFramePr>
        <p:xfrm>
          <a:off x="683568" y="1484784"/>
          <a:ext cx="1409700" cy="1930400"/>
        </p:xfrm>
        <a:graphic>
          <a:graphicData uri="http://schemas.openxmlformats.org/drawingml/2006/table">
            <a:tbl>
              <a:tblPr/>
              <a:tblGrid>
                <a:gridCol w="800100"/>
                <a:gridCol w="609600"/>
              </a:tblGrid>
              <a:tr h="476250"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4000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8300"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500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361950"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62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61950"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6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61950"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7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9" name="Tabella 8"/>
          <p:cNvGraphicFramePr>
            <a:graphicFrameLocks noGrp="1"/>
          </p:cNvGraphicFramePr>
          <p:nvPr/>
        </p:nvGraphicFramePr>
        <p:xfrm>
          <a:off x="2411760" y="1484784"/>
          <a:ext cx="1409700" cy="2292350"/>
        </p:xfrm>
        <a:graphic>
          <a:graphicData uri="http://schemas.openxmlformats.org/drawingml/2006/table">
            <a:tbl>
              <a:tblPr/>
              <a:tblGrid>
                <a:gridCol w="800100"/>
                <a:gridCol w="609600"/>
              </a:tblGrid>
              <a:tr h="476250"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8192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8300"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1024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361950"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128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61950"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16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61950"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61950"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10" name="Tabella 9"/>
          <p:cNvGraphicFramePr>
            <a:graphicFrameLocks noGrp="1"/>
          </p:cNvGraphicFramePr>
          <p:nvPr/>
        </p:nvGraphicFramePr>
        <p:xfrm>
          <a:off x="4139952" y="1496690"/>
          <a:ext cx="1409700" cy="2292350"/>
        </p:xfrm>
        <a:graphic>
          <a:graphicData uri="http://schemas.openxmlformats.org/drawingml/2006/table">
            <a:tbl>
              <a:tblPr/>
              <a:tblGrid>
                <a:gridCol w="800100"/>
                <a:gridCol w="609600"/>
              </a:tblGrid>
              <a:tr h="476250"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16385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8300"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2048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361950"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256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61950"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32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61950"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61950"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11" name="Tabella 10"/>
          <p:cNvGraphicFramePr>
            <a:graphicFrameLocks noGrp="1"/>
          </p:cNvGraphicFramePr>
          <p:nvPr/>
        </p:nvGraphicFramePr>
        <p:xfrm>
          <a:off x="5796136" y="1484784"/>
          <a:ext cx="1409700" cy="1930400"/>
        </p:xfrm>
        <a:graphic>
          <a:graphicData uri="http://schemas.openxmlformats.org/drawingml/2006/table">
            <a:tbl>
              <a:tblPr/>
              <a:tblGrid>
                <a:gridCol w="800100"/>
                <a:gridCol w="609600"/>
              </a:tblGrid>
              <a:tr h="476250"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1023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8300"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127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7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361950"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15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7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61950"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7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61950"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CONVERSIONI </a:t>
            </a:r>
            <a:r>
              <a:rPr lang="it-IT" dirty="0" err="1" smtClean="0"/>
              <a:t>DI</a:t>
            </a:r>
            <a:r>
              <a:rPr lang="it-IT" dirty="0" smtClean="0"/>
              <a:t> BASE</a:t>
            </a:r>
            <a:endParaRPr lang="it-IT" dirty="0"/>
          </a:p>
        </p:txBody>
      </p:sp>
      <p:graphicFrame>
        <p:nvGraphicFramePr>
          <p:cNvPr id="8" name="Tabella 7"/>
          <p:cNvGraphicFramePr>
            <a:graphicFrameLocks noGrp="1"/>
          </p:cNvGraphicFramePr>
          <p:nvPr/>
        </p:nvGraphicFramePr>
        <p:xfrm>
          <a:off x="755576" y="1268760"/>
          <a:ext cx="2019300" cy="1930400"/>
        </p:xfrm>
        <a:graphic>
          <a:graphicData uri="http://schemas.openxmlformats.org/drawingml/2006/table">
            <a:tbl>
              <a:tblPr/>
              <a:tblGrid>
                <a:gridCol w="800100"/>
                <a:gridCol w="609600"/>
                <a:gridCol w="609600"/>
              </a:tblGrid>
              <a:tr h="476250"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16000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16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8300"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1000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361950"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62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8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61950"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14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E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61950"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9" name="Tabella 8"/>
          <p:cNvGraphicFramePr>
            <a:graphicFrameLocks noGrp="1"/>
          </p:cNvGraphicFramePr>
          <p:nvPr/>
        </p:nvGraphicFramePr>
        <p:xfrm>
          <a:off x="3203848" y="1268760"/>
          <a:ext cx="2159000" cy="2292350"/>
        </p:xfrm>
        <a:graphic>
          <a:graphicData uri="http://schemas.openxmlformats.org/drawingml/2006/table">
            <a:tbl>
              <a:tblPr/>
              <a:tblGrid>
                <a:gridCol w="939800"/>
                <a:gridCol w="609600"/>
                <a:gridCol w="609600"/>
              </a:tblGrid>
              <a:tr h="476250"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131072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16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8300"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8192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>
                          <a:solidFill>
                            <a:srgbClr val="FF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361950"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512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61950"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32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>
                          <a:solidFill>
                            <a:srgbClr val="FF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61950"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>
                          <a:solidFill>
                            <a:srgbClr val="FF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61950"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10" name="Tabella 9"/>
          <p:cNvGraphicFramePr>
            <a:graphicFrameLocks noGrp="1"/>
          </p:cNvGraphicFramePr>
          <p:nvPr/>
        </p:nvGraphicFramePr>
        <p:xfrm>
          <a:off x="5797376" y="1268760"/>
          <a:ext cx="2159000" cy="2292350"/>
        </p:xfrm>
        <a:graphic>
          <a:graphicData uri="http://schemas.openxmlformats.org/drawingml/2006/table">
            <a:tbl>
              <a:tblPr/>
              <a:tblGrid>
                <a:gridCol w="939800"/>
                <a:gridCol w="609600"/>
                <a:gridCol w="609600"/>
              </a:tblGrid>
              <a:tr h="476250"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262143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16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8300"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16383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15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>
                          <a:solidFill>
                            <a:srgbClr val="FF0000"/>
                          </a:solidFill>
                          <a:latin typeface="Calibri"/>
                        </a:rPr>
                        <a:t>F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361950"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1023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15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>
                          <a:solidFill>
                            <a:srgbClr val="FF0000"/>
                          </a:solidFill>
                          <a:latin typeface="Calibri"/>
                        </a:rPr>
                        <a:t>F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61950"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63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15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>
                          <a:solidFill>
                            <a:srgbClr val="FF0000"/>
                          </a:solidFill>
                          <a:latin typeface="Calibri"/>
                        </a:rPr>
                        <a:t>F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61950"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15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>
                          <a:solidFill>
                            <a:srgbClr val="FF0000"/>
                          </a:solidFill>
                          <a:latin typeface="Calibri"/>
                        </a:rPr>
                        <a:t>F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61950"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resentazione del lavoro del team">
  <a:themeElements>
    <a:clrScheme name="Origin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Origin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rigin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Presentazione del lavoro del team</Template>
  <TotalTime>0</TotalTime>
  <Words>1489</Words>
  <Application>Microsoft Office PowerPoint</Application>
  <PresentationFormat>Presentazione su schermo (4:3)</PresentationFormat>
  <Paragraphs>1075</Paragraphs>
  <Slides>24</Slides>
  <Notes>2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24</vt:i4>
      </vt:variant>
    </vt:vector>
  </HeadingPairs>
  <TitlesOfParts>
    <vt:vector size="25" baseType="lpstr">
      <vt:lpstr>Presentazione del lavoro del team</vt:lpstr>
      <vt:lpstr>INFORMATICA  PER GLI STUDI UMANISTICI</vt:lpstr>
      <vt:lpstr>INDICE</vt:lpstr>
      <vt:lpstr>ESERCITAZIONE SUL CALCOLO IN BASE 2</vt:lpstr>
      <vt:lpstr>CONVERSIONI DI BASE</vt:lpstr>
      <vt:lpstr>CONVERSIONI DI BASE</vt:lpstr>
      <vt:lpstr>CONVERSIONI DI BASE</vt:lpstr>
      <vt:lpstr>CONVERSIONI DI BASE</vt:lpstr>
      <vt:lpstr>CONVERSIONI DI BASE</vt:lpstr>
      <vt:lpstr>CONVERSIONI DI BASE</vt:lpstr>
      <vt:lpstr>ESPRESSIONE DI NUMERI IN COMPLEMENTO</vt:lpstr>
      <vt:lpstr>ESPRESSIONE DI NUMERI IN COMPLEMENTO A 1</vt:lpstr>
      <vt:lpstr>ESPRESSIONE DI NUMERI IN COMPLEMENTO A 2</vt:lpstr>
      <vt:lpstr>OPERAZIONI IN BASE 2</vt:lpstr>
      <vt:lpstr>OPERAZIONI IN BASE 2</vt:lpstr>
      <vt:lpstr>OPERAZIONI IN BASE 2</vt:lpstr>
      <vt:lpstr>OPERAZIONI IN BASE 2</vt:lpstr>
      <vt:lpstr>OPERAZIONI CON NUMERI IN VIRGOLA FISSA </vt:lpstr>
      <vt:lpstr>OPERAZIONI CON NUMERI IN VIRGOLA MOBILE</vt:lpstr>
      <vt:lpstr>OPERAZIONI CON NUMERI IN VIRGOLA MOBILE</vt:lpstr>
      <vt:lpstr>OPERAZIONI CON NUMERI IN VIRGOLA MOBILE</vt:lpstr>
      <vt:lpstr>OPERAZIONI CON NUMERI IN VIRGOLA MOBILE</vt:lpstr>
      <vt:lpstr> NUMERI IN VIRGOLA MOBILE</vt:lpstr>
      <vt:lpstr>SOMMA DI NUMERI IN VIRGOLA MOBILE</vt:lpstr>
      <vt:lpstr>SOMMA DI NUMERI IN VIRGOLA MOBILE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2008-10-25T04:26:16Z</dcterms:created>
  <dcterms:modified xsi:type="dcterms:W3CDTF">2011-08-10T16:07:37Z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LCID">
    <vt:lpwstr>1040</vt:lpwstr>
  </property>
  <property fmtid="{D5CDD505-2E9C-101B-9397-08002B2CF9AE}" pid="3" name="_TemplateID">
    <vt:lpwstr>TC102282691040</vt:lpwstr>
  </property>
</Properties>
</file>