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94" d="100"/>
          <a:sy n="94" d="100"/>
        </p:scale>
        <p:origin x="-1520" y="-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E68997EF-DC56-6044-A8F8-D2512D9D00F5}" type="datetimeFigureOut">
              <a:rPr lang="it-IT" smtClean="0"/>
              <a:t>23/09/13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6B60C09-B1EA-C64A-A8BE-832356320FD5}" type="slidenum">
              <a:rPr lang="it-IT" smtClean="0"/>
              <a:t>‹n.›</a:t>
            </a:fld>
            <a:endParaRPr lang="it-IT"/>
          </a:p>
        </p:txBody>
      </p:sp>
    </p:spTree>
    <p:extLst>
      <p:ext uri="{BB962C8B-B14F-4D97-AF65-F5344CB8AC3E}">
        <p14:creationId xmlns:p14="http://schemas.microsoft.com/office/powerpoint/2010/main" val="3281589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68997EF-DC56-6044-A8F8-D2512D9D00F5}" type="datetimeFigureOut">
              <a:rPr lang="it-IT" smtClean="0"/>
              <a:t>23/09/13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6B60C09-B1EA-C64A-A8BE-832356320FD5}" type="slidenum">
              <a:rPr lang="it-IT" smtClean="0"/>
              <a:t>‹n.›</a:t>
            </a:fld>
            <a:endParaRPr lang="it-IT"/>
          </a:p>
        </p:txBody>
      </p:sp>
    </p:spTree>
    <p:extLst>
      <p:ext uri="{BB962C8B-B14F-4D97-AF65-F5344CB8AC3E}">
        <p14:creationId xmlns:p14="http://schemas.microsoft.com/office/powerpoint/2010/main" val="1255615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68997EF-DC56-6044-A8F8-D2512D9D00F5}" type="datetimeFigureOut">
              <a:rPr lang="it-IT" smtClean="0"/>
              <a:t>23/09/13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6B60C09-B1EA-C64A-A8BE-832356320FD5}" type="slidenum">
              <a:rPr lang="it-IT" smtClean="0"/>
              <a:t>‹n.›</a:t>
            </a:fld>
            <a:endParaRPr lang="it-IT"/>
          </a:p>
        </p:txBody>
      </p:sp>
    </p:spTree>
    <p:extLst>
      <p:ext uri="{BB962C8B-B14F-4D97-AF65-F5344CB8AC3E}">
        <p14:creationId xmlns:p14="http://schemas.microsoft.com/office/powerpoint/2010/main" val="1677386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68997EF-DC56-6044-A8F8-D2512D9D00F5}" type="datetimeFigureOut">
              <a:rPr lang="it-IT" smtClean="0"/>
              <a:t>23/09/13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6B60C09-B1EA-C64A-A8BE-832356320FD5}" type="slidenum">
              <a:rPr lang="it-IT" smtClean="0"/>
              <a:t>‹n.›</a:t>
            </a:fld>
            <a:endParaRPr lang="it-IT"/>
          </a:p>
        </p:txBody>
      </p:sp>
    </p:spTree>
    <p:extLst>
      <p:ext uri="{BB962C8B-B14F-4D97-AF65-F5344CB8AC3E}">
        <p14:creationId xmlns:p14="http://schemas.microsoft.com/office/powerpoint/2010/main" val="4031761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E68997EF-DC56-6044-A8F8-D2512D9D00F5}" type="datetimeFigureOut">
              <a:rPr lang="it-IT" smtClean="0"/>
              <a:t>23/09/13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6B60C09-B1EA-C64A-A8BE-832356320FD5}" type="slidenum">
              <a:rPr lang="it-IT" smtClean="0"/>
              <a:t>‹n.›</a:t>
            </a:fld>
            <a:endParaRPr lang="it-IT"/>
          </a:p>
        </p:txBody>
      </p:sp>
    </p:spTree>
    <p:extLst>
      <p:ext uri="{BB962C8B-B14F-4D97-AF65-F5344CB8AC3E}">
        <p14:creationId xmlns:p14="http://schemas.microsoft.com/office/powerpoint/2010/main" val="2741540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E68997EF-DC56-6044-A8F8-D2512D9D00F5}" type="datetimeFigureOut">
              <a:rPr lang="it-IT" smtClean="0"/>
              <a:t>23/09/13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6B60C09-B1EA-C64A-A8BE-832356320FD5}" type="slidenum">
              <a:rPr lang="it-IT" smtClean="0"/>
              <a:t>‹n.›</a:t>
            </a:fld>
            <a:endParaRPr lang="it-IT"/>
          </a:p>
        </p:txBody>
      </p:sp>
    </p:spTree>
    <p:extLst>
      <p:ext uri="{BB962C8B-B14F-4D97-AF65-F5344CB8AC3E}">
        <p14:creationId xmlns:p14="http://schemas.microsoft.com/office/powerpoint/2010/main" val="4128283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E68997EF-DC56-6044-A8F8-D2512D9D00F5}" type="datetimeFigureOut">
              <a:rPr lang="it-IT" smtClean="0"/>
              <a:t>23/09/13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6B60C09-B1EA-C64A-A8BE-832356320FD5}" type="slidenum">
              <a:rPr lang="it-IT" smtClean="0"/>
              <a:t>‹n.›</a:t>
            </a:fld>
            <a:endParaRPr lang="it-IT"/>
          </a:p>
        </p:txBody>
      </p:sp>
    </p:spTree>
    <p:extLst>
      <p:ext uri="{BB962C8B-B14F-4D97-AF65-F5344CB8AC3E}">
        <p14:creationId xmlns:p14="http://schemas.microsoft.com/office/powerpoint/2010/main" val="3459923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E68997EF-DC56-6044-A8F8-D2512D9D00F5}" type="datetimeFigureOut">
              <a:rPr lang="it-IT" smtClean="0"/>
              <a:t>23/09/13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6B60C09-B1EA-C64A-A8BE-832356320FD5}" type="slidenum">
              <a:rPr lang="it-IT" smtClean="0"/>
              <a:t>‹n.›</a:t>
            </a:fld>
            <a:endParaRPr lang="it-IT"/>
          </a:p>
        </p:txBody>
      </p:sp>
    </p:spTree>
    <p:extLst>
      <p:ext uri="{BB962C8B-B14F-4D97-AF65-F5344CB8AC3E}">
        <p14:creationId xmlns:p14="http://schemas.microsoft.com/office/powerpoint/2010/main" val="3386527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68997EF-DC56-6044-A8F8-D2512D9D00F5}" type="datetimeFigureOut">
              <a:rPr lang="it-IT" smtClean="0"/>
              <a:t>23/09/13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6B60C09-B1EA-C64A-A8BE-832356320FD5}" type="slidenum">
              <a:rPr lang="it-IT" smtClean="0"/>
              <a:t>‹n.›</a:t>
            </a:fld>
            <a:endParaRPr lang="it-IT"/>
          </a:p>
        </p:txBody>
      </p:sp>
    </p:spTree>
    <p:extLst>
      <p:ext uri="{BB962C8B-B14F-4D97-AF65-F5344CB8AC3E}">
        <p14:creationId xmlns:p14="http://schemas.microsoft.com/office/powerpoint/2010/main" val="1676873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E68997EF-DC56-6044-A8F8-D2512D9D00F5}" type="datetimeFigureOut">
              <a:rPr lang="it-IT" smtClean="0"/>
              <a:t>23/09/13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6B60C09-B1EA-C64A-A8BE-832356320FD5}" type="slidenum">
              <a:rPr lang="it-IT" smtClean="0"/>
              <a:t>‹n.›</a:t>
            </a:fld>
            <a:endParaRPr lang="it-IT"/>
          </a:p>
        </p:txBody>
      </p:sp>
    </p:spTree>
    <p:extLst>
      <p:ext uri="{BB962C8B-B14F-4D97-AF65-F5344CB8AC3E}">
        <p14:creationId xmlns:p14="http://schemas.microsoft.com/office/powerpoint/2010/main" val="3927322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E68997EF-DC56-6044-A8F8-D2512D9D00F5}" type="datetimeFigureOut">
              <a:rPr lang="it-IT" smtClean="0"/>
              <a:t>23/09/13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6B60C09-B1EA-C64A-A8BE-832356320FD5}" type="slidenum">
              <a:rPr lang="it-IT" smtClean="0"/>
              <a:t>‹n.›</a:t>
            </a:fld>
            <a:endParaRPr lang="it-IT"/>
          </a:p>
        </p:txBody>
      </p:sp>
    </p:spTree>
    <p:extLst>
      <p:ext uri="{BB962C8B-B14F-4D97-AF65-F5344CB8AC3E}">
        <p14:creationId xmlns:p14="http://schemas.microsoft.com/office/powerpoint/2010/main" val="290492244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8997EF-DC56-6044-A8F8-D2512D9D00F5}" type="datetimeFigureOut">
              <a:rPr lang="it-IT" smtClean="0"/>
              <a:t>23/09/13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B60C09-B1EA-C64A-A8BE-832356320FD5}" type="slidenum">
              <a:rPr lang="it-IT" smtClean="0"/>
              <a:t>‹n.›</a:t>
            </a:fld>
            <a:endParaRPr lang="it-IT"/>
          </a:p>
        </p:txBody>
      </p:sp>
    </p:spTree>
    <p:extLst>
      <p:ext uri="{BB962C8B-B14F-4D97-AF65-F5344CB8AC3E}">
        <p14:creationId xmlns:p14="http://schemas.microsoft.com/office/powerpoint/2010/main" val="37393600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i="1" dirty="0" err="1" smtClean="0"/>
              <a:t>Civil</a:t>
            </a:r>
            <a:r>
              <a:rPr lang="it-IT" i="1" dirty="0" smtClean="0"/>
              <a:t> law – Common law</a:t>
            </a:r>
            <a:endParaRPr lang="it-IT" i="1" dirty="0"/>
          </a:p>
        </p:txBody>
      </p:sp>
      <p:sp>
        <p:nvSpPr>
          <p:cNvPr id="3" name="Sottotitolo 2"/>
          <p:cNvSpPr>
            <a:spLocks noGrp="1"/>
          </p:cNvSpPr>
          <p:nvPr>
            <p:ph type="subTitle" idx="1"/>
          </p:nvPr>
        </p:nvSpPr>
        <p:spPr/>
        <p:txBody>
          <a:bodyPr/>
          <a:lstStyle/>
          <a:p>
            <a:endParaRPr lang="it-IT" dirty="0"/>
          </a:p>
        </p:txBody>
      </p:sp>
    </p:spTree>
    <p:extLst>
      <p:ext uri="{BB962C8B-B14F-4D97-AF65-F5344CB8AC3E}">
        <p14:creationId xmlns:p14="http://schemas.microsoft.com/office/powerpoint/2010/main" val="9003578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smtClean="0"/>
              <a:t>Common Law </a:t>
            </a:r>
            <a:endParaRPr lang="it-IT" i="1" dirty="0"/>
          </a:p>
        </p:txBody>
      </p:sp>
      <p:sp>
        <p:nvSpPr>
          <p:cNvPr id="3" name="Segnaposto contenuto 2"/>
          <p:cNvSpPr>
            <a:spLocks noGrp="1"/>
          </p:cNvSpPr>
          <p:nvPr>
            <p:ph idx="1"/>
          </p:nvPr>
        </p:nvSpPr>
        <p:spPr/>
        <p:txBody>
          <a:bodyPr>
            <a:normAutofit fontScale="70000" lnSpcReduction="20000"/>
          </a:bodyPr>
          <a:lstStyle/>
          <a:p>
            <a:pPr lvl="0"/>
            <a:r>
              <a:rPr lang="it-IT" b="1" dirty="0"/>
              <a:t>Estensione: </a:t>
            </a:r>
            <a:r>
              <a:rPr lang="it-IT" dirty="0"/>
              <a:t>nasce nell’Inghilterra medievale e si propaga nel mondo con le conquiste coloniali inglesi (America del Nord, Asia e Africa). È la famiglia giuridica cui appartengono gli USA (eccetto la Louisiana), il Canada (eccetto il Québec), l’Australia, la Nuova Zelanda, la Malesia, l’India, ecc.</a:t>
            </a:r>
          </a:p>
          <a:p>
            <a:r>
              <a:rPr lang="it-IT" b="1" dirty="0" smtClean="0"/>
              <a:t>Con il declino dell’impero britannico e l’ascesa </a:t>
            </a:r>
            <a:r>
              <a:rPr lang="it-IT" b="1" dirty="0"/>
              <a:t>degli USA a potenza mondiale, </a:t>
            </a:r>
            <a:r>
              <a:rPr lang="it-IT" dirty="0" smtClean="0"/>
              <a:t>è ormai il</a:t>
            </a:r>
            <a:r>
              <a:rPr lang="it-IT" i="1" dirty="0" smtClean="0"/>
              <a:t> </a:t>
            </a:r>
            <a:r>
              <a:rPr lang="it-IT" i="1" dirty="0"/>
              <a:t>common law </a:t>
            </a:r>
            <a:r>
              <a:rPr lang="it-IT" dirty="0"/>
              <a:t>degli Stati </a:t>
            </a:r>
            <a:r>
              <a:rPr lang="it-IT" dirty="0" smtClean="0"/>
              <a:t>Uniti il punto </a:t>
            </a:r>
            <a:r>
              <a:rPr lang="it-IT" dirty="0"/>
              <a:t>di </a:t>
            </a:r>
            <a:r>
              <a:rPr lang="it-IT" dirty="0" smtClean="0"/>
              <a:t>riferimento: rispetto </a:t>
            </a:r>
            <a:r>
              <a:rPr lang="it-IT" dirty="0"/>
              <a:t>al sistema inglese ha caratteri molto accentuati e diversi (</a:t>
            </a:r>
            <a:r>
              <a:rPr lang="it-IT" dirty="0" smtClean="0"/>
              <a:t>costituzione </a:t>
            </a:r>
            <a:r>
              <a:rPr lang="it-IT" dirty="0"/>
              <a:t>scritta, sistema </a:t>
            </a:r>
            <a:r>
              <a:rPr lang="it-IT" dirty="0" smtClean="0"/>
              <a:t>federale</a:t>
            </a:r>
            <a:r>
              <a:rPr lang="it-IT" dirty="0"/>
              <a:t>, </a:t>
            </a:r>
            <a:r>
              <a:rPr lang="it-IT" dirty="0" smtClean="0"/>
              <a:t>tradizione accademica)</a:t>
            </a:r>
            <a:r>
              <a:rPr lang="it-IT" dirty="0"/>
              <a:t>.</a:t>
            </a:r>
          </a:p>
          <a:p>
            <a:pPr lvl="0"/>
            <a:r>
              <a:rPr lang="it-IT" b="1" dirty="0" smtClean="0"/>
              <a:t>Sistema </a:t>
            </a:r>
            <a:r>
              <a:rPr lang="it-IT" b="1" dirty="0"/>
              <a:t>unitario:</a:t>
            </a:r>
            <a:r>
              <a:rPr lang="it-IT" dirty="0"/>
              <a:t> un precedente inglese del XVII secolo può essere richiamato e </a:t>
            </a:r>
            <a:r>
              <a:rPr lang="it-IT" dirty="0" smtClean="0"/>
              <a:t>applicato </a:t>
            </a:r>
            <a:r>
              <a:rPr lang="it-IT" dirty="0"/>
              <a:t>anche da un giudice canadese o malese. </a:t>
            </a:r>
          </a:p>
          <a:p>
            <a:pPr lvl="0"/>
            <a:r>
              <a:rPr lang="it-IT" b="1" dirty="0" smtClean="0"/>
              <a:t>Sistema </a:t>
            </a:r>
            <a:r>
              <a:rPr lang="it-IT" b="1" dirty="0"/>
              <a:t>omogeneo:</a:t>
            </a:r>
            <a:r>
              <a:rPr lang="it-IT" dirty="0"/>
              <a:t> </a:t>
            </a:r>
            <a:r>
              <a:rPr lang="it-IT" dirty="0" smtClean="0"/>
              <a:t>1) vi </a:t>
            </a:r>
            <a:r>
              <a:rPr lang="it-IT" dirty="0"/>
              <a:t>è congruenza pressoché completa fra </a:t>
            </a:r>
            <a:r>
              <a:rPr lang="it-IT" i="1" dirty="0"/>
              <a:t>common law </a:t>
            </a:r>
            <a:r>
              <a:rPr lang="it-IT" dirty="0"/>
              <a:t>e lingua </a:t>
            </a:r>
            <a:r>
              <a:rPr lang="it-IT" dirty="0" smtClean="0"/>
              <a:t>inglese; 2) lo </a:t>
            </a:r>
            <a:r>
              <a:rPr lang="it-IT" dirty="0"/>
              <a:t>studio </a:t>
            </a:r>
            <a:r>
              <a:rPr lang="it-IT" dirty="0" smtClean="0"/>
              <a:t>del </a:t>
            </a:r>
            <a:r>
              <a:rPr lang="it-IT" i="1" dirty="0"/>
              <a:t>common</a:t>
            </a:r>
            <a:r>
              <a:rPr lang="it-IT" dirty="0"/>
              <a:t> law fino al XVII secolo si riduce essenzialmente allo studio del diritto inglese.</a:t>
            </a:r>
          </a:p>
          <a:p>
            <a:pPr lvl="0"/>
            <a:endParaRPr lang="it-IT" dirty="0"/>
          </a:p>
        </p:txBody>
      </p:sp>
    </p:spTree>
    <p:extLst>
      <p:ext uri="{BB962C8B-B14F-4D97-AF65-F5344CB8AC3E}">
        <p14:creationId xmlns:p14="http://schemas.microsoft.com/office/powerpoint/2010/main" val="4426661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Diritto inglese</a:t>
            </a:r>
            <a:endParaRPr lang="it-IT" dirty="0"/>
          </a:p>
        </p:txBody>
      </p:sp>
      <p:sp>
        <p:nvSpPr>
          <p:cNvPr id="3" name="Segnaposto contenuto 2"/>
          <p:cNvSpPr>
            <a:spLocks noGrp="1"/>
          </p:cNvSpPr>
          <p:nvPr>
            <p:ph idx="1"/>
          </p:nvPr>
        </p:nvSpPr>
        <p:spPr/>
        <p:txBody>
          <a:bodyPr>
            <a:normAutofit/>
          </a:bodyPr>
          <a:lstStyle/>
          <a:p>
            <a:r>
              <a:rPr lang="it-IT" dirty="0" smtClean="0"/>
              <a:t>E non del Regno Unito o della Gran Bretagna: la Scozia, l’Irlanda del Nord, l’Isola di Man e le Isole del Canale sono soggette a diversi diritti.</a:t>
            </a:r>
          </a:p>
          <a:p>
            <a:r>
              <a:rPr lang="it-IT" dirty="0" smtClean="0"/>
              <a:t>Profonda continuità storica: non conosce né il rinnovamento che il Continente ha sperimentato con la “riscoperta” del diritto romano, né la cesura della codificazione. </a:t>
            </a:r>
            <a:endParaRPr lang="it-IT" dirty="0"/>
          </a:p>
        </p:txBody>
      </p:sp>
    </p:spTree>
    <p:extLst>
      <p:ext uri="{BB962C8B-B14F-4D97-AF65-F5344CB8AC3E}">
        <p14:creationId xmlns:p14="http://schemas.microsoft.com/office/powerpoint/2010/main" val="4231196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Fasi storiche del diritto inglese</a:t>
            </a:r>
            <a:endParaRPr lang="it-IT" dirty="0"/>
          </a:p>
        </p:txBody>
      </p:sp>
      <p:sp>
        <p:nvSpPr>
          <p:cNvPr id="3" name="Segnaposto contenuto 2"/>
          <p:cNvSpPr>
            <a:spLocks noGrp="1"/>
          </p:cNvSpPr>
          <p:nvPr>
            <p:ph idx="1"/>
          </p:nvPr>
        </p:nvSpPr>
        <p:spPr/>
        <p:txBody>
          <a:bodyPr>
            <a:normAutofit fontScale="92500" lnSpcReduction="10000"/>
          </a:bodyPr>
          <a:lstStyle/>
          <a:p>
            <a:r>
              <a:rPr lang="it-IT" dirty="0"/>
              <a:t> </a:t>
            </a:r>
            <a:r>
              <a:rPr lang="it-IT" dirty="0" smtClean="0"/>
              <a:t>periodo anteriore alla conquista normanna</a:t>
            </a:r>
          </a:p>
          <a:p>
            <a:r>
              <a:rPr lang="it-IT" dirty="0" smtClean="0"/>
              <a:t>1066-1485: da conquista normanna a dinastia Tudor: </a:t>
            </a:r>
            <a:r>
              <a:rPr lang="it-IT" b="1" dirty="0" smtClean="0"/>
              <a:t>formazione del common law come diritto comune a tutto il Regno</a:t>
            </a:r>
            <a:endParaRPr lang="it-IT" dirty="0" smtClean="0"/>
          </a:p>
          <a:p>
            <a:r>
              <a:rPr lang="it-IT" dirty="0" smtClean="0"/>
              <a:t>1485-1832: si sviluppa un ramo complementare del </a:t>
            </a:r>
            <a:r>
              <a:rPr lang="it-IT" i="1" dirty="0" smtClean="0"/>
              <a:t>common law</a:t>
            </a:r>
            <a:r>
              <a:rPr lang="it-IT" dirty="0" smtClean="0"/>
              <a:t>, l’</a:t>
            </a:r>
            <a:r>
              <a:rPr lang="it-IT" b="1" dirty="0" err="1" smtClean="0"/>
              <a:t>equity</a:t>
            </a:r>
            <a:endParaRPr lang="it-IT" b="1" dirty="0" smtClean="0"/>
          </a:p>
          <a:p>
            <a:r>
              <a:rPr lang="it-IT" dirty="0" smtClean="0"/>
              <a:t>1485-oggi: fase del </a:t>
            </a:r>
            <a:r>
              <a:rPr lang="it-IT" i="1" dirty="0" smtClean="0"/>
              <a:t>common law </a:t>
            </a:r>
            <a:r>
              <a:rPr lang="it-IT" dirty="0" smtClean="0"/>
              <a:t>“moderno”: ruolo crescente della legge, mutamenti nella società, affermazione del diritto amministrativo, del diritto europeo, fine dell’Impero …</a:t>
            </a:r>
          </a:p>
        </p:txBody>
      </p:sp>
    </p:spTree>
    <p:extLst>
      <p:ext uri="{BB962C8B-B14F-4D97-AF65-F5344CB8AC3E}">
        <p14:creationId xmlns:p14="http://schemas.microsoft.com/office/powerpoint/2010/main" val="27178852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Periodo anglosassone</a:t>
            </a:r>
            <a:endParaRPr lang="it-IT" dirty="0"/>
          </a:p>
        </p:txBody>
      </p:sp>
      <p:sp>
        <p:nvSpPr>
          <p:cNvPr id="3" name="Segnaposto contenuto 2"/>
          <p:cNvSpPr>
            <a:spLocks noGrp="1"/>
          </p:cNvSpPr>
          <p:nvPr>
            <p:ph idx="1"/>
          </p:nvPr>
        </p:nvSpPr>
        <p:spPr/>
        <p:txBody>
          <a:bodyPr>
            <a:noAutofit/>
          </a:bodyPr>
          <a:lstStyle/>
          <a:p>
            <a:pPr lvl="0"/>
            <a:r>
              <a:rPr lang="it-IT" sz="1800" b="1" dirty="0"/>
              <a:t>Origini: di solito la nascita del common law si fa coincidere con </a:t>
            </a:r>
            <a:r>
              <a:rPr lang="it-IT" sz="1800" dirty="0"/>
              <a:t>la battaglia di Hastings (1066) e la conquista normanna dell’Inghilterra. </a:t>
            </a:r>
            <a:endParaRPr lang="it-IT" sz="1800" dirty="0" smtClean="0"/>
          </a:p>
          <a:p>
            <a:pPr lvl="0"/>
            <a:r>
              <a:rPr lang="it-IT" sz="1800" dirty="0" smtClean="0"/>
              <a:t>In </a:t>
            </a:r>
            <a:r>
              <a:rPr lang="it-IT" sz="1800" dirty="0"/>
              <a:t>realtà, il processo di formazione è molto più lento e graduale. Inizia nel periodo anglosassone, anteriore alla conquista. </a:t>
            </a:r>
          </a:p>
          <a:p>
            <a:r>
              <a:rPr lang="it-IT" sz="1800" b="1" dirty="0"/>
              <a:t>Quattro secoli di dominazione romana non hanno lasciato tracce del relativo diritto. </a:t>
            </a:r>
            <a:r>
              <a:rPr lang="it-IT" sz="1800" dirty="0"/>
              <a:t>Più </a:t>
            </a:r>
            <a:r>
              <a:rPr lang="it-IT" sz="1800" dirty="0" smtClean="0"/>
              <a:t>importante è </a:t>
            </a:r>
            <a:r>
              <a:rPr lang="it-IT" sz="1800" dirty="0"/>
              <a:t>il ruolo delle tribù germaniche (Sassoni, Angli, Iuti e Danesi) e del loro </a:t>
            </a:r>
            <a:r>
              <a:rPr lang="it-IT" sz="1800" dirty="0" smtClean="0"/>
              <a:t>diritto e </a:t>
            </a:r>
            <a:r>
              <a:rPr lang="it-IT" sz="1800" dirty="0"/>
              <a:t>la conversione al cristianesimo (596 d.C.). </a:t>
            </a:r>
            <a:endParaRPr lang="it-IT" sz="1800" dirty="0" smtClean="0"/>
          </a:p>
          <a:p>
            <a:r>
              <a:rPr lang="it-IT" sz="1800" dirty="0" smtClean="0"/>
              <a:t>A </a:t>
            </a:r>
            <a:r>
              <a:rPr lang="it-IT" sz="1800" dirty="0"/>
              <a:t>differenza di quanto </a:t>
            </a:r>
            <a:r>
              <a:rPr lang="it-IT" sz="1800" dirty="0" smtClean="0"/>
              <a:t>accade </a:t>
            </a:r>
            <a:r>
              <a:rPr lang="it-IT" sz="1800" dirty="0"/>
              <a:t>sul continente, i sovrani </a:t>
            </a:r>
            <a:r>
              <a:rPr lang="it-IT" sz="1800" dirty="0" smtClean="0"/>
              <a:t>– quali </a:t>
            </a:r>
            <a:r>
              <a:rPr lang="it-IT" sz="1800" dirty="0" err="1" smtClean="0"/>
              <a:t>Etelberto</a:t>
            </a:r>
            <a:r>
              <a:rPr lang="it-IT" sz="1800" dirty="0" smtClean="0"/>
              <a:t> </a:t>
            </a:r>
            <a:r>
              <a:rPr lang="it-IT" sz="1800" dirty="0"/>
              <a:t>del Kent </a:t>
            </a:r>
            <a:r>
              <a:rPr lang="it-IT" sz="1800" dirty="0" smtClean="0"/>
              <a:t>(600 d.C. circa) e Canuto (1017</a:t>
            </a:r>
            <a:r>
              <a:rPr lang="it-IT" sz="1800" dirty="0"/>
              <a:t>-1035) raccolgono le leggi germaniche non in latino, ma in anglosassone. </a:t>
            </a:r>
            <a:r>
              <a:rPr lang="it-IT" sz="1800" b="1" dirty="0"/>
              <a:t>In più, il diritto che vige </a:t>
            </a:r>
            <a:r>
              <a:rPr lang="it-IT" sz="1800" b="1" dirty="0" smtClean="0"/>
              <a:t>è </a:t>
            </a:r>
            <a:r>
              <a:rPr lang="it-IT" sz="1800" b="1" dirty="0"/>
              <a:t>ancora un diritto locale, non comune a tutto il regno. </a:t>
            </a:r>
            <a:endParaRPr lang="it-IT" sz="1700" b="1" dirty="0"/>
          </a:p>
        </p:txBody>
      </p:sp>
    </p:spTree>
    <p:extLst>
      <p:ext uri="{BB962C8B-B14F-4D97-AF65-F5344CB8AC3E}">
        <p14:creationId xmlns:p14="http://schemas.microsoft.com/office/powerpoint/2010/main" val="13253978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Dopo la conquista normanna</a:t>
            </a:r>
            <a:endParaRPr lang="it-IT" dirty="0"/>
          </a:p>
        </p:txBody>
      </p:sp>
      <p:sp>
        <p:nvSpPr>
          <p:cNvPr id="3" name="Segnaposto contenuto 2"/>
          <p:cNvSpPr>
            <a:spLocks noGrp="1"/>
          </p:cNvSpPr>
          <p:nvPr>
            <p:ph idx="1"/>
          </p:nvPr>
        </p:nvSpPr>
        <p:spPr/>
        <p:txBody>
          <a:bodyPr>
            <a:normAutofit fontScale="47500" lnSpcReduction="20000"/>
          </a:bodyPr>
          <a:lstStyle/>
          <a:p>
            <a:pPr lvl="0"/>
            <a:r>
              <a:rPr lang="it-IT" dirty="0" smtClean="0"/>
              <a:t>Il </a:t>
            </a:r>
            <a:r>
              <a:rPr lang="it-IT" i="1" dirty="0"/>
              <a:t>common</a:t>
            </a:r>
            <a:r>
              <a:rPr lang="it-IT" dirty="0"/>
              <a:t> </a:t>
            </a:r>
            <a:r>
              <a:rPr lang="it-IT" i="1" dirty="0"/>
              <a:t>law</a:t>
            </a:r>
            <a:r>
              <a:rPr lang="it-IT" dirty="0"/>
              <a:t> </a:t>
            </a:r>
            <a:r>
              <a:rPr lang="it-IT" dirty="0" smtClean="0"/>
              <a:t>presenta </a:t>
            </a:r>
            <a:r>
              <a:rPr lang="it-IT" dirty="0"/>
              <a:t>caratteri di </a:t>
            </a:r>
            <a:r>
              <a:rPr lang="it-IT" dirty="0" err="1"/>
              <a:t>medievalità</a:t>
            </a:r>
            <a:r>
              <a:rPr lang="it-IT" dirty="0"/>
              <a:t> </a:t>
            </a:r>
            <a:r>
              <a:rPr lang="it-IT" dirty="0" smtClean="0"/>
              <a:t>(tratti </a:t>
            </a:r>
            <a:r>
              <a:rPr lang="it-IT" dirty="0"/>
              <a:t>caratteristici della famiglia giuridica in esame) che, invece, nel continente </a:t>
            </a:r>
            <a:r>
              <a:rPr lang="it-IT" dirty="0" smtClean="0"/>
              <a:t>capitolano </a:t>
            </a:r>
            <a:r>
              <a:rPr lang="it-IT" dirty="0"/>
              <a:t>in forza della modernizzazione assolutistica. </a:t>
            </a:r>
          </a:p>
          <a:p>
            <a:r>
              <a:rPr lang="it-IT" dirty="0" smtClean="0"/>
              <a:t>Cosa </a:t>
            </a:r>
            <a:r>
              <a:rPr lang="it-IT" dirty="0"/>
              <a:t>favorisce la nascita del </a:t>
            </a:r>
            <a:r>
              <a:rPr lang="it-IT" i="1" dirty="0"/>
              <a:t>common </a:t>
            </a:r>
            <a:r>
              <a:rPr lang="it-IT" i="1" dirty="0" smtClean="0"/>
              <a:t>law:</a:t>
            </a:r>
            <a:r>
              <a:rPr lang="it-IT" dirty="0" smtClean="0"/>
              <a:t> Guglielmo </a:t>
            </a:r>
            <a:r>
              <a:rPr lang="it-IT" dirty="0"/>
              <a:t>il Conquistatore si considera successore dell’ultimo Re anglosassone Edoardo il Confessore</a:t>
            </a:r>
            <a:r>
              <a:rPr lang="it-IT" dirty="0" smtClean="0"/>
              <a:t>; dichiara </a:t>
            </a:r>
            <a:r>
              <a:rPr lang="it-IT" dirty="0"/>
              <a:t>di mantenere in vigore il diritto anglosassone; </a:t>
            </a:r>
            <a:r>
              <a:rPr lang="it-IT" dirty="0" smtClean="0"/>
              <a:t>importa </a:t>
            </a:r>
            <a:r>
              <a:rPr lang="it-IT" dirty="0"/>
              <a:t>in Inghilterra, </a:t>
            </a:r>
            <a:r>
              <a:rPr lang="it-IT" dirty="0" smtClean="0"/>
              <a:t>un </a:t>
            </a:r>
            <a:r>
              <a:rPr lang="it-IT" dirty="0"/>
              <a:t>potere forte e </a:t>
            </a:r>
            <a:r>
              <a:rPr lang="it-IT" dirty="0" smtClean="0"/>
              <a:t>centralizzato (feudalesimo diverso da quello europeo continentale). </a:t>
            </a:r>
          </a:p>
          <a:p>
            <a:r>
              <a:rPr lang="it-IT" dirty="0" smtClean="0"/>
              <a:t>Le </a:t>
            </a:r>
            <a:r>
              <a:rPr lang="it-IT" dirty="0"/>
              <a:t>istituzioni centralizzate </a:t>
            </a:r>
            <a:r>
              <a:rPr lang="it-IT" dirty="0" smtClean="0"/>
              <a:t>sono gemmazioni della </a:t>
            </a:r>
            <a:r>
              <a:rPr lang="it-IT" i="1" dirty="0"/>
              <a:t>curia </a:t>
            </a:r>
            <a:r>
              <a:rPr lang="it-IT" i="1" dirty="0" err="1" smtClean="0"/>
              <a:t>regis</a:t>
            </a:r>
            <a:r>
              <a:rPr lang="it-IT" dirty="0" smtClean="0"/>
              <a:t>. Ben presto </a:t>
            </a:r>
            <a:r>
              <a:rPr lang="it-IT" dirty="0"/>
              <a:t>si emanciperanno </a:t>
            </a:r>
            <a:r>
              <a:rPr lang="it-IT" dirty="0" smtClean="0"/>
              <a:t>e </a:t>
            </a:r>
            <a:r>
              <a:rPr lang="it-IT" dirty="0"/>
              <a:t>si trasformeranno </a:t>
            </a:r>
            <a:r>
              <a:rPr lang="it-IT" dirty="0" smtClean="0"/>
              <a:t> in corti </a:t>
            </a:r>
            <a:r>
              <a:rPr lang="it-IT" dirty="0"/>
              <a:t>di giustizia. </a:t>
            </a:r>
            <a:r>
              <a:rPr lang="it-IT" dirty="0" smtClean="0"/>
              <a:t>Ciò impedisce alle </a:t>
            </a:r>
            <a:r>
              <a:rPr lang="it-IT" dirty="0"/>
              <a:t>consuetudini </a:t>
            </a:r>
            <a:r>
              <a:rPr lang="it-IT" dirty="0" smtClean="0"/>
              <a:t>locali </a:t>
            </a:r>
            <a:r>
              <a:rPr lang="it-IT" dirty="0"/>
              <a:t>di affermarsi </a:t>
            </a:r>
            <a:r>
              <a:rPr lang="it-IT" dirty="0" smtClean="0"/>
              <a:t>: si forma un </a:t>
            </a:r>
            <a:r>
              <a:rPr lang="it-IT" b="1" dirty="0"/>
              <a:t>diritto comune di produzione in grandissima parte giurisprudenziale ricognitivo delle uniformi tradizioni del </a:t>
            </a:r>
            <a:r>
              <a:rPr lang="it-IT" b="1" dirty="0" smtClean="0"/>
              <a:t>regno</a:t>
            </a:r>
            <a:r>
              <a:rPr lang="it-IT" dirty="0" smtClean="0"/>
              <a:t>.</a:t>
            </a:r>
            <a:endParaRPr lang="it-IT" dirty="0"/>
          </a:p>
          <a:p>
            <a:pPr lvl="0"/>
            <a:r>
              <a:rPr lang="it-IT" dirty="0" smtClean="0"/>
              <a:t>Ecco la denominazione </a:t>
            </a:r>
            <a:r>
              <a:rPr lang="it-IT" i="1" dirty="0" smtClean="0"/>
              <a:t>common</a:t>
            </a:r>
            <a:r>
              <a:rPr lang="it-IT" b="1" dirty="0" smtClean="0"/>
              <a:t> </a:t>
            </a:r>
            <a:r>
              <a:rPr lang="it-IT" i="1" dirty="0"/>
              <a:t>law</a:t>
            </a:r>
            <a:r>
              <a:rPr lang="it-IT" dirty="0"/>
              <a:t>: </a:t>
            </a:r>
            <a:r>
              <a:rPr lang="it-IT" dirty="0" smtClean="0"/>
              <a:t>è il</a:t>
            </a:r>
            <a:r>
              <a:rPr lang="it-IT" b="1" dirty="0" smtClean="0"/>
              <a:t> </a:t>
            </a:r>
            <a:r>
              <a:rPr lang="it-IT" b="1" dirty="0"/>
              <a:t>diritto comune al regno (</a:t>
            </a:r>
            <a:r>
              <a:rPr lang="it-IT" b="1" i="1" dirty="0" err="1"/>
              <a:t>lex</a:t>
            </a:r>
            <a:r>
              <a:rPr lang="it-IT" b="1" dirty="0"/>
              <a:t> </a:t>
            </a:r>
            <a:r>
              <a:rPr lang="it-IT" b="1" i="1" dirty="0" err="1"/>
              <a:t>terrae</a:t>
            </a:r>
            <a:r>
              <a:rPr lang="it-IT" b="1" dirty="0"/>
              <a:t>, </a:t>
            </a:r>
            <a:r>
              <a:rPr lang="it-IT" b="1" i="1" dirty="0"/>
              <a:t>law</a:t>
            </a:r>
            <a:r>
              <a:rPr lang="it-IT" b="1" dirty="0"/>
              <a:t> </a:t>
            </a:r>
            <a:r>
              <a:rPr lang="it-IT" b="1" i="1" dirty="0"/>
              <a:t>of</a:t>
            </a:r>
            <a:r>
              <a:rPr lang="it-IT" b="1" dirty="0"/>
              <a:t> </a:t>
            </a:r>
            <a:r>
              <a:rPr lang="it-IT" b="1" i="1" dirty="0"/>
              <a:t>the</a:t>
            </a:r>
            <a:r>
              <a:rPr lang="it-IT" b="1" dirty="0"/>
              <a:t> </a:t>
            </a:r>
            <a:r>
              <a:rPr lang="it-IT" b="1" i="1" dirty="0" err="1"/>
              <a:t>land</a:t>
            </a:r>
            <a:r>
              <a:rPr lang="it-IT" b="1" dirty="0" smtClean="0"/>
              <a:t>)</a:t>
            </a:r>
            <a:r>
              <a:rPr lang="it-IT" dirty="0" smtClean="0"/>
              <a:t>. Si </a:t>
            </a:r>
            <a:r>
              <a:rPr lang="it-IT" dirty="0"/>
              <a:t>applica sulla base del principio di territorialità del </a:t>
            </a:r>
            <a:r>
              <a:rPr lang="it-IT" dirty="0" smtClean="0"/>
              <a:t>diritto.</a:t>
            </a:r>
            <a:r>
              <a:rPr lang="it-IT" b="1" dirty="0" smtClean="0"/>
              <a:t> È </a:t>
            </a:r>
            <a:r>
              <a:rPr lang="it-IT" b="1" dirty="0"/>
              <a:t>eguale per tutti, e a questo tutti i sudditi, quale che si la classe sociale alla quale appartengono, sono assoggettati</a:t>
            </a:r>
            <a:r>
              <a:rPr lang="it-IT" dirty="0"/>
              <a:t>.</a:t>
            </a:r>
            <a:r>
              <a:rPr lang="it-IT" b="1" dirty="0"/>
              <a:t> </a:t>
            </a:r>
            <a:endParaRPr lang="it-IT" b="1" dirty="0" smtClean="0"/>
          </a:p>
          <a:p>
            <a:pPr lvl="0"/>
            <a:r>
              <a:rPr lang="it-IT" dirty="0" smtClean="0"/>
              <a:t>Il </a:t>
            </a:r>
            <a:r>
              <a:rPr lang="it-IT" dirty="0"/>
              <a:t>miracolo del </a:t>
            </a:r>
            <a:r>
              <a:rPr lang="it-IT" i="1" dirty="0"/>
              <a:t>common</a:t>
            </a:r>
            <a:r>
              <a:rPr lang="it-IT" dirty="0"/>
              <a:t> </a:t>
            </a:r>
            <a:r>
              <a:rPr lang="it-IT" i="1" dirty="0"/>
              <a:t>law</a:t>
            </a:r>
            <a:r>
              <a:rPr lang="it-IT" dirty="0"/>
              <a:t> è appunto quello di un diritto regio, comune a tutti i sudditi, che rimonta alle consuetudini immemorabili del Regno anteriori alla conquista normanna, </a:t>
            </a:r>
            <a:r>
              <a:rPr lang="it-IT" dirty="0" smtClean="0"/>
              <a:t>nato </a:t>
            </a:r>
            <a:r>
              <a:rPr lang="it-IT" dirty="0"/>
              <a:t>negli interstizi dei diritti particolari e via via sviluppatosi grazie al trionfo del centralismo regio e delle sue corti.</a:t>
            </a:r>
          </a:p>
          <a:p>
            <a:pPr lvl="0"/>
            <a:r>
              <a:rPr lang="it-IT" dirty="0" smtClean="0"/>
              <a:t>Il </a:t>
            </a:r>
            <a:r>
              <a:rPr lang="it-IT" dirty="0"/>
              <a:t>processo di “consolidamento” delle consuetudini si perfeziona già alla morte di Enrico II (1189). Così, ancora oggi, per affermare che una </a:t>
            </a:r>
            <a:r>
              <a:rPr lang="it-IT" dirty="0" smtClean="0"/>
              <a:t>norma </a:t>
            </a:r>
            <a:r>
              <a:rPr lang="it-IT" dirty="0"/>
              <a:t>– della quale si chiede applicazione da parte dei giudici – </a:t>
            </a:r>
            <a:r>
              <a:rPr lang="it-IT" dirty="0" smtClean="0"/>
              <a:t>appartenga al </a:t>
            </a:r>
            <a:r>
              <a:rPr lang="it-IT" i="1" dirty="0"/>
              <a:t>common law </a:t>
            </a:r>
            <a:r>
              <a:rPr lang="it-IT" dirty="0"/>
              <a:t>è necessario provarne l’</a:t>
            </a:r>
            <a:r>
              <a:rPr lang="it-IT" i="1" dirty="0" err="1"/>
              <a:t>immemorial</a:t>
            </a:r>
            <a:r>
              <a:rPr lang="it-IT" i="1" dirty="0"/>
              <a:t> </a:t>
            </a:r>
            <a:r>
              <a:rPr lang="it-IT" i="1" dirty="0" err="1"/>
              <a:t>antiquity</a:t>
            </a:r>
            <a:r>
              <a:rPr lang="it-IT" dirty="0"/>
              <a:t>: che cioè, si sia formata prima del 1189</a:t>
            </a:r>
            <a:r>
              <a:rPr lang="it-IT" dirty="0" smtClean="0"/>
              <a:t>.</a:t>
            </a:r>
            <a:endParaRPr lang="it-IT" dirty="0"/>
          </a:p>
        </p:txBody>
      </p:sp>
    </p:spTree>
    <p:extLst>
      <p:ext uri="{BB962C8B-B14F-4D97-AF65-F5344CB8AC3E}">
        <p14:creationId xmlns:p14="http://schemas.microsoft.com/office/powerpoint/2010/main" val="12855094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“miracolo” del </a:t>
            </a:r>
            <a:r>
              <a:rPr lang="it-IT" i="1" dirty="0" smtClean="0"/>
              <a:t>common law</a:t>
            </a:r>
            <a:endParaRPr lang="it-IT" dirty="0"/>
          </a:p>
        </p:txBody>
      </p:sp>
      <p:sp>
        <p:nvSpPr>
          <p:cNvPr id="3" name="Segnaposto contenuto 2"/>
          <p:cNvSpPr>
            <a:spLocks noGrp="1"/>
          </p:cNvSpPr>
          <p:nvPr>
            <p:ph idx="1"/>
          </p:nvPr>
        </p:nvSpPr>
        <p:spPr/>
        <p:txBody>
          <a:bodyPr>
            <a:normAutofit fontScale="47500" lnSpcReduction="20000"/>
          </a:bodyPr>
          <a:lstStyle/>
          <a:p>
            <a:pPr lvl="0"/>
            <a:r>
              <a:rPr lang="it-IT" dirty="0" smtClean="0"/>
              <a:t>Il </a:t>
            </a:r>
            <a:r>
              <a:rPr lang="it-IT" dirty="0"/>
              <a:t>miracolo </a:t>
            </a:r>
            <a:r>
              <a:rPr lang="it-IT" dirty="0" smtClean="0"/>
              <a:t>del </a:t>
            </a:r>
            <a:r>
              <a:rPr lang="it-IT" i="1" dirty="0"/>
              <a:t>common law </a:t>
            </a:r>
            <a:r>
              <a:rPr lang="it-IT" dirty="0"/>
              <a:t>non si arresta qui. </a:t>
            </a:r>
            <a:r>
              <a:rPr lang="it-IT" dirty="0" smtClean="0"/>
              <a:t>Poiché è </a:t>
            </a:r>
            <a:r>
              <a:rPr lang="it-IT" dirty="0"/>
              <a:t>un diritto che </a:t>
            </a:r>
            <a:r>
              <a:rPr lang="it-IT" dirty="0" smtClean="0"/>
              <a:t>formato </a:t>
            </a:r>
            <a:r>
              <a:rPr lang="it-IT" dirty="0"/>
              <a:t>da consuetudini interpretate da </a:t>
            </a:r>
            <a:r>
              <a:rPr lang="it-IT" dirty="0" smtClean="0"/>
              <a:t>corti </a:t>
            </a:r>
            <a:r>
              <a:rPr lang="it-IT" dirty="0"/>
              <a:t>che si sono venute separando dalla stessa</a:t>
            </a:r>
            <a:r>
              <a:rPr lang="it-IT" i="1" dirty="0"/>
              <a:t> curia </a:t>
            </a:r>
            <a:r>
              <a:rPr lang="it-IT" i="1" dirty="0" err="1" smtClean="0"/>
              <a:t>regis</a:t>
            </a:r>
            <a:r>
              <a:rPr lang="it-IT" dirty="0" smtClean="0"/>
              <a:t>, esso si affranca pure </a:t>
            </a:r>
            <a:r>
              <a:rPr lang="it-IT" dirty="0"/>
              <a:t>dallo stesso Re, il quale </a:t>
            </a:r>
            <a:r>
              <a:rPr lang="it-IT" b="1" dirty="0" smtClean="0"/>
              <a:t>è </a:t>
            </a:r>
            <a:r>
              <a:rPr lang="it-IT" b="1" dirty="0"/>
              <a:t>assoggettato alla legge della terra, che è la legge che lo fa </a:t>
            </a:r>
            <a:r>
              <a:rPr lang="it-IT" b="1" dirty="0" smtClean="0"/>
              <a:t>Re</a:t>
            </a:r>
            <a:r>
              <a:rPr lang="it-IT" dirty="0" smtClean="0"/>
              <a:t> (</a:t>
            </a:r>
            <a:r>
              <a:rPr lang="it-IT" dirty="0" err="1" smtClean="0"/>
              <a:t>Bracton</a:t>
            </a:r>
            <a:r>
              <a:rPr lang="it-IT" dirty="0" smtClean="0"/>
              <a:t>). Non </a:t>
            </a:r>
            <a:r>
              <a:rPr lang="it-IT" dirty="0"/>
              <a:t>viene a crearsi, come nel continente, un diritto specifico per i rapporti tra cittadini e pubblici poteri (il diritto amministrativo): anche i pubblici poteri sono </a:t>
            </a:r>
            <a:r>
              <a:rPr lang="it-IT" dirty="0" smtClean="0"/>
              <a:t>assoggettati </a:t>
            </a:r>
            <a:r>
              <a:rPr lang="it-IT" dirty="0"/>
              <a:t>alle comune legge del regno.</a:t>
            </a:r>
          </a:p>
          <a:p>
            <a:pPr lvl="0"/>
            <a:r>
              <a:rPr lang="it-IT" dirty="0"/>
              <a:t>Cosa consente una tale emancipazione? I caratteri di estremo </a:t>
            </a:r>
            <a:r>
              <a:rPr lang="it-IT" dirty="0" smtClean="0"/>
              <a:t>tecnicismo del </a:t>
            </a:r>
            <a:r>
              <a:rPr lang="it-IT" i="1" dirty="0"/>
              <a:t>common </a:t>
            </a:r>
            <a:r>
              <a:rPr lang="it-IT" i="1" dirty="0" smtClean="0"/>
              <a:t>law</a:t>
            </a:r>
            <a:r>
              <a:rPr lang="it-IT" dirty="0" smtClean="0"/>
              <a:t>.</a:t>
            </a:r>
            <a:endParaRPr lang="it-IT" dirty="0"/>
          </a:p>
          <a:p>
            <a:pPr lvl="0"/>
            <a:r>
              <a:rPr lang="it-IT" dirty="0"/>
              <a:t>Ma se le consuetudini </a:t>
            </a:r>
            <a:r>
              <a:rPr lang="it-IT" dirty="0" smtClean="0"/>
              <a:t>rimontano a </a:t>
            </a:r>
            <a:r>
              <a:rPr lang="it-IT" dirty="0"/>
              <a:t>prima del </a:t>
            </a:r>
            <a:r>
              <a:rPr lang="it-IT" dirty="0" smtClean="0"/>
              <a:t>1189, Com’è </a:t>
            </a:r>
            <a:r>
              <a:rPr lang="it-IT" dirty="0"/>
              <a:t>possibile che il </a:t>
            </a:r>
            <a:r>
              <a:rPr lang="it-IT" i="1" dirty="0"/>
              <a:t>common</a:t>
            </a:r>
            <a:r>
              <a:rPr lang="it-IT" dirty="0"/>
              <a:t> </a:t>
            </a:r>
            <a:r>
              <a:rPr lang="it-IT" i="1" dirty="0"/>
              <a:t>law</a:t>
            </a:r>
            <a:r>
              <a:rPr lang="it-IT" dirty="0"/>
              <a:t> </a:t>
            </a:r>
            <a:r>
              <a:rPr lang="it-IT" dirty="0" smtClean="0"/>
              <a:t>si sia evoluto? Centrale </a:t>
            </a:r>
            <a:r>
              <a:rPr lang="it-IT" dirty="0"/>
              <a:t>è il ruolo delle </a:t>
            </a:r>
            <a:r>
              <a:rPr lang="it-IT" dirty="0" smtClean="0"/>
              <a:t>corti. </a:t>
            </a:r>
            <a:endParaRPr lang="it-IT" dirty="0"/>
          </a:p>
          <a:p>
            <a:pPr lvl="0"/>
            <a:r>
              <a:rPr lang="it-IT" dirty="0"/>
              <a:t>I Re normanni sono pure vassalli del Re di </a:t>
            </a:r>
            <a:r>
              <a:rPr lang="it-IT" dirty="0" smtClean="0"/>
              <a:t>Francia: conoscono </a:t>
            </a:r>
            <a:r>
              <a:rPr lang="it-IT" dirty="0"/>
              <a:t>i problemi che il feudalesimo produce sulla </a:t>
            </a:r>
            <a:r>
              <a:rPr lang="it-IT" dirty="0" smtClean="0"/>
              <a:t>frammentazione </a:t>
            </a:r>
            <a:r>
              <a:rPr lang="it-IT" dirty="0"/>
              <a:t>del potere regio. </a:t>
            </a:r>
            <a:r>
              <a:rPr lang="it-IT" dirty="0" err="1" smtClean="0"/>
              <a:t>IRe</a:t>
            </a:r>
            <a:r>
              <a:rPr lang="it-IT" dirty="0" smtClean="0"/>
              <a:t> </a:t>
            </a:r>
            <a:r>
              <a:rPr lang="it-IT" dirty="0"/>
              <a:t>normanni introducono degli istituti volti a rafforzare, pur nel sistema feudale, il ruolo del </a:t>
            </a:r>
            <a:r>
              <a:rPr lang="it-IT" dirty="0" smtClean="0"/>
              <a:t>sovrano:</a:t>
            </a:r>
            <a:endParaRPr lang="it-IT" dirty="0"/>
          </a:p>
          <a:p>
            <a:pPr marL="0" lvl="0" indent="0">
              <a:buNone/>
            </a:pPr>
            <a:r>
              <a:rPr lang="it-IT" dirty="0" smtClean="0"/>
              <a:t>1) conservano </a:t>
            </a:r>
            <a:r>
              <a:rPr lang="it-IT" dirty="0"/>
              <a:t>il diritto consuetudinario anglosassone dopo la conquista normanna; </a:t>
            </a:r>
            <a:endParaRPr lang="it-IT" dirty="0" smtClean="0"/>
          </a:p>
          <a:p>
            <a:pPr marL="0" lvl="0" indent="0">
              <a:buNone/>
            </a:pPr>
            <a:r>
              <a:rPr lang="it-IT" dirty="0" smtClean="0"/>
              <a:t>2) introducono </a:t>
            </a:r>
            <a:r>
              <a:rPr lang="it-IT" dirty="0"/>
              <a:t>un sistema centralizzato </a:t>
            </a:r>
            <a:r>
              <a:rPr lang="it-IT" dirty="0" smtClean="0"/>
              <a:t>di amministrazione (sceriffi);</a:t>
            </a:r>
          </a:p>
          <a:p>
            <a:pPr marL="0" lvl="0" indent="0">
              <a:buNone/>
            </a:pPr>
            <a:r>
              <a:rPr lang="it-IT" dirty="0" smtClean="0"/>
              <a:t>3) Ricorrono a </a:t>
            </a:r>
            <a:r>
              <a:rPr lang="it-IT" dirty="0"/>
              <a:t>un </a:t>
            </a:r>
            <a:r>
              <a:rPr lang="it-IT" dirty="0" smtClean="0"/>
              <a:t>feudalesimo </a:t>
            </a:r>
            <a:r>
              <a:rPr lang="it-IT" dirty="0"/>
              <a:t>nel quale vi è la dipendenza diretta di tutti i vassalli dal sovrano;</a:t>
            </a:r>
          </a:p>
          <a:p>
            <a:pPr marL="0" lvl="0" indent="0">
              <a:buNone/>
            </a:pPr>
            <a:r>
              <a:rPr lang="it-IT" dirty="0" smtClean="0"/>
              <a:t>4) Stabiliscono un </a:t>
            </a:r>
            <a:r>
              <a:rPr lang="it-IT" dirty="0"/>
              <a:t>sistema di amministrazione centralizzato della giustizia. </a:t>
            </a:r>
            <a:r>
              <a:rPr lang="it-IT" dirty="0" smtClean="0"/>
              <a:t>Dalla </a:t>
            </a:r>
            <a:r>
              <a:rPr lang="it-IT" i="1" dirty="0" smtClean="0"/>
              <a:t>curia </a:t>
            </a:r>
            <a:r>
              <a:rPr lang="it-IT" i="1" dirty="0" err="1"/>
              <a:t>regis</a:t>
            </a:r>
            <a:r>
              <a:rPr lang="it-IT" dirty="0"/>
              <a:t> </a:t>
            </a:r>
            <a:r>
              <a:rPr lang="it-IT" dirty="0" smtClean="0"/>
              <a:t>nascono tre Corti: </a:t>
            </a:r>
            <a:r>
              <a:rPr lang="it-IT" b="1" dirty="0"/>
              <a:t>Court of Common </a:t>
            </a:r>
            <a:r>
              <a:rPr lang="it-IT" b="1" dirty="0" err="1"/>
              <a:t>Pleas</a:t>
            </a:r>
            <a:r>
              <a:rPr lang="it-IT" dirty="0"/>
              <a:t>, </a:t>
            </a:r>
            <a:r>
              <a:rPr lang="it-IT" b="1" dirty="0" err="1"/>
              <a:t>Exchequer</a:t>
            </a:r>
            <a:r>
              <a:rPr lang="it-IT" dirty="0"/>
              <a:t>, </a:t>
            </a:r>
            <a:r>
              <a:rPr lang="it-IT" b="1" dirty="0" err="1"/>
              <a:t>King’s</a:t>
            </a:r>
            <a:r>
              <a:rPr lang="it-IT" b="1" dirty="0"/>
              <a:t> </a:t>
            </a:r>
            <a:r>
              <a:rPr lang="it-IT" b="1" dirty="0" err="1"/>
              <a:t>bench</a:t>
            </a:r>
            <a:r>
              <a:rPr lang="it-IT" b="1" dirty="0"/>
              <a:t> </a:t>
            </a:r>
            <a:r>
              <a:rPr lang="it-IT" dirty="0"/>
              <a:t>(questa per questioni pubblicistiche e per conservare la pace del re). </a:t>
            </a:r>
            <a:r>
              <a:rPr lang="it-IT" dirty="0" smtClean="0"/>
              <a:t>Il </a:t>
            </a:r>
            <a:r>
              <a:rPr lang="it-IT" dirty="0"/>
              <a:t>Re riuscì </a:t>
            </a:r>
            <a:r>
              <a:rPr lang="it-IT" dirty="0" smtClean="0"/>
              <a:t>a </a:t>
            </a:r>
            <a:r>
              <a:rPr lang="it-IT" dirty="0"/>
              <a:t>far prevalere il ruolo delle Corti centrali di giustizia su quello delle corti nobiliari (</a:t>
            </a:r>
            <a:r>
              <a:rPr lang="it-IT" i="1" dirty="0" err="1" smtClean="0"/>
              <a:t>manorial</a:t>
            </a:r>
            <a:r>
              <a:rPr lang="it-IT" dirty="0" smtClean="0"/>
              <a:t> </a:t>
            </a:r>
            <a:r>
              <a:rPr lang="it-IT" i="1" dirty="0" err="1"/>
              <a:t>courts</a:t>
            </a:r>
            <a:r>
              <a:rPr lang="it-IT" dirty="0"/>
              <a:t>) e </a:t>
            </a:r>
            <a:r>
              <a:rPr lang="it-IT" dirty="0" smtClean="0"/>
              <a:t>di </a:t>
            </a:r>
            <a:r>
              <a:rPr lang="it-IT" dirty="0"/>
              <a:t>contea (</a:t>
            </a:r>
            <a:r>
              <a:rPr lang="it-IT" i="1" dirty="0" err="1"/>
              <a:t>county</a:t>
            </a:r>
            <a:r>
              <a:rPr lang="it-IT" dirty="0"/>
              <a:t> </a:t>
            </a:r>
            <a:r>
              <a:rPr lang="it-IT" i="1" dirty="0" err="1"/>
              <a:t>courts</a:t>
            </a:r>
            <a:r>
              <a:rPr lang="it-IT" dirty="0" smtClean="0"/>
              <a:t>). </a:t>
            </a:r>
            <a:r>
              <a:rPr lang="it-IT" dirty="0"/>
              <a:t>Un sistema così centralizzato consente l’affermazione di un diritto che è comune a tutto il regno ed eguale per tutti: in gran parte giurisprudenziale, ricognitivo delle uniformi tradizioni del regno. </a:t>
            </a:r>
          </a:p>
        </p:txBody>
      </p:sp>
    </p:spTree>
    <p:extLst>
      <p:ext uri="{BB962C8B-B14F-4D97-AF65-F5344CB8AC3E}">
        <p14:creationId xmlns:p14="http://schemas.microsoft.com/office/powerpoint/2010/main" val="39191509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Modalità dell’accentramento (1)</a:t>
            </a:r>
            <a:endParaRPr lang="it-IT" dirty="0"/>
          </a:p>
        </p:txBody>
      </p:sp>
      <p:sp>
        <p:nvSpPr>
          <p:cNvPr id="3" name="Segnaposto contenuto 2"/>
          <p:cNvSpPr>
            <a:spLocks noGrp="1"/>
          </p:cNvSpPr>
          <p:nvPr>
            <p:ph idx="1"/>
          </p:nvPr>
        </p:nvSpPr>
        <p:spPr/>
        <p:txBody>
          <a:bodyPr>
            <a:noAutofit/>
          </a:bodyPr>
          <a:lstStyle/>
          <a:p>
            <a:pPr lvl="0"/>
            <a:r>
              <a:rPr lang="it-IT" sz="1800" dirty="0" smtClean="0"/>
              <a:t>Mediante le Corti, il Re avoca a sé:</a:t>
            </a:r>
          </a:p>
          <a:p>
            <a:pPr marL="0" lvl="0" indent="0">
              <a:buNone/>
            </a:pPr>
            <a:endParaRPr lang="it-IT" sz="1800" dirty="0" smtClean="0"/>
          </a:p>
          <a:p>
            <a:pPr marL="0" lvl="0" indent="0">
              <a:buNone/>
            </a:pPr>
            <a:r>
              <a:rPr lang="it-IT" sz="1800" dirty="0" smtClean="0"/>
              <a:t>1) La possibilità </a:t>
            </a:r>
            <a:r>
              <a:rPr lang="it-IT" sz="1800" dirty="0"/>
              <a:t>di amministrare i </a:t>
            </a:r>
            <a:r>
              <a:rPr lang="it-IT" sz="1800" i="1" dirty="0" err="1"/>
              <a:t>pleas</a:t>
            </a:r>
            <a:r>
              <a:rPr lang="it-IT" sz="1800" i="1" dirty="0"/>
              <a:t> of the </a:t>
            </a:r>
            <a:r>
              <a:rPr lang="it-IT" sz="1800" i="1" dirty="0" smtClean="0"/>
              <a:t>crown:</a:t>
            </a:r>
            <a:r>
              <a:rPr lang="it-IT" sz="1800" dirty="0" smtClean="0"/>
              <a:t> </a:t>
            </a:r>
            <a:r>
              <a:rPr lang="it-IT" sz="1800" b="1" dirty="0"/>
              <a:t>tutte le questioni che riguardavano direttamente il re e la dignità della corona</a:t>
            </a:r>
            <a:r>
              <a:rPr lang="it-IT" sz="1800" dirty="0"/>
              <a:t>: </a:t>
            </a:r>
            <a:r>
              <a:rPr lang="it-IT" sz="1800" dirty="0" smtClean="0"/>
              <a:t>i </a:t>
            </a:r>
            <a:r>
              <a:rPr lang="it-IT" sz="1800" dirty="0"/>
              <a:t>diritti del re come proprietario </a:t>
            </a:r>
            <a:r>
              <a:rPr lang="it-IT" sz="1800" dirty="0" smtClean="0"/>
              <a:t>terriero e </a:t>
            </a:r>
            <a:r>
              <a:rPr lang="it-IT" sz="1800" dirty="0"/>
              <a:t>la giurisdizione </a:t>
            </a:r>
            <a:r>
              <a:rPr lang="it-IT" sz="1800" dirty="0" smtClean="0"/>
              <a:t>penale;</a:t>
            </a:r>
            <a:endParaRPr lang="it-IT" sz="1800" dirty="0"/>
          </a:p>
          <a:p>
            <a:pPr marL="0" lvl="0" indent="0">
              <a:buNone/>
            </a:pPr>
            <a:endParaRPr lang="it-IT" sz="1800" dirty="0" smtClean="0"/>
          </a:p>
          <a:p>
            <a:pPr marL="0" lvl="0" indent="0">
              <a:buNone/>
            </a:pPr>
            <a:r>
              <a:rPr lang="it-IT" sz="1800" dirty="0" smtClean="0"/>
              <a:t>2) In forza del feudalesimo </a:t>
            </a:r>
            <a:r>
              <a:rPr lang="it-IT" sz="1800" dirty="0"/>
              <a:t>– </a:t>
            </a:r>
            <a:r>
              <a:rPr lang="it-IT" sz="1800" dirty="0" smtClean="0"/>
              <a:t>nella variante “accentrata”, </a:t>
            </a:r>
            <a:r>
              <a:rPr lang="it-IT" sz="1800" dirty="0"/>
              <a:t>il re era anche il signore feudale di tutti i </a:t>
            </a:r>
            <a:r>
              <a:rPr lang="it-IT" sz="1800" i="1" dirty="0" err="1"/>
              <a:t>lords</a:t>
            </a:r>
            <a:r>
              <a:rPr lang="it-IT" sz="1800" dirty="0"/>
              <a:t> e, quindi, abilitato a controllare anche l’operato delle corti feudali. </a:t>
            </a:r>
            <a:r>
              <a:rPr lang="it-IT" sz="1800" dirty="0" smtClean="0"/>
              <a:t>Chi </a:t>
            </a:r>
            <a:r>
              <a:rPr lang="it-IT" sz="1800" dirty="0"/>
              <a:t>non fosse riuscito a ottenere </a:t>
            </a:r>
            <a:r>
              <a:rPr lang="it-IT" sz="1800" dirty="0" smtClean="0"/>
              <a:t>giustizia </a:t>
            </a:r>
            <a:r>
              <a:rPr lang="it-IT" sz="1800" dirty="0"/>
              <a:t>presso la corte </a:t>
            </a:r>
            <a:r>
              <a:rPr lang="it-IT" sz="1800" dirty="0" smtClean="0"/>
              <a:t>feudale</a:t>
            </a:r>
            <a:r>
              <a:rPr lang="it-IT" sz="1800" dirty="0"/>
              <a:t>, poteva rivolgersi al </a:t>
            </a:r>
            <a:r>
              <a:rPr lang="it-IT" sz="1800" dirty="0" smtClean="0"/>
              <a:t>Re </a:t>
            </a:r>
            <a:r>
              <a:rPr lang="it-IT" sz="1800" dirty="0"/>
              <a:t>per ottenere ragione, accusando, ad esempio, i giudici feudali di fronte ai giudici regi.</a:t>
            </a:r>
          </a:p>
          <a:p>
            <a:pPr marL="0" lvl="0" indent="0">
              <a:buNone/>
            </a:pPr>
            <a:endParaRPr lang="it-IT" sz="1800" dirty="0" smtClean="0"/>
          </a:p>
          <a:p>
            <a:pPr marL="0" lvl="0" indent="0">
              <a:buNone/>
            </a:pPr>
            <a:r>
              <a:rPr lang="it-IT" sz="1800" dirty="0" smtClean="0"/>
              <a:t>3) Essendo </a:t>
            </a:r>
            <a:r>
              <a:rPr lang="it-IT" sz="1800" dirty="0"/>
              <a:t>poi signore feudale, egli amministrava </a:t>
            </a:r>
            <a:r>
              <a:rPr lang="it-IT" sz="1800" dirty="0" smtClean="0"/>
              <a:t>direttamente la </a:t>
            </a:r>
            <a:r>
              <a:rPr lang="it-IT" sz="1800" dirty="0"/>
              <a:t>giustizia tra i suoi </a:t>
            </a:r>
            <a:r>
              <a:rPr lang="it-IT" sz="1800" dirty="0" smtClean="0"/>
              <a:t>vassalli.</a:t>
            </a:r>
            <a:endParaRPr lang="it-IT" sz="1800" dirty="0"/>
          </a:p>
        </p:txBody>
      </p:sp>
    </p:spTree>
    <p:extLst>
      <p:ext uri="{BB962C8B-B14F-4D97-AF65-F5344CB8AC3E}">
        <p14:creationId xmlns:p14="http://schemas.microsoft.com/office/powerpoint/2010/main" val="41351162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Modalità dell’accentramento (2)</a:t>
            </a:r>
            <a:endParaRPr lang="it-IT" dirty="0"/>
          </a:p>
        </p:txBody>
      </p:sp>
      <p:sp>
        <p:nvSpPr>
          <p:cNvPr id="3" name="Segnaposto contenuto 2"/>
          <p:cNvSpPr>
            <a:spLocks noGrp="1"/>
          </p:cNvSpPr>
          <p:nvPr>
            <p:ph idx="1"/>
          </p:nvPr>
        </p:nvSpPr>
        <p:spPr/>
        <p:txBody>
          <a:bodyPr>
            <a:noAutofit/>
          </a:bodyPr>
          <a:lstStyle/>
          <a:p>
            <a:pPr lvl="0"/>
            <a:r>
              <a:rPr lang="it-IT" sz="1400" b="1" i="1" dirty="0" err="1" smtClean="0"/>
              <a:t>Remedies</a:t>
            </a:r>
            <a:r>
              <a:rPr lang="it-IT" sz="1400" b="1" i="1" dirty="0" smtClean="0"/>
              <a:t> precede </a:t>
            </a:r>
            <a:r>
              <a:rPr lang="it-IT" sz="1400" b="1" i="1" dirty="0" err="1" smtClean="0"/>
              <a:t>rights</a:t>
            </a:r>
            <a:r>
              <a:rPr lang="it-IT" sz="1400" b="1" dirty="0" smtClean="0"/>
              <a:t>: la procedura innanzi tutto. </a:t>
            </a:r>
            <a:r>
              <a:rPr lang="it-IT" sz="1400" dirty="0" smtClean="0"/>
              <a:t>Il </a:t>
            </a:r>
            <a:r>
              <a:rPr lang="it-IT" sz="1400" i="1" dirty="0" smtClean="0"/>
              <a:t>common </a:t>
            </a:r>
            <a:r>
              <a:rPr lang="it-IT" sz="1400" i="1" dirty="0"/>
              <a:t>law</a:t>
            </a:r>
            <a:r>
              <a:rPr lang="it-IT" sz="1400" dirty="0"/>
              <a:t> è un insieme di congegni </a:t>
            </a:r>
            <a:r>
              <a:rPr lang="it-IT" sz="1400" dirty="0" smtClean="0"/>
              <a:t>procedurali atti ad assicurare il ripristino della pace </a:t>
            </a:r>
            <a:r>
              <a:rPr lang="it-IT" sz="1400" dirty="0"/>
              <a:t>del re. </a:t>
            </a:r>
            <a:r>
              <a:rPr lang="it-IT" sz="1400" dirty="0" smtClean="0"/>
              <a:t>È mediante le procedure che si forma la </a:t>
            </a:r>
            <a:r>
              <a:rPr lang="it-IT" sz="1400" dirty="0"/>
              <a:t>regola </a:t>
            </a:r>
            <a:r>
              <a:rPr lang="it-IT" sz="1400" dirty="0" smtClean="0"/>
              <a:t>di </a:t>
            </a:r>
            <a:r>
              <a:rPr lang="it-IT" sz="1400" dirty="0"/>
              <a:t>condotta. </a:t>
            </a:r>
            <a:endParaRPr lang="it-IT" sz="1400" dirty="0" smtClean="0"/>
          </a:p>
          <a:p>
            <a:pPr lvl="0"/>
            <a:r>
              <a:rPr lang="it-IT" sz="1400" dirty="0" smtClean="0"/>
              <a:t>Diritto </a:t>
            </a:r>
            <a:r>
              <a:rPr lang="it-IT" sz="1400" dirty="0"/>
              <a:t>rimediale</a:t>
            </a:r>
            <a:r>
              <a:rPr lang="it-IT" sz="1400" b="1" dirty="0"/>
              <a:t>: è diritto solo ciò che può essere fatto valere davanti a un giudice attraverso le formule processuali </a:t>
            </a:r>
            <a:r>
              <a:rPr lang="it-IT" sz="1400" b="1" dirty="0" smtClean="0"/>
              <a:t>specifiche e che questo riconoscere essere tale.</a:t>
            </a:r>
            <a:endParaRPr lang="it-IT" sz="1400" dirty="0"/>
          </a:p>
          <a:p>
            <a:pPr lvl="0"/>
            <a:r>
              <a:rPr lang="it-IT" sz="1400" dirty="0"/>
              <a:t>Anziché rivolgersi alla </a:t>
            </a:r>
            <a:r>
              <a:rPr lang="it-IT" sz="1400" i="1" dirty="0" err="1"/>
              <a:t>manorial</a:t>
            </a:r>
            <a:r>
              <a:rPr lang="it-IT" sz="1400" i="1" dirty="0"/>
              <a:t> court</a:t>
            </a:r>
            <a:r>
              <a:rPr lang="it-IT" sz="1400" dirty="0"/>
              <a:t>, si </a:t>
            </a:r>
            <a:r>
              <a:rPr lang="it-IT" sz="1400" dirty="0" smtClean="0"/>
              <a:t>chiede al Cancelliere </a:t>
            </a:r>
            <a:r>
              <a:rPr lang="it-IT" sz="1400" dirty="0"/>
              <a:t>del </a:t>
            </a:r>
            <a:r>
              <a:rPr lang="it-IT" sz="1400" dirty="0" smtClean="0"/>
              <a:t>Re (dietro </a:t>
            </a:r>
            <a:r>
              <a:rPr lang="it-IT" sz="1400" dirty="0"/>
              <a:t>pagamento di un </a:t>
            </a:r>
            <a:r>
              <a:rPr lang="it-IT" sz="1400" i="1" dirty="0" err="1" smtClean="0"/>
              <a:t>fee</a:t>
            </a:r>
            <a:r>
              <a:rPr lang="it-IT" sz="1400" dirty="0" smtClean="0"/>
              <a:t>) il rilascio di un </a:t>
            </a:r>
            <a:r>
              <a:rPr lang="it-IT" sz="1400" b="1" dirty="0" err="1"/>
              <a:t>writ</a:t>
            </a:r>
            <a:r>
              <a:rPr lang="it-IT" sz="1400" dirty="0"/>
              <a:t>: </a:t>
            </a:r>
            <a:r>
              <a:rPr lang="it-IT" sz="1400" dirty="0" smtClean="0"/>
              <a:t>è l’</a:t>
            </a:r>
            <a:r>
              <a:rPr lang="it-IT" sz="1400" b="1" dirty="0" smtClean="0"/>
              <a:t>ordine </a:t>
            </a:r>
            <a:r>
              <a:rPr lang="it-IT" sz="1400" b="1" dirty="0"/>
              <a:t>con il quale il Re si rivolge al proprio funzionario locale, lo sceriffo, </a:t>
            </a:r>
            <a:r>
              <a:rPr lang="it-IT" sz="1400" b="1" dirty="0" smtClean="0"/>
              <a:t>affinché si attivi </a:t>
            </a:r>
            <a:r>
              <a:rPr lang="it-IT" sz="1400" b="1" dirty="0"/>
              <a:t>per la soddisfazione del diritto di colui che aveva chiesto il </a:t>
            </a:r>
            <a:r>
              <a:rPr lang="it-IT" sz="1400" b="1" dirty="0" err="1" smtClean="0"/>
              <a:t>writ</a:t>
            </a:r>
            <a:r>
              <a:rPr lang="it-IT" sz="1400" b="1" dirty="0" smtClean="0"/>
              <a:t>.</a:t>
            </a:r>
            <a:r>
              <a:rPr lang="it-IT" sz="1400" dirty="0" smtClean="0"/>
              <a:t> Il </a:t>
            </a:r>
            <a:r>
              <a:rPr lang="it-IT" sz="1400" dirty="0"/>
              <a:t>funzionario locale </a:t>
            </a:r>
            <a:r>
              <a:rPr lang="it-IT" sz="1400" dirty="0" smtClean="0"/>
              <a:t>dispone </a:t>
            </a:r>
            <a:r>
              <a:rPr lang="it-IT" sz="1400" dirty="0"/>
              <a:t>la comparizione del convenuto davanti alle corti centrali per l’esame della controversia.  </a:t>
            </a:r>
          </a:p>
          <a:p>
            <a:r>
              <a:rPr lang="it-IT" sz="1400" dirty="0"/>
              <a:t>I </a:t>
            </a:r>
            <a:r>
              <a:rPr lang="it-IT" sz="1400" i="1" dirty="0" err="1"/>
              <a:t>writs</a:t>
            </a:r>
            <a:r>
              <a:rPr lang="it-IT" sz="1400" dirty="0"/>
              <a:t> prendono, ovviamente, diversa forma e diverso contenuto: varia il diritto per il quale si chiede soddisfazione, la Corte che giudica, il modo con il quale si conviene in giudizio, ecc.</a:t>
            </a:r>
          </a:p>
          <a:p>
            <a:r>
              <a:rPr lang="it-IT" sz="1400" dirty="0"/>
              <a:t>L’insieme dei </a:t>
            </a:r>
            <a:r>
              <a:rPr lang="it-IT" sz="1400" i="1" dirty="0" err="1"/>
              <a:t>writs</a:t>
            </a:r>
            <a:r>
              <a:rPr lang="it-IT" sz="1400" dirty="0"/>
              <a:t> è raccolto poi in un Registro di formule che sono ormai predefinite (</a:t>
            </a:r>
            <a:r>
              <a:rPr lang="it-IT" sz="1400" dirty="0" err="1"/>
              <a:t>forms</a:t>
            </a:r>
            <a:r>
              <a:rPr lang="it-IT" sz="1400" dirty="0"/>
              <a:t> of </a:t>
            </a:r>
            <a:r>
              <a:rPr lang="it-IT" sz="1400" dirty="0" err="1"/>
              <a:t>action</a:t>
            </a:r>
            <a:r>
              <a:rPr lang="it-IT" sz="1400" dirty="0"/>
              <a:t>). </a:t>
            </a:r>
          </a:p>
          <a:p>
            <a:pPr lvl="0"/>
            <a:r>
              <a:rPr lang="it-IT" sz="1400" dirty="0"/>
              <a:t>Nell’emanazione</a:t>
            </a:r>
            <a:r>
              <a:rPr lang="it-IT" sz="1400" i="1" dirty="0"/>
              <a:t> dei</a:t>
            </a:r>
            <a:r>
              <a:rPr lang="it-IT" sz="1400" dirty="0"/>
              <a:t> </a:t>
            </a:r>
            <a:r>
              <a:rPr lang="it-IT" sz="1400" i="1" dirty="0" err="1"/>
              <a:t>writs</a:t>
            </a:r>
            <a:r>
              <a:rPr lang="it-IT" sz="1400" dirty="0"/>
              <a:t>, la cancelleria del re godeva di amplia discrezionalità. Certo, creare i </a:t>
            </a:r>
            <a:r>
              <a:rPr lang="it-IT" sz="1400" dirty="0" err="1"/>
              <a:t>writs</a:t>
            </a:r>
            <a:r>
              <a:rPr lang="it-IT" sz="1400" dirty="0"/>
              <a:t> significa creare anche nuove norme </a:t>
            </a:r>
            <a:r>
              <a:rPr lang="it-IT" sz="1400" dirty="0" smtClean="0"/>
              <a:t>dell’ordinamento. </a:t>
            </a:r>
            <a:r>
              <a:rPr lang="it-IT" sz="1400" dirty="0"/>
              <a:t>La contrazione nell’emanazione dei </a:t>
            </a:r>
            <a:r>
              <a:rPr lang="it-IT" sz="1400" dirty="0" err="1"/>
              <a:t>writs</a:t>
            </a:r>
            <a:r>
              <a:rPr lang="it-IT" sz="1400" dirty="0"/>
              <a:t> si dà quindi con l’avvento del parlamento. </a:t>
            </a:r>
            <a:r>
              <a:rPr lang="it-IT" sz="1400" b="1" dirty="0"/>
              <a:t>Le </a:t>
            </a:r>
            <a:r>
              <a:rPr lang="it-IT" sz="1400" b="1" i="1" dirty="0" err="1"/>
              <a:t>Provisions</a:t>
            </a:r>
            <a:r>
              <a:rPr lang="it-IT" sz="1400" b="1" i="1" dirty="0"/>
              <a:t> of Oxford </a:t>
            </a:r>
            <a:r>
              <a:rPr lang="it-IT" sz="1400" b="1" dirty="0"/>
              <a:t>del 1285 </a:t>
            </a:r>
            <a:r>
              <a:rPr lang="it-IT" sz="1400" dirty="0"/>
              <a:t>limitano </a:t>
            </a:r>
            <a:r>
              <a:rPr lang="it-IT" sz="1400" dirty="0" smtClean="0"/>
              <a:t>il </a:t>
            </a:r>
            <a:r>
              <a:rPr lang="it-IT" sz="1400" dirty="0"/>
              <a:t>potere emissione </a:t>
            </a:r>
            <a:r>
              <a:rPr lang="it-IT" sz="1400" i="1" dirty="0" err="1"/>
              <a:t>writs</a:t>
            </a:r>
            <a:r>
              <a:rPr lang="it-IT" sz="1400" dirty="0"/>
              <a:t> da parte della cancelleria, cosa che getta le basi per la successiva evoluzione del common law. </a:t>
            </a:r>
          </a:p>
          <a:p>
            <a:pPr lvl="0"/>
            <a:r>
              <a:rPr lang="it-IT" sz="1400" dirty="0"/>
              <a:t>Il sistema </a:t>
            </a:r>
            <a:r>
              <a:rPr lang="it-IT" sz="1400" dirty="0" smtClean="0"/>
              <a:t>si </a:t>
            </a:r>
            <a:r>
              <a:rPr lang="it-IT" sz="1400" dirty="0"/>
              <a:t>completa tra XIV-XV sec</a:t>
            </a:r>
            <a:r>
              <a:rPr lang="it-IT" sz="1400" dirty="0" smtClean="0"/>
              <a:t>. Sono le </a:t>
            </a:r>
            <a:r>
              <a:rPr lang="it-IT" sz="1400" dirty="0"/>
              <a:t>corti </a:t>
            </a:r>
            <a:r>
              <a:rPr lang="it-IT" sz="1400" dirty="0" smtClean="0"/>
              <a:t>a consentirne l’evoluzione: </a:t>
            </a:r>
            <a:r>
              <a:rPr lang="it-IT" sz="1400" b="1" dirty="0"/>
              <a:t>la giurisprudenza diventa fonte del diritto</a:t>
            </a:r>
            <a:r>
              <a:rPr lang="it-IT" sz="1400" dirty="0"/>
              <a:t>. La definitiva emancipazione delle corti dal sovrano ne legittima ora l’azione in base a un principio che è superiore allo stesso sovrano, la </a:t>
            </a:r>
            <a:r>
              <a:rPr lang="it-IT" sz="1400" i="1" dirty="0" err="1"/>
              <a:t>rule</a:t>
            </a:r>
            <a:r>
              <a:rPr lang="it-IT" sz="1400" i="1" dirty="0"/>
              <a:t> of Law</a:t>
            </a:r>
            <a:r>
              <a:rPr lang="it-IT" sz="1400" dirty="0"/>
              <a:t>. </a:t>
            </a:r>
            <a:r>
              <a:rPr lang="it-IT" sz="1400" b="1" dirty="0"/>
              <a:t>Di qui si può dire che la common law presenta anche un carattere costituzionale.</a:t>
            </a:r>
            <a:endParaRPr lang="it-IT" sz="1400" dirty="0"/>
          </a:p>
        </p:txBody>
      </p:sp>
    </p:spTree>
    <p:extLst>
      <p:ext uri="{BB962C8B-B14F-4D97-AF65-F5344CB8AC3E}">
        <p14:creationId xmlns:p14="http://schemas.microsoft.com/office/powerpoint/2010/main" val="17282855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Equity</a:t>
            </a:r>
            <a:endParaRPr lang="it-IT" dirty="0"/>
          </a:p>
        </p:txBody>
      </p:sp>
      <p:sp>
        <p:nvSpPr>
          <p:cNvPr id="3" name="Segnaposto contenuto 2"/>
          <p:cNvSpPr>
            <a:spLocks noGrp="1"/>
          </p:cNvSpPr>
          <p:nvPr>
            <p:ph idx="1"/>
          </p:nvPr>
        </p:nvSpPr>
        <p:spPr>
          <a:xfrm>
            <a:off x="457200" y="1708279"/>
            <a:ext cx="8229600" cy="4668428"/>
          </a:xfrm>
        </p:spPr>
        <p:txBody>
          <a:bodyPr>
            <a:noAutofit/>
          </a:bodyPr>
          <a:lstStyle/>
          <a:p>
            <a:pPr lvl="0"/>
            <a:r>
              <a:rPr lang="it-IT" sz="1600" b="1" dirty="0" smtClean="0"/>
              <a:t>La contrazione del numero dei </a:t>
            </a:r>
            <a:r>
              <a:rPr lang="it-IT" sz="1600" b="1" i="1" dirty="0" err="1" smtClean="0"/>
              <a:t>writs</a:t>
            </a:r>
            <a:r>
              <a:rPr lang="it-IT" sz="1600" i="1" dirty="0" smtClean="0"/>
              <a:t>.</a:t>
            </a:r>
            <a:r>
              <a:rPr lang="it-IT" sz="1600" dirty="0" smtClean="0"/>
              <a:t> Per quanto le Corti si sforzassero di adeguare il sistema per offrire soluzioni conformi a giustizia, </a:t>
            </a:r>
            <a:r>
              <a:rPr lang="it-IT" sz="1600" i="1" dirty="0" smtClean="0"/>
              <a:t>si manifesta </a:t>
            </a:r>
            <a:r>
              <a:rPr lang="it-IT" sz="1600" i="1" dirty="0"/>
              <a:t>l’incapacità di proteggere tutte le situazioni giuridiche meritevoli di </a:t>
            </a:r>
            <a:r>
              <a:rPr lang="it-IT" sz="1600" i="1" dirty="0" smtClean="0"/>
              <a:t>tutela </a:t>
            </a:r>
            <a:r>
              <a:rPr lang="it-IT" sz="1600" dirty="0" smtClean="0"/>
              <a:t>in base al </a:t>
            </a:r>
            <a:r>
              <a:rPr lang="it-IT" sz="1600" i="1" dirty="0" smtClean="0"/>
              <a:t>common law. </a:t>
            </a:r>
            <a:endParaRPr lang="it-IT" sz="1600" dirty="0" smtClean="0"/>
          </a:p>
          <a:p>
            <a:pPr lvl="0"/>
            <a:r>
              <a:rPr lang="it-IT" sz="1600" dirty="0" smtClean="0"/>
              <a:t>L’alternativa: ricorso al Re, fonte di grazia e giustizia. Dal </a:t>
            </a:r>
            <a:r>
              <a:rPr lang="it-IT" sz="1600" dirty="0"/>
              <a:t>1400, </a:t>
            </a:r>
            <a:r>
              <a:rPr lang="it-IT" sz="1600" dirty="0" smtClean="0"/>
              <a:t>ci si rivolge sempre </a:t>
            </a:r>
            <a:r>
              <a:rPr lang="it-IT" sz="1600" dirty="0"/>
              <a:t>più </a:t>
            </a:r>
            <a:r>
              <a:rPr lang="it-IT" sz="1600" dirty="0" smtClean="0"/>
              <a:t>al Cancelliere (fino al 1529 è un ecclesiastico</a:t>
            </a:r>
            <a:r>
              <a:rPr lang="it-IT" sz="1600" dirty="0"/>
              <a:t>) che </a:t>
            </a:r>
            <a:r>
              <a:rPr lang="it-IT" sz="1600" dirty="0" smtClean="0"/>
              <a:t>amministra </a:t>
            </a:r>
            <a:r>
              <a:rPr lang="it-IT" sz="1600" dirty="0"/>
              <a:t>l’equità </a:t>
            </a:r>
            <a:r>
              <a:rPr lang="it-IT" sz="1600" dirty="0" smtClean="0"/>
              <a:t>canonica e giunge a </a:t>
            </a:r>
            <a:r>
              <a:rPr lang="it-IT" sz="1600" dirty="0"/>
              <a:t>sovvertire le decisioni </a:t>
            </a:r>
            <a:r>
              <a:rPr lang="it-IT" sz="1600" dirty="0" smtClean="0"/>
              <a:t>delle Corti </a:t>
            </a:r>
            <a:r>
              <a:rPr lang="it-IT" sz="1600" dirty="0"/>
              <a:t>di </a:t>
            </a:r>
            <a:r>
              <a:rPr lang="it-IT" sz="1600" i="1" dirty="0"/>
              <a:t>common law</a:t>
            </a:r>
            <a:r>
              <a:rPr lang="it-IT" sz="1600" dirty="0"/>
              <a:t>. </a:t>
            </a:r>
            <a:r>
              <a:rPr lang="it-IT" sz="1600" dirty="0" smtClean="0"/>
              <a:t>La procedura della Corte di cancelleria è </a:t>
            </a:r>
            <a:r>
              <a:rPr lang="it-IT" sz="1600" dirty="0"/>
              <a:t>influenzata dal diritto </a:t>
            </a:r>
            <a:r>
              <a:rPr lang="it-IT" sz="1600" dirty="0" smtClean="0"/>
              <a:t>romano-canonico: molto </a:t>
            </a:r>
            <a:r>
              <a:rPr lang="it-IT" sz="1600" dirty="0"/>
              <a:t>attenta ai caratteri peculiari di ciascuna lite (si dice che agisce </a:t>
            </a:r>
            <a:r>
              <a:rPr lang="it-IT" sz="1600" i="1" dirty="0"/>
              <a:t>in </a:t>
            </a:r>
            <a:r>
              <a:rPr lang="it-IT" sz="1600" i="1" dirty="0" err="1"/>
              <a:t>personam</a:t>
            </a:r>
            <a:r>
              <a:rPr lang="it-IT" sz="1600" i="1" dirty="0" smtClean="0"/>
              <a:t>)</a:t>
            </a:r>
            <a:r>
              <a:rPr lang="it-IT" sz="1600" dirty="0" smtClean="0"/>
              <a:t> e poco </a:t>
            </a:r>
            <a:r>
              <a:rPr lang="it-IT" sz="1600" dirty="0"/>
              <a:t>ai formalismi. </a:t>
            </a:r>
            <a:r>
              <a:rPr lang="it-IT" sz="1600" b="1" dirty="0" smtClean="0"/>
              <a:t>La </a:t>
            </a:r>
            <a:r>
              <a:rPr lang="it-IT" sz="1600" b="1" dirty="0"/>
              <a:t>Corte di cancelleria applica un proprio diritto «di equità» (</a:t>
            </a:r>
            <a:r>
              <a:rPr lang="it-IT" sz="1600" b="1" i="1" dirty="0" err="1"/>
              <a:t>equity</a:t>
            </a:r>
            <a:r>
              <a:rPr lang="it-IT" sz="1600" b="1" dirty="0"/>
              <a:t>), non legato alle rigide </a:t>
            </a:r>
            <a:r>
              <a:rPr lang="it-IT" sz="1600" b="1" i="1" dirty="0" err="1"/>
              <a:t>forms</a:t>
            </a:r>
            <a:r>
              <a:rPr lang="it-IT" sz="1600" b="1" i="1" dirty="0"/>
              <a:t> of </a:t>
            </a:r>
            <a:r>
              <a:rPr lang="it-IT" sz="1600" b="1" i="1" dirty="0" err="1" smtClean="0"/>
              <a:t>action</a:t>
            </a:r>
            <a:r>
              <a:rPr lang="it-IT" sz="1600" b="1" dirty="0" smtClean="0"/>
              <a:t>, </a:t>
            </a:r>
            <a:r>
              <a:rPr lang="it-IT" sz="1600" b="1" dirty="0"/>
              <a:t>e in grado di sviluppare nuovi istituti, </a:t>
            </a:r>
            <a:r>
              <a:rPr lang="it-IT" sz="1600" b="1" dirty="0" smtClean="0"/>
              <a:t>quindi </a:t>
            </a:r>
            <a:r>
              <a:rPr lang="it-IT" sz="1600" b="1" dirty="0"/>
              <a:t>di origine giurisprudenziale (ad esempio, il </a:t>
            </a:r>
            <a:r>
              <a:rPr lang="it-IT" sz="1600" b="1" i="1" dirty="0"/>
              <a:t>trust</a:t>
            </a:r>
            <a:r>
              <a:rPr lang="it-IT" sz="1600" b="1" dirty="0"/>
              <a:t>). </a:t>
            </a:r>
          </a:p>
          <a:p>
            <a:pPr lvl="0"/>
            <a:r>
              <a:rPr lang="it-IT" sz="1600" dirty="0"/>
              <a:t>All’inizio del XVII secolo lo scontro tra </a:t>
            </a:r>
            <a:r>
              <a:rPr lang="it-IT" sz="1600" i="1" dirty="0"/>
              <a:t>common law</a:t>
            </a:r>
            <a:r>
              <a:rPr lang="it-IT" sz="1600" dirty="0"/>
              <a:t> ed </a:t>
            </a:r>
            <a:r>
              <a:rPr lang="it-IT" sz="1600" i="1" dirty="0" err="1"/>
              <a:t>equity</a:t>
            </a:r>
            <a:r>
              <a:rPr lang="it-IT" sz="1600" dirty="0"/>
              <a:t> rispecchia quello tra </a:t>
            </a:r>
            <a:r>
              <a:rPr lang="it-IT" sz="1600" dirty="0" smtClean="0"/>
              <a:t>Parlamento </a:t>
            </a:r>
            <a:r>
              <a:rPr lang="it-IT" sz="1600" dirty="0"/>
              <a:t>e Sovrano. Il compromesso, preludio alla fine del potere assoluto della Corona, si </a:t>
            </a:r>
            <a:r>
              <a:rPr lang="it-IT" sz="1600" dirty="0" smtClean="0"/>
              <a:t>trova, nel 1616, nella </a:t>
            </a:r>
            <a:r>
              <a:rPr lang="it-IT" sz="1600" dirty="0"/>
              <a:t>convivenza delle due giurisdizioni, </a:t>
            </a:r>
            <a:r>
              <a:rPr lang="it-IT" sz="1600" dirty="0" smtClean="0"/>
              <a:t>che </a:t>
            </a:r>
            <a:r>
              <a:rPr lang="it-IT" sz="1600" dirty="0"/>
              <a:t>prendono ad assomigliarsi sempre di </a:t>
            </a:r>
            <a:r>
              <a:rPr lang="it-IT" sz="1600" dirty="0" smtClean="0"/>
              <a:t>più.</a:t>
            </a:r>
          </a:p>
          <a:p>
            <a:pPr lvl="0"/>
            <a:r>
              <a:rPr lang="it-IT" sz="1600" dirty="0" smtClean="0"/>
              <a:t>Progressiva </a:t>
            </a:r>
            <a:r>
              <a:rPr lang="it-IT" sz="1600" dirty="0"/>
              <a:t>tecnicizzazione </a:t>
            </a:r>
            <a:r>
              <a:rPr lang="it-IT" sz="1600" dirty="0" smtClean="0"/>
              <a:t>dell’</a:t>
            </a:r>
            <a:r>
              <a:rPr lang="it-IT" sz="1600" i="1" dirty="0" err="1" smtClean="0"/>
              <a:t>equity</a:t>
            </a:r>
            <a:r>
              <a:rPr lang="it-IT" sz="1600" dirty="0" smtClean="0"/>
              <a:t>: </a:t>
            </a:r>
            <a:r>
              <a:rPr lang="it-IT" sz="1600" dirty="0"/>
              <a:t>abbandona la </a:t>
            </a:r>
            <a:r>
              <a:rPr lang="it-IT" sz="1600" dirty="0" smtClean="0"/>
              <a:t>natura </a:t>
            </a:r>
            <a:r>
              <a:rPr lang="it-IT" sz="1600" dirty="0"/>
              <a:t>«equitativa» e sviluppa regole procedurali analoghe alla </a:t>
            </a:r>
            <a:r>
              <a:rPr lang="it-IT" sz="1600" i="1" dirty="0"/>
              <a:t>common law</a:t>
            </a:r>
            <a:r>
              <a:rPr lang="it-IT" sz="1600" dirty="0"/>
              <a:t>, fino all’affermazione definitiva </a:t>
            </a:r>
            <a:r>
              <a:rPr lang="it-IT" sz="1600" dirty="0" smtClean="0"/>
              <a:t>(1676) </a:t>
            </a:r>
            <a:r>
              <a:rPr lang="it-IT" sz="1600" dirty="0"/>
              <a:t>del principio che anche </a:t>
            </a:r>
            <a:r>
              <a:rPr lang="it-IT" sz="1600" i="1" dirty="0" err="1"/>
              <a:t>equity</a:t>
            </a:r>
            <a:r>
              <a:rPr lang="it-IT" sz="1600" i="1" dirty="0"/>
              <a:t> </a:t>
            </a:r>
            <a:r>
              <a:rPr lang="it-IT" sz="1600" i="1" dirty="0" err="1"/>
              <a:t>follows</a:t>
            </a:r>
            <a:r>
              <a:rPr lang="it-IT" sz="1600" i="1" dirty="0"/>
              <a:t> the law</a:t>
            </a:r>
            <a:r>
              <a:rPr lang="it-IT" sz="1600" dirty="0"/>
              <a:t>: </a:t>
            </a:r>
            <a:r>
              <a:rPr lang="it-IT" sz="1600" dirty="0" smtClean="0"/>
              <a:t>il </a:t>
            </a:r>
            <a:r>
              <a:rPr lang="it-IT" sz="1600" dirty="0"/>
              <a:t>giudice di </a:t>
            </a:r>
            <a:r>
              <a:rPr lang="it-IT" sz="1600" i="1" dirty="0" err="1" smtClean="0"/>
              <a:t>equity</a:t>
            </a:r>
            <a:r>
              <a:rPr lang="it-IT" sz="1600" dirty="0" smtClean="0"/>
              <a:t> </a:t>
            </a:r>
            <a:r>
              <a:rPr lang="it-IT" sz="1600" dirty="0"/>
              <a:t>deve decidere non già in base a norme morali, ma a motivazioni giuridiche</a:t>
            </a:r>
            <a:r>
              <a:rPr lang="it-IT" sz="1600" dirty="0" smtClean="0"/>
              <a:t>.</a:t>
            </a:r>
            <a:endParaRPr lang="it-IT" sz="1600" dirty="0"/>
          </a:p>
        </p:txBody>
      </p:sp>
    </p:spTree>
    <p:extLst>
      <p:ext uri="{BB962C8B-B14F-4D97-AF65-F5344CB8AC3E}">
        <p14:creationId xmlns:p14="http://schemas.microsoft.com/office/powerpoint/2010/main" val="39508099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79756"/>
          </a:xfrm>
        </p:spPr>
        <p:txBody>
          <a:bodyPr/>
          <a:lstStyle/>
          <a:p>
            <a:r>
              <a:rPr lang="it-IT" dirty="0" smtClean="0"/>
              <a:t>Caratteri del </a:t>
            </a:r>
            <a:r>
              <a:rPr lang="it-IT" i="1" dirty="0" smtClean="0"/>
              <a:t>common law </a:t>
            </a:r>
            <a:r>
              <a:rPr lang="it-IT" dirty="0" smtClean="0"/>
              <a:t>inglese</a:t>
            </a:r>
            <a:endParaRPr lang="it-IT" dirty="0"/>
          </a:p>
        </p:txBody>
      </p:sp>
      <p:sp>
        <p:nvSpPr>
          <p:cNvPr id="3" name="Segnaposto contenuto 2"/>
          <p:cNvSpPr>
            <a:spLocks noGrp="1"/>
          </p:cNvSpPr>
          <p:nvPr>
            <p:ph idx="1"/>
          </p:nvPr>
        </p:nvSpPr>
        <p:spPr>
          <a:xfrm>
            <a:off x="457200" y="1254394"/>
            <a:ext cx="8229600" cy="4689208"/>
          </a:xfrm>
        </p:spPr>
        <p:txBody>
          <a:bodyPr>
            <a:noAutofit/>
          </a:bodyPr>
          <a:lstStyle/>
          <a:p>
            <a:pPr lvl="0"/>
            <a:r>
              <a:rPr lang="it-IT" sz="2000" dirty="0" smtClean="0"/>
              <a:t>Carattere binario: </a:t>
            </a:r>
            <a:r>
              <a:rPr lang="it-IT" sz="2000" b="1" dirty="0" smtClean="0"/>
              <a:t>common law in senso stretto ed </a:t>
            </a:r>
            <a:r>
              <a:rPr lang="it-IT" sz="2000" b="1" dirty="0" err="1" smtClean="0"/>
              <a:t>equity</a:t>
            </a:r>
            <a:r>
              <a:rPr lang="it-IT" sz="2000" b="1" dirty="0" smtClean="0"/>
              <a:t>. </a:t>
            </a:r>
            <a:r>
              <a:rPr lang="it-IT" sz="2000" dirty="0" smtClean="0"/>
              <a:t>Nel 1873-1875, però i </a:t>
            </a:r>
            <a:r>
              <a:rPr lang="it-IT" sz="2000" i="1" dirty="0" err="1" smtClean="0"/>
              <a:t>Judicature</a:t>
            </a:r>
            <a:r>
              <a:rPr lang="it-IT" sz="2000" i="1" dirty="0" smtClean="0"/>
              <a:t> </a:t>
            </a:r>
            <a:r>
              <a:rPr lang="it-IT" sz="2000" i="1" dirty="0" err="1" smtClean="0"/>
              <a:t>acts</a:t>
            </a:r>
            <a:r>
              <a:rPr lang="it-IT" sz="2000" i="1" dirty="0" smtClean="0"/>
              <a:t> </a:t>
            </a:r>
            <a:r>
              <a:rPr lang="it-IT" sz="2000" dirty="0" smtClean="0"/>
              <a:t>sopprimono ogni distinzione tra le due branche: ogni corte è ora competente ad applicare tanto norme di </a:t>
            </a:r>
            <a:r>
              <a:rPr lang="it-IT" sz="2000" i="1" dirty="0" smtClean="0"/>
              <a:t>common law</a:t>
            </a:r>
            <a:r>
              <a:rPr lang="it-IT" sz="2000" dirty="0" smtClean="0"/>
              <a:t>, quanto di </a:t>
            </a:r>
            <a:r>
              <a:rPr lang="it-IT" sz="2000" i="1" dirty="0" err="1" smtClean="0"/>
              <a:t>equity</a:t>
            </a:r>
            <a:r>
              <a:rPr lang="it-IT" sz="2000" i="1" dirty="0" smtClean="0"/>
              <a:t>.</a:t>
            </a:r>
          </a:p>
          <a:p>
            <a:pPr lvl="0"/>
            <a:r>
              <a:rPr lang="it-IT" sz="2000" b="1" dirty="0" smtClean="0"/>
              <a:t>Ruolo crescente della legislazione: </a:t>
            </a:r>
            <a:r>
              <a:rPr lang="it-IT" sz="2000" dirty="0" smtClean="0"/>
              <a:t>conseguenza della </a:t>
            </a:r>
            <a:r>
              <a:rPr lang="it-IT" sz="2000" b="1" dirty="0" err="1" smtClean="0"/>
              <a:t>Glorious</a:t>
            </a:r>
            <a:r>
              <a:rPr lang="it-IT" sz="2000" b="1" dirty="0" smtClean="0"/>
              <a:t> </a:t>
            </a:r>
            <a:r>
              <a:rPr lang="it-IT" sz="2000" b="1" dirty="0" err="1" smtClean="0"/>
              <a:t>Revolution</a:t>
            </a:r>
            <a:r>
              <a:rPr lang="it-IT" sz="2000" b="1" dirty="0" smtClean="0"/>
              <a:t> (1688-1689) </a:t>
            </a:r>
            <a:r>
              <a:rPr lang="it-IT" sz="2000" dirty="0" smtClean="0"/>
              <a:t>che porta con sé il principio supremo dell’ordinamento inglese, </a:t>
            </a:r>
            <a:r>
              <a:rPr lang="it-IT" sz="2000" b="1" dirty="0" smtClean="0"/>
              <a:t>la sovranità del Parlamento. </a:t>
            </a:r>
          </a:p>
          <a:p>
            <a:pPr lvl="0"/>
            <a:r>
              <a:rPr lang="it-IT" sz="2000" b="1" dirty="0" smtClean="0"/>
              <a:t>Assenza di costituzione formalizzata e del controllo di costituzionalità delle leggi.</a:t>
            </a:r>
          </a:p>
          <a:p>
            <a:r>
              <a:rPr lang="it-IT" sz="2000" b="1" dirty="0" err="1" smtClean="0"/>
              <a:t>Rule</a:t>
            </a:r>
            <a:r>
              <a:rPr lang="it-IT" sz="2000" b="1" dirty="0" smtClean="0"/>
              <a:t> </a:t>
            </a:r>
            <a:r>
              <a:rPr lang="it-IT" sz="2000" b="1" dirty="0"/>
              <a:t>of </a:t>
            </a:r>
            <a:r>
              <a:rPr lang="it-IT" sz="2000" b="1" dirty="0" smtClean="0"/>
              <a:t>law</a:t>
            </a:r>
            <a:r>
              <a:rPr lang="it-IT" sz="2000" dirty="0" smtClean="0"/>
              <a:t>: </a:t>
            </a:r>
            <a:r>
              <a:rPr lang="it-IT" sz="2000" dirty="0"/>
              <a:t>1) primato della legge sull’arbitrio; 2) uguaglianza di fronte alla </a:t>
            </a:r>
            <a:r>
              <a:rPr lang="it-IT" sz="2000" dirty="0" smtClean="0"/>
              <a:t>legge: tutti </a:t>
            </a:r>
            <a:r>
              <a:rPr lang="it-IT" sz="2000" dirty="0"/>
              <a:t>(individui e pubblici poteri) sono soggetti solo alla giurisdizione di Corti </a:t>
            </a:r>
            <a:r>
              <a:rPr lang="it-IT" sz="2000" dirty="0" smtClean="0"/>
              <a:t>ordinari; </a:t>
            </a:r>
            <a:r>
              <a:rPr lang="it-IT" sz="2000" dirty="0"/>
              <a:t>3) in assenza di una Costituzione codificata, i diritti individuali sono accertati e tutelati dalle Corti ordinarie</a:t>
            </a:r>
            <a:r>
              <a:rPr lang="it-IT" sz="2000"/>
              <a:t>. </a:t>
            </a:r>
            <a:endParaRPr lang="it-IT" sz="2000" dirty="0"/>
          </a:p>
        </p:txBody>
      </p:sp>
    </p:spTree>
    <p:extLst>
      <p:ext uri="{BB962C8B-B14F-4D97-AF65-F5344CB8AC3E}">
        <p14:creationId xmlns:p14="http://schemas.microsoft.com/office/powerpoint/2010/main" val="1515532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Caratteri generali (1)</a:t>
            </a:r>
            <a:endParaRPr lang="it-IT" dirty="0"/>
          </a:p>
        </p:txBody>
      </p:sp>
      <p:sp>
        <p:nvSpPr>
          <p:cNvPr id="3" name="Segnaposto contenuto 2"/>
          <p:cNvSpPr>
            <a:spLocks noGrp="1"/>
          </p:cNvSpPr>
          <p:nvPr>
            <p:ph idx="1"/>
          </p:nvPr>
        </p:nvSpPr>
        <p:spPr/>
        <p:txBody>
          <a:bodyPr>
            <a:normAutofit fontScale="92500" lnSpcReduction="10000"/>
          </a:bodyPr>
          <a:lstStyle/>
          <a:p>
            <a:r>
              <a:rPr lang="it-IT" dirty="0"/>
              <a:t>Utilizzando la classificazione di </a:t>
            </a:r>
            <a:r>
              <a:rPr lang="it-IT" dirty="0" err="1"/>
              <a:t>Monateri</a:t>
            </a:r>
            <a:r>
              <a:rPr lang="it-IT" dirty="0"/>
              <a:t> e </a:t>
            </a:r>
            <a:r>
              <a:rPr lang="it-IT" dirty="0" smtClean="0"/>
              <a:t>Mattei: sono sottogruppi </a:t>
            </a:r>
            <a:r>
              <a:rPr lang="it-IT" dirty="0"/>
              <a:t>della</a:t>
            </a:r>
            <a:r>
              <a:rPr lang="it-IT" b="1" dirty="0"/>
              <a:t> famiglia a egemonia del diritto.</a:t>
            </a:r>
            <a:endParaRPr lang="it-IT" dirty="0"/>
          </a:p>
          <a:p>
            <a:r>
              <a:rPr lang="it-IT" dirty="0"/>
              <a:t>È il </a:t>
            </a:r>
            <a:r>
              <a:rPr lang="it-IT" i="1" dirty="0" err="1"/>
              <a:t>cleavage</a:t>
            </a:r>
            <a:r>
              <a:rPr lang="it-IT" dirty="0"/>
              <a:t> </a:t>
            </a:r>
            <a:r>
              <a:rPr lang="it-IT" dirty="0" smtClean="0"/>
              <a:t>tradizionale: 1) nello </a:t>
            </a:r>
            <a:r>
              <a:rPr lang="it-IT" dirty="0"/>
              <a:t>studio delle famiglie giuridiche; </a:t>
            </a:r>
            <a:r>
              <a:rPr lang="it-IT" dirty="0" smtClean="0"/>
              <a:t>2) interno interno </a:t>
            </a:r>
            <a:r>
              <a:rPr lang="it-IT" dirty="0"/>
              <a:t>alla cultura giuridica europea. </a:t>
            </a:r>
            <a:endParaRPr lang="it-IT" dirty="0" smtClean="0"/>
          </a:p>
          <a:p>
            <a:r>
              <a:rPr lang="it-IT" dirty="0" smtClean="0"/>
              <a:t>Le </a:t>
            </a:r>
            <a:r>
              <a:rPr lang="it-IT" dirty="0"/>
              <a:t>comuni radici che caratterizzavano questa cultura già nell’alto medioevo </a:t>
            </a:r>
            <a:r>
              <a:rPr lang="it-IT" dirty="0" smtClean="0"/>
              <a:t>non impediscono </a:t>
            </a:r>
            <a:r>
              <a:rPr lang="it-IT" dirty="0"/>
              <a:t>l’affermarsi, già dal sec. XI, di tendenze divisive che avranno esito nelle due famiglie.</a:t>
            </a:r>
          </a:p>
          <a:p>
            <a:endParaRPr lang="it-IT" dirty="0"/>
          </a:p>
        </p:txBody>
      </p:sp>
    </p:spTree>
    <p:extLst>
      <p:ext uri="{BB962C8B-B14F-4D97-AF65-F5344CB8AC3E}">
        <p14:creationId xmlns:p14="http://schemas.microsoft.com/office/powerpoint/2010/main" val="13428510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Diffusione del </a:t>
            </a:r>
            <a:r>
              <a:rPr lang="it-IT" b="1" i="1" dirty="0" smtClean="0"/>
              <a:t>common law</a:t>
            </a:r>
            <a:endParaRPr lang="it-IT" dirty="0"/>
          </a:p>
        </p:txBody>
      </p:sp>
      <p:sp>
        <p:nvSpPr>
          <p:cNvPr id="3" name="Segnaposto contenuto 2"/>
          <p:cNvSpPr>
            <a:spLocks noGrp="1"/>
          </p:cNvSpPr>
          <p:nvPr>
            <p:ph idx="1"/>
          </p:nvPr>
        </p:nvSpPr>
        <p:spPr/>
        <p:txBody>
          <a:bodyPr>
            <a:normAutofit fontScale="62500" lnSpcReduction="20000"/>
          </a:bodyPr>
          <a:lstStyle/>
          <a:p>
            <a:pPr lvl="0"/>
            <a:r>
              <a:rPr lang="it-IT" dirty="0"/>
              <a:t>Stante la diffusione del modello </a:t>
            </a:r>
            <a:r>
              <a:rPr lang="it-IT" dirty="0" smtClean="0"/>
              <a:t>a </a:t>
            </a:r>
            <a:r>
              <a:rPr lang="it-IT" dirty="0"/>
              <a:t>molti altri contesti (dal resto del Regno Unito alle ex colonie britanniche, dagli Stati Uniti al Canada, dall’Australia all’India), è necessario tenere presente che </a:t>
            </a:r>
            <a:r>
              <a:rPr lang="it-IT" b="1" dirty="0"/>
              <a:t>non vi è un unico sistema di fonti, ma tanti quanti sono gli ordinamenti che al modello di </a:t>
            </a:r>
            <a:r>
              <a:rPr lang="it-IT" b="1" i="1" dirty="0"/>
              <a:t>common law</a:t>
            </a:r>
            <a:r>
              <a:rPr lang="it-IT" b="1" dirty="0"/>
              <a:t> fanno riferimento.</a:t>
            </a:r>
            <a:r>
              <a:rPr lang="it-IT" dirty="0"/>
              <a:t> </a:t>
            </a:r>
          </a:p>
          <a:p>
            <a:r>
              <a:rPr lang="it-IT" dirty="0"/>
              <a:t>Già il </a:t>
            </a:r>
            <a:r>
              <a:rPr lang="it-IT" b="1" i="1" dirty="0" err="1"/>
              <a:t>Calvin’s</a:t>
            </a:r>
            <a:r>
              <a:rPr lang="it-IT" b="1" i="1" dirty="0"/>
              <a:t> Case</a:t>
            </a:r>
            <a:r>
              <a:rPr lang="it-IT" b="1" dirty="0"/>
              <a:t> 7 Co. 1, 17 b, 1608 </a:t>
            </a:r>
            <a:r>
              <a:rPr lang="it-IT" dirty="0"/>
              <a:t>affermava che la </a:t>
            </a:r>
            <a:r>
              <a:rPr lang="it-IT" i="1" dirty="0"/>
              <a:t>common law</a:t>
            </a:r>
            <a:r>
              <a:rPr lang="it-IT" dirty="0"/>
              <a:t> è applicabile ai sudditi inglesi quando si trasferiscono in terre che non sono appartenenti a nazioni civili (</a:t>
            </a:r>
            <a:r>
              <a:rPr lang="it-IT" i="1" dirty="0" err="1"/>
              <a:t>settled</a:t>
            </a:r>
            <a:r>
              <a:rPr lang="it-IT" i="1" dirty="0"/>
              <a:t> </a:t>
            </a:r>
            <a:r>
              <a:rPr lang="it-IT" i="1" dirty="0" err="1"/>
              <a:t>colonies</a:t>
            </a:r>
            <a:r>
              <a:rPr lang="it-IT" dirty="0"/>
              <a:t>). Con una forte limitazione: la </a:t>
            </a:r>
            <a:r>
              <a:rPr lang="it-IT" i="1" dirty="0"/>
              <a:t>common law </a:t>
            </a:r>
            <a:r>
              <a:rPr lang="it-IT" dirty="0"/>
              <a:t>è applicabile nella misura in cui si attagli alle condizioni di vita e alle necessità di chi abita nelle colonie.</a:t>
            </a:r>
          </a:p>
          <a:p>
            <a:r>
              <a:rPr lang="it-IT" dirty="0"/>
              <a:t>È il caso delle colonie americane nel XVII secolo: </a:t>
            </a:r>
            <a:r>
              <a:rPr lang="it-IT" dirty="0" smtClean="0"/>
              <a:t>il </a:t>
            </a:r>
            <a:r>
              <a:rPr lang="it-IT" dirty="0"/>
              <a:t>diritto </a:t>
            </a:r>
            <a:r>
              <a:rPr lang="it-IT" dirty="0" smtClean="0"/>
              <a:t>inglese è </a:t>
            </a:r>
            <a:r>
              <a:rPr lang="it-IT" dirty="0"/>
              <a:t>quasi inapplicabile in un contesto di conquista; </a:t>
            </a:r>
            <a:r>
              <a:rPr lang="it-IT" dirty="0" smtClean="0"/>
              <a:t>mancano </a:t>
            </a:r>
            <a:r>
              <a:rPr lang="it-IT" dirty="0"/>
              <a:t>giuristi; </a:t>
            </a:r>
            <a:r>
              <a:rPr lang="it-IT" dirty="0" smtClean="0"/>
              <a:t>il </a:t>
            </a:r>
            <a:r>
              <a:rPr lang="it-IT" i="1" dirty="0"/>
              <a:t>common law</a:t>
            </a:r>
            <a:r>
              <a:rPr lang="it-IT" dirty="0"/>
              <a:t> è </a:t>
            </a:r>
            <a:r>
              <a:rPr lang="it-IT" dirty="0" smtClean="0"/>
              <a:t>avvertito </a:t>
            </a:r>
            <a:r>
              <a:rPr lang="it-IT" dirty="0"/>
              <a:t>dai coloni come “nemico”: spesso sono degli esuli che sfuggono dal Regno Unito. Si applicano norme locali, la Bibbia. La </a:t>
            </a:r>
            <a:r>
              <a:rPr lang="it-IT" dirty="0" smtClean="0"/>
              <a:t>situazione </a:t>
            </a:r>
            <a:r>
              <a:rPr lang="it-IT" dirty="0"/>
              <a:t>muta nel XVIII secolo, quando comincia effettivamente a metter radici </a:t>
            </a:r>
            <a:r>
              <a:rPr lang="it-IT" i="1" dirty="0"/>
              <a:t>la common law</a:t>
            </a:r>
            <a:r>
              <a:rPr lang="it-IT" dirty="0"/>
              <a:t>.</a:t>
            </a:r>
            <a:r>
              <a:rPr lang="it-IT" dirty="0"/>
              <a:t> </a:t>
            </a:r>
            <a:endParaRPr lang="it-IT" dirty="0"/>
          </a:p>
        </p:txBody>
      </p:sp>
    </p:spTree>
    <p:extLst>
      <p:ext uri="{BB962C8B-B14F-4D97-AF65-F5344CB8AC3E}">
        <p14:creationId xmlns:p14="http://schemas.microsoft.com/office/powerpoint/2010/main" val="27198310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smtClean="0"/>
              <a:t>Common Law </a:t>
            </a:r>
            <a:r>
              <a:rPr lang="it-IT" dirty="0" smtClean="0"/>
              <a:t>e costituzione</a:t>
            </a:r>
            <a:endParaRPr lang="it-IT" dirty="0"/>
          </a:p>
        </p:txBody>
      </p:sp>
      <p:sp>
        <p:nvSpPr>
          <p:cNvPr id="3" name="Segnaposto contenuto 2"/>
          <p:cNvSpPr>
            <a:spLocks noGrp="1"/>
          </p:cNvSpPr>
          <p:nvPr>
            <p:ph idx="1"/>
          </p:nvPr>
        </p:nvSpPr>
        <p:spPr/>
        <p:txBody>
          <a:bodyPr>
            <a:normAutofit fontScale="62500" lnSpcReduction="20000"/>
          </a:bodyPr>
          <a:lstStyle/>
          <a:p>
            <a:pPr lvl="0"/>
            <a:r>
              <a:rPr lang="it-IT" dirty="0" smtClean="0"/>
              <a:t>Gli </a:t>
            </a:r>
            <a:r>
              <a:rPr lang="it-IT" dirty="0"/>
              <a:t>ordinamenti che conoscono una </a:t>
            </a:r>
            <a:r>
              <a:rPr lang="it-IT" b="1" dirty="0"/>
              <a:t>Costituzione formale, </a:t>
            </a:r>
            <a:r>
              <a:rPr lang="it-IT" b="1" dirty="0" err="1"/>
              <a:t>unidocumentale</a:t>
            </a:r>
            <a:r>
              <a:rPr lang="it-IT" b="1" dirty="0"/>
              <a:t>, rigida e garantita </a:t>
            </a:r>
            <a:r>
              <a:rPr lang="it-IT" dirty="0"/>
              <a:t>(</a:t>
            </a:r>
            <a:r>
              <a:rPr lang="it-IT" dirty="0" smtClean="0"/>
              <a:t>la </a:t>
            </a:r>
            <a:r>
              <a:rPr lang="it-IT" dirty="0"/>
              <a:t>gran parte degli ordinamenti di </a:t>
            </a:r>
            <a:r>
              <a:rPr lang="it-IT" i="1" dirty="0"/>
              <a:t>common law</a:t>
            </a:r>
            <a:r>
              <a:rPr lang="it-IT" dirty="0"/>
              <a:t>) hanno anche un sistema di fonti al cui vertice sta la Costituzione scritta</a:t>
            </a:r>
            <a:r>
              <a:rPr lang="it-IT" dirty="0" smtClean="0"/>
              <a:t>. Cosa che non accade nel regno Unito e in Nuova Zelanda: essi </a:t>
            </a:r>
            <a:r>
              <a:rPr lang="it-IT" dirty="0"/>
              <a:t>difettano di un documento costituzionale </a:t>
            </a:r>
            <a:r>
              <a:rPr lang="it-IT" dirty="0" smtClean="0"/>
              <a:t>unico.</a:t>
            </a:r>
            <a:endParaRPr lang="it-IT" dirty="0"/>
          </a:p>
          <a:p>
            <a:r>
              <a:rPr lang="it-IT" dirty="0"/>
              <a:t>La fonte principale, laddove presente, è dunque la </a:t>
            </a:r>
            <a:r>
              <a:rPr lang="it-IT" b="1" dirty="0"/>
              <a:t>Costituzione</a:t>
            </a:r>
            <a:r>
              <a:rPr lang="it-IT" dirty="0"/>
              <a:t> </a:t>
            </a:r>
            <a:r>
              <a:rPr lang="it-IT" b="1" dirty="0"/>
              <a:t>scritta</a:t>
            </a:r>
            <a:r>
              <a:rPr lang="it-IT" dirty="0"/>
              <a:t>, garantita attraverso la sua rigidità e il controllo di costituzionalità. </a:t>
            </a:r>
            <a:endParaRPr lang="it-IT" dirty="0" smtClean="0"/>
          </a:p>
          <a:p>
            <a:r>
              <a:rPr lang="it-IT" dirty="0" smtClean="0"/>
              <a:t>La </a:t>
            </a:r>
            <a:r>
              <a:rPr lang="it-IT" b="1" dirty="0"/>
              <a:t>legislazione ordinaria</a:t>
            </a:r>
            <a:r>
              <a:rPr lang="it-IT" dirty="0"/>
              <a:t> del Parlamento, che ormai da tempo predomina anche quantitativamente negli ordinamenti di </a:t>
            </a:r>
            <a:r>
              <a:rPr lang="it-IT" i="1" dirty="0"/>
              <a:t>common law</a:t>
            </a:r>
            <a:r>
              <a:rPr lang="it-IT" dirty="0"/>
              <a:t>, </a:t>
            </a:r>
            <a:r>
              <a:rPr lang="it-IT" b="1" dirty="0"/>
              <a:t>è fonte gerarchicamente prevalente rispetto al diritto giurisprudenziale</a:t>
            </a:r>
            <a:r>
              <a:rPr lang="it-IT" dirty="0"/>
              <a:t>, e tuttavia in qualche modo da esso logicamente dipendente. </a:t>
            </a:r>
            <a:r>
              <a:rPr lang="it-IT" i="1" dirty="0" err="1" smtClean="0"/>
              <a:t>Statutes</a:t>
            </a:r>
            <a:r>
              <a:rPr lang="it-IT" dirty="0" smtClean="0"/>
              <a:t> </a:t>
            </a:r>
            <a:r>
              <a:rPr lang="it-IT" dirty="0"/>
              <a:t>e </a:t>
            </a:r>
            <a:r>
              <a:rPr lang="it-IT" dirty="0" smtClean="0"/>
              <a:t>normativa </a:t>
            </a:r>
            <a:r>
              <a:rPr lang="it-IT" dirty="0"/>
              <a:t>secondaria di tipo regolamentare sono </a:t>
            </a:r>
            <a:r>
              <a:rPr lang="it-IT" dirty="0" smtClean="0"/>
              <a:t>vincolanti </a:t>
            </a:r>
            <a:r>
              <a:rPr lang="it-IT" dirty="0"/>
              <a:t>per i giudici che sono tenuti ad applicarli – nel Regno Unito senza neppure poterne questionare la costituzionalità, per il primato assoluto e formalmente incondizionato del Parlamento, potere costituente permanente. </a:t>
            </a:r>
            <a:endParaRPr lang="it-IT" dirty="0"/>
          </a:p>
        </p:txBody>
      </p:sp>
    </p:spTree>
    <p:extLst>
      <p:ext uri="{BB962C8B-B14F-4D97-AF65-F5344CB8AC3E}">
        <p14:creationId xmlns:p14="http://schemas.microsoft.com/office/powerpoint/2010/main" val="41494375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Nel Regno Unito</a:t>
            </a:r>
            <a:endParaRPr lang="it-IT" dirty="0"/>
          </a:p>
        </p:txBody>
      </p:sp>
      <p:sp>
        <p:nvSpPr>
          <p:cNvPr id="3" name="Segnaposto contenuto 2"/>
          <p:cNvSpPr>
            <a:spLocks noGrp="1"/>
          </p:cNvSpPr>
          <p:nvPr>
            <p:ph idx="1"/>
          </p:nvPr>
        </p:nvSpPr>
        <p:spPr/>
        <p:txBody>
          <a:bodyPr>
            <a:normAutofit fontScale="55000" lnSpcReduction="20000"/>
          </a:bodyPr>
          <a:lstStyle/>
          <a:p>
            <a:r>
              <a:rPr lang="it-IT" dirty="0" smtClean="0"/>
              <a:t>Al </a:t>
            </a:r>
            <a:r>
              <a:rPr lang="it-IT" i="1" dirty="0"/>
              <a:t>common law</a:t>
            </a:r>
            <a:r>
              <a:rPr lang="it-IT" dirty="0"/>
              <a:t> </a:t>
            </a:r>
            <a:r>
              <a:rPr lang="it-IT" dirty="0" smtClean="0"/>
              <a:t> inglese </a:t>
            </a:r>
            <a:r>
              <a:rPr lang="it-IT" dirty="0"/>
              <a:t>è estraneo il concetto di Costituzione </a:t>
            </a:r>
            <a:r>
              <a:rPr lang="it-IT" dirty="0" err="1"/>
              <a:t>unidocumentale</a:t>
            </a:r>
            <a:r>
              <a:rPr lang="it-IT" dirty="0"/>
              <a:t>, quale fonte </a:t>
            </a:r>
            <a:r>
              <a:rPr lang="it-IT" dirty="0" smtClean="0"/>
              <a:t>che </a:t>
            </a:r>
            <a:r>
              <a:rPr lang="it-IT" dirty="0"/>
              <a:t>vincoli il </a:t>
            </a:r>
            <a:r>
              <a:rPr lang="it-IT" dirty="0" smtClean="0"/>
              <a:t>Parlamento: la </a:t>
            </a:r>
            <a:r>
              <a:rPr lang="it-IT" dirty="0"/>
              <a:t>sovranità parlamentare è </a:t>
            </a:r>
            <a:r>
              <a:rPr lang="it-IT" dirty="0" smtClean="0"/>
              <a:t>illimitata</a:t>
            </a:r>
            <a:r>
              <a:rPr lang="it-IT" dirty="0"/>
              <a:t>, quindi non sindacabile dalle </a:t>
            </a:r>
            <a:r>
              <a:rPr lang="it-IT" dirty="0" smtClean="0"/>
              <a:t>Corti. </a:t>
            </a:r>
          </a:p>
          <a:p>
            <a:r>
              <a:rPr lang="it-IT" dirty="0" smtClean="0"/>
              <a:t>Vi sono però </a:t>
            </a:r>
            <a:r>
              <a:rPr lang="it-IT" dirty="0"/>
              <a:t>molti atti di «rilievo» </a:t>
            </a:r>
            <a:r>
              <a:rPr lang="it-IT" dirty="0" smtClean="0"/>
              <a:t>costituzionale: </a:t>
            </a:r>
            <a:r>
              <a:rPr lang="it-IT" i="1" dirty="0"/>
              <a:t>Magna </a:t>
            </a:r>
            <a:r>
              <a:rPr lang="it-IT" i="1" dirty="0" err="1"/>
              <a:t>Charta</a:t>
            </a:r>
            <a:r>
              <a:rPr lang="it-IT" dirty="0"/>
              <a:t> </a:t>
            </a:r>
            <a:r>
              <a:rPr lang="it-IT" dirty="0" smtClean="0"/>
              <a:t>(1215), il </a:t>
            </a:r>
            <a:r>
              <a:rPr lang="it-IT" i="1" dirty="0"/>
              <a:t>Bill of </a:t>
            </a:r>
            <a:r>
              <a:rPr lang="it-IT" i="1" dirty="0" err="1"/>
              <a:t>Rights</a:t>
            </a:r>
            <a:r>
              <a:rPr lang="it-IT" dirty="0"/>
              <a:t> (1689), l’</a:t>
            </a:r>
            <a:r>
              <a:rPr lang="it-IT" i="1" dirty="0" err="1"/>
              <a:t>Act</a:t>
            </a:r>
            <a:r>
              <a:rPr lang="it-IT" i="1" dirty="0"/>
              <a:t> of </a:t>
            </a:r>
            <a:r>
              <a:rPr lang="it-IT" i="1" dirty="0" err="1"/>
              <a:t>Settlement</a:t>
            </a:r>
            <a:r>
              <a:rPr lang="it-IT" dirty="0"/>
              <a:t> (1701), i </a:t>
            </a:r>
            <a:r>
              <a:rPr lang="it-IT" i="1" dirty="0" err="1"/>
              <a:t>Parliament</a:t>
            </a:r>
            <a:r>
              <a:rPr lang="it-IT" i="1" dirty="0"/>
              <a:t> </a:t>
            </a:r>
            <a:r>
              <a:rPr lang="it-IT" i="1" dirty="0" err="1"/>
              <a:t>Acts</a:t>
            </a:r>
            <a:r>
              <a:rPr lang="it-IT" dirty="0"/>
              <a:t> (1911 e 1949), </a:t>
            </a:r>
            <a:r>
              <a:rPr lang="it-IT" i="1" dirty="0" err="1" smtClean="0"/>
              <a:t>European</a:t>
            </a:r>
            <a:r>
              <a:rPr lang="it-IT" i="1" dirty="0" smtClean="0"/>
              <a:t> </a:t>
            </a:r>
            <a:r>
              <a:rPr lang="it-IT" i="1" dirty="0" err="1"/>
              <a:t>Communities</a:t>
            </a:r>
            <a:r>
              <a:rPr lang="it-IT" i="1" dirty="0"/>
              <a:t> </a:t>
            </a:r>
            <a:r>
              <a:rPr lang="it-IT" i="1" dirty="0" err="1"/>
              <a:t>Act</a:t>
            </a:r>
            <a:r>
              <a:rPr lang="it-IT" dirty="0"/>
              <a:t> (1972), </a:t>
            </a:r>
            <a:r>
              <a:rPr lang="it-IT" i="1" dirty="0"/>
              <a:t>Human </a:t>
            </a:r>
            <a:r>
              <a:rPr lang="it-IT" i="1" dirty="0" err="1"/>
              <a:t>Rights</a:t>
            </a:r>
            <a:r>
              <a:rPr lang="it-IT" i="1" dirty="0"/>
              <a:t> </a:t>
            </a:r>
            <a:r>
              <a:rPr lang="it-IT" i="1" dirty="0" err="1"/>
              <a:t>Act</a:t>
            </a:r>
            <a:r>
              <a:rPr lang="it-IT" dirty="0"/>
              <a:t> (1998), </a:t>
            </a:r>
            <a:r>
              <a:rPr lang="it-IT" i="1" dirty="0"/>
              <a:t>Devolution </a:t>
            </a:r>
            <a:r>
              <a:rPr lang="it-IT" i="1" dirty="0" err="1"/>
              <a:t>Acts</a:t>
            </a:r>
            <a:r>
              <a:rPr lang="it-IT" dirty="0"/>
              <a:t> (1998), </a:t>
            </a:r>
            <a:r>
              <a:rPr lang="it-IT" i="1" dirty="0"/>
              <a:t>House of </a:t>
            </a:r>
            <a:r>
              <a:rPr lang="it-IT" i="1" dirty="0" err="1"/>
              <a:t>Lords</a:t>
            </a:r>
            <a:r>
              <a:rPr lang="it-IT" i="1" dirty="0"/>
              <a:t> </a:t>
            </a:r>
            <a:r>
              <a:rPr lang="it-IT" i="1" dirty="0" err="1"/>
              <a:t>Act</a:t>
            </a:r>
            <a:r>
              <a:rPr lang="it-IT" dirty="0"/>
              <a:t> (1999), </a:t>
            </a:r>
            <a:r>
              <a:rPr lang="it-IT" i="1" dirty="0"/>
              <a:t>Supreme Court </a:t>
            </a:r>
            <a:r>
              <a:rPr lang="it-IT" i="1" dirty="0" err="1"/>
              <a:t>Act</a:t>
            </a:r>
            <a:r>
              <a:rPr lang="it-IT" dirty="0"/>
              <a:t> (2005), </a:t>
            </a:r>
            <a:r>
              <a:rPr lang="it-IT" i="1" dirty="0" err="1"/>
              <a:t>Fixed-term</a:t>
            </a:r>
            <a:r>
              <a:rPr lang="it-IT" i="1" dirty="0"/>
              <a:t> </a:t>
            </a:r>
            <a:r>
              <a:rPr lang="it-IT" i="1" dirty="0" err="1"/>
              <a:t>Parliaments</a:t>
            </a:r>
            <a:r>
              <a:rPr lang="it-IT" i="1" dirty="0"/>
              <a:t> </a:t>
            </a:r>
            <a:r>
              <a:rPr lang="it-IT" i="1" dirty="0" err="1"/>
              <a:t>Act</a:t>
            </a:r>
            <a:r>
              <a:rPr lang="it-IT" dirty="0"/>
              <a:t> (2011</a:t>
            </a:r>
            <a:r>
              <a:rPr lang="it-IT" dirty="0" smtClean="0"/>
              <a:t>), ecc.</a:t>
            </a:r>
          </a:p>
          <a:p>
            <a:r>
              <a:rPr lang="it-IT" dirty="0" smtClean="0"/>
              <a:t>Si </a:t>
            </a:r>
            <a:r>
              <a:rPr lang="it-IT" dirty="0"/>
              <a:t>tratta sempre di leggi ordinarie del Parlamento, e come tali </a:t>
            </a:r>
            <a:r>
              <a:rPr lang="it-IT" dirty="0" smtClean="0"/>
              <a:t>modificabili </a:t>
            </a:r>
            <a:r>
              <a:rPr lang="it-IT" dirty="0"/>
              <a:t>senza procedure particolari. Tuttavia, la particolare resistenza temporale di queste leggi fa pensare che esse in realtà abbiano uno </a:t>
            </a:r>
            <a:r>
              <a:rPr lang="it-IT" i="1" dirty="0"/>
              <a:t>status</a:t>
            </a:r>
            <a:r>
              <a:rPr lang="it-IT" dirty="0"/>
              <a:t> di fatto superiore a quello delle altre leggi. In taluni </a:t>
            </a:r>
            <a:r>
              <a:rPr lang="it-IT" dirty="0" smtClean="0"/>
              <a:t>casi la </a:t>
            </a:r>
            <a:r>
              <a:rPr lang="it-IT" dirty="0"/>
              <a:t>loro entrata in vigore è stata subordinata all’approvazione popolare in via referendaria </a:t>
            </a:r>
            <a:r>
              <a:rPr lang="it-IT" dirty="0" smtClean="0"/>
              <a:t>(atti </a:t>
            </a:r>
            <a:r>
              <a:rPr lang="it-IT" dirty="0"/>
              <a:t>di devoluzione del potere a Scozia, Galles e Irlanda del Nord, e l’appartenenza alle Comunità europee, decisa dal Parlamento nel 1972 e confermata con un </a:t>
            </a:r>
            <a:r>
              <a:rPr lang="it-IT" i="1" dirty="0"/>
              <a:t>referendum</a:t>
            </a:r>
            <a:r>
              <a:rPr lang="it-IT" dirty="0"/>
              <a:t> nel 1975)</a:t>
            </a:r>
            <a:r>
              <a:rPr lang="it-IT" dirty="0" smtClean="0"/>
              <a:t>.</a:t>
            </a:r>
          </a:p>
          <a:p>
            <a:r>
              <a:rPr lang="it-IT" dirty="0" smtClean="0"/>
              <a:t>Iniziano </a:t>
            </a:r>
            <a:r>
              <a:rPr lang="it-IT" dirty="0"/>
              <a:t>a emergere orientamenti dottrinari e persino giurisprudenziali </a:t>
            </a:r>
            <a:r>
              <a:rPr lang="it-IT" dirty="0" smtClean="0"/>
              <a:t>(caso </a:t>
            </a:r>
            <a:r>
              <a:rPr lang="it-IT" i="1" dirty="0" err="1"/>
              <a:t>Thoburn</a:t>
            </a:r>
            <a:r>
              <a:rPr lang="it-IT" i="1" dirty="0"/>
              <a:t> v. Sunderland City </a:t>
            </a:r>
            <a:r>
              <a:rPr lang="it-IT" i="1" dirty="0" err="1"/>
              <a:t>Council</a:t>
            </a:r>
            <a:r>
              <a:rPr lang="it-IT" dirty="0"/>
              <a:t>, 2003, QB 151) secondo cui occorrerebbe distinguere tra </a:t>
            </a:r>
            <a:r>
              <a:rPr lang="it-IT" i="1" dirty="0" err="1"/>
              <a:t>statutes</a:t>
            </a:r>
            <a:r>
              <a:rPr lang="it-IT" dirty="0"/>
              <a:t> ordinari e </a:t>
            </a:r>
            <a:r>
              <a:rPr lang="it-IT" i="1" dirty="0" err="1"/>
              <a:t>statutes</a:t>
            </a:r>
            <a:r>
              <a:rPr lang="it-IT" dirty="0"/>
              <a:t> </a:t>
            </a:r>
            <a:r>
              <a:rPr lang="it-IT" dirty="0" smtClean="0"/>
              <a:t>costituzionali. </a:t>
            </a:r>
            <a:endParaRPr lang="it-IT" dirty="0"/>
          </a:p>
        </p:txBody>
      </p:sp>
    </p:spTree>
    <p:extLst>
      <p:ext uri="{BB962C8B-B14F-4D97-AF65-F5344CB8AC3E}">
        <p14:creationId xmlns:p14="http://schemas.microsoft.com/office/powerpoint/2010/main" val="23690279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Valutazioni conclusive</a:t>
            </a:r>
            <a:endParaRPr lang="it-IT" dirty="0"/>
          </a:p>
        </p:txBody>
      </p:sp>
      <p:sp>
        <p:nvSpPr>
          <p:cNvPr id="3" name="Segnaposto contenuto 2"/>
          <p:cNvSpPr>
            <a:spLocks noGrp="1"/>
          </p:cNvSpPr>
          <p:nvPr>
            <p:ph idx="1"/>
          </p:nvPr>
        </p:nvSpPr>
        <p:spPr/>
        <p:txBody>
          <a:bodyPr>
            <a:noAutofit/>
          </a:bodyPr>
          <a:lstStyle/>
          <a:p>
            <a:pPr marL="0" indent="0">
              <a:buNone/>
            </a:pPr>
            <a:r>
              <a:rPr lang="it-IT" sz="1400" dirty="0" smtClean="0"/>
              <a:t>Nel </a:t>
            </a:r>
            <a:r>
              <a:rPr lang="it-IT" sz="1400" dirty="0"/>
              <a:t>XVI secolo, le due </a:t>
            </a:r>
            <a:r>
              <a:rPr lang="it-IT" sz="1400" dirty="0" smtClean="0"/>
              <a:t>famiglie sono </a:t>
            </a:r>
            <a:r>
              <a:rPr lang="it-IT" sz="1400" dirty="0"/>
              <a:t>ormai </a:t>
            </a:r>
            <a:r>
              <a:rPr lang="it-IT" sz="1400" dirty="0" smtClean="0"/>
              <a:t>delineate </a:t>
            </a:r>
            <a:r>
              <a:rPr lang="it-IT" sz="1400" dirty="0"/>
              <a:t>e possono così </a:t>
            </a:r>
            <a:r>
              <a:rPr lang="it-IT" sz="1400" dirty="0" smtClean="0"/>
              <a:t>presentarsi </a:t>
            </a:r>
            <a:r>
              <a:rPr lang="it-IT" sz="1400" dirty="0"/>
              <a:t>per contrapposizione:</a:t>
            </a:r>
          </a:p>
          <a:p>
            <a:pPr marL="0" lvl="0" indent="0">
              <a:buNone/>
            </a:pPr>
            <a:r>
              <a:rPr lang="it-IT" sz="1400" dirty="0" smtClean="0"/>
              <a:t>1) tradizione </a:t>
            </a:r>
            <a:r>
              <a:rPr lang="it-IT" sz="1400" dirty="0"/>
              <a:t>romanistica v. marginalità della tradizione del diritto romano;</a:t>
            </a:r>
          </a:p>
          <a:p>
            <a:pPr marL="0" lvl="0" indent="0">
              <a:buNone/>
            </a:pPr>
            <a:r>
              <a:rPr lang="it-IT" sz="1400" dirty="0" smtClean="0"/>
              <a:t>2) giuristi </a:t>
            </a:r>
            <a:r>
              <a:rPr lang="it-IT" sz="1400" dirty="0"/>
              <a:t>di formazione </a:t>
            </a:r>
            <a:r>
              <a:rPr lang="it-IT" sz="1400" dirty="0" smtClean="0"/>
              <a:t>universitaria/creazione </a:t>
            </a:r>
            <a:r>
              <a:rPr lang="it-IT" sz="1400" dirty="0"/>
              <a:t>di categorie concettuali dogmatiche v</a:t>
            </a:r>
            <a:r>
              <a:rPr lang="it-IT" sz="1400" dirty="0" smtClean="0"/>
              <a:t>. giuristi pratici;</a:t>
            </a:r>
            <a:endParaRPr lang="it-IT" sz="1400" dirty="0"/>
          </a:p>
          <a:p>
            <a:pPr marL="0" lvl="0" indent="0">
              <a:buNone/>
            </a:pPr>
            <a:r>
              <a:rPr lang="it-IT" sz="1400" dirty="0" smtClean="0"/>
              <a:t>3) decentralizzazione </a:t>
            </a:r>
            <a:r>
              <a:rPr lang="it-IT" sz="1400" dirty="0"/>
              <a:t>del sistema giudiziario v. accentramento già affermatosi in epoca normanna;</a:t>
            </a:r>
          </a:p>
          <a:p>
            <a:pPr marL="0" lvl="0" indent="0">
              <a:buNone/>
            </a:pPr>
            <a:r>
              <a:rPr lang="it-IT" sz="1400" dirty="0" smtClean="0"/>
              <a:t>2) influenza </a:t>
            </a:r>
            <a:r>
              <a:rPr lang="it-IT" sz="1400" dirty="0"/>
              <a:t>del razionalismo e dell’illuminismo v</a:t>
            </a:r>
            <a:r>
              <a:rPr lang="it-IT" sz="1400" dirty="0" smtClean="0"/>
              <a:t>. </a:t>
            </a:r>
            <a:r>
              <a:rPr lang="it-IT" sz="1400" dirty="0"/>
              <a:t>conservazione dell’assetto </a:t>
            </a:r>
            <a:r>
              <a:rPr lang="it-IT" sz="1400" dirty="0" smtClean="0"/>
              <a:t>tradizionale;.</a:t>
            </a:r>
            <a:endParaRPr lang="it-IT" sz="1400" dirty="0"/>
          </a:p>
          <a:p>
            <a:pPr marL="0" indent="0">
              <a:buNone/>
            </a:pPr>
            <a:endParaRPr lang="it-IT" sz="1400" dirty="0"/>
          </a:p>
          <a:p>
            <a:pPr marL="0" indent="0">
              <a:buNone/>
            </a:pPr>
            <a:r>
              <a:rPr lang="it-IT" sz="1400" dirty="0"/>
              <a:t>La contrapposizione è poi al culmine </a:t>
            </a:r>
            <a:r>
              <a:rPr lang="it-IT" sz="1400" dirty="0" smtClean="0"/>
              <a:t>nell’Ottocento</a:t>
            </a:r>
            <a:endParaRPr lang="it-IT" sz="1400" dirty="0"/>
          </a:p>
          <a:p>
            <a:pPr marL="514350" indent="-514350">
              <a:buAutoNum type="arabicParenR"/>
            </a:pPr>
            <a:r>
              <a:rPr lang="it-IT" sz="1400" dirty="0" smtClean="0"/>
              <a:t>Nel continente si razionalizza li </a:t>
            </a:r>
            <a:r>
              <a:rPr lang="it-IT" sz="1400" dirty="0"/>
              <a:t>sapere giuridico attraverso la codificazione; </a:t>
            </a:r>
            <a:r>
              <a:rPr lang="it-IT" sz="1400" dirty="0" smtClean="0"/>
              <a:t>palingenesi </a:t>
            </a:r>
            <a:r>
              <a:rPr lang="it-IT" sz="1400" dirty="0"/>
              <a:t>dell’ordine </a:t>
            </a:r>
            <a:r>
              <a:rPr lang="it-IT" sz="1400" dirty="0" smtClean="0"/>
              <a:t>sociale; eliminazione del particolarismo giuridico; </a:t>
            </a:r>
            <a:r>
              <a:rPr lang="it-IT" sz="1400" dirty="0"/>
              <a:t>il ruolo delle fonti </a:t>
            </a:r>
            <a:r>
              <a:rPr lang="it-IT" sz="1400" dirty="0" smtClean="0"/>
              <a:t>politiche: </a:t>
            </a:r>
            <a:r>
              <a:rPr lang="it-IT" sz="1400" dirty="0"/>
              <a:t>la </a:t>
            </a:r>
            <a:r>
              <a:rPr lang="it-IT" sz="1400" dirty="0" smtClean="0"/>
              <a:t>legge</a:t>
            </a:r>
            <a:r>
              <a:rPr lang="it-IT" sz="1400" dirty="0"/>
              <a:t> </a:t>
            </a:r>
            <a:r>
              <a:rPr lang="it-IT" sz="1400" dirty="0" smtClean="0"/>
              <a:t>espressione </a:t>
            </a:r>
            <a:r>
              <a:rPr lang="it-IT" sz="1400" dirty="0"/>
              <a:t>della volontà popolare (art. VI </a:t>
            </a:r>
            <a:r>
              <a:rPr lang="it-IT" sz="1400" dirty="0" smtClean="0"/>
              <a:t>Dichiarazione </a:t>
            </a:r>
            <a:r>
              <a:rPr lang="it-IT" sz="1400" dirty="0"/>
              <a:t>1789</a:t>
            </a:r>
            <a:r>
              <a:rPr lang="it-IT" sz="1400" dirty="0" smtClean="0"/>
              <a:t>); </a:t>
            </a:r>
            <a:r>
              <a:rPr lang="it-IT" sz="1400" dirty="0"/>
              <a:t>si </a:t>
            </a:r>
            <a:r>
              <a:rPr lang="it-IT" sz="1400" dirty="0" smtClean="0"/>
              <a:t>riducono le </a:t>
            </a:r>
            <a:r>
              <a:rPr lang="it-IT" sz="1400" dirty="0"/>
              <a:t>possibilità interpretative del </a:t>
            </a:r>
            <a:r>
              <a:rPr lang="it-IT" sz="1400" dirty="0" smtClean="0"/>
              <a:t>giudice.</a:t>
            </a:r>
            <a:endParaRPr lang="it-IT" sz="1400" dirty="0"/>
          </a:p>
          <a:p>
            <a:pPr marL="514350" indent="-514350">
              <a:buAutoNum type="arabicParenR"/>
            </a:pPr>
            <a:r>
              <a:rPr lang="it-IT" sz="1400" dirty="0" smtClean="0"/>
              <a:t>Il </a:t>
            </a:r>
            <a:r>
              <a:rPr lang="it-IT" sz="1400" dirty="0"/>
              <a:t>Regno </a:t>
            </a:r>
            <a:r>
              <a:rPr lang="it-IT" sz="1400" dirty="0" smtClean="0"/>
              <a:t>Unito</a:t>
            </a:r>
            <a:r>
              <a:rPr lang="it-IT" sz="1400" dirty="0"/>
              <a:t>, passato indenne dalla rivoluzione francese, resiste </a:t>
            </a:r>
            <a:r>
              <a:rPr lang="it-IT" sz="1400" dirty="0" smtClean="0"/>
              <a:t>a </a:t>
            </a:r>
            <a:r>
              <a:rPr lang="it-IT" sz="1400" dirty="0"/>
              <a:t>pressioni dell’astrattismo razionalizzatore e si avvia a una serie di modifiche </a:t>
            </a:r>
            <a:r>
              <a:rPr lang="it-IT" sz="1400" dirty="0" smtClean="0"/>
              <a:t>graduali, </a:t>
            </a:r>
            <a:r>
              <a:rPr lang="it-IT" sz="1400" dirty="0"/>
              <a:t>con un moderato ricorso agli </a:t>
            </a:r>
            <a:r>
              <a:rPr lang="it-IT" sz="1400" i="1" dirty="0" err="1"/>
              <a:t>statutes</a:t>
            </a:r>
            <a:r>
              <a:rPr lang="it-IT" sz="1400" dirty="0"/>
              <a:t>. </a:t>
            </a:r>
          </a:p>
          <a:p>
            <a:pPr marL="0" indent="0">
              <a:buNone/>
            </a:pPr>
            <a:r>
              <a:rPr lang="it-IT" sz="1400" dirty="0"/>
              <a:t> </a:t>
            </a:r>
          </a:p>
          <a:p>
            <a:pPr marL="0" indent="0">
              <a:buNone/>
            </a:pPr>
            <a:r>
              <a:rPr lang="it-IT" sz="1400" dirty="0"/>
              <a:t>Ma </a:t>
            </a:r>
            <a:r>
              <a:rPr lang="it-IT" sz="1400" dirty="0" smtClean="0"/>
              <a:t>si danno </a:t>
            </a:r>
            <a:r>
              <a:rPr lang="it-IT" sz="1400" i="1" dirty="0" err="1" smtClean="0"/>
              <a:t>cleavages</a:t>
            </a:r>
            <a:r>
              <a:rPr lang="it-IT" sz="1400" dirty="0" smtClean="0"/>
              <a:t> </a:t>
            </a:r>
            <a:r>
              <a:rPr lang="it-IT" sz="1400" dirty="0"/>
              <a:t>interni </a:t>
            </a:r>
            <a:r>
              <a:rPr lang="it-IT" sz="1400" dirty="0" smtClean="0"/>
              <a:t>alle famiglie </a:t>
            </a:r>
          </a:p>
          <a:p>
            <a:pPr marL="514350" indent="-514350">
              <a:buAutoNum type="arabicParenR"/>
            </a:pPr>
            <a:r>
              <a:rPr lang="it-IT" sz="1400" dirty="0" smtClean="0"/>
              <a:t>Romano-</a:t>
            </a:r>
            <a:r>
              <a:rPr lang="it-IT" sz="1400" dirty="0"/>
              <a:t>germanica</a:t>
            </a:r>
            <a:r>
              <a:rPr lang="it-IT" sz="1400" dirty="0" smtClean="0"/>
              <a:t>: la codificazione pone fine all’unità </a:t>
            </a:r>
            <a:r>
              <a:rPr lang="it-IT" sz="1400" dirty="0"/>
              <a:t>continentale del diritto comune </a:t>
            </a:r>
            <a:r>
              <a:rPr lang="it-IT" sz="1400" dirty="0" smtClean="0"/>
              <a:t>europeo ora sostituito </a:t>
            </a:r>
            <a:r>
              <a:rPr lang="it-IT" sz="1400" dirty="0"/>
              <a:t>dai diritti nazionali; </a:t>
            </a:r>
          </a:p>
          <a:p>
            <a:pPr marL="514350" indent="-514350">
              <a:buAutoNum type="arabicParenR"/>
            </a:pPr>
            <a:r>
              <a:rPr lang="it-IT" sz="1400" i="1" dirty="0" smtClean="0"/>
              <a:t>Common</a:t>
            </a:r>
            <a:r>
              <a:rPr lang="it-IT" sz="1400" dirty="0" smtClean="0"/>
              <a:t> </a:t>
            </a:r>
            <a:r>
              <a:rPr lang="it-IT" sz="1400" i="1" dirty="0"/>
              <a:t>law</a:t>
            </a:r>
            <a:r>
              <a:rPr lang="it-IT" sz="1400" dirty="0" smtClean="0"/>
              <a:t>: la rivoluzione americana rompe l’unità </a:t>
            </a:r>
            <a:r>
              <a:rPr lang="it-IT" sz="1400" dirty="0"/>
              <a:t>giurisprudenziale </a:t>
            </a:r>
            <a:r>
              <a:rPr lang="it-IT" sz="1400" i="1" dirty="0"/>
              <a:t>della common </a:t>
            </a:r>
            <a:r>
              <a:rPr lang="it-IT" sz="1400" i="1" dirty="0" smtClean="0"/>
              <a:t>law</a:t>
            </a:r>
            <a:r>
              <a:rPr lang="it-IT" sz="1400" dirty="0" smtClean="0"/>
              <a:t>, porta a costituzione </a:t>
            </a:r>
            <a:r>
              <a:rPr lang="it-IT" sz="1400" dirty="0"/>
              <a:t>rigida e formalizzata </a:t>
            </a:r>
            <a:r>
              <a:rPr lang="it-IT" sz="1400" dirty="0" smtClean="0"/>
              <a:t> e a controllo </a:t>
            </a:r>
            <a:r>
              <a:rPr lang="it-IT" sz="1400" dirty="0"/>
              <a:t>di costituzionalità delle leggi</a:t>
            </a:r>
            <a:r>
              <a:rPr lang="it-IT" sz="1400" dirty="0" smtClean="0"/>
              <a:t>.</a:t>
            </a:r>
            <a:endParaRPr lang="it-IT" sz="1400" dirty="0"/>
          </a:p>
        </p:txBody>
      </p:sp>
    </p:spTree>
    <p:extLst>
      <p:ext uri="{BB962C8B-B14F-4D97-AF65-F5344CB8AC3E}">
        <p14:creationId xmlns:p14="http://schemas.microsoft.com/office/powerpoint/2010/main" val="4140758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Caratteri generali (2)</a:t>
            </a:r>
            <a:endParaRPr lang="it-IT" dirty="0"/>
          </a:p>
        </p:txBody>
      </p:sp>
      <p:sp>
        <p:nvSpPr>
          <p:cNvPr id="3" name="Segnaposto contenuto 2"/>
          <p:cNvSpPr>
            <a:spLocks noGrp="1"/>
          </p:cNvSpPr>
          <p:nvPr>
            <p:ph idx="1"/>
          </p:nvPr>
        </p:nvSpPr>
        <p:spPr/>
        <p:txBody>
          <a:bodyPr>
            <a:normAutofit fontScale="77500" lnSpcReduction="20000"/>
          </a:bodyPr>
          <a:lstStyle/>
          <a:p>
            <a:r>
              <a:rPr lang="it-IT" i="1" dirty="0" err="1" smtClean="0"/>
              <a:t>Civil</a:t>
            </a:r>
            <a:r>
              <a:rPr lang="it-IT" i="1" dirty="0" smtClean="0"/>
              <a:t> law</a:t>
            </a:r>
            <a:r>
              <a:rPr lang="it-IT" dirty="0" smtClean="0"/>
              <a:t> (la </a:t>
            </a:r>
            <a:r>
              <a:rPr lang="it-IT" dirty="0"/>
              <a:t>terminologia </a:t>
            </a:r>
            <a:r>
              <a:rPr lang="it-IT" dirty="0" smtClean="0"/>
              <a:t>è anglosassone): è </a:t>
            </a:r>
            <a:r>
              <a:rPr lang="it-IT" dirty="0"/>
              <a:t>il diritto degli ordinamenti degli Stati con diritto di fonte legislativa, di derivazione romano-germanica, nei quali le norme sono di formazione politica, i giudici devono applicarle ai casi concreti, deducendo da esse la soluzione della controversia dedotta in giudizio.</a:t>
            </a:r>
          </a:p>
          <a:p>
            <a:r>
              <a:rPr lang="it-IT" i="1" dirty="0" smtClean="0"/>
              <a:t>Common law</a:t>
            </a:r>
            <a:r>
              <a:rPr lang="it-IT" dirty="0" smtClean="0"/>
              <a:t>: ordinamenti </a:t>
            </a:r>
            <a:r>
              <a:rPr lang="it-IT" dirty="0"/>
              <a:t>nei quali il diritto è di formazione prevalentemente giudiziaria (</a:t>
            </a:r>
            <a:r>
              <a:rPr lang="it-IT" b="1" dirty="0" err="1"/>
              <a:t>judge</a:t>
            </a:r>
            <a:r>
              <a:rPr lang="it-IT" b="1" dirty="0"/>
              <a:t> made law</a:t>
            </a:r>
            <a:r>
              <a:rPr lang="it-IT" dirty="0"/>
              <a:t>), nei quali vige la la regola del precedente vincolante (</a:t>
            </a:r>
            <a:r>
              <a:rPr lang="it-IT" b="1" dirty="0"/>
              <a:t>stare </a:t>
            </a:r>
            <a:r>
              <a:rPr lang="it-IT" b="1" dirty="0" err="1"/>
              <a:t>decisis</a:t>
            </a:r>
            <a:r>
              <a:rPr lang="it-IT" dirty="0" smtClean="0"/>
              <a:t>). Il </a:t>
            </a:r>
            <a:r>
              <a:rPr lang="it-IT" dirty="0"/>
              <a:t>giudice, nel </a:t>
            </a:r>
            <a:r>
              <a:rPr lang="it-IT" dirty="0" smtClean="0"/>
              <a:t>decidere, </a:t>
            </a:r>
            <a:r>
              <a:rPr lang="it-IT" dirty="0"/>
              <a:t>è tenuto risolvere la controversia dando applicazione ai precedenti giudiziari, ossia alle sentenze rese da altri giudici in casi analoghi. </a:t>
            </a:r>
            <a:r>
              <a:rPr lang="it-IT" b="1" dirty="0" smtClean="0"/>
              <a:t>Sono perciò i giudici a creare il diritto</a:t>
            </a:r>
            <a:endParaRPr lang="it-IT" dirty="0"/>
          </a:p>
        </p:txBody>
      </p:sp>
    </p:spTree>
    <p:extLst>
      <p:ext uri="{BB962C8B-B14F-4D97-AF65-F5344CB8AC3E}">
        <p14:creationId xmlns:p14="http://schemas.microsoft.com/office/powerpoint/2010/main" val="718289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Caratteri generali (3)</a:t>
            </a:r>
            <a:endParaRPr lang="it-IT" dirty="0"/>
          </a:p>
        </p:txBody>
      </p:sp>
      <p:sp>
        <p:nvSpPr>
          <p:cNvPr id="3" name="Segnaposto contenuto 2"/>
          <p:cNvSpPr>
            <a:spLocks noGrp="1"/>
          </p:cNvSpPr>
          <p:nvPr>
            <p:ph idx="1"/>
          </p:nvPr>
        </p:nvSpPr>
        <p:spPr/>
        <p:txBody>
          <a:bodyPr>
            <a:normAutofit fontScale="85000" lnSpcReduction="10000"/>
          </a:bodyPr>
          <a:lstStyle/>
          <a:p>
            <a:r>
              <a:rPr lang="it-IT" dirty="0" smtClean="0"/>
              <a:t>Tuttavia, </a:t>
            </a:r>
            <a:r>
              <a:rPr lang="it-IT" dirty="0"/>
              <a:t>le distanze fra le due famiglie tendono oggi a </a:t>
            </a:r>
            <a:r>
              <a:rPr lang="it-IT" dirty="0" smtClean="0"/>
              <a:t>ridursi: </a:t>
            </a:r>
          </a:p>
          <a:p>
            <a:pPr marL="514350" indent="-514350">
              <a:buAutoNum type="arabicParenR"/>
            </a:pPr>
            <a:r>
              <a:rPr lang="it-IT" dirty="0" smtClean="0"/>
              <a:t>nei </a:t>
            </a:r>
            <a:r>
              <a:rPr lang="it-IT" dirty="0"/>
              <a:t>paesi di </a:t>
            </a:r>
            <a:r>
              <a:rPr lang="it-IT" i="1" dirty="0"/>
              <a:t>common law </a:t>
            </a:r>
            <a:r>
              <a:rPr lang="it-IT" dirty="0"/>
              <a:t>sempre più frequente è il ricorso al diritto di formazione legislativa (</a:t>
            </a:r>
            <a:r>
              <a:rPr lang="it-IT" dirty="0" err="1"/>
              <a:t>statutory</a:t>
            </a:r>
            <a:r>
              <a:rPr lang="it-IT" dirty="0"/>
              <a:t> law)</a:t>
            </a:r>
            <a:r>
              <a:rPr lang="it-IT" dirty="0" smtClean="0"/>
              <a:t>;</a:t>
            </a:r>
          </a:p>
          <a:p>
            <a:pPr marL="514350" indent="-514350">
              <a:buAutoNum type="arabicParenR"/>
            </a:pPr>
            <a:r>
              <a:rPr lang="it-IT" dirty="0" smtClean="0"/>
              <a:t>nei </a:t>
            </a:r>
            <a:r>
              <a:rPr lang="it-IT" dirty="0"/>
              <a:t>paesi di </a:t>
            </a:r>
            <a:r>
              <a:rPr lang="it-IT" i="1" dirty="0"/>
              <a:t>common</a:t>
            </a:r>
            <a:r>
              <a:rPr lang="it-IT" dirty="0"/>
              <a:t> </a:t>
            </a:r>
            <a:r>
              <a:rPr lang="it-IT" i="1" dirty="0"/>
              <a:t>law</a:t>
            </a:r>
            <a:r>
              <a:rPr lang="it-IT" dirty="0"/>
              <a:t>, come in quelli di </a:t>
            </a:r>
            <a:r>
              <a:rPr lang="it-IT" i="1" dirty="0" err="1"/>
              <a:t>civil</a:t>
            </a:r>
            <a:r>
              <a:rPr lang="it-IT" dirty="0"/>
              <a:t> </a:t>
            </a:r>
            <a:r>
              <a:rPr lang="it-IT" i="1" dirty="0"/>
              <a:t>law</a:t>
            </a:r>
            <a:r>
              <a:rPr lang="it-IT" dirty="0"/>
              <a:t>, il diritto di fonte legislativa è gerarchicamente sovraordinato a quello di fonte giudiziaria</a:t>
            </a:r>
            <a:r>
              <a:rPr lang="it-IT" dirty="0" smtClean="0"/>
              <a:t>;</a:t>
            </a:r>
          </a:p>
          <a:p>
            <a:pPr marL="514350" indent="-514350">
              <a:buAutoNum type="arabicParenR"/>
            </a:pPr>
            <a:r>
              <a:rPr lang="it-IT" dirty="0" smtClean="0"/>
              <a:t>nei </a:t>
            </a:r>
            <a:r>
              <a:rPr lang="it-IT" dirty="0"/>
              <a:t>paesi di </a:t>
            </a:r>
            <a:r>
              <a:rPr lang="it-IT" i="1" dirty="0" err="1"/>
              <a:t>civil</a:t>
            </a:r>
            <a:r>
              <a:rPr lang="it-IT" dirty="0"/>
              <a:t> </a:t>
            </a:r>
            <a:r>
              <a:rPr lang="it-IT" i="1" dirty="0" smtClean="0"/>
              <a:t>law</a:t>
            </a:r>
            <a:r>
              <a:rPr lang="it-IT" dirty="0" smtClean="0"/>
              <a:t>, i </a:t>
            </a:r>
            <a:r>
              <a:rPr lang="it-IT" dirty="0"/>
              <a:t>precedenti </a:t>
            </a:r>
            <a:r>
              <a:rPr lang="it-IT" dirty="0" smtClean="0"/>
              <a:t>giurisprudenziali, </a:t>
            </a:r>
            <a:r>
              <a:rPr lang="it-IT" dirty="0"/>
              <a:t>sebbene non </a:t>
            </a:r>
            <a:r>
              <a:rPr lang="it-IT" dirty="0" smtClean="0"/>
              <a:t>vincolanti, </a:t>
            </a:r>
            <a:r>
              <a:rPr lang="it-IT" dirty="0"/>
              <a:t>influenzano sempre più i giudici (c.d. </a:t>
            </a:r>
            <a:r>
              <a:rPr lang="it-IT" b="1" dirty="0"/>
              <a:t>efficacia persuasiva del precedente</a:t>
            </a:r>
            <a:r>
              <a:rPr lang="it-IT" dirty="0"/>
              <a:t>). </a:t>
            </a:r>
          </a:p>
        </p:txBody>
      </p:sp>
    </p:spTree>
    <p:extLst>
      <p:ext uri="{BB962C8B-B14F-4D97-AF65-F5344CB8AC3E}">
        <p14:creationId xmlns:p14="http://schemas.microsoft.com/office/powerpoint/2010/main" val="2654430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err="1" smtClean="0"/>
              <a:t>Civil</a:t>
            </a:r>
            <a:r>
              <a:rPr lang="it-IT" i="1" dirty="0" smtClean="0"/>
              <a:t> Law</a:t>
            </a:r>
            <a:endParaRPr lang="it-IT" i="1" dirty="0"/>
          </a:p>
        </p:txBody>
      </p:sp>
      <p:sp>
        <p:nvSpPr>
          <p:cNvPr id="3" name="Segnaposto contenuto 2"/>
          <p:cNvSpPr>
            <a:spLocks noGrp="1"/>
          </p:cNvSpPr>
          <p:nvPr>
            <p:ph idx="1"/>
          </p:nvPr>
        </p:nvSpPr>
        <p:spPr/>
        <p:txBody>
          <a:bodyPr>
            <a:noAutofit/>
          </a:bodyPr>
          <a:lstStyle/>
          <a:p>
            <a:pPr lvl="0"/>
            <a:r>
              <a:rPr lang="it-IT" sz="1800" b="1" dirty="0"/>
              <a:t>Estensione: </a:t>
            </a:r>
            <a:r>
              <a:rPr lang="it-IT" sz="1800" dirty="0"/>
              <a:t>la</a:t>
            </a:r>
            <a:r>
              <a:rPr lang="it-IT" sz="1800" i="1" dirty="0"/>
              <a:t> </a:t>
            </a:r>
            <a:r>
              <a:rPr lang="it-IT" sz="1800" i="1" dirty="0" err="1"/>
              <a:t>civil</a:t>
            </a:r>
            <a:r>
              <a:rPr lang="it-IT" sz="1800" i="1" dirty="0"/>
              <a:t> law</a:t>
            </a:r>
            <a:r>
              <a:rPr lang="it-IT" sz="1800" b="1" dirty="0"/>
              <a:t> </a:t>
            </a:r>
            <a:r>
              <a:rPr lang="it-IT" sz="1800" dirty="0"/>
              <a:t>è la famiglia giuridica i cui ordinamenti coprono la maggior parte del </a:t>
            </a:r>
            <a:r>
              <a:rPr lang="it-IT" sz="1800" dirty="0" smtClean="0"/>
              <a:t>pianeta.</a:t>
            </a:r>
            <a:endParaRPr lang="it-IT" sz="1800" dirty="0"/>
          </a:p>
          <a:p>
            <a:r>
              <a:rPr lang="it-IT" sz="1800" b="1" dirty="0" smtClean="0"/>
              <a:t>Diritto scritto:</a:t>
            </a:r>
            <a:r>
              <a:rPr lang="it-IT" sz="1800" dirty="0" smtClean="0"/>
              <a:t> </a:t>
            </a:r>
            <a:r>
              <a:rPr lang="it-IT" sz="1800" dirty="0"/>
              <a:t>1804 in </a:t>
            </a:r>
            <a:r>
              <a:rPr lang="it-IT" sz="1800" dirty="0" smtClean="0"/>
              <a:t>Francia. La </a:t>
            </a:r>
            <a:r>
              <a:rPr lang="it-IT" sz="1800" dirty="0"/>
              <a:t>codificazione e nel corso del secolo si propaga in tutta Europa, in America latina, ecc. </a:t>
            </a:r>
            <a:r>
              <a:rPr lang="it-IT" sz="1800" dirty="0" smtClean="0"/>
              <a:t>La </a:t>
            </a:r>
            <a:r>
              <a:rPr lang="it-IT" sz="1800" dirty="0"/>
              <a:t>codificazione è, tuttavia, una delle ultime fasi nelle quali si articola la storia della famiglia di </a:t>
            </a:r>
            <a:r>
              <a:rPr lang="it-IT" sz="1800" dirty="0" err="1"/>
              <a:t>civil</a:t>
            </a:r>
            <a:r>
              <a:rPr lang="it-IT" sz="1800" dirty="0"/>
              <a:t> law. È anzi il compimento naturale di un lungo processo che ha ascendenze e origini antiche: si ricollega al diritto dell’antica Roma, ma se discosta in forza di una evoluzione più che millenaria.</a:t>
            </a:r>
          </a:p>
          <a:p>
            <a:pPr lvl="0"/>
            <a:r>
              <a:rPr lang="it-IT" sz="1800" b="1" dirty="0" smtClean="0"/>
              <a:t>Origini</a:t>
            </a:r>
            <a:r>
              <a:rPr lang="it-IT" sz="1800" b="1" dirty="0"/>
              <a:t>: </a:t>
            </a:r>
            <a:r>
              <a:rPr lang="it-IT" sz="1800" dirty="0" smtClean="0"/>
              <a:t>radici </a:t>
            </a:r>
            <a:r>
              <a:rPr lang="it-IT" sz="1800" dirty="0"/>
              <a:t>nel diritto romano (quello successivo alla compilazione giustinianea</a:t>
            </a:r>
            <a:r>
              <a:rPr lang="it-IT" sz="1800" dirty="0" smtClean="0"/>
              <a:t>). La </a:t>
            </a:r>
            <a:r>
              <a:rPr lang="it-IT" sz="1800" dirty="0"/>
              <a:t>sua elaborazione scientifica (e quindi la sua “nascita”) rimonti ai secoli XII-XIII d. C.: quando si assiste alla nascita delle università e alla rinascita degli studi di diritto romano.</a:t>
            </a:r>
          </a:p>
          <a:p>
            <a:r>
              <a:rPr lang="it-IT" sz="1800" b="1" dirty="0" smtClean="0"/>
              <a:t>Il </a:t>
            </a:r>
            <a:r>
              <a:rPr lang="it-IT" sz="1800" b="1" dirty="0"/>
              <a:t>diritto del XIII </a:t>
            </a:r>
            <a:r>
              <a:rPr lang="it-IT" sz="1800" b="1" dirty="0" smtClean="0"/>
              <a:t>sec. è </a:t>
            </a:r>
            <a:r>
              <a:rPr lang="it-IT" sz="1800" b="1" dirty="0"/>
              <a:t>passato per quasi mille anni di evoluzione: l’impero romano non esiste più, vi sono state le invasioni barbariche, si è affermato l’impero carolingio prima e quello germanico poi, vi è stato il feudalesimo, ecc</a:t>
            </a:r>
            <a:r>
              <a:rPr lang="it-IT" sz="1800" b="1" dirty="0" smtClean="0"/>
              <a:t>.</a:t>
            </a:r>
            <a:endParaRPr lang="it-IT" sz="1800" dirty="0"/>
          </a:p>
        </p:txBody>
      </p:sp>
    </p:spTree>
    <p:extLst>
      <p:ext uri="{BB962C8B-B14F-4D97-AF65-F5344CB8AC3E}">
        <p14:creationId xmlns:p14="http://schemas.microsoft.com/office/powerpoint/2010/main" val="1194396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Un diritto romano con molti apporti</a:t>
            </a:r>
            <a:endParaRPr lang="it-IT" dirty="0"/>
          </a:p>
        </p:txBody>
      </p:sp>
      <p:sp>
        <p:nvSpPr>
          <p:cNvPr id="3" name="Segnaposto contenuto 2"/>
          <p:cNvSpPr>
            <a:spLocks noGrp="1"/>
          </p:cNvSpPr>
          <p:nvPr>
            <p:ph idx="1"/>
          </p:nvPr>
        </p:nvSpPr>
        <p:spPr/>
        <p:txBody>
          <a:bodyPr>
            <a:noAutofit/>
          </a:bodyPr>
          <a:lstStyle/>
          <a:p>
            <a:r>
              <a:rPr lang="it-IT" sz="1800" b="1" dirty="0" smtClean="0"/>
              <a:t>Il </a:t>
            </a:r>
            <a:r>
              <a:rPr lang="it-IT" sz="1800" b="1" dirty="0"/>
              <a:t>diritto romano che si afferma si è alimentato anche di altri </a:t>
            </a:r>
            <a:r>
              <a:rPr lang="it-IT" sz="1800" b="1" dirty="0" smtClean="0"/>
              <a:t>diritti:</a:t>
            </a:r>
            <a:r>
              <a:rPr lang="it-IT" sz="1800" dirty="0" smtClean="0"/>
              <a:t> </a:t>
            </a:r>
          </a:p>
          <a:p>
            <a:pPr>
              <a:buAutoNum type="arabicParenR"/>
            </a:pPr>
            <a:r>
              <a:rPr lang="it-IT" sz="1800" b="1" dirty="0" smtClean="0"/>
              <a:t>Sostrato romano </a:t>
            </a:r>
            <a:r>
              <a:rPr lang="it-IT" sz="1800" dirty="0" smtClean="0"/>
              <a:t>risultante </a:t>
            </a:r>
            <a:r>
              <a:rPr lang="it-IT" sz="1800" dirty="0"/>
              <a:t>dalle compilazione dell’imperatore Giustiniano. </a:t>
            </a:r>
            <a:r>
              <a:rPr lang="it-IT" sz="1800" b="1" dirty="0"/>
              <a:t>Corpus </a:t>
            </a:r>
            <a:r>
              <a:rPr lang="it-IT" sz="1800" b="1" dirty="0" err="1" smtClean="0"/>
              <a:t>Juris</a:t>
            </a:r>
            <a:r>
              <a:rPr lang="it-IT" sz="1800" b="1" dirty="0" smtClean="0"/>
              <a:t> </a:t>
            </a:r>
            <a:r>
              <a:rPr lang="it-IT" sz="1800" b="1" dirty="0" err="1" smtClean="0"/>
              <a:t>Civilis</a:t>
            </a:r>
            <a:r>
              <a:rPr lang="it-IT" sz="1800" b="1" dirty="0" smtClean="0"/>
              <a:t> </a:t>
            </a:r>
            <a:r>
              <a:rPr lang="it-IT" sz="1800" dirty="0"/>
              <a:t>(codice, digesto, istituzioni: 529-534, novelle)</a:t>
            </a:r>
            <a:r>
              <a:rPr lang="it-IT" sz="1800" dirty="0" smtClean="0"/>
              <a:t>. </a:t>
            </a:r>
          </a:p>
          <a:p>
            <a:pPr>
              <a:buAutoNum type="arabicParenR"/>
            </a:pPr>
            <a:r>
              <a:rPr lang="it-IT" sz="1800" b="1" dirty="0" smtClean="0"/>
              <a:t>Diritto </a:t>
            </a:r>
            <a:r>
              <a:rPr lang="it-IT" sz="1800" b="1" dirty="0"/>
              <a:t>canonico: </a:t>
            </a:r>
            <a:r>
              <a:rPr lang="it-IT" sz="1800" dirty="0"/>
              <a:t>diritto della Chiesa universale, che negli stessi anni in cui si avvia lo studio scientifico del diritto romano, conosce la propria codificazione (1140: </a:t>
            </a:r>
            <a:r>
              <a:rPr lang="it-IT" sz="1800" i="1" dirty="0" err="1"/>
              <a:t>decretum</a:t>
            </a:r>
            <a:r>
              <a:rPr lang="it-IT" sz="1800" dirty="0"/>
              <a:t> </a:t>
            </a:r>
            <a:r>
              <a:rPr lang="it-IT" sz="1800" i="1" dirty="0" err="1"/>
              <a:t>Gratiani</a:t>
            </a:r>
            <a:r>
              <a:rPr lang="it-IT" sz="1800" dirty="0"/>
              <a:t>).</a:t>
            </a:r>
            <a:r>
              <a:rPr lang="it-IT" sz="1800" b="1" dirty="0"/>
              <a:t> Molti istituti del diritto comune </a:t>
            </a:r>
            <a:r>
              <a:rPr lang="it-IT" sz="1800" b="1" dirty="0" smtClean="0"/>
              <a:t>sono </a:t>
            </a:r>
            <a:r>
              <a:rPr lang="it-IT" sz="1800" b="1" dirty="0"/>
              <a:t>di ascendenza o diretta derivazione canonistica. </a:t>
            </a:r>
            <a:endParaRPr lang="it-IT" sz="1800" b="1" dirty="0" smtClean="0"/>
          </a:p>
          <a:p>
            <a:pPr>
              <a:buAutoNum type="arabicParenR"/>
            </a:pPr>
            <a:r>
              <a:rPr lang="it-IT" sz="1800" b="1" dirty="0" smtClean="0"/>
              <a:t>Apporto del diritto germanico: </a:t>
            </a:r>
            <a:r>
              <a:rPr lang="it-IT" sz="1800" dirty="0"/>
              <a:t>già nei secoli IV-V-VI i popoli germanici si insediano nel territorio dell’impero e vi importano il proprio diritto di matrice </a:t>
            </a:r>
            <a:r>
              <a:rPr lang="it-IT" sz="1800" dirty="0" smtClean="0"/>
              <a:t>consuetudinaria, che non </a:t>
            </a:r>
            <a:r>
              <a:rPr lang="it-IT" sz="1800" dirty="0"/>
              <a:t>elimina il diritto romano. </a:t>
            </a:r>
            <a:r>
              <a:rPr lang="it-IT" sz="1800" dirty="0" smtClean="0"/>
              <a:t>A </a:t>
            </a:r>
            <a:r>
              <a:rPr lang="it-IT" sz="1800" dirty="0"/>
              <a:t>ogni stirpe si applica il diritto di appartenenza (</a:t>
            </a:r>
            <a:r>
              <a:rPr lang="it-IT" sz="1800" b="1" dirty="0"/>
              <a:t>personalità del </a:t>
            </a:r>
            <a:r>
              <a:rPr lang="it-IT" sz="1800" b="1" dirty="0" smtClean="0"/>
              <a:t>diritto</a:t>
            </a:r>
            <a:r>
              <a:rPr lang="it-IT" sz="1800" dirty="0"/>
              <a:t>)</a:t>
            </a:r>
            <a:r>
              <a:rPr lang="it-IT" sz="1800" dirty="0" smtClean="0"/>
              <a:t>;</a:t>
            </a:r>
          </a:p>
          <a:p>
            <a:pPr>
              <a:buAutoNum type="arabicParenR"/>
            </a:pPr>
            <a:r>
              <a:rPr lang="it-IT" sz="1800" dirty="0" smtClean="0"/>
              <a:t>I</a:t>
            </a:r>
            <a:r>
              <a:rPr lang="it-IT" sz="1800" b="1" dirty="0" smtClean="0"/>
              <a:t>ncidenza </a:t>
            </a:r>
            <a:r>
              <a:rPr lang="it-IT" sz="1800" b="1" dirty="0"/>
              <a:t>del diritto locale </a:t>
            </a:r>
            <a:r>
              <a:rPr lang="it-IT" sz="1800" b="1" dirty="0" smtClean="0"/>
              <a:t>(e delle consuetudini</a:t>
            </a:r>
            <a:r>
              <a:rPr lang="it-IT" sz="1800" b="1" dirty="0"/>
              <a:t>) e del diritto feudale: si passa da personalità e territorialità del </a:t>
            </a:r>
            <a:r>
              <a:rPr lang="it-IT" sz="1800" b="1" dirty="0" smtClean="0"/>
              <a:t>diritto.</a:t>
            </a:r>
            <a:r>
              <a:rPr lang="it-IT" sz="1800" dirty="0" smtClean="0"/>
              <a:t> </a:t>
            </a:r>
            <a:endParaRPr lang="it-IT" sz="1800" b="1" dirty="0"/>
          </a:p>
          <a:p>
            <a:endParaRPr lang="it-IT" sz="1800" dirty="0"/>
          </a:p>
        </p:txBody>
      </p:sp>
    </p:spTree>
    <p:extLst>
      <p:ext uri="{BB962C8B-B14F-4D97-AF65-F5344CB8AC3E}">
        <p14:creationId xmlns:p14="http://schemas.microsoft.com/office/powerpoint/2010/main" val="2178614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Caratteri del </a:t>
            </a:r>
            <a:r>
              <a:rPr lang="it-IT" i="1" dirty="0" err="1" smtClean="0"/>
              <a:t>Civil</a:t>
            </a:r>
            <a:r>
              <a:rPr lang="it-IT" i="1" dirty="0" smtClean="0"/>
              <a:t> Law</a:t>
            </a:r>
            <a:endParaRPr lang="it-IT" dirty="0"/>
          </a:p>
        </p:txBody>
      </p:sp>
      <p:sp>
        <p:nvSpPr>
          <p:cNvPr id="3" name="Segnaposto contenuto 2"/>
          <p:cNvSpPr>
            <a:spLocks noGrp="1"/>
          </p:cNvSpPr>
          <p:nvPr>
            <p:ph idx="1"/>
          </p:nvPr>
        </p:nvSpPr>
        <p:spPr/>
        <p:txBody>
          <a:bodyPr>
            <a:noAutofit/>
          </a:bodyPr>
          <a:lstStyle/>
          <a:p>
            <a:pPr lvl="0"/>
            <a:r>
              <a:rPr lang="it-IT" sz="1800" b="1" dirty="0" smtClean="0"/>
              <a:t>Determinano </a:t>
            </a:r>
            <a:r>
              <a:rPr lang="it-IT" sz="1800" b="1" dirty="0"/>
              <a:t>la </a:t>
            </a:r>
            <a:r>
              <a:rPr lang="it-IT" sz="1800" b="1" dirty="0" smtClean="0"/>
              <a:t>riscoperta </a:t>
            </a:r>
            <a:r>
              <a:rPr lang="it-IT" sz="1800" b="1" dirty="0"/>
              <a:t>del diritto romano dopo l’alto </a:t>
            </a:r>
            <a:r>
              <a:rPr lang="it-IT" sz="1800" b="1" dirty="0" smtClean="0"/>
              <a:t>medioevo: </a:t>
            </a:r>
          </a:p>
          <a:p>
            <a:pPr marL="0" lvl="0" indent="0">
              <a:buNone/>
            </a:pPr>
            <a:r>
              <a:rPr lang="it-IT" sz="1800" b="1" dirty="0" smtClean="0"/>
              <a:t>1) Rinascita </a:t>
            </a:r>
            <a:r>
              <a:rPr lang="it-IT" sz="1800" b="1" dirty="0"/>
              <a:t>europea dopo l’anno </a:t>
            </a:r>
            <a:r>
              <a:rPr lang="it-IT" sz="1800" b="1" dirty="0" smtClean="0"/>
              <a:t>mille; </a:t>
            </a:r>
          </a:p>
          <a:p>
            <a:pPr marL="0" lvl="0" indent="0">
              <a:buNone/>
            </a:pPr>
            <a:r>
              <a:rPr lang="it-IT" sz="1800" b="1" dirty="0" smtClean="0"/>
              <a:t>2) Nascita delle università; </a:t>
            </a:r>
          </a:p>
          <a:p>
            <a:pPr marL="0" lvl="0" indent="0">
              <a:buNone/>
            </a:pPr>
            <a:r>
              <a:rPr lang="it-IT" sz="1800" b="1" dirty="0" smtClean="0"/>
              <a:t>3) È diritto considerato </a:t>
            </a:r>
            <a:r>
              <a:rPr lang="it-IT" sz="1800" b="1" dirty="0"/>
              <a:t>opera della ragione. Vige, cioè, imperio </a:t>
            </a:r>
            <a:r>
              <a:rPr lang="it-IT" sz="1800" b="1" dirty="0" err="1"/>
              <a:t>rationis</a:t>
            </a:r>
            <a:r>
              <a:rPr lang="it-IT" sz="1800" b="1" dirty="0"/>
              <a:t> e non </a:t>
            </a:r>
            <a:r>
              <a:rPr lang="it-IT" sz="1800" b="1" dirty="0" err="1"/>
              <a:t>ratione</a:t>
            </a:r>
            <a:r>
              <a:rPr lang="it-IT" sz="1800" b="1" dirty="0"/>
              <a:t> imperii.</a:t>
            </a:r>
            <a:endParaRPr lang="it-IT" sz="1800" dirty="0"/>
          </a:p>
          <a:p>
            <a:pPr marL="0" lvl="0" indent="0">
              <a:buNone/>
            </a:pPr>
            <a:r>
              <a:rPr lang="it-IT" sz="1800" b="1" dirty="0" smtClean="0"/>
              <a:t>3) Ruolo </a:t>
            </a:r>
            <a:r>
              <a:rPr lang="it-IT" sz="1800" b="1" dirty="0"/>
              <a:t>dell’impero</a:t>
            </a:r>
            <a:r>
              <a:rPr lang="it-IT" sz="1800" b="1" dirty="0" smtClean="0"/>
              <a:t>.</a:t>
            </a:r>
            <a:endParaRPr lang="it-IT" sz="1800" dirty="0"/>
          </a:p>
          <a:p>
            <a:pPr lvl="0"/>
            <a:r>
              <a:rPr lang="it-IT" sz="1800" b="1" dirty="0" smtClean="0"/>
              <a:t>È il Diritto </a:t>
            </a:r>
            <a:r>
              <a:rPr lang="it-IT" sz="1800" b="1" dirty="0"/>
              <a:t>comune </a:t>
            </a:r>
            <a:r>
              <a:rPr lang="it-IT" sz="1800" b="1" dirty="0" smtClean="0"/>
              <a:t>dell’impero: </a:t>
            </a:r>
            <a:r>
              <a:rPr lang="it-IT" sz="1800" dirty="0" smtClean="0"/>
              <a:t>ha </a:t>
            </a:r>
            <a:r>
              <a:rPr lang="it-IT" sz="1800" dirty="0"/>
              <a:t>applicazione generale dell’Europa medievale. Esso aveva carattere </a:t>
            </a:r>
            <a:r>
              <a:rPr lang="it-IT" sz="1800" dirty="0" smtClean="0"/>
              <a:t>suppletivo: trovava </a:t>
            </a:r>
            <a:r>
              <a:rPr lang="it-IT" sz="1800" dirty="0"/>
              <a:t>applicazione laddove il diritto feudale, gli statuti e ordinanze locali non disponevano. Nel 1495, poi, viene istituito il Tribunale camerale dell’Impero (</a:t>
            </a:r>
            <a:r>
              <a:rPr lang="it-IT" sz="1800" i="1" dirty="0" err="1"/>
              <a:t>Reichskammergericht</a:t>
            </a:r>
            <a:r>
              <a:rPr lang="it-IT" sz="1800" dirty="0"/>
              <a:t>) che applicherà, per volontà dell’imperatore, solo il diritto comune romano. Si parla di “recezione” del diritto comune in tutto l’impero germanico, cosa che definitivamente soppianterà il ricorso al diritto consuetudinario di derivazione germanica. </a:t>
            </a:r>
          </a:p>
          <a:p>
            <a:pPr lvl="0"/>
            <a:r>
              <a:rPr lang="it-IT" sz="1800" b="1" dirty="0"/>
              <a:t>Se è suppletivo, esso implica l’esistenza di un forte pluralismo </a:t>
            </a:r>
            <a:r>
              <a:rPr lang="it-IT" sz="1800" b="1" dirty="0" smtClean="0"/>
              <a:t>giuridico</a:t>
            </a:r>
            <a:r>
              <a:rPr lang="it-IT" sz="1800" dirty="0" smtClean="0"/>
              <a:t>. </a:t>
            </a:r>
            <a:endParaRPr lang="it-IT" sz="1800" dirty="0"/>
          </a:p>
          <a:p>
            <a:r>
              <a:rPr lang="it-IT" sz="1800" b="1" dirty="0"/>
              <a:t>Ruolo centrale dell’insegnamento universitario: a garantirne </a:t>
            </a:r>
            <a:r>
              <a:rPr lang="it-IT" sz="1800" dirty="0"/>
              <a:t>la sopravvivenza è stata anche la circostanza che il </a:t>
            </a:r>
            <a:r>
              <a:rPr lang="it-IT" sz="1800" i="1" dirty="0" err="1"/>
              <a:t>civil</a:t>
            </a:r>
            <a:r>
              <a:rPr lang="it-IT" sz="1800" dirty="0"/>
              <a:t> </a:t>
            </a:r>
            <a:r>
              <a:rPr lang="it-IT" sz="1800" i="1" dirty="0"/>
              <a:t>law</a:t>
            </a:r>
            <a:r>
              <a:rPr lang="it-IT" sz="1800" dirty="0"/>
              <a:t> è stato oggetto, sin dal 1158, di insegnamento universitario. Fu lo stesso imperatore Barbarossa, con proprio atto (</a:t>
            </a:r>
            <a:r>
              <a:rPr lang="it-IT" sz="1800" dirty="0" err="1"/>
              <a:t>cost</a:t>
            </a:r>
            <a:r>
              <a:rPr lang="it-IT" sz="1800" dirty="0"/>
              <a:t>. </a:t>
            </a:r>
            <a:r>
              <a:rPr lang="it-IT" sz="1800" dirty="0" err="1"/>
              <a:t>Habita</a:t>
            </a:r>
            <a:r>
              <a:rPr lang="it-IT" sz="1800" dirty="0"/>
              <a:t>) a rilasciare alla scuola di Bologna, entità corporativa poi nota come </a:t>
            </a:r>
            <a:r>
              <a:rPr lang="it-IT" sz="1800" i="1" dirty="0" err="1"/>
              <a:t>universitas</a:t>
            </a:r>
            <a:r>
              <a:rPr lang="it-IT" sz="1800" dirty="0"/>
              <a:t>, i privilegi necessari per poter essere autonoma e insegnare, nella lingua colta comune, una formazione giuridica incentrata sul diritto romano e comune a tutto il continente.</a:t>
            </a:r>
            <a:r>
              <a:rPr lang="it-IT" sz="1800" b="1" dirty="0"/>
              <a:t> Si insegneranno però solo il diritto romano e quello canonico: </a:t>
            </a:r>
            <a:r>
              <a:rPr lang="it-IT" sz="1800" dirty="0"/>
              <a:t>i diritti nazionali si affermeranno molto dopo (Uppsala 1620; Sorbona, 1679; Wittenberg 1707, ecc.) </a:t>
            </a:r>
          </a:p>
        </p:txBody>
      </p:sp>
    </p:spTree>
    <p:extLst>
      <p:ext uri="{BB962C8B-B14F-4D97-AF65-F5344CB8AC3E}">
        <p14:creationId xmlns:p14="http://schemas.microsoft.com/office/powerpoint/2010/main" val="64064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Carattere universitario e dottorale</a:t>
            </a:r>
            <a:endParaRPr lang="it-IT" dirty="0"/>
          </a:p>
        </p:txBody>
      </p:sp>
      <p:sp>
        <p:nvSpPr>
          <p:cNvPr id="3" name="Segnaposto contenuto 2"/>
          <p:cNvSpPr>
            <a:spLocks noGrp="1"/>
          </p:cNvSpPr>
          <p:nvPr>
            <p:ph idx="1"/>
          </p:nvPr>
        </p:nvSpPr>
        <p:spPr/>
        <p:txBody>
          <a:bodyPr>
            <a:normAutofit fontScale="70000" lnSpcReduction="20000"/>
          </a:bodyPr>
          <a:lstStyle/>
          <a:p>
            <a:r>
              <a:rPr lang="it-IT" b="1" dirty="0"/>
              <a:t>Ruolo centrale dell’insegnamento universitario: </a:t>
            </a:r>
            <a:r>
              <a:rPr lang="it-IT" dirty="0" smtClean="0"/>
              <a:t>oggetto</a:t>
            </a:r>
            <a:r>
              <a:rPr lang="it-IT" dirty="0"/>
              <a:t>, sin dal 1158, di insegnamento universitario. Fu lo stesso imperatore Barbarossa, con proprio atto (</a:t>
            </a:r>
            <a:r>
              <a:rPr lang="it-IT" dirty="0" err="1"/>
              <a:t>cost</a:t>
            </a:r>
            <a:r>
              <a:rPr lang="it-IT" dirty="0"/>
              <a:t>. </a:t>
            </a:r>
            <a:r>
              <a:rPr lang="it-IT" dirty="0" err="1"/>
              <a:t>Habita</a:t>
            </a:r>
            <a:r>
              <a:rPr lang="it-IT" dirty="0"/>
              <a:t>) a rilasciare alla scuola di Bologna, entità corporativa poi nota come </a:t>
            </a:r>
            <a:r>
              <a:rPr lang="it-IT" i="1" dirty="0" err="1"/>
              <a:t>universitas</a:t>
            </a:r>
            <a:r>
              <a:rPr lang="it-IT" dirty="0"/>
              <a:t>, i privilegi necessari per poter essere autonoma e insegnare, nella lingua colta comune, una formazione giuridica incentrata sul diritto romano e comune a tutto </a:t>
            </a:r>
            <a:r>
              <a:rPr lang="it-IT" dirty="0" smtClean="0"/>
              <a:t>i </a:t>
            </a:r>
            <a:r>
              <a:rPr lang="it-IT" dirty="0"/>
              <a:t>continente</a:t>
            </a:r>
            <a:r>
              <a:rPr lang="it-IT" dirty="0" smtClean="0"/>
              <a:t>.</a:t>
            </a:r>
          </a:p>
          <a:p>
            <a:pPr lvl="0"/>
            <a:r>
              <a:rPr lang="it-IT" b="1" dirty="0"/>
              <a:t>Ruolo dei giuristi nella sua elaborazione</a:t>
            </a:r>
            <a:endParaRPr lang="it-IT" dirty="0"/>
          </a:p>
          <a:p>
            <a:pPr marL="514350" indent="-514350">
              <a:buAutoNum type="arabicParenR"/>
            </a:pPr>
            <a:r>
              <a:rPr lang="it-IT" dirty="0" smtClean="0"/>
              <a:t>è </a:t>
            </a:r>
            <a:r>
              <a:rPr lang="it-IT" dirty="0"/>
              <a:t>un diritto “colto” e </a:t>
            </a:r>
            <a:r>
              <a:rPr lang="it-IT" dirty="0" smtClean="0"/>
              <a:t>dottorale; </a:t>
            </a:r>
          </a:p>
          <a:p>
            <a:pPr marL="514350" indent="-514350">
              <a:buAutoNum type="arabicParenR"/>
            </a:pPr>
            <a:r>
              <a:rPr lang="it-IT" dirty="0" smtClean="0"/>
              <a:t>proprio </a:t>
            </a:r>
            <a:r>
              <a:rPr lang="it-IT" dirty="0"/>
              <a:t>perché diritto dottorale, non s’interessa dell’applicazione del </a:t>
            </a:r>
            <a:r>
              <a:rPr lang="it-IT" dirty="0" smtClean="0"/>
              <a:t>diritto; </a:t>
            </a:r>
          </a:p>
          <a:p>
            <a:pPr marL="514350" indent="-514350">
              <a:buAutoNum type="arabicParenR"/>
            </a:pPr>
            <a:r>
              <a:rPr lang="it-IT" dirty="0" smtClean="0"/>
              <a:t>proprio </a:t>
            </a:r>
            <a:r>
              <a:rPr lang="it-IT" dirty="0"/>
              <a:t>per le sue radici scientifiche, essa concepisce le regole giuridiche come regole di condotta, legate alla giustizia e alla morale. Maggior interesse per la formulazione della norma che per la sua pratica applicazione. </a:t>
            </a:r>
          </a:p>
          <a:p>
            <a:endParaRPr lang="it-IT" dirty="0" smtClean="0"/>
          </a:p>
        </p:txBody>
      </p:sp>
    </p:spTree>
    <p:extLst>
      <p:ext uri="{BB962C8B-B14F-4D97-AF65-F5344CB8AC3E}">
        <p14:creationId xmlns:p14="http://schemas.microsoft.com/office/powerpoint/2010/main" val="3642797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Codificazione</a:t>
            </a:r>
            <a:endParaRPr lang="it-IT" dirty="0"/>
          </a:p>
        </p:txBody>
      </p:sp>
      <p:sp>
        <p:nvSpPr>
          <p:cNvPr id="3" name="Segnaposto contenuto 2"/>
          <p:cNvSpPr>
            <a:spLocks noGrp="1"/>
          </p:cNvSpPr>
          <p:nvPr>
            <p:ph idx="1"/>
          </p:nvPr>
        </p:nvSpPr>
        <p:spPr/>
        <p:txBody>
          <a:bodyPr>
            <a:normAutofit fontScale="47500" lnSpcReduction="20000"/>
          </a:bodyPr>
          <a:lstStyle/>
          <a:p>
            <a:r>
              <a:rPr lang="it-IT" dirty="0" smtClean="0"/>
              <a:t>Momento </a:t>
            </a:r>
            <a:r>
              <a:rPr lang="it-IT" dirty="0"/>
              <a:t>di </a:t>
            </a:r>
            <a:r>
              <a:rPr lang="it-IT" dirty="0" smtClean="0"/>
              <a:t>cesura con </a:t>
            </a:r>
            <a:r>
              <a:rPr lang="it-IT" dirty="0"/>
              <a:t>il conseguente passaggio all’attuale “forma” della famiglia romano-germanica è data dal processo di codificazione.</a:t>
            </a:r>
          </a:p>
          <a:p>
            <a:pPr lvl="0"/>
            <a:r>
              <a:rPr lang="it-IT" dirty="0"/>
              <a:t>Il </a:t>
            </a:r>
            <a:r>
              <a:rPr lang="it-IT" i="1" dirty="0" err="1"/>
              <a:t>civil</a:t>
            </a:r>
            <a:r>
              <a:rPr lang="it-IT" i="1" dirty="0"/>
              <a:t> law </a:t>
            </a:r>
            <a:r>
              <a:rPr lang="it-IT" dirty="0"/>
              <a:t>si basa essenzialmente su di un codice che è il diritto generale dei </a:t>
            </a:r>
            <a:r>
              <a:rPr lang="it-IT" dirty="0" smtClean="0"/>
              <a:t>privati, di fonte legislativa e politica; </a:t>
            </a:r>
            <a:endParaRPr lang="it-IT" dirty="0"/>
          </a:p>
          <a:p>
            <a:pPr lvl="0"/>
            <a:r>
              <a:rPr lang="it-IT" dirty="0" smtClean="0"/>
              <a:t>Il </a:t>
            </a:r>
            <a:r>
              <a:rPr lang="it-IT" dirty="0"/>
              <a:t>codice soppianta tutto il diritto </a:t>
            </a:r>
            <a:r>
              <a:rPr lang="it-IT" dirty="0" smtClean="0"/>
              <a:t>precedente: viene </a:t>
            </a:r>
            <a:r>
              <a:rPr lang="it-IT" dirty="0"/>
              <a:t>meno il diritto comune, soppiantato da un diritto che è nazionale. Vengono meno gli </a:t>
            </a:r>
            <a:r>
              <a:rPr lang="it-IT" dirty="0" smtClean="0"/>
              <a:t>arcaismi </a:t>
            </a:r>
            <a:r>
              <a:rPr lang="it-IT" dirty="0"/>
              <a:t>e la molteplicità dei diritti locali.</a:t>
            </a:r>
          </a:p>
          <a:p>
            <a:pPr lvl="0"/>
            <a:r>
              <a:rPr lang="it-IT" dirty="0" smtClean="0"/>
              <a:t>Viene </a:t>
            </a:r>
            <a:r>
              <a:rPr lang="it-IT" dirty="0"/>
              <a:t>meno il particolarismo giuridico: il codice è unico per uno stato unico per tutti i sudditi, eguali, ai quali si applicano leggi generali astratte;</a:t>
            </a:r>
          </a:p>
          <a:p>
            <a:pPr lvl="0"/>
            <a:r>
              <a:rPr lang="it-IT" dirty="0" smtClean="0"/>
              <a:t>La </a:t>
            </a:r>
            <a:r>
              <a:rPr lang="it-IT" dirty="0"/>
              <a:t>giurisprudenza non è fonte autonoma del diritto ma interpreta e applica il codice al caso concreto. </a:t>
            </a:r>
          </a:p>
          <a:p>
            <a:r>
              <a:rPr lang="it-IT" dirty="0" smtClean="0"/>
              <a:t>Il </a:t>
            </a:r>
            <a:r>
              <a:rPr lang="it-IT" dirty="0"/>
              <a:t>1804 è l’anno nel quale entra in vigore il </a:t>
            </a:r>
            <a:r>
              <a:rPr lang="it-IT" i="1" dirty="0"/>
              <a:t>code </a:t>
            </a:r>
            <a:r>
              <a:rPr lang="it-IT" i="1" dirty="0" err="1"/>
              <a:t>civil</a:t>
            </a:r>
            <a:r>
              <a:rPr lang="it-IT" dirty="0"/>
              <a:t> francese, che ha infatti unito le categorie romanistiche, i principi liberali della rivoluzione francese</a:t>
            </a:r>
            <a:r>
              <a:rPr lang="it-IT" dirty="0" smtClean="0"/>
              <a:t>.</a:t>
            </a:r>
            <a:endParaRPr lang="it-IT" dirty="0"/>
          </a:p>
          <a:p>
            <a:r>
              <a:rPr lang="it-IT" dirty="0"/>
              <a:t>Solo la Germania attenderà fino al 1896-1900 per darsi un codice, autonomo dai modelli francesi e elaborato sulla base della elaborazione della scienza romanistica tedesca del XIX secolo. Ancor di più la Svizzera, il cui codice civile è del 1907. </a:t>
            </a:r>
          </a:p>
          <a:p>
            <a:r>
              <a:rPr lang="it-IT" dirty="0"/>
              <a:t>Si spezza l’unità della famiglia giuridica: se il diritto è frutto dell’attività legislativa del corpo dei rappresentanti (è fonte politica), ciascun ordinamento statale approva il proprio diritto. </a:t>
            </a:r>
            <a:endParaRPr lang="it-IT" dirty="0" smtClean="0"/>
          </a:p>
          <a:p>
            <a:r>
              <a:rPr lang="it-IT" dirty="0" smtClean="0"/>
              <a:t>Viene </a:t>
            </a:r>
            <a:r>
              <a:rPr lang="it-IT" dirty="0"/>
              <a:t>meno il ruolo delle università, ora chiamate a fare mera esegesi dei testi legislativi. </a:t>
            </a:r>
          </a:p>
        </p:txBody>
      </p:sp>
      <p:sp>
        <p:nvSpPr>
          <p:cNvPr id="4" name="Rettangolo 3"/>
          <p:cNvSpPr/>
          <p:nvPr/>
        </p:nvSpPr>
        <p:spPr>
          <a:xfrm>
            <a:off x="-4638675" y="1838534"/>
            <a:ext cx="2286000" cy="2123658"/>
          </a:xfrm>
          <a:prstGeom prst="rect">
            <a:avLst/>
          </a:prstGeom>
        </p:spPr>
        <p:txBody>
          <a:bodyPr>
            <a:spAutoFit/>
          </a:bodyPr>
          <a:lstStyle/>
          <a:p>
            <a:r>
              <a:rPr lang="it-IT" sz="4400" dirty="0" err="1">
                <a:solidFill>
                  <a:prstClr val="black"/>
                </a:solidFill>
                <a:ea typeface="+mj-ea"/>
                <a:cs typeface="+mj-cs"/>
              </a:rPr>
              <a:t>Macrocomprazion</a:t>
            </a:r>
            <a:endParaRPr lang="it-IT" dirty="0"/>
          </a:p>
        </p:txBody>
      </p:sp>
    </p:spTree>
    <p:extLst>
      <p:ext uri="{BB962C8B-B14F-4D97-AF65-F5344CB8AC3E}">
        <p14:creationId xmlns:p14="http://schemas.microsoft.com/office/powerpoint/2010/main" val="240587452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234</TotalTime>
  <Words>4126</Words>
  <Application>Microsoft Macintosh PowerPoint</Application>
  <PresentationFormat>Presentazione su schermo (4:3)</PresentationFormat>
  <Paragraphs>137</Paragraphs>
  <Slides>23</Slides>
  <Notes>0</Notes>
  <HiddenSlides>0</HiddenSlides>
  <MMClips>0</MMClips>
  <ScaleCrop>false</ScaleCrop>
  <HeadingPairs>
    <vt:vector size="4" baseType="variant">
      <vt:variant>
        <vt:lpstr>Tema</vt:lpstr>
      </vt:variant>
      <vt:variant>
        <vt:i4>1</vt:i4>
      </vt:variant>
      <vt:variant>
        <vt:lpstr>Titoli diapositive</vt:lpstr>
      </vt:variant>
      <vt:variant>
        <vt:i4>23</vt:i4>
      </vt:variant>
    </vt:vector>
  </HeadingPairs>
  <TitlesOfParts>
    <vt:vector size="24" baseType="lpstr">
      <vt:lpstr>Tema di Office</vt:lpstr>
      <vt:lpstr>Civil law – Common law</vt:lpstr>
      <vt:lpstr>Caratteri generali (1)</vt:lpstr>
      <vt:lpstr>Caratteri generali (2)</vt:lpstr>
      <vt:lpstr>Caratteri generali (3)</vt:lpstr>
      <vt:lpstr>Civil Law</vt:lpstr>
      <vt:lpstr>Un diritto romano con molti apporti</vt:lpstr>
      <vt:lpstr>Caratteri del Civil Law</vt:lpstr>
      <vt:lpstr>Carattere universitario e dottorale</vt:lpstr>
      <vt:lpstr>Codificazione</vt:lpstr>
      <vt:lpstr>Common Law </vt:lpstr>
      <vt:lpstr>Diritto inglese</vt:lpstr>
      <vt:lpstr>Fasi storiche del diritto inglese</vt:lpstr>
      <vt:lpstr>Periodo anglosassone</vt:lpstr>
      <vt:lpstr>Dopo la conquista normanna</vt:lpstr>
      <vt:lpstr>Il “miracolo” del common law</vt:lpstr>
      <vt:lpstr>Modalità dell’accentramento (1)</vt:lpstr>
      <vt:lpstr>Modalità dell’accentramento (2)</vt:lpstr>
      <vt:lpstr>Equity</vt:lpstr>
      <vt:lpstr>Caratteri del common law inglese</vt:lpstr>
      <vt:lpstr>Diffusione del common law</vt:lpstr>
      <vt:lpstr>Common Law e costituzione</vt:lpstr>
      <vt:lpstr>Nel Regno Unito</vt:lpstr>
      <vt:lpstr>Valutazioni conclusive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utente</dc:creator>
  <cp:lastModifiedBy>utente</cp:lastModifiedBy>
  <cp:revision>141</cp:revision>
  <dcterms:created xsi:type="dcterms:W3CDTF">2013-09-16T12:22:40Z</dcterms:created>
  <dcterms:modified xsi:type="dcterms:W3CDTF">2013-09-23T14:03:35Z</dcterms:modified>
</cp:coreProperties>
</file>