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PROGETTAZIONE </a:t>
            </a:r>
            <a:r>
              <a:rPr lang="it-IT" dirty="0" err="1" smtClean="0"/>
              <a:t>DI</a:t>
            </a:r>
            <a:r>
              <a:rPr lang="it-IT" dirty="0" smtClean="0"/>
              <a:t> IPERTESTI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Quando leggiamo un libro procediamo leggendo le pagine una dopo l’altra. Anche quando scriviamo partiamo dall’angolo in alto a sinistra e scriviamo una parola dopo l’altra fino a raggiungere l’angolo in basso a destra; dopo di che passiamo al secondo foglio, poi al terzo e così via. Questo tipo di comunicazione è detta sequenziale.</a:t>
            </a:r>
          </a:p>
          <a:p>
            <a:r>
              <a:rPr lang="it-IT" dirty="0" smtClean="0"/>
              <a:t>Tuttavia, il nostro modo di pensare non è sequenziale. </a:t>
            </a:r>
          </a:p>
          <a:p>
            <a:r>
              <a:rPr lang="it-IT" dirty="0" smtClean="0"/>
              <a:t>Quando vediamo un film o leggiamo una storia ci piacerebbe sapere subito come va a finire, ci piacerebbe sapere cosa sarebbe successo se le cose fossero andate diversamente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PROGETTAZIONE </a:t>
            </a:r>
            <a:r>
              <a:rPr lang="it-IT" dirty="0" err="1" smtClean="0"/>
              <a:t>DI</a:t>
            </a:r>
            <a:r>
              <a:rPr lang="it-IT" dirty="0" smtClean="0"/>
              <a:t> IPERTESTI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nostra mente procede per associazioni.</a:t>
            </a:r>
          </a:p>
          <a:p>
            <a:r>
              <a:rPr lang="it-IT" dirty="0" smtClean="0"/>
              <a:t>Un ipertesto è un testo strutturato in maniera flessibile in modo da permettere a chi lo legge di seguire percorsi associativi tipici della mente umana.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DUE TIPI </a:t>
            </a:r>
            <a:r>
              <a:rPr lang="it-IT" dirty="0" err="1" smtClean="0"/>
              <a:t>DI</a:t>
            </a:r>
            <a:r>
              <a:rPr lang="it-IT" dirty="0" smtClean="0"/>
              <a:t> MODELLO IPERTESTUALE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IPERTESTI GERARCHICI</a:t>
            </a:r>
          </a:p>
          <a:p>
            <a:r>
              <a:rPr lang="it-IT" dirty="0" smtClean="0"/>
              <a:t>IPERTESTI “A RETE”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pic>
        <p:nvPicPr>
          <p:cNvPr id="4" name="Picture 4" descr="Albe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7165975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pic>
        <p:nvPicPr>
          <p:cNvPr id="4" name="Picture 1027" descr="RET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340768"/>
            <a:ext cx="5832648" cy="508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CONCETTI </a:t>
            </a:r>
            <a:r>
              <a:rPr lang="it-IT" sz="2400" dirty="0" err="1" smtClean="0"/>
              <a:t>DI</a:t>
            </a:r>
            <a:r>
              <a:rPr lang="it-IT" sz="2400" dirty="0" smtClean="0"/>
              <a:t> PROGETTAZIONE IPERTESTUALE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>
                <a:latin typeface="Tahoma" pitchFamily="34" charset="0"/>
              </a:rPr>
              <a:t>La ‘</a:t>
            </a:r>
            <a:r>
              <a:rPr lang="en-US" sz="2800" dirty="0" err="1" smtClean="0">
                <a:latin typeface="Tahoma" pitchFamily="34" charset="0"/>
              </a:rPr>
              <a:t>lettura</a:t>
            </a:r>
            <a:r>
              <a:rPr lang="en-US" sz="2800" dirty="0" smtClean="0">
                <a:latin typeface="Tahoma" pitchFamily="34" charset="0"/>
              </a:rPr>
              <a:t>’ di un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</a:rPr>
              <a:t>ipertesto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si</a:t>
            </a:r>
            <a:r>
              <a:rPr lang="en-US" sz="2800" dirty="0" smtClean="0">
                <a:latin typeface="Tahoma" pitchFamily="34" charset="0"/>
              </a:rPr>
              <a:t> dice </a:t>
            </a: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</a:rPr>
              <a:t>navigazione</a:t>
            </a:r>
            <a:r>
              <a:rPr lang="en-US" sz="2800" dirty="0" smtClean="0">
                <a:latin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</a:rPr>
              <a:t>infatti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più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che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una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lettura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nel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senso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classico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tratta</a:t>
            </a:r>
            <a:r>
              <a:rPr lang="en-US" sz="2800" dirty="0" smtClean="0">
                <a:latin typeface="Tahoma" pitchFamily="34" charset="0"/>
              </a:rPr>
              <a:t> di </a:t>
            </a:r>
            <a:r>
              <a:rPr lang="en-US" sz="2800" dirty="0" err="1" smtClean="0">
                <a:latin typeface="Tahoma" pitchFamily="34" charset="0"/>
              </a:rPr>
              <a:t>una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esplorazione</a:t>
            </a:r>
            <a:r>
              <a:rPr lang="en-US" sz="2800" dirty="0" smtClean="0">
                <a:latin typeface="Tahoma" pitchFamily="34" charset="0"/>
              </a:rPr>
              <a:t> dei </a:t>
            </a:r>
            <a:r>
              <a:rPr lang="en-US" sz="2800" dirty="0" err="1" smtClean="0">
                <a:latin typeface="Tahoma" pitchFamily="34" charset="0"/>
              </a:rPr>
              <a:t>contenuti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seguendo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una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propria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rotta</a:t>
            </a:r>
            <a:r>
              <a:rPr lang="en-US" sz="2800" dirty="0" smtClean="0">
                <a:latin typeface="Tahoma" pitchFamily="34" charset="0"/>
              </a:rPr>
              <a:t>. </a:t>
            </a:r>
            <a:r>
              <a:rPr lang="en-US" sz="2800" dirty="0" err="1" smtClean="0">
                <a:latin typeface="Tahoma" pitchFamily="34" charset="0"/>
              </a:rPr>
              <a:t>Gli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elementi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strutturali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che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permettono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questa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navigazione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sono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</a:rPr>
              <a:t>link</a:t>
            </a:r>
            <a:r>
              <a:rPr lang="en-US" sz="2800" dirty="0" smtClean="0">
                <a:solidFill>
                  <a:srgbClr val="FFFF00"/>
                </a:solidFill>
                <a:latin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</a:rPr>
              <a:t>e </a:t>
            </a:r>
            <a:r>
              <a:rPr lang="en-US" sz="2800" dirty="0" err="1" smtClean="0">
                <a:latin typeface="Tahoma" pitchFamily="34" charset="0"/>
              </a:rPr>
              <a:t>gli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</a:rPr>
              <a:t>ancoraggi</a:t>
            </a:r>
            <a:r>
              <a:rPr lang="en-US" sz="2800" dirty="0" smtClean="0">
                <a:latin typeface="Tahoma" pitchFamily="34" charset="0"/>
              </a:rPr>
              <a:t>.</a:t>
            </a:r>
            <a:endParaRPr lang="en-US" sz="28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LINK ED ANCORAGGI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>
                <a:latin typeface="Tahoma" pitchFamily="34" charset="0"/>
              </a:rPr>
              <a:t>I </a:t>
            </a:r>
            <a:r>
              <a:rPr lang="en-US" sz="2800" b="1" dirty="0" smtClean="0">
                <a:latin typeface="Tahoma" pitchFamily="34" charset="0"/>
              </a:rPr>
              <a:t>link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presentano</a:t>
            </a:r>
            <a:r>
              <a:rPr lang="en-US" sz="2800" dirty="0" smtClean="0">
                <a:latin typeface="Tahoma" pitchFamily="34" charset="0"/>
              </a:rPr>
              <a:t> come </a:t>
            </a:r>
            <a:r>
              <a:rPr lang="en-US" sz="2800" dirty="0" err="1" smtClean="0">
                <a:latin typeface="Tahoma" pitchFamily="34" charset="0"/>
              </a:rPr>
              <a:t>bottoni</a:t>
            </a:r>
            <a:r>
              <a:rPr lang="en-US" sz="2800" dirty="0" smtClean="0">
                <a:latin typeface="Tahoma" pitchFamily="34" charset="0"/>
              </a:rPr>
              <a:t> o parole </a:t>
            </a:r>
            <a:r>
              <a:rPr lang="en-US" sz="2800" dirty="0" err="1" smtClean="0">
                <a:latin typeface="Tahoma" pitchFamily="34" charset="0"/>
              </a:rPr>
              <a:t>calde</a:t>
            </a:r>
            <a:r>
              <a:rPr lang="en-US" sz="2800" dirty="0" smtClean="0">
                <a:latin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</a:rPr>
              <a:t>si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riconoscono</a:t>
            </a:r>
            <a:r>
              <a:rPr lang="en-US" sz="2800" dirty="0" smtClean="0">
                <a:latin typeface="Tahoma" pitchFamily="34" charset="0"/>
              </a:rPr>
              <a:t> dal </a:t>
            </a:r>
            <a:r>
              <a:rPr lang="en-US" sz="2800" dirty="0" err="1" smtClean="0">
                <a:latin typeface="Tahoma" pitchFamily="34" charset="0"/>
              </a:rPr>
              <a:t>fatto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che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quando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il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cursore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passa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su</a:t>
            </a:r>
            <a:r>
              <a:rPr lang="en-US" sz="2800" dirty="0" smtClean="0">
                <a:latin typeface="Tahoma" pitchFamily="34" charset="0"/>
              </a:rPr>
              <a:t> di </a:t>
            </a:r>
            <a:r>
              <a:rPr lang="en-US" sz="2800" dirty="0" err="1" smtClean="0">
                <a:latin typeface="Tahoma" pitchFamily="34" charset="0"/>
              </a:rPr>
              <a:t>essi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trasforma</a:t>
            </a:r>
            <a:r>
              <a:rPr lang="en-US" sz="2800" dirty="0" smtClean="0">
                <a:latin typeface="Tahoma" pitchFamily="34" charset="0"/>
              </a:rPr>
              <a:t> in </a:t>
            </a:r>
            <a:r>
              <a:rPr lang="en-US" sz="2800" dirty="0" err="1" smtClean="0">
                <a:latin typeface="Tahoma" pitchFamily="34" charset="0"/>
              </a:rPr>
              <a:t>una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piccola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mano</a:t>
            </a:r>
            <a:r>
              <a:rPr lang="en-US" sz="2800" dirty="0" smtClean="0">
                <a:latin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</a:rPr>
              <a:t>facendo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clic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su</a:t>
            </a:r>
            <a:r>
              <a:rPr lang="en-US" sz="2800" dirty="0" smtClean="0">
                <a:latin typeface="Tahoma" pitchFamily="34" charset="0"/>
              </a:rPr>
              <a:t> di </a:t>
            </a:r>
            <a:r>
              <a:rPr lang="en-US" sz="2800" dirty="0" err="1" smtClean="0">
                <a:latin typeface="Tahoma" pitchFamily="34" charset="0"/>
              </a:rPr>
              <a:t>essi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sul</a:t>
            </a:r>
            <a:r>
              <a:rPr lang="en-US" sz="2800" dirty="0" smtClean="0">
                <a:latin typeface="Tahoma" pitchFamily="34" charset="0"/>
              </a:rPr>
              <a:t> monitor </a:t>
            </a:r>
            <a:r>
              <a:rPr lang="en-US" sz="2800" dirty="0" err="1" smtClean="0">
                <a:latin typeface="Tahoma" pitchFamily="34" charset="0"/>
              </a:rPr>
              <a:t>appare</a:t>
            </a:r>
            <a:r>
              <a:rPr lang="en-US" sz="2800" dirty="0" smtClean="0">
                <a:latin typeface="Tahoma" pitchFamily="34" charset="0"/>
              </a:rPr>
              <a:t> la </a:t>
            </a:r>
            <a:r>
              <a:rPr lang="en-US" sz="2800" dirty="0" err="1" smtClean="0">
                <a:latin typeface="Tahoma" pitchFamily="34" charset="0"/>
              </a:rPr>
              <a:t>pagina</a:t>
            </a:r>
            <a:r>
              <a:rPr lang="en-US" sz="2800" dirty="0" smtClean="0">
                <a:latin typeface="Tahoma" pitchFamily="34" charset="0"/>
              </a:rPr>
              <a:t> o </a:t>
            </a:r>
            <a:r>
              <a:rPr lang="en-US" sz="2800" dirty="0" err="1" smtClean="0">
                <a:latin typeface="Tahoma" pitchFamily="34" charset="0"/>
              </a:rPr>
              <a:t>l’elemento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multimediale</a:t>
            </a:r>
            <a:r>
              <a:rPr lang="en-US" sz="2800" dirty="0" smtClean="0">
                <a:latin typeface="Tahoma" pitchFamily="34" charset="0"/>
              </a:rPr>
              <a:t> ad </a:t>
            </a:r>
            <a:r>
              <a:rPr lang="en-US" sz="2800" dirty="0" err="1" smtClean="0">
                <a:latin typeface="Tahoma" pitchFamily="34" charset="0"/>
              </a:rPr>
              <a:t>essi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collegato</a:t>
            </a:r>
            <a:r>
              <a:rPr lang="en-US" sz="2800" dirty="0" smtClean="0">
                <a:latin typeface="Tahoma" pitchFamily="34" charset="0"/>
              </a:rPr>
              <a:t>. Le parole </a:t>
            </a:r>
            <a:r>
              <a:rPr lang="en-US" sz="2800" dirty="0" err="1" smtClean="0">
                <a:latin typeface="Tahoma" pitchFamily="34" charset="0"/>
              </a:rPr>
              <a:t>calde</a:t>
            </a:r>
            <a:r>
              <a:rPr lang="en-US" sz="2800" dirty="0" smtClean="0">
                <a:latin typeface="Tahoma" pitchFamily="34" charset="0"/>
              </a:rPr>
              <a:t>, in </a:t>
            </a:r>
            <a:r>
              <a:rPr lang="en-US" sz="2800" dirty="0" err="1" smtClean="0">
                <a:latin typeface="Tahoma" pitchFamily="34" charset="0"/>
              </a:rPr>
              <a:t>inglese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b="1" dirty="0" smtClean="0">
                <a:latin typeface="Tahoma" pitchFamily="34" charset="0"/>
              </a:rPr>
              <a:t>hot word</a:t>
            </a:r>
            <a:r>
              <a:rPr lang="en-US" sz="2800" dirty="0" smtClean="0">
                <a:latin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</a:rPr>
              <a:t>si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presentano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solitamente</a:t>
            </a:r>
            <a:r>
              <a:rPr lang="en-US" sz="2800" dirty="0" smtClean="0">
                <a:latin typeface="Tahoma" pitchFamily="34" charset="0"/>
              </a:rPr>
              <a:t> di </a:t>
            </a:r>
            <a:r>
              <a:rPr lang="en-US" sz="2800" dirty="0" err="1" smtClean="0">
                <a:latin typeface="Tahoma" pitchFamily="34" charset="0"/>
              </a:rPr>
              <a:t>colore</a:t>
            </a:r>
            <a:r>
              <a:rPr lang="en-US" sz="2800" dirty="0" smtClean="0">
                <a:latin typeface="Tahoma" pitchFamily="34" charset="0"/>
              </a:rPr>
              <a:t> di </a:t>
            </a:r>
            <a:r>
              <a:rPr lang="en-US" sz="2800" dirty="0" err="1" smtClean="0">
                <a:latin typeface="Tahoma" pitchFamily="34" charset="0"/>
              </a:rPr>
              <a:t>blu</a:t>
            </a:r>
            <a:r>
              <a:rPr lang="en-US" sz="2800" dirty="0" smtClean="0">
                <a:latin typeface="Tahoma" pitchFamily="34" charset="0"/>
              </a:rPr>
              <a:t> e </a:t>
            </a:r>
            <a:r>
              <a:rPr lang="en-US" sz="2800" dirty="0" err="1" smtClean="0">
                <a:latin typeface="Tahoma" pitchFamily="34" charset="0"/>
              </a:rPr>
              <a:t>sottolineate</a:t>
            </a:r>
            <a:r>
              <a:rPr lang="en-US" sz="2800" dirty="0" smtClean="0">
                <a:latin typeface="Tahoma" pitchFamily="34" charset="0"/>
              </a:rPr>
              <a:t>.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it-IT" sz="2800" dirty="0" smtClean="0">
                <a:latin typeface="Tahoma" pitchFamily="34" charset="0"/>
              </a:rPr>
              <a:t>Gli </a:t>
            </a:r>
            <a:r>
              <a:rPr lang="it-IT" sz="2800" b="1" dirty="0" smtClean="0">
                <a:solidFill>
                  <a:schemeClr val="tx2"/>
                </a:solidFill>
                <a:latin typeface="Tahoma" pitchFamily="34" charset="0"/>
              </a:rPr>
              <a:t>ancoraggi</a:t>
            </a:r>
            <a:r>
              <a:rPr lang="it-IT" sz="2800" dirty="0" smtClean="0">
                <a:latin typeface="Tahoma" pitchFamily="34" charset="0"/>
              </a:rPr>
              <a:t>, o </a:t>
            </a:r>
            <a:r>
              <a:rPr lang="it-IT" sz="2800" b="1" dirty="0" smtClean="0">
                <a:solidFill>
                  <a:schemeClr val="tx2"/>
                </a:solidFill>
                <a:latin typeface="Tahoma" pitchFamily="34" charset="0"/>
              </a:rPr>
              <a:t>segnalibro</a:t>
            </a:r>
            <a:r>
              <a:rPr lang="it-IT" sz="2800" dirty="0" smtClean="0">
                <a:latin typeface="Tahoma" pitchFamily="34" charset="0"/>
              </a:rPr>
              <a:t>, sono parole del testo o elementi grafici ai quali rimandano i </a:t>
            </a:r>
            <a:r>
              <a:rPr lang="it-IT" b="1" dirty="0" smtClean="0">
                <a:solidFill>
                  <a:schemeClr val="tx2"/>
                </a:solidFill>
                <a:latin typeface="Tahoma" pitchFamily="34" charset="0"/>
              </a:rPr>
              <a:t>link</a:t>
            </a:r>
            <a:r>
              <a:rPr lang="it-IT" sz="2800" dirty="0" smtClean="0">
                <a:solidFill>
                  <a:srgbClr val="FFFF00"/>
                </a:solidFill>
                <a:latin typeface="Tahoma" pitchFamily="34" charset="0"/>
              </a:rPr>
              <a:t> </a:t>
            </a:r>
            <a:endParaRPr lang="it-IT" sz="4800" dirty="0" smtClean="0">
              <a:solidFill>
                <a:srgbClr val="FFFF00"/>
              </a:solidFill>
              <a:latin typeface="Arial" pitchFamily="34" charset="0"/>
            </a:endParaRP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IPERMEDIA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</a:t>
            </a:r>
            <a:r>
              <a:rPr lang="it-IT" dirty="0" err="1" smtClean="0"/>
              <a:t>ipermedia</a:t>
            </a:r>
            <a:r>
              <a:rPr lang="it-IT" dirty="0" smtClean="0"/>
              <a:t> è sostanzialmente un ipertesto che utilizza diversi mezzi di comunicazione. Al testo sono aggiunti altri elementi, detti multimediali, che richiamano maggiormente l’attenzione del ‘lettore’: disegni, grafici, </a:t>
            </a:r>
            <a:r>
              <a:rPr lang="it-IT" dirty="0" err="1" smtClean="0"/>
              <a:t>ClipArt</a:t>
            </a:r>
            <a:r>
              <a:rPr lang="it-IT" dirty="0" smtClean="0"/>
              <a:t>, foto, immagini animate, filmati, effetti sonori, musiche e voce. </a:t>
            </a:r>
          </a:p>
          <a:p>
            <a:r>
              <a:rPr lang="it-IT" dirty="0" smtClean="0"/>
              <a:t>Un’</a:t>
            </a:r>
            <a:r>
              <a:rPr lang="it-IT" dirty="0" err="1" smtClean="0"/>
              <a:t>ipermedia</a:t>
            </a:r>
            <a:r>
              <a:rPr lang="it-IT" dirty="0" smtClean="0"/>
              <a:t> richiede una maggiore attenzione nella fase di progettazione e necessita di un lavoro di gruppo ben organizzato. </a:t>
            </a:r>
            <a:endParaRPr lang="it-IT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PROGETTAZIONE </a:t>
            </a:r>
            <a:r>
              <a:rPr lang="it-IT" dirty="0" err="1" smtClean="0"/>
              <a:t>DI</a:t>
            </a:r>
            <a:r>
              <a:rPr lang="it-IT" dirty="0" smtClean="0"/>
              <a:t> IPERMEDIA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Nella realizzazione concorrono più fasi.</a:t>
            </a:r>
          </a:p>
          <a:p>
            <a:pPr lvl="1"/>
            <a:r>
              <a:rPr lang="it-IT" dirty="0" smtClean="0"/>
              <a:t>fase </a:t>
            </a:r>
            <a:r>
              <a:rPr lang="it-IT" dirty="0" smtClean="0"/>
              <a:t>di lettura: si progetta l’</a:t>
            </a:r>
            <a:r>
              <a:rPr lang="it-IT" dirty="0" err="1" smtClean="0"/>
              <a:t>ipermedia</a:t>
            </a:r>
            <a:r>
              <a:rPr lang="it-IT" dirty="0" smtClean="0"/>
              <a:t>, si costruisce la mappa concettuale e si raccolgono i materiali: testi, immagini, suoni, animazioni e video.</a:t>
            </a:r>
          </a:p>
          <a:p>
            <a:pPr lvl="1"/>
            <a:r>
              <a:rPr lang="it-IT" dirty="0" smtClean="0"/>
              <a:t>fase </a:t>
            </a:r>
            <a:r>
              <a:rPr lang="it-IT" dirty="0" smtClean="0"/>
              <a:t>di editing: si affina il progetto e si mettono insieme i materiali trovati; si rielaborano i testi, si ritoccano le immagini, si scelgono gli sfondi, i pulsanti di azione e le musiche di accompagnamento, si registrano i dialoghi dei personaggi, eventuali filmati, si stabiliscono i tempi di transizione, ecc.</a:t>
            </a:r>
          </a:p>
          <a:p>
            <a:pPr lvl="1"/>
            <a:r>
              <a:rPr lang="it-IT" dirty="0" smtClean="0"/>
              <a:t>fase </a:t>
            </a:r>
            <a:r>
              <a:rPr lang="it-IT" dirty="0" smtClean="0"/>
              <a:t>di </a:t>
            </a:r>
            <a:r>
              <a:rPr lang="it-IT" dirty="0" err="1" smtClean="0"/>
              <a:t>authoring</a:t>
            </a:r>
            <a:r>
              <a:rPr lang="it-IT" dirty="0" smtClean="0"/>
              <a:t> si assemblano i contenuti secondo le regole del programma utilizzato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ESERCIZIO </a:t>
            </a:r>
            <a:r>
              <a:rPr lang="it-IT" dirty="0" smtClean="0"/>
              <a:t>IN CLASSE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Progettare un </a:t>
            </a:r>
            <a:r>
              <a:rPr lang="it-IT" dirty="0" err="1" smtClean="0"/>
              <a:t>ipermedia</a:t>
            </a:r>
            <a:r>
              <a:rPr lang="it-IT" dirty="0" smtClean="0"/>
              <a:t> per la descrizione di una località turistica</a:t>
            </a:r>
          </a:p>
          <a:p>
            <a:r>
              <a:rPr lang="it-IT" dirty="0" smtClean="0"/>
              <a:t>Evidenziare le strutture base e i concetti da esprimere</a:t>
            </a:r>
          </a:p>
          <a:p>
            <a:r>
              <a:rPr lang="it-IT" dirty="0" smtClean="0"/>
              <a:t>Identificare le marcature e i link</a:t>
            </a:r>
          </a:p>
          <a:p>
            <a:r>
              <a:rPr lang="it-IT" dirty="0" smtClean="0"/>
              <a:t>Classificare i tipi di link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CONCETTO GENERALE </a:t>
            </a:r>
            <a:r>
              <a:rPr lang="it-IT" dirty="0" err="1" smtClean="0"/>
              <a:t>DI</a:t>
            </a:r>
            <a:r>
              <a:rPr lang="it-IT" dirty="0" smtClean="0"/>
              <a:t> IPERTESTO</a:t>
            </a:r>
          </a:p>
          <a:p>
            <a:r>
              <a:rPr lang="it-IT" dirty="0" smtClean="0"/>
              <a:t>STORIA DEGLI IPERTESTI</a:t>
            </a:r>
          </a:p>
          <a:p>
            <a:r>
              <a:rPr lang="it-IT" dirty="0" smtClean="0"/>
              <a:t>MODELLAZIONE </a:t>
            </a:r>
            <a:r>
              <a:rPr lang="it-IT" dirty="0" err="1" smtClean="0"/>
              <a:t>DI</a:t>
            </a:r>
            <a:r>
              <a:rPr lang="it-IT" dirty="0" smtClean="0"/>
              <a:t> UN IPERTESTO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documenti che costituiscono la rete ipertestuale del Web sono principalmente documenti testuali, ai quali possono essere associati oggetti grafici (fissi o animati) e in taluni casi moduli software.</a:t>
            </a:r>
          </a:p>
          <a:p>
            <a:r>
              <a:rPr lang="it-IT" dirty="0" smtClean="0"/>
              <a:t>In generale, comunque, struttura, contenuti e aspetto di una pagina Web visualizzata da un dato utente - client sono definiti interamente nel documento testuale che ne costituisce l’oggetto principale.</a:t>
            </a:r>
          </a:p>
          <a:p>
            <a:r>
              <a:rPr lang="it-IT" dirty="0" smtClean="0"/>
              <a:t>Tale definizione attualmente si basa su uno speciale linguaggio di rappresentazione dei documenti in formato elettronico, appartenente alla classe dei markup </a:t>
            </a:r>
            <a:r>
              <a:rPr lang="it-IT" dirty="0" err="1" smtClean="0"/>
              <a:t>language</a:t>
            </a:r>
            <a:r>
              <a:rPr lang="it-IT" dirty="0" smtClean="0"/>
              <a:t>, denominato </a:t>
            </a:r>
            <a:r>
              <a:rPr lang="it-IT" dirty="0" err="1" smtClean="0">
                <a:solidFill>
                  <a:schemeClr val="accent1"/>
                </a:solidFill>
              </a:rPr>
              <a:t>HyperText</a:t>
            </a:r>
            <a:r>
              <a:rPr lang="it-IT" dirty="0" smtClean="0">
                <a:solidFill>
                  <a:schemeClr val="accent1"/>
                </a:solidFill>
              </a:rPr>
              <a:t> Markup </a:t>
            </a:r>
            <a:r>
              <a:rPr lang="it-IT" dirty="0" err="1" smtClean="0">
                <a:solidFill>
                  <a:schemeClr val="accent1"/>
                </a:solidFill>
              </a:rPr>
              <a:t>Language</a:t>
            </a:r>
            <a:r>
              <a:rPr lang="it-IT" dirty="0" smtClean="0">
                <a:solidFill>
                  <a:schemeClr val="accent1"/>
                </a:solidFill>
              </a:rPr>
              <a:t> (HTML).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PO’ </a:t>
            </a:r>
            <a:r>
              <a:rPr lang="it-IT" dirty="0" err="1" smtClean="0"/>
              <a:t>DI</a:t>
            </a:r>
            <a:r>
              <a:rPr lang="it-IT" dirty="0" smtClean="0"/>
              <a:t> 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deato</a:t>
            </a:r>
            <a:r>
              <a:rPr lang="it-IT" dirty="0" smtClean="0"/>
              <a:t> da Charles </a:t>
            </a:r>
            <a:r>
              <a:rPr lang="it-IT" dirty="0" err="1" smtClean="0"/>
              <a:t>Goldfarb</a:t>
            </a:r>
            <a:r>
              <a:rPr lang="it-IT" dirty="0" smtClean="0"/>
              <a:t> negli anni ‘70, SGML (Standard </a:t>
            </a:r>
            <a:r>
              <a:rPr lang="it-IT" dirty="0" err="1" smtClean="0"/>
              <a:t>Generalized</a:t>
            </a:r>
            <a:r>
              <a:rPr lang="it-IT" dirty="0" smtClean="0"/>
              <a:t> Markup </a:t>
            </a:r>
            <a:r>
              <a:rPr lang="it-IT" dirty="0" err="1" smtClean="0"/>
              <a:t>Language</a:t>
            </a:r>
            <a:r>
              <a:rPr lang="it-IT" dirty="0" smtClean="0"/>
              <a:t>) è divenuto nel 1986 lo standard ufficiale ISO per la creazione e l’interscambio di documenti </a:t>
            </a:r>
            <a:r>
              <a:rPr lang="it-IT" dirty="0" smtClean="0"/>
              <a:t>elettronici</a:t>
            </a:r>
          </a:p>
          <a:p>
            <a:r>
              <a:rPr lang="it-IT" dirty="0" smtClean="0"/>
              <a:t>E</a:t>
            </a:r>
            <a:r>
              <a:rPr lang="it-IT" dirty="0" smtClean="0"/>
              <a:t>’ stato il primo esempio di </a:t>
            </a:r>
            <a:r>
              <a:rPr lang="it-IT" dirty="0" smtClean="0">
                <a:solidFill>
                  <a:srgbClr val="FF0000"/>
                </a:solidFill>
              </a:rPr>
              <a:t>linguaggio di marcatura dichiarativo</a:t>
            </a:r>
            <a:r>
              <a:rPr lang="it-IT" dirty="0" smtClean="0"/>
              <a:t>. </a:t>
            </a:r>
            <a:endParaRPr lang="it-IT" dirty="0" smtClean="0"/>
          </a:p>
          <a:p>
            <a:r>
              <a:rPr lang="it-IT" dirty="0" smtClean="0"/>
              <a:t>Ma </a:t>
            </a:r>
            <a:r>
              <a:rPr lang="it-IT" dirty="0" smtClean="0"/>
              <a:t>il successo maggiore di questa tecnologia è </a:t>
            </a:r>
            <a:r>
              <a:rPr lang="it-IT" dirty="0" smtClean="0"/>
              <a:t>stato senza </a:t>
            </a:r>
            <a:r>
              <a:rPr lang="it-IT" dirty="0" smtClean="0"/>
              <a:t>dubbio il fatto di avere influenzato </a:t>
            </a:r>
            <a:r>
              <a:rPr lang="it-IT" dirty="0" smtClean="0"/>
              <a:t>la </a:t>
            </a:r>
            <a:r>
              <a:rPr lang="it-IT" dirty="0" smtClean="0"/>
              <a:t>definizione dei due linguaggi di riferimento per la creazione di documenti Web: l’</a:t>
            </a:r>
            <a:r>
              <a:rPr lang="it-IT" dirty="0" err="1" smtClean="0"/>
              <a:t>HyperText</a:t>
            </a:r>
            <a:r>
              <a:rPr lang="it-IT" dirty="0" smtClean="0"/>
              <a:t> Markup </a:t>
            </a:r>
            <a:r>
              <a:rPr lang="it-IT" dirty="0" err="1" smtClean="0"/>
              <a:t>Language</a:t>
            </a:r>
            <a:r>
              <a:rPr lang="it-IT" dirty="0" smtClean="0"/>
              <a:t> (HTML) prima e l’</a:t>
            </a:r>
            <a:r>
              <a:rPr lang="it-IT" dirty="0" err="1" smtClean="0"/>
              <a:t>Extensible</a:t>
            </a:r>
            <a:r>
              <a:rPr lang="it-IT" dirty="0" smtClean="0"/>
              <a:t> markup </a:t>
            </a:r>
            <a:r>
              <a:rPr lang="it-IT" dirty="0" err="1" smtClean="0"/>
              <a:t>language</a:t>
            </a:r>
            <a:r>
              <a:rPr lang="it-IT" dirty="0" smtClean="0"/>
              <a:t> (XML) più recentemente.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LIMITI </a:t>
            </a:r>
            <a:r>
              <a:rPr lang="it-IT" dirty="0" err="1" smtClean="0"/>
              <a:t>DI</a:t>
            </a:r>
            <a:r>
              <a:rPr lang="it-IT" dirty="0" smtClean="0"/>
              <a:t> HTML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principali Limiti dell’ HTML </a:t>
            </a:r>
            <a:r>
              <a:rPr lang="it-IT" dirty="0" smtClean="0"/>
              <a:t>sono:</a:t>
            </a:r>
          </a:p>
          <a:p>
            <a:r>
              <a:rPr lang="it-IT" dirty="0" smtClean="0"/>
              <a:t>Limiti </a:t>
            </a:r>
            <a:r>
              <a:rPr lang="it-IT" dirty="0" err="1" smtClean="0"/>
              <a:t>rappresentazionali</a:t>
            </a:r>
            <a:endParaRPr lang="it-IT" dirty="0" smtClean="0"/>
          </a:p>
          <a:p>
            <a:r>
              <a:rPr lang="it-IT" dirty="0" smtClean="0"/>
              <a:t>Limiti operativi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LIMITI RAPPRESENTAZIONALI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it-IT" sz="2000" dirty="0" smtClean="0">
                <a:solidFill>
                  <a:schemeClr val="tx1"/>
                </a:solidFill>
              </a:rPr>
              <a:t>Si tratta di un linguaggio di rappresentazione chiuso e non codificabile; si può soltanto scegliere tra un insieme prefissato di elementi. </a:t>
            </a:r>
          </a:p>
          <a:p>
            <a:pPr lvl="1"/>
            <a:r>
              <a:rPr lang="it-IT" sz="2000" dirty="0" smtClean="0">
                <a:solidFill>
                  <a:schemeClr val="tx1"/>
                </a:solidFill>
              </a:rPr>
              <a:t>Si tratta di un linguaggio scarsamente strutturato e con una sintassi troppo ‘tollerante’, che non consente di </a:t>
            </a:r>
            <a:r>
              <a:rPr lang="it-IT" sz="2000" dirty="0" err="1" smtClean="0">
                <a:solidFill>
                  <a:schemeClr val="tx1"/>
                </a:solidFill>
              </a:rPr>
              <a:t>modellizzare</a:t>
            </a:r>
            <a:r>
              <a:rPr lang="it-IT" sz="2000" dirty="0" smtClean="0">
                <a:solidFill>
                  <a:schemeClr val="tx1"/>
                </a:solidFill>
              </a:rPr>
              <a:t> esplicitamente oggetti informativi altamente organizzati come ad esempio una descrizione bibliografica. </a:t>
            </a:r>
          </a:p>
          <a:p>
            <a:pPr lvl="1"/>
            <a:r>
              <a:rPr lang="it-IT" sz="2000" dirty="0" smtClean="0">
                <a:solidFill>
                  <a:schemeClr val="tx1"/>
                </a:solidFill>
              </a:rPr>
              <a:t>E’ in grado di esprimere un solo tipo di collegamento ipertestuale, unidirezionale, il quale richiede che sia l’origine sia la destinazione siano esplicitate nei rispettivi documenti. </a:t>
            </a:r>
          </a:p>
          <a:p>
            <a:pPr marL="547687" lvl="2">
              <a:spcBef>
                <a:spcPts val="600"/>
              </a:spcBef>
              <a:buClr>
                <a:schemeClr val="tx2"/>
              </a:buClr>
            </a:pPr>
            <a:r>
              <a:rPr lang="it-IT" dirty="0" smtClean="0">
                <a:solidFill>
                  <a:srgbClr val="FF0000"/>
                </a:solidFill>
              </a:rPr>
              <a:t>La ricerca teorica e applicata sui sistemi ipertestuali, invece, ha individuato sin dagli anni settanta una complessa casistica di collegamenti ipertestuali, che possono corrispondere a diverse relazioni semantiche.</a:t>
            </a:r>
          </a:p>
          <a:p>
            <a:endParaRPr lang="it-IT" sz="2000" dirty="0" smtClean="0"/>
          </a:p>
          <a:p>
            <a:endParaRPr lang="it-IT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LIMITI OPERATIVI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Una pagina Web deve essere progettata per uno schermo dotato di determinate caratteristiche, con il rischio di avere risultati </a:t>
            </a:r>
            <a:r>
              <a:rPr lang="it-IT" sz="2000" dirty="0" err="1" smtClean="0"/>
              <a:t>impredicibili</a:t>
            </a:r>
            <a:r>
              <a:rPr lang="it-IT" sz="2000" dirty="0" smtClean="0"/>
              <a:t> su altri dispositivi di visualizzazione o nella stampa su carta. </a:t>
            </a:r>
            <a:endParaRPr lang="it-IT" sz="2000" dirty="0" smtClean="0"/>
          </a:p>
          <a:p>
            <a:r>
              <a:rPr lang="it-IT" sz="2000" dirty="0" smtClean="0"/>
              <a:t>HTML </a:t>
            </a:r>
            <a:r>
              <a:rPr lang="it-IT" sz="2000" dirty="0" smtClean="0"/>
              <a:t>non consente di generare dinamicamente ‘viste’ differenziate di un medesimo documento in base alle esigenze del lettore. Tale capacità permetterebbe, ad esempio, di produrre diverse versioni linguistiche a partire da un unico documento multilingua; oppure, in un’applicazione di insegnamento a distanza, di mostrare o nascondere porzioni di un documento a seconda del livello di apprendimento dell’utente. </a:t>
            </a:r>
            <a:endParaRPr lang="it-IT" sz="2000" dirty="0" smtClean="0"/>
          </a:p>
          <a:p>
            <a:r>
              <a:rPr lang="it-IT" sz="2000" dirty="0" smtClean="0"/>
              <a:t>La </a:t>
            </a:r>
            <a:r>
              <a:rPr lang="it-IT" sz="2000" dirty="0" smtClean="0"/>
              <a:t>scarsa consistenza strutturale impedisce la generazione automatica e dinamica di indici e sommari. E per lo stesso motivo si riduce notevolmente l’efficienza della ricerca di informazioni su Web. I motori di ricerca, infatti, sono sostanzialmente sistemi di ricerca </a:t>
            </a:r>
            <a:r>
              <a:rPr lang="it-IT" sz="2000" dirty="0" err="1" smtClean="0"/>
              <a:t>fulltext</a:t>
            </a:r>
            <a:r>
              <a:rPr lang="it-IT" sz="2000" dirty="0" smtClean="0"/>
              <a:t>, che non tengono conto della struttura del documento e restituiscono riferimenti solo a documenti interi.</a:t>
            </a:r>
            <a:endParaRPr lang="it-IT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XML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Per ovviare ai numerosi limiti di HTML, lo stesso W3C ha sviluppato un (meta) linguaggio più potente e versatile per la creazione di documenti da distribuire su Web, denominato </a:t>
            </a:r>
            <a:r>
              <a:rPr lang="it-IT" sz="2400" dirty="0" err="1" smtClean="0"/>
              <a:t>Extensible</a:t>
            </a:r>
            <a:r>
              <a:rPr lang="it-IT" sz="2400" dirty="0" smtClean="0"/>
              <a:t> Markup </a:t>
            </a:r>
            <a:r>
              <a:rPr lang="it-IT" sz="2400" dirty="0" err="1" smtClean="0"/>
              <a:t>Language</a:t>
            </a:r>
            <a:r>
              <a:rPr lang="it-IT" sz="2400" dirty="0" smtClean="0"/>
              <a:t> (XML</a:t>
            </a:r>
            <a:r>
              <a:rPr lang="it-IT" sz="2400" dirty="0" smtClean="0"/>
              <a:t>).</a:t>
            </a:r>
            <a:endParaRPr lang="it-IT" sz="2400" dirty="0" smtClean="0"/>
          </a:p>
          <a:p>
            <a:r>
              <a:rPr lang="it-IT" sz="2400" dirty="0" smtClean="0"/>
              <a:t>Il progetto XML ha avuto inizio alla fine del 1996, nell’ambito della SGML </a:t>
            </a:r>
            <a:r>
              <a:rPr lang="it-IT" sz="2400" dirty="0" err="1" smtClean="0"/>
              <a:t>Activity</a:t>
            </a:r>
            <a:r>
              <a:rPr lang="it-IT" sz="2400" dirty="0" smtClean="0"/>
              <a:t> </a:t>
            </a:r>
            <a:r>
              <a:rPr lang="it-IT" sz="2400" dirty="0" err="1" smtClean="0"/>
              <a:t>dell</a:t>
            </a:r>
            <a:r>
              <a:rPr lang="it-IT" sz="2400" dirty="0" smtClean="0"/>
              <a:t> W3C, ma l’interesse che ha attirato sin dall’inizio ha portato il W3C a creare un apposito gruppo di lavoro (XML </a:t>
            </a:r>
            <a:r>
              <a:rPr lang="it-IT" sz="2400" dirty="0" err="1" smtClean="0"/>
              <a:t>Working</a:t>
            </a:r>
            <a:r>
              <a:rPr lang="it-IT" sz="2400" dirty="0" smtClean="0"/>
              <a:t> Group), composto da oltre ottanta esperti mondiali, e una commissione</a:t>
            </a:r>
          </a:p>
          <a:p>
            <a:r>
              <a:rPr lang="it-IT" sz="2400" dirty="0" smtClean="0"/>
              <a:t>(XML </a:t>
            </a:r>
            <a:r>
              <a:rPr lang="it-IT" sz="2400" dirty="0" err="1" smtClean="0"/>
              <a:t>Editorial</a:t>
            </a:r>
            <a:r>
              <a:rPr lang="it-IT" sz="2400" dirty="0" smtClean="0"/>
              <a:t> </a:t>
            </a:r>
            <a:r>
              <a:rPr lang="it-IT" sz="2400" dirty="0" err="1" smtClean="0"/>
              <a:t>Review</a:t>
            </a:r>
            <a:r>
              <a:rPr lang="it-IT" sz="2400" dirty="0" smtClean="0"/>
              <a:t> </a:t>
            </a:r>
            <a:r>
              <a:rPr lang="it-IT" sz="2400" dirty="0" err="1" smtClean="0"/>
              <a:t>Board</a:t>
            </a:r>
            <a:r>
              <a:rPr lang="it-IT" sz="2400" dirty="0" smtClean="0"/>
              <a:t>) deputata alla redazione delle specifiche. Dopo oltre un anno di lavoro, nel febbraio del 1998 le specifiche sono divenute una raccomandazione ufficiale, con il titolo </a:t>
            </a:r>
            <a:r>
              <a:rPr lang="it-IT" sz="2400" dirty="0" err="1" smtClean="0"/>
              <a:t>Extensible</a:t>
            </a:r>
            <a:r>
              <a:rPr lang="it-IT" sz="2400" dirty="0" smtClean="0"/>
              <a:t> Markup </a:t>
            </a:r>
            <a:r>
              <a:rPr lang="it-IT" sz="2400" dirty="0" err="1" smtClean="0"/>
              <a:t>Language</a:t>
            </a:r>
            <a:r>
              <a:rPr lang="it-IT" sz="2400" dirty="0" smtClean="0"/>
              <a:t> (XML) 1.0.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1268</Words>
  <Application>Microsoft Office PowerPoint</Application>
  <PresentationFormat>Presentazione su schermo (4:3)</PresentationFormat>
  <Paragraphs>101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Presentazione del lavoro del team</vt:lpstr>
      <vt:lpstr>COMUNICAZIONE ONLINE, RETI E VIRTUALITA’</vt:lpstr>
      <vt:lpstr>INDICE</vt:lpstr>
      <vt:lpstr>AGENDA</vt:lpstr>
      <vt:lpstr>DEFINIZIONE</vt:lpstr>
      <vt:lpstr>UN PO’ DI STORIA</vt:lpstr>
      <vt:lpstr>I LIMITI DI HTML</vt:lpstr>
      <vt:lpstr>LIMITI RAPPRESENTAZIONALI</vt:lpstr>
      <vt:lpstr>LIMITI OPERATIVI</vt:lpstr>
      <vt:lpstr>XML</vt:lpstr>
      <vt:lpstr>LA PROGETTAZIONE DI IPERTESTI</vt:lpstr>
      <vt:lpstr>LA PROGETTAZIONE DI IPERTESTI</vt:lpstr>
      <vt:lpstr>DUE TIPI DI MODELLO IPERTESTUALE</vt:lpstr>
      <vt:lpstr>ESEMPI</vt:lpstr>
      <vt:lpstr>ESEMPI</vt:lpstr>
      <vt:lpstr>CONCETTI DI PROGETTAZIONE IPERTESTUALE</vt:lpstr>
      <vt:lpstr>LINK ED ANCORAGGI</vt:lpstr>
      <vt:lpstr>IPERMEDIA</vt:lpstr>
      <vt:lpstr>PROGETTAZIONE DI IPERMEDIA</vt:lpstr>
      <vt:lpstr>ESERCIZIO IN CLASSE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2011-08-15T05:32:59Z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