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6" r:id="rId3"/>
    <p:sldId id="259" r:id="rId4"/>
    <p:sldId id="260" r:id="rId5"/>
    <p:sldId id="275" r:id="rId6"/>
    <p:sldId id="261" r:id="rId7"/>
    <p:sldId id="263" r:id="rId8"/>
    <p:sldId id="266" r:id="rId9"/>
    <p:sldId id="267" r:id="rId10"/>
    <p:sldId id="268" r:id="rId11"/>
    <p:sldId id="272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3382E-6051-4B8E-A9BD-0E9F6F56DA72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583A5-4B7E-4BF2-B61C-6E77A11738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8026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88177-28DE-4986-A087-079CE7B7E006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1AE55-CE7A-4643-AC03-2B3A3314E74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710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File</a:t>
            </a:r>
            <a:r>
              <a:rPr lang="it-IT" baseline="0" dirty="0" smtClean="0"/>
              <a:t> LF </a:t>
            </a:r>
            <a:r>
              <a:rPr lang="it-IT" baseline="0" dirty="0" err="1" smtClean="0"/>
              <a:t>overview</a:t>
            </a: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File</a:t>
            </a:r>
            <a:r>
              <a:rPr lang="it-IT" baseline="0" dirty="0" smtClean="0"/>
              <a:t> LF </a:t>
            </a:r>
            <a:r>
              <a:rPr lang="it-IT" baseline="0" dirty="0" err="1" smtClean="0"/>
              <a:t>overview</a:t>
            </a:r>
            <a:endParaRPr lang="it-IT" baseline="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File</a:t>
            </a:r>
            <a:r>
              <a:rPr lang="it-IT" baseline="0" dirty="0" smtClean="0"/>
              <a:t> LF </a:t>
            </a:r>
            <a:r>
              <a:rPr lang="it-IT" baseline="0" dirty="0" err="1" smtClean="0"/>
              <a:t>overview</a:t>
            </a: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File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overview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York notes; </a:t>
            </a:r>
            <a:r>
              <a:rPr lang="it-IT" dirty="0" err="1" smtClean="0"/>
              <a:t>teach</a:t>
            </a:r>
            <a:r>
              <a:rPr lang="it-IT" dirty="0" smtClean="0"/>
              <a:t> </a:t>
            </a:r>
            <a:r>
              <a:rPr lang="it-IT" dirty="0" err="1" smtClean="0"/>
              <a:t>yourself</a:t>
            </a:r>
            <a:r>
              <a:rPr lang="it-IT" baseline="0" dirty="0" smtClean="0"/>
              <a:t> guide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York notes; </a:t>
            </a:r>
            <a:r>
              <a:rPr lang="it-IT" dirty="0" err="1" smtClean="0"/>
              <a:t>teach</a:t>
            </a:r>
            <a:r>
              <a:rPr lang="it-IT" dirty="0" smtClean="0"/>
              <a:t> </a:t>
            </a:r>
            <a:r>
              <a:rPr lang="it-IT" dirty="0" err="1" smtClean="0"/>
              <a:t>yourself</a:t>
            </a:r>
            <a:r>
              <a:rPr lang="it-IT" dirty="0" smtClean="0"/>
              <a:t> guide; file LF </a:t>
            </a:r>
            <a:r>
              <a:rPr lang="it-IT" dirty="0" err="1" smtClean="0"/>
              <a:t>overview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File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overview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6885-5F9C-4531-BF69-FDF71F2F241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File </a:t>
            </a:r>
            <a:r>
              <a:rPr lang="it-IT" dirty="0" err="1" smtClean="0"/>
              <a:t>overview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1AE55-CE7A-4643-AC03-2B3A3314E743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31D2E6-9C2F-475C-8934-F995C7A0AAB5}" type="datetimeFigureOut">
              <a:rPr lang="it-IT" smtClean="0"/>
              <a:pPr/>
              <a:t>07/05/2014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A0E5B3-ED25-41EE-9286-B16903CB74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071701"/>
          </a:xfrm>
        </p:spPr>
        <p:txBody>
          <a:bodyPr>
            <a:normAutofit/>
          </a:bodyPr>
          <a:lstStyle/>
          <a:p>
            <a:r>
              <a:rPr lang="it-IT" i="1" dirty="0" smtClean="0"/>
              <a:t>Lord of the </a:t>
            </a:r>
            <a:r>
              <a:rPr lang="it-IT" i="1" dirty="0" err="1" smtClean="0"/>
              <a:t>Flies</a:t>
            </a:r>
            <a:r>
              <a:rPr lang="it-IT" i="1" dirty="0" smtClean="0"/>
              <a:t> </a:t>
            </a:r>
            <a:r>
              <a:rPr lang="it-IT" dirty="0" smtClean="0"/>
              <a:t>(1954)</a:t>
            </a:r>
            <a:br>
              <a:rPr lang="it-IT" dirty="0" smtClean="0"/>
            </a:br>
            <a:r>
              <a:rPr lang="it-IT" dirty="0" err="1" smtClean="0"/>
              <a:t>by</a:t>
            </a:r>
            <a:r>
              <a:rPr lang="it-IT" dirty="0" smtClean="0"/>
              <a:t> William </a:t>
            </a:r>
            <a:r>
              <a:rPr lang="it-IT" dirty="0" err="1" smtClean="0"/>
              <a:t>Golding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7158" y="3143248"/>
            <a:ext cx="8429684" cy="1668063"/>
          </a:xfrm>
        </p:spPr>
        <p:txBody>
          <a:bodyPr>
            <a:normAutofit/>
          </a:bodyPr>
          <a:lstStyle/>
          <a:p>
            <a:endParaRPr lang="it-IT" sz="3200" dirty="0" smtClean="0"/>
          </a:p>
          <a:p>
            <a:r>
              <a:rPr lang="it-IT" sz="4800" dirty="0" err="1" smtClean="0"/>
              <a:t>Overview</a:t>
            </a:r>
            <a:endParaRPr lang="it-IT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71490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The </a:t>
            </a:r>
            <a:r>
              <a:rPr lang="it-IT" dirty="0" err="1" smtClean="0"/>
              <a:t>conch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err="1" smtClean="0"/>
              <a:t>Piggy</a:t>
            </a:r>
            <a:r>
              <a:rPr lang="it-IT" dirty="0" smtClean="0"/>
              <a:t>’s </a:t>
            </a:r>
            <a:r>
              <a:rPr lang="it-IT" dirty="0" err="1" smtClean="0"/>
              <a:t>glasses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The </a:t>
            </a:r>
            <a:r>
              <a:rPr lang="it-IT" dirty="0" err="1" smtClean="0"/>
              <a:t>fire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The </a:t>
            </a:r>
            <a:r>
              <a:rPr lang="it-IT" dirty="0" err="1" smtClean="0"/>
              <a:t>Beast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The Lord of the </a:t>
            </a:r>
            <a:r>
              <a:rPr lang="it-IT" dirty="0" err="1" smtClean="0"/>
              <a:t>Flies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it-IT" dirty="0" err="1" smtClean="0"/>
              <a:t>Symbols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Ralph: </a:t>
            </a:r>
            <a:r>
              <a:rPr lang="it-IT" dirty="0" err="1" smtClean="0"/>
              <a:t>democracy</a:t>
            </a:r>
            <a:r>
              <a:rPr lang="it-IT" dirty="0" smtClean="0"/>
              <a:t>, </a:t>
            </a:r>
            <a:r>
              <a:rPr lang="it-IT" dirty="0" err="1" smtClean="0"/>
              <a:t>civilisation</a:t>
            </a:r>
            <a:r>
              <a:rPr lang="it-IT" dirty="0" smtClean="0"/>
              <a:t>, </a:t>
            </a:r>
            <a:r>
              <a:rPr lang="it-IT" dirty="0" err="1" smtClean="0"/>
              <a:t>order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Jack: </a:t>
            </a:r>
            <a:r>
              <a:rPr lang="it-IT" dirty="0" err="1" smtClean="0"/>
              <a:t>dictatorship</a:t>
            </a:r>
            <a:r>
              <a:rPr lang="it-IT" dirty="0" smtClean="0"/>
              <a:t>, </a:t>
            </a:r>
            <a:r>
              <a:rPr lang="it-IT" dirty="0" err="1" smtClean="0"/>
              <a:t>savagery</a:t>
            </a:r>
            <a:r>
              <a:rPr lang="it-IT" dirty="0" smtClean="0"/>
              <a:t>, </a:t>
            </a:r>
            <a:r>
              <a:rPr lang="it-IT" dirty="0" err="1" smtClean="0"/>
              <a:t>chaos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Simon: </a:t>
            </a:r>
            <a:r>
              <a:rPr lang="it-IT" dirty="0" err="1" smtClean="0"/>
              <a:t>morality</a:t>
            </a:r>
            <a:r>
              <a:rPr lang="it-IT" dirty="0" smtClean="0"/>
              <a:t>, nature, </a:t>
            </a:r>
            <a:r>
              <a:rPr lang="it-IT" dirty="0" err="1" smtClean="0"/>
              <a:t>goodness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err="1" smtClean="0"/>
              <a:t>Piggy</a:t>
            </a:r>
            <a:r>
              <a:rPr lang="it-IT" dirty="0" smtClean="0"/>
              <a:t>: </a:t>
            </a:r>
            <a:r>
              <a:rPr lang="it-IT" dirty="0" err="1" smtClean="0"/>
              <a:t>intellect</a:t>
            </a:r>
            <a:r>
              <a:rPr lang="it-IT" dirty="0" smtClean="0"/>
              <a:t>, </a:t>
            </a:r>
            <a:r>
              <a:rPr lang="it-IT" dirty="0" err="1" smtClean="0"/>
              <a:t>adulthood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The </a:t>
            </a:r>
            <a:r>
              <a:rPr lang="it-IT" dirty="0" err="1" smtClean="0"/>
              <a:t>littluns</a:t>
            </a:r>
            <a:r>
              <a:rPr lang="it-IT" dirty="0" smtClean="0"/>
              <a:t>: the common people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t-IT" dirty="0" smtClean="0"/>
              <a:t>Roger: </a:t>
            </a:r>
            <a:r>
              <a:rPr lang="it-IT" dirty="0" err="1" smtClean="0"/>
              <a:t>brutality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07209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World War I: </a:t>
            </a:r>
            <a:r>
              <a:rPr lang="it-IT" dirty="0" err="1" smtClean="0"/>
              <a:t>great</a:t>
            </a:r>
            <a:r>
              <a:rPr lang="it-IT" dirty="0" smtClean="0"/>
              <a:t> impact </a:t>
            </a:r>
            <a:r>
              <a:rPr lang="en-US" dirty="0" smtClean="0"/>
              <a:t>on economy, society and culture</a:t>
            </a:r>
          </a:p>
          <a:p>
            <a:r>
              <a:rPr lang="en-US" dirty="0" smtClean="0"/>
              <a:t>Between the wars: attempts at reconstruction, economic crisis… </a:t>
            </a:r>
          </a:p>
          <a:p>
            <a:r>
              <a:rPr lang="en-US" dirty="0" smtClean="0"/>
              <a:t>World War II: concentration camps, Pearl </a:t>
            </a:r>
            <a:r>
              <a:rPr lang="en-US" dirty="0" err="1" smtClean="0"/>
              <a:t>Harbour</a:t>
            </a:r>
            <a:r>
              <a:rPr lang="en-US" dirty="0" smtClean="0"/>
              <a:t>, Hiroshima and Nagasaki atomic bombs…</a:t>
            </a:r>
          </a:p>
          <a:p>
            <a:r>
              <a:rPr lang="en-US" dirty="0" smtClean="0"/>
              <a:t>After World War II: Cold War </a:t>
            </a:r>
          </a:p>
          <a:p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Lord of the Flies </a:t>
            </a:r>
            <a:r>
              <a:rPr lang="en-US" dirty="0" smtClean="0">
                <a:sym typeface="Wingdings" pitchFamily="2" charset="2"/>
              </a:rPr>
              <a:t>was written </a:t>
            </a:r>
            <a:r>
              <a:rPr lang="it-IT" dirty="0" smtClean="0"/>
              <a:t>in the </a:t>
            </a:r>
            <a:r>
              <a:rPr lang="it-IT" dirty="0" err="1" smtClean="0"/>
              <a:t>aftermath</a:t>
            </a:r>
            <a:r>
              <a:rPr lang="it-IT" dirty="0" smtClean="0"/>
              <a:t> of World War II and </a:t>
            </a:r>
            <a:r>
              <a:rPr lang="it-IT" dirty="0" err="1" smtClean="0"/>
              <a:t>published</a:t>
            </a:r>
            <a:r>
              <a:rPr lang="it-IT" dirty="0" smtClean="0"/>
              <a:t> in 1954: </a:t>
            </a:r>
            <a:r>
              <a:rPr lang="it-IT" dirty="0" err="1" smtClean="0"/>
              <a:t>threat</a:t>
            </a:r>
            <a:r>
              <a:rPr lang="it-IT" dirty="0" smtClean="0"/>
              <a:t> of </a:t>
            </a:r>
            <a:r>
              <a:rPr lang="it-IT" dirty="0" err="1" smtClean="0"/>
              <a:t>nuclear</a:t>
            </a:r>
            <a:r>
              <a:rPr lang="it-IT" dirty="0" smtClean="0"/>
              <a:t> war, </a:t>
            </a:r>
            <a:r>
              <a:rPr lang="it-IT" dirty="0" err="1" smtClean="0"/>
              <a:t>fear</a:t>
            </a:r>
            <a:r>
              <a:rPr lang="it-IT" dirty="0" smtClean="0"/>
              <a:t>, </a:t>
            </a:r>
            <a:r>
              <a:rPr lang="it-IT" dirty="0" err="1" smtClean="0"/>
              <a:t>horrors</a:t>
            </a:r>
            <a:r>
              <a:rPr lang="it-IT" dirty="0" smtClean="0"/>
              <a:t> of the </a:t>
            </a:r>
            <a:r>
              <a:rPr lang="it-IT" dirty="0" err="1" smtClean="0"/>
              <a:t>war…</a:t>
            </a:r>
            <a:r>
              <a:rPr lang="it-IT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it-IT" dirty="0" err="1" smtClean="0"/>
              <a:t>Protagonists</a:t>
            </a:r>
            <a:r>
              <a:rPr lang="it-IT" dirty="0" smtClean="0"/>
              <a:t> of LF are </a:t>
            </a:r>
            <a:r>
              <a:rPr lang="it-IT" dirty="0" err="1" smtClean="0"/>
              <a:t>being</a:t>
            </a:r>
            <a:r>
              <a:rPr lang="it-IT" dirty="0" smtClean="0"/>
              <a:t> </a:t>
            </a:r>
            <a:r>
              <a:rPr lang="it-IT" dirty="0" err="1" smtClean="0"/>
              <a:t>evacuated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England </a:t>
            </a:r>
            <a:r>
              <a:rPr lang="it-IT" dirty="0" err="1" smtClean="0"/>
              <a:t>because</a:t>
            </a:r>
            <a:r>
              <a:rPr lang="it-IT" dirty="0" smtClean="0"/>
              <a:t> a </a:t>
            </a:r>
            <a:r>
              <a:rPr lang="it-IT" dirty="0" err="1" smtClean="0"/>
              <a:t>nuclear</a:t>
            </a:r>
            <a:r>
              <a:rPr lang="it-IT" dirty="0" smtClean="0"/>
              <a:t> war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started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Historical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078489"/>
          </a:xfrm>
        </p:spPr>
        <p:txBody>
          <a:bodyPr>
            <a:normAutofit/>
          </a:bodyPr>
          <a:lstStyle/>
          <a:p>
            <a:r>
              <a:rPr lang="it-IT" dirty="0" err="1" smtClean="0"/>
              <a:t>Worked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teacher</a:t>
            </a:r>
            <a:endParaRPr lang="it-IT" dirty="0" smtClean="0"/>
          </a:p>
          <a:p>
            <a:r>
              <a:rPr lang="it-IT" dirty="0" err="1" smtClean="0"/>
              <a:t>Joined</a:t>
            </a:r>
            <a:r>
              <a:rPr lang="it-IT" dirty="0" smtClean="0"/>
              <a:t> the </a:t>
            </a:r>
            <a:r>
              <a:rPr lang="it-IT" dirty="0" err="1" smtClean="0"/>
              <a:t>Navy</a:t>
            </a:r>
            <a:r>
              <a:rPr lang="it-IT" dirty="0" smtClean="0"/>
              <a:t> in 1940</a:t>
            </a:r>
          </a:p>
          <a:p>
            <a:r>
              <a:rPr lang="it-IT" dirty="0" err="1" smtClean="0"/>
              <a:t>Commanded</a:t>
            </a:r>
            <a:r>
              <a:rPr lang="it-IT" dirty="0" smtClean="0"/>
              <a:t> a </a:t>
            </a:r>
            <a:r>
              <a:rPr lang="it-IT" dirty="0" err="1" smtClean="0"/>
              <a:t>ship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WWII</a:t>
            </a:r>
          </a:p>
          <a:p>
            <a:r>
              <a:rPr lang="it-IT" dirty="0" err="1" smtClean="0"/>
              <a:t>Idealistic</a:t>
            </a:r>
            <a:r>
              <a:rPr lang="it-IT" dirty="0" smtClean="0"/>
              <a:t> </a:t>
            </a:r>
            <a:r>
              <a:rPr lang="it-IT" dirty="0" err="1" smtClean="0"/>
              <a:t>view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the war </a:t>
            </a:r>
            <a:r>
              <a:rPr lang="it-IT" dirty="0" err="1" smtClean="0"/>
              <a:t>changed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endParaRPr lang="it-IT" dirty="0" smtClean="0"/>
          </a:p>
          <a:p>
            <a:r>
              <a:rPr lang="it-IT" dirty="0" err="1" smtClean="0"/>
              <a:t>Shocked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discovery</a:t>
            </a:r>
            <a:r>
              <a:rPr lang="it-IT" dirty="0" smtClean="0"/>
              <a:t> of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humans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do: </a:t>
            </a:r>
            <a:r>
              <a:rPr lang="it-IT" dirty="0" err="1" smtClean="0"/>
              <a:t>parallelism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war and LF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William </a:t>
            </a:r>
            <a:r>
              <a:rPr lang="it-IT" dirty="0" err="1" smtClean="0"/>
              <a:t>Golding</a:t>
            </a:r>
            <a:endParaRPr lang="it-IT" dirty="0"/>
          </a:p>
        </p:txBody>
      </p:sp>
      <p:pic>
        <p:nvPicPr>
          <p:cNvPr id="4" name="Immagine 3" descr="William Goldi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214290"/>
            <a:ext cx="229552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it-IT" dirty="0" smtClean="0"/>
              <a:t>“</a:t>
            </a:r>
            <a:r>
              <a:rPr lang="it-IT" dirty="0" err="1" smtClean="0"/>
              <a:t>Before</a:t>
            </a:r>
            <a:r>
              <a:rPr lang="it-IT" dirty="0" smtClean="0"/>
              <a:t> WWII, I </a:t>
            </a:r>
            <a:r>
              <a:rPr lang="it-IT" dirty="0" err="1" smtClean="0"/>
              <a:t>believed</a:t>
            </a:r>
            <a:r>
              <a:rPr lang="it-IT" dirty="0" smtClean="0"/>
              <a:t> in the </a:t>
            </a:r>
            <a:r>
              <a:rPr lang="it-IT" dirty="0" err="1" smtClean="0"/>
              <a:t>perfectibility</a:t>
            </a:r>
            <a:r>
              <a:rPr lang="it-IT" dirty="0" smtClean="0"/>
              <a:t> of social man …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the War I </a:t>
            </a:r>
            <a:r>
              <a:rPr lang="it-IT" dirty="0" err="1" smtClean="0"/>
              <a:t>did</a:t>
            </a:r>
            <a:r>
              <a:rPr lang="it-IT" dirty="0" smtClean="0"/>
              <a:t> </a:t>
            </a:r>
            <a:r>
              <a:rPr lang="it-IT" dirty="0" err="1" smtClean="0"/>
              <a:t>not…</a:t>
            </a:r>
            <a:r>
              <a:rPr lang="it-IT" dirty="0" smtClean="0"/>
              <a:t> I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discovered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man </a:t>
            </a:r>
            <a:r>
              <a:rPr lang="it-IT" dirty="0" err="1" smtClean="0"/>
              <a:t>could</a:t>
            </a:r>
            <a:r>
              <a:rPr lang="it-IT" dirty="0" smtClean="0"/>
              <a:t> do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another</a:t>
            </a:r>
            <a:r>
              <a:rPr lang="it-IT" dirty="0" smtClean="0"/>
              <a:t>”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“I learned during World War II just how brutal people can be to each other. Not just Germans or Japanese, but everyone. I tried to point that out […] Some have said that the brutality of the novel is impossible. It's not. Look at any newspaper […]”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it-IT" dirty="0" err="1" smtClean="0"/>
              <a:t>Golding</a:t>
            </a:r>
            <a:r>
              <a:rPr lang="it-IT" dirty="0" smtClean="0"/>
              <a:t>’s </a:t>
            </a:r>
            <a:r>
              <a:rPr lang="it-IT" dirty="0" err="1" smtClean="0"/>
              <a:t>poetics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42910" y="1785926"/>
            <a:ext cx="8043890" cy="4221365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“The theme is an attempt to trace the defects of society back to the defects of human nature. The moral is that the shape of a society must depend on the ethical nature of the individual and not on any political system however apparently logical or respectable.”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Golding</a:t>
            </a:r>
            <a:r>
              <a:rPr lang="it-IT" dirty="0" smtClean="0"/>
              <a:t> on LF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group of English schoolboys marooned on a tropical island after their plane has crashed</a:t>
            </a:r>
          </a:p>
          <a:p>
            <a:r>
              <a:rPr lang="en-US" dirty="0" smtClean="0"/>
              <a:t>Exploration of the idea of human evil</a:t>
            </a:r>
          </a:p>
          <a:p>
            <a:r>
              <a:rPr lang="en-US" dirty="0" smtClean="0"/>
              <a:t>Without rules and outside of civilization, boys descend into savagery</a:t>
            </a:r>
          </a:p>
          <a:p>
            <a:r>
              <a:rPr lang="en-US" dirty="0" smtClean="0"/>
              <a:t>Human struggle between civilizing and savage instincts</a:t>
            </a:r>
          </a:p>
          <a:p>
            <a:r>
              <a:rPr lang="en-US" dirty="0" smtClean="0"/>
              <a:t>Straightforward writing style 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General</a:t>
            </a:r>
            <a:r>
              <a:rPr lang="it-IT" dirty="0" smtClean="0"/>
              <a:t> </a:t>
            </a:r>
            <a:r>
              <a:rPr lang="it-IT" dirty="0" err="1" smtClean="0"/>
              <a:t>intro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LF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57158" y="1428736"/>
            <a:ext cx="8643998" cy="4714908"/>
          </a:xfrm>
        </p:spPr>
        <p:txBody>
          <a:bodyPr>
            <a:normAutofit/>
          </a:bodyPr>
          <a:lstStyle/>
          <a:p>
            <a:r>
              <a:rPr lang="it-IT" dirty="0" err="1" smtClean="0"/>
              <a:t>Allegorical</a:t>
            </a:r>
            <a:r>
              <a:rPr lang="it-IT" dirty="0" smtClean="0"/>
              <a:t> </a:t>
            </a:r>
            <a:r>
              <a:rPr lang="it-IT" dirty="0" err="1" smtClean="0"/>
              <a:t>approaches</a:t>
            </a:r>
            <a:r>
              <a:rPr lang="it-IT" dirty="0" smtClean="0"/>
              <a:t>: </a:t>
            </a:r>
          </a:p>
          <a:p>
            <a:pPr lvl="1"/>
            <a:endParaRPr lang="it-IT" sz="2400" dirty="0" smtClean="0"/>
          </a:p>
          <a:p>
            <a:pPr lvl="1"/>
            <a:r>
              <a:rPr lang="it-IT" sz="2400" dirty="0" err="1" smtClean="0"/>
              <a:t>Representation</a:t>
            </a:r>
            <a:r>
              <a:rPr lang="it-IT" sz="2400" dirty="0" smtClean="0"/>
              <a:t> of the </a:t>
            </a:r>
            <a:r>
              <a:rPr lang="it-IT" sz="2400" dirty="0" err="1" smtClean="0"/>
              <a:t>history</a:t>
            </a:r>
            <a:r>
              <a:rPr lang="it-IT" sz="2400" dirty="0" smtClean="0"/>
              <a:t> of </a:t>
            </a:r>
            <a:r>
              <a:rPr lang="it-IT" sz="2400" dirty="0" err="1" smtClean="0"/>
              <a:t>civilization</a:t>
            </a:r>
            <a:endParaRPr lang="it-IT" sz="2400" dirty="0" smtClean="0"/>
          </a:p>
          <a:p>
            <a:pPr lvl="1"/>
            <a:r>
              <a:rPr lang="it-IT" sz="2400" dirty="0" err="1" smtClean="0"/>
              <a:t>Religious</a:t>
            </a:r>
            <a:r>
              <a:rPr lang="it-IT" sz="2400" dirty="0" smtClean="0"/>
              <a:t> </a:t>
            </a:r>
            <a:r>
              <a:rPr lang="it-IT" sz="2400" dirty="0" err="1" smtClean="0"/>
              <a:t>reading</a:t>
            </a:r>
            <a:r>
              <a:rPr lang="it-IT" sz="2400" dirty="0" smtClean="0"/>
              <a:t>: </a:t>
            </a:r>
            <a:r>
              <a:rPr lang="it-IT" sz="2400" dirty="0" err="1" smtClean="0"/>
              <a:t>good</a:t>
            </a:r>
            <a:r>
              <a:rPr lang="it-IT" sz="2400" dirty="0" smtClean="0"/>
              <a:t> and </a:t>
            </a:r>
            <a:r>
              <a:rPr lang="it-IT" sz="2400" dirty="0" err="1" smtClean="0"/>
              <a:t>evil</a:t>
            </a:r>
            <a:endParaRPr lang="it-IT" sz="2400" dirty="0" smtClean="0"/>
          </a:p>
          <a:p>
            <a:pPr lvl="1"/>
            <a:r>
              <a:rPr lang="it-IT" sz="2400" dirty="0" err="1" smtClean="0"/>
              <a:t>Psychoanalytical</a:t>
            </a:r>
            <a:r>
              <a:rPr lang="it-IT" sz="2400" dirty="0" smtClean="0"/>
              <a:t> </a:t>
            </a:r>
            <a:r>
              <a:rPr lang="it-IT" sz="2400" dirty="0" err="1" smtClean="0"/>
              <a:t>reading</a:t>
            </a:r>
            <a:r>
              <a:rPr lang="it-IT" sz="2400" dirty="0" smtClean="0"/>
              <a:t>: Freud</a:t>
            </a:r>
          </a:p>
          <a:p>
            <a:pPr lvl="1"/>
            <a:r>
              <a:rPr lang="it-IT" sz="2400" dirty="0" err="1" smtClean="0"/>
              <a:t>Socio-political</a:t>
            </a:r>
            <a:r>
              <a:rPr lang="it-IT" sz="2400" dirty="0" smtClean="0"/>
              <a:t> </a:t>
            </a:r>
            <a:r>
              <a:rPr lang="it-IT" sz="2400" dirty="0" err="1" smtClean="0"/>
              <a:t>reading</a:t>
            </a:r>
            <a:r>
              <a:rPr lang="it-IT" sz="2400" dirty="0" smtClean="0"/>
              <a:t>: </a:t>
            </a:r>
            <a:r>
              <a:rPr lang="it-IT" sz="2400" dirty="0" err="1" smtClean="0"/>
              <a:t>criticism</a:t>
            </a:r>
            <a:r>
              <a:rPr lang="it-IT" sz="2400" dirty="0" smtClean="0"/>
              <a:t> of society</a:t>
            </a:r>
          </a:p>
          <a:p>
            <a:endParaRPr lang="it-IT" dirty="0" smtClean="0"/>
          </a:p>
          <a:p>
            <a:r>
              <a:rPr lang="it-IT" dirty="0" smtClean="0"/>
              <a:t>Ecocritical </a:t>
            </a:r>
            <a:r>
              <a:rPr lang="it-IT" dirty="0" err="1" smtClean="0"/>
              <a:t>approaches</a:t>
            </a:r>
            <a:r>
              <a:rPr lang="it-IT" dirty="0" smtClean="0"/>
              <a:t>: </a:t>
            </a:r>
            <a:r>
              <a:rPr lang="it-IT" dirty="0" err="1" smtClean="0"/>
              <a:t>human</a:t>
            </a:r>
            <a:r>
              <a:rPr lang="it-IT" dirty="0" smtClean="0"/>
              <a:t> vs nature</a:t>
            </a:r>
          </a:p>
          <a:p>
            <a:endParaRPr lang="it-IT" dirty="0" smtClean="0"/>
          </a:p>
          <a:p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approaches</a:t>
            </a:r>
            <a:r>
              <a:rPr lang="it-IT" dirty="0" smtClean="0"/>
              <a:t>: </a:t>
            </a:r>
            <a:r>
              <a:rPr lang="it-IT" dirty="0" err="1" smtClean="0"/>
              <a:t>law</a:t>
            </a:r>
            <a:r>
              <a:rPr lang="it-IT" dirty="0" smtClean="0"/>
              <a:t> vs </a:t>
            </a:r>
            <a:r>
              <a:rPr lang="it-IT" dirty="0" err="1" smtClean="0"/>
              <a:t>anarchy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it-IT" dirty="0" err="1" smtClean="0"/>
              <a:t>Approaches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LF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71472" y="1214422"/>
            <a:ext cx="8429684" cy="521497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Ralph</a:t>
            </a:r>
          </a:p>
          <a:p>
            <a:pPr lvl="1"/>
            <a:r>
              <a:rPr lang="it-IT" dirty="0" err="1" smtClean="0"/>
              <a:t>responsible</a:t>
            </a:r>
            <a:r>
              <a:rPr lang="it-IT" dirty="0" smtClean="0"/>
              <a:t>, sensitive leader</a:t>
            </a:r>
          </a:p>
          <a:p>
            <a:pPr lvl="1"/>
            <a:r>
              <a:rPr lang="it-IT" dirty="0" err="1" smtClean="0"/>
              <a:t>physical</a:t>
            </a:r>
            <a:r>
              <a:rPr lang="it-IT" dirty="0" smtClean="0"/>
              <a:t> and </a:t>
            </a:r>
            <a:r>
              <a:rPr lang="it-IT" dirty="0" err="1" smtClean="0"/>
              <a:t>moral</a:t>
            </a:r>
            <a:r>
              <a:rPr lang="it-IT" dirty="0" smtClean="0"/>
              <a:t> </a:t>
            </a:r>
            <a:r>
              <a:rPr lang="it-IT" dirty="0" err="1" smtClean="0"/>
              <a:t>courage</a:t>
            </a:r>
            <a:endParaRPr lang="it-IT" dirty="0" smtClean="0"/>
          </a:p>
          <a:p>
            <a:r>
              <a:rPr lang="it-IT" dirty="0" err="1" smtClean="0"/>
              <a:t>Piggy</a:t>
            </a:r>
            <a:endParaRPr lang="it-IT" dirty="0" smtClean="0"/>
          </a:p>
          <a:p>
            <a:pPr lvl="1"/>
            <a:r>
              <a:rPr lang="it-IT" dirty="0" smtClean="0"/>
              <a:t>Outsider: </a:t>
            </a:r>
            <a:r>
              <a:rPr lang="it-IT" dirty="0" err="1" smtClean="0"/>
              <a:t>fatty</a:t>
            </a:r>
            <a:r>
              <a:rPr lang="it-IT" dirty="0" smtClean="0"/>
              <a:t>, </a:t>
            </a:r>
            <a:r>
              <a:rPr lang="it-IT" dirty="0" err="1" smtClean="0"/>
              <a:t>asthma…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Adult-like</a:t>
            </a:r>
            <a:endParaRPr lang="it-IT" dirty="0" smtClean="0"/>
          </a:p>
          <a:p>
            <a:r>
              <a:rPr lang="it-IT" dirty="0" smtClean="0"/>
              <a:t>Jack</a:t>
            </a:r>
          </a:p>
          <a:p>
            <a:pPr lvl="1"/>
            <a:r>
              <a:rPr lang="it-IT" dirty="0" smtClean="0"/>
              <a:t>Aggressive, </a:t>
            </a:r>
            <a:r>
              <a:rPr lang="it-IT" dirty="0" err="1" smtClean="0"/>
              <a:t>obsessed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power</a:t>
            </a:r>
            <a:endParaRPr lang="it-IT" dirty="0" smtClean="0"/>
          </a:p>
          <a:p>
            <a:pPr lvl="1"/>
            <a:r>
              <a:rPr lang="it-IT" dirty="0" err="1" smtClean="0"/>
              <a:t>Rules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fear</a:t>
            </a:r>
            <a:r>
              <a:rPr lang="it-IT" dirty="0" smtClean="0"/>
              <a:t> and </a:t>
            </a:r>
            <a:r>
              <a:rPr lang="it-IT" dirty="0" err="1" smtClean="0"/>
              <a:t>force</a:t>
            </a:r>
            <a:endParaRPr lang="it-IT" dirty="0" smtClean="0"/>
          </a:p>
          <a:p>
            <a:r>
              <a:rPr lang="it-IT" dirty="0" smtClean="0"/>
              <a:t>Simon:</a:t>
            </a:r>
          </a:p>
          <a:p>
            <a:pPr lvl="1"/>
            <a:r>
              <a:rPr lang="it-IT" dirty="0" err="1" smtClean="0"/>
              <a:t>Physically</a:t>
            </a:r>
            <a:r>
              <a:rPr lang="it-IT" dirty="0" smtClean="0"/>
              <a:t> </a:t>
            </a:r>
            <a:r>
              <a:rPr lang="it-IT" dirty="0" err="1" smtClean="0"/>
              <a:t>frail</a:t>
            </a:r>
            <a:endParaRPr lang="it-IT" dirty="0" smtClean="0"/>
          </a:p>
          <a:p>
            <a:pPr lvl="1"/>
            <a:r>
              <a:rPr lang="it-IT" dirty="0" smtClean="0"/>
              <a:t>“</a:t>
            </a:r>
            <a:r>
              <a:rPr lang="it-IT" dirty="0" err="1" smtClean="0"/>
              <a:t>saint</a:t>
            </a:r>
            <a:r>
              <a:rPr lang="it-IT" dirty="0" smtClean="0"/>
              <a:t>” – </a:t>
            </a:r>
            <a:r>
              <a:rPr lang="it-IT" dirty="0" err="1" smtClean="0"/>
              <a:t>acts</a:t>
            </a:r>
            <a:r>
              <a:rPr lang="it-IT" dirty="0" smtClean="0"/>
              <a:t> of </a:t>
            </a:r>
            <a:r>
              <a:rPr lang="it-IT" dirty="0" err="1" smtClean="0"/>
              <a:t>kindness</a:t>
            </a:r>
            <a:r>
              <a:rPr lang="it-IT" dirty="0" smtClean="0"/>
              <a:t>, </a:t>
            </a:r>
            <a:r>
              <a:rPr lang="it-IT" dirty="0" err="1" smtClean="0"/>
              <a:t>powers</a:t>
            </a:r>
            <a:r>
              <a:rPr lang="it-IT" dirty="0" smtClean="0"/>
              <a:t> of vision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Littluns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Young </a:t>
            </a:r>
            <a:r>
              <a:rPr lang="it-IT" dirty="0" err="1" smtClean="0"/>
              <a:t>boys</a:t>
            </a:r>
            <a:r>
              <a:rPr lang="it-IT" dirty="0" smtClean="0"/>
              <a:t>, </a:t>
            </a:r>
            <a:r>
              <a:rPr lang="it-IT" dirty="0" err="1" smtClean="0"/>
              <a:t>they</a:t>
            </a:r>
            <a:r>
              <a:rPr lang="it-IT" dirty="0" smtClean="0"/>
              <a:t> play and </a:t>
            </a:r>
            <a:r>
              <a:rPr lang="it-IT" dirty="0" err="1" smtClean="0"/>
              <a:t>eat</a:t>
            </a:r>
            <a:r>
              <a:rPr lang="it-IT" dirty="0" smtClean="0"/>
              <a:t> </a:t>
            </a:r>
            <a:r>
              <a:rPr lang="it-IT" dirty="0" err="1" smtClean="0"/>
              <a:t>fruits</a:t>
            </a:r>
            <a:endParaRPr lang="it-IT" dirty="0" smtClean="0"/>
          </a:p>
          <a:p>
            <a:pPr lvl="1"/>
            <a:r>
              <a:rPr lang="it-IT" dirty="0" err="1" smtClean="0"/>
              <a:t>They</a:t>
            </a:r>
            <a:r>
              <a:rPr lang="it-IT" dirty="0" smtClean="0"/>
              <a:t> introduce the idea of the </a:t>
            </a:r>
            <a:r>
              <a:rPr lang="it-IT" dirty="0" err="1" smtClean="0"/>
              <a:t>beast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Characters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it-IT" dirty="0" err="1" smtClean="0"/>
              <a:t>Good</a:t>
            </a:r>
            <a:r>
              <a:rPr lang="it-IT" dirty="0" smtClean="0"/>
              <a:t> and </a:t>
            </a:r>
            <a:r>
              <a:rPr lang="it-IT" dirty="0" err="1" smtClean="0"/>
              <a:t>evil</a:t>
            </a:r>
            <a:endParaRPr lang="it-IT" dirty="0" smtClean="0"/>
          </a:p>
          <a:p>
            <a:pPr>
              <a:spcBef>
                <a:spcPts val="1800"/>
              </a:spcBef>
            </a:pPr>
            <a:r>
              <a:rPr lang="it-IT" dirty="0" err="1" smtClean="0"/>
              <a:t>Order</a:t>
            </a:r>
            <a:r>
              <a:rPr lang="it-IT" dirty="0" smtClean="0"/>
              <a:t> and discipline</a:t>
            </a:r>
          </a:p>
          <a:p>
            <a:pPr>
              <a:spcBef>
                <a:spcPts val="1800"/>
              </a:spcBef>
            </a:pPr>
            <a:r>
              <a:rPr lang="it-IT" dirty="0" err="1" smtClean="0"/>
              <a:t>Savagery</a:t>
            </a:r>
            <a:endParaRPr lang="it-IT" dirty="0" smtClean="0"/>
          </a:p>
          <a:p>
            <a:pPr>
              <a:spcBef>
                <a:spcPts val="1800"/>
              </a:spcBef>
            </a:pPr>
            <a:r>
              <a:rPr lang="it-IT" dirty="0" smtClean="0"/>
              <a:t>Power</a:t>
            </a:r>
          </a:p>
          <a:p>
            <a:pPr>
              <a:spcBef>
                <a:spcPts val="1800"/>
              </a:spcBef>
            </a:pPr>
            <a:r>
              <a:rPr lang="it-IT" dirty="0" smtClean="0"/>
              <a:t>Nature</a:t>
            </a:r>
          </a:p>
          <a:p>
            <a:pPr>
              <a:spcBef>
                <a:spcPts val="1800"/>
              </a:spcBef>
            </a:pPr>
            <a:r>
              <a:rPr lang="it-IT" dirty="0" err="1" smtClean="0"/>
              <a:t>Crowd</a:t>
            </a:r>
            <a:r>
              <a:rPr lang="it-IT" dirty="0" smtClean="0"/>
              <a:t> </a:t>
            </a:r>
            <a:r>
              <a:rPr lang="it-IT" dirty="0" err="1" smtClean="0"/>
              <a:t>mentality</a:t>
            </a:r>
            <a:endParaRPr lang="it-IT" dirty="0" smtClean="0"/>
          </a:p>
          <a:p>
            <a:pPr>
              <a:spcBef>
                <a:spcPts val="1800"/>
              </a:spcBef>
            </a:pPr>
            <a:r>
              <a:rPr lang="it-IT" dirty="0" err="1" smtClean="0"/>
              <a:t>Cold</a:t>
            </a:r>
            <a:r>
              <a:rPr lang="it-IT" dirty="0" smtClean="0"/>
              <a:t> War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Themes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453</Words>
  <Application>Microsoft Office PowerPoint</Application>
  <PresentationFormat>Presentazione su schermo (4:3)</PresentationFormat>
  <Paragraphs>95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Viale</vt:lpstr>
      <vt:lpstr>Lord of the Flies (1954) by William Golding</vt:lpstr>
      <vt:lpstr>Historical context</vt:lpstr>
      <vt:lpstr>William Golding</vt:lpstr>
      <vt:lpstr>Golding’s poetics</vt:lpstr>
      <vt:lpstr>Golding on LF</vt:lpstr>
      <vt:lpstr>General intro to LF</vt:lpstr>
      <vt:lpstr>Approaches to LF</vt:lpstr>
      <vt:lpstr>Characters</vt:lpstr>
      <vt:lpstr>Themes</vt:lpstr>
      <vt:lpstr>Symbols</vt:lpstr>
      <vt:lpstr>Characters as symbols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of the Flies (1954) by William Golding</dc:title>
  <dc:creator>Valentina</dc:creator>
  <cp:lastModifiedBy>Utente Windows</cp:lastModifiedBy>
  <cp:revision>19</cp:revision>
  <dcterms:created xsi:type="dcterms:W3CDTF">2013-11-09T17:36:38Z</dcterms:created>
  <dcterms:modified xsi:type="dcterms:W3CDTF">2014-05-07T12:47:40Z</dcterms:modified>
</cp:coreProperties>
</file>