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70" r:id="rId11"/>
    <p:sldId id="265" r:id="rId12"/>
    <p:sldId id="266" r:id="rId13"/>
    <p:sldId id="268" r:id="rId14"/>
    <p:sldId id="267" r:id="rId15"/>
    <p:sldId id="271" r:id="rId16"/>
    <p:sldId id="272" r:id="rId17"/>
    <p:sldId id="275" r:id="rId18"/>
    <p:sldId id="273" r:id="rId19"/>
    <p:sldId id="274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98" d="100"/>
          <a:sy n="98" d="100"/>
        </p:scale>
        <p:origin x="-228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2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06/12/13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‹n.›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VERSIONE PROBABILISTICA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versione probabilistica del gioco prevede di associare a ciascun giocatore una funzione di probabilità dell’abbandono basata su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n</a:t>
            </a:r>
            <a:r>
              <a:rPr lang="it-IT" baseline="-25000" dirty="0" smtClean="0">
                <a:solidFill>
                  <a:srgbClr val="FF0000"/>
                </a:solidFill>
              </a:rPr>
              <a:t>s</a:t>
            </a:r>
            <a:r>
              <a:rPr lang="it-IT" dirty="0" smtClean="0"/>
              <a:t> Numero di passi in stallo (la probabilità di abbandono cresce in funzione </a:t>
            </a:r>
            <a:r>
              <a:rPr lang="it-IT" dirty="0" smtClean="0">
                <a:solidFill>
                  <a:schemeClr val="tx1"/>
                </a:solidFill>
              </a:rPr>
              <a:t>n</a:t>
            </a:r>
            <a:r>
              <a:rPr lang="it-IT" baseline="-25000" dirty="0" smtClean="0">
                <a:solidFill>
                  <a:schemeClr val="tx1"/>
                </a:solidFill>
              </a:rPr>
              <a:t>s</a:t>
            </a:r>
            <a:r>
              <a:rPr lang="it-IT" dirty="0" smtClean="0">
                <a:solidFill>
                  <a:schemeClr val="tx1"/>
                </a:solidFill>
              </a:rPr>
              <a:t>);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baseline="-25000" dirty="0" smtClean="0">
                <a:solidFill>
                  <a:srgbClr val="FF0000"/>
                </a:solidFill>
              </a:rPr>
              <a:t>s</a:t>
            </a:r>
            <a:r>
              <a:rPr lang="it-IT" dirty="0" smtClean="0"/>
              <a:t> Distanza dal valore di </a:t>
            </a:r>
            <a:r>
              <a:rPr lang="it-IT" dirty="0" err="1" smtClean="0"/>
              <a:t>stubborness</a:t>
            </a:r>
            <a:r>
              <a:rPr lang="it-IT" dirty="0" smtClean="0"/>
              <a:t> (la probabilità di abbandono cresce al diminuire di </a:t>
            </a:r>
            <a:r>
              <a:rPr lang="it-IT" dirty="0" smtClean="0">
                <a:solidFill>
                  <a:schemeClr val="tx1"/>
                </a:solidFill>
              </a:rPr>
              <a:t>d</a:t>
            </a:r>
            <a:r>
              <a:rPr lang="it-IT" baseline="-25000" dirty="0" smtClean="0">
                <a:solidFill>
                  <a:schemeClr val="tx1"/>
                </a:solidFill>
              </a:rPr>
              <a:t>s</a:t>
            </a:r>
            <a:r>
              <a:rPr lang="it-IT" dirty="0" smtClean="0">
                <a:solidFill>
                  <a:schemeClr val="tx1"/>
                </a:solidFill>
              </a:rPr>
              <a:t>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ESEMPIO: </a:t>
            </a:r>
            <a:r>
              <a:rPr lang="it-IT" dirty="0" err="1" smtClean="0"/>
              <a:t>demand</a:t>
            </a:r>
            <a:r>
              <a:rPr lang="it-IT" dirty="0" smtClean="0"/>
              <a:t> stage</a:t>
            </a:r>
            <a:endParaRPr lang="it-IT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2728" y="1700808"/>
            <a:ext cx="7239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5296" y="1628800"/>
            <a:ext cx="1597104" cy="1336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ccia a destra 12"/>
          <p:cNvSpPr/>
          <p:nvPr/>
        </p:nvSpPr>
        <p:spPr>
          <a:xfrm>
            <a:off x="2614856" y="1700808"/>
            <a:ext cx="41764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60 centesimi</a:t>
            </a:r>
          </a:p>
        </p:txBody>
      </p:sp>
      <p:sp>
        <p:nvSpPr>
          <p:cNvPr id="14" name="Freccia a sinistra 13"/>
          <p:cNvSpPr/>
          <p:nvPr/>
        </p:nvSpPr>
        <p:spPr>
          <a:xfrm>
            <a:off x="2614856" y="2276872"/>
            <a:ext cx="410445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64 centesimi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534736" y="2996952"/>
            <a:ext cx="619268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La DEMAND STAGE si conclude senza accordo!!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WAR OF ATTRITION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POSSIBILE SEQUENZA (con accordo)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47664" y="1916832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843213" y="4554538"/>
            <a:ext cx="446087" cy="263525"/>
          </a:xfrm>
          <a:custGeom>
            <a:avLst/>
            <a:gdLst>
              <a:gd name="T0" fmla="+- 0 8176 7922"/>
              <a:gd name="T1" fmla="*/ T0 w 1239"/>
              <a:gd name="T2" fmla="+- 0 12652 12652"/>
              <a:gd name="T3" fmla="*/ 12652 h 732"/>
              <a:gd name="T4" fmla="+- 0 8133 7922"/>
              <a:gd name="T5" fmla="*/ T4 w 1239"/>
              <a:gd name="T6" fmla="+- 0 12652 12652"/>
              <a:gd name="T7" fmla="*/ 12652 h 732"/>
              <a:gd name="T8" fmla="+- 0 8101 7922"/>
              <a:gd name="T9" fmla="*/ T8 w 1239"/>
              <a:gd name="T10" fmla="+- 0 12649 12652"/>
              <a:gd name="T11" fmla="*/ 12649 h 732"/>
              <a:gd name="T12" fmla="+- 0 8080 7922"/>
              <a:gd name="T13" fmla="*/ T12 w 1239"/>
              <a:gd name="T14" fmla="+- 0 12668 12652"/>
              <a:gd name="T15" fmla="*/ 12668 h 732"/>
              <a:gd name="T16" fmla="+- 0 8058 7922"/>
              <a:gd name="T17" fmla="*/ T16 w 1239"/>
              <a:gd name="T18" fmla="+- 0 12688 12652"/>
              <a:gd name="T19" fmla="*/ 12688 h 732"/>
              <a:gd name="T20" fmla="+- 0 8046 7922"/>
              <a:gd name="T21" fmla="*/ T20 w 1239"/>
              <a:gd name="T22" fmla="+- 0 12709 12652"/>
              <a:gd name="T23" fmla="*/ 12709 h 732"/>
              <a:gd name="T24" fmla="+- 0 8033 7922"/>
              <a:gd name="T25" fmla="*/ T24 w 1239"/>
              <a:gd name="T26" fmla="+- 0 12732 12652"/>
              <a:gd name="T27" fmla="*/ 12732 h 732"/>
              <a:gd name="T28" fmla="+- 0 8018 7922"/>
              <a:gd name="T29" fmla="*/ T28 w 1239"/>
              <a:gd name="T30" fmla="+- 0 12759 12652"/>
              <a:gd name="T31" fmla="*/ 12759 h 732"/>
              <a:gd name="T32" fmla="+- 0 8011 7922"/>
              <a:gd name="T33" fmla="*/ T32 w 1239"/>
              <a:gd name="T34" fmla="+- 0 12785 12652"/>
              <a:gd name="T35" fmla="*/ 12785 h 732"/>
              <a:gd name="T36" fmla="+- 0 8001 7922"/>
              <a:gd name="T37" fmla="*/ T36 w 1239"/>
              <a:gd name="T38" fmla="+- 0 12811 12652"/>
              <a:gd name="T39" fmla="*/ 12811 h 732"/>
              <a:gd name="T40" fmla="+- 0 7988 7922"/>
              <a:gd name="T41" fmla="*/ T40 w 1239"/>
              <a:gd name="T42" fmla="+- 0 12846 12652"/>
              <a:gd name="T43" fmla="*/ 12846 h 732"/>
              <a:gd name="T44" fmla="+- 0 7971 7922"/>
              <a:gd name="T45" fmla="*/ T44 w 1239"/>
              <a:gd name="T46" fmla="+- 0 12884 12652"/>
              <a:gd name="T47" fmla="*/ 12884 h 732"/>
              <a:gd name="T48" fmla="+- 0 7953 7922"/>
              <a:gd name="T49" fmla="*/ T48 w 1239"/>
              <a:gd name="T50" fmla="+- 0 12922 12652"/>
              <a:gd name="T51" fmla="*/ 12922 h 732"/>
              <a:gd name="T52" fmla="+- 0 7935 7922"/>
              <a:gd name="T53" fmla="*/ T52 w 1239"/>
              <a:gd name="T54" fmla="+- 0 12960 12652"/>
              <a:gd name="T55" fmla="*/ 12960 h 732"/>
              <a:gd name="T56" fmla="+- 0 7924 7922"/>
              <a:gd name="T57" fmla="*/ T56 w 1239"/>
              <a:gd name="T58" fmla="+- 0 13009 12652"/>
              <a:gd name="T59" fmla="*/ 13009 h 732"/>
              <a:gd name="T60" fmla="+- 0 7922 7922"/>
              <a:gd name="T61" fmla="*/ T60 w 1239"/>
              <a:gd name="T62" fmla="+- 0 13049 12652"/>
              <a:gd name="T63" fmla="*/ 13049 h 732"/>
              <a:gd name="T64" fmla="+- 0 7920 7922"/>
              <a:gd name="T65" fmla="*/ T64 w 1239"/>
              <a:gd name="T66" fmla="+- 0 13087 12652"/>
              <a:gd name="T67" fmla="*/ 13087 h 732"/>
              <a:gd name="T68" fmla="+- 0 7935 7922"/>
              <a:gd name="T69" fmla="*/ T68 w 1239"/>
              <a:gd name="T70" fmla="+- 0 13130 12652"/>
              <a:gd name="T71" fmla="*/ 13130 h 732"/>
              <a:gd name="T72" fmla="+- 0 7938 7922"/>
              <a:gd name="T73" fmla="*/ T72 w 1239"/>
              <a:gd name="T74" fmla="+- 0 13144 12652"/>
              <a:gd name="T75" fmla="*/ 13144 h 732"/>
              <a:gd name="T76" fmla="+- 0 7943 7922"/>
              <a:gd name="T77" fmla="*/ T76 w 1239"/>
              <a:gd name="T78" fmla="+- 0 13167 12652"/>
              <a:gd name="T79" fmla="*/ 13167 h 732"/>
              <a:gd name="T80" fmla="+- 0 7939 7922"/>
              <a:gd name="T81" fmla="*/ T80 w 1239"/>
              <a:gd name="T82" fmla="+- 0 13181 12652"/>
              <a:gd name="T83" fmla="*/ 13181 h 732"/>
              <a:gd name="T84" fmla="+- 0 7953 7922"/>
              <a:gd name="T85" fmla="*/ T84 w 1239"/>
              <a:gd name="T86" fmla="+- 0 13192 12652"/>
              <a:gd name="T87" fmla="*/ 13192 h 732"/>
              <a:gd name="T88" fmla="+- 0 7973 7922"/>
              <a:gd name="T89" fmla="*/ T88 w 1239"/>
              <a:gd name="T90" fmla="+- 0 13208 12652"/>
              <a:gd name="T91" fmla="*/ 13208 h 732"/>
              <a:gd name="T92" fmla="+- 0 8009 7922"/>
              <a:gd name="T93" fmla="*/ T92 w 1239"/>
              <a:gd name="T94" fmla="+- 0 13227 12652"/>
              <a:gd name="T95" fmla="*/ 13227 h 732"/>
              <a:gd name="T96" fmla="+- 0 8033 7922"/>
              <a:gd name="T97" fmla="*/ T96 w 1239"/>
              <a:gd name="T98" fmla="+- 0 13240 12652"/>
              <a:gd name="T99" fmla="*/ 13240 h 732"/>
              <a:gd name="T100" fmla="+- 0 8065 7922"/>
              <a:gd name="T101" fmla="*/ T100 w 1239"/>
              <a:gd name="T102" fmla="+- 0 13258 12652"/>
              <a:gd name="T103" fmla="*/ 13258 h 732"/>
              <a:gd name="T104" fmla="+- 0 8077 7922"/>
              <a:gd name="T105" fmla="*/ T104 w 1239"/>
              <a:gd name="T106" fmla="+- 0 13261 12652"/>
              <a:gd name="T107" fmla="*/ 13261 h 732"/>
              <a:gd name="T108" fmla="+- 0 8112 7922"/>
              <a:gd name="T109" fmla="*/ T108 w 1239"/>
              <a:gd name="T110" fmla="+- 0 13272 12652"/>
              <a:gd name="T111" fmla="*/ 13272 h 732"/>
              <a:gd name="T112" fmla="+- 0 8143 7922"/>
              <a:gd name="T113" fmla="*/ T112 w 1239"/>
              <a:gd name="T114" fmla="+- 0 13282 12652"/>
              <a:gd name="T115" fmla="*/ 13282 h 732"/>
              <a:gd name="T116" fmla="+- 0 8176 7922"/>
              <a:gd name="T117" fmla="*/ T116 w 1239"/>
              <a:gd name="T118" fmla="+- 0 13292 12652"/>
              <a:gd name="T119" fmla="*/ 13292 h 732"/>
              <a:gd name="T120" fmla="+- 0 8207 7922"/>
              <a:gd name="T121" fmla="*/ T120 w 1239"/>
              <a:gd name="T122" fmla="+- 0 13303 12652"/>
              <a:gd name="T123" fmla="*/ 13303 h 732"/>
              <a:gd name="T124" fmla="+- 0 8210 7922"/>
              <a:gd name="T125" fmla="*/ T124 w 1239"/>
              <a:gd name="T126" fmla="+- 0 13304 12652"/>
              <a:gd name="T127" fmla="*/ 13304 h 732"/>
              <a:gd name="T128" fmla="+- 0 8265 7922"/>
              <a:gd name="T129" fmla="*/ T128 w 1239"/>
              <a:gd name="T130" fmla="+- 0 13331 12652"/>
              <a:gd name="T131" fmla="*/ 13331 h 732"/>
              <a:gd name="T132" fmla="+- 0 8287 7922"/>
              <a:gd name="T133" fmla="*/ T132 w 1239"/>
              <a:gd name="T134" fmla="+- 0 13335 12652"/>
              <a:gd name="T135" fmla="*/ 13335 h 732"/>
              <a:gd name="T136" fmla="+- 0 8331 7922"/>
              <a:gd name="T137" fmla="*/ T136 w 1239"/>
              <a:gd name="T138" fmla="+- 0 13342 12652"/>
              <a:gd name="T139" fmla="*/ 13342 h 732"/>
              <a:gd name="T140" fmla="+- 0 8372 7922"/>
              <a:gd name="T141" fmla="*/ T140 w 1239"/>
              <a:gd name="T142" fmla="+- 0 13340 12652"/>
              <a:gd name="T143" fmla="*/ 13340 h 732"/>
              <a:gd name="T144" fmla="+- 0 8414 7922"/>
              <a:gd name="T145" fmla="*/ T144 w 1239"/>
              <a:gd name="T146" fmla="+- 0 13351 12652"/>
              <a:gd name="T147" fmla="*/ 13351 h 732"/>
              <a:gd name="T148" fmla="+- 0 8458 7922"/>
              <a:gd name="T149" fmla="*/ T148 w 1239"/>
              <a:gd name="T150" fmla="+- 0 13363 12652"/>
              <a:gd name="T151" fmla="*/ 13363 h 732"/>
              <a:gd name="T152" fmla="+- 0 8514 7922"/>
              <a:gd name="T153" fmla="*/ T152 w 1239"/>
              <a:gd name="T154" fmla="+- 0 13378 12652"/>
              <a:gd name="T155" fmla="*/ 13378 h 732"/>
              <a:gd name="T156" fmla="+- 0 8557 7922"/>
              <a:gd name="T157" fmla="*/ T156 w 1239"/>
              <a:gd name="T158" fmla="+- 0 13383 12652"/>
              <a:gd name="T159" fmla="*/ 13383 h 732"/>
              <a:gd name="T160" fmla="+- 0 8651 7922"/>
              <a:gd name="T161" fmla="*/ T160 w 1239"/>
              <a:gd name="T162" fmla="+- 0 13393 12652"/>
              <a:gd name="T163" fmla="*/ 13393 h 732"/>
              <a:gd name="T164" fmla="+- 0 8805 7922"/>
              <a:gd name="T165" fmla="*/ T164 w 1239"/>
              <a:gd name="T166" fmla="+- 0 13405 12652"/>
              <a:gd name="T167" fmla="*/ 13405 h 732"/>
              <a:gd name="T168" fmla="+- 0 8890 7922"/>
              <a:gd name="T169" fmla="*/ T168 w 1239"/>
              <a:gd name="T170" fmla="+- 0 13367 12652"/>
              <a:gd name="T171" fmla="*/ 13367 h 732"/>
              <a:gd name="T172" fmla="+- 0 8928 7922"/>
              <a:gd name="T173" fmla="*/ T172 w 1239"/>
              <a:gd name="T174" fmla="+- 0 13350 12652"/>
              <a:gd name="T175" fmla="*/ 13350 h 732"/>
              <a:gd name="T176" fmla="+- 0 8963 7922"/>
              <a:gd name="T177" fmla="*/ T176 w 1239"/>
              <a:gd name="T178" fmla="+- 0 13338 12652"/>
              <a:gd name="T179" fmla="*/ 13338 h 732"/>
              <a:gd name="T180" fmla="+- 0 9001 7922"/>
              <a:gd name="T181" fmla="*/ T180 w 1239"/>
              <a:gd name="T182" fmla="+- 0 13319 12652"/>
              <a:gd name="T183" fmla="*/ 13319 h 732"/>
              <a:gd name="T184" fmla="+- 0 9038 7922"/>
              <a:gd name="T185" fmla="*/ T184 w 1239"/>
              <a:gd name="T186" fmla="+- 0 13301 12652"/>
              <a:gd name="T187" fmla="*/ 13301 h 732"/>
              <a:gd name="T188" fmla="+- 0 9084 7922"/>
              <a:gd name="T189" fmla="*/ T188 w 1239"/>
              <a:gd name="T190" fmla="+- 0 13286 12652"/>
              <a:gd name="T191" fmla="*/ 13286 h 732"/>
              <a:gd name="T192" fmla="+- 0 9112 7922"/>
              <a:gd name="T193" fmla="*/ T192 w 1239"/>
              <a:gd name="T194" fmla="+- 0 13256 12652"/>
              <a:gd name="T195" fmla="*/ 13256 h 732"/>
              <a:gd name="T196" fmla="+- 0 9129 7922"/>
              <a:gd name="T197" fmla="*/ T196 w 1239"/>
              <a:gd name="T198" fmla="+- 0 13238 12652"/>
              <a:gd name="T199" fmla="*/ 13238 h 732"/>
              <a:gd name="T200" fmla="+- 0 9139 7922"/>
              <a:gd name="T201" fmla="*/ T200 w 1239"/>
              <a:gd name="T202" fmla="+- 0 13216 12652"/>
              <a:gd name="T203" fmla="*/ 13216 h 732"/>
              <a:gd name="T204" fmla="+- 0 9144 7922"/>
              <a:gd name="T205" fmla="*/ T204 w 1239"/>
              <a:gd name="T206" fmla="+- 0 13192 12652"/>
              <a:gd name="T207" fmla="*/ 13192 h 732"/>
              <a:gd name="T208" fmla="+- 0 9150 7922"/>
              <a:gd name="T209" fmla="*/ T208 w 1239"/>
              <a:gd name="T210" fmla="+- 0 13166 12652"/>
              <a:gd name="T211" fmla="*/ 13166 h 732"/>
              <a:gd name="T212" fmla="+- 0 9156 7922"/>
              <a:gd name="T213" fmla="*/ T212 w 1239"/>
              <a:gd name="T214" fmla="+- 0 13139 12652"/>
              <a:gd name="T215" fmla="*/ 13139 h 732"/>
              <a:gd name="T216" fmla="+- 0 9160 7922"/>
              <a:gd name="T217" fmla="*/ T216 w 1239"/>
              <a:gd name="T218" fmla="+- 0 13113 12652"/>
              <a:gd name="T219" fmla="*/ 13113 h 732"/>
              <a:gd name="T220" fmla="+- 0 9165 7922"/>
              <a:gd name="T221" fmla="*/ T220 w 1239"/>
              <a:gd name="T222" fmla="+- 0 13081 12652"/>
              <a:gd name="T223" fmla="*/ 13081 h 732"/>
              <a:gd name="T224" fmla="+- 0 9162 7922"/>
              <a:gd name="T225" fmla="*/ T224 w 1239"/>
              <a:gd name="T226" fmla="+- 0 13057 12652"/>
              <a:gd name="T227" fmla="*/ 13057 h 732"/>
              <a:gd name="T228" fmla="+- 0 9144 7922"/>
              <a:gd name="T229" fmla="*/ T228 w 1239"/>
              <a:gd name="T230" fmla="+- 0 13033 12652"/>
              <a:gd name="T231" fmla="*/ 13033 h 732"/>
              <a:gd name="T232" fmla="+- 0 9135 7922"/>
              <a:gd name="T233" fmla="*/ T232 w 1239"/>
              <a:gd name="T234" fmla="+- 0 13020 12652"/>
              <a:gd name="T235" fmla="*/ 13020 h 732"/>
              <a:gd name="T236" fmla="+- 0 9095 7922"/>
              <a:gd name="T237" fmla="*/ T236 w 1239"/>
              <a:gd name="T238" fmla="+- 0 12993 12652"/>
              <a:gd name="T239" fmla="*/ 12993 h 732"/>
              <a:gd name="T240" fmla="+- 0 9080 7922"/>
              <a:gd name="T241" fmla="*/ T240 w 1239"/>
              <a:gd name="T242" fmla="+- 0 12970 12652"/>
              <a:gd name="T243" fmla="*/ 12970 h 732"/>
              <a:gd name="T244" fmla="+- 0 9050 7922"/>
              <a:gd name="T245" fmla="*/ T244 w 1239"/>
              <a:gd name="T246" fmla="+- 0 12924 12652"/>
              <a:gd name="T247" fmla="*/ 12924 h 732"/>
              <a:gd name="T248" fmla="+- 0 9068 7922"/>
              <a:gd name="T249" fmla="*/ T248 w 1239"/>
              <a:gd name="T250" fmla="+- 0 12938 12652"/>
              <a:gd name="T251" fmla="*/ 12938 h 732"/>
              <a:gd name="T252" fmla="+- 0 9033 7922"/>
              <a:gd name="T253" fmla="*/ T252 w 1239"/>
              <a:gd name="T254" fmla="+- 0 12906 12652"/>
              <a:gd name="T255" fmla="*/ 12906 h 7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1239" h="732" extrusionOk="0">
                <a:moveTo>
                  <a:pt x="254" y="0"/>
                </a:moveTo>
                <a:cubicBezTo>
                  <a:pt x="211" y="0"/>
                  <a:pt x="179" y="-3"/>
                  <a:pt x="158" y="16"/>
                </a:cubicBezTo>
                <a:cubicBezTo>
                  <a:pt x="136" y="36"/>
                  <a:pt x="124" y="57"/>
                  <a:pt x="111" y="80"/>
                </a:cubicBezTo>
                <a:cubicBezTo>
                  <a:pt x="96" y="107"/>
                  <a:pt x="89" y="133"/>
                  <a:pt x="79" y="159"/>
                </a:cubicBezTo>
                <a:cubicBezTo>
                  <a:pt x="66" y="194"/>
                  <a:pt x="49" y="232"/>
                  <a:pt x="31" y="270"/>
                </a:cubicBezTo>
                <a:cubicBezTo>
                  <a:pt x="13" y="308"/>
                  <a:pt x="2" y="357"/>
                  <a:pt x="0" y="397"/>
                </a:cubicBezTo>
                <a:cubicBezTo>
                  <a:pt x="-2" y="435"/>
                  <a:pt x="13" y="478"/>
                  <a:pt x="16" y="492"/>
                </a:cubicBezTo>
                <a:cubicBezTo>
                  <a:pt x="21" y="515"/>
                  <a:pt x="17" y="529"/>
                  <a:pt x="31" y="540"/>
                </a:cubicBezTo>
                <a:cubicBezTo>
                  <a:pt x="51" y="556"/>
                  <a:pt x="87" y="575"/>
                  <a:pt x="111" y="588"/>
                </a:cubicBezTo>
                <a:cubicBezTo>
                  <a:pt x="143" y="606"/>
                  <a:pt x="155" y="609"/>
                  <a:pt x="190" y="620"/>
                </a:cubicBezTo>
                <a:cubicBezTo>
                  <a:pt x="221" y="630"/>
                  <a:pt x="254" y="640"/>
                  <a:pt x="285" y="651"/>
                </a:cubicBezTo>
                <a:cubicBezTo>
                  <a:pt x="288" y="652"/>
                  <a:pt x="343" y="679"/>
                  <a:pt x="365" y="683"/>
                </a:cubicBezTo>
                <a:cubicBezTo>
                  <a:pt x="409" y="690"/>
                  <a:pt x="450" y="688"/>
                  <a:pt x="492" y="699"/>
                </a:cubicBezTo>
                <a:cubicBezTo>
                  <a:pt x="536" y="711"/>
                  <a:pt x="592" y="726"/>
                  <a:pt x="635" y="731"/>
                </a:cubicBezTo>
                <a:cubicBezTo>
                  <a:pt x="729" y="741"/>
                  <a:pt x="883" y="753"/>
                  <a:pt x="968" y="715"/>
                </a:cubicBezTo>
                <a:cubicBezTo>
                  <a:pt x="1006" y="698"/>
                  <a:pt x="1041" y="686"/>
                  <a:pt x="1079" y="667"/>
                </a:cubicBezTo>
                <a:cubicBezTo>
                  <a:pt x="1116" y="649"/>
                  <a:pt x="1162" y="634"/>
                  <a:pt x="1190" y="604"/>
                </a:cubicBezTo>
                <a:cubicBezTo>
                  <a:pt x="1207" y="586"/>
                  <a:pt x="1217" y="564"/>
                  <a:pt x="1222" y="540"/>
                </a:cubicBezTo>
                <a:cubicBezTo>
                  <a:pt x="1228" y="514"/>
                  <a:pt x="1234" y="487"/>
                  <a:pt x="1238" y="461"/>
                </a:cubicBezTo>
                <a:cubicBezTo>
                  <a:pt x="1243" y="429"/>
                  <a:pt x="1240" y="405"/>
                  <a:pt x="1222" y="381"/>
                </a:cubicBezTo>
                <a:cubicBezTo>
                  <a:pt x="1213" y="368"/>
                  <a:pt x="1173" y="341"/>
                  <a:pt x="1158" y="318"/>
                </a:cubicBezTo>
                <a:cubicBezTo>
                  <a:pt x="1128" y="272"/>
                  <a:pt x="1146" y="286"/>
                  <a:pt x="1111" y="254"/>
                </a:cubicBezTo>
                <a:cubicBezTo>
                  <a:pt x="1100" y="244"/>
                  <a:pt x="1074" y="229"/>
                  <a:pt x="1047" y="223"/>
                </a:cubicBezTo>
                <a:cubicBezTo>
                  <a:pt x="1019" y="217"/>
                  <a:pt x="995" y="216"/>
                  <a:pt x="968" y="207"/>
                </a:cubicBezTo>
                <a:cubicBezTo>
                  <a:pt x="950" y="201"/>
                  <a:pt x="920" y="183"/>
                  <a:pt x="904" y="175"/>
                </a:cubicBezTo>
                <a:cubicBezTo>
                  <a:pt x="886" y="166"/>
                  <a:pt x="860" y="151"/>
                  <a:pt x="841" y="143"/>
                </a:cubicBezTo>
                <a:cubicBezTo>
                  <a:pt x="819" y="134"/>
                  <a:pt x="783" y="136"/>
                  <a:pt x="762" y="127"/>
                </a:cubicBezTo>
                <a:cubicBezTo>
                  <a:pt x="756" y="124"/>
                  <a:pt x="717" y="105"/>
                  <a:pt x="698" y="96"/>
                </a:cubicBezTo>
                <a:cubicBezTo>
                  <a:pt x="671" y="84"/>
                  <a:pt x="667" y="82"/>
                  <a:pt x="635" y="80"/>
                </a:cubicBezTo>
                <a:cubicBezTo>
                  <a:pt x="605" y="78"/>
                  <a:pt x="577" y="67"/>
                  <a:pt x="555" y="64"/>
                </a:cubicBezTo>
                <a:cubicBezTo>
                  <a:pt x="516" y="59"/>
                  <a:pt x="482" y="56"/>
                  <a:pt x="444" y="48"/>
                </a:cubicBezTo>
                <a:cubicBezTo>
                  <a:pt x="414" y="41"/>
                  <a:pt x="374" y="20"/>
                  <a:pt x="349" y="16"/>
                </a:cubicBezTo>
                <a:cubicBezTo>
                  <a:pt x="314" y="10"/>
                  <a:pt x="306" y="13"/>
                  <a:pt x="285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51" name="Comment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932488" y="4581525"/>
            <a:ext cx="423862" cy="263525"/>
          </a:xfrm>
          <a:custGeom>
            <a:avLst/>
            <a:gdLst>
              <a:gd name="T0" fmla="+- 0 17145 16542"/>
              <a:gd name="T1" fmla="*/ T0 w 1175"/>
              <a:gd name="T2" fmla="+- 0 12636 12636"/>
              <a:gd name="T3" fmla="*/ 12636 h 732"/>
              <a:gd name="T4" fmla="+- 0 17052 16542"/>
              <a:gd name="T5" fmla="*/ T4 w 1175"/>
              <a:gd name="T6" fmla="+- 0 12636 12636"/>
              <a:gd name="T7" fmla="*/ 12636 h 732"/>
              <a:gd name="T8" fmla="+- 0 16940 16542"/>
              <a:gd name="T9" fmla="*/ T8 w 1175"/>
              <a:gd name="T10" fmla="+- 0 12622 12636"/>
              <a:gd name="T11" fmla="*/ 12622 h 732"/>
              <a:gd name="T12" fmla="+- 0 16859 16542"/>
              <a:gd name="T13" fmla="*/ T12 w 1175"/>
              <a:gd name="T14" fmla="+- 0 12652 12636"/>
              <a:gd name="T15" fmla="*/ 12652 h 732"/>
              <a:gd name="T16" fmla="+- 0 16835 16542"/>
              <a:gd name="T17" fmla="*/ T16 w 1175"/>
              <a:gd name="T18" fmla="+- 0 12661 12636"/>
              <a:gd name="T19" fmla="*/ 12661 h 732"/>
              <a:gd name="T20" fmla="+- 0 16819 16542"/>
              <a:gd name="T21" fmla="*/ T20 w 1175"/>
              <a:gd name="T22" fmla="+- 0 12672 12636"/>
              <a:gd name="T23" fmla="*/ 12672 h 732"/>
              <a:gd name="T24" fmla="+- 0 16796 16542"/>
              <a:gd name="T25" fmla="*/ T24 w 1175"/>
              <a:gd name="T26" fmla="+- 0 12684 12636"/>
              <a:gd name="T27" fmla="*/ 12684 h 732"/>
              <a:gd name="T28" fmla="+- 0 16760 16542"/>
              <a:gd name="T29" fmla="*/ T28 w 1175"/>
              <a:gd name="T30" fmla="+- 0 12702 12636"/>
              <a:gd name="T31" fmla="*/ 12702 h 732"/>
              <a:gd name="T32" fmla="+- 0 16733 16542"/>
              <a:gd name="T33" fmla="*/ T32 w 1175"/>
              <a:gd name="T34" fmla="+- 0 12708 12636"/>
              <a:gd name="T35" fmla="*/ 12708 h 732"/>
              <a:gd name="T36" fmla="+- 0 16700 16542"/>
              <a:gd name="T37" fmla="*/ T36 w 1175"/>
              <a:gd name="T38" fmla="+- 0 12732 12636"/>
              <a:gd name="T39" fmla="*/ 12732 h 732"/>
              <a:gd name="T40" fmla="+- 0 16685 16542"/>
              <a:gd name="T41" fmla="*/ T40 w 1175"/>
              <a:gd name="T42" fmla="+- 0 12743 12636"/>
              <a:gd name="T43" fmla="*/ 12743 h 732"/>
              <a:gd name="T44" fmla="+- 0 16671 16542"/>
              <a:gd name="T45" fmla="*/ T44 w 1175"/>
              <a:gd name="T46" fmla="+- 0 12743 12636"/>
              <a:gd name="T47" fmla="*/ 12743 h 732"/>
              <a:gd name="T48" fmla="+- 0 16653 16542"/>
              <a:gd name="T49" fmla="*/ T48 w 1175"/>
              <a:gd name="T50" fmla="+- 0 12764 12636"/>
              <a:gd name="T51" fmla="*/ 12764 h 732"/>
              <a:gd name="T52" fmla="+- 0 16635 16542"/>
              <a:gd name="T53" fmla="*/ T52 w 1175"/>
              <a:gd name="T54" fmla="+- 0 12785 12636"/>
              <a:gd name="T55" fmla="*/ 12785 h 732"/>
              <a:gd name="T56" fmla="+- 0 16634 16542"/>
              <a:gd name="T57" fmla="*/ T56 w 1175"/>
              <a:gd name="T58" fmla="+- 0 12797 12636"/>
              <a:gd name="T59" fmla="*/ 12797 h 732"/>
              <a:gd name="T60" fmla="+- 0 16621 16542"/>
              <a:gd name="T61" fmla="*/ T60 w 1175"/>
              <a:gd name="T62" fmla="+- 0 12811 12636"/>
              <a:gd name="T63" fmla="*/ 12811 h 732"/>
              <a:gd name="T64" fmla="+- 0 16603 16542"/>
              <a:gd name="T65" fmla="*/ T64 w 1175"/>
              <a:gd name="T66" fmla="+- 0 12830 12636"/>
              <a:gd name="T67" fmla="*/ 12830 h 732"/>
              <a:gd name="T68" fmla="+- 0 16580 16542"/>
              <a:gd name="T69" fmla="*/ T68 w 1175"/>
              <a:gd name="T70" fmla="+- 0 12851 12636"/>
              <a:gd name="T71" fmla="*/ 12851 h 732"/>
              <a:gd name="T72" fmla="+- 0 16574 16542"/>
              <a:gd name="T73" fmla="*/ T72 w 1175"/>
              <a:gd name="T74" fmla="+- 0 12875 12636"/>
              <a:gd name="T75" fmla="*/ 12875 h 732"/>
              <a:gd name="T76" fmla="+- 0 16568 16542"/>
              <a:gd name="T77" fmla="*/ T76 w 1175"/>
              <a:gd name="T78" fmla="+- 0 12897 12636"/>
              <a:gd name="T79" fmla="*/ 12897 h 732"/>
              <a:gd name="T80" fmla="+- 0 16560 16542"/>
              <a:gd name="T81" fmla="*/ T80 w 1175"/>
              <a:gd name="T82" fmla="+- 0 12938 12636"/>
              <a:gd name="T83" fmla="*/ 12938 h 732"/>
              <a:gd name="T84" fmla="+- 0 16558 16542"/>
              <a:gd name="T85" fmla="*/ T84 w 1175"/>
              <a:gd name="T86" fmla="+- 0 12954 12636"/>
              <a:gd name="T87" fmla="*/ 12954 h 732"/>
              <a:gd name="T88" fmla="+- 0 16553 16542"/>
              <a:gd name="T89" fmla="*/ T88 w 1175"/>
              <a:gd name="T90" fmla="+- 0 12987 12636"/>
              <a:gd name="T91" fmla="*/ 12987 h 732"/>
              <a:gd name="T92" fmla="+- 0 16547 16542"/>
              <a:gd name="T93" fmla="*/ T92 w 1175"/>
              <a:gd name="T94" fmla="+- 0 12977 12636"/>
              <a:gd name="T95" fmla="*/ 12977 h 732"/>
              <a:gd name="T96" fmla="+- 0 16542 16542"/>
              <a:gd name="T97" fmla="*/ T96 w 1175"/>
              <a:gd name="T98" fmla="+- 0 13002 12636"/>
              <a:gd name="T99" fmla="*/ 13002 h 732"/>
              <a:gd name="T100" fmla="+- 0 16534 16542"/>
              <a:gd name="T101" fmla="*/ T100 w 1175"/>
              <a:gd name="T102" fmla="+- 0 13040 12636"/>
              <a:gd name="T103" fmla="*/ 13040 h 732"/>
              <a:gd name="T104" fmla="+- 0 16553 16542"/>
              <a:gd name="T105" fmla="*/ T104 w 1175"/>
              <a:gd name="T106" fmla="+- 0 13068 12636"/>
              <a:gd name="T107" fmla="*/ 13068 h 732"/>
              <a:gd name="T108" fmla="+- 0 16558 16542"/>
              <a:gd name="T109" fmla="*/ T108 w 1175"/>
              <a:gd name="T110" fmla="+- 0 13097 12636"/>
              <a:gd name="T111" fmla="*/ 13097 h 732"/>
              <a:gd name="T112" fmla="+- 0 16563 16542"/>
              <a:gd name="T113" fmla="*/ T112 w 1175"/>
              <a:gd name="T114" fmla="+- 0 13125 12636"/>
              <a:gd name="T115" fmla="*/ 13125 h 732"/>
              <a:gd name="T116" fmla="+- 0 16560 16542"/>
              <a:gd name="T117" fmla="*/ T116 w 1175"/>
              <a:gd name="T118" fmla="+- 0 13128 12636"/>
              <a:gd name="T119" fmla="*/ 13128 h 732"/>
              <a:gd name="T120" fmla="+- 0 16574 16542"/>
              <a:gd name="T121" fmla="*/ T120 w 1175"/>
              <a:gd name="T122" fmla="+- 0 13144 12636"/>
              <a:gd name="T123" fmla="*/ 13144 h 732"/>
              <a:gd name="T124" fmla="+- 0 16586 16542"/>
              <a:gd name="T125" fmla="*/ T124 w 1175"/>
              <a:gd name="T126" fmla="+- 0 13158 12636"/>
              <a:gd name="T127" fmla="*/ 13158 h 732"/>
              <a:gd name="T128" fmla="+- 0 16618 16542"/>
              <a:gd name="T129" fmla="*/ T128 w 1175"/>
              <a:gd name="T130" fmla="+- 0 13187 12636"/>
              <a:gd name="T131" fmla="*/ 13187 h 732"/>
              <a:gd name="T132" fmla="+- 0 16637 16542"/>
              <a:gd name="T133" fmla="*/ T132 w 1175"/>
              <a:gd name="T134" fmla="+- 0 13208 12636"/>
              <a:gd name="T135" fmla="*/ 13208 h 732"/>
              <a:gd name="T136" fmla="+- 0 16647 16542"/>
              <a:gd name="T137" fmla="*/ T136 w 1175"/>
              <a:gd name="T138" fmla="+- 0 13219 12636"/>
              <a:gd name="T139" fmla="*/ 13219 h 732"/>
              <a:gd name="T140" fmla="+- 0 16647 16542"/>
              <a:gd name="T141" fmla="*/ T140 w 1175"/>
              <a:gd name="T142" fmla="+- 0 13245 12636"/>
              <a:gd name="T143" fmla="*/ 13245 h 732"/>
              <a:gd name="T144" fmla="+- 0 16669 16542"/>
              <a:gd name="T145" fmla="*/ T144 w 1175"/>
              <a:gd name="T146" fmla="+- 0 13256 12636"/>
              <a:gd name="T147" fmla="*/ 13256 h 732"/>
              <a:gd name="T148" fmla="+- 0 16691 16542"/>
              <a:gd name="T149" fmla="*/ T148 w 1175"/>
              <a:gd name="T150" fmla="+- 0 13267 12636"/>
              <a:gd name="T151" fmla="*/ 13267 h 732"/>
              <a:gd name="T152" fmla="+- 0 16726 16542"/>
              <a:gd name="T153" fmla="*/ T152 w 1175"/>
              <a:gd name="T154" fmla="+- 0 13262 12636"/>
              <a:gd name="T155" fmla="*/ 13262 h 732"/>
              <a:gd name="T156" fmla="+- 0 16748 16542"/>
              <a:gd name="T157" fmla="*/ T156 w 1175"/>
              <a:gd name="T158" fmla="+- 0 13272 12636"/>
              <a:gd name="T159" fmla="*/ 13272 h 732"/>
              <a:gd name="T160" fmla="+- 0 16783 16542"/>
              <a:gd name="T161" fmla="*/ T160 w 1175"/>
              <a:gd name="T162" fmla="+- 0 13288 12636"/>
              <a:gd name="T163" fmla="*/ 13288 h 732"/>
              <a:gd name="T164" fmla="+- 0 16806 16542"/>
              <a:gd name="T165" fmla="*/ T164 w 1175"/>
              <a:gd name="T166" fmla="+- 0 13292 12636"/>
              <a:gd name="T167" fmla="*/ 13292 h 732"/>
              <a:gd name="T168" fmla="+- 0 16843 16542"/>
              <a:gd name="T169" fmla="*/ T168 w 1175"/>
              <a:gd name="T170" fmla="+- 0 13303 12636"/>
              <a:gd name="T171" fmla="*/ 13303 h 732"/>
              <a:gd name="T172" fmla="+- 0 16850 16542"/>
              <a:gd name="T173" fmla="*/ T172 w 1175"/>
              <a:gd name="T174" fmla="+- 0 13305 12636"/>
              <a:gd name="T175" fmla="*/ 13305 h 732"/>
              <a:gd name="T176" fmla="+- 0 16895 16542"/>
              <a:gd name="T177" fmla="*/ T176 w 1175"/>
              <a:gd name="T178" fmla="+- 0 13331 12636"/>
              <a:gd name="T179" fmla="*/ 13331 h 732"/>
              <a:gd name="T180" fmla="+- 0 16923 16542"/>
              <a:gd name="T181" fmla="*/ T180 w 1175"/>
              <a:gd name="T182" fmla="+- 0 13335 12636"/>
              <a:gd name="T183" fmla="*/ 13335 h 732"/>
              <a:gd name="T184" fmla="+- 0 16956 16542"/>
              <a:gd name="T185" fmla="*/ T184 w 1175"/>
              <a:gd name="T186" fmla="+- 0 13340 12636"/>
              <a:gd name="T187" fmla="*/ 13340 h 732"/>
              <a:gd name="T188" fmla="+- 0 17002 16542"/>
              <a:gd name="T189" fmla="*/ T188 w 1175"/>
              <a:gd name="T190" fmla="+- 0 13341 12636"/>
              <a:gd name="T191" fmla="*/ 13341 h 732"/>
              <a:gd name="T192" fmla="+- 0 17034 16542"/>
              <a:gd name="T193" fmla="*/ T192 w 1175"/>
              <a:gd name="T194" fmla="+- 0 13351 12636"/>
              <a:gd name="T195" fmla="*/ 13351 h 732"/>
              <a:gd name="T196" fmla="+- 0 17075 16542"/>
              <a:gd name="T197" fmla="*/ T196 w 1175"/>
              <a:gd name="T198" fmla="+- 0 13364 12636"/>
              <a:gd name="T199" fmla="*/ 13364 h 732"/>
              <a:gd name="T200" fmla="+- 0 17085 16542"/>
              <a:gd name="T201" fmla="*/ T200 w 1175"/>
              <a:gd name="T202" fmla="+- 0 13367 12636"/>
              <a:gd name="T203" fmla="*/ 13367 h 732"/>
              <a:gd name="T204" fmla="+- 0 17129 16542"/>
              <a:gd name="T205" fmla="*/ T204 w 1175"/>
              <a:gd name="T206" fmla="+- 0 13367 12636"/>
              <a:gd name="T207" fmla="*/ 13367 h 732"/>
              <a:gd name="T208" fmla="+- 0 17231 16542"/>
              <a:gd name="T209" fmla="*/ T208 w 1175"/>
              <a:gd name="T210" fmla="+- 0 13367 12636"/>
              <a:gd name="T211" fmla="*/ 13367 h 732"/>
              <a:gd name="T212" fmla="+- 0 17489 16542"/>
              <a:gd name="T213" fmla="*/ T212 w 1175"/>
              <a:gd name="T214" fmla="+- 0 13413 12636"/>
              <a:gd name="T215" fmla="*/ 13413 h 732"/>
              <a:gd name="T216" fmla="+- 0 17574 16542"/>
              <a:gd name="T217" fmla="*/ T216 w 1175"/>
              <a:gd name="T218" fmla="+- 0 13351 12636"/>
              <a:gd name="T219" fmla="*/ 13351 h 732"/>
              <a:gd name="T220" fmla="+- 0 17630 16542"/>
              <a:gd name="T221" fmla="*/ T220 w 1175"/>
              <a:gd name="T222" fmla="+- 0 13310 12636"/>
              <a:gd name="T223" fmla="*/ 13310 h 732"/>
              <a:gd name="T224" fmla="+- 0 17641 16542"/>
              <a:gd name="T225" fmla="*/ T224 w 1175"/>
              <a:gd name="T226" fmla="+- 0 13217 12636"/>
              <a:gd name="T227" fmla="*/ 13217 h 732"/>
              <a:gd name="T228" fmla="+- 0 17669 16542"/>
              <a:gd name="T229" fmla="*/ T228 w 1175"/>
              <a:gd name="T230" fmla="+- 0 13160 12636"/>
              <a:gd name="T231" fmla="*/ 13160 h 732"/>
              <a:gd name="T232" fmla="+- 0 17692 16542"/>
              <a:gd name="T233" fmla="*/ T232 w 1175"/>
              <a:gd name="T234" fmla="+- 0 13113 12636"/>
              <a:gd name="T235" fmla="*/ 13113 h 732"/>
              <a:gd name="T236" fmla="+- 0 17709 16542"/>
              <a:gd name="T237" fmla="*/ T236 w 1175"/>
              <a:gd name="T238" fmla="+- 0 13085 12636"/>
              <a:gd name="T239" fmla="*/ 13085 h 732"/>
              <a:gd name="T240" fmla="+- 0 17716 16542"/>
              <a:gd name="T241" fmla="*/ T240 w 1175"/>
              <a:gd name="T242" fmla="+- 0 13033 12636"/>
              <a:gd name="T243" fmla="*/ 13033 h 732"/>
              <a:gd name="T244" fmla="+- 0 17723 16542"/>
              <a:gd name="T245" fmla="*/ T244 w 1175"/>
              <a:gd name="T246" fmla="+- 0 12979 12636"/>
              <a:gd name="T247" fmla="*/ 12979 h 732"/>
              <a:gd name="T248" fmla="+- 0 17715 16542"/>
              <a:gd name="T249" fmla="*/ T248 w 1175"/>
              <a:gd name="T250" fmla="+- 0 12925 12636"/>
              <a:gd name="T251" fmla="*/ 12925 h 732"/>
              <a:gd name="T252" fmla="+- 0 17701 16542"/>
              <a:gd name="T253" fmla="*/ T252 w 1175"/>
              <a:gd name="T254" fmla="+- 0 12875 12636"/>
              <a:gd name="T255" fmla="*/ 12875 h 7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1175" h="732" extrusionOk="0">
                <a:moveTo>
                  <a:pt x="603" y="0"/>
                </a:moveTo>
                <a:cubicBezTo>
                  <a:pt x="510" y="0"/>
                  <a:pt x="398" y="-14"/>
                  <a:pt x="317" y="16"/>
                </a:cubicBezTo>
                <a:cubicBezTo>
                  <a:pt x="293" y="25"/>
                  <a:pt x="277" y="36"/>
                  <a:pt x="254" y="48"/>
                </a:cubicBezTo>
                <a:cubicBezTo>
                  <a:pt x="218" y="66"/>
                  <a:pt x="191" y="72"/>
                  <a:pt x="158" y="96"/>
                </a:cubicBezTo>
                <a:cubicBezTo>
                  <a:pt x="143" y="107"/>
                  <a:pt x="129" y="107"/>
                  <a:pt x="111" y="128"/>
                </a:cubicBezTo>
                <a:cubicBezTo>
                  <a:pt x="93" y="149"/>
                  <a:pt x="92" y="161"/>
                  <a:pt x="79" y="175"/>
                </a:cubicBezTo>
                <a:cubicBezTo>
                  <a:pt x="61" y="194"/>
                  <a:pt x="38" y="215"/>
                  <a:pt x="32" y="239"/>
                </a:cubicBezTo>
                <a:cubicBezTo>
                  <a:pt x="26" y="261"/>
                  <a:pt x="18" y="302"/>
                  <a:pt x="16" y="318"/>
                </a:cubicBezTo>
                <a:cubicBezTo>
                  <a:pt x="11" y="351"/>
                  <a:pt x="5" y="341"/>
                  <a:pt x="0" y="366"/>
                </a:cubicBezTo>
                <a:cubicBezTo>
                  <a:pt x="-8" y="404"/>
                  <a:pt x="11" y="432"/>
                  <a:pt x="16" y="461"/>
                </a:cubicBezTo>
                <a:cubicBezTo>
                  <a:pt x="21" y="489"/>
                  <a:pt x="18" y="492"/>
                  <a:pt x="32" y="508"/>
                </a:cubicBezTo>
                <a:cubicBezTo>
                  <a:pt x="44" y="522"/>
                  <a:pt x="76" y="551"/>
                  <a:pt x="95" y="572"/>
                </a:cubicBezTo>
                <a:cubicBezTo>
                  <a:pt x="105" y="583"/>
                  <a:pt x="105" y="609"/>
                  <a:pt x="127" y="620"/>
                </a:cubicBezTo>
                <a:cubicBezTo>
                  <a:pt x="149" y="631"/>
                  <a:pt x="184" y="626"/>
                  <a:pt x="206" y="636"/>
                </a:cubicBezTo>
                <a:cubicBezTo>
                  <a:pt x="241" y="652"/>
                  <a:pt x="264" y="656"/>
                  <a:pt x="301" y="667"/>
                </a:cubicBezTo>
                <a:cubicBezTo>
                  <a:pt x="308" y="669"/>
                  <a:pt x="353" y="695"/>
                  <a:pt x="381" y="699"/>
                </a:cubicBezTo>
                <a:cubicBezTo>
                  <a:pt x="414" y="704"/>
                  <a:pt x="460" y="705"/>
                  <a:pt x="492" y="715"/>
                </a:cubicBezTo>
                <a:cubicBezTo>
                  <a:pt x="533" y="728"/>
                  <a:pt x="543" y="731"/>
                  <a:pt x="587" y="731"/>
                </a:cubicBezTo>
                <a:cubicBezTo>
                  <a:pt x="689" y="731"/>
                  <a:pt x="947" y="777"/>
                  <a:pt x="1032" y="715"/>
                </a:cubicBezTo>
                <a:cubicBezTo>
                  <a:pt x="1088" y="674"/>
                  <a:pt x="1099" y="581"/>
                  <a:pt x="1127" y="524"/>
                </a:cubicBezTo>
                <a:cubicBezTo>
                  <a:pt x="1150" y="477"/>
                  <a:pt x="1167" y="449"/>
                  <a:pt x="1174" y="397"/>
                </a:cubicBezTo>
                <a:cubicBezTo>
                  <a:pt x="1181" y="343"/>
                  <a:pt x="1173" y="289"/>
                  <a:pt x="1159" y="239"/>
                </a:cubicBezTo>
                <a:cubicBezTo>
                  <a:pt x="1147" y="193"/>
                  <a:pt x="1139" y="111"/>
                  <a:pt x="1095" y="80"/>
                </a:cubicBezTo>
                <a:cubicBezTo>
                  <a:pt x="1081" y="70"/>
                  <a:pt x="1020" y="73"/>
                  <a:pt x="1000" y="64"/>
                </a:cubicBezTo>
                <a:cubicBezTo>
                  <a:pt x="964" y="48"/>
                  <a:pt x="922" y="49"/>
                  <a:pt x="889" y="32"/>
                </a:cubicBezTo>
                <a:cubicBezTo>
                  <a:pt x="875" y="25"/>
                  <a:pt x="873" y="18"/>
                  <a:pt x="841" y="16"/>
                </a:cubicBezTo>
                <a:cubicBezTo>
                  <a:pt x="782" y="13"/>
                  <a:pt x="736" y="23"/>
                  <a:pt x="682" y="32"/>
                </a:cubicBezTo>
                <a:cubicBezTo>
                  <a:pt x="661" y="36"/>
                  <a:pt x="656" y="44"/>
                  <a:pt x="635" y="48"/>
                </a:cubicBezTo>
                <a:cubicBezTo>
                  <a:pt x="596" y="56"/>
                  <a:pt x="603" y="52"/>
                  <a:pt x="571" y="64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WAR OF ATTRITION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POSSIBILE SEQUENZA (senza accordo)</a:t>
            </a:r>
          </a:p>
          <a:p>
            <a:r>
              <a:rPr lang="it-IT" dirty="0" smtClean="0"/>
              <a:t>I due giocatori hanno valori di </a:t>
            </a:r>
            <a:r>
              <a:rPr lang="it-IT" dirty="0" err="1" smtClean="0"/>
              <a:t>stubborness</a:t>
            </a:r>
            <a:r>
              <a:rPr lang="it-IT" dirty="0" smtClean="0"/>
              <a:t> rispettivamente 55 e 54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1547664" y="2780928"/>
          <a:ext cx="6096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64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58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56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54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74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2868613" y="4629150"/>
            <a:ext cx="360362" cy="360363"/>
          </a:xfrm>
          <a:custGeom>
            <a:avLst/>
            <a:gdLst>
              <a:gd name="T0" fmla="+- 0 8080 7969"/>
              <a:gd name="T1" fmla="*/ T0 w 1001"/>
              <a:gd name="T2" fmla="+- 0 12986 12859"/>
              <a:gd name="T3" fmla="*/ 12986 h 1001"/>
              <a:gd name="T4" fmla="+- 0 8051 7969"/>
              <a:gd name="T5" fmla="*/ T4 w 1001"/>
              <a:gd name="T6" fmla="+- 0 12993 12859"/>
              <a:gd name="T7" fmla="*/ 12993 h 1001"/>
              <a:gd name="T8" fmla="+- 0 8037 7969"/>
              <a:gd name="T9" fmla="*/ T8 w 1001"/>
              <a:gd name="T10" fmla="+- 0 12987 12859"/>
              <a:gd name="T11" fmla="*/ 12987 h 1001"/>
              <a:gd name="T12" fmla="+- 0 8017 7969"/>
              <a:gd name="T13" fmla="*/ T12 w 1001"/>
              <a:gd name="T14" fmla="+- 0 13018 12859"/>
              <a:gd name="T15" fmla="*/ 13018 h 1001"/>
              <a:gd name="T16" fmla="+- 0 8005 7969"/>
              <a:gd name="T17" fmla="*/ T16 w 1001"/>
              <a:gd name="T18" fmla="+- 0 13037 12859"/>
              <a:gd name="T19" fmla="*/ 13037 h 1001"/>
              <a:gd name="T20" fmla="+- 0 7996 7969"/>
              <a:gd name="T21" fmla="*/ T20 w 1001"/>
              <a:gd name="T22" fmla="+- 0 13076 12859"/>
              <a:gd name="T23" fmla="*/ 13076 h 1001"/>
              <a:gd name="T24" fmla="+- 0 7985 7969"/>
              <a:gd name="T25" fmla="*/ T24 w 1001"/>
              <a:gd name="T26" fmla="+- 0 13097 12859"/>
              <a:gd name="T27" fmla="*/ 13097 h 1001"/>
              <a:gd name="T28" fmla="+- 0 7975 7969"/>
              <a:gd name="T29" fmla="*/ T28 w 1001"/>
              <a:gd name="T30" fmla="+- 0 13118 12859"/>
              <a:gd name="T31" fmla="*/ 13118 h 1001"/>
              <a:gd name="T32" fmla="+- 0 7970 7969"/>
              <a:gd name="T33" fmla="*/ T32 w 1001"/>
              <a:gd name="T34" fmla="+- 0 13135 12859"/>
              <a:gd name="T35" fmla="*/ 13135 h 1001"/>
              <a:gd name="T36" fmla="+- 0 7969 7969"/>
              <a:gd name="T37" fmla="*/ T36 w 1001"/>
              <a:gd name="T38" fmla="+- 0 13160 12859"/>
              <a:gd name="T39" fmla="*/ 13160 h 1001"/>
              <a:gd name="T40" fmla="+- 0 7964 7969"/>
              <a:gd name="T41" fmla="*/ T40 w 1001"/>
              <a:gd name="T42" fmla="+- 0 13242 12859"/>
              <a:gd name="T43" fmla="*/ 13242 h 1001"/>
              <a:gd name="T44" fmla="+- 0 7973 7969"/>
              <a:gd name="T45" fmla="*/ T44 w 1001"/>
              <a:gd name="T46" fmla="+- 0 13326 12859"/>
              <a:gd name="T47" fmla="*/ 13326 h 1001"/>
              <a:gd name="T48" fmla="+- 0 7985 7969"/>
              <a:gd name="T49" fmla="*/ T48 w 1001"/>
              <a:gd name="T50" fmla="+- 0 13398 12859"/>
              <a:gd name="T51" fmla="*/ 13398 h 1001"/>
              <a:gd name="T52" fmla="+- 0 7989 7969"/>
              <a:gd name="T53" fmla="*/ T52 w 1001"/>
              <a:gd name="T54" fmla="+- 0 13422 12859"/>
              <a:gd name="T55" fmla="*/ 13422 h 1001"/>
              <a:gd name="T56" fmla="+- 0 7989 7969"/>
              <a:gd name="T57" fmla="*/ T56 w 1001"/>
              <a:gd name="T58" fmla="+- 0 13442 12859"/>
              <a:gd name="T59" fmla="*/ 13442 h 1001"/>
              <a:gd name="T60" fmla="+- 0 8001 7969"/>
              <a:gd name="T61" fmla="*/ T60 w 1001"/>
              <a:gd name="T62" fmla="+- 0 13462 12859"/>
              <a:gd name="T63" fmla="*/ 13462 h 1001"/>
              <a:gd name="T64" fmla="+- 0 8013 7969"/>
              <a:gd name="T65" fmla="*/ T64 w 1001"/>
              <a:gd name="T66" fmla="+- 0 13481 12859"/>
              <a:gd name="T67" fmla="*/ 13481 h 1001"/>
              <a:gd name="T68" fmla="+- 0 8005 7969"/>
              <a:gd name="T69" fmla="*/ T68 w 1001"/>
              <a:gd name="T70" fmla="+- 0 13487 12859"/>
              <a:gd name="T71" fmla="*/ 13487 h 1001"/>
              <a:gd name="T72" fmla="+- 0 8017 7969"/>
              <a:gd name="T73" fmla="*/ T72 w 1001"/>
              <a:gd name="T74" fmla="+- 0 13510 12859"/>
              <a:gd name="T75" fmla="*/ 13510 h 1001"/>
              <a:gd name="T76" fmla="+- 0 8019 7969"/>
              <a:gd name="T77" fmla="*/ T76 w 1001"/>
              <a:gd name="T78" fmla="+- 0 13514 12859"/>
              <a:gd name="T79" fmla="*/ 13514 h 1001"/>
              <a:gd name="T80" fmla="+- 0 8039 7969"/>
              <a:gd name="T81" fmla="*/ T80 w 1001"/>
              <a:gd name="T82" fmla="+- 0 13544 12859"/>
              <a:gd name="T83" fmla="*/ 13544 h 1001"/>
              <a:gd name="T84" fmla="+- 0 8049 7969"/>
              <a:gd name="T85" fmla="*/ T84 w 1001"/>
              <a:gd name="T86" fmla="+- 0 13557 12859"/>
              <a:gd name="T87" fmla="*/ 13557 h 1001"/>
              <a:gd name="T88" fmla="+- 0 8056 7969"/>
              <a:gd name="T89" fmla="*/ T88 w 1001"/>
              <a:gd name="T90" fmla="+- 0 13566 12859"/>
              <a:gd name="T91" fmla="*/ 13566 h 1001"/>
              <a:gd name="T92" fmla="+- 0 8082 7969"/>
              <a:gd name="T93" fmla="*/ T92 w 1001"/>
              <a:gd name="T94" fmla="+- 0 13586 12859"/>
              <a:gd name="T95" fmla="*/ 13586 h 1001"/>
              <a:gd name="T96" fmla="+- 0 8096 7969"/>
              <a:gd name="T97" fmla="*/ T96 w 1001"/>
              <a:gd name="T98" fmla="+- 0 13605 12859"/>
              <a:gd name="T99" fmla="*/ 13605 h 1001"/>
              <a:gd name="T100" fmla="+- 0 8111 7969"/>
              <a:gd name="T101" fmla="*/ T100 w 1001"/>
              <a:gd name="T102" fmla="+- 0 13627 12859"/>
              <a:gd name="T103" fmla="*/ 13627 h 1001"/>
              <a:gd name="T104" fmla="+- 0 8116 7969"/>
              <a:gd name="T105" fmla="*/ T104 w 1001"/>
              <a:gd name="T106" fmla="+- 0 13639 12859"/>
              <a:gd name="T107" fmla="*/ 13639 h 1001"/>
              <a:gd name="T108" fmla="+- 0 8128 7969"/>
              <a:gd name="T109" fmla="*/ T108 w 1001"/>
              <a:gd name="T110" fmla="+- 0 13652 12859"/>
              <a:gd name="T111" fmla="*/ 13652 h 1001"/>
              <a:gd name="T112" fmla="+- 0 8137 7969"/>
              <a:gd name="T113" fmla="*/ T112 w 1001"/>
              <a:gd name="T114" fmla="+- 0 13662 12859"/>
              <a:gd name="T115" fmla="*/ 13662 h 1001"/>
              <a:gd name="T116" fmla="+- 0 8150 7969"/>
              <a:gd name="T117" fmla="*/ T116 w 1001"/>
              <a:gd name="T118" fmla="+- 0 13674 12859"/>
              <a:gd name="T119" fmla="*/ 13674 h 1001"/>
              <a:gd name="T120" fmla="+- 0 8160 7969"/>
              <a:gd name="T121" fmla="*/ T120 w 1001"/>
              <a:gd name="T122" fmla="+- 0 13684 12859"/>
              <a:gd name="T123" fmla="*/ 13684 h 1001"/>
              <a:gd name="T124" fmla="+- 0 8167 7969"/>
              <a:gd name="T125" fmla="*/ T124 w 1001"/>
              <a:gd name="T126" fmla="+- 0 13691 12859"/>
              <a:gd name="T127" fmla="*/ 13691 h 1001"/>
              <a:gd name="T128" fmla="+- 0 8199 7969"/>
              <a:gd name="T129" fmla="*/ T128 w 1001"/>
              <a:gd name="T130" fmla="+- 0 13707 12859"/>
              <a:gd name="T131" fmla="*/ 13707 h 1001"/>
              <a:gd name="T132" fmla="+- 0 8207 7969"/>
              <a:gd name="T133" fmla="*/ T132 w 1001"/>
              <a:gd name="T134" fmla="+- 0 13716 12859"/>
              <a:gd name="T135" fmla="*/ 13716 h 1001"/>
              <a:gd name="T136" fmla="+- 0 8217 7969"/>
              <a:gd name="T137" fmla="*/ T136 w 1001"/>
              <a:gd name="T138" fmla="+- 0 13728 12859"/>
              <a:gd name="T139" fmla="*/ 13728 h 1001"/>
              <a:gd name="T140" fmla="+- 0 8230 7969"/>
              <a:gd name="T141" fmla="*/ T140 w 1001"/>
              <a:gd name="T142" fmla="+- 0 13758 12859"/>
              <a:gd name="T143" fmla="*/ 13758 h 1001"/>
              <a:gd name="T144" fmla="+- 0 8239 7969"/>
              <a:gd name="T145" fmla="*/ T144 w 1001"/>
              <a:gd name="T146" fmla="+- 0 13764 12859"/>
              <a:gd name="T147" fmla="*/ 13764 h 1001"/>
              <a:gd name="T148" fmla="+- 0 8261 7969"/>
              <a:gd name="T149" fmla="*/ T148 w 1001"/>
              <a:gd name="T150" fmla="+- 0 13780 12859"/>
              <a:gd name="T151" fmla="*/ 13780 h 1001"/>
              <a:gd name="T152" fmla="+- 0 8280 7969"/>
              <a:gd name="T153" fmla="*/ T152 w 1001"/>
              <a:gd name="T154" fmla="+- 0 13784 12859"/>
              <a:gd name="T155" fmla="*/ 13784 h 1001"/>
              <a:gd name="T156" fmla="+- 0 8303 7969"/>
              <a:gd name="T157" fmla="*/ T156 w 1001"/>
              <a:gd name="T158" fmla="+- 0 13795 12859"/>
              <a:gd name="T159" fmla="*/ 13795 h 1001"/>
              <a:gd name="T160" fmla="+- 0 8324 7969"/>
              <a:gd name="T161" fmla="*/ T160 w 1001"/>
              <a:gd name="T162" fmla="+- 0 13805 12859"/>
              <a:gd name="T163" fmla="*/ 13805 h 1001"/>
              <a:gd name="T164" fmla="+- 0 8345 7969"/>
              <a:gd name="T165" fmla="*/ T164 w 1001"/>
              <a:gd name="T166" fmla="+- 0 13816 12859"/>
              <a:gd name="T167" fmla="*/ 13816 h 1001"/>
              <a:gd name="T168" fmla="+- 0 8366 7969"/>
              <a:gd name="T169" fmla="*/ T168 w 1001"/>
              <a:gd name="T170" fmla="+- 0 13827 12859"/>
              <a:gd name="T171" fmla="*/ 13827 h 1001"/>
              <a:gd name="T172" fmla="+- 0 8392 7969"/>
              <a:gd name="T173" fmla="*/ T172 w 1001"/>
              <a:gd name="T174" fmla="+- 0 13840 12859"/>
              <a:gd name="T175" fmla="*/ 13840 h 1001"/>
              <a:gd name="T176" fmla="+- 0 8414 7969"/>
              <a:gd name="T177" fmla="*/ T176 w 1001"/>
              <a:gd name="T178" fmla="+- 0 13841 12859"/>
              <a:gd name="T179" fmla="*/ 13841 h 1001"/>
              <a:gd name="T180" fmla="+- 0 8446 7969"/>
              <a:gd name="T181" fmla="*/ T180 w 1001"/>
              <a:gd name="T182" fmla="+- 0 13843 12859"/>
              <a:gd name="T183" fmla="*/ 13843 h 1001"/>
              <a:gd name="T184" fmla="+- 0 8487 7969"/>
              <a:gd name="T185" fmla="*/ T184 w 1001"/>
              <a:gd name="T186" fmla="+- 0 13845 12859"/>
              <a:gd name="T187" fmla="*/ 13845 h 1001"/>
              <a:gd name="T188" fmla="+- 0 8511 7969"/>
              <a:gd name="T189" fmla="*/ T188 w 1001"/>
              <a:gd name="T190" fmla="+- 0 13859 12859"/>
              <a:gd name="T191" fmla="*/ 13859 h 1001"/>
              <a:gd name="T192" fmla="+- 0 8557 7969"/>
              <a:gd name="T193" fmla="*/ T192 w 1001"/>
              <a:gd name="T194" fmla="+- 0 13859 12859"/>
              <a:gd name="T195" fmla="*/ 13859 h 1001"/>
              <a:gd name="T196" fmla="+- 0 8629 7969"/>
              <a:gd name="T197" fmla="*/ T196 w 1001"/>
              <a:gd name="T198" fmla="+- 0 13859 12859"/>
              <a:gd name="T199" fmla="*/ 13859 h 1001"/>
              <a:gd name="T200" fmla="+- 0 8768 7969"/>
              <a:gd name="T201" fmla="*/ T200 w 1001"/>
              <a:gd name="T202" fmla="+- 0 13878 12859"/>
              <a:gd name="T203" fmla="*/ 13878 h 1001"/>
              <a:gd name="T204" fmla="+- 0 8811 7969"/>
              <a:gd name="T205" fmla="*/ T204 w 1001"/>
              <a:gd name="T206" fmla="+- 0 13843 12859"/>
              <a:gd name="T207" fmla="*/ 13843 h 1001"/>
              <a:gd name="T208" fmla="+- 0 8828 7969"/>
              <a:gd name="T209" fmla="*/ T208 w 1001"/>
              <a:gd name="T210" fmla="+- 0 13829 12859"/>
              <a:gd name="T211" fmla="*/ 13829 h 1001"/>
              <a:gd name="T212" fmla="+- 0 8829 7969"/>
              <a:gd name="T213" fmla="*/ T212 w 1001"/>
              <a:gd name="T214" fmla="+- 0 13830 12859"/>
              <a:gd name="T215" fmla="*/ 13830 h 1001"/>
              <a:gd name="T216" fmla="+- 0 8842 7969"/>
              <a:gd name="T217" fmla="*/ T216 w 1001"/>
              <a:gd name="T218" fmla="+- 0 13811 12859"/>
              <a:gd name="T219" fmla="*/ 13811 h 1001"/>
              <a:gd name="T220" fmla="+- 0 8854 7969"/>
              <a:gd name="T221" fmla="*/ T220 w 1001"/>
              <a:gd name="T222" fmla="+- 0 13792 12859"/>
              <a:gd name="T223" fmla="*/ 13792 h 1001"/>
              <a:gd name="T224" fmla="+- 0 8851 7969"/>
              <a:gd name="T225" fmla="*/ T224 w 1001"/>
              <a:gd name="T226" fmla="+- 0 13770 12859"/>
              <a:gd name="T227" fmla="*/ 13770 h 1001"/>
              <a:gd name="T228" fmla="+- 0 8858 7969"/>
              <a:gd name="T229" fmla="*/ T228 w 1001"/>
              <a:gd name="T230" fmla="+- 0 13748 12859"/>
              <a:gd name="T231" fmla="*/ 13748 h 1001"/>
              <a:gd name="T232" fmla="+- 0 8862 7969"/>
              <a:gd name="T233" fmla="*/ T232 w 1001"/>
              <a:gd name="T234" fmla="+- 0 13735 12859"/>
              <a:gd name="T235" fmla="*/ 13735 h 1001"/>
              <a:gd name="T236" fmla="+- 0 8880 7969"/>
              <a:gd name="T237" fmla="*/ T236 w 1001"/>
              <a:gd name="T238" fmla="+- 0 13678 12859"/>
              <a:gd name="T239" fmla="*/ 13678 h 1001"/>
              <a:gd name="T240" fmla="+- 0 8890 7969"/>
              <a:gd name="T241" fmla="*/ T240 w 1001"/>
              <a:gd name="T242" fmla="+- 0 13668 12859"/>
              <a:gd name="T243" fmla="*/ 13668 h 1001"/>
              <a:gd name="T244" fmla="+- 0 8904 7969"/>
              <a:gd name="T245" fmla="*/ T244 w 1001"/>
              <a:gd name="T246" fmla="+- 0 13654 12859"/>
              <a:gd name="T247" fmla="*/ 13654 h 1001"/>
              <a:gd name="T248" fmla="+- 0 8930 7969"/>
              <a:gd name="T249" fmla="*/ T248 w 1001"/>
              <a:gd name="T250" fmla="+- 0 13649 12859"/>
              <a:gd name="T251" fmla="*/ 13649 h 1001"/>
              <a:gd name="T252" fmla="+- 0 8938 7969"/>
              <a:gd name="T253" fmla="*/ T252 w 1001"/>
              <a:gd name="T254" fmla="+- 0 13621 12859"/>
              <a:gd name="T255" fmla="*/ 13621 h 100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  <a:cxn ang="0">
                <a:pos x="T245" y="T247"/>
              </a:cxn>
              <a:cxn ang="0">
                <a:pos x="T249" y="T251"/>
              </a:cxn>
              <a:cxn ang="0">
                <a:pos x="T253" y="T255"/>
              </a:cxn>
            </a:cxnLst>
            <a:rect l="0" t="0" r="r" b="b"/>
            <a:pathLst>
              <a:path w="1001" h="1001" extrusionOk="0">
                <a:moveTo>
                  <a:pt x="111" y="127"/>
                </a:moveTo>
                <a:cubicBezTo>
                  <a:pt x="82" y="134"/>
                  <a:pt x="68" y="128"/>
                  <a:pt x="48" y="159"/>
                </a:cubicBezTo>
                <a:cubicBezTo>
                  <a:pt x="36" y="178"/>
                  <a:pt x="27" y="217"/>
                  <a:pt x="16" y="238"/>
                </a:cubicBezTo>
                <a:cubicBezTo>
                  <a:pt x="6" y="259"/>
                  <a:pt x="1" y="276"/>
                  <a:pt x="0" y="301"/>
                </a:cubicBezTo>
                <a:cubicBezTo>
                  <a:pt x="-5" y="383"/>
                  <a:pt x="4" y="467"/>
                  <a:pt x="16" y="539"/>
                </a:cubicBezTo>
                <a:cubicBezTo>
                  <a:pt x="20" y="563"/>
                  <a:pt x="20" y="583"/>
                  <a:pt x="32" y="603"/>
                </a:cubicBezTo>
                <a:cubicBezTo>
                  <a:pt x="44" y="622"/>
                  <a:pt x="36" y="628"/>
                  <a:pt x="48" y="651"/>
                </a:cubicBezTo>
                <a:cubicBezTo>
                  <a:pt x="50" y="655"/>
                  <a:pt x="70" y="685"/>
                  <a:pt x="80" y="698"/>
                </a:cubicBezTo>
                <a:cubicBezTo>
                  <a:pt x="87" y="707"/>
                  <a:pt x="113" y="727"/>
                  <a:pt x="127" y="746"/>
                </a:cubicBezTo>
                <a:cubicBezTo>
                  <a:pt x="142" y="768"/>
                  <a:pt x="147" y="780"/>
                  <a:pt x="159" y="793"/>
                </a:cubicBezTo>
                <a:cubicBezTo>
                  <a:pt x="168" y="803"/>
                  <a:pt x="181" y="815"/>
                  <a:pt x="191" y="825"/>
                </a:cubicBezTo>
                <a:cubicBezTo>
                  <a:pt x="198" y="832"/>
                  <a:pt x="230" y="848"/>
                  <a:pt x="238" y="857"/>
                </a:cubicBezTo>
                <a:cubicBezTo>
                  <a:pt x="248" y="869"/>
                  <a:pt x="261" y="899"/>
                  <a:pt x="270" y="905"/>
                </a:cubicBezTo>
                <a:cubicBezTo>
                  <a:pt x="292" y="921"/>
                  <a:pt x="311" y="925"/>
                  <a:pt x="334" y="936"/>
                </a:cubicBezTo>
                <a:cubicBezTo>
                  <a:pt x="355" y="946"/>
                  <a:pt x="376" y="957"/>
                  <a:pt x="397" y="968"/>
                </a:cubicBezTo>
                <a:cubicBezTo>
                  <a:pt x="423" y="981"/>
                  <a:pt x="445" y="982"/>
                  <a:pt x="477" y="984"/>
                </a:cubicBezTo>
                <a:cubicBezTo>
                  <a:pt x="518" y="986"/>
                  <a:pt x="542" y="1000"/>
                  <a:pt x="588" y="1000"/>
                </a:cubicBezTo>
                <a:cubicBezTo>
                  <a:pt x="660" y="1000"/>
                  <a:pt x="799" y="1019"/>
                  <a:pt x="842" y="984"/>
                </a:cubicBezTo>
                <a:cubicBezTo>
                  <a:pt x="859" y="970"/>
                  <a:pt x="860" y="971"/>
                  <a:pt x="873" y="952"/>
                </a:cubicBezTo>
                <a:cubicBezTo>
                  <a:pt x="885" y="933"/>
                  <a:pt x="882" y="911"/>
                  <a:pt x="889" y="889"/>
                </a:cubicBezTo>
                <a:cubicBezTo>
                  <a:pt x="893" y="876"/>
                  <a:pt x="911" y="819"/>
                  <a:pt x="921" y="809"/>
                </a:cubicBezTo>
                <a:cubicBezTo>
                  <a:pt x="935" y="795"/>
                  <a:pt x="961" y="790"/>
                  <a:pt x="969" y="762"/>
                </a:cubicBezTo>
                <a:cubicBezTo>
                  <a:pt x="975" y="743"/>
                  <a:pt x="982" y="699"/>
                  <a:pt x="985" y="682"/>
                </a:cubicBezTo>
                <a:cubicBezTo>
                  <a:pt x="991" y="649"/>
                  <a:pt x="998" y="621"/>
                  <a:pt x="1000" y="587"/>
                </a:cubicBezTo>
                <a:cubicBezTo>
                  <a:pt x="1004" y="510"/>
                  <a:pt x="1014" y="403"/>
                  <a:pt x="985" y="333"/>
                </a:cubicBezTo>
                <a:cubicBezTo>
                  <a:pt x="977" y="313"/>
                  <a:pt x="962" y="289"/>
                  <a:pt x="953" y="270"/>
                </a:cubicBezTo>
                <a:cubicBezTo>
                  <a:pt x="944" y="252"/>
                  <a:pt x="931" y="221"/>
                  <a:pt x="921" y="206"/>
                </a:cubicBezTo>
                <a:cubicBezTo>
                  <a:pt x="917" y="201"/>
                  <a:pt x="888" y="170"/>
                  <a:pt x="873" y="159"/>
                </a:cubicBezTo>
                <a:cubicBezTo>
                  <a:pt x="859" y="149"/>
                  <a:pt x="833" y="136"/>
                  <a:pt x="826" y="127"/>
                </a:cubicBezTo>
                <a:cubicBezTo>
                  <a:pt x="804" y="96"/>
                  <a:pt x="814" y="99"/>
                  <a:pt x="778" y="95"/>
                </a:cubicBezTo>
                <a:cubicBezTo>
                  <a:pt x="703" y="86"/>
                  <a:pt x="627" y="109"/>
                  <a:pt x="556" y="79"/>
                </a:cubicBezTo>
                <a:cubicBezTo>
                  <a:pt x="534" y="70"/>
                  <a:pt x="516" y="69"/>
                  <a:pt x="492" y="63"/>
                </a:cubicBezTo>
                <a:cubicBezTo>
                  <a:pt x="461" y="55"/>
                  <a:pt x="428" y="55"/>
                  <a:pt x="397" y="47"/>
                </a:cubicBezTo>
                <a:cubicBezTo>
                  <a:pt x="364" y="39"/>
                  <a:pt x="338" y="33"/>
                  <a:pt x="302" y="31"/>
                </a:cubicBezTo>
                <a:cubicBezTo>
                  <a:pt x="276" y="30"/>
                  <a:pt x="260" y="26"/>
                  <a:pt x="238" y="16"/>
                </a:cubicBezTo>
                <a:cubicBezTo>
                  <a:pt x="211" y="4"/>
                  <a:pt x="208" y="2"/>
                  <a:pt x="175" y="0"/>
                </a:cubicBezTo>
                <a:cubicBezTo>
                  <a:pt x="159" y="-1"/>
                  <a:pt x="143" y="0"/>
                  <a:pt x="127" y="0"/>
                </a:cubicBezTo>
                <a:cubicBezTo>
                  <a:pt x="127" y="42"/>
                  <a:pt x="127" y="85"/>
                  <a:pt x="127" y="127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5" name="Comment 3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5903913" y="4635500"/>
            <a:ext cx="423862" cy="388938"/>
          </a:xfrm>
          <a:custGeom>
            <a:avLst/>
            <a:gdLst>
              <a:gd name="T0" fmla="+- 0 16875 16399"/>
              <a:gd name="T1" fmla="*/ T0 w 1176"/>
              <a:gd name="T2" fmla="+- 0 12890 12875"/>
              <a:gd name="T3" fmla="*/ 12890 h 1080"/>
              <a:gd name="T4" fmla="+- 0 16764 16399"/>
              <a:gd name="T5" fmla="*/ T4 w 1176"/>
              <a:gd name="T6" fmla="+- 0 12906 12875"/>
              <a:gd name="T7" fmla="*/ 12906 h 1080"/>
              <a:gd name="T8" fmla="+- 0 16589 16399"/>
              <a:gd name="T9" fmla="*/ T8 w 1176"/>
              <a:gd name="T10" fmla="+- 0 12954 12875"/>
              <a:gd name="T11" fmla="*/ 12954 h 1080"/>
              <a:gd name="T12" fmla="+- 0 16510 16399"/>
              <a:gd name="T13" fmla="*/ T12 w 1176"/>
              <a:gd name="T14" fmla="+- 0 13018 12875"/>
              <a:gd name="T15" fmla="*/ 13018 h 1080"/>
              <a:gd name="T16" fmla="+- 0 16494 16399"/>
              <a:gd name="T17" fmla="*/ T16 w 1176"/>
              <a:gd name="T18" fmla="+- 0 13097 12875"/>
              <a:gd name="T19" fmla="*/ 13097 h 1080"/>
              <a:gd name="T20" fmla="+- 0 16462 16399"/>
              <a:gd name="T21" fmla="*/ T20 w 1176"/>
              <a:gd name="T22" fmla="+- 0 13192 12875"/>
              <a:gd name="T23" fmla="*/ 13192 h 1080"/>
              <a:gd name="T24" fmla="+- 0 16415 16399"/>
              <a:gd name="T25" fmla="*/ T24 w 1176"/>
              <a:gd name="T26" fmla="+- 0 13319 12875"/>
              <a:gd name="T27" fmla="*/ 13319 h 1080"/>
              <a:gd name="T28" fmla="+- 0 16399 16399"/>
              <a:gd name="T29" fmla="*/ T28 w 1176"/>
              <a:gd name="T30" fmla="+- 0 13383 12875"/>
              <a:gd name="T31" fmla="*/ 13383 h 1080"/>
              <a:gd name="T32" fmla="+- 0 16415 16399"/>
              <a:gd name="T33" fmla="*/ T32 w 1176"/>
              <a:gd name="T34" fmla="+- 0 13462 12875"/>
              <a:gd name="T35" fmla="*/ 13462 h 1080"/>
              <a:gd name="T36" fmla="+- 0 16431 16399"/>
              <a:gd name="T37" fmla="*/ T36 w 1176"/>
              <a:gd name="T38" fmla="+- 0 13510 12875"/>
              <a:gd name="T39" fmla="*/ 13510 h 1080"/>
              <a:gd name="T40" fmla="+- 0 16446 16399"/>
              <a:gd name="T41" fmla="*/ T40 w 1176"/>
              <a:gd name="T42" fmla="+- 0 13557 12875"/>
              <a:gd name="T43" fmla="*/ 13557 h 1080"/>
              <a:gd name="T44" fmla="+- 0 16478 16399"/>
              <a:gd name="T45" fmla="*/ T44 w 1176"/>
              <a:gd name="T46" fmla="+- 0 13605 12875"/>
              <a:gd name="T47" fmla="*/ 13605 h 1080"/>
              <a:gd name="T48" fmla="+- 0 16510 16399"/>
              <a:gd name="T49" fmla="*/ T48 w 1176"/>
              <a:gd name="T50" fmla="+- 0 13637 12875"/>
              <a:gd name="T51" fmla="*/ 13637 h 1080"/>
              <a:gd name="T52" fmla="+- 0 16589 16399"/>
              <a:gd name="T53" fmla="*/ T52 w 1176"/>
              <a:gd name="T54" fmla="+- 0 13668 12875"/>
              <a:gd name="T55" fmla="*/ 13668 h 1080"/>
              <a:gd name="T56" fmla="+- 0 16685 16399"/>
              <a:gd name="T57" fmla="*/ T56 w 1176"/>
              <a:gd name="T58" fmla="+- 0 13732 12875"/>
              <a:gd name="T59" fmla="*/ 13732 h 1080"/>
              <a:gd name="T60" fmla="+- 0 16891 16399"/>
              <a:gd name="T61" fmla="*/ T60 w 1176"/>
              <a:gd name="T62" fmla="+- 0 13843 12875"/>
              <a:gd name="T63" fmla="*/ 13843 h 1080"/>
              <a:gd name="T64" fmla="+- 0 17018 16399"/>
              <a:gd name="T65" fmla="*/ T64 w 1176"/>
              <a:gd name="T66" fmla="+- 0 13922 12875"/>
              <a:gd name="T67" fmla="*/ 13922 h 1080"/>
              <a:gd name="T68" fmla="+- 0 17097 16399"/>
              <a:gd name="T69" fmla="*/ T68 w 1176"/>
              <a:gd name="T70" fmla="+- 0 13938 12875"/>
              <a:gd name="T71" fmla="*/ 13938 h 1080"/>
              <a:gd name="T72" fmla="+- 0 17208 16399"/>
              <a:gd name="T73" fmla="*/ T72 w 1176"/>
              <a:gd name="T74" fmla="+- 0 13954 12875"/>
              <a:gd name="T75" fmla="*/ 13954 h 1080"/>
              <a:gd name="T76" fmla="+- 0 17399 16399"/>
              <a:gd name="T77" fmla="*/ T76 w 1176"/>
              <a:gd name="T78" fmla="+- 0 13938 12875"/>
              <a:gd name="T79" fmla="*/ 13938 h 1080"/>
              <a:gd name="T80" fmla="+- 0 17510 16399"/>
              <a:gd name="T81" fmla="*/ T80 w 1176"/>
              <a:gd name="T82" fmla="+- 0 13906 12875"/>
              <a:gd name="T83" fmla="*/ 13906 h 1080"/>
              <a:gd name="T84" fmla="+- 0 17558 16399"/>
              <a:gd name="T85" fmla="*/ T84 w 1176"/>
              <a:gd name="T86" fmla="+- 0 13859 12875"/>
              <a:gd name="T87" fmla="*/ 13859 h 1080"/>
              <a:gd name="T88" fmla="+- 0 17574 16399"/>
              <a:gd name="T89" fmla="*/ T88 w 1176"/>
              <a:gd name="T90" fmla="+- 0 13637 12875"/>
              <a:gd name="T91" fmla="*/ 13637 h 1080"/>
              <a:gd name="T92" fmla="+- 0 17574 16399"/>
              <a:gd name="T93" fmla="*/ T92 w 1176"/>
              <a:gd name="T94" fmla="+- 0 13335 12875"/>
              <a:gd name="T95" fmla="*/ 13335 h 1080"/>
              <a:gd name="T96" fmla="+- 0 17526 16399"/>
              <a:gd name="T97" fmla="*/ T96 w 1176"/>
              <a:gd name="T98" fmla="+- 0 13303 12875"/>
              <a:gd name="T99" fmla="*/ 13303 h 1080"/>
              <a:gd name="T100" fmla="+- 0 17478 16399"/>
              <a:gd name="T101" fmla="*/ T100 w 1176"/>
              <a:gd name="T102" fmla="+- 0 13208 12875"/>
              <a:gd name="T103" fmla="*/ 13208 h 1080"/>
              <a:gd name="T104" fmla="+- 0 17399 16399"/>
              <a:gd name="T105" fmla="*/ T104 w 1176"/>
              <a:gd name="T106" fmla="+- 0 13097 12875"/>
              <a:gd name="T107" fmla="*/ 13097 h 1080"/>
              <a:gd name="T108" fmla="+- 0 17320 16399"/>
              <a:gd name="T109" fmla="*/ T108 w 1176"/>
              <a:gd name="T110" fmla="+- 0 13033 12875"/>
              <a:gd name="T111" fmla="*/ 13033 h 1080"/>
              <a:gd name="T112" fmla="+- 0 17256 16399"/>
              <a:gd name="T113" fmla="*/ T112 w 1176"/>
              <a:gd name="T114" fmla="+- 0 12986 12875"/>
              <a:gd name="T115" fmla="*/ 12986 h 1080"/>
              <a:gd name="T116" fmla="+- 0 17193 16399"/>
              <a:gd name="T117" fmla="*/ T116 w 1176"/>
              <a:gd name="T118" fmla="+- 0 12970 12875"/>
              <a:gd name="T119" fmla="*/ 12970 h 1080"/>
              <a:gd name="T120" fmla="+- 0 17224 16399"/>
              <a:gd name="T121" fmla="*/ T120 w 1176"/>
              <a:gd name="T122" fmla="+- 0 13002 12875"/>
              <a:gd name="T123" fmla="*/ 13002 h 1080"/>
              <a:gd name="T124" fmla="+- 0 17161 16399"/>
              <a:gd name="T125" fmla="*/ T124 w 1176"/>
              <a:gd name="T126" fmla="+- 0 12986 12875"/>
              <a:gd name="T127" fmla="*/ 12986 h 1080"/>
              <a:gd name="T128" fmla="+- 0 17082 16399"/>
              <a:gd name="T129" fmla="*/ T128 w 1176"/>
              <a:gd name="T130" fmla="+- 0 12970 12875"/>
              <a:gd name="T131" fmla="*/ 12970 h 1080"/>
              <a:gd name="T132" fmla="+- 0 17034 16399"/>
              <a:gd name="T133" fmla="*/ T132 w 1176"/>
              <a:gd name="T134" fmla="+- 0 12970 12875"/>
              <a:gd name="T135" fmla="*/ 12970 h 1080"/>
              <a:gd name="T136" fmla="+- 0 16986 16399"/>
              <a:gd name="T137" fmla="*/ T136 w 1176"/>
              <a:gd name="T138" fmla="+- 0 12954 12875"/>
              <a:gd name="T139" fmla="*/ 12954 h 1080"/>
              <a:gd name="T140" fmla="+- 0 16939 16399"/>
              <a:gd name="T141" fmla="*/ T140 w 1176"/>
              <a:gd name="T142" fmla="+- 0 12938 12875"/>
              <a:gd name="T143" fmla="*/ 12938 h 1080"/>
              <a:gd name="T144" fmla="+- 0 16907 16399"/>
              <a:gd name="T145" fmla="*/ T144 w 1176"/>
              <a:gd name="T146" fmla="+- 0 12922 12875"/>
              <a:gd name="T147" fmla="*/ 12922 h 1080"/>
              <a:gd name="T148" fmla="+- 0 16875 16399"/>
              <a:gd name="T149" fmla="*/ T148 w 1176"/>
              <a:gd name="T150" fmla="+- 0 12890 12875"/>
              <a:gd name="T151" fmla="*/ 12890 h 1080"/>
              <a:gd name="T152" fmla="+- 0 16828 16399"/>
              <a:gd name="T153" fmla="*/ T152 w 1176"/>
              <a:gd name="T154" fmla="+- 0 12875 12875"/>
              <a:gd name="T155" fmla="*/ 12875 h 1080"/>
              <a:gd name="T156" fmla="+- 0 16812 16399"/>
              <a:gd name="T157" fmla="*/ T156 w 1176"/>
              <a:gd name="T158" fmla="+- 0 12875 12875"/>
              <a:gd name="T159" fmla="*/ 12875 h 1080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</a:cxnLst>
            <a:rect l="0" t="0" r="r" b="b"/>
            <a:pathLst>
              <a:path w="1176" h="1080" extrusionOk="0">
                <a:moveTo>
                  <a:pt x="476" y="15"/>
                </a:moveTo>
                <a:cubicBezTo>
                  <a:pt x="432" y="18"/>
                  <a:pt x="406" y="14"/>
                  <a:pt x="365" y="31"/>
                </a:cubicBezTo>
                <a:cubicBezTo>
                  <a:pt x="310" y="53"/>
                  <a:pt x="242" y="45"/>
                  <a:pt x="190" y="79"/>
                </a:cubicBezTo>
                <a:cubicBezTo>
                  <a:pt x="166" y="95"/>
                  <a:pt x="130" y="119"/>
                  <a:pt x="111" y="143"/>
                </a:cubicBezTo>
                <a:cubicBezTo>
                  <a:pt x="86" y="175"/>
                  <a:pt x="106" y="183"/>
                  <a:pt x="95" y="222"/>
                </a:cubicBezTo>
                <a:cubicBezTo>
                  <a:pt x="93" y="230"/>
                  <a:pt x="71" y="292"/>
                  <a:pt x="63" y="317"/>
                </a:cubicBezTo>
                <a:cubicBezTo>
                  <a:pt x="50" y="358"/>
                  <a:pt x="32" y="406"/>
                  <a:pt x="16" y="444"/>
                </a:cubicBezTo>
                <a:cubicBezTo>
                  <a:pt x="4" y="471"/>
                  <a:pt x="1" y="475"/>
                  <a:pt x="0" y="508"/>
                </a:cubicBezTo>
                <a:cubicBezTo>
                  <a:pt x="-1" y="541"/>
                  <a:pt x="13" y="563"/>
                  <a:pt x="16" y="587"/>
                </a:cubicBezTo>
                <a:cubicBezTo>
                  <a:pt x="20" y="618"/>
                  <a:pt x="26" y="622"/>
                  <a:pt x="32" y="635"/>
                </a:cubicBezTo>
                <a:cubicBezTo>
                  <a:pt x="41" y="653"/>
                  <a:pt x="36" y="660"/>
                  <a:pt x="47" y="682"/>
                </a:cubicBezTo>
                <a:cubicBezTo>
                  <a:pt x="47" y="683"/>
                  <a:pt x="69" y="721"/>
                  <a:pt x="79" y="730"/>
                </a:cubicBezTo>
                <a:cubicBezTo>
                  <a:pt x="84" y="735"/>
                  <a:pt x="107" y="760"/>
                  <a:pt x="111" y="762"/>
                </a:cubicBezTo>
                <a:cubicBezTo>
                  <a:pt x="135" y="776"/>
                  <a:pt x="162" y="771"/>
                  <a:pt x="190" y="793"/>
                </a:cubicBezTo>
                <a:cubicBezTo>
                  <a:pt x="221" y="817"/>
                  <a:pt x="251" y="846"/>
                  <a:pt x="286" y="857"/>
                </a:cubicBezTo>
                <a:cubicBezTo>
                  <a:pt x="380" y="887"/>
                  <a:pt x="408" y="921"/>
                  <a:pt x="492" y="968"/>
                </a:cubicBezTo>
                <a:cubicBezTo>
                  <a:pt x="522" y="984"/>
                  <a:pt x="602" y="1042"/>
                  <a:pt x="619" y="1047"/>
                </a:cubicBezTo>
                <a:cubicBezTo>
                  <a:pt x="647" y="1056"/>
                  <a:pt x="672" y="1052"/>
                  <a:pt x="698" y="1063"/>
                </a:cubicBezTo>
                <a:cubicBezTo>
                  <a:pt x="740" y="1081"/>
                  <a:pt x="763" y="1077"/>
                  <a:pt x="809" y="1079"/>
                </a:cubicBezTo>
                <a:cubicBezTo>
                  <a:pt x="875" y="1081"/>
                  <a:pt x="943" y="1081"/>
                  <a:pt x="1000" y="1063"/>
                </a:cubicBezTo>
                <a:cubicBezTo>
                  <a:pt x="1037" y="1051"/>
                  <a:pt x="1074" y="1047"/>
                  <a:pt x="1111" y="1031"/>
                </a:cubicBezTo>
                <a:cubicBezTo>
                  <a:pt x="1137" y="1020"/>
                  <a:pt x="1153" y="1017"/>
                  <a:pt x="1159" y="984"/>
                </a:cubicBezTo>
                <a:cubicBezTo>
                  <a:pt x="1172" y="916"/>
                  <a:pt x="1169" y="830"/>
                  <a:pt x="1175" y="762"/>
                </a:cubicBezTo>
                <a:cubicBezTo>
                  <a:pt x="1184" y="663"/>
                  <a:pt x="1175" y="559"/>
                  <a:pt x="1175" y="460"/>
                </a:cubicBezTo>
                <a:cubicBezTo>
                  <a:pt x="1148" y="441"/>
                  <a:pt x="1151" y="465"/>
                  <a:pt x="1127" y="428"/>
                </a:cubicBezTo>
                <a:cubicBezTo>
                  <a:pt x="1111" y="403"/>
                  <a:pt x="1094" y="363"/>
                  <a:pt x="1079" y="333"/>
                </a:cubicBezTo>
                <a:cubicBezTo>
                  <a:pt x="1061" y="296"/>
                  <a:pt x="1033" y="242"/>
                  <a:pt x="1000" y="222"/>
                </a:cubicBezTo>
                <a:cubicBezTo>
                  <a:pt x="954" y="194"/>
                  <a:pt x="954" y="189"/>
                  <a:pt x="921" y="158"/>
                </a:cubicBezTo>
                <a:cubicBezTo>
                  <a:pt x="899" y="137"/>
                  <a:pt x="881" y="124"/>
                  <a:pt x="857" y="111"/>
                </a:cubicBezTo>
                <a:cubicBezTo>
                  <a:pt x="829" y="96"/>
                  <a:pt x="825" y="101"/>
                  <a:pt x="794" y="95"/>
                </a:cubicBezTo>
              </a:path>
              <a:path w="1176" h="1080" extrusionOk="0">
                <a:moveTo>
                  <a:pt x="825" y="127"/>
                </a:moveTo>
                <a:cubicBezTo>
                  <a:pt x="796" y="127"/>
                  <a:pt x="788" y="114"/>
                  <a:pt x="762" y="111"/>
                </a:cubicBezTo>
                <a:cubicBezTo>
                  <a:pt x="727" y="107"/>
                  <a:pt x="712" y="105"/>
                  <a:pt x="683" y="95"/>
                </a:cubicBezTo>
                <a:cubicBezTo>
                  <a:pt x="671" y="91"/>
                  <a:pt x="648" y="95"/>
                  <a:pt x="635" y="95"/>
                </a:cubicBezTo>
                <a:cubicBezTo>
                  <a:pt x="627" y="71"/>
                  <a:pt x="616" y="79"/>
                  <a:pt x="587" y="79"/>
                </a:cubicBezTo>
                <a:cubicBezTo>
                  <a:pt x="579" y="55"/>
                  <a:pt x="569" y="63"/>
                  <a:pt x="540" y="63"/>
                </a:cubicBezTo>
                <a:cubicBezTo>
                  <a:pt x="532" y="40"/>
                  <a:pt x="535" y="47"/>
                  <a:pt x="508" y="47"/>
                </a:cubicBezTo>
                <a:cubicBezTo>
                  <a:pt x="508" y="13"/>
                  <a:pt x="510" y="15"/>
                  <a:pt x="476" y="15"/>
                </a:cubicBezTo>
                <a:cubicBezTo>
                  <a:pt x="468" y="-8"/>
                  <a:pt x="456" y="0"/>
                  <a:pt x="429" y="0"/>
                </a:cubicBezTo>
                <a:cubicBezTo>
                  <a:pt x="424" y="0"/>
                  <a:pt x="418" y="0"/>
                  <a:pt x="413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 NEGOZIALI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PRUDENTE</a:t>
            </a:r>
            <a:r>
              <a:rPr lang="it-IT" dirty="0" smtClean="0"/>
              <a:t>: le offerte al ribasso dell’avversario vengono </a:t>
            </a:r>
            <a:r>
              <a:rPr lang="it-IT" b="1" dirty="0" smtClean="0"/>
              <a:t>sempre</a:t>
            </a:r>
            <a:r>
              <a:rPr lang="it-IT" dirty="0" smtClean="0"/>
              <a:t> ribassate ulteriormente</a:t>
            </a:r>
          </a:p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AUDACE</a:t>
            </a:r>
            <a:r>
              <a:rPr lang="it-IT" dirty="0" smtClean="0"/>
              <a:t>: le offerte stazionarie dell’avversario non vengono </a:t>
            </a:r>
            <a:r>
              <a:rPr lang="it-IT" b="1" dirty="0" smtClean="0"/>
              <a:t>mai </a:t>
            </a:r>
            <a:r>
              <a:rPr lang="it-IT" dirty="0" smtClean="0"/>
              <a:t>ribassate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ASTA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 gioco con n+1 giocatori divisi in due categorie:</a:t>
            </a:r>
          </a:p>
          <a:p>
            <a:pPr lvl="1"/>
            <a:r>
              <a:rPr lang="it-IT" dirty="0" smtClean="0"/>
              <a:t>Un giocatore solo è il 	</a:t>
            </a:r>
            <a:r>
              <a:rPr lang="it-IT" dirty="0" smtClean="0">
                <a:solidFill>
                  <a:srgbClr val="FF0000"/>
                </a:solidFill>
              </a:rPr>
              <a:t>BATTITORE (AUCTIONER)</a:t>
            </a:r>
          </a:p>
          <a:p>
            <a:pPr lvl="1"/>
            <a:r>
              <a:rPr lang="it-IT" dirty="0" smtClean="0"/>
              <a:t>Gli altri n sono invece 	</a:t>
            </a:r>
            <a:r>
              <a:rPr lang="it-IT" dirty="0" smtClean="0">
                <a:solidFill>
                  <a:srgbClr val="FF0000"/>
                </a:solidFill>
              </a:rPr>
              <a:t>PARTECIPANTI (AUCTIONEERS)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Il battitore propone un bene ad un prezzo di partenza chiamato </a:t>
            </a:r>
            <a:r>
              <a:rPr lang="it-IT" dirty="0" smtClean="0">
                <a:solidFill>
                  <a:srgbClr val="FF0000"/>
                </a:solidFill>
              </a:rPr>
              <a:t>base d’asta</a:t>
            </a:r>
          </a:p>
          <a:p>
            <a:r>
              <a:rPr lang="it-IT" dirty="0" smtClean="0"/>
              <a:t>I partecipanti effettuano offerte </a:t>
            </a:r>
            <a:r>
              <a:rPr lang="it-IT" dirty="0" smtClean="0">
                <a:solidFill>
                  <a:srgbClr val="FF0000"/>
                </a:solidFill>
              </a:rPr>
              <a:t>al rialzo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ASTA INGLESE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volta che un giocatore offre al rialzo il battitore conta il tempo</a:t>
            </a:r>
          </a:p>
          <a:p>
            <a:r>
              <a:rPr lang="it-IT" dirty="0" smtClean="0"/>
              <a:t>Se il tempo scade il battitore dichiara chiusa l’asta e vincente l’ultima offerta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PRUDENTE</a:t>
            </a:r>
            <a:r>
              <a:rPr lang="it-IT" dirty="0" smtClean="0"/>
              <a:t>: le offerte al rialzo di un avversario vengono </a:t>
            </a:r>
            <a:r>
              <a:rPr lang="it-IT" b="1" dirty="0" smtClean="0"/>
              <a:t>sempre</a:t>
            </a:r>
            <a:r>
              <a:rPr lang="it-IT" dirty="0" smtClean="0"/>
              <a:t> alzate ulteriormente</a:t>
            </a:r>
          </a:p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AUDACE</a:t>
            </a:r>
            <a:r>
              <a:rPr lang="it-IT" dirty="0" smtClean="0"/>
              <a:t>: le offerte dell’avversario non vengono </a:t>
            </a:r>
            <a:r>
              <a:rPr lang="it-IT" b="1" dirty="0" smtClean="0"/>
              <a:t>mai </a:t>
            </a:r>
            <a:r>
              <a:rPr lang="it-IT" dirty="0" smtClean="0"/>
              <a:t>alzate fino al momento in cui il valore in battuta è sufficientemente vicino al valore massimo ammissibile, e a quel punto si propone quel valore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TEMPO </a:t>
            </a:r>
            <a:r>
              <a:rPr lang="it-IT" dirty="0" err="1" smtClean="0">
                <a:solidFill>
                  <a:srgbClr val="FF0000"/>
                </a:solidFill>
              </a:rPr>
              <a:t>DI</a:t>
            </a:r>
            <a:r>
              <a:rPr lang="it-IT" dirty="0" smtClean="0">
                <a:solidFill>
                  <a:srgbClr val="FF0000"/>
                </a:solidFill>
              </a:rPr>
              <a:t> BATTUTA: 5 SECONDI</a:t>
            </a:r>
          </a:p>
          <a:p>
            <a:r>
              <a:rPr lang="it-IT" dirty="0" smtClean="0"/>
              <a:t>BASE </a:t>
            </a:r>
            <a:r>
              <a:rPr lang="it-IT" dirty="0" err="1" smtClean="0"/>
              <a:t>D’ASTA</a:t>
            </a:r>
            <a:r>
              <a:rPr lang="it-IT" dirty="0" smtClean="0"/>
              <a:t>		100 EURO</a:t>
            </a:r>
          </a:p>
          <a:p>
            <a:r>
              <a:rPr lang="it-IT" dirty="0" smtClean="0"/>
              <a:t>OFFERTA 1		110</a:t>
            </a:r>
          </a:p>
          <a:p>
            <a:pPr lvl="1"/>
            <a:r>
              <a:rPr lang="it-IT" dirty="0" smtClean="0"/>
              <a:t>PASSANO QUATTRO SECONDI</a:t>
            </a:r>
          </a:p>
          <a:p>
            <a:r>
              <a:rPr lang="it-IT" dirty="0" smtClean="0"/>
              <a:t>OFFERTA 2		120</a:t>
            </a:r>
          </a:p>
          <a:p>
            <a:pPr lvl="1"/>
            <a:r>
              <a:rPr lang="it-IT" dirty="0" smtClean="0"/>
              <a:t>PASSANO TRE SECONDI</a:t>
            </a:r>
          </a:p>
          <a:p>
            <a:r>
              <a:rPr lang="it-IT" dirty="0" smtClean="0"/>
              <a:t>OFFERTA 3		140</a:t>
            </a:r>
          </a:p>
          <a:p>
            <a:pPr lvl="1"/>
            <a:r>
              <a:rPr lang="it-IT" dirty="0" smtClean="0"/>
              <a:t>PASSANO CINQUE SECONDI</a:t>
            </a:r>
          </a:p>
          <a:p>
            <a:pPr lvl="1"/>
            <a:r>
              <a:rPr lang="it-IT" b="1" u="sng" dirty="0" smtClean="0"/>
              <a:t>ASTA CONCLUSA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ASTA OLANDESE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È un’asta al ribasso</a:t>
            </a:r>
          </a:p>
          <a:p>
            <a:r>
              <a:rPr lang="it-IT" dirty="0" smtClean="0"/>
              <a:t>La configurazione è uguale a quella dell’asta inglese</a:t>
            </a:r>
          </a:p>
          <a:p>
            <a:r>
              <a:rPr lang="it-IT" dirty="0" smtClean="0"/>
              <a:t>Il battitore parte con un’offerta iniziale </a:t>
            </a:r>
          </a:p>
          <a:p>
            <a:r>
              <a:rPr lang="it-IT" dirty="0" smtClean="0"/>
              <a:t>Ad intervalli regolari, il battitore diminuisce il valore dell’offerta accettata in quel momento</a:t>
            </a:r>
          </a:p>
          <a:p>
            <a:r>
              <a:rPr lang="it-IT" dirty="0" smtClean="0"/>
              <a:t>Non appena un giocatore propone l’acquisto, si aggiudica il bene al valore di battuta di quel momento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GIOCHI NEGOZIALI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</a:p>
          <a:p>
            <a:r>
              <a:rPr lang="it-IT" dirty="0" smtClean="0"/>
              <a:t>ASTA INGLESE</a:t>
            </a:r>
          </a:p>
          <a:p>
            <a:r>
              <a:rPr lang="it-IT" dirty="0" smtClean="0"/>
              <a:t>ASTA OLANDESE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STRATEGIE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PRUDENTE</a:t>
            </a:r>
            <a:r>
              <a:rPr lang="it-IT" dirty="0" smtClean="0"/>
              <a:t>: le offerte al ribasso degli avversari non vengono </a:t>
            </a:r>
            <a:r>
              <a:rPr lang="it-IT" b="1" dirty="0" smtClean="0"/>
              <a:t>mai </a:t>
            </a:r>
            <a:r>
              <a:rPr lang="it-IT" dirty="0" smtClean="0"/>
              <a:t>ribassate ulteriormente fino a quando il valore del prezzo in battuta è sufficientemente basso</a:t>
            </a:r>
          </a:p>
          <a:p>
            <a:r>
              <a:rPr lang="it-IT" dirty="0" smtClean="0"/>
              <a:t>Strategia </a:t>
            </a:r>
            <a:r>
              <a:rPr lang="it-IT" dirty="0" smtClean="0">
                <a:solidFill>
                  <a:srgbClr val="FF0000"/>
                </a:solidFill>
              </a:rPr>
              <a:t>AUDACE</a:t>
            </a:r>
            <a:r>
              <a:rPr lang="it-IT" dirty="0" smtClean="0"/>
              <a:t>: si offre non appena è superato un valore di riferimento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VALORI SPECIALI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Prezzi di riserva</a:t>
            </a:r>
          </a:p>
          <a:p>
            <a:pPr lvl="1"/>
            <a:r>
              <a:rPr lang="it-IT" dirty="0" smtClean="0"/>
              <a:t>Massimo		nelle aste al rialzo, il valore oltre il quale non</a:t>
            </a:r>
            <a:br>
              <a:rPr lang="it-IT" dirty="0" smtClean="0"/>
            </a:br>
            <a:r>
              <a:rPr lang="it-IT" dirty="0" smtClean="0"/>
              <a:t>			si intende proporre offerte</a:t>
            </a:r>
          </a:p>
          <a:p>
            <a:pPr lvl="1"/>
            <a:r>
              <a:rPr lang="it-IT" dirty="0" smtClean="0"/>
              <a:t>Minimo		nelle aste al ribasso il primo valore a cui si</a:t>
            </a:r>
            <a:br>
              <a:rPr lang="it-IT" dirty="0" smtClean="0"/>
            </a:br>
            <a:r>
              <a:rPr lang="it-IT" dirty="0" smtClean="0"/>
              <a:t>			proporrà un’offerta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Teoria dei giochi su WIKIPEDIA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 partire da John Nash (The </a:t>
            </a:r>
            <a:r>
              <a:rPr lang="it-IT" dirty="0" err="1" smtClean="0"/>
              <a:t>Bargaining</a:t>
            </a:r>
            <a:r>
              <a:rPr lang="it-IT" dirty="0" smtClean="0"/>
              <a:t> </a:t>
            </a:r>
            <a:r>
              <a:rPr lang="it-IT" dirty="0" err="1" smtClean="0"/>
              <a:t>problem</a:t>
            </a:r>
            <a:r>
              <a:rPr lang="it-IT" dirty="0" smtClean="0"/>
              <a:t>, "</a:t>
            </a:r>
            <a:r>
              <a:rPr lang="it-IT" dirty="0" err="1" smtClean="0"/>
              <a:t>Econometrica</a:t>
            </a:r>
            <a:r>
              <a:rPr lang="it-IT" dirty="0" smtClean="0"/>
              <a:t>", 18, 1950), la contrattazione è stata considerata soprattutto come un gioco cooperativo, ma lo stesso Nash e altri hanno intuito che la teoria cooperativa della contrattazione fornisce una descrizione insoddisfacente del comportamento.</a:t>
            </a:r>
          </a:p>
          <a:p>
            <a:r>
              <a:rPr lang="it-IT" dirty="0" smtClean="0"/>
              <a:t>Un negoziato può riguardare oggetti divisibili o indivisibili; oppure oggetti a una o più dimensioni (orari, salari e occupazione).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Oggetto della contrattazione sono le utilità assegnate dai contraenti(a meno che i contraenti non siano sempre razionali: parti soggette a distorsioni e pregiudizi cognitivi).</a:t>
            </a:r>
          </a:p>
          <a:p>
            <a:r>
              <a:rPr lang="it-IT" dirty="0" smtClean="0"/>
              <a:t>Origine fondamentale dei problemi di contrattazione è la scarsità delle risorse (non le motivazioni egoistiche).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 - SETTING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Due giocatori devono discutere su come spartirsi un dollaro</a:t>
            </a:r>
          </a:p>
          <a:p>
            <a:r>
              <a:rPr lang="it-IT" dirty="0" smtClean="0"/>
              <a:t>Ciascuno dei due procede nel gioco proponendo una somma iniziale (</a:t>
            </a:r>
            <a:r>
              <a:rPr lang="it-IT" dirty="0" err="1" smtClean="0">
                <a:solidFill>
                  <a:srgbClr val="FF0000"/>
                </a:solidFill>
              </a:rPr>
              <a:t>initial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offer</a:t>
            </a:r>
            <a:r>
              <a:rPr lang="it-IT" dirty="0" smtClean="0"/>
              <a:t>)</a:t>
            </a:r>
          </a:p>
          <a:p>
            <a:r>
              <a:rPr lang="it-IT" dirty="0" smtClean="0"/>
              <a:t>Se le offerte iniziali dei due giocatori sommano a meno di un dollaro allora</a:t>
            </a:r>
          </a:p>
          <a:p>
            <a:pPr lvl="1"/>
            <a:r>
              <a:rPr lang="it-IT" dirty="0" smtClean="0"/>
              <a:t>I due giocatori prendono ciascuno la somma che pretendono</a:t>
            </a:r>
          </a:p>
          <a:p>
            <a:pPr lvl="1"/>
            <a:r>
              <a:rPr lang="it-IT" dirty="0" smtClean="0"/>
              <a:t>Il resto del dollaro, rimasto non spartito, viene diviso equamente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le offerte iniziali sommano a più di un dollaro, allora</a:t>
            </a:r>
          </a:p>
          <a:p>
            <a:pPr lvl="1"/>
            <a:r>
              <a:rPr lang="it-IT" dirty="0" smtClean="0"/>
              <a:t>Ogni giocatore procede ad ulteriori offerte (</a:t>
            </a:r>
            <a:r>
              <a:rPr lang="it-IT" dirty="0" err="1" smtClean="0">
                <a:solidFill>
                  <a:srgbClr val="FF0000"/>
                </a:solidFill>
              </a:rPr>
              <a:t>negotiable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offers</a:t>
            </a:r>
            <a:r>
              <a:rPr lang="it-IT" dirty="0" smtClean="0">
                <a:solidFill>
                  <a:schemeClr val="tx1"/>
                </a:solidFill>
              </a:rPr>
              <a:t>) al ribasso rispetto alla precedente offerta fatta</a:t>
            </a:r>
          </a:p>
          <a:p>
            <a:r>
              <a:rPr lang="it-IT" dirty="0" smtClean="0"/>
              <a:t>Il gioco si conclude quando la somma delle offerte dei due giocatori è pari ad un dollaro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BARGAINING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due fasi si chiamano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DEMAND STAGE</a:t>
            </a:r>
            <a:r>
              <a:rPr lang="it-IT" dirty="0" smtClean="0">
                <a:solidFill>
                  <a:schemeClr val="tx1"/>
                </a:solidFill>
              </a:rPr>
              <a:t> 	la fase in cui vengono fatte le offerte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iniziali e che si conclude quando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i due giocatori hanno spartito il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dollaro se le loro offerte non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superano il dollaro ovvero quando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appurano di non poter concludere in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quel modo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WAR OF ATTTRITION	</a:t>
            </a:r>
            <a:r>
              <a:rPr lang="it-IT" dirty="0" smtClean="0">
                <a:solidFill>
                  <a:schemeClr val="tx1"/>
                </a:solidFill>
              </a:rPr>
              <a:t>la fase in cui si succedono le offerte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al ribasso che si conclude quando 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				viene raggiunto l’accordo</a:t>
            </a:r>
            <a:endParaRPr lang="it-IT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ABBANDONO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Nelle regole del </a:t>
            </a:r>
            <a:r>
              <a:rPr lang="it-IT" dirty="0" err="1" smtClean="0"/>
              <a:t>Bargaining</a:t>
            </a:r>
            <a:r>
              <a:rPr lang="it-IT" dirty="0" smtClean="0"/>
              <a:t> è concesso ai giocatori di abbandonare il gioco quando non ritengono più conveniente, dal loro punto di vista strategico, di continuare a scambiare offerte</a:t>
            </a:r>
          </a:p>
          <a:p>
            <a:r>
              <a:rPr lang="it-IT" dirty="0" smtClean="0"/>
              <a:t>L’abbandono avviene quando il giocatore considera superato il limite di valore MINIMO entro cui continuare il negoziato</a:t>
            </a:r>
          </a:p>
          <a:p>
            <a:r>
              <a:rPr lang="it-IT" dirty="0" smtClean="0"/>
              <a:t>Tale valore viene detto </a:t>
            </a:r>
            <a:r>
              <a:rPr lang="it-IT" dirty="0" err="1" smtClean="0">
                <a:solidFill>
                  <a:srgbClr val="FF0000"/>
                </a:solidFill>
              </a:rPr>
              <a:t>stubborness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value</a:t>
            </a:r>
            <a:endParaRPr lang="it-IT" dirty="0" smtClean="0"/>
          </a:p>
          <a:p>
            <a:r>
              <a:rPr lang="it-IT" dirty="0" smtClean="0"/>
              <a:t>La distanza tra l’offerta iniziale e lo </a:t>
            </a:r>
            <a:r>
              <a:rPr lang="it-IT" dirty="0" err="1" smtClean="0"/>
              <a:t>stubboness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r>
              <a:rPr lang="it-IT" dirty="0" smtClean="0"/>
              <a:t> viene detta </a:t>
            </a:r>
            <a:r>
              <a:rPr lang="it-IT" dirty="0" smtClean="0">
                <a:solidFill>
                  <a:srgbClr val="FF0000"/>
                </a:solidFill>
              </a:rPr>
              <a:t>margine di negoziato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STALLO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Se i valori di </a:t>
            </a:r>
            <a:r>
              <a:rPr lang="it-IT" dirty="0" err="1" smtClean="0"/>
              <a:t>stubborness</a:t>
            </a:r>
            <a:r>
              <a:rPr lang="it-IT" dirty="0" smtClean="0"/>
              <a:t> sommano a meno di un dollaro, l’accordo è possibile</a:t>
            </a:r>
          </a:p>
          <a:p>
            <a:r>
              <a:rPr lang="it-IT" dirty="0" smtClean="0"/>
              <a:t>Se i valori di </a:t>
            </a:r>
            <a:r>
              <a:rPr lang="it-IT" dirty="0" err="1" smtClean="0"/>
              <a:t>stubborness</a:t>
            </a:r>
            <a:r>
              <a:rPr lang="it-IT" dirty="0" smtClean="0"/>
              <a:t> sommano a più di un dollaro l’accordo non è possibile</a:t>
            </a:r>
          </a:p>
          <a:p>
            <a:r>
              <a:rPr lang="it-IT" dirty="0" smtClean="0"/>
              <a:t>Il gioco è in stallo se la sequenza delle offerte è stazionaria (i due giocatori propongono la stessa offerta per due passi in sequenza)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743</Words>
  <Application>Microsoft Macintosh PowerPoint</Application>
  <PresentationFormat>Presentazione su schermo (4:3)</PresentationFormat>
  <Paragraphs>118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Presentazione del lavoro del team</vt:lpstr>
      <vt:lpstr>INFORMATICA PER IL COMMERCIO ELETTRONICO</vt:lpstr>
      <vt:lpstr>GIOCHI NEGOZIALI</vt:lpstr>
      <vt:lpstr>BARGAINING</vt:lpstr>
      <vt:lpstr>BARGAINING</vt:lpstr>
      <vt:lpstr>BARGAINING - SETTING</vt:lpstr>
      <vt:lpstr>BARGAINING</vt:lpstr>
      <vt:lpstr>BARGAINING</vt:lpstr>
      <vt:lpstr>ABBANDONO</vt:lpstr>
      <vt:lpstr>STALLO</vt:lpstr>
      <vt:lpstr>VERSIONE PROBABILISTICA</vt:lpstr>
      <vt:lpstr>ESEMPIO: demand stage</vt:lpstr>
      <vt:lpstr>WAR OF ATTRITION</vt:lpstr>
      <vt:lpstr>WAR OF ATTRITION</vt:lpstr>
      <vt:lpstr>STRATEGIE NEGOZIALI</vt:lpstr>
      <vt:lpstr>ASTA INGLESE</vt:lpstr>
      <vt:lpstr>ASTA INGLESE</vt:lpstr>
      <vt:lpstr>STRATEGIE</vt:lpstr>
      <vt:lpstr>ESEMPIO</vt:lpstr>
      <vt:lpstr>ASTA OLANDESE</vt:lpstr>
      <vt:lpstr>STRATEGIE</vt:lpstr>
      <vt:lpstr>VALORI SPECIALI</vt:lpstr>
      <vt:lpstr>RIFERIMENTI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2013-12-06T08:37:46Z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