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o Cristani" initials="" lastIdx="2" clrIdx="0"/>
  <p:cmAuthor id="1" name="Marco Carletti"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22" d="100"/>
          <a:sy n="122" d="100"/>
        </p:scale>
        <p:origin x="-384" y="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7-01-03T05:12:14.646" idx="1">
    <p:pos x="6000" y="0"/>
    <p:text>con s in questa formula indichi la softmax?</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83683464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Shape 1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Shape 1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W introduce una somma pesata degli input. Ogni c-esima colonna della matrice W spiega come devono essere messi i pesi per promuovere una particolare classe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Normalizzare semplifica numericamente i calcoli.</a:t>
            </a:r>
          </a:p>
          <a:p>
            <a:pPr lvl="0">
              <a:spcBef>
                <a:spcPts val="0"/>
              </a:spcBef>
              <a:buNone/>
            </a:pPr>
            <a:r>
              <a:rPr lang="en-GB"/>
              <a:t>La funzione non satura a 0 e 1. Perché? Non satura a 0 per stabilità numerica.</a:t>
            </a:r>
          </a:p>
          <a:p>
            <a:pPr lvl="0">
              <a:spcBef>
                <a:spcPts val="0"/>
              </a:spcBef>
              <a:buNone/>
            </a:pPr>
            <a:r>
              <a:rPr lang="en-GB"/>
              <a:t>La distanza reciproca tra gli score deve essere mantenuta indipendentemente dalla regione del supporto in cui si trovano. Questo fa si che la softmax calcoli sempre le probabilità con la medesima proporzione reciproca.</a:t>
            </a:r>
          </a:p>
          <a:p>
            <a:pPr lvl="0">
              <a:spcBef>
                <a:spcPts val="0"/>
              </a:spcBef>
              <a:buNone/>
            </a:pPr>
            <a:r>
              <a:rPr lang="en-GB"/>
              <a:t>Notare che la distanza exp(y) tra il primo massimo (2.0) e il secondo (1.0) è enfatizzata! Questo avvicina la rappresentazione in probabilità alla 1-hot encoding.</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Shape 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0" name="Shape 2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6" name="Shape 2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Perché proprio la Cross-Entropy? Quali altre alternative si possono usare?</a:t>
            </a:r>
          </a:p>
          <a:p>
            <a:pPr lvl="0">
              <a:spcBef>
                <a:spcPts val="0"/>
              </a:spcBef>
              <a:buNone/>
            </a:pPr>
            <a:r>
              <a:rPr lang="en-GB"/>
              <a:t>Il logaritmo della cross-entropy tiene in considerazione la confidenza della classificazione, ovvero la vicinanza dello score/probabilità a 1.</a:t>
            </a:r>
          </a:p>
          <a:p>
            <a:pPr lvl="0">
              <a:spcBef>
                <a:spcPts val="0"/>
              </a:spcBef>
              <a:buNone/>
            </a:pPr>
            <a:r>
              <a:rPr lang="en-GB"/>
              <a:t>Segue una migliore rappresentazione dell’errore di classificazione, anche in caso di successo.</a:t>
            </a:r>
          </a:p>
          <a:p>
            <a:pPr lvl="0">
              <a:spcBef>
                <a:spcPts val="0"/>
              </a:spcBef>
              <a:buNone/>
            </a:pPr>
            <a:r>
              <a:rPr lang="en-GB"/>
              <a:t>Usare per esempio MSE enfatizza molto l’errore, rischiando di vanificare l’eventuale alta probabilità della classificazione rispetto la classe corretta.</a:t>
            </a:r>
          </a:p>
          <a:p>
            <a:pPr lvl="0">
              <a:spcBef>
                <a:spcPts val="0"/>
              </a:spcBef>
              <a:buNone/>
            </a:pPr>
            <a:r>
              <a:rPr lang="en-GB"/>
              <a:t>Cross-Entropy e MSE possono essere usati entrambi, ma CE è considerata migliore. Quello che cambia veramente è la fase di training, relativamente alla convergenza dell’algoritmo di ottimizzazione.</a:t>
            </a:r>
          </a:p>
          <a:p>
            <a:pPr lvl="0">
              <a:spcBef>
                <a:spcPts val="0"/>
              </a:spcBef>
              <a:buNone/>
            </a:pPr>
            <a:r>
              <a:rPr lang="en-GB"/>
              <a:t>Notare che in fase di testing si usa una qualche metrica di errore (CE o MSE) ma durante il testing quello che interessa è l’effettivo errore di classificazione: siamo infatti interessati a valutare la rete neurale rispetto ai risultati effettivi (sta suggerendo giusto o no), non all’errore di predizione/classificazione.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7" name="Shape 3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Multinomial = accezione multi-classe</a:t>
            </a:r>
          </a:p>
          <a:p>
            <a:pPr lvl="0">
              <a:spcBef>
                <a:spcPts val="0"/>
              </a:spcBef>
              <a:buNone/>
            </a:pPr>
            <a:r>
              <a:rPr lang="en-GB"/>
              <a:t>Logistic = impiego funzione logistica (softmax, sigmoide, tanh)</a:t>
            </a:r>
          </a:p>
          <a:p>
            <a:pPr lvl="0">
              <a:spcBef>
                <a:spcPts val="0"/>
              </a:spcBef>
              <a:buNone/>
            </a:pPr>
            <a:r>
              <a:rPr lang="en-GB"/>
              <a:t>Classification = problema affrontato</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9" name="Shape 3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4" name="Shape 3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Formulazione generale del gradient descent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3" name="Shape 35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Collegarsi alla slide precedente introducendo il concetto di training e raffinamento dei parametri a partire dall’errore calcolato con la Cross-Entropy</a:t>
            </a:r>
          </a:p>
          <a:p>
            <a:pPr lvl="0">
              <a:spcBef>
                <a:spcPts val="0"/>
              </a:spcBef>
              <a:buNone/>
            </a:pPr>
            <a:r>
              <a:rPr lang="en-GB"/>
              <a:t>La minimizzazione avviene tramite discesa del gradiente</a:t>
            </a:r>
          </a:p>
          <a:p>
            <a:pPr lvl="0">
              <a:spcBef>
                <a:spcPts val="0"/>
              </a:spcBef>
              <a:buNone/>
            </a:pPr>
            <a:r>
              <a:rPr lang="en-GB"/>
              <a:t>L’esempio a dx è riferito ad un modello con due parametri</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7" name="Shape 3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Questo algoritmo fornisce un’approssimazione molto grezza della Loss, ma costituisce il cuore del Deep Learning.</a:t>
            </a:r>
          </a:p>
          <a:p>
            <a:pPr lvl="0">
              <a:spcBef>
                <a:spcPts val="0"/>
              </a:spcBef>
              <a:buNone/>
            </a:pPr>
            <a:r>
              <a:rPr lang="en-GB"/>
              <a:t>SGD permette di scalare bene il problema, sia sul numero di dati che sulla dimensione del modello. Quello che vogliamo è infatti proprio un grande quantitativo di dati da utilizzare in modelli complessi.</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0" name="Shape 4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Il gradiente della Loss function all’istante 0 è nullo, quindi anche il momento iniziale è nullo.</a:t>
            </a:r>
          </a:p>
          <a:p>
            <a:pPr lvl="0" rtl="0">
              <a:spcBef>
                <a:spcPts val="0"/>
              </a:spcBef>
              <a:buNone/>
            </a:pPr>
            <a:r>
              <a:rPr lang="en-GB"/>
              <a:t>Alpha e Beta sono liberi, ma tipicamente sono minori di 1: Alpha dipende dal problema, Beta è tipicamente 0.9</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1" name="Shape 4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GB"/>
              <a:t>Dare un esempio di learning per esempio nello standard GD e’ = a 1/T (T iterazione a cui sono arrivato)</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Shape 5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7" name="Shape 5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La z-normalizzazione, o whitening, serve per aiutare gli algoritmi di discesa del gradiente, che possono soffrire di instabilità numerica.</a:t>
            </a:r>
          </a:p>
          <a:p>
            <a:pPr lvl="0">
              <a:spcBef>
                <a:spcPts val="0"/>
              </a:spcBef>
              <a:buNone/>
            </a:pPr>
            <a:r>
              <a:rPr lang="en-GB"/>
              <a:t>Preprocessare i dati, rimuovendone la media e normalizzandoli rispetto la varianza, permette di evitare che (1) ci siano grosse disparità tra i valori e che (2) i valori non siano nè troppo grandi nè troppo piccoli, ovvero prossimi a condizioni di overflow e underflow.</a:t>
            </a:r>
          </a:p>
          <a:p>
            <a:pPr lvl="0">
              <a:spcBef>
                <a:spcPts val="0"/>
              </a:spcBef>
              <a:buNone/>
            </a:pPr>
            <a:endParaRPr/>
          </a:p>
          <a:p>
            <a:pPr lvl="0" rtl="0">
              <a:spcBef>
                <a:spcPts val="0"/>
              </a:spcBef>
              <a:buNone/>
            </a:pPr>
            <a:r>
              <a:rPr lang="en-GB"/>
              <a:t>RIVEDERE E RIMUOVERE PER SPOSTARLA DA QUALCHE ALTRA PARTE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Shape 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Shape 51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0" name="Shape 5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Provare a settare i w = 1 e vedere cosa risulta in termini di convergenza</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Shape 53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5" name="Shape 5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3" name="Shape 54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AdaGrad permette in genere ottime performance dovendo impostare meno parametri, ma un’instanza di SGD (con momento) ben parametrizzata funziona comunque più precisamente.</a:t>
            </a:r>
          </a:p>
          <a:p>
            <a:pPr lvl="0">
              <a:spcBef>
                <a:spcPts val="0"/>
              </a:spcBef>
              <a:buNone/>
            </a:pPr>
            <a:r>
              <a:rPr lang="en-GB"/>
              <a:t>Articolo adagrad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 name="Shape 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 name="Shape 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GB" sz="1000">
                <a:solidFill>
                  <a:schemeClr val="dk2"/>
                </a:solidFill>
              </a:rPr>
              <a:t>‹N›</a:t>
            </a:fld>
            <a:endParaRPr lang="en-GB"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udacity.com/course/deep-learning--ud73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gif"/><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jpg"/><Relationship Id="rId7"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hyperlink" Target="http://cs231n.github.io/" TargetMode="External"/><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comments" Target="../comments/comment1.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g"/></Relationships>
</file>

<file path=ppt/slides/_rels/slide31.xml.rels><?xml version="1.0" encoding="UTF-8" standalone="yes"?>
<Relationships xmlns="http://schemas.openxmlformats.org/package/2006/relationships"><Relationship Id="rId3" Type="http://schemas.openxmlformats.org/officeDocument/2006/relationships/hyperlink" Target="http://www.denizyuret.com/2015/03/alec-radfords-animations-for.html"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45.gif"/><Relationship Id="rId4" Type="http://schemas.openxmlformats.org/officeDocument/2006/relationships/image" Target="../media/image44.gif"/></Relationships>
</file>

<file path=ppt/slides/_rels/slide32.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hyperlink" Target="http://www.denizyuret.com/2015/03/alec-radfords-animations-for.html" TargetMode="External"/><Relationship Id="rId4" Type="http://schemas.openxmlformats.org/officeDocument/2006/relationships/image" Target="../media/image47.gif"/></Relationships>
</file>

<file path=ppt/slides/_rels/slide33.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p:nvPr/>
        </p:nvSpPr>
        <p:spPr>
          <a:xfrm>
            <a:off x="2298057" y="531240"/>
            <a:ext cx="4686900" cy="449400"/>
          </a:xfrm>
          <a:prstGeom prst="rect">
            <a:avLst/>
          </a:prstGeom>
          <a:noFill/>
          <a:ln>
            <a:noFill/>
          </a:ln>
        </p:spPr>
        <p:txBody>
          <a:bodyPr lIns="91425" tIns="91425" rIns="91425" bIns="91425" anchor="t" anchorCtr="0">
            <a:noAutofit/>
          </a:bodyPr>
          <a:lstStyle/>
          <a:p>
            <a:pPr lvl="0">
              <a:spcBef>
                <a:spcPts val="0"/>
              </a:spcBef>
              <a:buNone/>
            </a:pPr>
            <a:endParaRPr sz="1000"/>
          </a:p>
          <a:p>
            <a:pPr lvl="0" rtl="0">
              <a:spcBef>
                <a:spcPts val="0"/>
              </a:spcBef>
              <a:buNone/>
            </a:pPr>
            <a:r>
              <a:rPr lang="en-GB" sz="1000"/>
              <a:t>Thanks to: </a:t>
            </a:r>
            <a:r>
              <a:rPr lang="en-GB" sz="1000" u="sng">
                <a:solidFill>
                  <a:schemeClr val="hlink"/>
                </a:solidFill>
                <a:hlinkClick r:id="rId3"/>
              </a:rPr>
              <a:t>Deep Learning by Google - Take machine learning to the next level</a:t>
            </a:r>
          </a:p>
        </p:txBody>
      </p:sp>
      <p:sp>
        <p:nvSpPr>
          <p:cNvPr id="55" name="Shape 55"/>
          <p:cNvSpPr txBox="1">
            <a:spLocks noGrp="1"/>
          </p:cNvSpPr>
          <p:nvPr>
            <p:ph type="ctrTitle"/>
          </p:nvPr>
        </p:nvSpPr>
        <p:spPr>
          <a:xfrm>
            <a:off x="390350" y="211800"/>
            <a:ext cx="8520600" cy="642900"/>
          </a:xfrm>
          <a:prstGeom prst="rect">
            <a:avLst/>
          </a:prstGeom>
        </p:spPr>
        <p:txBody>
          <a:bodyPr lIns="91425" tIns="91425" rIns="91425" bIns="91425" anchor="b" anchorCtr="0">
            <a:noAutofit/>
          </a:bodyPr>
          <a:lstStyle/>
          <a:p>
            <a:pPr lvl="0">
              <a:spcBef>
                <a:spcPts val="0"/>
              </a:spcBef>
              <a:buNone/>
            </a:pPr>
            <a:r>
              <a:rPr lang="en-GB" sz="3600"/>
              <a:t>Deep Neural Networks</a:t>
            </a:r>
          </a:p>
        </p:txBody>
      </p:sp>
      <p:pic>
        <p:nvPicPr>
          <p:cNvPr id="56" name="Shape 56"/>
          <p:cNvPicPr preferRelativeResize="0"/>
          <p:nvPr/>
        </p:nvPicPr>
        <p:blipFill>
          <a:blip r:embed="rId4">
            <a:alphaModFix/>
          </a:blip>
          <a:stretch>
            <a:fillRect/>
          </a:stretch>
        </p:blipFill>
        <p:spPr>
          <a:xfrm>
            <a:off x="2307137" y="1276725"/>
            <a:ext cx="4687013" cy="3534724"/>
          </a:xfrm>
          <a:prstGeom prst="rect">
            <a:avLst/>
          </a:prstGeom>
          <a:noFill/>
          <a:ln>
            <a:noFill/>
          </a:ln>
        </p:spPr>
      </p:pic>
      <p:sp>
        <p:nvSpPr>
          <p:cNvPr id="57" name="Shape 57"/>
          <p:cNvSpPr txBox="1"/>
          <p:nvPr/>
        </p:nvSpPr>
        <p:spPr>
          <a:xfrm rot="5400000">
            <a:off x="4980417" y="3221077"/>
            <a:ext cx="4520400" cy="449400"/>
          </a:xfrm>
          <a:prstGeom prst="rect">
            <a:avLst/>
          </a:prstGeom>
          <a:noFill/>
          <a:ln>
            <a:noFill/>
          </a:ln>
        </p:spPr>
        <p:txBody>
          <a:bodyPr lIns="91425" tIns="91425" rIns="91425" bIns="91425" anchor="t" anchorCtr="0">
            <a:noAutofit/>
          </a:bodyPr>
          <a:lstStyle/>
          <a:p>
            <a:pPr lvl="0" rtl="0">
              <a:spcBef>
                <a:spcPts val="0"/>
              </a:spcBef>
              <a:buNone/>
            </a:pPr>
            <a:endParaRPr sz="1000"/>
          </a:p>
          <a:p>
            <a:pPr lvl="0">
              <a:spcBef>
                <a:spcPts val="0"/>
              </a:spcBef>
              <a:buNone/>
            </a:pPr>
            <a:r>
              <a:rPr lang="en-GB" sz="700"/>
              <a:t>Example of </a:t>
            </a:r>
            <a:r>
              <a:rPr lang="en-GB" sz="700" i="1"/>
              <a:t>Inceptionism</a:t>
            </a:r>
          </a:p>
          <a:p>
            <a:pPr lvl="0" rtl="0">
              <a:spcBef>
                <a:spcPts val="0"/>
              </a:spcBef>
              <a:buNone/>
            </a:pPr>
            <a:r>
              <a:rPr lang="en-GB" sz="700" i="1"/>
              <a:t> </a:t>
            </a:r>
            <a:r>
              <a:rPr lang="en-GB" sz="700"/>
              <a:t>http://www.boredpanda.com/inceptionism-neural-network-deep-dream-art/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Neural Networks - Neurons</a:t>
            </a:r>
          </a:p>
        </p:txBody>
      </p:sp>
      <p:sp>
        <p:nvSpPr>
          <p:cNvPr id="118" name="Shape 118"/>
          <p:cNvSpPr txBox="1"/>
          <p:nvPr/>
        </p:nvSpPr>
        <p:spPr>
          <a:xfrm>
            <a:off x="311700" y="1017725"/>
            <a:ext cx="84387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lvl="0" rtl="0">
              <a:lnSpc>
                <a:spcPct val="115000"/>
              </a:lnSpc>
              <a:spcBef>
                <a:spcPts val="0"/>
              </a:spcBef>
              <a:buClr>
                <a:schemeClr val="dk1"/>
              </a:buClr>
              <a:buFont typeface="Arial"/>
              <a:buNone/>
            </a:pPr>
            <a:r>
              <a:rPr lang="en-GB">
                <a:solidFill>
                  <a:schemeClr val="dk1"/>
                </a:solidFill>
              </a:rPr>
              <a:t>NN are composed by artificial neurons (1943 - McCulloch &amp; Pitts).</a:t>
            </a:r>
          </a:p>
          <a:p>
            <a:pPr lvl="0" rtl="0">
              <a:lnSpc>
                <a:spcPct val="150000"/>
              </a:lnSpc>
              <a:spcBef>
                <a:spcPts val="0"/>
              </a:spcBef>
              <a:buClr>
                <a:schemeClr val="dk1"/>
              </a:buClr>
              <a:buFont typeface="Arial"/>
              <a:buNone/>
            </a:pPr>
            <a:r>
              <a:rPr lang="en-GB">
                <a:solidFill>
                  <a:schemeClr val="dk1"/>
                </a:solidFill>
              </a:rPr>
              <a:t>Each neuron has:</a:t>
            </a:r>
          </a:p>
          <a:p>
            <a:pPr marL="457200" lvl="0" indent="-228600" rtl="0">
              <a:lnSpc>
                <a:spcPct val="115000"/>
              </a:lnSpc>
              <a:spcBef>
                <a:spcPts val="0"/>
              </a:spcBef>
              <a:buClr>
                <a:schemeClr val="dk1"/>
              </a:buClr>
              <a:buChar char="●"/>
            </a:pPr>
            <a:r>
              <a:rPr lang="en-GB" i="1">
                <a:solidFill>
                  <a:schemeClr val="dk1"/>
                </a:solidFill>
              </a:rPr>
              <a:t>dendrites</a:t>
            </a:r>
            <a:r>
              <a:rPr lang="en-GB">
                <a:solidFill>
                  <a:schemeClr val="dk1"/>
                </a:solidFill>
              </a:rPr>
              <a:t> (</a:t>
            </a:r>
            <a:r>
              <a:rPr lang="en-GB" b="1">
                <a:solidFill>
                  <a:schemeClr val="dk1"/>
                </a:solidFill>
              </a:rPr>
              <a:t>inputs</a:t>
            </a:r>
            <a:r>
              <a:rPr lang="en-GB">
                <a:solidFill>
                  <a:schemeClr val="dk1"/>
                </a:solidFill>
              </a:rPr>
              <a:t>)</a:t>
            </a:r>
          </a:p>
          <a:p>
            <a:pPr marL="457200" lvl="0" indent="-228600" rtl="0">
              <a:lnSpc>
                <a:spcPct val="115000"/>
              </a:lnSpc>
              <a:spcBef>
                <a:spcPts val="0"/>
              </a:spcBef>
              <a:buClr>
                <a:schemeClr val="dk1"/>
              </a:buClr>
              <a:buChar char="●"/>
            </a:pPr>
            <a:r>
              <a:rPr lang="en-GB">
                <a:solidFill>
                  <a:schemeClr val="dk1"/>
                </a:solidFill>
              </a:rPr>
              <a:t>a </a:t>
            </a:r>
            <a:r>
              <a:rPr lang="en-GB" i="1">
                <a:solidFill>
                  <a:schemeClr val="dk1"/>
                </a:solidFill>
              </a:rPr>
              <a:t>nucleus/soma/perceptron</a:t>
            </a:r>
            <a:r>
              <a:rPr lang="en-GB">
                <a:solidFill>
                  <a:schemeClr val="dk1"/>
                </a:solidFill>
              </a:rPr>
              <a:t> (</a:t>
            </a:r>
            <a:r>
              <a:rPr lang="en-GB" b="1">
                <a:solidFill>
                  <a:schemeClr val="dk1"/>
                </a:solidFill>
              </a:rPr>
              <a:t>transfer fuction</a:t>
            </a:r>
            <a:r>
              <a:rPr lang="en-GB">
                <a:solidFill>
                  <a:schemeClr val="dk1"/>
                </a:solidFill>
              </a:rPr>
              <a:t> </a:t>
            </a:r>
            <a:r>
              <a:rPr lang="en-GB" b="1">
                <a:solidFill>
                  <a:schemeClr val="dk1"/>
                </a:solidFill>
              </a:rPr>
              <a:t>+</a:t>
            </a:r>
            <a:r>
              <a:rPr lang="en-GB">
                <a:solidFill>
                  <a:schemeClr val="dk1"/>
                </a:solidFill>
              </a:rPr>
              <a:t> </a:t>
            </a:r>
            <a:r>
              <a:rPr lang="en-GB" b="1">
                <a:solidFill>
                  <a:schemeClr val="dk1"/>
                </a:solidFill>
              </a:rPr>
              <a:t>activation function</a:t>
            </a:r>
            <a:r>
              <a:rPr lang="en-GB">
                <a:solidFill>
                  <a:schemeClr val="dk1"/>
                </a:solidFill>
              </a:rPr>
              <a:t>)</a:t>
            </a:r>
          </a:p>
          <a:p>
            <a:pPr marL="457200" lvl="0" indent="-228600" rtl="0">
              <a:lnSpc>
                <a:spcPct val="115000"/>
              </a:lnSpc>
              <a:spcBef>
                <a:spcPts val="0"/>
              </a:spcBef>
              <a:buClr>
                <a:schemeClr val="dk1"/>
              </a:buClr>
              <a:buChar char="●"/>
            </a:pPr>
            <a:r>
              <a:rPr lang="en-GB">
                <a:solidFill>
                  <a:schemeClr val="dk1"/>
                </a:solidFill>
              </a:rPr>
              <a:t>an </a:t>
            </a:r>
            <a:r>
              <a:rPr lang="en-GB" i="1">
                <a:solidFill>
                  <a:schemeClr val="dk1"/>
                </a:solidFill>
              </a:rPr>
              <a:t>axon</a:t>
            </a:r>
            <a:r>
              <a:rPr lang="en-GB">
                <a:solidFill>
                  <a:schemeClr val="dk1"/>
                </a:solidFill>
              </a:rPr>
              <a:t> (</a:t>
            </a:r>
            <a:r>
              <a:rPr lang="en-GB" b="1">
                <a:solidFill>
                  <a:schemeClr val="dk1"/>
                </a:solidFill>
              </a:rPr>
              <a:t>output</a:t>
            </a:r>
            <a:r>
              <a:rPr lang="en-GB">
                <a:solidFill>
                  <a:schemeClr val="dk1"/>
                </a:solidFill>
              </a:rPr>
              <a:t>)</a:t>
            </a:r>
          </a:p>
          <a:p>
            <a:pPr lvl="0" rtl="0">
              <a:lnSpc>
                <a:spcPct val="115000"/>
              </a:lnSpc>
              <a:spcBef>
                <a:spcPts val="0"/>
              </a:spcBef>
              <a:buNone/>
            </a:pPr>
            <a:endParaRPr/>
          </a:p>
        </p:txBody>
      </p:sp>
      <p:pic>
        <p:nvPicPr>
          <p:cNvPr id="119" name="Shape 119" title="blog_deeplearning1"/>
          <p:cNvPicPr preferRelativeResize="0"/>
          <p:nvPr/>
        </p:nvPicPr>
        <p:blipFill>
          <a:blip r:embed="rId3">
            <a:alphaModFix/>
          </a:blip>
          <a:stretch>
            <a:fillRect/>
          </a:stretch>
        </p:blipFill>
        <p:spPr>
          <a:xfrm>
            <a:off x="3884475" y="2658600"/>
            <a:ext cx="3854975" cy="2403099"/>
          </a:xfrm>
          <a:prstGeom prst="rect">
            <a:avLst/>
          </a:prstGeom>
          <a:noFill/>
          <a:ln>
            <a:noFill/>
          </a:ln>
        </p:spPr>
      </p:pic>
      <p:pic>
        <p:nvPicPr>
          <p:cNvPr id="120" name="Shape 120"/>
          <p:cNvPicPr preferRelativeResize="0"/>
          <p:nvPr/>
        </p:nvPicPr>
        <p:blipFill>
          <a:blip r:embed="rId4">
            <a:alphaModFix/>
          </a:blip>
          <a:stretch>
            <a:fillRect/>
          </a:stretch>
        </p:blipFill>
        <p:spPr>
          <a:xfrm>
            <a:off x="961275" y="2836424"/>
            <a:ext cx="1912000" cy="21222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Neural Networks - Neurons (2)</a:t>
            </a:r>
          </a:p>
        </p:txBody>
      </p:sp>
      <p:sp>
        <p:nvSpPr>
          <p:cNvPr id="126" name="Shape 126"/>
          <p:cNvSpPr txBox="1"/>
          <p:nvPr/>
        </p:nvSpPr>
        <p:spPr>
          <a:xfrm>
            <a:off x="311700" y="1017725"/>
            <a:ext cx="41976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lvl="0" rtl="0">
              <a:lnSpc>
                <a:spcPct val="115000"/>
              </a:lnSpc>
              <a:spcBef>
                <a:spcPts val="0"/>
              </a:spcBef>
              <a:buNone/>
            </a:pPr>
            <a:r>
              <a:rPr lang="en-GB"/>
              <a:t>The information flow is </a:t>
            </a:r>
            <a:r>
              <a:rPr lang="en-GB" b="1"/>
              <a:t>unidirectional</a:t>
            </a:r>
            <a:r>
              <a:rPr lang="en-GB"/>
              <a:t>:</a:t>
            </a:r>
          </a:p>
          <a:p>
            <a:pPr marL="457200" lvl="0" indent="-228600" rtl="0">
              <a:lnSpc>
                <a:spcPct val="115000"/>
              </a:lnSpc>
              <a:spcBef>
                <a:spcPts val="0"/>
              </a:spcBef>
              <a:buChar char="●"/>
            </a:pPr>
            <a:r>
              <a:rPr lang="en-GB"/>
              <a:t>The neuron get </a:t>
            </a:r>
            <a:r>
              <a:rPr lang="en-GB" b="1"/>
              <a:t>inputs</a:t>
            </a:r>
            <a:r>
              <a:rPr lang="en-GB"/>
              <a:t> (electric potentials) from the </a:t>
            </a:r>
            <a:r>
              <a:rPr lang="en-GB" i="1"/>
              <a:t>dendrites</a:t>
            </a:r>
            <a:r>
              <a:rPr lang="en-GB"/>
              <a:t>, that weight them (w</a:t>
            </a:r>
            <a:r>
              <a:rPr lang="en-GB" baseline="-25000"/>
              <a:t>i</a:t>
            </a:r>
            <a:r>
              <a:rPr lang="en-GB"/>
              <a:t>’s)</a:t>
            </a:r>
          </a:p>
          <a:p>
            <a:pPr marL="457200" lvl="0" indent="-228600" rtl="0">
              <a:lnSpc>
                <a:spcPct val="115000"/>
              </a:lnSpc>
              <a:spcBef>
                <a:spcPts val="0"/>
              </a:spcBef>
              <a:buChar char="●"/>
            </a:pPr>
            <a:r>
              <a:rPr lang="en-GB"/>
              <a:t>In the </a:t>
            </a:r>
            <a:r>
              <a:rPr lang="en-GB" i="1"/>
              <a:t>nucleus</a:t>
            </a:r>
            <a:r>
              <a:rPr lang="en-GB"/>
              <a:t>, the weighted inputs are summed together (the </a:t>
            </a:r>
            <a:r>
              <a:rPr lang="en-GB" b="1"/>
              <a:t>transfer</a:t>
            </a:r>
            <a:r>
              <a:rPr lang="en-GB"/>
              <a:t> Σ of the whole information coming from the dendrites)</a:t>
            </a:r>
          </a:p>
          <a:p>
            <a:pPr marL="457200" lvl="0" indent="-228600" rtl="0">
              <a:lnSpc>
                <a:spcPct val="115000"/>
              </a:lnSpc>
              <a:spcBef>
                <a:spcPts val="0"/>
              </a:spcBef>
              <a:buChar char="●"/>
            </a:pPr>
            <a:r>
              <a:rPr lang="en-GB"/>
              <a:t>In the </a:t>
            </a:r>
            <a:r>
              <a:rPr lang="en-GB" i="1"/>
              <a:t>nucleus</a:t>
            </a:r>
            <a:r>
              <a:rPr lang="en-GB"/>
              <a:t>, the summation flows into an </a:t>
            </a:r>
            <a:r>
              <a:rPr lang="en-GB" b="1"/>
              <a:t>activation function</a:t>
            </a:r>
            <a:r>
              <a:rPr lang="en-GB"/>
              <a:t>, which may inhibit, diminish or amplify it </a:t>
            </a:r>
          </a:p>
          <a:p>
            <a:pPr marL="457200" lvl="0" indent="-228600" rtl="0">
              <a:lnSpc>
                <a:spcPct val="115000"/>
              </a:lnSpc>
              <a:spcBef>
                <a:spcPts val="0"/>
              </a:spcBef>
              <a:buChar char="●"/>
            </a:pPr>
            <a:r>
              <a:rPr lang="en-GB"/>
              <a:t>The </a:t>
            </a:r>
            <a:r>
              <a:rPr lang="en-GB" b="1"/>
              <a:t>output</a:t>
            </a:r>
            <a:r>
              <a:rPr lang="en-GB"/>
              <a:t> of the activation function is transmitted through the </a:t>
            </a:r>
            <a:r>
              <a:rPr lang="en-GB" i="1"/>
              <a:t>axon</a:t>
            </a:r>
            <a:r>
              <a:rPr lang="en-GB"/>
              <a:t> </a:t>
            </a:r>
          </a:p>
        </p:txBody>
      </p:sp>
      <p:pic>
        <p:nvPicPr>
          <p:cNvPr id="127" name="Shape 127" title="blog_deeplearning1"/>
          <p:cNvPicPr preferRelativeResize="0"/>
          <p:nvPr/>
        </p:nvPicPr>
        <p:blipFill>
          <a:blip r:embed="rId3">
            <a:alphaModFix/>
          </a:blip>
          <a:stretch>
            <a:fillRect/>
          </a:stretch>
        </p:blipFill>
        <p:spPr>
          <a:xfrm>
            <a:off x="4435300" y="1849987"/>
            <a:ext cx="3948450" cy="24613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Shape 132"/>
          <p:cNvPicPr preferRelativeResize="0"/>
          <p:nvPr/>
        </p:nvPicPr>
        <p:blipFill>
          <a:blip r:embed="rId3">
            <a:alphaModFix/>
          </a:blip>
          <a:stretch>
            <a:fillRect/>
          </a:stretch>
        </p:blipFill>
        <p:spPr>
          <a:xfrm>
            <a:off x="304800" y="284275"/>
            <a:ext cx="8839199" cy="415231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Shape 137"/>
          <p:cNvPicPr preferRelativeResize="0"/>
          <p:nvPr/>
        </p:nvPicPr>
        <p:blipFill>
          <a:blip r:embed="rId3">
            <a:alphaModFix/>
          </a:blip>
          <a:stretch>
            <a:fillRect/>
          </a:stretch>
        </p:blipFill>
        <p:spPr>
          <a:xfrm>
            <a:off x="5141374" y="3036800"/>
            <a:ext cx="3000625" cy="958875"/>
          </a:xfrm>
          <a:prstGeom prst="rect">
            <a:avLst/>
          </a:prstGeom>
          <a:noFill/>
          <a:ln>
            <a:noFill/>
          </a:ln>
        </p:spPr>
      </p:pic>
      <p:sp>
        <p:nvSpPr>
          <p:cNvPr id="138" name="Shape 138"/>
          <p:cNvSpPr txBox="1"/>
          <p:nvPr/>
        </p:nvSpPr>
        <p:spPr>
          <a:xfrm>
            <a:off x="6012291" y="2464100"/>
            <a:ext cx="1258799" cy="572700"/>
          </a:xfrm>
          <a:prstGeom prst="rect">
            <a:avLst/>
          </a:prstGeom>
          <a:noFill/>
          <a:ln>
            <a:noFill/>
          </a:ln>
        </p:spPr>
        <p:txBody>
          <a:bodyPr lIns="91425" tIns="91425" rIns="91425" bIns="91425" anchor="t" anchorCtr="0">
            <a:noAutofit/>
          </a:bodyPr>
          <a:lstStyle/>
          <a:p>
            <a:pPr lvl="0" algn="ctr">
              <a:spcBef>
                <a:spcPts val="0"/>
              </a:spcBef>
              <a:buNone/>
            </a:pPr>
            <a:r>
              <a:rPr lang="en-GB"/>
              <a:t>Krizhevsky’s</a:t>
            </a:r>
          </a:p>
          <a:p>
            <a:pPr lvl="0" algn="ctr">
              <a:spcBef>
                <a:spcPts val="0"/>
              </a:spcBef>
              <a:buNone/>
            </a:pPr>
            <a:r>
              <a:rPr lang="en-GB" b="1"/>
              <a:t>AlexNet</a:t>
            </a:r>
          </a:p>
        </p:txBody>
      </p:sp>
      <p:pic>
        <p:nvPicPr>
          <p:cNvPr id="139" name="Shape 139"/>
          <p:cNvPicPr preferRelativeResize="0"/>
          <p:nvPr/>
        </p:nvPicPr>
        <p:blipFill>
          <a:blip r:embed="rId4">
            <a:alphaModFix/>
          </a:blip>
          <a:stretch>
            <a:fillRect/>
          </a:stretch>
        </p:blipFill>
        <p:spPr>
          <a:xfrm>
            <a:off x="344021" y="2817387"/>
            <a:ext cx="1849154" cy="1126099"/>
          </a:xfrm>
          <a:prstGeom prst="rect">
            <a:avLst/>
          </a:prstGeom>
          <a:noFill/>
          <a:ln>
            <a:noFill/>
          </a:ln>
        </p:spPr>
      </p:pic>
      <p:sp>
        <p:nvSpPr>
          <p:cNvPr id="140" name="Shape 14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Neural Networks - the renaissance</a:t>
            </a:r>
          </a:p>
        </p:txBody>
      </p:sp>
      <p:sp>
        <p:nvSpPr>
          <p:cNvPr id="141" name="Shape 141"/>
          <p:cNvSpPr txBox="1"/>
          <p:nvPr/>
        </p:nvSpPr>
        <p:spPr>
          <a:xfrm>
            <a:off x="1234400" y="4086700"/>
            <a:ext cx="702300" cy="449400"/>
          </a:xfrm>
          <a:prstGeom prst="rect">
            <a:avLst/>
          </a:prstGeom>
          <a:noFill/>
          <a:ln>
            <a:noFill/>
          </a:ln>
        </p:spPr>
        <p:txBody>
          <a:bodyPr lIns="91425" tIns="91425" rIns="91425" bIns="91425" anchor="t" anchorCtr="0">
            <a:noAutofit/>
          </a:bodyPr>
          <a:lstStyle/>
          <a:p>
            <a:pPr lvl="0">
              <a:spcBef>
                <a:spcPts val="0"/>
              </a:spcBef>
              <a:buNone/>
            </a:pPr>
            <a:r>
              <a:rPr lang="en-GB"/>
              <a:t>1980</a:t>
            </a:r>
          </a:p>
        </p:txBody>
      </p:sp>
      <p:sp>
        <p:nvSpPr>
          <p:cNvPr id="142" name="Shape 142"/>
          <p:cNvSpPr txBox="1"/>
          <p:nvPr/>
        </p:nvSpPr>
        <p:spPr>
          <a:xfrm>
            <a:off x="2677650" y="4086700"/>
            <a:ext cx="702300" cy="449400"/>
          </a:xfrm>
          <a:prstGeom prst="rect">
            <a:avLst/>
          </a:prstGeom>
          <a:noFill/>
          <a:ln>
            <a:noFill/>
          </a:ln>
        </p:spPr>
        <p:txBody>
          <a:bodyPr lIns="91425" tIns="91425" rIns="91425" bIns="91425" anchor="t" anchorCtr="0">
            <a:noAutofit/>
          </a:bodyPr>
          <a:lstStyle/>
          <a:p>
            <a:pPr lvl="0" rtl="0">
              <a:spcBef>
                <a:spcPts val="0"/>
              </a:spcBef>
              <a:buNone/>
            </a:pPr>
            <a:r>
              <a:rPr lang="en-GB"/>
              <a:t>1990</a:t>
            </a:r>
          </a:p>
        </p:txBody>
      </p:sp>
      <p:sp>
        <p:nvSpPr>
          <p:cNvPr id="143" name="Shape 143"/>
          <p:cNvSpPr txBox="1"/>
          <p:nvPr/>
        </p:nvSpPr>
        <p:spPr>
          <a:xfrm>
            <a:off x="4120887" y="4086700"/>
            <a:ext cx="702300" cy="449400"/>
          </a:xfrm>
          <a:prstGeom prst="rect">
            <a:avLst/>
          </a:prstGeom>
          <a:noFill/>
          <a:ln>
            <a:noFill/>
          </a:ln>
        </p:spPr>
        <p:txBody>
          <a:bodyPr lIns="91425" tIns="91425" rIns="91425" bIns="91425" anchor="t" anchorCtr="0">
            <a:noAutofit/>
          </a:bodyPr>
          <a:lstStyle/>
          <a:p>
            <a:pPr lvl="0" rtl="0">
              <a:spcBef>
                <a:spcPts val="0"/>
              </a:spcBef>
              <a:buNone/>
            </a:pPr>
            <a:r>
              <a:rPr lang="en-GB"/>
              <a:t>2000</a:t>
            </a:r>
          </a:p>
        </p:txBody>
      </p:sp>
      <p:sp>
        <p:nvSpPr>
          <p:cNvPr id="144" name="Shape 144"/>
          <p:cNvSpPr txBox="1"/>
          <p:nvPr/>
        </p:nvSpPr>
        <p:spPr>
          <a:xfrm>
            <a:off x="5564150" y="4086700"/>
            <a:ext cx="702300" cy="449400"/>
          </a:xfrm>
          <a:prstGeom prst="rect">
            <a:avLst/>
          </a:prstGeom>
          <a:noFill/>
          <a:ln>
            <a:noFill/>
          </a:ln>
        </p:spPr>
        <p:txBody>
          <a:bodyPr lIns="91425" tIns="91425" rIns="91425" bIns="91425" anchor="t" anchorCtr="0">
            <a:noAutofit/>
          </a:bodyPr>
          <a:lstStyle/>
          <a:p>
            <a:pPr lvl="0" rtl="0">
              <a:spcBef>
                <a:spcPts val="0"/>
              </a:spcBef>
              <a:buNone/>
            </a:pPr>
            <a:r>
              <a:rPr lang="en-GB"/>
              <a:t>2010</a:t>
            </a:r>
          </a:p>
        </p:txBody>
      </p:sp>
      <p:cxnSp>
        <p:nvCxnSpPr>
          <p:cNvPr id="145" name="Shape 145"/>
          <p:cNvCxnSpPr/>
          <p:nvPr/>
        </p:nvCxnSpPr>
        <p:spPr>
          <a:xfrm>
            <a:off x="846450" y="4086700"/>
            <a:ext cx="7451100" cy="0"/>
          </a:xfrm>
          <a:prstGeom prst="straightConnector1">
            <a:avLst/>
          </a:prstGeom>
          <a:noFill/>
          <a:ln w="9525" cap="flat" cmpd="sng">
            <a:solidFill>
              <a:schemeClr val="dk2"/>
            </a:solidFill>
            <a:prstDash val="solid"/>
            <a:round/>
            <a:headEnd type="none" w="lg" len="lg"/>
            <a:tailEnd type="stealth" w="lg" len="lg"/>
          </a:ln>
        </p:spPr>
      </p:cxnSp>
      <p:sp>
        <p:nvSpPr>
          <p:cNvPr id="146" name="Shape 146"/>
          <p:cNvSpPr txBox="1"/>
          <p:nvPr/>
        </p:nvSpPr>
        <p:spPr>
          <a:xfrm>
            <a:off x="7007400" y="4086700"/>
            <a:ext cx="702300" cy="449400"/>
          </a:xfrm>
          <a:prstGeom prst="rect">
            <a:avLst/>
          </a:prstGeom>
          <a:noFill/>
          <a:ln>
            <a:noFill/>
          </a:ln>
        </p:spPr>
        <p:txBody>
          <a:bodyPr lIns="91425" tIns="91425" rIns="91425" bIns="91425" anchor="t" anchorCtr="0">
            <a:noAutofit/>
          </a:bodyPr>
          <a:lstStyle/>
          <a:p>
            <a:pPr lvl="0" rtl="0">
              <a:spcBef>
                <a:spcPts val="0"/>
              </a:spcBef>
              <a:buNone/>
            </a:pPr>
            <a:r>
              <a:rPr lang="en-GB"/>
              <a:t>2020</a:t>
            </a:r>
          </a:p>
        </p:txBody>
      </p:sp>
      <p:sp>
        <p:nvSpPr>
          <p:cNvPr id="147" name="Shape 147"/>
          <p:cNvSpPr/>
          <p:nvPr/>
        </p:nvSpPr>
        <p:spPr>
          <a:xfrm>
            <a:off x="862825" y="1685525"/>
            <a:ext cx="5792300" cy="2026625"/>
          </a:xfrm>
          <a:custGeom>
            <a:avLst/>
            <a:gdLst/>
            <a:ahLst/>
            <a:cxnLst/>
            <a:rect l="0" t="0" r="0" b="0"/>
            <a:pathLst>
              <a:path w="231692" h="81065" extrusionOk="0">
                <a:moveTo>
                  <a:pt x="0" y="81065"/>
                </a:moveTo>
                <a:cubicBezTo>
                  <a:pt x="13778" y="74777"/>
                  <a:pt x="54668" y="45080"/>
                  <a:pt x="82671" y="43341"/>
                </a:cubicBezTo>
                <a:cubicBezTo>
                  <a:pt x="110673" y="41602"/>
                  <a:pt x="143179" y="77854"/>
                  <a:pt x="168016" y="70631"/>
                </a:cubicBezTo>
                <a:cubicBezTo>
                  <a:pt x="192852" y="63407"/>
                  <a:pt x="221079" y="11771"/>
                  <a:pt x="231692" y="0"/>
                </a:cubicBezTo>
              </a:path>
            </a:pathLst>
          </a:custGeom>
          <a:noFill/>
          <a:ln w="38100" cap="flat" cmpd="sng">
            <a:solidFill>
              <a:srgbClr val="6AA84F"/>
            </a:solidFill>
            <a:prstDash val="solid"/>
            <a:round/>
            <a:headEnd type="none" w="lg" len="lg"/>
            <a:tailEnd type="none" w="lg" len="lg"/>
          </a:ln>
        </p:spPr>
      </p:sp>
      <p:pic>
        <p:nvPicPr>
          <p:cNvPr id="148" name="Shape 148"/>
          <p:cNvPicPr preferRelativeResize="0"/>
          <p:nvPr/>
        </p:nvPicPr>
        <p:blipFill>
          <a:blip r:embed="rId5">
            <a:alphaModFix/>
          </a:blip>
          <a:stretch>
            <a:fillRect/>
          </a:stretch>
        </p:blipFill>
        <p:spPr>
          <a:xfrm>
            <a:off x="2113550" y="1616525"/>
            <a:ext cx="1692224" cy="1057650"/>
          </a:xfrm>
          <a:prstGeom prst="rect">
            <a:avLst/>
          </a:prstGeom>
          <a:noFill/>
          <a:ln>
            <a:noFill/>
          </a:ln>
        </p:spPr>
      </p:pic>
      <p:sp>
        <p:nvSpPr>
          <p:cNvPr id="149" name="Shape 149"/>
          <p:cNvSpPr txBox="1"/>
          <p:nvPr/>
        </p:nvSpPr>
        <p:spPr>
          <a:xfrm>
            <a:off x="2454625" y="1016225"/>
            <a:ext cx="1010100" cy="572700"/>
          </a:xfrm>
          <a:prstGeom prst="rect">
            <a:avLst/>
          </a:prstGeom>
          <a:noFill/>
          <a:ln>
            <a:noFill/>
          </a:ln>
        </p:spPr>
        <p:txBody>
          <a:bodyPr lIns="91425" tIns="91425" rIns="91425" bIns="91425" anchor="t" anchorCtr="0">
            <a:noAutofit/>
          </a:bodyPr>
          <a:lstStyle/>
          <a:p>
            <a:pPr lvl="0" algn="ctr">
              <a:spcBef>
                <a:spcPts val="0"/>
              </a:spcBef>
              <a:buNone/>
            </a:pPr>
            <a:r>
              <a:rPr lang="en-GB"/>
              <a:t>Le Cun’s</a:t>
            </a:r>
          </a:p>
          <a:p>
            <a:pPr lvl="0" algn="ctr">
              <a:spcBef>
                <a:spcPts val="0"/>
              </a:spcBef>
              <a:buNone/>
            </a:pPr>
            <a:r>
              <a:rPr lang="en-GB" b="1"/>
              <a:t>LeNet-5</a:t>
            </a:r>
          </a:p>
        </p:txBody>
      </p:sp>
      <p:sp>
        <p:nvSpPr>
          <p:cNvPr id="150" name="Shape 150"/>
          <p:cNvSpPr txBox="1"/>
          <p:nvPr/>
        </p:nvSpPr>
        <p:spPr>
          <a:xfrm>
            <a:off x="587900" y="2293012"/>
            <a:ext cx="1361400" cy="518400"/>
          </a:xfrm>
          <a:prstGeom prst="rect">
            <a:avLst/>
          </a:prstGeom>
          <a:noFill/>
          <a:ln>
            <a:noFill/>
          </a:ln>
        </p:spPr>
        <p:txBody>
          <a:bodyPr lIns="91425" tIns="91425" rIns="91425" bIns="91425" anchor="t" anchorCtr="0">
            <a:noAutofit/>
          </a:bodyPr>
          <a:lstStyle/>
          <a:p>
            <a:pPr lvl="0" algn="ctr">
              <a:spcBef>
                <a:spcPts val="0"/>
              </a:spcBef>
              <a:buNone/>
            </a:pPr>
            <a:r>
              <a:rPr lang="en-GB"/>
              <a:t>Fukushima’s</a:t>
            </a:r>
          </a:p>
          <a:p>
            <a:pPr lvl="0" algn="ctr">
              <a:spcBef>
                <a:spcPts val="0"/>
              </a:spcBef>
              <a:buNone/>
            </a:pPr>
            <a:r>
              <a:rPr lang="en-GB" b="1"/>
              <a:t>Neocognitron</a:t>
            </a:r>
          </a:p>
        </p:txBody>
      </p:sp>
      <p:sp>
        <p:nvSpPr>
          <p:cNvPr id="151" name="Shape 151"/>
          <p:cNvSpPr txBox="1"/>
          <p:nvPr/>
        </p:nvSpPr>
        <p:spPr>
          <a:xfrm>
            <a:off x="4751475" y="3033975"/>
            <a:ext cx="367800" cy="449400"/>
          </a:xfrm>
          <a:prstGeom prst="rect">
            <a:avLst/>
          </a:prstGeom>
          <a:noFill/>
          <a:ln>
            <a:noFill/>
          </a:ln>
        </p:spPr>
        <p:txBody>
          <a:bodyPr lIns="91425" tIns="91425" rIns="91425" bIns="91425" anchor="t" anchorCtr="0">
            <a:noAutofit/>
          </a:bodyPr>
          <a:lstStyle/>
          <a:p>
            <a:pPr lvl="0">
              <a:spcBef>
                <a:spcPts val="0"/>
              </a:spcBef>
              <a:buNone/>
            </a:pPr>
            <a:r>
              <a:rPr lang="en-GB"/>
              <a:t>...</a:t>
            </a:r>
          </a:p>
        </p:txBody>
      </p:sp>
      <p:sp>
        <p:nvSpPr>
          <p:cNvPr id="152" name="Shape 152"/>
          <p:cNvSpPr txBox="1"/>
          <p:nvPr/>
        </p:nvSpPr>
        <p:spPr>
          <a:xfrm>
            <a:off x="4608450" y="1020025"/>
            <a:ext cx="2019900" cy="449400"/>
          </a:xfrm>
          <a:prstGeom prst="rect">
            <a:avLst/>
          </a:prstGeom>
          <a:noFill/>
          <a:ln>
            <a:noFill/>
          </a:ln>
        </p:spPr>
        <p:txBody>
          <a:bodyPr lIns="91425" tIns="91425" rIns="91425" bIns="91425" anchor="t" anchorCtr="0">
            <a:noAutofit/>
          </a:bodyPr>
          <a:lstStyle/>
          <a:p>
            <a:pPr lvl="0" rtl="0">
              <a:spcBef>
                <a:spcPts val="0"/>
              </a:spcBef>
              <a:buNone/>
            </a:pPr>
            <a:r>
              <a:rPr lang="en-GB" b="1">
                <a:solidFill>
                  <a:srgbClr val="CC0000"/>
                </a:solidFill>
              </a:rPr>
              <a:t>What happened?</a:t>
            </a:r>
          </a:p>
        </p:txBody>
      </p:sp>
      <p:sp>
        <p:nvSpPr>
          <p:cNvPr id="153" name="Shape 153"/>
          <p:cNvSpPr/>
          <p:nvPr/>
        </p:nvSpPr>
        <p:spPr>
          <a:xfrm rot="515656">
            <a:off x="4959018" y="1400065"/>
            <a:ext cx="240905" cy="1832970"/>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4" name="Shape 154"/>
          <p:cNvSpPr txBox="1"/>
          <p:nvPr/>
        </p:nvSpPr>
        <p:spPr>
          <a:xfrm>
            <a:off x="5200650" y="4592825"/>
            <a:ext cx="8901300" cy="621900"/>
          </a:xfrm>
          <a:prstGeom prst="rect">
            <a:avLst/>
          </a:prstGeom>
          <a:noFill/>
          <a:ln>
            <a:noFill/>
          </a:ln>
        </p:spPr>
        <p:txBody>
          <a:bodyPr lIns="91425" tIns="91425" rIns="91425" bIns="91425" anchor="ctr" anchorCtr="0">
            <a:noAutofit/>
          </a:bodyPr>
          <a:lstStyle/>
          <a:p>
            <a:pPr lvl="0" rtl="0">
              <a:spcBef>
                <a:spcPts val="0"/>
              </a:spcBef>
              <a:buNone/>
            </a:pPr>
            <a:r>
              <a:rPr lang="en-GB" sz="1000"/>
              <a:t>http://people.csail.mit.edu/torralba/research/drawCNN/drawNet.html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Neural Networks and Deep Learning</a:t>
            </a:r>
          </a:p>
        </p:txBody>
      </p:sp>
      <p:pic>
        <p:nvPicPr>
          <p:cNvPr id="160" name="Shape 160"/>
          <p:cNvPicPr preferRelativeResize="0"/>
          <p:nvPr/>
        </p:nvPicPr>
        <p:blipFill>
          <a:blip r:embed="rId3">
            <a:alphaModFix/>
          </a:blip>
          <a:stretch>
            <a:fillRect/>
          </a:stretch>
        </p:blipFill>
        <p:spPr>
          <a:xfrm>
            <a:off x="4060737" y="2658212"/>
            <a:ext cx="1131709" cy="1215687"/>
          </a:xfrm>
          <a:prstGeom prst="rect">
            <a:avLst/>
          </a:prstGeom>
          <a:noFill/>
          <a:ln>
            <a:noFill/>
          </a:ln>
        </p:spPr>
      </p:pic>
      <p:pic>
        <p:nvPicPr>
          <p:cNvPr id="161" name="Shape 161"/>
          <p:cNvPicPr preferRelativeResize="0"/>
          <p:nvPr/>
        </p:nvPicPr>
        <p:blipFill>
          <a:blip r:embed="rId4">
            <a:alphaModFix/>
          </a:blip>
          <a:stretch>
            <a:fillRect/>
          </a:stretch>
        </p:blipFill>
        <p:spPr>
          <a:xfrm>
            <a:off x="3029887" y="1726975"/>
            <a:ext cx="1849150" cy="1438229"/>
          </a:xfrm>
          <a:prstGeom prst="rect">
            <a:avLst/>
          </a:prstGeom>
          <a:noFill/>
          <a:ln>
            <a:noFill/>
          </a:ln>
        </p:spPr>
      </p:pic>
      <p:sp>
        <p:nvSpPr>
          <p:cNvPr id="162" name="Shape 162"/>
          <p:cNvSpPr txBox="1"/>
          <p:nvPr/>
        </p:nvSpPr>
        <p:spPr>
          <a:xfrm>
            <a:off x="3370476" y="3984575"/>
            <a:ext cx="743100" cy="449400"/>
          </a:xfrm>
          <a:prstGeom prst="rect">
            <a:avLst/>
          </a:prstGeom>
          <a:noFill/>
          <a:ln>
            <a:noFill/>
          </a:ln>
        </p:spPr>
        <p:txBody>
          <a:bodyPr lIns="91425" tIns="91425" rIns="91425" bIns="91425" anchor="t" anchorCtr="0">
            <a:noAutofit/>
          </a:bodyPr>
          <a:lstStyle/>
          <a:p>
            <a:pPr lvl="0">
              <a:spcBef>
                <a:spcPts val="0"/>
              </a:spcBef>
              <a:buNone/>
            </a:pPr>
            <a:r>
              <a:rPr lang="en-GB"/>
              <a:t>GPUs</a:t>
            </a:r>
          </a:p>
        </p:txBody>
      </p:sp>
      <p:sp>
        <p:nvSpPr>
          <p:cNvPr id="163" name="Shape 163"/>
          <p:cNvSpPr txBox="1"/>
          <p:nvPr/>
        </p:nvSpPr>
        <p:spPr>
          <a:xfrm>
            <a:off x="4672312" y="3984562"/>
            <a:ext cx="836100" cy="449400"/>
          </a:xfrm>
          <a:prstGeom prst="rect">
            <a:avLst/>
          </a:prstGeom>
          <a:noFill/>
          <a:ln>
            <a:noFill/>
          </a:ln>
        </p:spPr>
        <p:txBody>
          <a:bodyPr lIns="91425" tIns="91425" rIns="91425" bIns="91425" anchor="t" anchorCtr="0">
            <a:noAutofit/>
          </a:bodyPr>
          <a:lstStyle/>
          <a:p>
            <a:pPr lvl="0">
              <a:spcBef>
                <a:spcPts val="0"/>
              </a:spcBef>
              <a:buNone/>
            </a:pPr>
            <a:r>
              <a:rPr lang="en-GB"/>
              <a:t>Data</a:t>
            </a:r>
          </a:p>
        </p:txBody>
      </p:sp>
      <p:sp>
        <p:nvSpPr>
          <p:cNvPr id="164" name="Shape 164"/>
          <p:cNvSpPr txBox="1"/>
          <p:nvPr/>
        </p:nvSpPr>
        <p:spPr>
          <a:xfrm>
            <a:off x="1050100" y="3875450"/>
            <a:ext cx="1131600" cy="642000"/>
          </a:xfrm>
          <a:prstGeom prst="rect">
            <a:avLst/>
          </a:prstGeom>
          <a:noFill/>
          <a:ln>
            <a:noFill/>
          </a:ln>
        </p:spPr>
        <p:txBody>
          <a:bodyPr lIns="91425" tIns="91425" rIns="91425" bIns="91425" anchor="t" anchorCtr="0">
            <a:noAutofit/>
          </a:bodyPr>
          <a:lstStyle/>
          <a:p>
            <a:pPr lvl="0" algn="ctr">
              <a:spcBef>
                <a:spcPts val="0"/>
              </a:spcBef>
              <a:buNone/>
            </a:pPr>
            <a:r>
              <a:rPr lang="en-GB"/>
              <a:t>Neural</a:t>
            </a:r>
          </a:p>
          <a:p>
            <a:pPr lvl="0" algn="ctr">
              <a:spcBef>
                <a:spcPts val="0"/>
              </a:spcBef>
              <a:buNone/>
            </a:pPr>
            <a:r>
              <a:rPr lang="en-GB"/>
              <a:t>Networks</a:t>
            </a:r>
          </a:p>
        </p:txBody>
      </p:sp>
      <p:sp>
        <p:nvSpPr>
          <p:cNvPr id="165" name="Shape 165"/>
          <p:cNvSpPr txBox="1"/>
          <p:nvPr/>
        </p:nvSpPr>
        <p:spPr>
          <a:xfrm>
            <a:off x="6894450" y="3840575"/>
            <a:ext cx="1131600" cy="737400"/>
          </a:xfrm>
          <a:prstGeom prst="rect">
            <a:avLst/>
          </a:prstGeom>
          <a:noFill/>
          <a:ln>
            <a:noFill/>
          </a:ln>
        </p:spPr>
        <p:txBody>
          <a:bodyPr lIns="91425" tIns="91425" rIns="91425" bIns="91425" anchor="t" anchorCtr="0">
            <a:noAutofit/>
          </a:bodyPr>
          <a:lstStyle/>
          <a:p>
            <a:pPr lvl="0" algn="ctr" rtl="0">
              <a:spcBef>
                <a:spcPts val="0"/>
              </a:spcBef>
              <a:buNone/>
            </a:pPr>
            <a:r>
              <a:rPr lang="en-GB" b="1"/>
              <a:t>Deep</a:t>
            </a:r>
          </a:p>
          <a:p>
            <a:pPr lvl="0" algn="ctr" rtl="0">
              <a:spcBef>
                <a:spcPts val="0"/>
              </a:spcBef>
              <a:buNone/>
            </a:pPr>
            <a:r>
              <a:rPr lang="en-GB"/>
              <a:t>Neural</a:t>
            </a:r>
          </a:p>
          <a:p>
            <a:pPr lvl="0" algn="ctr" rtl="0">
              <a:spcBef>
                <a:spcPts val="0"/>
              </a:spcBef>
              <a:buNone/>
            </a:pPr>
            <a:r>
              <a:rPr lang="en-GB"/>
              <a:t>Networks</a:t>
            </a:r>
          </a:p>
        </p:txBody>
      </p:sp>
      <p:sp>
        <p:nvSpPr>
          <p:cNvPr id="166" name="Shape 166"/>
          <p:cNvSpPr/>
          <p:nvPr/>
        </p:nvSpPr>
        <p:spPr>
          <a:xfrm>
            <a:off x="2374437" y="3971750"/>
            <a:ext cx="561900" cy="449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7" name="Shape 167"/>
          <p:cNvSpPr/>
          <p:nvPr/>
        </p:nvSpPr>
        <p:spPr>
          <a:xfrm>
            <a:off x="5755359" y="3971750"/>
            <a:ext cx="980400" cy="449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8" name="Shape 168"/>
          <p:cNvSpPr/>
          <p:nvPr/>
        </p:nvSpPr>
        <p:spPr>
          <a:xfrm>
            <a:off x="4201250" y="4051850"/>
            <a:ext cx="289200" cy="289200"/>
          </a:xfrm>
          <a:prstGeom prst="mathPlus">
            <a:avLst>
              <a:gd name="adj1" fmla="val 2352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69" name="Shape 169"/>
          <p:cNvPicPr preferRelativeResize="0"/>
          <p:nvPr/>
        </p:nvPicPr>
        <p:blipFill>
          <a:blip r:embed="rId5">
            <a:alphaModFix/>
          </a:blip>
          <a:stretch>
            <a:fillRect/>
          </a:stretch>
        </p:blipFill>
        <p:spPr>
          <a:xfrm>
            <a:off x="691325" y="1257325"/>
            <a:ext cx="1849149" cy="2225143"/>
          </a:xfrm>
          <a:prstGeom prst="rect">
            <a:avLst/>
          </a:prstGeom>
          <a:noFill/>
          <a:ln>
            <a:noFill/>
          </a:ln>
        </p:spPr>
      </p:pic>
      <p:pic>
        <p:nvPicPr>
          <p:cNvPr id="170" name="Shape 170"/>
          <p:cNvPicPr preferRelativeResize="0"/>
          <p:nvPr/>
        </p:nvPicPr>
        <p:blipFill>
          <a:blip r:embed="rId6">
            <a:alphaModFix/>
          </a:blip>
          <a:stretch>
            <a:fillRect/>
          </a:stretch>
        </p:blipFill>
        <p:spPr>
          <a:xfrm>
            <a:off x="5638469" y="1582376"/>
            <a:ext cx="2862878" cy="1717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Supervised Classification</a:t>
            </a:r>
          </a:p>
        </p:txBody>
      </p:sp>
      <p:sp>
        <p:nvSpPr>
          <p:cNvPr id="176" name="Shape 176"/>
          <p:cNvSpPr txBox="1"/>
          <p:nvPr/>
        </p:nvSpPr>
        <p:spPr>
          <a:xfrm>
            <a:off x="311700" y="1017725"/>
            <a:ext cx="38526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228600" rtl="0">
              <a:lnSpc>
                <a:spcPct val="115000"/>
              </a:lnSpc>
              <a:spcBef>
                <a:spcPts val="0"/>
              </a:spcBef>
              <a:buChar char="●"/>
            </a:pPr>
            <a:r>
              <a:rPr lang="en-GB"/>
              <a:t>Traditional kind of problem the NN do solve</a:t>
            </a:r>
          </a:p>
          <a:p>
            <a:pPr marL="914400" lvl="1" indent="-228600" rtl="0">
              <a:lnSpc>
                <a:spcPct val="115000"/>
              </a:lnSpc>
              <a:spcBef>
                <a:spcPts val="0"/>
              </a:spcBef>
              <a:buChar char="○"/>
            </a:pPr>
            <a:r>
              <a:rPr lang="en-GB"/>
              <a:t>Regression</a:t>
            </a:r>
          </a:p>
          <a:p>
            <a:pPr marL="914400" lvl="1" indent="-228600" rtl="0">
              <a:lnSpc>
                <a:spcPct val="115000"/>
              </a:lnSpc>
              <a:spcBef>
                <a:spcPts val="0"/>
              </a:spcBef>
              <a:buChar char="○"/>
            </a:pPr>
            <a:r>
              <a:rPr lang="en-GB"/>
              <a:t>Ranking</a:t>
            </a:r>
          </a:p>
          <a:p>
            <a:pPr marL="914400" lvl="1" indent="-228600" rtl="0">
              <a:lnSpc>
                <a:spcPct val="115000"/>
              </a:lnSpc>
              <a:spcBef>
                <a:spcPts val="0"/>
              </a:spcBef>
              <a:buChar char="○"/>
            </a:pPr>
            <a:r>
              <a:rPr lang="en-GB"/>
              <a:t>Reinforcement Learning</a:t>
            </a:r>
          </a:p>
          <a:p>
            <a:pPr marL="914400" lvl="1" indent="-228600" rtl="0">
              <a:lnSpc>
                <a:spcPct val="115000"/>
              </a:lnSpc>
              <a:spcBef>
                <a:spcPts val="0"/>
              </a:spcBef>
              <a:buChar char="○"/>
            </a:pPr>
            <a:r>
              <a:rPr lang="en-GB"/>
              <a:t>Detection</a:t>
            </a:r>
          </a:p>
        </p:txBody>
      </p:sp>
      <p:pic>
        <p:nvPicPr>
          <p:cNvPr id="177" name="Shape 177"/>
          <p:cNvPicPr preferRelativeResize="0"/>
          <p:nvPr/>
        </p:nvPicPr>
        <p:blipFill>
          <a:blip r:embed="rId3">
            <a:alphaModFix/>
          </a:blip>
          <a:stretch>
            <a:fillRect/>
          </a:stretch>
        </p:blipFill>
        <p:spPr>
          <a:xfrm>
            <a:off x="381250" y="2906150"/>
            <a:ext cx="2447999" cy="1836024"/>
          </a:xfrm>
          <a:prstGeom prst="rect">
            <a:avLst/>
          </a:prstGeom>
          <a:noFill/>
          <a:ln>
            <a:noFill/>
          </a:ln>
        </p:spPr>
      </p:pic>
      <p:pic>
        <p:nvPicPr>
          <p:cNvPr id="178" name="Shape 178"/>
          <p:cNvPicPr preferRelativeResize="0"/>
          <p:nvPr/>
        </p:nvPicPr>
        <p:blipFill>
          <a:blip r:embed="rId4">
            <a:alphaModFix/>
          </a:blip>
          <a:stretch>
            <a:fillRect/>
          </a:stretch>
        </p:blipFill>
        <p:spPr>
          <a:xfrm>
            <a:off x="7053125" y="790550"/>
            <a:ext cx="1779175" cy="856975"/>
          </a:xfrm>
          <a:prstGeom prst="rect">
            <a:avLst/>
          </a:prstGeom>
          <a:noFill/>
          <a:ln>
            <a:noFill/>
          </a:ln>
        </p:spPr>
      </p:pic>
      <p:pic>
        <p:nvPicPr>
          <p:cNvPr id="179" name="Shape 179"/>
          <p:cNvPicPr preferRelativeResize="0"/>
          <p:nvPr/>
        </p:nvPicPr>
        <p:blipFill>
          <a:blip r:embed="rId5">
            <a:alphaModFix/>
          </a:blip>
          <a:stretch>
            <a:fillRect/>
          </a:stretch>
        </p:blipFill>
        <p:spPr>
          <a:xfrm>
            <a:off x="4329050" y="1305575"/>
            <a:ext cx="2125287" cy="856975"/>
          </a:xfrm>
          <a:prstGeom prst="rect">
            <a:avLst/>
          </a:prstGeom>
          <a:noFill/>
          <a:ln>
            <a:noFill/>
          </a:ln>
        </p:spPr>
      </p:pic>
      <p:pic>
        <p:nvPicPr>
          <p:cNvPr id="180" name="Shape 180"/>
          <p:cNvPicPr preferRelativeResize="0"/>
          <p:nvPr/>
        </p:nvPicPr>
        <p:blipFill>
          <a:blip r:embed="rId6">
            <a:alphaModFix/>
          </a:blip>
          <a:stretch>
            <a:fillRect/>
          </a:stretch>
        </p:blipFill>
        <p:spPr>
          <a:xfrm>
            <a:off x="3076200" y="2640875"/>
            <a:ext cx="2233974" cy="1489324"/>
          </a:xfrm>
          <a:prstGeom prst="rect">
            <a:avLst/>
          </a:prstGeom>
          <a:noFill/>
          <a:ln>
            <a:noFill/>
          </a:ln>
        </p:spPr>
      </p:pic>
      <p:pic>
        <p:nvPicPr>
          <p:cNvPr id="181" name="Shape 181"/>
          <p:cNvPicPr preferRelativeResize="0"/>
          <p:nvPr/>
        </p:nvPicPr>
        <p:blipFill>
          <a:blip r:embed="rId7">
            <a:alphaModFix/>
          </a:blip>
          <a:stretch>
            <a:fillRect/>
          </a:stretch>
        </p:blipFill>
        <p:spPr>
          <a:xfrm>
            <a:off x="5603300" y="2342550"/>
            <a:ext cx="2914650" cy="1933575"/>
          </a:xfrm>
          <a:prstGeom prst="rect">
            <a:avLst/>
          </a:prstGeom>
          <a:noFill/>
          <a:ln>
            <a:noFill/>
          </a:ln>
        </p:spPr>
      </p:pic>
      <p:sp>
        <p:nvSpPr>
          <p:cNvPr id="182" name="Shape 182"/>
          <p:cNvSpPr txBox="1"/>
          <p:nvPr/>
        </p:nvSpPr>
        <p:spPr>
          <a:xfrm>
            <a:off x="5957075" y="4054000"/>
            <a:ext cx="2207100" cy="449400"/>
          </a:xfrm>
          <a:prstGeom prst="rect">
            <a:avLst/>
          </a:prstGeom>
          <a:noFill/>
          <a:ln>
            <a:noFill/>
          </a:ln>
        </p:spPr>
        <p:txBody>
          <a:bodyPr lIns="91425" tIns="91425" rIns="91425" bIns="91425" anchor="t" anchorCtr="0">
            <a:noAutofit/>
          </a:bodyPr>
          <a:lstStyle/>
          <a:p>
            <a:pPr lvl="0">
              <a:spcBef>
                <a:spcPts val="0"/>
              </a:spcBef>
              <a:buNone/>
            </a:pPr>
            <a:r>
              <a:rPr lang="en-GB"/>
              <a:t>Labels {‘a’, ‘b’, ‘c’, ‘d’, ‘e’}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2150850"/>
            <a:ext cx="8520600" cy="841800"/>
          </a:xfrm>
          <a:prstGeom prst="rect">
            <a:avLst/>
          </a:prstGeom>
        </p:spPr>
        <p:txBody>
          <a:bodyPr lIns="91425" tIns="91425" rIns="91425" bIns="91425" anchor="ctr" anchorCtr="0">
            <a:noAutofit/>
          </a:bodyPr>
          <a:lstStyle/>
          <a:p>
            <a:pPr lvl="0" rtl="0">
              <a:spcBef>
                <a:spcPts val="0"/>
              </a:spcBef>
              <a:buNone/>
            </a:pPr>
            <a:r>
              <a:rPr lang="en-GB"/>
              <a:t>Preliminaries: logistic classification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p:nvPr/>
        </p:nvSpPr>
        <p:spPr>
          <a:xfrm>
            <a:off x="311700" y="1017725"/>
            <a:ext cx="38526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228600" rtl="0">
              <a:lnSpc>
                <a:spcPct val="115000"/>
              </a:lnSpc>
              <a:spcBef>
                <a:spcPts val="0"/>
              </a:spcBef>
              <a:buChar char="●"/>
            </a:pPr>
            <a:r>
              <a:rPr lang="en-GB"/>
              <a:t>It assigns a </a:t>
            </a:r>
            <a:r>
              <a:rPr lang="en-GB" i="1"/>
              <a:t>score</a:t>
            </a:r>
            <a:r>
              <a:rPr lang="en-GB"/>
              <a:t> </a:t>
            </a:r>
            <a:r>
              <a:rPr lang="en-GB" i="1"/>
              <a:t>y</a:t>
            </a:r>
            <a:r>
              <a:rPr lang="en-GB"/>
              <a:t> to the input </a:t>
            </a:r>
            <a:r>
              <a:rPr lang="en-GB" b="1"/>
              <a:t>x</a:t>
            </a:r>
            <a:r>
              <a:rPr lang="en-GB"/>
              <a:t> through a linear model (W,</a:t>
            </a:r>
            <a:r>
              <a:rPr lang="en-GB" b="1"/>
              <a:t>b</a:t>
            </a:r>
            <a:r>
              <a:rPr lang="en-GB"/>
              <a:t>)</a:t>
            </a:r>
          </a:p>
          <a:p>
            <a:pPr marL="457200" lvl="0" indent="-228600" rtl="0">
              <a:lnSpc>
                <a:spcPct val="115000"/>
              </a:lnSpc>
              <a:spcBef>
                <a:spcPts val="0"/>
              </a:spcBef>
              <a:buChar char="●"/>
            </a:pPr>
            <a:r>
              <a:rPr lang="en-GB"/>
              <a:t>The score helps to identify the class label that wins</a:t>
            </a:r>
          </a:p>
        </p:txBody>
      </p:sp>
      <p:sp>
        <p:nvSpPr>
          <p:cNvPr id="193" name="Shape 19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Logistic Classifier</a:t>
            </a:r>
          </a:p>
        </p:txBody>
      </p:sp>
      <p:sp>
        <p:nvSpPr>
          <p:cNvPr id="194" name="Shape 194"/>
          <p:cNvSpPr txBox="1"/>
          <p:nvPr/>
        </p:nvSpPr>
        <p:spPr>
          <a:xfrm>
            <a:off x="2836050" y="2157450"/>
            <a:ext cx="3471900" cy="828600"/>
          </a:xfrm>
          <a:prstGeom prst="rect">
            <a:avLst/>
          </a:prstGeom>
          <a:noFill/>
          <a:ln>
            <a:noFill/>
          </a:ln>
        </p:spPr>
        <p:txBody>
          <a:bodyPr lIns="91425" tIns="91425" rIns="91425" bIns="91425" anchor="t" anchorCtr="0">
            <a:noAutofit/>
          </a:bodyPr>
          <a:lstStyle/>
          <a:p>
            <a:pPr lvl="0" algn="ctr">
              <a:spcBef>
                <a:spcPts val="0"/>
              </a:spcBef>
              <a:buNone/>
            </a:pPr>
            <a:r>
              <a:rPr lang="en-GB" sz="4800" b="1">
                <a:solidFill>
                  <a:srgbClr val="3C78D8"/>
                </a:solidFill>
              </a:rPr>
              <a:t>x</a:t>
            </a:r>
            <a:r>
              <a:rPr lang="en-GB" sz="4800">
                <a:solidFill>
                  <a:srgbClr val="E69138"/>
                </a:solidFill>
              </a:rPr>
              <a:t>W</a:t>
            </a:r>
            <a:r>
              <a:rPr lang="en-GB" sz="4800"/>
              <a:t> + </a:t>
            </a:r>
            <a:r>
              <a:rPr lang="en-GB" sz="4800" b="1">
                <a:solidFill>
                  <a:srgbClr val="E69138"/>
                </a:solidFill>
              </a:rPr>
              <a:t>b</a:t>
            </a:r>
            <a:r>
              <a:rPr lang="en-GB" sz="4800"/>
              <a:t> = </a:t>
            </a:r>
            <a:r>
              <a:rPr lang="en-GB" sz="4800" b="1">
                <a:solidFill>
                  <a:srgbClr val="CC0000"/>
                </a:solidFill>
              </a:rPr>
              <a:t>y</a:t>
            </a:r>
          </a:p>
        </p:txBody>
      </p:sp>
      <p:pic>
        <p:nvPicPr>
          <p:cNvPr id="195" name="Shape 195"/>
          <p:cNvPicPr preferRelativeResize="0"/>
          <p:nvPr/>
        </p:nvPicPr>
        <p:blipFill>
          <a:blip r:embed="rId3">
            <a:alphaModFix/>
          </a:blip>
          <a:stretch>
            <a:fillRect/>
          </a:stretch>
        </p:blipFill>
        <p:spPr>
          <a:xfrm>
            <a:off x="1412058" y="2646271"/>
            <a:ext cx="802474" cy="1097275"/>
          </a:xfrm>
          <a:prstGeom prst="rect">
            <a:avLst/>
          </a:prstGeom>
          <a:noFill/>
          <a:ln>
            <a:noFill/>
          </a:ln>
        </p:spPr>
      </p:pic>
      <p:pic>
        <p:nvPicPr>
          <p:cNvPr id="196" name="Shape 196"/>
          <p:cNvPicPr preferRelativeResize="0"/>
          <p:nvPr/>
        </p:nvPicPr>
        <p:blipFill>
          <a:blip r:embed="rId4">
            <a:alphaModFix/>
          </a:blip>
          <a:stretch>
            <a:fillRect/>
          </a:stretch>
        </p:blipFill>
        <p:spPr>
          <a:xfrm>
            <a:off x="7106281" y="2246050"/>
            <a:ext cx="775272" cy="952088"/>
          </a:xfrm>
          <a:prstGeom prst="rect">
            <a:avLst/>
          </a:prstGeom>
          <a:noFill/>
          <a:ln>
            <a:noFill/>
          </a:ln>
        </p:spPr>
      </p:pic>
      <p:pic>
        <p:nvPicPr>
          <p:cNvPr id="197" name="Shape 197"/>
          <p:cNvPicPr preferRelativeResize="0"/>
          <p:nvPr/>
        </p:nvPicPr>
        <p:blipFill>
          <a:blip r:embed="rId5">
            <a:alphaModFix/>
          </a:blip>
          <a:stretch>
            <a:fillRect/>
          </a:stretch>
        </p:blipFill>
        <p:spPr>
          <a:xfrm>
            <a:off x="6725111" y="3541039"/>
            <a:ext cx="516848" cy="693664"/>
          </a:xfrm>
          <a:prstGeom prst="rect">
            <a:avLst/>
          </a:prstGeom>
          <a:noFill/>
          <a:ln>
            <a:noFill/>
          </a:ln>
        </p:spPr>
      </p:pic>
      <p:pic>
        <p:nvPicPr>
          <p:cNvPr id="198" name="Shape 198"/>
          <p:cNvPicPr preferRelativeResize="0"/>
          <p:nvPr/>
        </p:nvPicPr>
        <p:blipFill>
          <a:blip r:embed="rId6">
            <a:alphaModFix/>
          </a:blip>
          <a:stretch>
            <a:fillRect/>
          </a:stretch>
        </p:blipFill>
        <p:spPr>
          <a:xfrm>
            <a:off x="6773130" y="1056762"/>
            <a:ext cx="802474" cy="680063"/>
          </a:xfrm>
          <a:prstGeom prst="rect">
            <a:avLst/>
          </a:prstGeom>
          <a:noFill/>
          <a:ln>
            <a:noFill/>
          </a:ln>
        </p:spPr>
      </p:pic>
      <p:sp>
        <p:nvSpPr>
          <p:cNvPr id="199" name="Shape 199"/>
          <p:cNvSpPr/>
          <p:nvPr/>
        </p:nvSpPr>
        <p:spPr>
          <a:xfrm rot="-2234528">
            <a:off x="6305094" y="2033176"/>
            <a:ext cx="600312" cy="192903"/>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0" name="Shape 200"/>
          <p:cNvSpPr/>
          <p:nvPr/>
        </p:nvSpPr>
        <p:spPr>
          <a:xfrm rot="2633173">
            <a:off x="6177644" y="3167121"/>
            <a:ext cx="600234" cy="192861"/>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1" name="Shape 201"/>
          <p:cNvSpPr/>
          <p:nvPr/>
        </p:nvSpPr>
        <p:spPr>
          <a:xfrm rot="571128">
            <a:off x="6305011" y="2625708"/>
            <a:ext cx="600467" cy="192889"/>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2" name="Shape 202"/>
          <p:cNvSpPr/>
          <p:nvPr/>
        </p:nvSpPr>
        <p:spPr>
          <a:xfrm rot="-1206619">
            <a:off x="2293663" y="2812786"/>
            <a:ext cx="600298" cy="192948"/>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03" name="Shape 203"/>
          <p:cNvSpPr txBox="1"/>
          <p:nvPr/>
        </p:nvSpPr>
        <p:spPr>
          <a:xfrm>
            <a:off x="2942775" y="2921975"/>
            <a:ext cx="566399" cy="387600"/>
          </a:xfrm>
          <a:prstGeom prst="rect">
            <a:avLst/>
          </a:prstGeom>
          <a:noFill/>
          <a:ln>
            <a:noFill/>
          </a:ln>
        </p:spPr>
        <p:txBody>
          <a:bodyPr lIns="91425" tIns="91425" rIns="91425" bIns="91425" anchor="ctr" anchorCtr="0">
            <a:noAutofit/>
          </a:bodyPr>
          <a:lstStyle/>
          <a:p>
            <a:pPr lvl="0" algn="ctr">
              <a:spcBef>
                <a:spcPts val="0"/>
              </a:spcBef>
              <a:buNone/>
            </a:pPr>
            <a:r>
              <a:rPr lang="en-GB"/>
              <a:t>1xF</a:t>
            </a:r>
          </a:p>
        </p:txBody>
      </p:sp>
      <p:sp>
        <p:nvSpPr>
          <p:cNvPr id="204" name="Shape 204"/>
          <p:cNvSpPr txBox="1"/>
          <p:nvPr/>
        </p:nvSpPr>
        <p:spPr>
          <a:xfrm>
            <a:off x="3372899" y="2921975"/>
            <a:ext cx="566400" cy="387600"/>
          </a:xfrm>
          <a:prstGeom prst="rect">
            <a:avLst/>
          </a:prstGeom>
          <a:noFill/>
          <a:ln>
            <a:noFill/>
          </a:ln>
        </p:spPr>
        <p:txBody>
          <a:bodyPr lIns="91425" tIns="91425" rIns="91425" bIns="91425" anchor="ctr" anchorCtr="0">
            <a:noAutofit/>
          </a:bodyPr>
          <a:lstStyle/>
          <a:p>
            <a:pPr lvl="0" algn="ctr" rtl="0">
              <a:spcBef>
                <a:spcPts val="0"/>
              </a:spcBef>
              <a:buNone/>
            </a:pPr>
            <a:r>
              <a:rPr lang="en-GB"/>
              <a:t>FxC</a:t>
            </a:r>
          </a:p>
        </p:txBody>
      </p:sp>
      <p:sp>
        <p:nvSpPr>
          <p:cNvPr id="205" name="Shape 205"/>
          <p:cNvSpPr txBox="1"/>
          <p:nvPr/>
        </p:nvSpPr>
        <p:spPr>
          <a:xfrm>
            <a:off x="4530550" y="2921975"/>
            <a:ext cx="566400" cy="387600"/>
          </a:xfrm>
          <a:prstGeom prst="rect">
            <a:avLst/>
          </a:prstGeom>
          <a:noFill/>
          <a:ln>
            <a:noFill/>
          </a:ln>
        </p:spPr>
        <p:txBody>
          <a:bodyPr lIns="91425" tIns="91425" rIns="91425" bIns="91425" anchor="ctr" anchorCtr="0">
            <a:noAutofit/>
          </a:bodyPr>
          <a:lstStyle/>
          <a:p>
            <a:pPr lvl="0" algn="ctr" rtl="0">
              <a:spcBef>
                <a:spcPts val="0"/>
              </a:spcBef>
              <a:buNone/>
            </a:pPr>
            <a:r>
              <a:rPr lang="en-GB"/>
              <a:t>1xC</a:t>
            </a:r>
          </a:p>
        </p:txBody>
      </p:sp>
      <p:sp>
        <p:nvSpPr>
          <p:cNvPr id="206" name="Shape 206"/>
          <p:cNvSpPr txBox="1"/>
          <p:nvPr/>
        </p:nvSpPr>
        <p:spPr>
          <a:xfrm>
            <a:off x="5603175" y="2921975"/>
            <a:ext cx="566400" cy="387600"/>
          </a:xfrm>
          <a:prstGeom prst="rect">
            <a:avLst/>
          </a:prstGeom>
          <a:noFill/>
          <a:ln>
            <a:noFill/>
          </a:ln>
        </p:spPr>
        <p:txBody>
          <a:bodyPr lIns="91425" tIns="91425" rIns="91425" bIns="91425" anchor="ctr" anchorCtr="0">
            <a:noAutofit/>
          </a:bodyPr>
          <a:lstStyle/>
          <a:p>
            <a:pPr lvl="0" algn="ctr" rtl="0">
              <a:spcBef>
                <a:spcPts val="0"/>
              </a:spcBef>
              <a:buNone/>
            </a:pPr>
            <a:r>
              <a:rPr lang="en-GB"/>
              <a:t>1xC</a:t>
            </a:r>
          </a:p>
        </p:txBody>
      </p:sp>
      <p:sp>
        <p:nvSpPr>
          <p:cNvPr id="207" name="Shape 207"/>
          <p:cNvSpPr txBox="1"/>
          <p:nvPr/>
        </p:nvSpPr>
        <p:spPr>
          <a:xfrm>
            <a:off x="3351300" y="4019675"/>
            <a:ext cx="2123700" cy="387600"/>
          </a:xfrm>
          <a:prstGeom prst="rect">
            <a:avLst/>
          </a:prstGeom>
          <a:noFill/>
          <a:ln>
            <a:noFill/>
          </a:ln>
        </p:spPr>
        <p:txBody>
          <a:bodyPr lIns="91425" tIns="91425" rIns="91425" bIns="91425" anchor="t" anchorCtr="0">
            <a:noAutofit/>
          </a:bodyPr>
          <a:lstStyle/>
          <a:p>
            <a:pPr lvl="0">
              <a:spcBef>
                <a:spcPts val="0"/>
              </a:spcBef>
              <a:buNone/>
            </a:pPr>
            <a:r>
              <a:rPr lang="en-GB"/>
              <a:t>To be trained via a training procedure</a:t>
            </a:r>
          </a:p>
        </p:txBody>
      </p:sp>
      <p:cxnSp>
        <p:nvCxnSpPr>
          <p:cNvPr id="208" name="Shape 208"/>
          <p:cNvCxnSpPr>
            <a:endCxn id="204" idx="2"/>
          </p:cNvCxnSpPr>
          <p:nvPr/>
        </p:nvCxnSpPr>
        <p:spPr>
          <a:xfrm rot="10800000">
            <a:off x="3656099" y="3309575"/>
            <a:ext cx="287400" cy="710100"/>
          </a:xfrm>
          <a:prstGeom prst="straightConnector1">
            <a:avLst/>
          </a:prstGeom>
          <a:noFill/>
          <a:ln w="9525" cap="flat" cmpd="sng">
            <a:solidFill>
              <a:schemeClr val="dk2"/>
            </a:solidFill>
            <a:prstDash val="solid"/>
            <a:round/>
            <a:headEnd type="none" w="lg" len="lg"/>
            <a:tailEnd type="triangle" w="lg" len="lg"/>
          </a:ln>
        </p:spPr>
      </p:cxnSp>
      <p:cxnSp>
        <p:nvCxnSpPr>
          <p:cNvPr id="209" name="Shape 209"/>
          <p:cNvCxnSpPr>
            <a:endCxn id="205" idx="2"/>
          </p:cNvCxnSpPr>
          <p:nvPr/>
        </p:nvCxnSpPr>
        <p:spPr>
          <a:xfrm rot="10800000" flipH="1">
            <a:off x="4322050" y="3309575"/>
            <a:ext cx="491700" cy="738600"/>
          </a:xfrm>
          <a:prstGeom prst="straightConnector1">
            <a:avLst/>
          </a:prstGeom>
          <a:noFill/>
          <a:ln w="9525" cap="flat" cmpd="sng">
            <a:solidFill>
              <a:schemeClr val="dk2"/>
            </a:solidFill>
            <a:prstDash val="solid"/>
            <a:round/>
            <a:headEnd type="none" w="lg" len="lg"/>
            <a:tailEnd type="triangle" w="lg" len="lg"/>
          </a:ln>
        </p:spPr>
      </p:cxnSp>
      <p:sp>
        <p:nvSpPr>
          <p:cNvPr id="210" name="Shape 210"/>
          <p:cNvSpPr txBox="1"/>
          <p:nvPr/>
        </p:nvSpPr>
        <p:spPr>
          <a:xfrm>
            <a:off x="0" y="4694225"/>
            <a:ext cx="9144000" cy="449400"/>
          </a:xfrm>
          <a:prstGeom prst="rect">
            <a:avLst/>
          </a:prstGeom>
          <a:noFill/>
          <a:ln>
            <a:noFill/>
          </a:ln>
        </p:spPr>
        <p:txBody>
          <a:bodyPr lIns="91425" tIns="91425" rIns="91425" bIns="91425" anchor="t" anchorCtr="0">
            <a:noAutofit/>
          </a:bodyPr>
          <a:lstStyle/>
          <a:p>
            <a:pPr lvl="0">
              <a:spcBef>
                <a:spcPts val="0"/>
              </a:spcBef>
              <a:buNone/>
            </a:pPr>
            <a:r>
              <a:rPr lang="en-GB" sz="1000" b="1" i="1"/>
              <a:t>x</a:t>
            </a:r>
            <a:r>
              <a:rPr lang="en-GB" sz="1000" i="1"/>
              <a:t> = input or feature vector; </a:t>
            </a:r>
            <a:r>
              <a:rPr lang="en-GB" sz="1000" b="1" i="1">
                <a:solidFill>
                  <a:schemeClr val="dk1"/>
                </a:solidFill>
              </a:rPr>
              <a:t>F</a:t>
            </a:r>
            <a:r>
              <a:rPr lang="en-GB" sz="1000" i="1">
                <a:solidFill>
                  <a:schemeClr val="dk1"/>
                </a:solidFill>
              </a:rPr>
              <a:t> = number of features; </a:t>
            </a:r>
            <a:r>
              <a:rPr lang="en-GB" sz="1000" b="1" i="1"/>
              <a:t>W</a:t>
            </a:r>
            <a:r>
              <a:rPr lang="en-GB" sz="1000" i="1"/>
              <a:t> = weights matrix; </a:t>
            </a:r>
          </a:p>
          <a:p>
            <a:pPr lvl="0">
              <a:spcBef>
                <a:spcPts val="0"/>
              </a:spcBef>
              <a:buNone/>
            </a:pPr>
            <a:r>
              <a:rPr lang="en-GB" sz="1000" b="1" i="1">
                <a:solidFill>
                  <a:schemeClr val="dk1"/>
                </a:solidFill>
              </a:rPr>
              <a:t>C</a:t>
            </a:r>
            <a:r>
              <a:rPr lang="en-GB" sz="1000" i="1">
                <a:solidFill>
                  <a:schemeClr val="dk1"/>
                </a:solidFill>
              </a:rPr>
              <a:t> = number of classes </a:t>
            </a:r>
            <a:r>
              <a:rPr lang="en-GB" sz="1000" b="1" i="1"/>
              <a:t>b</a:t>
            </a:r>
            <a:r>
              <a:rPr lang="en-GB" sz="1000" i="1"/>
              <a:t> = biases; </a:t>
            </a:r>
            <a:r>
              <a:rPr lang="en-GB" sz="1000" b="1" i="1"/>
              <a:t>y</a:t>
            </a:r>
            <a:r>
              <a:rPr lang="en-GB" sz="1000" i="1"/>
              <a:t> = output or logits/scores vector</a:t>
            </a:r>
          </a:p>
          <a:p>
            <a:pPr lvl="0" rtl="0">
              <a:spcBef>
                <a:spcPts val="0"/>
              </a:spcBef>
              <a:buNone/>
            </a:pPr>
            <a:endParaRPr sz="1000" i="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Logistic Classifier - the score is not enough</a:t>
            </a:r>
          </a:p>
        </p:txBody>
      </p:sp>
      <p:sp>
        <p:nvSpPr>
          <p:cNvPr id="216" name="Shape 216"/>
          <p:cNvSpPr txBox="1"/>
          <p:nvPr/>
        </p:nvSpPr>
        <p:spPr>
          <a:xfrm>
            <a:off x="311700" y="1017725"/>
            <a:ext cx="3471900" cy="828600"/>
          </a:xfrm>
          <a:prstGeom prst="rect">
            <a:avLst/>
          </a:prstGeom>
          <a:noFill/>
          <a:ln>
            <a:noFill/>
          </a:ln>
        </p:spPr>
        <p:txBody>
          <a:bodyPr lIns="91425" tIns="91425" rIns="91425" bIns="91425" anchor="t" anchorCtr="0">
            <a:noAutofit/>
          </a:bodyPr>
          <a:lstStyle/>
          <a:p>
            <a:pPr lvl="0" algn="ctr" rtl="0">
              <a:spcBef>
                <a:spcPts val="0"/>
              </a:spcBef>
              <a:buClr>
                <a:schemeClr val="dk1"/>
              </a:buClr>
              <a:buSzPct val="25000"/>
              <a:buFont typeface="Arial"/>
              <a:buNone/>
            </a:pPr>
            <a:r>
              <a:rPr lang="en-GB" sz="4800" b="1">
                <a:solidFill>
                  <a:srgbClr val="3C78D8"/>
                </a:solidFill>
              </a:rPr>
              <a:t>x</a:t>
            </a:r>
            <a:r>
              <a:rPr lang="en-GB" sz="4800">
                <a:solidFill>
                  <a:srgbClr val="E69138"/>
                </a:solidFill>
              </a:rPr>
              <a:t>W</a:t>
            </a:r>
            <a:r>
              <a:rPr lang="en-GB" sz="4800">
                <a:solidFill>
                  <a:schemeClr val="dk1"/>
                </a:solidFill>
              </a:rPr>
              <a:t> + </a:t>
            </a:r>
            <a:r>
              <a:rPr lang="en-GB" sz="4800" b="1">
                <a:solidFill>
                  <a:srgbClr val="E69138"/>
                </a:solidFill>
              </a:rPr>
              <a:t>b</a:t>
            </a:r>
            <a:r>
              <a:rPr lang="en-GB" sz="4800">
                <a:solidFill>
                  <a:schemeClr val="dk1"/>
                </a:solidFill>
              </a:rPr>
              <a:t> = </a:t>
            </a:r>
            <a:r>
              <a:rPr lang="en-GB" sz="4800" b="1">
                <a:solidFill>
                  <a:srgbClr val="CC0000"/>
                </a:solidFill>
              </a:rPr>
              <a:t>y</a:t>
            </a:r>
          </a:p>
        </p:txBody>
      </p:sp>
      <p:sp>
        <p:nvSpPr>
          <p:cNvPr id="217" name="Shape 217"/>
          <p:cNvSpPr/>
          <p:nvPr/>
        </p:nvSpPr>
        <p:spPr>
          <a:xfrm rot="-5397507">
            <a:off x="511427" y="2033900"/>
            <a:ext cx="413700" cy="1329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18" name="Shape 218"/>
          <p:cNvSpPr txBox="1"/>
          <p:nvPr/>
        </p:nvSpPr>
        <p:spPr>
          <a:xfrm>
            <a:off x="3096325" y="2073300"/>
            <a:ext cx="534300" cy="1003200"/>
          </a:xfrm>
          <a:prstGeom prst="rect">
            <a:avLst/>
          </a:prstGeom>
          <a:noFill/>
          <a:ln>
            <a:noFill/>
          </a:ln>
        </p:spPr>
        <p:txBody>
          <a:bodyPr lIns="91425" tIns="91425" rIns="91425" bIns="91425" anchor="t" anchorCtr="0">
            <a:noAutofit/>
          </a:bodyPr>
          <a:lstStyle/>
          <a:p>
            <a:pPr lvl="0" algn="ctr">
              <a:lnSpc>
                <a:spcPct val="150000"/>
              </a:lnSpc>
              <a:spcBef>
                <a:spcPts val="0"/>
              </a:spcBef>
              <a:buNone/>
            </a:pPr>
            <a:r>
              <a:rPr lang="en-GB">
                <a:solidFill>
                  <a:srgbClr val="CC0000"/>
                </a:solidFill>
              </a:rPr>
              <a:t>2.0</a:t>
            </a:r>
          </a:p>
          <a:p>
            <a:pPr lvl="0" algn="ctr">
              <a:lnSpc>
                <a:spcPct val="150000"/>
              </a:lnSpc>
              <a:spcBef>
                <a:spcPts val="0"/>
              </a:spcBef>
              <a:buNone/>
            </a:pPr>
            <a:r>
              <a:rPr lang="en-GB">
                <a:solidFill>
                  <a:srgbClr val="CC0000"/>
                </a:solidFill>
              </a:rPr>
              <a:t>1.0</a:t>
            </a:r>
          </a:p>
          <a:p>
            <a:pPr lvl="0" algn="ctr">
              <a:lnSpc>
                <a:spcPct val="150000"/>
              </a:lnSpc>
              <a:spcBef>
                <a:spcPts val="0"/>
              </a:spcBef>
              <a:buNone/>
            </a:pPr>
            <a:r>
              <a:rPr lang="en-GB">
                <a:solidFill>
                  <a:srgbClr val="CC0000"/>
                </a:solidFill>
              </a:rPr>
              <a:t>0.1</a:t>
            </a:r>
          </a:p>
        </p:txBody>
      </p:sp>
      <p:pic>
        <p:nvPicPr>
          <p:cNvPr id="219" name="Shape 219"/>
          <p:cNvPicPr preferRelativeResize="0"/>
          <p:nvPr/>
        </p:nvPicPr>
        <p:blipFill>
          <a:blip r:embed="rId3">
            <a:alphaModFix/>
          </a:blip>
          <a:stretch>
            <a:fillRect/>
          </a:stretch>
        </p:blipFill>
        <p:spPr>
          <a:xfrm>
            <a:off x="402083" y="2452296"/>
            <a:ext cx="802474" cy="1097275"/>
          </a:xfrm>
          <a:prstGeom prst="rect">
            <a:avLst/>
          </a:prstGeom>
          <a:noFill/>
          <a:ln>
            <a:noFill/>
          </a:ln>
        </p:spPr>
      </p:pic>
      <p:pic>
        <p:nvPicPr>
          <p:cNvPr id="220" name="Shape 220"/>
          <p:cNvPicPr preferRelativeResize="0"/>
          <p:nvPr/>
        </p:nvPicPr>
        <p:blipFill>
          <a:blip r:embed="rId4">
            <a:alphaModFix/>
          </a:blip>
          <a:stretch>
            <a:fillRect/>
          </a:stretch>
        </p:blipFill>
        <p:spPr>
          <a:xfrm>
            <a:off x="7433781" y="2136025"/>
            <a:ext cx="775272" cy="952088"/>
          </a:xfrm>
          <a:prstGeom prst="rect">
            <a:avLst/>
          </a:prstGeom>
          <a:noFill/>
          <a:ln>
            <a:noFill/>
          </a:ln>
        </p:spPr>
      </p:pic>
      <p:sp>
        <p:nvSpPr>
          <p:cNvPr id="221" name="Shape 221"/>
          <p:cNvSpPr/>
          <p:nvPr/>
        </p:nvSpPr>
        <p:spPr>
          <a:xfrm>
            <a:off x="3130250" y="2073300"/>
            <a:ext cx="454800" cy="10032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222" name="Shape 222"/>
          <p:cNvPicPr preferRelativeResize="0"/>
          <p:nvPr/>
        </p:nvPicPr>
        <p:blipFill>
          <a:blip r:embed="rId5">
            <a:alphaModFix/>
          </a:blip>
          <a:stretch>
            <a:fillRect/>
          </a:stretch>
        </p:blipFill>
        <p:spPr>
          <a:xfrm>
            <a:off x="7355649" y="3337689"/>
            <a:ext cx="516848" cy="693664"/>
          </a:xfrm>
          <a:prstGeom prst="rect">
            <a:avLst/>
          </a:prstGeom>
          <a:noFill/>
          <a:ln>
            <a:noFill/>
          </a:ln>
        </p:spPr>
      </p:pic>
      <p:pic>
        <p:nvPicPr>
          <p:cNvPr id="223" name="Shape 223"/>
          <p:cNvPicPr preferRelativeResize="0"/>
          <p:nvPr/>
        </p:nvPicPr>
        <p:blipFill>
          <a:blip r:embed="rId6">
            <a:alphaModFix/>
          </a:blip>
          <a:stretch>
            <a:fillRect/>
          </a:stretch>
        </p:blipFill>
        <p:spPr>
          <a:xfrm>
            <a:off x="7420180" y="1206387"/>
            <a:ext cx="802474" cy="680063"/>
          </a:xfrm>
          <a:prstGeom prst="rect">
            <a:avLst/>
          </a:prstGeom>
          <a:noFill/>
          <a:ln>
            <a:noFill/>
          </a:ln>
        </p:spPr>
      </p:pic>
      <p:sp>
        <p:nvSpPr>
          <p:cNvPr id="224" name="Shape 224"/>
          <p:cNvSpPr/>
          <p:nvPr/>
        </p:nvSpPr>
        <p:spPr>
          <a:xfrm>
            <a:off x="5014225" y="2070150"/>
            <a:ext cx="454800" cy="10032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25" name="Shape 225"/>
          <p:cNvSpPr txBox="1"/>
          <p:nvPr/>
        </p:nvSpPr>
        <p:spPr>
          <a:xfrm>
            <a:off x="4571837" y="1017725"/>
            <a:ext cx="1351200" cy="952200"/>
          </a:xfrm>
          <a:prstGeom prst="rect">
            <a:avLst/>
          </a:prstGeom>
          <a:noFill/>
          <a:ln>
            <a:noFill/>
          </a:ln>
        </p:spPr>
        <p:txBody>
          <a:bodyPr lIns="91425" tIns="91425" rIns="91425" bIns="91425" anchor="t" anchorCtr="0">
            <a:noAutofit/>
          </a:bodyPr>
          <a:lstStyle/>
          <a:p>
            <a:pPr lvl="0">
              <a:spcBef>
                <a:spcPts val="0"/>
              </a:spcBef>
              <a:buNone/>
            </a:pPr>
            <a:r>
              <a:rPr lang="en-GB" sz="4800" i="1"/>
              <a:t>s</a:t>
            </a:r>
            <a:r>
              <a:rPr lang="en-GB" sz="4800"/>
              <a:t>(</a:t>
            </a:r>
            <a:r>
              <a:rPr lang="en-GB" sz="4800" b="1">
                <a:solidFill>
                  <a:srgbClr val="CC0000"/>
                </a:solidFill>
              </a:rPr>
              <a:t>y</a:t>
            </a:r>
            <a:r>
              <a:rPr lang="en-GB" sz="4800"/>
              <a:t>)</a:t>
            </a:r>
          </a:p>
        </p:txBody>
      </p:sp>
      <p:sp>
        <p:nvSpPr>
          <p:cNvPr id="226" name="Shape 226"/>
          <p:cNvSpPr txBox="1"/>
          <p:nvPr/>
        </p:nvSpPr>
        <p:spPr>
          <a:xfrm>
            <a:off x="4980300" y="20701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a:solidFill>
                  <a:srgbClr val="CC0000"/>
                </a:solidFill>
              </a:rPr>
              <a:t>0.7</a:t>
            </a:r>
          </a:p>
          <a:p>
            <a:pPr lvl="0" algn="ctr" rtl="0">
              <a:lnSpc>
                <a:spcPct val="150000"/>
              </a:lnSpc>
              <a:spcBef>
                <a:spcPts val="0"/>
              </a:spcBef>
              <a:buNone/>
            </a:pPr>
            <a:r>
              <a:rPr lang="en-GB">
                <a:solidFill>
                  <a:srgbClr val="CC0000"/>
                </a:solidFill>
              </a:rPr>
              <a:t>0.2</a:t>
            </a:r>
          </a:p>
          <a:p>
            <a:pPr lvl="0" algn="ctr" rtl="0">
              <a:lnSpc>
                <a:spcPct val="150000"/>
              </a:lnSpc>
              <a:spcBef>
                <a:spcPts val="0"/>
              </a:spcBef>
              <a:buNone/>
            </a:pPr>
            <a:r>
              <a:rPr lang="en-GB">
                <a:solidFill>
                  <a:srgbClr val="CC0000"/>
                </a:solidFill>
              </a:rPr>
              <a:t>0.1</a:t>
            </a:r>
          </a:p>
        </p:txBody>
      </p:sp>
      <p:sp>
        <p:nvSpPr>
          <p:cNvPr id="227" name="Shape 227"/>
          <p:cNvSpPr/>
          <p:nvPr/>
        </p:nvSpPr>
        <p:spPr>
          <a:xfrm rot="1437">
            <a:off x="3783599" y="1334525"/>
            <a:ext cx="717900" cy="3186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28" name="Shape 228"/>
          <p:cNvSpPr txBox="1"/>
          <p:nvPr/>
        </p:nvSpPr>
        <p:spPr>
          <a:xfrm>
            <a:off x="2998700" y="3198275"/>
            <a:ext cx="717900" cy="449400"/>
          </a:xfrm>
          <a:prstGeom prst="rect">
            <a:avLst/>
          </a:prstGeom>
          <a:noFill/>
          <a:ln>
            <a:noFill/>
          </a:ln>
        </p:spPr>
        <p:txBody>
          <a:bodyPr lIns="91425" tIns="91425" rIns="91425" bIns="91425" anchor="t" anchorCtr="0">
            <a:noAutofit/>
          </a:bodyPr>
          <a:lstStyle/>
          <a:p>
            <a:pPr lvl="0">
              <a:spcBef>
                <a:spcPts val="0"/>
              </a:spcBef>
              <a:buNone/>
            </a:pPr>
            <a:r>
              <a:rPr lang="en-GB"/>
              <a:t>scores</a:t>
            </a:r>
          </a:p>
        </p:txBody>
      </p:sp>
      <p:sp>
        <p:nvSpPr>
          <p:cNvPr id="229" name="Shape 229"/>
          <p:cNvSpPr txBox="1"/>
          <p:nvPr/>
        </p:nvSpPr>
        <p:spPr>
          <a:xfrm>
            <a:off x="4666375" y="3198275"/>
            <a:ext cx="1150500" cy="449400"/>
          </a:xfrm>
          <a:prstGeom prst="rect">
            <a:avLst/>
          </a:prstGeom>
          <a:noFill/>
          <a:ln>
            <a:noFill/>
          </a:ln>
        </p:spPr>
        <p:txBody>
          <a:bodyPr lIns="91425" tIns="91425" rIns="91425" bIns="91425" anchor="t" anchorCtr="0">
            <a:noAutofit/>
          </a:bodyPr>
          <a:lstStyle/>
          <a:p>
            <a:pPr lvl="0" rtl="0">
              <a:spcBef>
                <a:spcPts val="0"/>
              </a:spcBef>
              <a:buNone/>
            </a:pPr>
            <a:r>
              <a:rPr lang="en-GB"/>
              <a:t>probabilities</a:t>
            </a:r>
          </a:p>
        </p:txBody>
      </p:sp>
      <p:cxnSp>
        <p:nvCxnSpPr>
          <p:cNvPr id="230" name="Shape 230"/>
          <p:cNvCxnSpPr/>
          <p:nvPr/>
        </p:nvCxnSpPr>
        <p:spPr>
          <a:xfrm rot="10800000" flipH="1">
            <a:off x="5631775" y="1692225"/>
            <a:ext cx="1572000" cy="568500"/>
          </a:xfrm>
          <a:prstGeom prst="straightConnector1">
            <a:avLst/>
          </a:prstGeom>
          <a:noFill/>
          <a:ln w="9525" cap="flat" cmpd="sng">
            <a:solidFill>
              <a:schemeClr val="dk2"/>
            </a:solidFill>
            <a:prstDash val="solid"/>
            <a:round/>
            <a:headEnd type="none" w="lg" len="lg"/>
            <a:tailEnd type="triangle" w="lg" len="lg"/>
          </a:ln>
        </p:spPr>
      </p:cxnSp>
      <p:cxnSp>
        <p:nvCxnSpPr>
          <p:cNvPr id="231" name="Shape 231"/>
          <p:cNvCxnSpPr/>
          <p:nvPr/>
        </p:nvCxnSpPr>
        <p:spPr>
          <a:xfrm rot="10800000" flipH="1">
            <a:off x="5645150" y="2534850"/>
            <a:ext cx="1565100" cy="60300"/>
          </a:xfrm>
          <a:prstGeom prst="straightConnector1">
            <a:avLst/>
          </a:prstGeom>
          <a:noFill/>
          <a:ln w="9525" cap="flat" cmpd="sng">
            <a:solidFill>
              <a:schemeClr val="dk2"/>
            </a:solidFill>
            <a:prstDash val="solid"/>
            <a:round/>
            <a:headEnd type="none" w="lg" len="lg"/>
            <a:tailEnd type="triangle" w="lg" len="lg"/>
          </a:ln>
        </p:spPr>
      </p:cxnSp>
      <p:cxnSp>
        <p:nvCxnSpPr>
          <p:cNvPr id="232" name="Shape 232"/>
          <p:cNvCxnSpPr/>
          <p:nvPr/>
        </p:nvCxnSpPr>
        <p:spPr>
          <a:xfrm>
            <a:off x="5631775" y="2935225"/>
            <a:ext cx="1531800" cy="421500"/>
          </a:xfrm>
          <a:prstGeom prst="straightConnector1">
            <a:avLst/>
          </a:prstGeom>
          <a:noFill/>
          <a:ln w="9525" cap="flat" cmpd="sng">
            <a:solidFill>
              <a:schemeClr val="dk2"/>
            </a:solidFill>
            <a:prstDash val="solid"/>
            <a:round/>
            <a:headEnd type="none" w="lg" len="lg"/>
            <a:tailEnd type="triangle" w="lg" len="lg"/>
          </a:ln>
        </p:spPr>
      </p:cxnSp>
      <p:sp>
        <p:nvSpPr>
          <p:cNvPr id="233" name="Shape 233"/>
          <p:cNvSpPr/>
          <p:nvPr/>
        </p:nvSpPr>
        <p:spPr>
          <a:xfrm>
            <a:off x="7163575" y="1936475"/>
            <a:ext cx="1351200" cy="1351200"/>
          </a:xfrm>
          <a:prstGeom prst="mathMultiply">
            <a:avLst>
              <a:gd name="adj1" fmla="val 9642"/>
            </a:avLst>
          </a:prstGeom>
          <a:solidFill>
            <a:srgbClr val="990000"/>
          </a:solidFill>
          <a:ln w="9525" cap="flat" cmpd="sng">
            <a:solidFill>
              <a:srgbClr val="85200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34" name="Shape 234"/>
          <p:cNvSpPr/>
          <p:nvPr/>
        </p:nvSpPr>
        <p:spPr>
          <a:xfrm>
            <a:off x="6938462" y="3008925"/>
            <a:ext cx="1351200" cy="1351200"/>
          </a:xfrm>
          <a:prstGeom prst="mathMultiply">
            <a:avLst>
              <a:gd name="adj1" fmla="val 9642"/>
            </a:avLst>
          </a:prstGeom>
          <a:solidFill>
            <a:srgbClr val="990000"/>
          </a:solidFill>
          <a:ln w="9525" cap="flat" cmpd="sng">
            <a:solidFill>
              <a:srgbClr val="85200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35" name="Shape 235"/>
          <p:cNvSpPr txBox="1"/>
          <p:nvPr/>
        </p:nvSpPr>
        <p:spPr>
          <a:xfrm>
            <a:off x="2245125" y="3963975"/>
            <a:ext cx="2628600" cy="449400"/>
          </a:xfrm>
          <a:prstGeom prst="rect">
            <a:avLst/>
          </a:prstGeom>
          <a:noFill/>
          <a:ln>
            <a:noFill/>
          </a:ln>
        </p:spPr>
        <p:txBody>
          <a:bodyPr lIns="91425" tIns="91425" rIns="91425" bIns="91425" anchor="t" anchorCtr="0">
            <a:noAutofit/>
          </a:bodyPr>
          <a:lstStyle/>
          <a:p>
            <a:pPr lvl="0">
              <a:spcBef>
                <a:spcPts val="0"/>
              </a:spcBef>
              <a:buNone/>
            </a:pPr>
            <a:r>
              <a:rPr lang="en-GB" i="1"/>
              <a:t>s</a:t>
            </a:r>
            <a:r>
              <a:rPr lang="en-GB"/>
              <a:t>(</a:t>
            </a:r>
            <a:r>
              <a:rPr lang="en-GB" b="1">
                <a:solidFill>
                  <a:srgbClr val="CC0000"/>
                </a:solidFill>
              </a:rPr>
              <a:t>y</a:t>
            </a:r>
            <a:r>
              <a:rPr lang="en-GB"/>
              <a:t>) is the </a:t>
            </a:r>
            <a:r>
              <a:rPr lang="en-GB" b="1"/>
              <a:t>SOFTMAX</a:t>
            </a:r>
            <a:r>
              <a:rPr lang="en-GB"/>
              <a:t> function</a:t>
            </a:r>
          </a:p>
        </p:txBody>
      </p:sp>
      <p:cxnSp>
        <p:nvCxnSpPr>
          <p:cNvPr id="236" name="Shape 236"/>
          <p:cNvCxnSpPr/>
          <p:nvPr/>
        </p:nvCxnSpPr>
        <p:spPr>
          <a:xfrm flipH="1">
            <a:off x="3759025" y="1906250"/>
            <a:ext cx="1023300" cy="2053500"/>
          </a:xfrm>
          <a:prstGeom prst="straightConnector1">
            <a:avLst/>
          </a:prstGeom>
          <a:noFill/>
          <a:ln w="9525" cap="flat" cmpd="sng">
            <a:solidFill>
              <a:schemeClr val="dk2"/>
            </a:solidFill>
            <a:prstDash val="solid"/>
            <a:round/>
            <a:headEnd type="none" w="lg" len="lg"/>
            <a:tailEnd type="triangle" w="lg" len="lg"/>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p:nvPr/>
        </p:nvSpPr>
        <p:spPr>
          <a:xfrm>
            <a:off x="311700" y="1017725"/>
            <a:ext cx="45060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228600" rtl="0">
              <a:lnSpc>
                <a:spcPct val="115000"/>
              </a:lnSpc>
              <a:spcBef>
                <a:spcPts val="0"/>
              </a:spcBef>
              <a:buChar char="●"/>
            </a:pPr>
            <a:r>
              <a:rPr lang="en-GB"/>
              <a:t>Converts scores into probability distributions</a:t>
            </a:r>
          </a:p>
          <a:p>
            <a:pPr marL="914400" lvl="1" indent="-228600" rtl="0">
              <a:lnSpc>
                <a:spcPct val="115000"/>
              </a:lnSpc>
              <a:spcBef>
                <a:spcPts val="0"/>
              </a:spcBef>
              <a:buChar char="○"/>
            </a:pPr>
            <a:r>
              <a:rPr lang="en-GB">
                <a:solidFill>
                  <a:schemeClr val="dk1"/>
                </a:solidFill>
              </a:rPr>
              <a:t>ℝ → (0,1)</a:t>
            </a:r>
          </a:p>
          <a:p>
            <a:pPr marL="914400" lvl="1" indent="-228600" rtl="0">
              <a:lnSpc>
                <a:spcPct val="115000"/>
              </a:lnSpc>
              <a:spcBef>
                <a:spcPts val="0"/>
              </a:spcBef>
              <a:buClr>
                <a:schemeClr val="dk1"/>
              </a:buClr>
              <a:buChar char="○"/>
            </a:pPr>
            <a:r>
              <a:rPr lang="en-GB" i="1">
                <a:solidFill>
                  <a:schemeClr val="dk1"/>
                </a:solidFill>
              </a:rPr>
              <a:t>Open</a:t>
            </a:r>
            <a:r>
              <a:rPr lang="en-GB">
                <a:solidFill>
                  <a:schemeClr val="dk1"/>
                </a:solidFill>
              </a:rPr>
              <a:t> codomain!</a:t>
            </a:r>
          </a:p>
          <a:p>
            <a:pPr marL="457200" lvl="0" indent="-228600" rtl="0">
              <a:lnSpc>
                <a:spcPct val="115000"/>
              </a:lnSpc>
              <a:spcBef>
                <a:spcPts val="0"/>
              </a:spcBef>
              <a:buChar char="●"/>
            </a:pPr>
            <a:r>
              <a:rPr lang="en-GB"/>
              <a:t>The softmax function highlights the largest values and suppress values which are significantly below the maximum value</a:t>
            </a:r>
          </a:p>
          <a:p>
            <a:pPr marL="457200" lvl="0" indent="0" rtl="0">
              <a:lnSpc>
                <a:spcPct val="115000"/>
              </a:lnSpc>
              <a:spcBef>
                <a:spcPts val="0"/>
              </a:spcBef>
              <a:buNone/>
            </a:pPr>
            <a:endParaRPr/>
          </a:p>
        </p:txBody>
      </p:sp>
      <p:sp>
        <p:nvSpPr>
          <p:cNvPr id="242" name="Shape 24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Softmax function</a:t>
            </a:r>
          </a:p>
        </p:txBody>
      </p:sp>
      <p:sp>
        <p:nvSpPr>
          <p:cNvPr id="243" name="Shape 243"/>
          <p:cNvSpPr txBox="1"/>
          <p:nvPr/>
        </p:nvSpPr>
        <p:spPr>
          <a:xfrm>
            <a:off x="1702100" y="32819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CC0000"/>
                </a:solidFill>
              </a:rPr>
              <a:t>2.0</a:t>
            </a:r>
          </a:p>
          <a:p>
            <a:pPr lvl="0" algn="ctr" rtl="0">
              <a:lnSpc>
                <a:spcPct val="150000"/>
              </a:lnSpc>
              <a:spcBef>
                <a:spcPts val="0"/>
              </a:spcBef>
              <a:buNone/>
            </a:pPr>
            <a:r>
              <a:rPr lang="en-GB" sz="1800">
                <a:solidFill>
                  <a:srgbClr val="CC0000"/>
                </a:solidFill>
              </a:rPr>
              <a:t>1.0</a:t>
            </a:r>
          </a:p>
          <a:p>
            <a:pPr lvl="0" algn="ctr" rtl="0">
              <a:lnSpc>
                <a:spcPct val="150000"/>
              </a:lnSpc>
              <a:spcBef>
                <a:spcPts val="0"/>
              </a:spcBef>
              <a:buNone/>
            </a:pPr>
            <a:r>
              <a:rPr lang="en-GB" sz="1800">
                <a:solidFill>
                  <a:srgbClr val="CC0000"/>
                </a:solidFill>
              </a:rPr>
              <a:t>0.1</a:t>
            </a:r>
          </a:p>
        </p:txBody>
      </p:sp>
      <p:sp>
        <p:nvSpPr>
          <p:cNvPr id="244" name="Shape 244"/>
          <p:cNvSpPr/>
          <p:nvPr/>
        </p:nvSpPr>
        <p:spPr>
          <a:xfrm>
            <a:off x="1736025" y="3281950"/>
            <a:ext cx="454800" cy="12108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45" name="Shape 245"/>
          <p:cNvSpPr txBox="1"/>
          <p:nvPr/>
        </p:nvSpPr>
        <p:spPr>
          <a:xfrm>
            <a:off x="1604475" y="4483125"/>
            <a:ext cx="717900" cy="449400"/>
          </a:xfrm>
          <a:prstGeom prst="rect">
            <a:avLst/>
          </a:prstGeom>
          <a:noFill/>
          <a:ln>
            <a:noFill/>
          </a:ln>
        </p:spPr>
        <p:txBody>
          <a:bodyPr lIns="91425" tIns="91425" rIns="91425" bIns="91425" anchor="t" anchorCtr="0">
            <a:noAutofit/>
          </a:bodyPr>
          <a:lstStyle/>
          <a:p>
            <a:pPr lvl="0" rtl="0">
              <a:spcBef>
                <a:spcPts val="0"/>
              </a:spcBef>
              <a:buNone/>
            </a:pPr>
            <a:r>
              <a:rPr lang="en-GB"/>
              <a:t>scores</a:t>
            </a:r>
          </a:p>
        </p:txBody>
      </p:sp>
      <p:sp>
        <p:nvSpPr>
          <p:cNvPr id="246" name="Shape 246"/>
          <p:cNvSpPr txBox="1"/>
          <p:nvPr/>
        </p:nvSpPr>
        <p:spPr>
          <a:xfrm>
            <a:off x="6883700" y="32819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CC0000"/>
                </a:solidFill>
              </a:rPr>
              <a:t>0.7</a:t>
            </a:r>
          </a:p>
          <a:p>
            <a:pPr lvl="0" algn="ctr" rtl="0">
              <a:lnSpc>
                <a:spcPct val="150000"/>
              </a:lnSpc>
              <a:spcBef>
                <a:spcPts val="0"/>
              </a:spcBef>
              <a:buNone/>
            </a:pPr>
            <a:r>
              <a:rPr lang="en-GB" sz="1800">
                <a:solidFill>
                  <a:srgbClr val="CC0000"/>
                </a:solidFill>
              </a:rPr>
              <a:t>0.2</a:t>
            </a:r>
          </a:p>
          <a:p>
            <a:pPr lvl="0" algn="ctr" rtl="0">
              <a:lnSpc>
                <a:spcPct val="150000"/>
              </a:lnSpc>
              <a:spcBef>
                <a:spcPts val="0"/>
              </a:spcBef>
              <a:buNone/>
            </a:pPr>
            <a:r>
              <a:rPr lang="en-GB" sz="1800">
                <a:solidFill>
                  <a:srgbClr val="CC0000"/>
                </a:solidFill>
              </a:rPr>
              <a:t>0.1</a:t>
            </a:r>
          </a:p>
        </p:txBody>
      </p:sp>
      <p:sp>
        <p:nvSpPr>
          <p:cNvPr id="247" name="Shape 247"/>
          <p:cNvSpPr/>
          <p:nvPr/>
        </p:nvSpPr>
        <p:spPr>
          <a:xfrm>
            <a:off x="6917625" y="3281950"/>
            <a:ext cx="454800" cy="12108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248" name="Shape 248"/>
          <p:cNvSpPr txBox="1"/>
          <p:nvPr/>
        </p:nvSpPr>
        <p:spPr>
          <a:xfrm>
            <a:off x="6566550" y="4483125"/>
            <a:ext cx="1210500" cy="449400"/>
          </a:xfrm>
          <a:prstGeom prst="rect">
            <a:avLst/>
          </a:prstGeom>
          <a:noFill/>
          <a:ln>
            <a:noFill/>
          </a:ln>
        </p:spPr>
        <p:txBody>
          <a:bodyPr lIns="91425" tIns="91425" rIns="91425" bIns="91425" anchor="t" anchorCtr="0">
            <a:noAutofit/>
          </a:bodyPr>
          <a:lstStyle/>
          <a:p>
            <a:pPr lvl="0" rtl="0">
              <a:spcBef>
                <a:spcPts val="0"/>
              </a:spcBef>
              <a:buNone/>
            </a:pPr>
            <a:r>
              <a:rPr lang="en-GB"/>
              <a:t>probabilities</a:t>
            </a:r>
          </a:p>
        </p:txBody>
      </p:sp>
      <p:pic>
        <p:nvPicPr>
          <p:cNvPr id="249" name="Shape 249"/>
          <p:cNvPicPr preferRelativeResize="0"/>
          <p:nvPr/>
        </p:nvPicPr>
        <p:blipFill>
          <a:blip r:embed="rId3">
            <a:alphaModFix/>
          </a:blip>
          <a:stretch>
            <a:fillRect/>
          </a:stretch>
        </p:blipFill>
        <p:spPr>
          <a:xfrm>
            <a:off x="3121687" y="3365462"/>
            <a:ext cx="2876724" cy="1043767"/>
          </a:xfrm>
          <a:prstGeom prst="rect">
            <a:avLst/>
          </a:prstGeom>
          <a:noFill/>
          <a:ln>
            <a:noFill/>
          </a:ln>
        </p:spPr>
      </p:pic>
      <p:sp>
        <p:nvSpPr>
          <p:cNvPr id="250" name="Shape 250"/>
          <p:cNvSpPr/>
          <p:nvPr/>
        </p:nvSpPr>
        <p:spPr>
          <a:xfrm>
            <a:off x="2414625" y="3723550"/>
            <a:ext cx="508500" cy="3546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51" name="Shape 251"/>
          <p:cNvSpPr/>
          <p:nvPr/>
        </p:nvSpPr>
        <p:spPr>
          <a:xfrm>
            <a:off x="6186800" y="3723550"/>
            <a:ext cx="508500" cy="3546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nvGrpSpPr>
          <p:cNvPr id="252" name="Shape 252"/>
          <p:cNvGrpSpPr/>
          <p:nvPr/>
        </p:nvGrpSpPr>
        <p:grpSpPr>
          <a:xfrm>
            <a:off x="4630880" y="0"/>
            <a:ext cx="3513203" cy="2634916"/>
            <a:chOff x="4696775" y="0"/>
            <a:chExt cx="3100250" cy="2325199"/>
          </a:xfrm>
        </p:grpSpPr>
        <p:pic>
          <p:nvPicPr>
            <p:cNvPr id="253" name="Shape 253"/>
            <p:cNvPicPr preferRelativeResize="0"/>
            <p:nvPr/>
          </p:nvPicPr>
          <p:blipFill>
            <a:blip r:embed="rId4">
              <a:alphaModFix/>
            </a:blip>
            <a:stretch>
              <a:fillRect/>
            </a:stretch>
          </p:blipFill>
          <p:spPr>
            <a:xfrm>
              <a:off x="4696775" y="0"/>
              <a:ext cx="3100250" cy="2325199"/>
            </a:xfrm>
            <a:prstGeom prst="rect">
              <a:avLst/>
            </a:prstGeom>
            <a:noFill/>
            <a:ln>
              <a:noFill/>
            </a:ln>
          </p:spPr>
        </p:pic>
        <p:sp>
          <p:nvSpPr>
            <p:cNvPr id="254" name="Shape 254"/>
            <p:cNvSpPr txBox="1"/>
            <p:nvPr/>
          </p:nvSpPr>
          <p:spPr>
            <a:xfrm>
              <a:off x="5527150" y="1720800"/>
              <a:ext cx="2229000" cy="260100"/>
            </a:xfrm>
            <a:prstGeom prst="rect">
              <a:avLst/>
            </a:prstGeom>
            <a:noFill/>
            <a:ln>
              <a:noFill/>
            </a:ln>
          </p:spPr>
          <p:txBody>
            <a:bodyPr lIns="91425" tIns="91425" rIns="91425" bIns="91425" anchor="t" anchorCtr="0">
              <a:noAutofit/>
            </a:bodyPr>
            <a:lstStyle/>
            <a:p>
              <a:pPr lvl="0">
                <a:spcBef>
                  <a:spcPts val="0"/>
                </a:spcBef>
                <a:buNone/>
              </a:pPr>
              <a:r>
                <a:rPr lang="en-GB"/>
                <a:t>0.1      1.0       2.0</a:t>
              </a:r>
            </a:p>
          </p:txBody>
        </p:sp>
        <p:sp>
          <p:nvSpPr>
            <p:cNvPr id="255" name="Shape 255"/>
            <p:cNvSpPr txBox="1"/>
            <p:nvPr/>
          </p:nvSpPr>
          <p:spPr>
            <a:xfrm>
              <a:off x="5527150" y="1366229"/>
              <a:ext cx="491100" cy="260100"/>
            </a:xfrm>
            <a:prstGeom prst="rect">
              <a:avLst/>
            </a:prstGeom>
            <a:noFill/>
            <a:ln>
              <a:noFill/>
            </a:ln>
          </p:spPr>
          <p:txBody>
            <a:bodyPr lIns="91425" tIns="91425" rIns="91425" bIns="91425" anchor="t" anchorCtr="0">
              <a:noAutofit/>
            </a:bodyPr>
            <a:lstStyle/>
            <a:p>
              <a:pPr lvl="0" rtl="0">
                <a:spcBef>
                  <a:spcPts val="0"/>
                </a:spcBef>
                <a:buNone/>
              </a:pPr>
              <a:r>
                <a:rPr lang="en-GB"/>
                <a:t>1.1</a:t>
              </a:r>
            </a:p>
          </p:txBody>
        </p:sp>
        <p:sp>
          <p:nvSpPr>
            <p:cNvPr id="256" name="Shape 256"/>
            <p:cNvSpPr txBox="1"/>
            <p:nvPr/>
          </p:nvSpPr>
          <p:spPr>
            <a:xfrm>
              <a:off x="6054950" y="1151000"/>
              <a:ext cx="491100" cy="260100"/>
            </a:xfrm>
            <a:prstGeom prst="rect">
              <a:avLst/>
            </a:prstGeom>
            <a:noFill/>
            <a:ln>
              <a:noFill/>
            </a:ln>
          </p:spPr>
          <p:txBody>
            <a:bodyPr lIns="91425" tIns="91425" rIns="91425" bIns="91425" anchor="t" anchorCtr="0">
              <a:noAutofit/>
            </a:bodyPr>
            <a:lstStyle/>
            <a:p>
              <a:pPr lvl="0" rtl="0">
                <a:spcBef>
                  <a:spcPts val="0"/>
                </a:spcBef>
                <a:buNone/>
              </a:pPr>
              <a:r>
                <a:rPr lang="en-GB"/>
                <a:t>2.7</a:t>
              </a:r>
            </a:p>
          </p:txBody>
        </p:sp>
        <p:sp>
          <p:nvSpPr>
            <p:cNvPr id="257" name="Shape 257"/>
            <p:cNvSpPr txBox="1"/>
            <p:nvPr/>
          </p:nvSpPr>
          <p:spPr>
            <a:xfrm>
              <a:off x="6586300" y="529400"/>
              <a:ext cx="491100" cy="260100"/>
            </a:xfrm>
            <a:prstGeom prst="rect">
              <a:avLst/>
            </a:prstGeom>
            <a:noFill/>
            <a:ln>
              <a:noFill/>
            </a:ln>
          </p:spPr>
          <p:txBody>
            <a:bodyPr lIns="91425" tIns="91425" rIns="91425" bIns="91425" anchor="t" anchorCtr="0">
              <a:noAutofit/>
            </a:bodyPr>
            <a:lstStyle/>
            <a:p>
              <a:pPr lvl="0" rtl="0">
                <a:spcBef>
                  <a:spcPts val="0"/>
                </a:spcBef>
                <a:buNone/>
              </a:pPr>
              <a:r>
                <a:rPr lang="en-GB"/>
                <a:t>7.4</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Shape 62"/>
          <p:cNvSpPr/>
          <p:nvPr/>
        </p:nvSpPr>
        <p:spPr>
          <a:xfrm>
            <a:off x="311700" y="1304275"/>
            <a:ext cx="4000500" cy="3344100"/>
          </a:xfrm>
          <a:prstGeom prst="ellipse">
            <a:avLst/>
          </a:prstGeom>
          <a:no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3" name="Shape 6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What is Deep Learning</a:t>
            </a:r>
          </a:p>
        </p:txBody>
      </p:sp>
      <p:sp>
        <p:nvSpPr>
          <p:cNvPr id="64" name="Shape 64"/>
          <p:cNvSpPr/>
          <p:nvPr/>
        </p:nvSpPr>
        <p:spPr>
          <a:xfrm>
            <a:off x="729075" y="1850075"/>
            <a:ext cx="3371100" cy="26085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65" name="Shape 65"/>
          <p:cNvSpPr txBox="1"/>
          <p:nvPr/>
        </p:nvSpPr>
        <p:spPr>
          <a:xfrm>
            <a:off x="1591875" y="2048025"/>
            <a:ext cx="1645500" cy="449400"/>
          </a:xfrm>
          <a:prstGeom prst="rect">
            <a:avLst/>
          </a:prstGeom>
          <a:noFill/>
          <a:ln>
            <a:noFill/>
          </a:ln>
        </p:spPr>
        <p:txBody>
          <a:bodyPr lIns="91425" tIns="91425" rIns="91425" bIns="91425" anchor="t" anchorCtr="0">
            <a:noAutofit/>
          </a:bodyPr>
          <a:lstStyle/>
          <a:p>
            <a:pPr lvl="0" rtl="0">
              <a:spcBef>
                <a:spcPts val="0"/>
              </a:spcBef>
              <a:buNone/>
            </a:pPr>
            <a:r>
              <a:rPr lang="en-GB"/>
              <a:t>Machine Learning</a:t>
            </a:r>
          </a:p>
        </p:txBody>
      </p:sp>
      <p:sp>
        <p:nvSpPr>
          <p:cNvPr id="66" name="Shape 66"/>
          <p:cNvSpPr/>
          <p:nvPr/>
        </p:nvSpPr>
        <p:spPr>
          <a:xfrm>
            <a:off x="1181375" y="2585900"/>
            <a:ext cx="2537400" cy="1712100"/>
          </a:xfrm>
          <a:prstGeom prst="ellipse">
            <a:avLst/>
          </a:prstGeom>
          <a:solidFill>
            <a:srgbClr val="E06666"/>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a:spcBef>
                <a:spcPts val="0"/>
              </a:spcBef>
              <a:buNone/>
            </a:pPr>
            <a:endParaRPr/>
          </a:p>
        </p:txBody>
      </p:sp>
      <p:sp>
        <p:nvSpPr>
          <p:cNvPr id="67" name="Shape 67"/>
          <p:cNvSpPr/>
          <p:nvPr/>
        </p:nvSpPr>
        <p:spPr>
          <a:xfrm>
            <a:off x="1527125" y="3217150"/>
            <a:ext cx="1845900" cy="983100"/>
          </a:xfrm>
          <a:prstGeom prst="ellipse">
            <a:avLst/>
          </a:prstGeom>
          <a:solidFill>
            <a:srgbClr val="3D85C6"/>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a:t>Deep Learning</a:t>
            </a:r>
          </a:p>
        </p:txBody>
      </p:sp>
      <p:sp>
        <p:nvSpPr>
          <p:cNvPr id="68" name="Shape 68"/>
          <p:cNvSpPr txBox="1"/>
          <p:nvPr/>
        </p:nvSpPr>
        <p:spPr>
          <a:xfrm>
            <a:off x="4541525" y="1832675"/>
            <a:ext cx="3852600" cy="2702100"/>
          </a:xfrm>
          <a:prstGeom prst="rect">
            <a:avLst/>
          </a:prstGeom>
          <a:noFill/>
          <a:ln>
            <a:noFill/>
          </a:ln>
        </p:spPr>
        <p:txBody>
          <a:bodyPr lIns="91425" tIns="91425" rIns="91425" bIns="91425" anchor="t" anchorCtr="0">
            <a:noAutofit/>
          </a:bodyPr>
          <a:lstStyle/>
          <a:p>
            <a:pPr lvl="0">
              <a:lnSpc>
                <a:spcPct val="115000"/>
              </a:lnSpc>
              <a:spcBef>
                <a:spcPts val="0"/>
              </a:spcBef>
              <a:buNone/>
            </a:pPr>
            <a:r>
              <a:rPr lang="en-GB" b="1"/>
              <a:t>Deep Learning</a:t>
            </a:r>
            <a:r>
              <a:rPr lang="en-GB"/>
              <a:t> (DL) has emerged around the ‘10 as a general </a:t>
            </a:r>
            <a:r>
              <a:rPr lang="en-GB" u="sng"/>
              <a:t>tool to solve recognition problems</a:t>
            </a:r>
            <a:r>
              <a:rPr lang="en-GB"/>
              <a:t> in:</a:t>
            </a:r>
          </a:p>
          <a:p>
            <a:pPr marL="457200" lvl="0" indent="-304800">
              <a:lnSpc>
                <a:spcPct val="115000"/>
              </a:lnSpc>
              <a:spcBef>
                <a:spcPts val="0"/>
              </a:spcBef>
              <a:buSzPct val="100000"/>
              <a:buChar char="●"/>
            </a:pPr>
            <a:r>
              <a:rPr lang="en-GB" sz="1200"/>
              <a:t>computer vision</a:t>
            </a:r>
          </a:p>
          <a:p>
            <a:pPr marL="457200" lvl="0" indent="-304800" rtl="0">
              <a:lnSpc>
                <a:spcPct val="115000"/>
              </a:lnSpc>
              <a:spcBef>
                <a:spcPts val="0"/>
              </a:spcBef>
              <a:buSzPct val="100000"/>
              <a:buChar char="●"/>
            </a:pPr>
            <a:r>
              <a:rPr lang="en-GB" sz="1200"/>
              <a:t>speech recognition</a:t>
            </a:r>
          </a:p>
          <a:p>
            <a:pPr marL="457200" lvl="0" indent="-304800">
              <a:lnSpc>
                <a:spcPct val="115000"/>
              </a:lnSpc>
              <a:spcBef>
                <a:spcPts val="0"/>
              </a:spcBef>
              <a:buSzPct val="100000"/>
              <a:buChar char="●"/>
            </a:pPr>
            <a:r>
              <a:rPr lang="en-GB" sz="1200"/>
              <a:t>robotics</a:t>
            </a:r>
          </a:p>
          <a:p>
            <a:pPr marL="457200" lvl="0" indent="-304800">
              <a:lnSpc>
                <a:spcPct val="115000"/>
              </a:lnSpc>
              <a:spcBef>
                <a:spcPts val="0"/>
              </a:spcBef>
              <a:buSzPct val="100000"/>
              <a:buChar char="●"/>
            </a:pPr>
            <a:r>
              <a:rPr lang="en-GB" sz="1200" i="1"/>
              <a:t>discovering</a:t>
            </a:r>
            <a:r>
              <a:rPr lang="en-GB" sz="1200"/>
              <a:t> new medicines</a:t>
            </a:r>
          </a:p>
          <a:p>
            <a:pPr marL="457200" lvl="0" indent="-304800">
              <a:lnSpc>
                <a:spcPct val="115000"/>
              </a:lnSpc>
              <a:spcBef>
                <a:spcPts val="0"/>
              </a:spcBef>
              <a:buSzPct val="100000"/>
              <a:buChar char="●"/>
            </a:pPr>
            <a:r>
              <a:rPr lang="en-GB" sz="1200" i="1"/>
              <a:t>understanding</a:t>
            </a:r>
            <a:r>
              <a:rPr lang="en-GB" sz="1200"/>
              <a:t> natural language</a:t>
            </a:r>
          </a:p>
          <a:p>
            <a:pPr marL="457200" lvl="0" indent="-304800">
              <a:lnSpc>
                <a:spcPct val="115000"/>
              </a:lnSpc>
              <a:spcBef>
                <a:spcPts val="0"/>
              </a:spcBef>
              <a:buSzPct val="100000"/>
              <a:buChar char="●"/>
            </a:pPr>
            <a:r>
              <a:rPr lang="en-GB" sz="1200" i="1"/>
              <a:t>understanding</a:t>
            </a:r>
            <a:r>
              <a:rPr lang="en-GB" sz="1200"/>
              <a:t> documents</a:t>
            </a:r>
          </a:p>
          <a:p>
            <a:pPr marL="457200" lvl="0" indent="-304800">
              <a:lnSpc>
                <a:spcPct val="115000"/>
              </a:lnSpc>
              <a:spcBef>
                <a:spcPts val="0"/>
              </a:spcBef>
              <a:buSzPct val="100000"/>
              <a:buChar char="●"/>
            </a:pPr>
            <a:r>
              <a:rPr lang="en-GB" sz="1200"/>
              <a:t>ranking </a:t>
            </a:r>
          </a:p>
          <a:p>
            <a:pPr marL="457200" lvl="0" indent="-304800">
              <a:lnSpc>
                <a:spcPct val="115000"/>
              </a:lnSpc>
              <a:spcBef>
                <a:spcPts val="0"/>
              </a:spcBef>
              <a:buSzPct val="100000"/>
              <a:buChar char="●"/>
            </a:pPr>
            <a:r>
              <a:rPr lang="en-GB" sz="1200"/>
              <a:t>… and many other applications!</a:t>
            </a:r>
          </a:p>
        </p:txBody>
      </p:sp>
      <p:sp>
        <p:nvSpPr>
          <p:cNvPr id="69" name="Shape 69"/>
          <p:cNvSpPr txBox="1"/>
          <p:nvPr/>
        </p:nvSpPr>
        <p:spPr>
          <a:xfrm>
            <a:off x="1662825" y="2771925"/>
            <a:ext cx="1565100" cy="449400"/>
          </a:xfrm>
          <a:prstGeom prst="rect">
            <a:avLst/>
          </a:prstGeom>
          <a:noFill/>
          <a:ln>
            <a:noFill/>
          </a:ln>
        </p:spPr>
        <p:txBody>
          <a:bodyPr lIns="91425" tIns="91425" rIns="91425" bIns="91425" anchor="t" anchorCtr="0">
            <a:noAutofit/>
          </a:bodyPr>
          <a:lstStyle/>
          <a:p>
            <a:pPr lvl="0">
              <a:spcBef>
                <a:spcPts val="0"/>
              </a:spcBef>
              <a:buNone/>
            </a:pPr>
            <a:r>
              <a:rPr lang="en-GB"/>
              <a:t>Feature Learning</a:t>
            </a:r>
          </a:p>
        </p:txBody>
      </p:sp>
      <p:sp>
        <p:nvSpPr>
          <p:cNvPr id="70" name="Shape 70"/>
          <p:cNvSpPr txBox="1"/>
          <p:nvPr/>
        </p:nvSpPr>
        <p:spPr>
          <a:xfrm>
            <a:off x="2061275" y="1367350"/>
            <a:ext cx="461400" cy="449400"/>
          </a:xfrm>
          <a:prstGeom prst="rect">
            <a:avLst/>
          </a:prstGeom>
          <a:noFill/>
          <a:ln>
            <a:noFill/>
          </a:ln>
        </p:spPr>
        <p:txBody>
          <a:bodyPr lIns="91425" tIns="91425" rIns="91425" bIns="91425" anchor="t" anchorCtr="0">
            <a:noAutofit/>
          </a:bodyPr>
          <a:lstStyle/>
          <a:p>
            <a:pPr lvl="0">
              <a:spcBef>
                <a:spcPts val="0"/>
              </a:spcBef>
              <a:buNone/>
            </a:pPr>
            <a:r>
              <a:rPr lang="en-GB">
                <a:solidFill>
                  <a:srgbClr val="666666"/>
                </a:solidFill>
              </a:rPr>
              <a:t>AI</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p:nvPr/>
        </p:nvSpPr>
        <p:spPr>
          <a:xfrm>
            <a:off x="311700" y="915675"/>
            <a:ext cx="51891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228600" rtl="0">
              <a:lnSpc>
                <a:spcPct val="115000"/>
              </a:lnSpc>
              <a:spcBef>
                <a:spcPts val="0"/>
              </a:spcBef>
              <a:buChar char="●"/>
            </a:pPr>
            <a:r>
              <a:rPr lang="en-GB"/>
              <a:t>→ </a:t>
            </a:r>
            <a:r>
              <a:rPr lang="en-GB" i="1"/>
              <a:t>There is only one correct label for each input sample</a:t>
            </a:r>
          </a:p>
          <a:p>
            <a:pPr marL="457200" lvl="0" indent="-228600" rtl="0">
              <a:lnSpc>
                <a:spcPct val="115000"/>
              </a:lnSpc>
              <a:spcBef>
                <a:spcPts val="0"/>
              </a:spcBef>
              <a:buChar char="●"/>
            </a:pPr>
            <a:r>
              <a:rPr lang="en-GB"/>
              <a:t>→ </a:t>
            </a:r>
            <a:r>
              <a:rPr lang="en-GB" i="1"/>
              <a:t>There is the need to evaluate the classification result</a:t>
            </a:r>
          </a:p>
          <a:p>
            <a:pPr marL="457200" lvl="0" indent="-228600" rtl="0">
              <a:lnSpc>
                <a:spcPct val="115000"/>
              </a:lnSpc>
              <a:spcBef>
                <a:spcPts val="0"/>
              </a:spcBef>
              <a:buChar char="●"/>
            </a:pPr>
            <a:r>
              <a:rPr lang="en-GB"/>
              <a:t>OHE encodes labels for a C-class problem in R</a:t>
            </a:r>
            <a:r>
              <a:rPr lang="en-GB" baseline="30000"/>
              <a:t>C</a:t>
            </a:r>
            <a:r>
              <a:rPr lang="en-GB"/>
              <a:t>, indicating the c-th class label with 1, the rest with 0’s</a:t>
            </a:r>
          </a:p>
          <a:p>
            <a:pPr marL="457200" lvl="0" indent="-228600" rtl="0">
              <a:lnSpc>
                <a:spcPct val="115000"/>
              </a:lnSpc>
              <a:spcBef>
                <a:spcPts val="0"/>
              </a:spcBef>
              <a:buChar char="●"/>
            </a:pPr>
            <a:r>
              <a:rPr lang="en-GB"/>
              <a:t>OHE needs sparse representation which is inefficient especially in the case </a:t>
            </a:r>
            <a:r>
              <a:rPr lang="en-GB">
                <a:solidFill>
                  <a:schemeClr val="dk1"/>
                </a:solidFill>
              </a:rPr>
              <a:t>C is very big (thousands or millions of classes...!)</a:t>
            </a:r>
          </a:p>
          <a:p>
            <a:pPr lvl="0" rtl="0">
              <a:lnSpc>
                <a:spcPct val="115000"/>
              </a:lnSpc>
              <a:spcBef>
                <a:spcPts val="0"/>
              </a:spcBef>
              <a:buNone/>
            </a:pPr>
            <a:endParaRPr/>
          </a:p>
        </p:txBody>
      </p:sp>
      <p:sp>
        <p:nvSpPr>
          <p:cNvPr id="263" name="Shape 26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One-Hot Encoding (OHE)</a:t>
            </a:r>
          </a:p>
        </p:txBody>
      </p:sp>
      <p:pic>
        <p:nvPicPr>
          <p:cNvPr id="264" name="Shape 264"/>
          <p:cNvPicPr preferRelativeResize="0"/>
          <p:nvPr/>
        </p:nvPicPr>
        <p:blipFill>
          <a:blip r:embed="rId3">
            <a:alphaModFix/>
          </a:blip>
          <a:stretch>
            <a:fillRect/>
          </a:stretch>
        </p:blipFill>
        <p:spPr>
          <a:xfrm>
            <a:off x="487333" y="3139546"/>
            <a:ext cx="802474" cy="1097275"/>
          </a:xfrm>
          <a:prstGeom prst="rect">
            <a:avLst/>
          </a:prstGeom>
          <a:noFill/>
          <a:ln>
            <a:noFill/>
          </a:ln>
        </p:spPr>
      </p:pic>
      <p:pic>
        <p:nvPicPr>
          <p:cNvPr id="265" name="Shape 265"/>
          <p:cNvPicPr preferRelativeResize="0"/>
          <p:nvPr/>
        </p:nvPicPr>
        <p:blipFill>
          <a:blip r:embed="rId4">
            <a:alphaModFix/>
          </a:blip>
          <a:stretch>
            <a:fillRect/>
          </a:stretch>
        </p:blipFill>
        <p:spPr>
          <a:xfrm>
            <a:off x="7441031" y="3273425"/>
            <a:ext cx="775272" cy="952088"/>
          </a:xfrm>
          <a:prstGeom prst="rect">
            <a:avLst/>
          </a:prstGeom>
          <a:noFill/>
          <a:ln>
            <a:noFill/>
          </a:ln>
        </p:spPr>
      </p:pic>
      <p:pic>
        <p:nvPicPr>
          <p:cNvPr id="266" name="Shape 266"/>
          <p:cNvPicPr preferRelativeResize="0"/>
          <p:nvPr/>
        </p:nvPicPr>
        <p:blipFill>
          <a:blip r:embed="rId5">
            <a:alphaModFix/>
          </a:blip>
          <a:stretch>
            <a:fillRect/>
          </a:stretch>
        </p:blipFill>
        <p:spPr>
          <a:xfrm>
            <a:off x="7570249" y="4294664"/>
            <a:ext cx="516848" cy="693664"/>
          </a:xfrm>
          <a:prstGeom prst="rect">
            <a:avLst/>
          </a:prstGeom>
          <a:noFill/>
          <a:ln>
            <a:noFill/>
          </a:ln>
        </p:spPr>
      </p:pic>
      <p:pic>
        <p:nvPicPr>
          <p:cNvPr id="267" name="Shape 267"/>
          <p:cNvPicPr preferRelativeResize="0"/>
          <p:nvPr/>
        </p:nvPicPr>
        <p:blipFill>
          <a:blip r:embed="rId6">
            <a:alphaModFix/>
          </a:blip>
          <a:stretch>
            <a:fillRect/>
          </a:stretch>
        </p:blipFill>
        <p:spPr>
          <a:xfrm>
            <a:off x="7388355" y="2524212"/>
            <a:ext cx="802474" cy="680063"/>
          </a:xfrm>
          <a:prstGeom prst="rect">
            <a:avLst/>
          </a:prstGeom>
          <a:noFill/>
          <a:ln>
            <a:noFill/>
          </a:ln>
        </p:spPr>
      </p:pic>
      <p:sp>
        <p:nvSpPr>
          <p:cNvPr id="268" name="Shape 268"/>
          <p:cNvSpPr txBox="1"/>
          <p:nvPr/>
        </p:nvSpPr>
        <p:spPr>
          <a:xfrm>
            <a:off x="1712971" y="2875425"/>
            <a:ext cx="931500" cy="680100"/>
          </a:xfrm>
          <a:prstGeom prst="rect">
            <a:avLst/>
          </a:prstGeom>
          <a:noFill/>
          <a:ln>
            <a:noFill/>
          </a:ln>
        </p:spPr>
        <p:txBody>
          <a:bodyPr lIns="91425" tIns="91425" rIns="91425" bIns="91425" anchor="t" anchorCtr="0">
            <a:noAutofit/>
          </a:bodyPr>
          <a:lstStyle/>
          <a:p>
            <a:pPr lvl="0" rtl="0">
              <a:spcBef>
                <a:spcPts val="0"/>
              </a:spcBef>
              <a:buNone/>
            </a:pPr>
            <a:r>
              <a:rPr lang="en-GB" sz="3000" i="1"/>
              <a:t>s</a:t>
            </a:r>
            <a:r>
              <a:rPr lang="en-GB" sz="3000"/>
              <a:t>(</a:t>
            </a:r>
            <a:r>
              <a:rPr lang="en-GB" sz="3000" b="1">
                <a:solidFill>
                  <a:srgbClr val="CC0000"/>
                </a:solidFill>
              </a:rPr>
              <a:t>y</a:t>
            </a:r>
            <a:r>
              <a:rPr lang="en-GB" sz="3000"/>
              <a:t>)</a:t>
            </a:r>
          </a:p>
        </p:txBody>
      </p:sp>
      <p:sp>
        <p:nvSpPr>
          <p:cNvPr id="269" name="Shape 269"/>
          <p:cNvSpPr/>
          <p:nvPr/>
        </p:nvSpPr>
        <p:spPr>
          <a:xfrm>
            <a:off x="1677125" y="3549700"/>
            <a:ext cx="1003200" cy="3879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0" name="Shape 270"/>
          <p:cNvSpPr/>
          <p:nvPr/>
        </p:nvSpPr>
        <p:spPr>
          <a:xfrm>
            <a:off x="7113987" y="3139550"/>
            <a:ext cx="1351200" cy="1351200"/>
          </a:xfrm>
          <a:prstGeom prst="mathMultiply">
            <a:avLst>
              <a:gd name="adj1" fmla="val 9642"/>
            </a:avLst>
          </a:prstGeom>
          <a:solidFill>
            <a:srgbClr val="990000"/>
          </a:solidFill>
          <a:ln w="9525" cap="flat" cmpd="sng">
            <a:solidFill>
              <a:srgbClr val="85200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1" name="Shape 271"/>
          <p:cNvSpPr/>
          <p:nvPr/>
        </p:nvSpPr>
        <p:spPr>
          <a:xfrm>
            <a:off x="7153062" y="3965900"/>
            <a:ext cx="1351200" cy="1351200"/>
          </a:xfrm>
          <a:prstGeom prst="mathMultiply">
            <a:avLst>
              <a:gd name="adj1" fmla="val 9642"/>
            </a:avLst>
          </a:prstGeom>
          <a:solidFill>
            <a:srgbClr val="990000"/>
          </a:solidFill>
          <a:ln w="9525" cap="flat" cmpd="sng">
            <a:solidFill>
              <a:srgbClr val="85200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2" name="Shape 272"/>
          <p:cNvSpPr txBox="1"/>
          <p:nvPr/>
        </p:nvSpPr>
        <p:spPr>
          <a:xfrm>
            <a:off x="2828425" y="4294675"/>
            <a:ext cx="1070100" cy="449400"/>
          </a:xfrm>
          <a:prstGeom prst="rect">
            <a:avLst/>
          </a:prstGeom>
          <a:noFill/>
          <a:ln>
            <a:noFill/>
          </a:ln>
        </p:spPr>
        <p:txBody>
          <a:bodyPr lIns="91425" tIns="91425" rIns="91425" bIns="91425" anchor="t" anchorCtr="0">
            <a:noAutofit/>
          </a:bodyPr>
          <a:lstStyle/>
          <a:p>
            <a:pPr lvl="0">
              <a:spcBef>
                <a:spcPts val="0"/>
              </a:spcBef>
              <a:buNone/>
            </a:pPr>
            <a:r>
              <a:rPr lang="en-GB"/>
              <a:t>our results</a:t>
            </a:r>
          </a:p>
        </p:txBody>
      </p:sp>
      <p:sp>
        <p:nvSpPr>
          <p:cNvPr id="273" name="Shape 273"/>
          <p:cNvSpPr/>
          <p:nvPr/>
        </p:nvSpPr>
        <p:spPr>
          <a:xfrm>
            <a:off x="3984725" y="3555525"/>
            <a:ext cx="2123400" cy="387900"/>
          </a:xfrm>
          <a:prstGeom prst="lef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4" name="Shape 274"/>
          <p:cNvSpPr txBox="1"/>
          <p:nvPr/>
        </p:nvSpPr>
        <p:spPr>
          <a:xfrm>
            <a:off x="6160200" y="4294675"/>
            <a:ext cx="1070100" cy="449400"/>
          </a:xfrm>
          <a:prstGeom prst="rect">
            <a:avLst/>
          </a:prstGeom>
          <a:noFill/>
          <a:ln>
            <a:noFill/>
          </a:ln>
        </p:spPr>
        <p:txBody>
          <a:bodyPr lIns="91425" tIns="91425" rIns="91425" bIns="91425" anchor="t" anchorCtr="0">
            <a:noAutofit/>
          </a:bodyPr>
          <a:lstStyle/>
          <a:p>
            <a:pPr lvl="0" algn="ctr" rtl="0">
              <a:spcBef>
                <a:spcPts val="0"/>
              </a:spcBef>
              <a:buNone/>
            </a:pPr>
            <a:r>
              <a:rPr lang="en-GB"/>
              <a:t>g.t. labels</a:t>
            </a:r>
          </a:p>
        </p:txBody>
      </p:sp>
      <p:sp>
        <p:nvSpPr>
          <p:cNvPr id="275" name="Shape 275"/>
          <p:cNvSpPr txBox="1"/>
          <p:nvPr/>
        </p:nvSpPr>
        <p:spPr>
          <a:xfrm>
            <a:off x="6428100" y="32131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a:solidFill>
                  <a:srgbClr val="3C78D8"/>
                </a:solidFill>
              </a:rPr>
              <a:t>1.0</a:t>
            </a:r>
          </a:p>
          <a:p>
            <a:pPr lvl="0" algn="ctr" rtl="0">
              <a:lnSpc>
                <a:spcPct val="150000"/>
              </a:lnSpc>
              <a:spcBef>
                <a:spcPts val="0"/>
              </a:spcBef>
              <a:buNone/>
            </a:pPr>
            <a:r>
              <a:rPr lang="en-GB">
                <a:solidFill>
                  <a:srgbClr val="3C78D8"/>
                </a:solidFill>
              </a:rPr>
              <a:t>0.0</a:t>
            </a:r>
          </a:p>
          <a:p>
            <a:pPr lvl="0" algn="ctr" rtl="0">
              <a:lnSpc>
                <a:spcPct val="150000"/>
              </a:lnSpc>
              <a:spcBef>
                <a:spcPts val="0"/>
              </a:spcBef>
              <a:buNone/>
            </a:pPr>
            <a:r>
              <a:rPr lang="en-GB">
                <a:solidFill>
                  <a:srgbClr val="3C78D8"/>
                </a:solidFill>
              </a:rPr>
              <a:t>0.0</a:t>
            </a:r>
          </a:p>
        </p:txBody>
      </p:sp>
      <p:sp>
        <p:nvSpPr>
          <p:cNvPr id="276" name="Shape 276"/>
          <p:cNvSpPr/>
          <p:nvPr/>
        </p:nvSpPr>
        <p:spPr>
          <a:xfrm>
            <a:off x="3130250" y="3216300"/>
            <a:ext cx="454800" cy="10032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277" name="Shape 277"/>
          <p:cNvSpPr/>
          <p:nvPr/>
        </p:nvSpPr>
        <p:spPr>
          <a:xfrm>
            <a:off x="6462025" y="3213150"/>
            <a:ext cx="454800" cy="1003200"/>
          </a:xfrm>
          <a:prstGeom prst="bracketPair">
            <a:avLst/>
          </a:prstGeom>
          <a:noFill/>
          <a:ln w="19050" cap="flat" cmpd="sng">
            <a:solidFill>
              <a:srgbClr val="3C78D8"/>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solidFill>
                <a:srgbClr val="3C78D8"/>
              </a:solidFill>
            </a:endParaRPr>
          </a:p>
        </p:txBody>
      </p:sp>
      <p:sp>
        <p:nvSpPr>
          <p:cNvPr id="278" name="Shape 278"/>
          <p:cNvSpPr txBox="1"/>
          <p:nvPr/>
        </p:nvSpPr>
        <p:spPr>
          <a:xfrm>
            <a:off x="3096325" y="321630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a:solidFill>
                  <a:srgbClr val="CC0000"/>
                </a:solidFill>
              </a:rPr>
              <a:t>0.7</a:t>
            </a:r>
          </a:p>
          <a:p>
            <a:pPr lvl="0" algn="ctr" rtl="0">
              <a:lnSpc>
                <a:spcPct val="150000"/>
              </a:lnSpc>
              <a:spcBef>
                <a:spcPts val="0"/>
              </a:spcBef>
              <a:buNone/>
            </a:pPr>
            <a:r>
              <a:rPr lang="en-GB">
                <a:solidFill>
                  <a:srgbClr val="CC0000"/>
                </a:solidFill>
              </a:rPr>
              <a:t>0.2</a:t>
            </a:r>
          </a:p>
          <a:p>
            <a:pPr lvl="0" algn="ctr" rtl="0">
              <a:lnSpc>
                <a:spcPct val="150000"/>
              </a:lnSpc>
              <a:spcBef>
                <a:spcPts val="0"/>
              </a:spcBef>
              <a:buNone/>
            </a:pPr>
            <a:r>
              <a:rPr lang="en-GB">
                <a:solidFill>
                  <a:srgbClr val="CC0000"/>
                </a:solidFill>
              </a:rPr>
              <a:t>0.1</a:t>
            </a:r>
          </a:p>
        </p:txBody>
      </p:sp>
      <p:sp>
        <p:nvSpPr>
          <p:cNvPr id="279" name="Shape 279"/>
          <p:cNvSpPr txBox="1"/>
          <p:nvPr/>
        </p:nvSpPr>
        <p:spPr>
          <a:xfrm>
            <a:off x="5205625" y="1025737"/>
            <a:ext cx="2019900" cy="449400"/>
          </a:xfrm>
          <a:prstGeom prst="rect">
            <a:avLst/>
          </a:prstGeom>
          <a:noFill/>
          <a:ln>
            <a:noFill/>
          </a:ln>
        </p:spPr>
        <p:txBody>
          <a:bodyPr lIns="91425" tIns="91425" rIns="91425" bIns="91425" anchor="ctr" anchorCtr="0">
            <a:noAutofit/>
          </a:bodyPr>
          <a:lstStyle/>
          <a:p>
            <a:pPr lvl="0" algn="ctr" rtl="0">
              <a:spcBef>
                <a:spcPts val="0"/>
              </a:spcBef>
              <a:buNone/>
            </a:pPr>
            <a:r>
              <a:rPr lang="en-GB" b="1">
                <a:solidFill>
                  <a:srgbClr val="CC0000"/>
                </a:solidFill>
              </a:rPr>
              <a:t>Which distance measure?</a:t>
            </a:r>
          </a:p>
        </p:txBody>
      </p:sp>
      <p:cxnSp>
        <p:nvCxnSpPr>
          <p:cNvPr id="280" name="Shape 280"/>
          <p:cNvCxnSpPr/>
          <p:nvPr/>
        </p:nvCxnSpPr>
        <p:spPr>
          <a:xfrm flipH="1">
            <a:off x="5143375" y="1742000"/>
            <a:ext cx="796200" cy="1531500"/>
          </a:xfrm>
          <a:prstGeom prst="straightConnector1">
            <a:avLst/>
          </a:prstGeom>
          <a:noFill/>
          <a:ln w="9525" cap="flat" cmpd="sng">
            <a:solidFill>
              <a:schemeClr val="dk2"/>
            </a:solidFill>
            <a:prstDash val="solid"/>
            <a:round/>
            <a:headEnd type="none" w="lg" len="lg"/>
            <a:tailEnd type="triangle" w="lg" len="lg"/>
          </a:ln>
        </p:spPr>
      </p:cxnSp>
      <p:sp>
        <p:nvSpPr>
          <p:cNvPr id="281" name="Shape 281"/>
          <p:cNvSpPr txBox="1"/>
          <p:nvPr/>
        </p:nvSpPr>
        <p:spPr>
          <a:xfrm>
            <a:off x="4887035" y="3250725"/>
            <a:ext cx="318600" cy="393600"/>
          </a:xfrm>
          <a:prstGeom prst="rect">
            <a:avLst/>
          </a:prstGeom>
          <a:noFill/>
          <a:ln>
            <a:noFill/>
          </a:ln>
        </p:spPr>
        <p:txBody>
          <a:bodyPr lIns="91425" tIns="91425" rIns="91425" bIns="91425" anchor="ctr" anchorCtr="0">
            <a:noAutofit/>
          </a:bodyPr>
          <a:lstStyle/>
          <a:p>
            <a:pPr lvl="0" algn="ctr">
              <a:spcBef>
                <a:spcPts val="0"/>
              </a:spcBef>
              <a:buNone/>
            </a:pPr>
            <a:r>
              <a:rPr lang="en-GB" sz="1800" b="1"/>
              <a:t>?</a:t>
            </a:r>
          </a:p>
        </p:txBody>
      </p:sp>
      <p:sp>
        <p:nvSpPr>
          <p:cNvPr id="282" name="Shape 282"/>
          <p:cNvSpPr txBox="1"/>
          <p:nvPr/>
        </p:nvSpPr>
        <p:spPr>
          <a:xfrm rot="-642352">
            <a:off x="7585724" y="1305694"/>
            <a:ext cx="943116" cy="449406"/>
          </a:xfrm>
          <a:prstGeom prst="rect">
            <a:avLst/>
          </a:prstGeom>
          <a:noFill/>
          <a:ln>
            <a:noFill/>
          </a:ln>
        </p:spPr>
        <p:txBody>
          <a:bodyPr lIns="91425" tIns="91425" rIns="91425" bIns="91425" anchor="t" anchorCtr="0">
            <a:noAutofit/>
          </a:bodyPr>
          <a:lstStyle/>
          <a:p>
            <a:pPr lvl="0" rtl="0">
              <a:spcBef>
                <a:spcPts val="0"/>
              </a:spcBef>
              <a:buNone/>
            </a:pPr>
            <a:r>
              <a:rPr lang="en-GB"/>
              <a:t>MSE</a:t>
            </a:r>
          </a:p>
        </p:txBody>
      </p:sp>
      <p:sp>
        <p:nvSpPr>
          <p:cNvPr id="283" name="Shape 283"/>
          <p:cNvSpPr txBox="1"/>
          <p:nvPr/>
        </p:nvSpPr>
        <p:spPr>
          <a:xfrm rot="1033240">
            <a:off x="7022571" y="1737174"/>
            <a:ext cx="1360907" cy="449400"/>
          </a:xfrm>
          <a:prstGeom prst="rect">
            <a:avLst/>
          </a:prstGeom>
          <a:noFill/>
          <a:ln>
            <a:noFill/>
          </a:ln>
        </p:spPr>
        <p:txBody>
          <a:bodyPr lIns="91425" tIns="91425" rIns="91425" bIns="91425" anchor="t" anchorCtr="0">
            <a:noAutofit/>
          </a:bodyPr>
          <a:lstStyle/>
          <a:p>
            <a:pPr lvl="0" rtl="0">
              <a:spcBef>
                <a:spcPts val="0"/>
              </a:spcBef>
              <a:buNone/>
            </a:pPr>
            <a:r>
              <a:rPr lang="en-GB"/>
              <a:t>Cross-Entropy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Cross-Entropy</a:t>
            </a:r>
          </a:p>
        </p:txBody>
      </p:sp>
      <p:sp>
        <p:nvSpPr>
          <p:cNvPr id="289" name="Shape 289"/>
          <p:cNvSpPr txBox="1"/>
          <p:nvPr/>
        </p:nvSpPr>
        <p:spPr>
          <a:xfrm>
            <a:off x="311700" y="1017725"/>
            <a:ext cx="45324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lvl="0" rtl="0">
              <a:lnSpc>
                <a:spcPct val="115000"/>
              </a:lnSpc>
              <a:spcBef>
                <a:spcPts val="0"/>
              </a:spcBef>
              <a:buNone/>
            </a:pPr>
            <a:r>
              <a:rPr lang="en-GB" u="sng"/>
              <a:t>GOAL</a:t>
            </a:r>
            <a:r>
              <a:rPr lang="en-GB"/>
              <a:t>: computes the distance between two probability vectors</a:t>
            </a:r>
          </a:p>
          <a:p>
            <a:pPr lvl="0" rtl="0">
              <a:lnSpc>
                <a:spcPct val="115000"/>
              </a:lnSpc>
              <a:spcBef>
                <a:spcPts val="0"/>
              </a:spcBef>
              <a:buNone/>
            </a:pPr>
            <a:endParaRPr/>
          </a:p>
          <a:p>
            <a:pPr marL="457200" lvl="0" indent="-228600" rtl="0">
              <a:lnSpc>
                <a:spcPct val="115000"/>
              </a:lnSpc>
              <a:spcBef>
                <a:spcPts val="0"/>
              </a:spcBef>
              <a:buChar char="●"/>
            </a:pPr>
            <a:r>
              <a:rPr lang="en-GB">
                <a:solidFill>
                  <a:schemeClr val="dk1"/>
                </a:solidFill>
              </a:rPr>
              <a:t>Non symmetric function</a:t>
            </a:r>
          </a:p>
          <a:p>
            <a:pPr lvl="0" rtl="0">
              <a:lnSpc>
                <a:spcPct val="115000"/>
              </a:lnSpc>
              <a:spcBef>
                <a:spcPts val="0"/>
              </a:spcBef>
              <a:buNone/>
            </a:pPr>
            <a:endParaRPr/>
          </a:p>
          <a:p>
            <a:pPr marR="0" lvl="0" algn="l" rtl="0">
              <a:lnSpc>
                <a:spcPct val="115000"/>
              </a:lnSpc>
              <a:spcBef>
                <a:spcPts val="0"/>
              </a:spcBef>
              <a:spcAft>
                <a:spcPts val="0"/>
              </a:spcAft>
              <a:buNone/>
            </a:pPr>
            <a:endParaRPr/>
          </a:p>
        </p:txBody>
      </p:sp>
      <p:sp>
        <p:nvSpPr>
          <p:cNvPr id="290" name="Shape 290"/>
          <p:cNvSpPr/>
          <p:nvPr/>
        </p:nvSpPr>
        <p:spPr>
          <a:xfrm>
            <a:off x="5465212" y="1463250"/>
            <a:ext cx="454800" cy="10032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291" name="Shape 291"/>
          <p:cNvSpPr txBox="1"/>
          <p:nvPr/>
        </p:nvSpPr>
        <p:spPr>
          <a:xfrm>
            <a:off x="5431287" y="13870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a:solidFill>
                  <a:srgbClr val="CC0000"/>
                </a:solidFill>
              </a:rPr>
              <a:t>0.7</a:t>
            </a:r>
          </a:p>
          <a:p>
            <a:pPr lvl="0" algn="ctr" rtl="0">
              <a:lnSpc>
                <a:spcPct val="150000"/>
              </a:lnSpc>
              <a:spcBef>
                <a:spcPts val="0"/>
              </a:spcBef>
              <a:buNone/>
            </a:pPr>
            <a:r>
              <a:rPr lang="en-GB">
                <a:solidFill>
                  <a:srgbClr val="CC0000"/>
                </a:solidFill>
              </a:rPr>
              <a:t>0.2</a:t>
            </a:r>
          </a:p>
          <a:p>
            <a:pPr lvl="0" algn="ctr" rtl="0">
              <a:lnSpc>
                <a:spcPct val="150000"/>
              </a:lnSpc>
              <a:spcBef>
                <a:spcPts val="0"/>
              </a:spcBef>
              <a:buNone/>
            </a:pPr>
            <a:r>
              <a:rPr lang="en-GB">
                <a:solidFill>
                  <a:srgbClr val="CC0000"/>
                </a:solidFill>
              </a:rPr>
              <a:t>0.1</a:t>
            </a:r>
          </a:p>
        </p:txBody>
      </p:sp>
      <p:sp>
        <p:nvSpPr>
          <p:cNvPr id="292" name="Shape 292"/>
          <p:cNvSpPr/>
          <p:nvPr/>
        </p:nvSpPr>
        <p:spPr>
          <a:xfrm>
            <a:off x="6723187" y="1463250"/>
            <a:ext cx="454800" cy="1003200"/>
          </a:xfrm>
          <a:prstGeom prst="bracketPair">
            <a:avLst/>
          </a:prstGeom>
          <a:noFill/>
          <a:ln w="19050" cap="flat" cmpd="sng">
            <a:solidFill>
              <a:srgbClr val="3C78D8"/>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3C78D8"/>
              </a:solidFill>
            </a:endParaRPr>
          </a:p>
        </p:txBody>
      </p:sp>
      <p:sp>
        <p:nvSpPr>
          <p:cNvPr id="293" name="Shape 293"/>
          <p:cNvSpPr txBox="1"/>
          <p:nvPr/>
        </p:nvSpPr>
        <p:spPr>
          <a:xfrm>
            <a:off x="6689262" y="13870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a:solidFill>
                  <a:srgbClr val="3C78D8"/>
                </a:solidFill>
              </a:rPr>
              <a:t>1.0</a:t>
            </a:r>
          </a:p>
          <a:p>
            <a:pPr lvl="0" algn="ctr" rtl="0">
              <a:lnSpc>
                <a:spcPct val="150000"/>
              </a:lnSpc>
              <a:spcBef>
                <a:spcPts val="0"/>
              </a:spcBef>
              <a:buNone/>
            </a:pPr>
            <a:r>
              <a:rPr lang="en-GB">
                <a:solidFill>
                  <a:srgbClr val="3C78D8"/>
                </a:solidFill>
              </a:rPr>
              <a:t>0.0</a:t>
            </a:r>
          </a:p>
          <a:p>
            <a:pPr lvl="0" algn="ctr" rtl="0">
              <a:lnSpc>
                <a:spcPct val="150000"/>
              </a:lnSpc>
              <a:spcBef>
                <a:spcPts val="0"/>
              </a:spcBef>
              <a:buNone/>
            </a:pPr>
            <a:r>
              <a:rPr lang="en-GB">
                <a:solidFill>
                  <a:srgbClr val="3C78D8"/>
                </a:solidFill>
              </a:rPr>
              <a:t>0.0</a:t>
            </a:r>
          </a:p>
        </p:txBody>
      </p:sp>
      <p:sp>
        <p:nvSpPr>
          <p:cNvPr id="294" name="Shape 294"/>
          <p:cNvSpPr txBox="1"/>
          <p:nvPr/>
        </p:nvSpPr>
        <p:spPr>
          <a:xfrm>
            <a:off x="4964812" y="1130550"/>
            <a:ext cx="500400" cy="449400"/>
          </a:xfrm>
          <a:prstGeom prst="rect">
            <a:avLst/>
          </a:prstGeom>
          <a:noFill/>
          <a:ln>
            <a:noFill/>
          </a:ln>
        </p:spPr>
        <p:txBody>
          <a:bodyPr lIns="91425" tIns="91425" rIns="91425" bIns="91425" anchor="t" anchorCtr="0">
            <a:noAutofit/>
          </a:bodyPr>
          <a:lstStyle/>
          <a:p>
            <a:pPr lvl="0">
              <a:spcBef>
                <a:spcPts val="0"/>
              </a:spcBef>
              <a:buNone/>
            </a:pPr>
            <a:r>
              <a:rPr lang="en-GB" i="1"/>
              <a:t>s</a:t>
            </a:r>
            <a:r>
              <a:rPr lang="en-GB"/>
              <a:t>(</a:t>
            </a:r>
            <a:r>
              <a:rPr lang="en-GB" b="1">
                <a:solidFill>
                  <a:srgbClr val="CC0000"/>
                </a:solidFill>
              </a:rPr>
              <a:t>y</a:t>
            </a:r>
            <a:r>
              <a:rPr lang="en-GB"/>
              <a:t>)</a:t>
            </a:r>
          </a:p>
        </p:txBody>
      </p:sp>
      <p:sp>
        <p:nvSpPr>
          <p:cNvPr id="295" name="Shape 295"/>
          <p:cNvSpPr txBox="1"/>
          <p:nvPr/>
        </p:nvSpPr>
        <p:spPr>
          <a:xfrm>
            <a:off x="6456787" y="1130550"/>
            <a:ext cx="266400" cy="449400"/>
          </a:xfrm>
          <a:prstGeom prst="rect">
            <a:avLst/>
          </a:prstGeom>
          <a:noFill/>
          <a:ln>
            <a:noFill/>
          </a:ln>
        </p:spPr>
        <p:txBody>
          <a:bodyPr lIns="91425" tIns="91425" rIns="91425" bIns="91425" anchor="t" anchorCtr="0">
            <a:noAutofit/>
          </a:bodyPr>
          <a:lstStyle/>
          <a:p>
            <a:pPr lvl="0" rtl="0">
              <a:spcBef>
                <a:spcPts val="0"/>
              </a:spcBef>
              <a:buNone/>
            </a:pPr>
            <a:r>
              <a:rPr lang="en-GB" b="1">
                <a:solidFill>
                  <a:srgbClr val="3C78D8"/>
                </a:solidFill>
              </a:rPr>
              <a:t>L</a:t>
            </a:r>
          </a:p>
        </p:txBody>
      </p:sp>
      <p:cxnSp>
        <p:nvCxnSpPr>
          <p:cNvPr id="296" name="Shape 296"/>
          <p:cNvCxnSpPr>
            <a:stCxn id="294" idx="2"/>
          </p:cNvCxnSpPr>
          <p:nvPr/>
        </p:nvCxnSpPr>
        <p:spPr>
          <a:xfrm rot="5400000">
            <a:off x="4278112" y="2146050"/>
            <a:ext cx="1503000" cy="370800"/>
          </a:xfrm>
          <a:prstGeom prst="curvedConnector3">
            <a:avLst>
              <a:gd name="adj1" fmla="val 50000"/>
            </a:avLst>
          </a:prstGeom>
          <a:noFill/>
          <a:ln w="9525" cap="flat" cmpd="sng">
            <a:solidFill>
              <a:schemeClr val="dk2"/>
            </a:solidFill>
            <a:prstDash val="solid"/>
            <a:round/>
            <a:headEnd type="none" w="lg" len="lg"/>
            <a:tailEnd type="triangle" w="lg" len="lg"/>
          </a:ln>
        </p:spPr>
      </p:cxnSp>
      <p:pic>
        <p:nvPicPr>
          <p:cNvPr id="297" name="Shape 297"/>
          <p:cNvPicPr preferRelativeResize="0"/>
          <p:nvPr/>
        </p:nvPicPr>
        <p:blipFill>
          <a:blip r:embed="rId3">
            <a:alphaModFix/>
          </a:blip>
          <a:stretch>
            <a:fillRect/>
          </a:stretch>
        </p:blipFill>
        <p:spPr>
          <a:xfrm>
            <a:off x="4381725" y="2927787"/>
            <a:ext cx="3198220" cy="938399"/>
          </a:xfrm>
          <a:prstGeom prst="rect">
            <a:avLst/>
          </a:prstGeom>
          <a:noFill/>
          <a:ln>
            <a:noFill/>
          </a:ln>
        </p:spPr>
      </p:pic>
      <p:pic>
        <p:nvPicPr>
          <p:cNvPr id="298" name="Shape 298"/>
          <p:cNvPicPr preferRelativeResize="0"/>
          <p:nvPr/>
        </p:nvPicPr>
        <p:blipFill>
          <a:blip r:embed="rId4">
            <a:alphaModFix/>
          </a:blip>
          <a:stretch>
            <a:fillRect/>
          </a:stretch>
        </p:blipFill>
        <p:spPr>
          <a:xfrm>
            <a:off x="1655025" y="2519325"/>
            <a:ext cx="1900249" cy="239425"/>
          </a:xfrm>
          <a:prstGeom prst="rect">
            <a:avLst/>
          </a:prstGeom>
          <a:noFill/>
          <a:ln>
            <a:noFill/>
          </a:ln>
        </p:spPr>
      </p:pic>
      <p:sp>
        <p:nvSpPr>
          <p:cNvPr id="299" name="Shape 299"/>
          <p:cNvSpPr txBox="1"/>
          <p:nvPr/>
        </p:nvSpPr>
        <p:spPr>
          <a:xfrm>
            <a:off x="7658275" y="3144825"/>
            <a:ext cx="825000" cy="504300"/>
          </a:xfrm>
          <a:prstGeom prst="rect">
            <a:avLst/>
          </a:prstGeom>
          <a:noFill/>
          <a:ln>
            <a:noFill/>
          </a:ln>
        </p:spPr>
        <p:txBody>
          <a:bodyPr lIns="91425" tIns="91425" rIns="91425" bIns="91425" anchor="t" anchorCtr="0">
            <a:noAutofit/>
          </a:bodyPr>
          <a:lstStyle/>
          <a:p>
            <a:pPr lvl="0">
              <a:spcBef>
                <a:spcPts val="0"/>
              </a:spcBef>
              <a:buNone/>
            </a:pPr>
            <a:r>
              <a:rPr lang="en-GB" sz="1800"/>
              <a:t>= 0.36</a:t>
            </a:r>
          </a:p>
        </p:txBody>
      </p:sp>
      <p:cxnSp>
        <p:nvCxnSpPr>
          <p:cNvPr id="300" name="Shape 300"/>
          <p:cNvCxnSpPr>
            <a:stCxn id="295" idx="2"/>
          </p:cNvCxnSpPr>
          <p:nvPr/>
        </p:nvCxnSpPr>
        <p:spPr>
          <a:xfrm rot="5400000">
            <a:off x="5117887" y="1610850"/>
            <a:ext cx="1503000" cy="1441200"/>
          </a:xfrm>
          <a:prstGeom prst="curvedConnector3">
            <a:avLst>
              <a:gd name="adj1" fmla="val 50000"/>
            </a:avLst>
          </a:prstGeom>
          <a:noFill/>
          <a:ln w="9525" cap="flat" cmpd="sng">
            <a:solidFill>
              <a:schemeClr val="dk2"/>
            </a:solidFill>
            <a:prstDash val="solid"/>
            <a:round/>
            <a:headEnd type="none" w="lg" len="lg"/>
            <a:tailEnd type="triangle" w="lg" len="lg"/>
          </a:ln>
        </p:spPr>
      </p:cxnSp>
      <p:sp>
        <p:nvSpPr>
          <p:cNvPr id="301" name="Shape 301"/>
          <p:cNvSpPr txBox="1"/>
          <p:nvPr/>
        </p:nvSpPr>
        <p:spPr>
          <a:xfrm>
            <a:off x="747212" y="3250125"/>
            <a:ext cx="717900" cy="449400"/>
          </a:xfrm>
          <a:prstGeom prst="rect">
            <a:avLst/>
          </a:prstGeom>
          <a:noFill/>
          <a:ln>
            <a:noFill/>
          </a:ln>
        </p:spPr>
        <p:txBody>
          <a:bodyPr lIns="91425" tIns="91425" rIns="91425" bIns="91425" anchor="t" anchorCtr="0">
            <a:noAutofit/>
          </a:bodyPr>
          <a:lstStyle/>
          <a:p>
            <a:pPr lvl="0" rtl="0">
              <a:spcBef>
                <a:spcPts val="0"/>
              </a:spcBef>
              <a:buNone/>
            </a:pPr>
            <a:r>
              <a:rPr lang="en-GB" i="1"/>
              <a:t>D</a:t>
            </a:r>
            <a:r>
              <a:rPr lang="en-GB"/>
              <a:t>(</a:t>
            </a:r>
            <a:r>
              <a:rPr lang="en-GB" b="1"/>
              <a:t>s</a:t>
            </a:r>
            <a:r>
              <a:rPr lang="en-GB"/>
              <a:t>,</a:t>
            </a:r>
            <a:r>
              <a:rPr lang="en-GB" b="1">
                <a:solidFill>
                  <a:srgbClr val="3D85C6"/>
                </a:solidFill>
              </a:rPr>
              <a:t>L</a:t>
            </a:r>
            <a:r>
              <a:rPr lang="en-GB"/>
              <a:t>)</a:t>
            </a:r>
          </a:p>
        </p:txBody>
      </p:sp>
      <p:sp>
        <p:nvSpPr>
          <p:cNvPr id="302" name="Shape 302"/>
          <p:cNvSpPr/>
          <p:nvPr/>
        </p:nvSpPr>
        <p:spPr>
          <a:xfrm>
            <a:off x="1465125" y="3080175"/>
            <a:ext cx="220800" cy="789300"/>
          </a:xfrm>
          <a:prstGeom prst="lef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03" name="Shape 303"/>
          <p:cNvSpPr txBox="1"/>
          <p:nvPr/>
        </p:nvSpPr>
        <p:spPr>
          <a:xfrm>
            <a:off x="1685925" y="3080175"/>
            <a:ext cx="2228700" cy="789300"/>
          </a:xfrm>
          <a:prstGeom prst="rect">
            <a:avLst/>
          </a:prstGeom>
          <a:noFill/>
          <a:ln>
            <a:noFill/>
          </a:ln>
        </p:spPr>
        <p:txBody>
          <a:bodyPr lIns="91425" tIns="91425" rIns="91425" bIns="91425" anchor="t" anchorCtr="0">
            <a:noAutofit/>
          </a:bodyPr>
          <a:lstStyle/>
          <a:p>
            <a:pPr lvl="0" rtl="0">
              <a:spcBef>
                <a:spcPts val="0"/>
              </a:spcBef>
              <a:buNone/>
            </a:pPr>
            <a:r>
              <a:rPr lang="en-GB"/>
              <a:t>→ 0	high similarity</a:t>
            </a:r>
          </a:p>
          <a:p>
            <a:pPr lvl="0" rtl="0">
              <a:spcBef>
                <a:spcPts val="0"/>
              </a:spcBef>
              <a:buNone/>
            </a:pPr>
            <a:endParaRPr/>
          </a:p>
          <a:p>
            <a:pPr lvl="0" rtl="0">
              <a:spcBef>
                <a:spcPts val="0"/>
              </a:spcBef>
              <a:buNone/>
            </a:pPr>
            <a:r>
              <a:rPr lang="en-GB"/>
              <a:t>→ ∞	low similarity</a:t>
            </a:r>
          </a:p>
        </p:txBody>
      </p:sp>
      <p:sp>
        <p:nvSpPr>
          <p:cNvPr id="304" name="Shape 304"/>
          <p:cNvSpPr txBox="1"/>
          <p:nvPr/>
        </p:nvSpPr>
        <p:spPr>
          <a:xfrm>
            <a:off x="304800" y="3124200"/>
            <a:ext cx="4532400" cy="3000000"/>
          </a:xfrm>
          <a:prstGeom prst="rect">
            <a:avLst/>
          </a:prstGeom>
          <a:noFill/>
          <a:ln>
            <a:noFill/>
          </a:ln>
        </p:spPr>
        <p:txBody>
          <a:bodyPr lIns="91425" tIns="91425" rIns="91425" bIns="91425" anchor="ctr" anchorCtr="0">
            <a:noAutofit/>
          </a:bodyPr>
          <a:lstStyle/>
          <a:p>
            <a:pPr marL="457200" lvl="0" indent="-228600" rtl="0">
              <a:lnSpc>
                <a:spcPct val="115000"/>
              </a:lnSpc>
              <a:spcBef>
                <a:spcPts val="0"/>
              </a:spcBef>
              <a:buClr>
                <a:schemeClr val="dk1"/>
              </a:buClr>
              <a:buChar char="●"/>
            </a:pPr>
            <a:r>
              <a:rPr lang="en-GB">
                <a:solidFill>
                  <a:schemeClr val="dk1"/>
                </a:solidFill>
              </a:rPr>
              <a:t>The </a:t>
            </a:r>
            <a:r>
              <a:rPr lang="en-GB" i="1">
                <a:solidFill>
                  <a:schemeClr val="dk1"/>
                </a:solidFill>
              </a:rPr>
              <a:t>log(·)</a:t>
            </a:r>
            <a:r>
              <a:rPr lang="en-GB">
                <a:solidFill>
                  <a:schemeClr val="dk1"/>
                </a:solidFill>
              </a:rPr>
              <a:t> makes the training faster to converge than the MSE function (Σ(s(y)-l)</a:t>
            </a:r>
            <a:r>
              <a:rPr lang="en-GB" baseline="30000">
                <a:solidFill>
                  <a:schemeClr val="dk1"/>
                </a:solidFill>
              </a:rPr>
              <a:t>2</a:t>
            </a:r>
            <a:r>
              <a:rPr lang="en-GB">
                <a:solidFill>
                  <a:schemeClr val="dk1"/>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Résumé</a:t>
            </a:r>
          </a:p>
        </p:txBody>
      </p:sp>
      <p:sp>
        <p:nvSpPr>
          <p:cNvPr id="310" name="Shape 310"/>
          <p:cNvSpPr txBox="1"/>
          <p:nvPr/>
        </p:nvSpPr>
        <p:spPr>
          <a:xfrm>
            <a:off x="3306675" y="17464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CC0000"/>
                </a:solidFill>
              </a:rPr>
              <a:t>2.0</a:t>
            </a:r>
          </a:p>
          <a:p>
            <a:pPr lvl="0" algn="ctr" rtl="0">
              <a:lnSpc>
                <a:spcPct val="150000"/>
              </a:lnSpc>
              <a:spcBef>
                <a:spcPts val="0"/>
              </a:spcBef>
              <a:buNone/>
            </a:pPr>
            <a:r>
              <a:rPr lang="en-GB" sz="1800">
                <a:solidFill>
                  <a:srgbClr val="CC0000"/>
                </a:solidFill>
              </a:rPr>
              <a:t>1.0</a:t>
            </a:r>
          </a:p>
          <a:p>
            <a:pPr lvl="0" algn="ctr" rtl="0">
              <a:lnSpc>
                <a:spcPct val="150000"/>
              </a:lnSpc>
              <a:spcBef>
                <a:spcPts val="0"/>
              </a:spcBef>
              <a:buNone/>
            </a:pPr>
            <a:r>
              <a:rPr lang="en-GB" sz="1800">
                <a:solidFill>
                  <a:srgbClr val="CC0000"/>
                </a:solidFill>
              </a:rPr>
              <a:t>0.1</a:t>
            </a:r>
          </a:p>
        </p:txBody>
      </p:sp>
      <p:sp>
        <p:nvSpPr>
          <p:cNvPr id="311" name="Shape 311"/>
          <p:cNvSpPr/>
          <p:nvPr/>
        </p:nvSpPr>
        <p:spPr>
          <a:xfrm>
            <a:off x="3340600" y="1746450"/>
            <a:ext cx="454800" cy="12108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12" name="Shape 312"/>
          <p:cNvSpPr txBox="1"/>
          <p:nvPr/>
        </p:nvSpPr>
        <p:spPr>
          <a:xfrm>
            <a:off x="3222437" y="2947625"/>
            <a:ext cx="717900" cy="449400"/>
          </a:xfrm>
          <a:prstGeom prst="rect">
            <a:avLst/>
          </a:prstGeom>
          <a:noFill/>
          <a:ln>
            <a:noFill/>
          </a:ln>
        </p:spPr>
        <p:txBody>
          <a:bodyPr lIns="91425" tIns="91425" rIns="91425" bIns="91425" anchor="t" anchorCtr="0">
            <a:noAutofit/>
          </a:bodyPr>
          <a:lstStyle/>
          <a:p>
            <a:pPr lvl="0" rtl="0">
              <a:spcBef>
                <a:spcPts val="0"/>
              </a:spcBef>
              <a:buNone/>
            </a:pPr>
            <a:r>
              <a:rPr lang="en-GB"/>
              <a:t>scores</a:t>
            </a:r>
          </a:p>
        </p:txBody>
      </p:sp>
      <p:sp>
        <p:nvSpPr>
          <p:cNvPr id="313" name="Shape 313"/>
          <p:cNvSpPr txBox="1"/>
          <p:nvPr/>
        </p:nvSpPr>
        <p:spPr>
          <a:xfrm>
            <a:off x="5287875" y="17464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CC0000"/>
                </a:solidFill>
              </a:rPr>
              <a:t>0.7</a:t>
            </a:r>
          </a:p>
          <a:p>
            <a:pPr lvl="0" algn="ctr" rtl="0">
              <a:lnSpc>
                <a:spcPct val="150000"/>
              </a:lnSpc>
              <a:spcBef>
                <a:spcPts val="0"/>
              </a:spcBef>
              <a:buNone/>
            </a:pPr>
            <a:r>
              <a:rPr lang="en-GB" sz="1800">
                <a:solidFill>
                  <a:srgbClr val="CC0000"/>
                </a:solidFill>
              </a:rPr>
              <a:t>0.2</a:t>
            </a:r>
          </a:p>
          <a:p>
            <a:pPr lvl="0" algn="ctr" rtl="0">
              <a:lnSpc>
                <a:spcPct val="150000"/>
              </a:lnSpc>
              <a:spcBef>
                <a:spcPts val="0"/>
              </a:spcBef>
              <a:buNone/>
            </a:pPr>
            <a:r>
              <a:rPr lang="en-GB" sz="1800">
                <a:solidFill>
                  <a:srgbClr val="CC0000"/>
                </a:solidFill>
              </a:rPr>
              <a:t>0.1</a:t>
            </a:r>
          </a:p>
        </p:txBody>
      </p:sp>
      <p:sp>
        <p:nvSpPr>
          <p:cNvPr id="314" name="Shape 314"/>
          <p:cNvSpPr/>
          <p:nvPr/>
        </p:nvSpPr>
        <p:spPr>
          <a:xfrm>
            <a:off x="5321800" y="1746450"/>
            <a:ext cx="454800" cy="1210800"/>
          </a:xfrm>
          <a:prstGeom prst="bracketPair">
            <a:avLst/>
          </a:prstGeom>
          <a:noFill/>
          <a:ln w="19050" cap="flat" cmpd="sng">
            <a:solidFill>
              <a:srgbClr val="CC0000"/>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15" name="Shape 315"/>
          <p:cNvSpPr txBox="1"/>
          <p:nvPr/>
        </p:nvSpPr>
        <p:spPr>
          <a:xfrm>
            <a:off x="4970725" y="2947625"/>
            <a:ext cx="1210500" cy="449400"/>
          </a:xfrm>
          <a:prstGeom prst="rect">
            <a:avLst/>
          </a:prstGeom>
          <a:noFill/>
          <a:ln>
            <a:noFill/>
          </a:ln>
        </p:spPr>
        <p:txBody>
          <a:bodyPr lIns="91425" tIns="91425" rIns="91425" bIns="91425" anchor="t" anchorCtr="0">
            <a:noAutofit/>
          </a:bodyPr>
          <a:lstStyle/>
          <a:p>
            <a:pPr lvl="0" rtl="0">
              <a:spcBef>
                <a:spcPts val="0"/>
              </a:spcBef>
              <a:buNone/>
            </a:pPr>
            <a:r>
              <a:rPr lang="en-GB"/>
              <a:t>probabilities</a:t>
            </a:r>
          </a:p>
        </p:txBody>
      </p:sp>
      <p:sp>
        <p:nvSpPr>
          <p:cNvPr id="316" name="Shape 316"/>
          <p:cNvSpPr txBox="1"/>
          <p:nvPr/>
        </p:nvSpPr>
        <p:spPr>
          <a:xfrm>
            <a:off x="7269075" y="1746450"/>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3C78D8"/>
                </a:solidFill>
              </a:rPr>
              <a:t>1.0</a:t>
            </a:r>
          </a:p>
          <a:p>
            <a:pPr lvl="0" algn="ctr" rtl="0">
              <a:lnSpc>
                <a:spcPct val="150000"/>
              </a:lnSpc>
              <a:spcBef>
                <a:spcPts val="0"/>
              </a:spcBef>
              <a:buNone/>
            </a:pPr>
            <a:r>
              <a:rPr lang="en-GB" sz="1800">
                <a:solidFill>
                  <a:srgbClr val="3C78D8"/>
                </a:solidFill>
              </a:rPr>
              <a:t>0.0</a:t>
            </a:r>
          </a:p>
          <a:p>
            <a:pPr lvl="0" algn="ctr" rtl="0">
              <a:lnSpc>
                <a:spcPct val="150000"/>
              </a:lnSpc>
              <a:spcBef>
                <a:spcPts val="0"/>
              </a:spcBef>
              <a:buNone/>
            </a:pPr>
            <a:r>
              <a:rPr lang="en-GB" sz="1800">
                <a:solidFill>
                  <a:srgbClr val="3C78D8"/>
                </a:solidFill>
              </a:rPr>
              <a:t>0.0</a:t>
            </a:r>
          </a:p>
        </p:txBody>
      </p:sp>
      <p:sp>
        <p:nvSpPr>
          <p:cNvPr id="317" name="Shape 317"/>
          <p:cNvSpPr/>
          <p:nvPr/>
        </p:nvSpPr>
        <p:spPr>
          <a:xfrm>
            <a:off x="7303000" y="1746450"/>
            <a:ext cx="454800" cy="1210800"/>
          </a:xfrm>
          <a:prstGeom prst="bracketPair">
            <a:avLst/>
          </a:prstGeom>
          <a:noFill/>
          <a:ln w="19050" cap="flat" cmpd="sng">
            <a:solidFill>
              <a:srgbClr val="3D85C6"/>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3C78D8"/>
              </a:solidFill>
            </a:endParaRPr>
          </a:p>
        </p:txBody>
      </p:sp>
      <p:sp>
        <p:nvSpPr>
          <p:cNvPr id="318" name="Shape 318"/>
          <p:cNvSpPr txBox="1"/>
          <p:nvPr/>
        </p:nvSpPr>
        <p:spPr>
          <a:xfrm>
            <a:off x="6951925" y="2947625"/>
            <a:ext cx="1210500" cy="449400"/>
          </a:xfrm>
          <a:prstGeom prst="rect">
            <a:avLst/>
          </a:prstGeom>
          <a:noFill/>
          <a:ln>
            <a:noFill/>
          </a:ln>
        </p:spPr>
        <p:txBody>
          <a:bodyPr lIns="91425" tIns="91425" rIns="91425" bIns="91425" anchor="t" anchorCtr="0">
            <a:noAutofit/>
          </a:bodyPr>
          <a:lstStyle/>
          <a:p>
            <a:pPr lvl="0" rtl="0">
              <a:spcBef>
                <a:spcPts val="0"/>
              </a:spcBef>
              <a:buNone/>
            </a:pPr>
            <a:r>
              <a:rPr lang="en-GB"/>
              <a:t>1-hot labels</a:t>
            </a:r>
          </a:p>
        </p:txBody>
      </p:sp>
      <p:sp>
        <p:nvSpPr>
          <p:cNvPr id="319" name="Shape 319"/>
          <p:cNvSpPr/>
          <p:nvPr/>
        </p:nvSpPr>
        <p:spPr>
          <a:xfrm>
            <a:off x="1359400" y="1746450"/>
            <a:ext cx="454800" cy="1210800"/>
          </a:xfrm>
          <a:prstGeom prst="bracketPair">
            <a:avLst/>
          </a:prstGeom>
          <a:noFill/>
          <a:ln w="19050" cap="flat" cmpd="sng">
            <a:solidFill>
              <a:srgbClr val="3D85C6"/>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solidFill>
                <a:srgbClr val="3C78D8"/>
              </a:solidFill>
            </a:endParaRPr>
          </a:p>
        </p:txBody>
      </p:sp>
      <p:sp>
        <p:nvSpPr>
          <p:cNvPr id="320" name="Shape 320"/>
          <p:cNvSpPr txBox="1"/>
          <p:nvPr/>
        </p:nvSpPr>
        <p:spPr>
          <a:xfrm>
            <a:off x="981550" y="2947625"/>
            <a:ext cx="1210500" cy="449400"/>
          </a:xfrm>
          <a:prstGeom prst="rect">
            <a:avLst/>
          </a:prstGeom>
          <a:noFill/>
          <a:ln>
            <a:noFill/>
          </a:ln>
        </p:spPr>
        <p:txBody>
          <a:bodyPr lIns="91425" tIns="91425" rIns="91425" bIns="91425" anchor="t" anchorCtr="0">
            <a:noAutofit/>
          </a:bodyPr>
          <a:lstStyle/>
          <a:p>
            <a:pPr lvl="0" algn="ctr" rtl="0">
              <a:spcBef>
                <a:spcPts val="0"/>
              </a:spcBef>
              <a:buNone/>
            </a:pPr>
            <a:r>
              <a:rPr lang="en-GB"/>
              <a:t>input</a:t>
            </a:r>
          </a:p>
        </p:txBody>
      </p:sp>
      <p:sp>
        <p:nvSpPr>
          <p:cNvPr id="321" name="Shape 321"/>
          <p:cNvSpPr/>
          <p:nvPr/>
        </p:nvSpPr>
        <p:spPr>
          <a:xfrm>
            <a:off x="2014462" y="2224800"/>
            <a:ext cx="1125900" cy="2541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22" name="Shape 322"/>
          <p:cNvSpPr/>
          <p:nvPr/>
        </p:nvSpPr>
        <p:spPr>
          <a:xfrm>
            <a:off x="4001487" y="2224800"/>
            <a:ext cx="1125900" cy="2541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23" name="Shape 323"/>
          <p:cNvSpPr txBox="1"/>
          <p:nvPr/>
        </p:nvSpPr>
        <p:spPr>
          <a:xfrm>
            <a:off x="2164300" y="2478900"/>
            <a:ext cx="792300" cy="449400"/>
          </a:xfrm>
          <a:prstGeom prst="rect">
            <a:avLst/>
          </a:prstGeom>
          <a:noFill/>
          <a:ln>
            <a:noFill/>
          </a:ln>
        </p:spPr>
        <p:txBody>
          <a:bodyPr lIns="91425" tIns="91425" rIns="91425" bIns="91425" anchor="t" anchorCtr="0">
            <a:noAutofit/>
          </a:bodyPr>
          <a:lstStyle/>
          <a:p>
            <a:pPr lvl="0">
              <a:spcBef>
                <a:spcPts val="0"/>
              </a:spcBef>
              <a:buNone/>
            </a:pPr>
            <a:r>
              <a:rPr lang="en-GB" b="1">
                <a:solidFill>
                  <a:srgbClr val="3D85C6"/>
                </a:solidFill>
              </a:rPr>
              <a:t>x</a:t>
            </a:r>
            <a:r>
              <a:rPr lang="en-GB">
                <a:solidFill>
                  <a:srgbClr val="E69138"/>
                </a:solidFill>
              </a:rPr>
              <a:t>W</a:t>
            </a:r>
            <a:r>
              <a:rPr lang="en-GB"/>
              <a:t> + </a:t>
            </a:r>
            <a:r>
              <a:rPr lang="en-GB" b="1">
                <a:solidFill>
                  <a:srgbClr val="E69138"/>
                </a:solidFill>
              </a:rPr>
              <a:t>b</a:t>
            </a:r>
          </a:p>
        </p:txBody>
      </p:sp>
      <p:sp>
        <p:nvSpPr>
          <p:cNvPr id="324" name="Shape 324"/>
          <p:cNvSpPr txBox="1"/>
          <p:nvPr/>
        </p:nvSpPr>
        <p:spPr>
          <a:xfrm>
            <a:off x="4313637" y="2478900"/>
            <a:ext cx="501600" cy="449400"/>
          </a:xfrm>
          <a:prstGeom prst="rect">
            <a:avLst/>
          </a:prstGeom>
          <a:noFill/>
          <a:ln>
            <a:noFill/>
          </a:ln>
        </p:spPr>
        <p:txBody>
          <a:bodyPr lIns="91425" tIns="91425" rIns="91425" bIns="91425" anchor="t" anchorCtr="0">
            <a:noAutofit/>
          </a:bodyPr>
          <a:lstStyle/>
          <a:p>
            <a:pPr lvl="0">
              <a:spcBef>
                <a:spcPts val="0"/>
              </a:spcBef>
              <a:buNone/>
            </a:pPr>
            <a:r>
              <a:rPr lang="en-GB" i="1"/>
              <a:t>s</a:t>
            </a:r>
            <a:r>
              <a:rPr lang="en-GB"/>
              <a:t>(</a:t>
            </a:r>
            <a:r>
              <a:rPr lang="en-GB" b="1">
                <a:solidFill>
                  <a:srgbClr val="CC0000"/>
                </a:solidFill>
              </a:rPr>
              <a:t>y</a:t>
            </a:r>
            <a:r>
              <a:rPr lang="en-GB"/>
              <a:t>)</a:t>
            </a:r>
          </a:p>
        </p:txBody>
      </p:sp>
      <p:sp>
        <p:nvSpPr>
          <p:cNvPr id="325" name="Shape 325"/>
          <p:cNvSpPr txBox="1"/>
          <p:nvPr/>
        </p:nvSpPr>
        <p:spPr>
          <a:xfrm>
            <a:off x="6181237" y="2478900"/>
            <a:ext cx="717900" cy="449400"/>
          </a:xfrm>
          <a:prstGeom prst="rect">
            <a:avLst/>
          </a:prstGeom>
          <a:noFill/>
          <a:ln>
            <a:noFill/>
          </a:ln>
        </p:spPr>
        <p:txBody>
          <a:bodyPr lIns="91425" tIns="91425" rIns="91425" bIns="91425" anchor="t" anchorCtr="0">
            <a:noAutofit/>
          </a:bodyPr>
          <a:lstStyle/>
          <a:p>
            <a:pPr lvl="0" rtl="0">
              <a:spcBef>
                <a:spcPts val="0"/>
              </a:spcBef>
              <a:buNone/>
            </a:pPr>
            <a:r>
              <a:rPr lang="en-GB" i="1"/>
              <a:t>D</a:t>
            </a:r>
            <a:r>
              <a:rPr lang="en-GB"/>
              <a:t>(</a:t>
            </a:r>
            <a:r>
              <a:rPr lang="en-GB" b="1"/>
              <a:t>s</a:t>
            </a:r>
            <a:r>
              <a:rPr lang="en-GB"/>
              <a:t>,</a:t>
            </a:r>
            <a:r>
              <a:rPr lang="en-GB" b="1">
                <a:solidFill>
                  <a:srgbClr val="3D85C6"/>
                </a:solidFill>
              </a:rPr>
              <a:t>L</a:t>
            </a:r>
            <a:r>
              <a:rPr lang="en-GB"/>
              <a:t>)</a:t>
            </a:r>
          </a:p>
        </p:txBody>
      </p:sp>
      <p:sp>
        <p:nvSpPr>
          <p:cNvPr id="326" name="Shape 326"/>
          <p:cNvSpPr txBox="1"/>
          <p:nvPr/>
        </p:nvSpPr>
        <p:spPr>
          <a:xfrm>
            <a:off x="1446412" y="1297050"/>
            <a:ext cx="280800" cy="449400"/>
          </a:xfrm>
          <a:prstGeom prst="rect">
            <a:avLst/>
          </a:prstGeom>
          <a:noFill/>
          <a:ln>
            <a:noFill/>
          </a:ln>
        </p:spPr>
        <p:txBody>
          <a:bodyPr lIns="91425" tIns="91425" rIns="91425" bIns="91425" anchor="t" anchorCtr="0">
            <a:noAutofit/>
          </a:bodyPr>
          <a:lstStyle/>
          <a:p>
            <a:pPr lvl="0">
              <a:spcBef>
                <a:spcPts val="0"/>
              </a:spcBef>
              <a:buNone/>
            </a:pPr>
            <a:r>
              <a:rPr lang="en-GB" b="1">
                <a:solidFill>
                  <a:srgbClr val="3D85C6"/>
                </a:solidFill>
              </a:rPr>
              <a:t>x</a:t>
            </a:r>
          </a:p>
        </p:txBody>
      </p:sp>
      <p:sp>
        <p:nvSpPr>
          <p:cNvPr id="327" name="Shape 327"/>
          <p:cNvSpPr txBox="1"/>
          <p:nvPr/>
        </p:nvSpPr>
        <p:spPr>
          <a:xfrm>
            <a:off x="3427612" y="1297050"/>
            <a:ext cx="280800" cy="449400"/>
          </a:xfrm>
          <a:prstGeom prst="rect">
            <a:avLst/>
          </a:prstGeom>
          <a:noFill/>
          <a:ln>
            <a:noFill/>
          </a:ln>
        </p:spPr>
        <p:txBody>
          <a:bodyPr lIns="91425" tIns="91425" rIns="91425" bIns="91425" anchor="t" anchorCtr="0">
            <a:noAutofit/>
          </a:bodyPr>
          <a:lstStyle/>
          <a:p>
            <a:pPr lvl="0" rtl="0">
              <a:spcBef>
                <a:spcPts val="0"/>
              </a:spcBef>
              <a:buNone/>
            </a:pPr>
            <a:r>
              <a:rPr lang="en-GB" b="1">
                <a:solidFill>
                  <a:srgbClr val="CC0000"/>
                </a:solidFill>
              </a:rPr>
              <a:t>y</a:t>
            </a:r>
          </a:p>
        </p:txBody>
      </p:sp>
      <p:sp>
        <p:nvSpPr>
          <p:cNvPr id="328" name="Shape 328"/>
          <p:cNvSpPr txBox="1"/>
          <p:nvPr/>
        </p:nvSpPr>
        <p:spPr>
          <a:xfrm>
            <a:off x="5321812" y="1297050"/>
            <a:ext cx="501600" cy="449400"/>
          </a:xfrm>
          <a:prstGeom prst="rect">
            <a:avLst/>
          </a:prstGeom>
          <a:noFill/>
          <a:ln>
            <a:noFill/>
          </a:ln>
        </p:spPr>
        <p:txBody>
          <a:bodyPr lIns="91425" tIns="91425" rIns="91425" bIns="91425" anchor="t" anchorCtr="0">
            <a:noAutofit/>
          </a:bodyPr>
          <a:lstStyle/>
          <a:p>
            <a:pPr lvl="0" rtl="0">
              <a:spcBef>
                <a:spcPts val="0"/>
              </a:spcBef>
              <a:buNone/>
            </a:pPr>
            <a:r>
              <a:rPr lang="en-GB" i="1"/>
              <a:t>s</a:t>
            </a:r>
            <a:r>
              <a:rPr lang="en-GB"/>
              <a:t>(</a:t>
            </a:r>
            <a:r>
              <a:rPr lang="en-GB" b="1">
                <a:solidFill>
                  <a:srgbClr val="CC0000"/>
                </a:solidFill>
              </a:rPr>
              <a:t>y</a:t>
            </a:r>
            <a:r>
              <a:rPr lang="en-GB"/>
              <a:t>)</a:t>
            </a:r>
          </a:p>
        </p:txBody>
      </p:sp>
      <p:sp>
        <p:nvSpPr>
          <p:cNvPr id="329" name="Shape 329"/>
          <p:cNvSpPr txBox="1"/>
          <p:nvPr/>
        </p:nvSpPr>
        <p:spPr>
          <a:xfrm>
            <a:off x="7401662" y="1297050"/>
            <a:ext cx="280800" cy="449400"/>
          </a:xfrm>
          <a:prstGeom prst="rect">
            <a:avLst/>
          </a:prstGeom>
          <a:noFill/>
          <a:ln>
            <a:noFill/>
          </a:ln>
        </p:spPr>
        <p:txBody>
          <a:bodyPr lIns="91425" tIns="91425" rIns="91425" bIns="91425" anchor="t" anchorCtr="0">
            <a:noAutofit/>
          </a:bodyPr>
          <a:lstStyle/>
          <a:p>
            <a:pPr lvl="0" rtl="0">
              <a:spcBef>
                <a:spcPts val="0"/>
              </a:spcBef>
              <a:buNone/>
            </a:pPr>
            <a:r>
              <a:rPr lang="en-GB" b="1">
                <a:solidFill>
                  <a:srgbClr val="3D85C6"/>
                </a:solidFill>
              </a:rPr>
              <a:t>L</a:t>
            </a:r>
          </a:p>
        </p:txBody>
      </p:sp>
      <p:sp>
        <p:nvSpPr>
          <p:cNvPr id="330" name="Shape 330"/>
          <p:cNvSpPr txBox="1"/>
          <p:nvPr/>
        </p:nvSpPr>
        <p:spPr>
          <a:xfrm>
            <a:off x="1857112" y="1855625"/>
            <a:ext cx="1406700" cy="369300"/>
          </a:xfrm>
          <a:prstGeom prst="rect">
            <a:avLst/>
          </a:prstGeom>
          <a:noFill/>
          <a:ln>
            <a:noFill/>
          </a:ln>
        </p:spPr>
        <p:txBody>
          <a:bodyPr lIns="91425" tIns="91425" rIns="91425" bIns="91425" anchor="t" anchorCtr="0">
            <a:noAutofit/>
          </a:bodyPr>
          <a:lstStyle/>
          <a:p>
            <a:pPr lvl="0" algn="ctr" rtl="0">
              <a:spcBef>
                <a:spcPts val="0"/>
              </a:spcBef>
              <a:buNone/>
            </a:pPr>
            <a:r>
              <a:rPr lang="en-GB"/>
              <a:t>linear model</a:t>
            </a:r>
          </a:p>
        </p:txBody>
      </p:sp>
      <p:sp>
        <p:nvSpPr>
          <p:cNvPr id="331" name="Shape 331"/>
          <p:cNvSpPr txBox="1"/>
          <p:nvPr/>
        </p:nvSpPr>
        <p:spPr>
          <a:xfrm>
            <a:off x="3861087" y="1855625"/>
            <a:ext cx="1406700" cy="369300"/>
          </a:xfrm>
          <a:prstGeom prst="rect">
            <a:avLst/>
          </a:prstGeom>
          <a:noFill/>
          <a:ln>
            <a:noFill/>
          </a:ln>
        </p:spPr>
        <p:txBody>
          <a:bodyPr lIns="91425" tIns="91425" rIns="91425" bIns="91425" anchor="t" anchorCtr="0">
            <a:noAutofit/>
          </a:bodyPr>
          <a:lstStyle/>
          <a:p>
            <a:pPr lvl="0" algn="ctr" rtl="0">
              <a:spcBef>
                <a:spcPts val="0"/>
              </a:spcBef>
              <a:buNone/>
            </a:pPr>
            <a:r>
              <a:rPr lang="en-GB"/>
              <a:t>softmax</a:t>
            </a:r>
          </a:p>
        </p:txBody>
      </p:sp>
      <p:sp>
        <p:nvSpPr>
          <p:cNvPr id="332" name="Shape 332"/>
          <p:cNvSpPr txBox="1"/>
          <p:nvPr/>
        </p:nvSpPr>
        <p:spPr>
          <a:xfrm>
            <a:off x="5842287" y="1855625"/>
            <a:ext cx="1406700" cy="369300"/>
          </a:xfrm>
          <a:prstGeom prst="rect">
            <a:avLst/>
          </a:prstGeom>
          <a:noFill/>
          <a:ln>
            <a:noFill/>
          </a:ln>
        </p:spPr>
        <p:txBody>
          <a:bodyPr lIns="91425" tIns="91425" rIns="91425" bIns="91425" anchor="t" anchorCtr="0">
            <a:noAutofit/>
          </a:bodyPr>
          <a:lstStyle/>
          <a:p>
            <a:pPr lvl="0" algn="ctr" rtl="0">
              <a:spcBef>
                <a:spcPts val="0"/>
              </a:spcBef>
              <a:buNone/>
            </a:pPr>
            <a:r>
              <a:rPr lang="en-GB"/>
              <a:t>cross-entropy</a:t>
            </a:r>
          </a:p>
        </p:txBody>
      </p:sp>
      <p:sp>
        <p:nvSpPr>
          <p:cNvPr id="333" name="Shape 333"/>
          <p:cNvSpPr/>
          <p:nvPr/>
        </p:nvSpPr>
        <p:spPr>
          <a:xfrm rot="5400000">
            <a:off x="4345800" y="155975"/>
            <a:ext cx="452400" cy="6934500"/>
          </a:xfrm>
          <a:prstGeom prst="righ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34" name="Shape 334"/>
          <p:cNvSpPr txBox="1"/>
          <p:nvPr/>
        </p:nvSpPr>
        <p:spPr>
          <a:xfrm>
            <a:off x="1513350" y="3849425"/>
            <a:ext cx="6117300" cy="1003200"/>
          </a:xfrm>
          <a:prstGeom prst="rect">
            <a:avLst/>
          </a:prstGeom>
          <a:noFill/>
          <a:ln>
            <a:noFill/>
          </a:ln>
        </p:spPr>
        <p:txBody>
          <a:bodyPr lIns="91425" tIns="91425" rIns="91425" bIns="91425" anchor="t" anchorCtr="0">
            <a:noAutofit/>
          </a:bodyPr>
          <a:lstStyle/>
          <a:p>
            <a:pPr lvl="0" algn="ctr">
              <a:spcBef>
                <a:spcPts val="0"/>
              </a:spcBef>
              <a:buNone/>
            </a:pPr>
            <a:r>
              <a:rPr lang="en-GB" sz="1800" b="1"/>
              <a:t>Multinomial Logistic Classification</a:t>
            </a:r>
          </a:p>
          <a:p>
            <a:pPr lvl="0" algn="ctr" rtl="0">
              <a:spcBef>
                <a:spcPts val="0"/>
              </a:spcBef>
              <a:buNone/>
            </a:pPr>
            <a:endParaRPr sz="1200"/>
          </a:p>
          <a:p>
            <a:pPr lvl="0" algn="ctr">
              <a:spcBef>
                <a:spcPts val="0"/>
              </a:spcBef>
              <a:buNone/>
            </a:pPr>
            <a:r>
              <a:rPr lang="en-GB" sz="2400" i="1"/>
              <a:t>D</a:t>
            </a:r>
            <a:r>
              <a:rPr lang="en-GB" sz="2400"/>
              <a:t>(</a:t>
            </a:r>
            <a:r>
              <a:rPr lang="en-GB" sz="2400" i="1"/>
              <a:t>s</a:t>
            </a:r>
            <a:r>
              <a:rPr lang="en-GB" sz="2400"/>
              <a:t>(</a:t>
            </a:r>
            <a:r>
              <a:rPr lang="en-GB" sz="2400" b="1">
                <a:solidFill>
                  <a:srgbClr val="3D85C6"/>
                </a:solidFill>
              </a:rPr>
              <a:t>x</a:t>
            </a:r>
            <a:r>
              <a:rPr lang="en-GB" sz="2400">
                <a:solidFill>
                  <a:srgbClr val="E69138"/>
                </a:solidFill>
              </a:rPr>
              <a:t>W</a:t>
            </a:r>
            <a:r>
              <a:rPr lang="en-GB" sz="2400"/>
              <a:t>+</a:t>
            </a:r>
            <a:r>
              <a:rPr lang="en-GB" sz="2400" b="1">
                <a:solidFill>
                  <a:srgbClr val="E69138"/>
                </a:solidFill>
              </a:rPr>
              <a:t>b</a:t>
            </a:r>
            <a:r>
              <a:rPr lang="en-GB" sz="2400"/>
              <a:t>), </a:t>
            </a:r>
            <a:r>
              <a:rPr lang="en-GB" sz="2400" b="1">
                <a:solidFill>
                  <a:srgbClr val="3D85C6"/>
                </a:solidFill>
              </a:rPr>
              <a:t>L</a:t>
            </a:r>
            <a:r>
              <a:rPr lang="en-GB" sz="2400"/>
              <a:t>)</a:t>
            </a:r>
          </a:p>
        </p:txBody>
      </p:sp>
      <p:sp>
        <p:nvSpPr>
          <p:cNvPr id="335" name="Shape 335"/>
          <p:cNvSpPr/>
          <p:nvPr/>
        </p:nvSpPr>
        <p:spPr>
          <a:xfrm>
            <a:off x="5982675" y="2246174"/>
            <a:ext cx="1125900" cy="254100"/>
          </a:xfrm>
          <a:prstGeom prst="lef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36" name="Shape 336"/>
          <p:cNvSpPr txBox="1"/>
          <p:nvPr/>
        </p:nvSpPr>
        <p:spPr>
          <a:xfrm>
            <a:off x="1313875" y="1693037"/>
            <a:ext cx="534300" cy="1003200"/>
          </a:xfrm>
          <a:prstGeom prst="rect">
            <a:avLst/>
          </a:prstGeom>
          <a:noFill/>
          <a:ln>
            <a:noFill/>
          </a:ln>
        </p:spPr>
        <p:txBody>
          <a:bodyPr lIns="91425" tIns="91425" rIns="91425" bIns="91425" anchor="t" anchorCtr="0">
            <a:noAutofit/>
          </a:bodyPr>
          <a:lstStyle/>
          <a:p>
            <a:pPr lvl="0" algn="ctr" rtl="0">
              <a:lnSpc>
                <a:spcPct val="150000"/>
              </a:lnSpc>
              <a:spcBef>
                <a:spcPts val="0"/>
              </a:spcBef>
              <a:buNone/>
            </a:pPr>
            <a:r>
              <a:rPr lang="en-GB" sz="1800">
                <a:solidFill>
                  <a:srgbClr val="3C78D8"/>
                </a:solidFill>
              </a:rPr>
              <a:t>x</a:t>
            </a:r>
            <a:r>
              <a:rPr lang="en-GB" sz="1800" baseline="-25000">
                <a:solidFill>
                  <a:srgbClr val="3C78D8"/>
                </a:solidFill>
              </a:rPr>
              <a:t>0</a:t>
            </a:r>
          </a:p>
          <a:p>
            <a:pPr lvl="0" algn="ctr" rtl="0">
              <a:lnSpc>
                <a:spcPct val="150000"/>
              </a:lnSpc>
              <a:spcBef>
                <a:spcPts val="0"/>
              </a:spcBef>
              <a:buNone/>
            </a:pPr>
            <a:r>
              <a:rPr lang="en-GB" sz="1800">
                <a:solidFill>
                  <a:srgbClr val="3C78D8"/>
                </a:solidFill>
              </a:rPr>
              <a:t>x</a:t>
            </a:r>
            <a:r>
              <a:rPr lang="en-GB" sz="1800" baseline="-25000">
                <a:solidFill>
                  <a:srgbClr val="3C78D8"/>
                </a:solidFill>
              </a:rPr>
              <a:t>1</a:t>
            </a:r>
          </a:p>
          <a:p>
            <a:pPr lvl="0" algn="ctr" rtl="0">
              <a:lnSpc>
                <a:spcPct val="150000"/>
              </a:lnSpc>
              <a:spcBef>
                <a:spcPts val="0"/>
              </a:spcBef>
              <a:buNone/>
            </a:pPr>
            <a:r>
              <a:rPr lang="en-GB" sz="1800">
                <a:solidFill>
                  <a:srgbClr val="3C78D8"/>
                </a:solidFill>
              </a:rPr>
              <a:t>x</a:t>
            </a:r>
            <a:r>
              <a:rPr lang="en-GB" sz="1800" baseline="-25000">
                <a:solidFill>
                  <a:srgbClr val="3C78D8"/>
                </a:solidFill>
              </a:rPr>
              <a:t>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311700" y="2150850"/>
            <a:ext cx="8520600" cy="841800"/>
          </a:xfrm>
          <a:prstGeom prst="rect">
            <a:avLst/>
          </a:prstGeom>
        </p:spPr>
        <p:txBody>
          <a:bodyPr lIns="91425" tIns="91425" rIns="91425" bIns="91425" anchor="ctr" anchorCtr="0">
            <a:noAutofit/>
          </a:bodyPr>
          <a:lstStyle/>
          <a:p>
            <a:pPr lvl="0" rtl="0">
              <a:spcBef>
                <a:spcPts val="0"/>
              </a:spcBef>
              <a:buNone/>
            </a:pPr>
            <a:r>
              <a:rPr lang="en-GB"/>
              <a:t>Training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Shape 34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en-GB"/>
              <a:t>Gradient Descent</a:t>
            </a:r>
          </a:p>
          <a:p>
            <a:pPr lvl="0">
              <a:spcBef>
                <a:spcPts val="0"/>
              </a:spcBef>
              <a:buNone/>
            </a:pPr>
            <a:endParaRPr/>
          </a:p>
        </p:txBody>
      </p:sp>
      <p:pic>
        <p:nvPicPr>
          <p:cNvPr id="347" name="Shape 347"/>
          <p:cNvPicPr preferRelativeResize="0"/>
          <p:nvPr/>
        </p:nvPicPr>
        <p:blipFill>
          <a:blip r:embed="rId3">
            <a:alphaModFix/>
          </a:blip>
          <a:stretch>
            <a:fillRect/>
          </a:stretch>
        </p:blipFill>
        <p:spPr>
          <a:xfrm>
            <a:off x="2788835" y="2439575"/>
            <a:ext cx="3566335" cy="301913"/>
          </a:xfrm>
          <a:prstGeom prst="rect">
            <a:avLst/>
          </a:prstGeom>
          <a:noFill/>
          <a:ln>
            <a:noFill/>
          </a:ln>
        </p:spPr>
      </p:pic>
      <p:pic>
        <p:nvPicPr>
          <p:cNvPr id="348" name="Shape 348"/>
          <p:cNvPicPr preferRelativeResize="0"/>
          <p:nvPr/>
        </p:nvPicPr>
        <p:blipFill>
          <a:blip r:embed="rId4">
            <a:alphaModFix/>
          </a:blip>
          <a:stretch>
            <a:fillRect/>
          </a:stretch>
        </p:blipFill>
        <p:spPr>
          <a:xfrm>
            <a:off x="2685048" y="3599961"/>
            <a:ext cx="3773900" cy="301913"/>
          </a:xfrm>
          <a:prstGeom prst="rect">
            <a:avLst/>
          </a:prstGeom>
          <a:noFill/>
          <a:ln>
            <a:noFill/>
          </a:ln>
        </p:spPr>
      </p:pic>
      <p:sp>
        <p:nvSpPr>
          <p:cNvPr id="349" name="Shape 349"/>
          <p:cNvSpPr txBox="1"/>
          <p:nvPr/>
        </p:nvSpPr>
        <p:spPr>
          <a:xfrm>
            <a:off x="0" y="4694225"/>
            <a:ext cx="9144000" cy="449400"/>
          </a:xfrm>
          <a:prstGeom prst="rect">
            <a:avLst/>
          </a:prstGeom>
          <a:noFill/>
          <a:ln>
            <a:noFill/>
          </a:ln>
        </p:spPr>
        <p:txBody>
          <a:bodyPr lIns="91425" tIns="91425" rIns="91425" bIns="91425" anchor="t" anchorCtr="0">
            <a:noAutofit/>
          </a:bodyPr>
          <a:lstStyle/>
          <a:p>
            <a:pPr lvl="0" rtl="0">
              <a:spcBef>
                <a:spcPts val="0"/>
              </a:spcBef>
              <a:buNone/>
            </a:pPr>
            <a:endParaRPr sz="1000" b="1" i="1"/>
          </a:p>
          <a:p>
            <a:pPr lvl="0" rtl="0">
              <a:spcBef>
                <a:spcPts val="0"/>
              </a:spcBef>
              <a:buNone/>
            </a:pPr>
            <a:r>
              <a:rPr lang="en-GB" sz="1000" b="1" i="1">
                <a:solidFill>
                  <a:schemeClr val="dk1"/>
                </a:solidFill>
              </a:rPr>
              <a:t>θ</a:t>
            </a:r>
            <a:r>
              <a:rPr lang="en-GB" sz="1000" i="1"/>
              <a:t> = set of parameters</a:t>
            </a:r>
          </a:p>
        </p:txBody>
      </p:sp>
      <p:sp>
        <p:nvSpPr>
          <p:cNvPr id="350" name="Shape 350"/>
          <p:cNvSpPr txBox="1"/>
          <p:nvPr/>
        </p:nvSpPr>
        <p:spPr>
          <a:xfrm>
            <a:off x="311700" y="1017725"/>
            <a:ext cx="85206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u="sng"/>
              <a:t>GOAL</a:t>
            </a:r>
            <a:r>
              <a:rPr lang="en-GB"/>
              <a:t>: search for the nearest local minimum of a function F</a:t>
            </a: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u="sng"/>
              <a:t>IDEA</a:t>
            </a:r>
            <a:r>
              <a:rPr lang="en-GB"/>
              <a:t>: iterate on the parameter set proportionally to the negative of the function gradient</a:t>
            </a: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a:t>such that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Shape 35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Gradient Descent</a:t>
            </a:r>
          </a:p>
        </p:txBody>
      </p:sp>
      <p:sp>
        <p:nvSpPr>
          <p:cNvPr id="356" name="Shape 356"/>
          <p:cNvSpPr txBox="1"/>
          <p:nvPr/>
        </p:nvSpPr>
        <p:spPr>
          <a:xfrm>
            <a:off x="311700" y="1017725"/>
            <a:ext cx="43236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marR="0" lvl="0" indent="-317500" algn="l" rtl="0">
              <a:lnSpc>
                <a:spcPct val="115000"/>
              </a:lnSpc>
              <a:spcBef>
                <a:spcPts val="0"/>
              </a:spcBef>
              <a:spcAft>
                <a:spcPts val="0"/>
              </a:spcAft>
              <a:buClr>
                <a:srgbClr val="000000"/>
              </a:buClr>
              <a:buFont typeface="Arial"/>
              <a:buChar char="●"/>
            </a:pPr>
            <a:r>
              <a:rPr lang="en-GB" u="sng"/>
              <a:t>GOAL</a:t>
            </a:r>
            <a:r>
              <a:rPr lang="en-GB"/>
              <a:t>: minimize a loss function</a:t>
            </a:r>
          </a:p>
          <a:p>
            <a:pPr marR="0" lvl="0" algn="l" rtl="0">
              <a:lnSpc>
                <a:spcPct val="115000"/>
              </a:lnSpc>
              <a:spcBef>
                <a:spcPts val="0"/>
              </a:spcBef>
              <a:spcAft>
                <a:spcPts val="0"/>
              </a:spcAft>
              <a:buNone/>
            </a:pPr>
            <a:endParaRPr sz="800"/>
          </a:p>
          <a:p>
            <a:pPr marL="457200" marR="0" lvl="0" indent="-317500" algn="l" rtl="0">
              <a:lnSpc>
                <a:spcPct val="115000"/>
              </a:lnSpc>
              <a:spcBef>
                <a:spcPts val="0"/>
              </a:spcBef>
              <a:spcAft>
                <a:spcPts val="0"/>
              </a:spcAft>
              <a:buClr>
                <a:srgbClr val="000000"/>
              </a:buClr>
              <a:buFont typeface="Arial"/>
              <a:buChar char="●"/>
            </a:pPr>
            <a:r>
              <a:rPr lang="en-GB"/>
              <a:t>Needs to compute the entire training set performance of our linear model, that consists in N inputs (which is, in general, very big)</a:t>
            </a:r>
          </a:p>
          <a:p>
            <a:pPr marL="457200" marR="0" lvl="0" indent="-228600" algn="l" rtl="0">
              <a:lnSpc>
                <a:spcPct val="115000"/>
              </a:lnSpc>
              <a:spcBef>
                <a:spcPts val="0"/>
              </a:spcBef>
              <a:spcAft>
                <a:spcPts val="0"/>
              </a:spcAft>
              <a:buChar char="●"/>
            </a:pPr>
            <a:r>
              <a:rPr lang="en-GB"/>
              <a:t>Needs to minimize a loss function, which depends on W (big matrix) and </a:t>
            </a:r>
            <a:r>
              <a:rPr lang="en-GB" b="1"/>
              <a:t>b</a:t>
            </a:r>
          </a:p>
        </p:txBody>
      </p:sp>
      <p:sp>
        <p:nvSpPr>
          <p:cNvPr id="357" name="Shape 357"/>
          <p:cNvSpPr/>
          <p:nvPr/>
        </p:nvSpPr>
        <p:spPr>
          <a:xfrm>
            <a:off x="4539825" y="1385150"/>
            <a:ext cx="749100" cy="1872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58" name="Shape 358"/>
          <p:cNvSpPr txBox="1"/>
          <p:nvPr/>
        </p:nvSpPr>
        <p:spPr>
          <a:xfrm>
            <a:off x="5350012" y="1254050"/>
            <a:ext cx="717900" cy="449400"/>
          </a:xfrm>
          <a:prstGeom prst="rect">
            <a:avLst/>
          </a:prstGeom>
          <a:noFill/>
          <a:ln>
            <a:noFill/>
          </a:ln>
        </p:spPr>
        <p:txBody>
          <a:bodyPr lIns="91425" tIns="91425" rIns="91425" bIns="91425" anchor="t" anchorCtr="0">
            <a:noAutofit/>
          </a:bodyPr>
          <a:lstStyle/>
          <a:p>
            <a:pPr lvl="0" rtl="0">
              <a:spcBef>
                <a:spcPts val="0"/>
              </a:spcBef>
              <a:buNone/>
            </a:pPr>
            <a:r>
              <a:rPr lang="en-GB" i="1"/>
              <a:t>D</a:t>
            </a:r>
            <a:r>
              <a:rPr lang="en-GB"/>
              <a:t>(</a:t>
            </a:r>
            <a:r>
              <a:rPr lang="en-GB" b="1"/>
              <a:t>s</a:t>
            </a:r>
            <a:r>
              <a:rPr lang="en-GB"/>
              <a:t>,</a:t>
            </a:r>
            <a:r>
              <a:rPr lang="en-GB" b="1">
                <a:solidFill>
                  <a:srgbClr val="3D85C6"/>
                </a:solidFill>
              </a:rPr>
              <a:t>L</a:t>
            </a:r>
            <a:r>
              <a:rPr lang="en-GB"/>
              <a:t>)</a:t>
            </a:r>
          </a:p>
        </p:txBody>
      </p:sp>
      <p:sp>
        <p:nvSpPr>
          <p:cNvPr id="359" name="Shape 359"/>
          <p:cNvSpPr/>
          <p:nvPr/>
        </p:nvSpPr>
        <p:spPr>
          <a:xfrm>
            <a:off x="6067925" y="1084100"/>
            <a:ext cx="220800" cy="789300"/>
          </a:xfrm>
          <a:prstGeom prst="lef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60" name="Shape 360"/>
          <p:cNvSpPr txBox="1"/>
          <p:nvPr/>
        </p:nvSpPr>
        <p:spPr>
          <a:xfrm>
            <a:off x="6288725" y="1084100"/>
            <a:ext cx="1642200" cy="789300"/>
          </a:xfrm>
          <a:prstGeom prst="rect">
            <a:avLst/>
          </a:prstGeom>
          <a:noFill/>
          <a:ln>
            <a:noFill/>
          </a:ln>
        </p:spPr>
        <p:txBody>
          <a:bodyPr lIns="91425" tIns="91425" rIns="91425" bIns="91425" anchor="t" anchorCtr="0">
            <a:noAutofit/>
          </a:bodyPr>
          <a:lstStyle/>
          <a:p>
            <a:pPr lvl="0">
              <a:spcBef>
                <a:spcPts val="0"/>
              </a:spcBef>
              <a:buNone/>
            </a:pPr>
            <a:r>
              <a:rPr lang="en-GB"/>
              <a:t>→ 0		</a:t>
            </a:r>
            <a:r>
              <a:rPr lang="en-GB">
                <a:solidFill>
                  <a:srgbClr val="6AA84F"/>
                </a:solidFill>
              </a:rPr>
              <a:t>good</a:t>
            </a:r>
          </a:p>
          <a:p>
            <a:pPr lvl="0">
              <a:spcBef>
                <a:spcPts val="0"/>
              </a:spcBef>
              <a:buNone/>
            </a:pPr>
            <a:endParaRPr/>
          </a:p>
          <a:p>
            <a:pPr lvl="0">
              <a:spcBef>
                <a:spcPts val="0"/>
              </a:spcBef>
              <a:buNone/>
            </a:pPr>
            <a:r>
              <a:rPr lang="en-GB"/>
              <a:t>→ ∞		</a:t>
            </a:r>
            <a:r>
              <a:rPr lang="en-GB">
                <a:solidFill>
                  <a:srgbClr val="CC0000"/>
                </a:solidFill>
              </a:rPr>
              <a:t>bad</a:t>
            </a:r>
          </a:p>
        </p:txBody>
      </p:sp>
      <p:sp>
        <p:nvSpPr>
          <p:cNvPr id="361" name="Shape 361"/>
          <p:cNvSpPr txBox="1"/>
          <p:nvPr/>
        </p:nvSpPr>
        <p:spPr>
          <a:xfrm>
            <a:off x="0" y="4694225"/>
            <a:ext cx="9144000" cy="449400"/>
          </a:xfrm>
          <a:prstGeom prst="rect">
            <a:avLst/>
          </a:prstGeom>
          <a:noFill/>
          <a:ln>
            <a:noFill/>
          </a:ln>
        </p:spPr>
        <p:txBody>
          <a:bodyPr lIns="91425" tIns="91425" rIns="91425" bIns="91425" anchor="t" anchorCtr="0">
            <a:noAutofit/>
          </a:bodyPr>
          <a:lstStyle/>
          <a:p>
            <a:pPr lvl="0">
              <a:spcBef>
                <a:spcPts val="0"/>
              </a:spcBef>
              <a:buNone/>
            </a:pPr>
            <a:endParaRPr sz="1000" b="1" i="1"/>
          </a:p>
          <a:p>
            <a:pPr lvl="0" rtl="0">
              <a:spcBef>
                <a:spcPts val="0"/>
              </a:spcBef>
              <a:buNone/>
            </a:pPr>
            <a:r>
              <a:rPr lang="en-GB" sz="1000" b="1" i="1"/>
              <a:t>N</a:t>
            </a:r>
            <a:r>
              <a:rPr lang="en-GB" sz="1000" i="1"/>
              <a:t> = number of input vectors; </a:t>
            </a:r>
            <a:r>
              <a:rPr lang="en-GB" sz="1000" b="1" i="1"/>
              <a:t>α</a:t>
            </a:r>
            <a:r>
              <a:rPr lang="en-GB" sz="1000" i="1"/>
              <a:t>: learning rate value</a:t>
            </a:r>
          </a:p>
        </p:txBody>
      </p:sp>
      <p:cxnSp>
        <p:nvCxnSpPr>
          <p:cNvPr id="362" name="Shape 362"/>
          <p:cNvCxnSpPr/>
          <p:nvPr/>
        </p:nvCxnSpPr>
        <p:spPr>
          <a:xfrm rot="10800000">
            <a:off x="909650" y="3692175"/>
            <a:ext cx="227400" cy="642000"/>
          </a:xfrm>
          <a:prstGeom prst="straightConnector1">
            <a:avLst/>
          </a:prstGeom>
          <a:noFill/>
          <a:ln w="9525" cap="flat" cmpd="sng">
            <a:solidFill>
              <a:schemeClr val="dk2"/>
            </a:solidFill>
            <a:prstDash val="solid"/>
            <a:round/>
            <a:headEnd type="none" w="lg" len="lg"/>
            <a:tailEnd type="triangle" w="lg" len="lg"/>
          </a:ln>
        </p:spPr>
      </p:cxnSp>
      <p:sp>
        <p:nvSpPr>
          <p:cNvPr id="363" name="Shape 363"/>
          <p:cNvSpPr txBox="1"/>
          <p:nvPr/>
        </p:nvSpPr>
        <p:spPr>
          <a:xfrm>
            <a:off x="844537" y="4264425"/>
            <a:ext cx="2575200" cy="449400"/>
          </a:xfrm>
          <a:prstGeom prst="rect">
            <a:avLst/>
          </a:prstGeom>
          <a:noFill/>
          <a:ln>
            <a:noFill/>
          </a:ln>
        </p:spPr>
        <p:txBody>
          <a:bodyPr lIns="91425" tIns="91425" rIns="91425" bIns="91425" anchor="t" anchorCtr="0">
            <a:noAutofit/>
          </a:bodyPr>
          <a:lstStyle/>
          <a:p>
            <a:pPr lvl="0">
              <a:spcBef>
                <a:spcPts val="0"/>
              </a:spcBef>
              <a:buNone/>
            </a:pPr>
            <a:r>
              <a:rPr lang="en-GB"/>
              <a:t>Loss = average cross-entropy</a:t>
            </a:r>
          </a:p>
        </p:txBody>
      </p:sp>
      <p:cxnSp>
        <p:nvCxnSpPr>
          <p:cNvPr id="364" name="Shape 364"/>
          <p:cNvCxnSpPr/>
          <p:nvPr/>
        </p:nvCxnSpPr>
        <p:spPr>
          <a:xfrm rot="10800000">
            <a:off x="4804462" y="2484851"/>
            <a:ext cx="0" cy="2280000"/>
          </a:xfrm>
          <a:prstGeom prst="straightConnector1">
            <a:avLst/>
          </a:prstGeom>
          <a:noFill/>
          <a:ln w="9525" cap="flat" cmpd="sng">
            <a:solidFill>
              <a:schemeClr val="dk2"/>
            </a:solidFill>
            <a:prstDash val="solid"/>
            <a:round/>
            <a:headEnd type="none" w="lg" len="lg"/>
            <a:tailEnd type="triangle" w="lg" len="lg"/>
          </a:ln>
        </p:spPr>
      </p:cxnSp>
      <p:cxnSp>
        <p:nvCxnSpPr>
          <p:cNvPr id="365" name="Shape 365"/>
          <p:cNvCxnSpPr/>
          <p:nvPr/>
        </p:nvCxnSpPr>
        <p:spPr>
          <a:xfrm>
            <a:off x="4804462" y="4764851"/>
            <a:ext cx="2515799" cy="0"/>
          </a:xfrm>
          <a:prstGeom prst="straightConnector1">
            <a:avLst/>
          </a:prstGeom>
          <a:noFill/>
          <a:ln w="9525" cap="flat" cmpd="sng">
            <a:solidFill>
              <a:schemeClr val="dk2"/>
            </a:solidFill>
            <a:prstDash val="solid"/>
            <a:round/>
            <a:headEnd type="none" w="lg" len="lg"/>
            <a:tailEnd type="triangle" w="lg" len="lg"/>
          </a:ln>
        </p:spPr>
      </p:cxnSp>
      <p:sp>
        <p:nvSpPr>
          <p:cNvPr id="366" name="Shape 366"/>
          <p:cNvSpPr/>
          <p:nvPr/>
        </p:nvSpPr>
        <p:spPr>
          <a:xfrm rot="2533317">
            <a:off x="5545446" y="2457232"/>
            <a:ext cx="1273652" cy="2159926"/>
          </a:xfrm>
          <a:prstGeom prst="ellipse">
            <a:avLst/>
          </a:prstGeom>
          <a:noFill/>
          <a:ln w="9525" cap="flat" cmpd="sng">
            <a:solidFill>
              <a:srgbClr val="E0666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67" name="Shape 367"/>
          <p:cNvSpPr/>
          <p:nvPr/>
        </p:nvSpPr>
        <p:spPr>
          <a:xfrm rot="2533766">
            <a:off x="5633742" y="2607007"/>
            <a:ext cx="1097156" cy="1860694"/>
          </a:xfrm>
          <a:prstGeom prst="ellipse">
            <a:avLst/>
          </a:prstGeom>
          <a:noFill/>
          <a:ln w="9525" cap="flat" cmpd="sng">
            <a:solidFill>
              <a:srgbClr val="CC4125"/>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68" name="Shape 368"/>
          <p:cNvSpPr/>
          <p:nvPr/>
        </p:nvSpPr>
        <p:spPr>
          <a:xfrm rot="2530886">
            <a:off x="5718899" y="2750908"/>
            <a:ext cx="927502" cy="1572703"/>
          </a:xfrm>
          <a:prstGeom prst="ellipse">
            <a:avLst/>
          </a:prstGeom>
          <a:noFill/>
          <a:ln w="9525" cap="flat" cmpd="sng">
            <a:solidFill>
              <a:srgbClr val="C27BA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69" name="Shape 369"/>
          <p:cNvSpPr/>
          <p:nvPr/>
        </p:nvSpPr>
        <p:spPr>
          <a:xfrm rot="2533898">
            <a:off x="5811198" y="2908099"/>
            <a:ext cx="742267" cy="1258578"/>
          </a:xfrm>
          <a:prstGeom prst="ellipse">
            <a:avLst/>
          </a:prstGeom>
          <a:noFill/>
          <a:ln w="9525" cap="flat" cmpd="sng">
            <a:solidFill>
              <a:srgbClr val="8E7CC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0" name="Shape 370"/>
          <p:cNvSpPr/>
          <p:nvPr/>
        </p:nvSpPr>
        <p:spPr>
          <a:xfrm rot="2535941">
            <a:off x="5893272" y="3047349"/>
            <a:ext cx="578081" cy="980374"/>
          </a:xfrm>
          <a:prstGeom prst="ellipse">
            <a:avLst/>
          </a:prstGeom>
          <a:noFill/>
          <a:ln w="9525" cap="flat" cmpd="sng">
            <a:solidFill>
              <a:srgbClr val="6FA8D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1" name="Shape 371"/>
          <p:cNvSpPr/>
          <p:nvPr/>
        </p:nvSpPr>
        <p:spPr>
          <a:xfrm rot="2537168">
            <a:off x="5996306" y="3222326"/>
            <a:ext cx="371860" cy="630570"/>
          </a:xfrm>
          <a:prstGeom prst="ellipse">
            <a:avLst/>
          </a:prstGeom>
          <a:noFill/>
          <a:ln w="9525" cap="flat" cmpd="sng">
            <a:solidFill>
              <a:srgbClr val="6D9EEB"/>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2" name="Shape 372"/>
          <p:cNvSpPr txBox="1"/>
          <p:nvPr/>
        </p:nvSpPr>
        <p:spPr>
          <a:xfrm>
            <a:off x="6977075" y="4764850"/>
            <a:ext cx="343200" cy="356400"/>
          </a:xfrm>
          <a:prstGeom prst="rect">
            <a:avLst/>
          </a:prstGeom>
          <a:noFill/>
          <a:ln>
            <a:noFill/>
          </a:ln>
        </p:spPr>
        <p:txBody>
          <a:bodyPr lIns="91425" tIns="91425" rIns="91425" bIns="91425" anchor="t" anchorCtr="0">
            <a:noAutofit/>
          </a:bodyPr>
          <a:lstStyle/>
          <a:p>
            <a:pPr lvl="0">
              <a:spcBef>
                <a:spcPts val="0"/>
              </a:spcBef>
              <a:buNone/>
            </a:pPr>
            <a:r>
              <a:rPr lang="en-GB"/>
              <a:t>w</a:t>
            </a:r>
            <a:r>
              <a:rPr lang="en-GB" baseline="-25000"/>
              <a:t>i</a:t>
            </a:r>
          </a:p>
        </p:txBody>
      </p:sp>
      <p:sp>
        <p:nvSpPr>
          <p:cNvPr id="373" name="Shape 373"/>
          <p:cNvSpPr txBox="1"/>
          <p:nvPr/>
        </p:nvSpPr>
        <p:spPr>
          <a:xfrm>
            <a:off x="4461275" y="2484850"/>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j</a:t>
            </a:r>
          </a:p>
        </p:txBody>
      </p:sp>
      <p:sp>
        <p:nvSpPr>
          <p:cNvPr id="374" name="Shape 374"/>
          <p:cNvSpPr txBox="1"/>
          <p:nvPr/>
        </p:nvSpPr>
        <p:spPr>
          <a:xfrm>
            <a:off x="7084762" y="3744675"/>
            <a:ext cx="1331700" cy="449400"/>
          </a:xfrm>
          <a:prstGeom prst="rect">
            <a:avLst/>
          </a:prstGeom>
          <a:noFill/>
          <a:ln>
            <a:noFill/>
          </a:ln>
        </p:spPr>
        <p:txBody>
          <a:bodyPr lIns="91425" tIns="91425" rIns="91425" bIns="91425" anchor="t" anchorCtr="0">
            <a:noAutofit/>
          </a:bodyPr>
          <a:lstStyle/>
          <a:p>
            <a:pPr lvl="0" algn="ctr">
              <a:spcBef>
                <a:spcPts val="0"/>
              </a:spcBef>
              <a:buNone/>
            </a:pPr>
            <a:r>
              <a:rPr lang="en-GB"/>
              <a:t>learning step</a:t>
            </a:r>
          </a:p>
        </p:txBody>
      </p:sp>
      <p:cxnSp>
        <p:nvCxnSpPr>
          <p:cNvPr id="375" name="Shape 375"/>
          <p:cNvCxnSpPr>
            <a:stCxn id="376" idx="5"/>
            <a:endCxn id="377" idx="2"/>
          </p:cNvCxnSpPr>
          <p:nvPr/>
        </p:nvCxnSpPr>
        <p:spPr>
          <a:xfrm>
            <a:off x="5547831" y="3552547"/>
            <a:ext cx="244800" cy="66900"/>
          </a:xfrm>
          <a:prstGeom prst="straightConnector1">
            <a:avLst/>
          </a:prstGeom>
          <a:noFill/>
          <a:ln w="9525" cap="flat" cmpd="sng">
            <a:solidFill>
              <a:srgbClr val="000000"/>
            </a:solidFill>
            <a:prstDash val="solid"/>
            <a:round/>
            <a:headEnd type="none" w="lg" len="lg"/>
            <a:tailEnd type="triangle" w="lg" len="lg"/>
          </a:ln>
        </p:spPr>
      </p:cxnSp>
      <p:sp>
        <p:nvSpPr>
          <p:cNvPr id="378" name="Shape 378"/>
          <p:cNvSpPr/>
          <p:nvPr/>
        </p:nvSpPr>
        <p:spPr>
          <a:xfrm>
            <a:off x="5156928" y="3243599"/>
            <a:ext cx="114300" cy="114300"/>
          </a:xfrm>
          <a:prstGeom prst="ellipse">
            <a:avLst/>
          </a:prstGeom>
          <a:solidFill>
            <a:srgbClr val="666666"/>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379" name="Shape 379"/>
          <p:cNvCxnSpPr>
            <a:stCxn id="378" idx="5"/>
            <a:endCxn id="376" idx="1"/>
          </p:cNvCxnSpPr>
          <p:nvPr/>
        </p:nvCxnSpPr>
        <p:spPr>
          <a:xfrm>
            <a:off x="5254490" y="3341160"/>
            <a:ext cx="188700" cy="164100"/>
          </a:xfrm>
          <a:prstGeom prst="straightConnector1">
            <a:avLst/>
          </a:prstGeom>
          <a:noFill/>
          <a:ln w="9525" cap="flat" cmpd="sng">
            <a:solidFill>
              <a:srgbClr val="000000"/>
            </a:solidFill>
            <a:prstDash val="solid"/>
            <a:round/>
            <a:headEnd type="none" w="lg" len="lg"/>
            <a:tailEnd type="triangle" w="lg" len="lg"/>
          </a:ln>
        </p:spPr>
      </p:cxnSp>
      <p:sp>
        <p:nvSpPr>
          <p:cNvPr id="377" name="Shape 377"/>
          <p:cNvSpPr/>
          <p:nvPr/>
        </p:nvSpPr>
        <p:spPr>
          <a:xfrm rot="-288059">
            <a:off x="5792444" y="3557390"/>
            <a:ext cx="114702" cy="114702"/>
          </a:xfrm>
          <a:prstGeom prst="ellipse">
            <a:avLst/>
          </a:prstGeom>
          <a:solidFill>
            <a:srgbClr val="666666"/>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r>
              <a:rPr lang="en-GB"/>
              <a:t> </a:t>
            </a:r>
          </a:p>
        </p:txBody>
      </p:sp>
      <p:sp>
        <p:nvSpPr>
          <p:cNvPr id="380" name="Shape 380"/>
          <p:cNvSpPr/>
          <p:nvPr/>
        </p:nvSpPr>
        <p:spPr>
          <a:xfrm rot="-634411">
            <a:off x="6125315" y="3479933"/>
            <a:ext cx="114443" cy="114443"/>
          </a:xfrm>
          <a:prstGeom prst="ellipse">
            <a:avLst/>
          </a:prstGeom>
          <a:solidFill>
            <a:srgbClr val="666666"/>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76" name="Shape 376"/>
          <p:cNvSpPr/>
          <p:nvPr/>
        </p:nvSpPr>
        <p:spPr>
          <a:xfrm rot="-1239672">
            <a:off x="5438149" y="3471503"/>
            <a:ext cx="114782" cy="114782"/>
          </a:xfrm>
          <a:prstGeom prst="ellipse">
            <a:avLst/>
          </a:prstGeom>
          <a:solidFill>
            <a:srgbClr val="666666"/>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381" name="Shape 381"/>
          <p:cNvCxnSpPr>
            <a:stCxn id="377" idx="6"/>
            <a:endCxn id="380" idx="2"/>
          </p:cNvCxnSpPr>
          <p:nvPr/>
        </p:nvCxnSpPr>
        <p:spPr>
          <a:xfrm rot="10800000" flipH="1">
            <a:off x="5906945" y="3547541"/>
            <a:ext cx="219300" cy="62400"/>
          </a:xfrm>
          <a:prstGeom prst="straightConnector1">
            <a:avLst/>
          </a:prstGeom>
          <a:noFill/>
          <a:ln w="9525" cap="flat" cmpd="sng">
            <a:solidFill>
              <a:srgbClr val="000000"/>
            </a:solidFill>
            <a:prstDash val="solid"/>
            <a:round/>
            <a:headEnd type="none" w="lg" len="lg"/>
            <a:tailEnd type="triangle" w="lg" len="lg"/>
          </a:ln>
        </p:spPr>
      </p:cxnSp>
      <p:pic>
        <p:nvPicPr>
          <p:cNvPr id="382" name="Shape 382"/>
          <p:cNvPicPr preferRelativeResize="0"/>
          <p:nvPr/>
        </p:nvPicPr>
        <p:blipFill>
          <a:blip r:embed="rId3">
            <a:alphaModFix/>
          </a:blip>
          <a:stretch>
            <a:fillRect/>
          </a:stretch>
        </p:blipFill>
        <p:spPr>
          <a:xfrm>
            <a:off x="6145425" y="2307400"/>
            <a:ext cx="939340" cy="238575"/>
          </a:xfrm>
          <a:prstGeom prst="rect">
            <a:avLst/>
          </a:prstGeom>
          <a:noFill/>
          <a:ln>
            <a:noFill/>
          </a:ln>
        </p:spPr>
      </p:pic>
      <p:pic>
        <p:nvPicPr>
          <p:cNvPr id="383" name="Shape 383"/>
          <p:cNvPicPr preferRelativeResize="0"/>
          <p:nvPr/>
        </p:nvPicPr>
        <p:blipFill>
          <a:blip r:embed="rId4">
            <a:alphaModFix/>
          </a:blip>
          <a:stretch>
            <a:fillRect/>
          </a:stretch>
        </p:blipFill>
        <p:spPr>
          <a:xfrm>
            <a:off x="860800" y="3194450"/>
            <a:ext cx="2960300" cy="668911"/>
          </a:xfrm>
          <a:prstGeom prst="rect">
            <a:avLst/>
          </a:prstGeom>
          <a:noFill/>
          <a:ln>
            <a:noFill/>
          </a:ln>
        </p:spPr>
      </p:pic>
      <p:pic>
        <p:nvPicPr>
          <p:cNvPr id="384" name="Shape 384"/>
          <p:cNvPicPr preferRelativeResize="0"/>
          <p:nvPr/>
        </p:nvPicPr>
        <p:blipFill>
          <a:blip r:embed="rId5">
            <a:alphaModFix/>
          </a:blip>
          <a:stretch>
            <a:fillRect/>
          </a:stretch>
        </p:blipFill>
        <p:spPr>
          <a:xfrm>
            <a:off x="6929526" y="4131499"/>
            <a:ext cx="1642200" cy="2654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Shape 389"/>
          <p:cNvSpPr/>
          <p:nvPr/>
        </p:nvSpPr>
        <p:spPr>
          <a:xfrm rot="2533317">
            <a:off x="6220946" y="1822957"/>
            <a:ext cx="1273652" cy="2159926"/>
          </a:xfrm>
          <a:prstGeom prst="ellipse">
            <a:avLst/>
          </a:prstGeom>
          <a:noFill/>
          <a:ln w="9525" cap="flat" cmpd="sng">
            <a:solidFill>
              <a:srgbClr val="E0666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0" name="Shape 390"/>
          <p:cNvSpPr/>
          <p:nvPr/>
        </p:nvSpPr>
        <p:spPr>
          <a:xfrm rot="2533766">
            <a:off x="6309242" y="1972732"/>
            <a:ext cx="1097156" cy="1860694"/>
          </a:xfrm>
          <a:prstGeom prst="ellipse">
            <a:avLst/>
          </a:prstGeom>
          <a:noFill/>
          <a:ln w="9525" cap="flat" cmpd="sng">
            <a:solidFill>
              <a:srgbClr val="CC4125"/>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1" name="Shape 391"/>
          <p:cNvSpPr/>
          <p:nvPr/>
        </p:nvSpPr>
        <p:spPr>
          <a:xfrm rot="2530886">
            <a:off x="6394399" y="2116633"/>
            <a:ext cx="927502" cy="1572703"/>
          </a:xfrm>
          <a:prstGeom prst="ellipse">
            <a:avLst/>
          </a:prstGeom>
          <a:noFill/>
          <a:ln w="9525" cap="flat" cmpd="sng">
            <a:solidFill>
              <a:srgbClr val="C27BA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2" name="Shape 392"/>
          <p:cNvSpPr/>
          <p:nvPr/>
        </p:nvSpPr>
        <p:spPr>
          <a:xfrm rot="2533898">
            <a:off x="6486698" y="2273824"/>
            <a:ext cx="742267" cy="1258578"/>
          </a:xfrm>
          <a:prstGeom prst="ellipse">
            <a:avLst/>
          </a:prstGeom>
          <a:noFill/>
          <a:ln w="9525" cap="flat" cmpd="sng">
            <a:solidFill>
              <a:srgbClr val="8E7CC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3" name="Shape 393"/>
          <p:cNvSpPr/>
          <p:nvPr/>
        </p:nvSpPr>
        <p:spPr>
          <a:xfrm rot="2535941">
            <a:off x="6568772" y="2413074"/>
            <a:ext cx="578081" cy="980374"/>
          </a:xfrm>
          <a:prstGeom prst="ellipse">
            <a:avLst/>
          </a:prstGeom>
          <a:noFill/>
          <a:ln w="9525" cap="flat" cmpd="sng">
            <a:solidFill>
              <a:srgbClr val="6FA8D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4" name="Shape 394"/>
          <p:cNvSpPr/>
          <p:nvPr/>
        </p:nvSpPr>
        <p:spPr>
          <a:xfrm rot="2537168">
            <a:off x="6671806" y="2588051"/>
            <a:ext cx="371860" cy="630570"/>
          </a:xfrm>
          <a:prstGeom prst="ellipse">
            <a:avLst/>
          </a:prstGeom>
          <a:noFill/>
          <a:ln w="9525" cap="flat" cmpd="sng">
            <a:solidFill>
              <a:srgbClr val="6D9EEB"/>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395" name="Shape 39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Stochastic Gradient Descent (SGD)</a:t>
            </a:r>
          </a:p>
        </p:txBody>
      </p:sp>
      <p:sp>
        <p:nvSpPr>
          <p:cNvPr id="396" name="Shape 396"/>
          <p:cNvSpPr txBox="1"/>
          <p:nvPr/>
        </p:nvSpPr>
        <p:spPr>
          <a:xfrm>
            <a:off x="311700" y="1017725"/>
            <a:ext cx="47592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IDEA</a:t>
            </a:r>
            <a:r>
              <a:rPr lang="en-GB"/>
              <a:t>: use a random subset (</a:t>
            </a:r>
            <a:r>
              <a:rPr lang="en-GB" i="1"/>
              <a:t>batch</a:t>
            </a:r>
            <a:r>
              <a:rPr lang="en-GB"/>
              <a:t>) of the data (of a given </a:t>
            </a:r>
            <a:r>
              <a:rPr lang="en-GB" i="1"/>
              <a:t>size</a:t>
            </a:r>
            <a:r>
              <a:rPr lang="en-GB"/>
              <a:t>) to compute an approximation of the gradient of the loss function</a:t>
            </a:r>
          </a:p>
          <a:p>
            <a:pPr marR="0" lvl="0" algn="l" rtl="0">
              <a:lnSpc>
                <a:spcPct val="115000"/>
              </a:lnSpc>
              <a:spcBef>
                <a:spcPts val="0"/>
              </a:spcBef>
              <a:spcAft>
                <a:spcPts val="0"/>
              </a:spcAft>
              <a:buNone/>
            </a:pPr>
            <a:r>
              <a:rPr lang="en-GB" sz="800"/>
              <a:t>Iterative implementation of the GD algorithm</a:t>
            </a:r>
          </a:p>
          <a:p>
            <a:pPr marR="0" lvl="0" algn="l" rtl="0">
              <a:lnSpc>
                <a:spcPct val="115000"/>
              </a:lnSpc>
              <a:spcBef>
                <a:spcPts val="0"/>
              </a:spcBef>
              <a:spcAft>
                <a:spcPts val="0"/>
              </a:spcAft>
              <a:buNone/>
            </a:pPr>
            <a:r>
              <a:rPr lang="en-GB" sz="800"/>
              <a:t>At each step, a new batch is extracted</a:t>
            </a:r>
          </a:p>
          <a:p>
            <a:pPr marL="914400" marR="0" lvl="1" indent="-228600" algn="l" rtl="0">
              <a:lnSpc>
                <a:spcPct val="115000"/>
              </a:lnSpc>
              <a:spcBef>
                <a:spcPts val="0"/>
              </a:spcBef>
              <a:spcAft>
                <a:spcPts val="0"/>
              </a:spcAft>
              <a:buChar char="○"/>
            </a:pPr>
            <a:r>
              <a:rPr lang="en-GB">
                <a:solidFill>
                  <a:srgbClr val="6AA84F"/>
                </a:solidFill>
              </a:rPr>
              <a:t>Pros</a:t>
            </a:r>
            <a:r>
              <a:rPr lang="en-GB"/>
              <a:t>:</a:t>
            </a:r>
          </a:p>
          <a:p>
            <a:pPr marL="1371600" lvl="2" indent="-228600" rtl="0">
              <a:lnSpc>
                <a:spcPct val="115000"/>
              </a:lnSpc>
              <a:spcBef>
                <a:spcPts val="0"/>
              </a:spcBef>
              <a:buChar char="■"/>
            </a:pPr>
            <a:r>
              <a:rPr lang="en-GB">
                <a:solidFill>
                  <a:schemeClr val="dk1"/>
                </a:solidFill>
              </a:rPr>
              <a:t>simple but sufficiently effective</a:t>
            </a:r>
          </a:p>
          <a:p>
            <a:pPr marL="1371600" lvl="2" indent="-228600" rtl="0">
              <a:lnSpc>
                <a:spcPct val="115000"/>
              </a:lnSpc>
              <a:spcBef>
                <a:spcPts val="0"/>
              </a:spcBef>
              <a:buClr>
                <a:schemeClr val="dk1"/>
              </a:buClr>
              <a:buChar char="■"/>
            </a:pPr>
            <a:r>
              <a:rPr lang="en-GB">
                <a:solidFill>
                  <a:schemeClr val="dk1"/>
                </a:solidFill>
              </a:rPr>
              <a:t>fast (depending on batch size)</a:t>
            </a:r>
          </a:p>
          <a:p>
            <a:pPr marL="1371600" lvl="2" indent="-228600" rtl="0">
              <a:lnSpc>
                <a:spcPct val="115000"/>
              </a:lnSpc>
              <a:spcBef>
                <a:spcPts val="0"/>
              </a:spcBef>
              <a:buClr>
                <a:schemeClr val="dk1"/>
              </a:buClr>
              <a:buChar char="■"/>
            </a:pPr>
            <a:r>
              <a:rPr lang="en-GB">
                <a:solidFill>
                  <a:schemeClr val="dk1"/>
                </a:solidFill>
              </a:rPr>
              <a:t>scale the problem with data and model size</a:t>
            </a:r>
          </a:p>
          <a:p>
            <a:pPr marL="914400" lvl="1" indent="-228600" rtl="0">
              <a:lnSpc>
                <a:spcPct val="115000"/>
              </a:lnSpc>
              <a:spcBef>
                <a:spcPts val="0"/>
              </a:spcBef>
              <a:buClr>
                <a:schemeClr val="dk1"/>
              </a:buClr>
              <a:buChar char="○"/>
            </a:pPr>
            <a:r>
              <a:rPr lang="en-GB">
                <a:solidFill>
                  <a:srgbClr val="CC0000"/>
                </a:solidFill>
              </a:rPr>
              <a:t>Cons</a:t>
            </a:r>
            <a:r>
              <a:rPr lang="en-GB">
                <a:solidFill>
                  <a:schemeClr val="dk1"/>
                </a:solidFill>
              </a:rPr>
              <a:t>:</a:t>
            </a:r>
          </a:p>
          <a:p>
            <a:pPr marL="1371600" lvl="2" indent="-228600" rtl="0">
              <a:lnSpc>
                <a:spcPct val="115000"/>
              </a:lnSpc>
              <a:spcBef>
                <a:spcPts val="0"/>
              </a:spcBef>
              <a:buClr>
                <a:schemeClr val="dk1"/>
              </a:buClr>
              <a:buChar char="■"/>
            </a:pPr>
            <a:r>
              <a:rPr lang="en-GB">
                <a:solidFill>
                  <a:schemeClr val="dk1"/>
                </a:solidFill>
              </a:rPr>
              <a:t>needs more iterations to converge</a:t>
            </a:r>
          </a:p>
          <a:p>
            <a:pPr marL="1371600" lvl="2" indent="-228600" rtl="0">
              <a:lnSpc>
                <a:spcPct val="115000"/>
              </a:lnSpc>
              <a:spcBef>
                <a:spcPts val="0"/>
              </a:spcBef>
              <a:buClr>
                <a:schemeClr val="dk1"/>
              </a:buClr>
              <a:buChar char="■"/>
            </a:pPr>
            <a:r>
              <a:rPr lang="en-GB">
                <a:solidFill>
                  <a:schemeClr val="dk1"/>
                </a:solidFill>
              </a:rPr>
              <a:t>bad approximation of the loss</a:t>
            </a:r>
          </a:p>
          <a:p>
            <a:pPr marL="1371600" lvl="2" indent="-228600" rtl="0">
              <a:lnSpc>
                <a:spcPct val="115000"/>
              </a:lnSpc>
              <a:spcBef>
                <a:spcPts val="0"/>
              </a:spcBef>
              <a:buClr>
                <a:srgbClr val="999999"/>
              </a:buClr>
              <a:buChar char="■"/>
            </a:pPr>
            <a:r>
              <a:rPr lang="en-GB">
                <a:solidFill>
                  <a:srgbClr val="999999"/>
                </a:solidFill>
              </a:rPr>
              <a:t>suffers from local minima</a:t>
            </a:r>
          </a:p>
          <a:p>
            <a:pPr marL="1371600" lvl="2" indent="-228600" rtl="0">
              <a:lnSpc>
                <a:spcPct val="115000"/>
              </a:lnSpc>
              <a:spcBef>
                <a:spcPts val="0"/>
              </a:spcBef>
              <a:buClr>
                <a:srgbClr val="999999"/>
              </a:buClr>
              <a:buChar char="■"/>
            </a:pPr>
            <a:r>
              <a:rPr lang="en-GB">
                <a:solidFill>
                  <a:srgbClr val="999999"/>
                </a:solidFill>
              </a:rPr>
              <a:t>requires data preprocessing to avoid numerical instability</a:t>
            </a:r>
          </a:p>
        </p:txBody>
      </p:sp>
      <p:cxnSp>
        <p:nvCxnSpPr>
          <p:cNvPr id="397" name="Shape 397"/>
          <p:cNvCxnSpPr/>
          <p:nvPr/>
        </p:nvCxnSpPr>
        <p:spPr>
          <a:xfrm rot="10800000">
            <a:off x="5480012" y="1850176"/>
            <a:ext cx="0" cy="2280000"/>
          </a:xfrm>
          <a:prstGeom prst="straightConnector1">
            <a:avLst/>
          </a:prstGeom>
          <a:noFill/>
          <a:ln w="9525" cap="flat" cmpd="sng">
            <a:solidFill>
              <a:schemeClr val="dk2"/>
            </a:solidFill>
            <a:prstDash val="solid"/>
            <a:round/>
            <a:headEnd type="none" w="lg" len="lg"/>
            <a:tailEnd type="triangle" w="lg" len="lg"/>
          </a:ln>
        </p:spPr>
      </p:cxnSp>
      <p:cxnSp>
        <p:nvCxnSpPr>
          <p:cNvPr id="398" name="Shape 398"/>
          <p:cNvCxnSpPr/>
          <p:nvPr/>
        </p:nvCxnSpPr>
        <p:spPr>
          <a:xfrm>
            <a:off x="5480012" y="4130176"/>
            <a:ext cx="2515799" cy="0"/>
          </a:xfrm>
          <a:prstGeom prst="straightConnector1">
            <a:avLst/>
          </a:prstGeom>
          <a:noFill/>
          <a:ln w="9525" cap="flat" cmpd="sng">
            <a:solidFill>
              <a:schemeClr val="dk2"/>
            </a:solidFill>
            <a:prstDash val="solid"/>
            <a:round/>
            <a:headEnd type="none" w="lg" len="lg"/>
            <a:tailEnd type="triangle" w="lg" len="lg"/>
          </a:ln>
        </p:spPr>
      </p:cxnSp>
      <p:sp>
        <p:nvSpPr>
          <p:cNvPr id="399" name="Shape 399"/>
          <p:cNvSpPr txBox="1"/>
          <p:nvPr/>
        </p:nvSpPr>
        <p:spPr>
          <a:xfrm>
            <a:off x="7652625" y="413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i</a:t>
            </a:r>
          </a:p>
        </p:txBody>
      </p:sp>
      <p:sp>
        <p:nvSpPr>
          <p:cNvPr id="400" name="Shape 400"/>
          <p:cNvSpPr txBox="1"/>
          <p:nvPr/>
        </p:nvSpPr>
        <p:spPr>
          <a:xfrm>
            <a:off x="5136825" y="185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j</a:t>
            </a:r>
          </a:p>
        </p:txBody>
      </p:sp>
      <p:grpSp>
        <p:nvGrpSpPr>
          <p:cNvPr id="401" name="Shape 401"/>
          <p:cNvGrpSpPr/>
          <p:nvPr/>
        </p:nvGrpSpPr>
        <p:grpSpPr>
          <a:xfrm>
            <a:off x="6025774" y="2027714"/>
            <a:ext cx="905059" cy="1222930"/>
            <a:chOff x="6025774" y="2027714"/>
            <a:chExt cx="905059" cy="1222930"/>
          </a:xfrm>
        </p:grpSpPr>
        <p:cxnSp>
          <p:nvCxnSpPr>
            <p:cNvPr id="402" name="Shape 402"/>
            <p:cNvCxnSpPr>
              <a:stCxn id="403" idx="3"/>
              <a:endCxn id="404" idx="2"/>
            </p:cNvCxnSpPr>
            <p:nvPr/>
          </p:nvCxnSpPr>
          <p:spPr>
            <a:xfrm flipH="1">
              <a:off x="6303996" y="2649031"/>
              <a:ext cx="900" cy="249600"/>
            </a:xfrm>
            <a:prstGeom prst="straightConnector1">
              <a:avLst/>
            </a:prstGeom>
            <a:noFill/>
            <a:ln w="9525" cap="flat" cmpd="sng">
              <a:solidFill>
                <a:srgbClr val="000000"/>
              </a:solidFill>
              <a:prstDash val="solid"/>
              <a:round/>
              <a:headEnd type="none" w="lg" len="lg"/>
              <a:tailEnd type="triangle" w="lg" len="lg"/>
            </a:ln>
          </p:spPr>
        </p:cxnSp>
        <p:sp>
          <p:nvSpPr>
            <p:cNvPr id="405" name="Shape 405"/>
            <p:cNvSpPr/>
            <p:nvPr/>
          </p:nvSpPr>
          <p:spPr>
            <a:xfrm rot="671522">
              <a:off x="6035786" y="2338125"/>
              <a:ext cx="114375" cy="114375"/>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06" name="Shape 406"/>
            <p:cNvCxnSpPr>
              <a:stCxn id="405" idx="5"/>
              <a:endCxn id="403" idx="0"/>
            </p:cNvCxnSpPr>
            <p:nvPr/>
          </p:nvCxnSpPr>
          <p:spPr>
            <a:xfrm>
              <a:off x="6124794" y="2442830"/>
              <a:ext cx="127800" cy="114000"/>
            </a:xfrm>
            <a:prstGeom prst="straightConnector1">
              <a:avLst/>
            </a:prstGeom>
            <a:noFill/>
            <a:ln w="9525" cap="flat" cmpd="sng">
              <a:solidFill>
                <a:srgbClr val="000000"/>
              </a:solidFill>
              <a:prstDash val="solid"/>
              <a:round/>
              <a:headEnd type="none" w="lg" len="lg"/>
              <a:tailEnd type="triangle" w="lg" len="lg"/>
            </a:ln>
          </p:spPr>
        </p:cxnSp>
        <p:sp>
          <p:nvSpPr>
            <p:cNvPr id="404" name="Shape 404"/>
            <p:cNvSpPr/>
            <p:nvPr/>
          </p:nvSpPr>
          <p:spPr>
            <a:xfrm rot="4821915">
              <a:off x="6256098" y="2897847"/>
              <a:ext cx="114718" cy="114718"/>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GB"/>
                <a:t> </a:t>
              </a:r>
            </a:p>
          </p:txBody>
        </p:sp>
        <p:sp>
          <p:nvSpPr>
            <p:cNvPr id="407" name="Shape 407"/>
            <p:cNvSpPr/>
            <p:nvPr/>
          </p:nvSpPr>
          <p:spPr>
            <a:xfrm rot="2001432">
              <a:off x="6564005" y="3114006"/>
              <a:ext cx="114575" cy="114575"/>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03" name="Shape 403"/>
            <p:cNvSpPr/>
            <p:nvPr/>
          </p:nvSpPr>
          <p:spPr>
            <a:xfrm rot="-3126713">
              <a:off x="6240390" y="2534674"/>
              <a:ext cx="114798" cy="114798"/>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08" name="Shape 408"/>
            <p:cNvCxnSpPr>
              <a:stCxn id="404" idx="7"/>
              <a:endCxn id="407" idx="2"/>
            </p:cNvCxnSpPr>
            <p:nvPr/>
          </p:nvCxnSpPr>
          <p:spPr>
            <a:xfrm>
              <a:off x="6360232" y="2988404"/>
              <a:ext cx="213300" cy="151500"/>
            </a:xfrm>
            <a:prstGeom prst="straightConnector1">
              <a:avLst/>
            </a:prstGeom>
            <a:noFill/>
            <a:ln w="9525" cap="flat" cmpd="sng">
              <a:solidFill>
                <a:srgbClr val="000000"/>
              </a:solidFill>
              <a:prstDash val="solid"/>
              <a:round/>
              <a:headEnd type="none" w="lg" len="lg"/>
              <a:tailEnd type="triangle" w="lg" len="lg"/>
            </a:ln>
          </p:spPr>
        </p:cxnSp>
        <p:sp>
          <p:nvSpPr>
            <p:cNvPr id="409" name="Shape 409"/>
            <p:cNvSpPr/>
            <p:nvPr/>
          </p:nvSpPr>
          <p:spPr>
            <a:xfrm rot="333676">
              <a:off x="6547478" y="2845591"/>
              <a:ext cx="114539" cy="114539"/>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10" name="Shape 410"/>
            <p:cNvSpPr/>
            <p:nvPr/>
          </p:nvSpPr>
          <p:spPr>
            <a:xfrm rot="1185898">
              <a:off x="6800412" y="2932883"/>
              <a:ext cx="114442" cy="114442"/>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11" name="Shape 411"/>
            <p:cNvCxnSpPr>
              <a:stCxn id="407" idx="1"/>
              <a:endCxn id="409" idx="4"/>
            </p:cNvCxnSpPr>
            <p:nvPr/>
          </p:nvCxnSpPr>
          <p:spPr>
            <a:xfrm rot="10800000">
              <a:off x="6599231" y="2959785"/>
              <a:ext cx="10500" cy="155400"/>
            </a:xfrm>
            <a:prstGeom prst="straightConnector1">
              <a:avLst/>
            </a:prstGeom>
            <a:noFill/>
            <a:ln w="9525" cap="flat" cmpd="sng">
              <a:solidFill>
                <a:srgbClr val="000000"/>
              </a:solidFill>
              <a:prstDash val="solid"/>
              <a:round/>
              <a:headEnd type="none" w="lg" len="lg"/>
              <a:tailEnd type="triangle" w="lg" len="lg"/>
            </a:ln>
          </p:spPr>
        </p:cxnSp>
        <p:cxnSp>
          <p:nvCxnSpPr>
            <p:cNvPr id="412" name="Shape 412"/>
            <p:cNvCxnSpPr>
              <a:stCxn id="409" idx="6"/>
              <a:endCxn id="410" idx="2"/>
            </p:cNvCxnSpPr>
            <p:nvPr/>
          </p:nvCxnSpPr>
          <p:spPr>
            <a:xfrm>
              <a:off x="6661748" y="2908411"/>
              <a:ext cx="141900" cy="62400"/>
            </a:xfrm>
            <a:prstGeom prst="straightConnector1">
              <a:avLst/>
            </a:prstGeom>
            <a:noFill/>
            <a:ln w="9525" cap="flat" cmpd="sng">
              <a:solidFill>
                <a:srgbClr val="000000"/>
              </a:solidFill>
              <a:prstDash val="solid"/>
              <a:round/>
              <a:headEnd type="none" w="lg" len="lg"/>
              <a:tailEnd type="triangle" w="lg" len="lg"/>
            </a:ln>
          </p:spPr>
        </p:cxnSp>
        <p:sp>
          <p:nvSpPr>
            <p:cNvPr id="413" name="Shape 413"/>
            <p:cNvSpPr/>
            <p:nvPr/>
          </p:nvSpPr>
          <p:spPr>
            <a:xfrm rot="3205852">
              <a:off x="6113666" y="2050513"/>
              <a:ext cx="114301" cy="114301"/>
            </a:xfrm>
            <a:prstGeom prst="ellipse">
              <a:avLst/>
            </a:prstGeom>
            <a:solidFill>
              <a:srgbClr val="999999"/>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14" name="Shape 414"/>
            <p:cNvCxnSpPr>
              <a:stCxn id="413" idx="5"/>
              <a:endCxn id="405" idx="0"/>
            </p:cNvCxnSpPr>
            <p:nvPr/>
          </p:nvCxnSpPr>
          <p:spPr>
            <a:xfrm flipH="1">
              <a:off x="6103937" y="2164197"/>
              <a:ext cx="58500" cy="174900"/>
            </a:xfrm>
            <a:prstGeom prst="straightConnector1">
              <a:avLst/>
            </a:prstGeom>
            <a:noFill/>
            <a:ln w="9525" cap="flat" cmpd="sng">
              <a:solidFill>
                <a:srgbClr val="000000"/>
              </a:solidFill>
              <a:prstDash val="solid"/>
              <a:round/>
              <a:headEnd type="none" w="lg" len="lg"/>
              <a:tailEnd type="triangle" w="lg" len="lg"/>
            </a:ln>
          </p:spPr>
        </p:cxnSp>
      </p:grpSp>
      <p:pic>
        <p:nvPicPr>
          <p:cNvPr id="415" name="Shape 415"/>
          <p:cNvPicPr preferRelativeResize="0"/>
          <p:nvPr/>
        </p:nvPicPr>
        <p:blipFill>
          <a:blip r:embed="rId3">
            <a:alphaModFix/>
          </a:blip>
          <a:stretch>
            <a:fillRect/>
          </a:stretch>
        </p:blipFill>
        <p:spPr>
          <a:xfrm>
            <a:off x="6889825" y="1675175"/>
            <a:ext cx="939340" cy="238575"/>
          </a:xfrm>
          <a:prstGeom prst="rect">
            <a:avLst/>
          </a:prstGeom>
          <a:noFill/>
          <a:ln>
            <a:noFill/>
          </a:ln>
        </p:spPr>
      </p:pic>
      <p:sp>
        <p:nvSpPr>
          <p:cNvPr id="416" name="Shape 416"/>
          <p:cNvSpPr txBox="1"/>
          <p:nvPr/>
        </p:nvSpPr>
        <p:spPr>
          <a:xfrm>
            <a:off x="5346900" y="4486575"/>
            <a:ext cx="3485400" cy="406500"/>
          </a:xfrm>
          <a:prstGeom prst="rect">
            <a:avLst/>
          </a:prstGeom>
          <a:noFill/>
          <a:ln>
            <a:noFill/>
          </a:ln>
        </p:spPr>
        <p:txBody>
          <a:bodyPr lIns="91425" tIns="91425" rIns="91425" bIns="91425" anchor="t" anchorCtr="0">
            <a:noAutofit/>
          </a:bodyPr>
          <a:lstStyle/>
          <a:p>
            <a:pPr lvl="0">
              <a:spcBef>
                <a:spcPts val="0"/>
              </a:spcBef>
              <a:buNone/>
            </a:pPr>
            <a:r>
              <a:rPr lang="en-GB"/>
              <a:t>… but tricks to ameliorate SGD are present!</a:t>
            </a:r>
          </a:p>
        </p:txBody>
      </p:sp>
      <p:sp>
        <p:nvSpPr>
          <p:cNvPr id="417" name="Shape 417"/>
          <p:cNvSpPr/>
          <p:nvPr/>
        </p:nvSpPr>
        <p:spPr>
          <a:xfrm>
            <a:off x="4955925" y="4629175"/>
            <a:ext cx="314700" cy="356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Shape 422"/>
          <p:cNvPicPr preferRelativeResize="0"/>
          <p:nvPr/>
        </p:nvPicPr>
        <p:blipFill>
          <a:blip r:embed="rId3">
            <a:alphaModFix/>
          </a:blip>
          <a:stretch>
            <a:fillRect/>
          </a:stretch>
        </p:blipFill>
        <p:spPr>
          <a:xfrm>
            <a:off x="845515" y="3112962"/>
            <a:ext cx="2326074" cy="238575"/>
          </a:xfrm>
          <a:prstGeom prst="rect">
            <a:avLst/>
          </a:prstGeom>
          <a:noFill/>
          <a:ln>
            <a:noFill/>
          </a:ln>
        </p:spPr>
      </p:pic>
      <p:sp>
        <p:nvSpPr>
          <p:cNvPr id="423" name="Shape 423"/>
          <p:cNvSpPr txBox="1"/>
          <p:nvPr/>
        </p:nvSpPr>
        <p:spPr>
          <a:xfrm>
            <a:off x="311700" y="1017725"/>
            <a:ext cx="43236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GOAL</a:t>
            </a:r>
            <a:r>
              <a:rPr lang="en-GB"/>
              <a:t>: </a:t>
            </a:r>
            <a:r>
              <a:rPr lang="en-GB">
                <a:solidFill>
                  <a:schemeClr val="dk1"/>
                </a:solidFill>
              </a:rPr>
              <a:t>improve the convergence of the optimizer exploiting the accumulated knowledge from previous steps</a:t>
            </a:r>
          </a:p>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IDEA</a:t>
            </a:r>
            <a:r>
              <a:rPr lang="en-GB"/>
              <a:t>: add a fraction of the previous update vector to the current update vector</a:t>
            </a:r>
          </a:p>
          <a:p>
            <a:pPr marR="0" lvl="0" algn="l" rtl="0">
              <a:lnSpc>
                <a:spcPct val="115000"/>
              </a:lnSpc>
              <a:spcBef>
                <a:spcPts val="0"/>
              </a:spcBef>
              <a:spcAft>
                <a:spcPts val="0"/>
              </a:spcAft>
              <a:buNone/>
            </a:pPr>
            <a:endParaRPr/>
          </a:p>
        </p:txBody>
      </p:sp>
      <p:sp>
        <p:nvSpPr>
          <p:cNvPr id="424" name="Shape 424"/>
          <p:cNvSpPr/>
          <p:nvPr/>
        </p:nvSpPr>
        <p:spPr>
          <a:xfrm rot="2533317">
            <a:off x="6220946" y="1822957"/>
            <a:ext cx="1273652" cy="2159926"/>
          </a:xfrm>
          <a:prstGeom prst="ellipse">
            <a:avLst/>
          </a:prstGeom>
          <a:noFill/>
          <a:ln w="9525" cap="flat" cmpd="sng">
            <a:solidFill>
              <a:srgbClr val="E0666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25" name="Shape 425"/>
          <p:cNvSpPr/>
          <p:nvPr/>
        </p:nvSpPr>
        <p:spPr>
          <a:xfrm rot="2533766">
            <a:off x="6309242" y="1972732"/>
            <a:ext cx="1097156" cy="1860694"/>
          </a:xfrm>
          <a:prstGeom prst="ellipse">
            <a:avLst/>
          </a:prstGeom>
          <a:noFill/>
          <a:ln w="9525" cap="flat" cmpd="sng">
            <a:solidFill>
              <a:srgbClr val="CC4125"/>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26" name="Shape 426"/>
          <p:cNvSpPr/>
          <p:nvPr/>
        </p:nvSpPr>
        <p:spPr>
          <a:xfrm rot="2530886">
            <a:off x="6394399" y="2116633"/>
            <a:ext cx="927502" cy="1572703"/>
          </a:xfrm>
          <a:prstGeom prst="ellipse">
            <a:avLst/>
          </a:prstGeom>
          <a:noFill/>
          <a:ln w="9525" cap="flat" cmpd="sng">
            <a:solidFill>
              <a:srgbClr val="C27BA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27" name="Shape 427"/>
          <p:cNvSpPr/>
          <p:nvPr/>
        </p:nvSpPr>
        <p:spPr>
          <a:xfrm rot="2533898">
            <a:off x="6486698" y="2273824"/>
            <a:ext cx="742267" cy="1258578"/>
          </a:xfrm>
          <a:prstGeom prst="ellipse">
            <a:avLst/>
          </a:prstGeom>
          <a:noFill/>
          <a:ln w="9525" cap="flat" cmpd="sng">
            <a:solidFill>
              <a:srgbClr val="8E7CC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28" name="Shape 428"/>
          <p:cNvSpPr/>
          <p:nvPr/>
        </p:nvSpPr>
        <p:spPr>
          <a:xfrm rot="2535941">
            <a:off x="6568772" y="2413074"/>
            <a:ext cx="578081" cy="980374"/>
          </a:xfrm>
          <a:prstGeom prst="ellipse">
            <a:avLst/>
          </a:prstGeom>
          <a:noFill/>
          <a:ln w="9525" cap="flat" cmpd="sng">
            <a:solidFill>
              <a:srgbClr val="6FA8D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29" name="Shape 429"/>
          <p:cNvSpPr/>
          <p:nvPr/>
        </p:nvSpPr>
        <p:spPr>
          <a:xfrm rot="2537168">
            <a:off x="6671806" y="2588051"/>
            <a:ext cx="371860" cy="630570"/>
          </a:xfrm>
          <a:prstGeom prst="ellipse">
            <a:avLst/>
          </a:prstGeom>
          <a:noFill/>
          <a:ln w="9525" cap="flat" cmpd="sng">
            <a:solidFill>
              <a:srgbClr val="6D9EEB"/>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30" name="Shape 43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SGD trick 1: momentum</a:t>
            </a:r>
          </a:p>
        </p:txBody>
      </p:sp>
      <p:cxnSp>
        <p:nvCxnSpPr>
          <p:cNvPr id="431" name="Shape 431"/>
          <p:cNvCxnSpPr/>
          <p:nvPr/>
        </p:nvCxnSpPr>
        <p:spPr>
          <a:xfrm rot="10800000">
            <a:off x="5480012" y="1850176"/>
            <a:ext cx="0" cy="2280000"/>
          </a:xfrm>
          <a:prstGeom prst="straightConnector1">
            <a:avLst/>
          </a:prstGeom>
          <a:noFill/>
          <a:ln w="9525" cap="flat" cmpd="sng">
            <a:solidFill>
              <a:schemeClr val="dk2"/>
            </a:solidFill>
            <a:prstDash val="solid"/>
            <a:round/>
            <a:headEnd type="none" w="lg" len="lg"/>
            <a:tailEnd type="triangle" w="lg" len="lg"/>
          </a:ln>
        </p:spPr>
      </p:cxnSp>
      <p:cxnSp>
        <p:nvCxnSpPr>
          <p:cNvPr id="432" name="Shape 432"/>
          <p:cNvCxnSpPr/>
          <p:nvPr/>
        </p:nvCxnSpPr>
        <p:spPr>
          <a:xfrm>
            <a:off x="5480012" y="4130176"/>
            <a:ext cx="2515799" cy="0"/>
          </a:xfrm>
          <a:prstGeom prst="straightConnector1">
            <a:avLst/>
          </a:prstGeom>
          <a:noFill/>
          <a:ln w="9525" cap="flat" cmpd="sng">
            <a:solidFill>
              <a:schemeClr val="dk2"/>
            </a:solidFill>
            <a:prstDash val="solid"/>
            <a:round/>
            <a:headEnd type="none" w="lg" len="lg"/>
            <a:tailEnd type="triangle" w="lg" len="lg"/>
          </a:ln>
        </p:spPr>
      </p:cxnSp>
      <p:sp>
        <p:nvSpPr>
          <p:cNvPr id="433" name="Shape 433"/>
          <p:cNvSpPr txBox="1"/>
          <p:nvPr/>
        </p:nvSpPr>
        <p:spPr>
          <a:xfrm>
            <a:off x="7652625" y="413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i</a:t>
            </a:r>
          </a:p>
        </p:txBody>
      </p:sp>
      <p:sp>
        <p:nvSpPr>
          <p:cNvPr id="434" name="Shape 434"/>
          <p:cNvSpPr txBox="1"/>
          <p:nvPr/>
        </p:nvSpPr>
        <p:spPr>
          <a:xfrm>
            <a:off x="5136825" y="185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j</a:t>
            </a:r>
          </a:p>
        </p:txBody>
      </p:sp>
      <p:grpSp>
        <p:nvGrpSpPr>
          <p:cNvPr id="435" name="Shape 435"/>
          <p:cNvGrpSpPr/>
          <p:nvPr/>
        </p:nvGrpSpPr>
        <p:grpSpPr>
          <a:xfrm>
            <a:off x="6025774" y="2027714"/>
            <a:ext cx="905059" cy="1222930"/>
            <a:chOff x="6025774" y="2027714"/>
            <a:chExt cx="905059" cy="1222930"/>
          </a:xfrm>
        </p:grpSpPr>
        <p:cxnSp>
          <p:nvCxnSpPr>
            <p:cNvPr id="436" name="Shape 436"/>
            <p:cNvCxnSpPr>
              <a:stCxn id="437" idx="3"/>
              <a:endCxn id="438" idx="2"/>
            </p:cNvCxnSpPr>
            <p:nvPr/>
          </p:nvCxnSpPr>
          <p:spPr>
            <a:xfrm flipH="1">
              <a:off x="6303996" y="2649031"/>
              <a:ext cx="900" cy="249600"/>
            </a:xfrm>
            <a:prstGeom prst="straightConnector1">
              <a:avLst/>
            </a:prstGeom>
            <a:noFill/>
            <a:ln w="9525" cap="flat" cmpd="sng">
              <a:solidFill>
                <a:srgbClr val="999999"/>
              </a:solidFill>
              <a:prstDash val="solid"/>
              <a:round/>
              <a:headEnd type="none" w="lg" len="lg"/>
              <a:tailEnd type="triangle" w="lg" len="lg"/>
            </a:ln>
          </p:spPr>
        </p:cxnSp>
        <p:sp>
          <p:nvSpPr>
            <p:cNvPr id="439" name="Shape 439"/>
            <p:cNvSpPr/>
            <p:nvPr/>
          </p:nvSpPr>
          <p:spPr>
            <a:xfrm rot="671522">
              <a:off x="6035786" y="2338125"/>
              <a:ext cx="114375" cy="114375"/>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40" name="Shape 440"/>
            <p:cNvCxnSpPr>
              <a:stCxn id="439" idx="5"/>
              <a:endCxn id="437" idx="0"/>
            </p:cNvCxnSpPr>
            <p:nvPr/>
          </p:nvCxnSpPr>
          <p:spPr>
            <a:xfrm>
              <a:off x="6124794" y="2442830"/>
              <a:ext cx="127800" cy="114000"/>
            </a:xfrm>
            <a:prstGeom prst="straightConnector1">
              <a:avLst/>
            </a:prstGeom>
            <a:noFill/>
            <a:ln w="9525" cap="flat" cmpd="sng">
              <a:solidFill>
                <a:srgbClr val="999999"/>
              </a:solidFill>
              <a:prstDash val="solid"/>
              <a:round/>
              <a:headEnd type="none" w="lg" len="lg"/>
              <a:tailEnd type="triangle" w="lg" len="lg"/>
            </a:ln>
          </p:spPr>
        </p:cxnSp>
        <p:sp>
          <p:nvSpPr>
            <p:cNvPr id="438" name="Shape 438"/>
            <p:cNvSpPr/>
            <p:nvPr/>
          </p:nvSpPr>
          <p:spPr>
            <a:xfrm rot="4821915">
              <a:off x="6256098" y="2897847"/>
              <a:ext cx="114718" cy="114718"/>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GB"/>
                <a:t> </a:t>
              </a:r>
            </a:p>
          </p:txBody>
        </p:sp>
        <p:sp>
          <p:nvSpPr>
            <p:cNvPr id="441" name="Shape 441"/>
            <p:cNvSpPr/>
            <p:nvPr/>
          </p:nvSpPr>
          <p:spPr>
            <a:xfrm rot="2001432">
              <a:off x="6564005" y="3114006"/>
              <a:ext cx="114575" cy="114575"/>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37" name="Shape 437"/>
            <p:cNvSpPr/>
            <p:nvPr/>
          </p:nvSpPr>
          <p:spPr>
            <a:xfrm rot="-3126713">
              <a:off x="6240390" y="2534674"/>
              <a:ext cx="114798" cy="114798"/>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42" name="Shape 442"/>
            <p:cNvCxnSpPr>
              <a:stCxn id="438" idx="7"/>
              <a:endCxn id="441" idx="2"/>
            </p:cNvCxnSpPr>
            <p:nvPr/>
          </p:nvCxnSpPr>
          <p:spPr>
            <a:xfrm>
              <a:off x="6360232" y="2988404"/>
              <a:ext cx="213300" cy="151500"/>
            </a:xfrm>
            <a:prstGeom prst="straightConnector1">
              <a:avLst/>
            </a:prstGeom>
            <a:noFill/>
            <a:ln w="9525" cap="flat" cmpd="sng">
              <a:solidFill>
                <a:srgbClr val="999999"/>
              </a:solidFill>
              <a:prstDash val="solid"/>
              <a:round/>
              <a:headEnd type="none" w="lg" len="lg"/>
              <a:tailEnd type="triangle" w="lg" len="lg"/>
            </a:ln>
          </p:spPr>
        </p:cxnSp>
        <p:sp>
          <p:nvSpPr>
            <p:cNvPr id="443" name="Shape 443"/>
            <p:cNvSpPr/>
            <p:nvPr/>
          </p:nvSpPr>
          <p:spPr>
            <a:xfrm rot="333676">
              <a:off x="6547478" y="2845591"/>
              <a:ext cx="114539" cy="114539"/>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44" name="Shape 444"/>
            <p:cNvSpPr/>
            <p:nvPr/>
          </p:nvSpPr>
          <p:spPr>
            <a:xfrm rot="1185898">
              <a:off x="6800412" y="2932883"/>
              <a:ext cx="114442" cy="114442"/>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45" name="Shape 445"/>
            <p:cNvCxnSpPr>
              <a:stCxn id="441" idx="1"/>
              <a:endCxn id="443" idx="4"/>
            </p:cNvCxnSpPr>
            <p:nvPr/>
          </p:nvCxnSpPr>
          <p:spPr>
            <a:xfrm rot="10800000">
              <a:off x="6599231" y="2959785"/>
              <a:ext cx="10500" cy="155400"/>
            </a:xfrm>
            <a:prstGeom prst="straightConnector1">
              <a:avLst/>
            </a:prstGeom>
            <a:noFill/>
            <a:ln w="9525" cap="flat" cmpd="sng">
              <a:solidFill>
                <a:srgbClr val="999999"/>
              </a:solidFill>
              <a:prstDash val="solid"/>
              <a:round/>
              <a:headEnd type="none" w="lg" len="lg"/>
              <a:tailEnd type="triangle" w="lg" len="lg"/>
            </a:ln>
          </p:spPr>
        </p:cxnSp>
        <p:cxnSp>
          <p:nvCxnSpPr>
            <p:cNvPr id="446" name="Shape 446"/>
            <p:cNvCxnSpPr>
              <a:stCxn id="443" idx="6"/>
              <a:endCxn id="444" idx="2"/>
            </p:cNvCxnSpPr>
            <p:nvPr/>
          </p:nvCxnSpPr>
          <p:spPr>
            <a:xfrm>
              <a:off x="6661748" y="2908411"/>
              <a:ext cx="141900" cy="62400"/>
            </a:xfrm>
            <a:prstGeom prst="straightConnector1">
              <a:avLst/>
            </a:prstGeom>
            <a:noFill/>
            <a:ln w="9525" cap="flat" cmpd="sng">
              <a:solidFill>
                <a:srgbClr val="999999"/>
              </a:solidFill>
              <a:prstDash val="solid"/>
              <a:round/>
              <a:headEnd type="none" w="lg" len="lg"/>
              <a:tailEnd type="triangle" w="lg" len="lg"/>
            </a:ln>
          </p:spPr>
        </p:cxnSp>
        <p:sp>
          <p:nvSpPr>
            <p:cNvPr id="447" name="Shape 447"/>
            <p:cNvSpPr/>
            <p:nvPr/>
          </p:nvSpPr>
          <p:spPr>
            <a:xfrm rot="3205852">
              <a:off x="6113666" y="2050513"/>
              <a:ext cx="114301" cy="114301"/>
            </a:xfrm>
            <a:prstGeom prst="ellipse">
              <a:avLst/>
            </a:prstGeom>
            <a:solidFill>
              <a:srgbClr val="D9D9D9"/>
            </a:solidFill>
            <a:ln w="9525" cap="flat" cmpd="sng">
              <a:solidFill>
                <a:srgbClr val="999999"/>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48" name="Shape 448"/>
            <p:cNvCxnSpPr>
              <a:stCxn id="447" idx="5"/>
              <a:endCxn id="439" idx="0"/>
            </p:cNvCxnSpPr>
            <p:nvPr/>
          </p:nvCxnSpPr>
          <p:spPr>
            <a:xfrm flipH="1">
              <a:off x="6103937" y="2164197"/>
              <a:ext cx="58500" cy="174900"/>
            </a:xfrm>
            <a:prstGeom prst="straightConnector1">
              <a:avLst/>
            </a:prstGeom>
            <a:noFill/>
            <a:ln w="9525" cap="flat" cmpd="sng">
              <a:solidFill>
                <a:srgbClr val="999999"/>
              </a:solidFill>
              <a:prstDash val="solid"/>
              <a:round/>
              <a:headEnd type="none" w="lg" len="lg"/>
              <a:tailEnd type="triangle" w="lg" len="lg"/>
            </a:ln>
          </p:spPr>
        </p:cxnSp>
      </p:grpSp>
      <p:grpSp>
        <p:nvGrpSpPr>
          <p:cNvPr id="449" name="Shape 449"/>
          <p:cNvGrpSpPr/>
          <p:nvPr/>
        </p:nvGrpSpPr>
        <p:grpSpPr>
          <a:xfrm>
            <a:off x="6025766" y="2025075"/>
            <a:ext cx="910904" cy="1074959"/>
            <a:chOff x="6136189" y="1971060"/>
            <a:chExt cx="910904" cy="1074959"/>
          </a:xfrm>
        </p:grpSpPr>
        <p:cxnSp>
          <p:nvCxnSpPr>
            <p:cNvPr id="450" name="Shape 450"/>
            <p:cNvCxnSpPr>
              <a:stCxn id="451" idx="3"/>
              <a:endCxn id="452" idx="3"/>
            </p:cNvCxnSpPr>
            <p:nvPr/>
          </p:nvCxnSpPr>
          <p:spPr>
            <a:xfrm>
              <a:off x="6229996" y="2628168"/>
              <a:ext cx="61800" cy="131100"/>
            </a:xfrm>
            <a:prstGeom prst="straightConnector1">
              <a:avLst/>
            </a:prstGeom>
            <a:noFill/>
            <a:ln w="9525" cap="flat" cmpd="sng">
              <a:solidFill>
                <a:srgbClr val="1C4587"/>
              </a:solidFill>
              <a:prstDash val="solid"/>
              <a:round/>
              <a:headEnd type="none" w="lg" len="lg"/>
              <a:tailEnd type="triangle" w="lg" len="lg"/>
            </a:ln>
          </p:spPr>
        </p:cxnSp>
        <p:sp>
          <p:nvSpPr>
            <p:cNvPr id="453" name="Shape 453"/>
            <p:cNvSpPr/>
            <p:nvPr/>
          </p:nvSpPr>
          <p:spPr>
            <a:xfrm rot="671522">
              <a:off x="6146201" y="2284299"/>
              <a:ext cx="114375" cy="114375"/>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54" name="Shape 454"/>
            <p:cNvCxnSpPr>
              <a:stCxn id="453" idx="4"/>
              <a:endCxn id="451" idx="7"/>
            </p:cNvCxnSpPr>
            <p:nvPr/>
          </p:nvCxnSpPr>
          <p:spPr>
            <a:xfrm>
              <a:off x="6192289" y="2397587"/>
              <a:ext cx="23400" cy="116700"/>
            </a:xfrm>
            <a:prstGeom prst="straightConnector1">
              <a:avLst/>
            </a:prstGeom>
            <a:noFill/>
            <a:ln w="9525" cap="flat" cmpd="sng">
              <a:solidFill>
                <a:srgbClr val="1C4587"/>
              </a:solidFill>
              <a:prstDash val="solid"/>
              <a:round/>
              <a:headEnd type="none" w="lg" len="lg"/>
              <a:tailEnd type="triangle" w="lg" len="lg"/>
            </a:ln>
          </p:spPr>
        </p:cxnSp>
        <p:sp>
          <p:nvSpPr>
            <p:cNvPr id="452" name="Shape 452"/>
            <p:cNvSpPr/>
            <p:nvPr/>
          </p:nvSpPr>
          <p:spPr>
            <a:xfrm rot="4821915">
              <a:off x="6281148" y="2735047"/>
              <a:ext cx="114718" cy="114718"/>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GB"/>
                <a:t> </a:t>
              </a:r>
            </a:p>
          </p:txBody>
        </p:sp>
        <p:sp>
          <p:nvSpPr>
            <p:cNvPr id="455" name="Shape 455"/>
            <p:cNvSpPr/>
            <p:nvPr/>
          </p:nvSpPr>
          <p:spPr>
            <a:xfrm rot="2001432">
              <a:off x="6457230" y="2878806"/>
              <a:ext cx="114575" cy="114575"/>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51" name="Shape 451"/>
            <p:cNvSpPr/>
            <p:nvPr/>
          </p:nvSpPr>
          <p:spPr>
            <a:xfrm rot="-3126713">
              <a:off x="6165490" y="2513812"/>
              <a:ext cx="114798" cy="114798"/>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56" name="Shape 456"/>
            <p:cNvCxnSpPr>
              <a:stCxn id="452" idx="7"/>
              <a:endCxn id="455" idx="2"/>
            </p:cNvCxnSpPr>
            <p:nvPr/>
          </p:nvCxnSpPr>
          <p:spPr>
            <a:xfrm>
              <a:off x="6385282" y="2825604"/>
              <a:ext cx="81300" cy="78900"/>
            </a:xfrm>
            <a:prstGeom prst="straightConnector1">
              <a:avLst/>
            </a:prstGeom>
            <a:noFill/>
            <a:ln w="9525" cap="flat" cmpd="sng">
              <a:solidFill>
                <a:srgbClr val="1C4587"/>
              </a:solidFill>
              <a:prstDash val="solid"/>
              <a:round/>
              <a:headEnd type="none" w="lg" len="lg"/>
              <a:tailEnd type="triangle" w="lg" len="lg"/>
            </a:ln>
          </p:spPr>
        </p:cxnSp>
        <p:sp>
          <p:nvSpPr>
            <p:cNvPr id="457" name="Shape 457"/>
            <p:cNvSpPr/>
            <p:nvPr/>
          </p:nvSpPr>
          <p:spPr>
            <a:xfrm rot="-333676">
              <a:off x="6674446" y="2926200"/>
              <a:ext cx="114539" cy="114539"/>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58" name="Shape 458"/>
            <p:cNvSpPr/>
            <p:nvPr/>
          </p:nvSpPr>
          <p:spPr>
            <a:xfrm rot="-1924135">
              <a:off x="6910692" y="2878802"/>
              <a:ext cx="114702" cy="114702"/>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59" name="Shape 459"/>
            <p:cNvCxnSpPr>
              <a:stCxn id="455" idx="7"/>
              <a:endCxn id="457" idx="2"/>
            </p:cNvCxnSpPr>
            <p:nvPr/>
          </p:nvCxnSpPr>
          <p:spPr>
            <a:xfrm>
              <a:off x="6570626" y="2924533"/>
              <a:ext cx="104100" cy="64500"/>
            </a:xfrm>
            <a:prstGeom prst="straightConnector1">
              <a:avLst/>
            </a:prstGeom>
            <a:noFill/>
            <a:ln w="9525" cap="flat" cmpd="sng">
              <a:solidFill>
                <a:srgbClr val="1C4587"/>
              </a:solidFill>
              <a:prstDash val="solid"/>
              <a:round/>
              <a:headEnd type="none" w="lg" len="lg"/>
              <a:tailEnd type="triangle" w="lg" len="lg"/>
            </a:ln>
          </p:spPr>
        </p:cxnSp>
        <p:cxnSp>
          <p:nvCxnSpPr>
            <p:cNvPr id="460" name="Shape 460"/>
            <p:cNvCxnSpPr>
              <a:stCxn id="457" idx="6"/>
              <a:endCxn id="458" idx="2"/>
            </p:cNvCxnSpPr>
            <p:nvPr/>
          </p:nvCxnSpPr>
          <p:spPr>
            <a:xfrm rot="10800000" flipH="1">
              <a:off x="6788716" y="2966519"/>
              <a:ext cx="130800" cy="11400"/>
            </a:xfrm>
            <a:prstGeom prst="straightConnector1">
              <a:avLst/>
            </a:prstGeom>
            <a:noFill/>
            <a:ln w="9525" cap="flat" cmpd="sng">
              <a:solidFill>
                <a:srgbClr val="1C4587"/>
              </a:solidFill>
              <a:prstDash val="solid"/>
              <a:round/>
              <a:headEnd type="none" w="lg" len="lg"/>
              <a:tailEnd type="triangle" w="lg" len="lg"/>
            </a:ln>
          </p:spPr>
        </p:cxnSp>
        <p:sp>
          <p:nvSpPr>
            <p:cNvPr id="461" name="Shape 461"/>
            <p:cNvSpPr/>
            <p:nvPr/>
          </p:nvSpPr>
          <p:spPr>
            <a:xfrm rot="3167925">
              <a:off x="6224200" y="1993949"/>
              <a:ext cx="114121" cy="114121"/>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62" name="Shape 462"/>
            <p:cNvCxnSpPr>
              <a:stCxn id="461" idx="5"/>
              <a:endCxn id="453" idx="0"/>
            </p:cNvCxnSpPr>
            <p:nvPr/>
          </p:nvCxnSpPr>
          <p:spPr>
            <a:xfrm flipH="1">
              <a:off x="6214418" y="2107543"/>
              <a:ext cx="59100" cy="177900"/>
            </a:xfrm>
            <a:prstGeom prst="straightConnector1">
              <a:avLst/>
            </a:prstGeom>
            <a:noFill/>
            <a:ln w="9525" cap="flat" cmpd="sng">
              <a:solidFill>
                <a:srgbClr val="1C4587"/>
              </a:solidFill>
              <a:prstDash val="solid"/>
              <a:round/>
              <a:headEnd type="none" w="lg" len="lg"/>
              <a:tailEnd type="triangle" w="lg" len="lg"/>
            </a:ln>
          </p:spPr>
        </p:cxnSp>
      </p:grpSp>
      <p:pic>
        <p:nvPicPr>
          <p:cNvPr id="463" name="Shape 463"/>
          <p:cNvPicPr preferRelativeResize="0"/>
          <p:nvPr/>
        </p:nvPicPr>
        <p:blipFill>
          <a:blip r:embed="rId4">
            <a:alphaModFix/>
          </a:blip>
          <a:stretch>
            <a:fillRect/>
          </a:stretch>
        </p:blipFill>
        <p:spPr>
          <a:xfrm>
            <a:off x="6889825" y="1675175"/>
            <a:ext cx="939340" cy="238575"/>
          </a:xfrm>
          <a:prstGeom prst="rect">
            <a:avLst/>
          </a:prstGeom>
          <a:noFill/>
          <a:ln>
            <a:noFill/>
          </a:ln>
        </p:spPr>
      </p:pic>
      <p:pic>
        <p:nvPicPr>
          <p:cNvPr id="464" name="Shape 464"/>
          <p:cNvPicPr preferRelativeResize="0"/>
          <p:nvPr/>
        </p:nvPicPr>
        <p:blipFill>
          <a:blip r:embed="rId5">
            <a:alphaModFix/>
          </a:blip>
          <a:stretch>
            <a:fillRect/>
          </a:stretch>
        </p:blipFill>
        <p:spPr>
          <a:xfrm>
            <a:off x="828926" y="3567771"/>
            <a:ext cx="3289166" cy="264455"/>
          </a:xfrm>
          <a:prstGeom prst="rect">
            <a:avLst/>
          </a:prstGeom>
          <a:noFill/>
          <a:ln>
            <a:noFill/>
          </a:ln>
        </p:spPr>
      </p:pic>
      <p:pic>
        <p:nvPicPr>
          <p:cNvPr id="465" name="Shape 465"/>
          <p:cNvPicPr preferRelativeResize="0"/>
          <p:nvPr/>
        </p:nvPicPr>
        <p:blipFill>
          <a:blip r:embed="rId6">
            <a:alphaModFix/>
          </a:blip>
          <a:stretch>
            <a:fillRect/>
          </a:stretch>
        </p:blipFill>
        <p:spPr>
          <a:xfrm>
            <a:off x="828905" y="4035521"/>
            <a:ext cx="3161585" cy="287416"/>
          </a:xfrm>
          <a:prstGeom prst="rect">
            <a:avLst/>
          </a:prstGeom>
          <a:noFill/>
          <a:ln>
            <a:noFill/>
          </a:ln>
        </p:spPr>
      </p:pic>
      <p:sp>
        <p:nvSpPr>
          <p:cNvPr id="466" name="Shape 466"/>
          <p:cNvSpPr txBox="1"/>
          <p:nvPr/>
        </p:nvSpPr>
        <p:spPr>
          <a:xfrm>
            <a:off x="0" y="4694225"/>
            <a:ext cx="9144000" cy="449400"/>
          </a:xfrm>
          <a:prstGeom prst="rect">
            <a:avLst/>
          </a:prstGeom>
          <a:noFill/>
          <a:ln>
            <a:noFill/>
          </a:ln>
        </p:spPr>
        <p:txBody>
          <a:bodyPr lIns="91425" tIns="91425" rIns="91425" bIns="91425" anchor="t" anchorCtr="0">
            <a:noAutofit/>
          </a:bodyPr>
          <a:lstStyle/>
          <a:p>
            <a:pPr lvl="0" rtl="0">
              <a:spcBef>
                <a:spcPts val="0"/>
              </a:spcBef>
              <a:buNone/>
            </a:pPr>
            <a:endParaRPr sz="1000" b="1" i="1"/>
          </a:p>
          <a:p>
            <a:pPr lvl="0" rtl="0">
              <a:spcBef>
                <a:spcPts val="0"/>
              </a:spcBef>
              <a:buNone/>
            </a:pPr>
            <a:r>
              <a:rPr lang="en-GB" sz="1000" b="1" i="1">
                <a:solidFill>
                  <a:schemeClr val="dk1"/>
                </a:solidFill>
              </a:rPr>
              <a:t>M</a:t>
            </a:r>
            <a:r>
              <a:rPr lang="en-GB" sz="1000" i="1"/>
              <a:t> = momentum; </a:t>
            </a:r>
            <a:r>
              <a:rPr lang="en-GB" sz="1000" b="1" i="1">
                <a:solidFill>
                  <a:schemeClr val="dk1"/>
                </a:solidFill>
              </a:rPr>
              <a:t>β</a:t>
            </a:r>
            <a:r>
              <a:rPr lang="en-GB" sz="1000" i="1">
                <a:solidFill>
                  <a:schemeClr val="dk1"/>
                </a:solidFill>
              </a:rPr>
              <a:t>: friction value (usually 0.9)</a:t>
            </a:r>
          </a:p>
        </p:txBody>
      </p:sp>
      <p:sp>
        <p:nvSpPr>
          <p:cNvPr id="467" name="Shape 467"/>
          <p:cNvSpPr txBox="1"/>
          <p:nvPr/>
        </p:nvSpPr>
        <p:spPr>
          <a:xfrm>
            <a:off x="5270625" y="4598950"/>
            <a:ext cx="3655500" cy="406500"/>
          </a:xfrm>
          <a:prstGeom prst="rect">
            <a:avLst/>
          </a:prstGeom>
          <a:noFill/>
          <a:ln>
            <a:noFill/>
          </a:ln>
        </p:spPr>
        <p:txBody>
          <a:bodyPr lIns="91425" tIns="91425" rIns="91425" bIns="91425" anchor="t" anchorCtr="0">
            <a:noAutofit/>
          </a:bodyPr>
          <a:lstStyle/>
          <a:p>
            <a:pPr lvl="0" rtl="0">
              <a:spcBef>
                <a:spcPts val="0"/>
              </a:spcBef>
              <a:buNone/>
            </a:pPr>
            <a:r>
              <a:rPr lang="en-GB"/>
              <a:t>faster convergence and oscillation reduction</a:t>
            </a:r>
          </a:p>
        </p:txBody>
      </p:sp>
      <p:sp>
        <p:nvSpPr>
          <p:cNvPr id="468" name="Shape 468"/>
          <p:cNvSpPr/>
          <p:nvPr/>
        </p:nvSpPr>
        <p:spPr>
          <a:xfrm>
            <a:off x="4879725" y="4629175"/>
            <a:ext cx="314700" cy="356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Shape 473"/>
          <p:cNvSpPr txBox="1"/>
          <p:nvPr/>
        </p:nvSpPr>
        <p:spPr>
          <a:xfrm>
            <a:off x="307050" y="1017725"/>
            <a:ext cx="43236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GOAL</a:t>
            </a:r>
            <a:r>
              <a:rPr lang="en-GB"/>
              <a:t>: make the optimization more robust and accurate over time</a:t>
            </a:r>
          </a:p>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IDEA</a:t>
            </a:r>
            <a:r>
              <a:rPr lang="en-GB"/>
              <a:t>: apply a decay function to the learning rate or reduce it when the loss function reaches a plateau</a:t>
            </a: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endParaRPr/>
          </a:p>
        </p:txBody>
      </p:sp>
      <p:sp>
        <p:nvSpPr>
          <p:cNvPr id="474" name="Shape 47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SGD trick 2: learning-rate decay</a:t>
            </a:r>
          </a:p>
        </p:txBody>
      </p:sp>
      <p:cxnSp>
        <p:nvCxnSpPr>
          <p:cNvPr id="475" name="Shape 475"/>
          <p:cNvCxnSpPr/>
          <p:nvPr/>
        </p:nvCxnSpPr>
        <p:spPr>
          <a:xfrm rot="10800000">
            <a:off x="1681605" y="2913230"/>
            <a:ext cx="0" cy="1829700"/>
          </a:xfrm>
          <a:prstGeom prst="straightConnector1">
            <a:avLst/>
          </a:prstGeom>
          <a:noFill/>
          <a:ln w="9525" cap="flat" cmpd="sng">
            <a:solidFill>
              <a:schemeClr val="dk2"/>
            </a:solidFill>
            <a:prstDash val="solid"/>
            <a:round/>
            <a:headEnd type="none" w="lg" len="lg"/>
            <a:tailEnd type="triangle" w="lg" len="lg"/>
          </a:ln>
        </p:spPr>
      </p:cxnSp>
      <p:cxnSp>
        <p:nvCxnSpPr>
          <p:cNvPr id="476" name="Shape 476"/>
          <p:cNvCxnSpPr/>
          <p:nvPr/>
        </p:nvCxnSpPr>
        <p:spPr>
          <a:xfrm>
            <a:off x="1681605" y="4742930"/>
            <a:ext cx="2018700" cy="0"/>
          </a:xfrm>
          <a:prstGeom prst="straightConnector1">
            <a:avLst/>
          </a:prstGeom>
          <a:noFill/>
          <a:ln w="9525" cap="flat" cmpd="sng">
            <a:solidFill>
              <a:schemeClr val="dk2"/>
            </a:solidFill>
            <a:prstDash val="solid"/>
            <a:round/>
            <a:headEnd type="none" w="lg" len="lg"/>
            <a:tailEnd type="triangle" w="lg" len="lg"/>
          </a:ln>
        </p:spPr>
      </p:cxnSp>
      <p:sp>
        <p:nvSpPr>
          <p:cNvPr id="477" name="Shape 477"/>
          <p:cNvSpPr txBox="1"/>
          <p:nvPr/>
        </p:nvSpPr>
        <p:spPr>
          <a:xfrm>
            <a:off x="3139221" y="4742925"/>
            <a:ext cx="561300" cy="285900"/>
          </a:xfrm>
          <a:prstGeom prst="rect">
            <a:avLst/>
          </a:prstGeom>
          <a:noFill/>
          <a:ln>
            <a:noFill/>
          </a:ln>
        </p:spPr>
        <p:txBody>
          <a:bodyPr lIns="91425" tIns="91425" rIns="91425" bIns="91425" anchor="t" anchorCtr="0">
            <a:noAutofit/>
          </a:bodyPr>
          <a:lstStyle/>
          <a:p>
            <a:pPr lvl="0" algn="ctr" rtl="0">
              <a:spcBef>
                <a:spcPts val="0"/>
              </a:spcBef>
              <a:buNone/>
            </a:pPr>
            <a:r>
              <a:rPr lang="en-GB"/>
              <a:t>time</a:t>
            </a:r>
          </a:p>
        </p:txBody>
      </p:sp>
      <p:sp>
        <p:nvSpPr>
          <p:cNvPr id="478" name="Shape 478"/>
          <p:cNvSpPr txBox="1"/>
          <p:nvPr/>
        </p:nvSpPr>
        <p:spPr>
          <a:xfrm>
            <a:off x="1406210" y="2913325"/>
            <a:ext cx="275400" cy="285900"/>
          </a:xfrm>
          <a:prstGeom prst="rect">
            <a:avLst/>
          </a:prstGeom>
          <a:noFill/>
          <a:ln>
            <a:noFill/>
          </a:ln>
        </p:spPr>
        <p:txBody>
          <a:bodyPr lIns="91425" tIns="91425" rIns="91425" bIns="91425" anchor="t" anchorCtr="0">
            <a:noAutofit/>
          </a:bodyPr>
          <a:lstStyle/>
          <a:p>
            <a:pPr lvl="0" algn="ctr" rtl="0">
              <a:spcBef>
                <a:spcPts val="0"/>
              </a:spcBef>
              <a:buNone/>
            </a:pPr>
            <a:r>
              <a:rPr lang="en-GB"/>
              <a:t>α</a:t>
            </a:r>
          </a:p>
        </p:txBody>
      </p:sp>
      <p:sp>
        <p:nvSpPr>
          <p:cNvPr id="479" name="Shape 479"/>
          <p:cNvSpPr/>
          <p:nvPr/>
        </p:nvSpPr>
        <p:spPr>
          <a:xfrm>
            <a:off x="1782464" y="3117911"/>
            <a:ext cx="1781750" cy="1447970"/>
          </a:xfrm>
          <a:custGeom>
            <a:avLst/>
            <a:gdLst/>
            <a:ahLst/>
            <a:cxnLst/>
            <a:rect l="0" t="0" r="0" b="0"/>
            <a:pathLst>
              <a:path w="88810" h="72173" extrusionOk="0">
                <a:moveTo>
                  <a:pt x="0" y="0"/>
                </a:moveTo>
                <a:cubicBezTo>
                  <a:pt x="8830" y="37109"/>
                  <a:pt x="52134" y="61684"/>
                  <a:pt x="88810" y="72173"/>
                </a:cubicBezTo>
              </a:path>
            </a:pathLst>
          </a:custGeom>
          <a:noFill/>
          <a:ln w="19050" cap="flat" cmpd="sng">
            <a:solidFill>
              <a:srgbClr val="6AA84F"/>
            </a:solidFill>
            <a:prstDash val="solid"/>
            <a:round/>
            <a:headEnd type="none" w="lg" len="lg"/>
            <a:tailEnd type="none" w="lg" len="lg"/>
          </a:ln>
        </p:spPr>
      </p:sp>
      <p:sp>
        <p:nvSpPr>
          <p:cNvPr id="480" name="Shape 480"/>
          <p:cNvSpPr/>
          <p:nvPr/>
        </p:nvSpPr>
        <p:spPr>
          <a:xfrm rot="2533317">
            <a:off x="6220946" y="1822957"/>
            <a:ext cx="1273652" cy="2159926"/>
          </a:xfrm>
          <a:prstGeom prst="ellipse">
            <a:avLst/>
          </a:prstGeom>
          <a:noFill/>
          <a:ln w="9525" cap="flat" cmpd="sng">
            <a:solidFill>
              <a:srgbClr val="E0666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81" name="Shape 481"/>
          <p:cNvSpPr/>
          <p:nvPr/>
        </p:nvSpPr>
        <p:spPr>
          <a:xfrm rot="2533766">
            <a:off x="6309242" y="1972732"/>
            <a:ext cx="1097156" cy="1860694"/>
          </a:xfrm>
          <a:prstGeom prst="ellipse">
            <a:avLst/>
          </a:prstGeom>
          <a:noFill/>
          <a:ln w="9525" cap="flat" cmpd="sng">
            <a:solidFill>
              <a:srgbClr val="CC4125"/>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82" name="Shape 482"/>
          <p:cNvSpPr/>
          <p:nvPr/>
        </p:nvSpPr>
        <p:spPr>
          <a:xfrm rot="2530886">
            <a:off x="6394399" y="2116633"/>
            <a:ext cx="927502" cy="1572703"/>
          </a:xfrm>
          <a:prstGeom prst="ellipse">
            <a:avLst/>
          </a:prstGeom>
          <a:noFill/>
          <a:ln w="9525" cap="flat" cmpd="sng">
            <a:solidFill>
              <a:srgbClr val="C27BA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83" name="Shape 483"/>
          <p:cNvSpPr/>
          <p:nvPr/>
        </p:nvSpPr>
        <p:spPr>
          <a:xfrm rot="2533898">
            <a:off x="6486698" y="2273824"/>
            <a:ext cx="742267" cy="1258578"/>
          </a:xfrm>
          <a:prstGeom prst="ellipse">
            <a:avLst/>
          </a:prstGeom>
          <a:noFill/>
          <a:ln w="9525" cap="flat" cmpd="sng">
            <a:solidFill>
              <a:srgbClr val="8E7CC3"/>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84" name="Shape 484"/>
          <p:cNvSpPr/>
          <p:nvPr/>
        </p:nvSpPr>
        <p:spPr>
          <a:xfrm rot="2535941">
            <a:off x="6568772" y="2413074"/>
            <a:ext cx="578081" cy="980374"/>
          </a:xfrm>
          <a:prstGeom prst="ellipse">
            <a:avLst/>
          </a:prstGeom>
          <a:noFill/>
          <a:ln w="9525" cap="flat" cmpd="sng">
            <a:solidFill>
              <a:srgbClr val="6FA8DC"/>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85" name="Shape 485"/>
          <p:cNvSpPr/>
          <p:nvPr/>
        </p:nvSpPr>
        <p:spPr>
          <a:xfrm rot="2537168">
            <a:off x="6671806" y="2588051"/>
            <a:ext cx="371860" cy="630570"/>
          </a:xfrm>
          <a:prstGeom prst="ellipse">
            <a:avLst/>
          </a:prstGeom>
          <a:noFill/>
          <a:ln w="9525" cap="flat" cmpd="sng">
            <a:solidFill>
              <a:srgbClr val="6D9EEB"/>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86" name="Shape 486"/>
          <p:cNvCxnSpPr/>
          <p:nvPr/>
        </p:nvCxnSpPr>
        <p:spPr>
          <a:xfrm rot="10800000">
            <a:off x="5480012" y="1850176"/>
            <a:ext cx="0" cy="2280000"/>
          </a:xfrm>
          <a:prstGeom prst="straightConnector1">
            <a:avLst/>
          </a:prstGeom>
          <a:noFill/>
          <a:ln w="9525" cap="flat" cmpd="sng">
            <a:solidFill>
              <a:schemeClr val="dk2"/>
            </a:solidFill>
            <a:prstDash val="solid"/>
            <a:round/>
            <a:headEnd type="none" w="lg" len="lg"/>
            <a:tailEnd type="triangle" w="lg" len="lg"/>
          </a:ln>
        </p:spPr>
      </p:cxnSp>
      <p:cxnSp>
        <p:nvCxnSpPr>
          <p:cNvPr id="487" name="Shape 487"/>
          <p:cNvCxnSpPr/>
          <p:nvPr/>
        </p:nvCxnSpPr>
        <p:spPr>
          <a:xfrm>
            <a:off x="5480012" y="4130176"/>
            <a:ext cx="2515799" cy="0"/>
          </a:xfrm>
          <a:prstGeom prst="straightConnector1">
            <a:avLst/>
          </a:prstGeom>
          <a:noFill/>
          <a:ln w="9525" cap="flat" cmpd="sng">
            <a:solidFill>
              <a:schemeClr val="dk2"/>
            </a:solidFill>
            <a:prstDash val="solid"/>
            <a:round/>
            <a:headEnd type="none" w="lg" len="lg"/>
            <a:tailEnd type="triangle" w="lg" len="lg"/>
          </a:ln>
        </p:spPr>
      </p:cxnSp>
      <p:sp>
        <p:nvSpPr>
          <p:cNvPr id="488" name="Shape 488"/>
          <p:cNvSpPr txBox="1"/>
          <p:nvPr/>
        </p:nvSpPr>
        <p:spPr>
          <a:xfrm>
            <a:off x="7652625" y="413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i</a:t>
            </a:r>
          </a:p>
        </p:txBody>
      </p:sp>
      <p:sp>
        <p:nvSpPr>
          <p:cNvPr id="489" name="Shape 489"/>
          <p:cNvSpPr txBox="1"/>
          <p:nvPr/>
        </p:nvSpPr>
        <p:spPr>
          <a:xfrm>
            <a:off x="5136825" y="1850175"/>
            <a:ext cx="343200" cy="356400"/>
          </a:xfrm>
          <a:prstGeom prst="rect">
            <a:avLst/>
          </a:prstGeom>
          <a:noFill/>
          <a:ln>
            <a:noFill/>
          </a:ln>
        </p:spPr>
        <p:txBody>
          <a:bodyPr lIns="91425" tIns="91425" rIns="91425" bIns="91425" anchor="t" anchorCtr="0">
            <a:noAutofit/>
          </a:bodyPr>
          <a:lstStyle/>
          <a:p>
            <a:pPr lvl="0" rtl="0">
              <a:spcBef>
                <a:spcPts val="0"/>
              </a:spcBef>
              <a:buNone/>
            </a:pPr>
            <a:r>
              <a:rPr lang="en-GB"/>
              <a:t>w</a:t>
            </a:r>
            <a:r>
              <a:rPr lang="en-GB" baseline="-25000"/>
              <a:t>j</a:t>
            </a:r>
          </a:p>
        </p:txBody>
      </p:sp>
      <p:grpSp>
        <p:nvGrpSpPr>
          <p:cNvPr id="490" name="Shape 490"/>
          <p:cNvGrpSpPr/>
          <p:nvPr/>
        </p:nvGrpSpPr>
        <p:grpSpPr>
          <a:xfrm>
            <a:off x="6025766" y="2025075"/>
            <a:ext cx="910904" cy="1074959"/>
            <a:chOff x="6136189" y="1971060"/>
            <a:chExt cx="910904" cy="1074959"/>
          </a:xfrm>
        </p:grpSpPr>
        <p:cxnSp>
          <p:nvCxnSpPr>
            <p:cNvPr id="491" name="Shape 491"/>
            <p:cNvCxnSpPr>
              <a:stCxn id="492" idx="3"/>
              <a:endCxn id="493" idx="3"/>
            </p:cNvCxnSpPr>
            <p:nvPr/>
          </p:nvCxnSpPr>
          <p:spPr>
            <a:xfrm>
              <a:off x="6229996" y="2628168"/>
              <a:ext cx="61800" cy="131100"/>
            </a:xfrm>
            <a:prstGeom prst="straightConnector1">
              <a:avLst/>
            </a:prstGeom>
            <a:noFill/>
            <a:ln w="9525" cap="flat" cmpd="sng">
              <a:solidFill>
                <a:srgbClr val="1C4587"/>
              </a:solidFill>
              <a:prstDash val="solid"/>
              <a:round/>
              <a:headEnd type="none" w="lg" len="lg"/>
              <a:tailEnd type="triangle" w="lg" len="lg"/>
            </a:ln>
          </p:spPr>
        </p:cxnSp>
        <p:sp>
          <p:nvSpPr>
            <p:cNvPr id="494" name="Shape 494"/>
            <p:cNvSpPr/>
            <p:nvPr/>
          </p:nvSpPr>
          <p:spPr>
            <a:xfrm rot="671522">
              <a:off x="6146201" y="2284299"/>
              <a:ext cx="114375" cy="114375"/>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95" name="Shape 495"/>
            <p:cNvCxnSpPr>
              <a:stCxn id="494" idx="4"/>
              <a:endCxn id="492" idx="7"/>
            </p:cNvCxnSpPr>
            <p:nvPr/>
          </p:nvCxnSpPr>
          <p:spPr>
            <a:xfrm>
              <a:off x="6192289" y="2397587"/>
              <a:ext cx="23400" cy="116700"/>
            </a:xfrm>
            <a:prstGeom prst="straightConnector1">
              <a:avLst/>
            </a:prstGeom>
            <a:noFill/>
            <a:ln w="9525" cap="flat" cmpd="sng">
              <a:solidFill>
                <a:srgbClr val="1C4587"/>
              </a:solidFill>
              <a:prstDash val="solid"/>
              <a:round/>
              <a:headEnd type="none" w="lg" len="lg"/>
              <a:tailEnd type="triangle" w="lg" len="lg"/>
            </a:ln>
          </p:spPr>
        </p:cxnSp>
        <p:sp>
          <p:nvSpPr>
            <p:cNvPr id="493" name="Shape 493"/>
            <p:cNvSpPr/>
            <p:nvPr/>
          </p:nvSpPr>
          <p:spPr>
            <a:xfrm rot="4821915">
              <a:off x="6281148" y="2735047"/>
              <a:ext cx="114718" cy="114718"/>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GB"/>
                <a:t> </a:t>
              </a:r>
            </a:p>
          </p:txBody>
        </p:sp>
        <p:sp>
          <p:nvSpPr>
            <p:cNvPr id="496" name="Shape 496"/>
            <p:cNvSpPr/>
            <p:nvPr/>
          </p:nvSpPr>
          <p:spPr>
            <a:xfrm rot="2001432">
              <a:off x="6457230" y="2878806"/>
              <a:ext cx="114575" cy="114575"/>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92" name="Shape 492"/>
            <p:cNvSpPr/>
            <p:nvPr/>
          </p:nvSpPr>
          <p:spPr>
            <a:xfrm rot="-3126713">
              <a:off x="6165490" y="2513812"/>
              <a:ext cx="114798" cy="114798"/>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497" name="Shape 497"/>
            <p:cNvCxnSpPr>
              <a:stCxn id="493" idx="7"/>
              <a:endCxn id="496" idx="2"/>
            </p:cNvCxnSpPr>
            <p:nvPr/>
          </p:nvCxnSpPr>
          <p:spPr>
            <a:xfrm>
              <a:off x="6385282" y="2825604"/>
              <a:ext cx="81300" cy="78900"/>
            </a:xfrm>
            <a:prstGeom prst="straightConnector1">
              <a:avLst/>
            </a:prstGeom>
            <a:noFill/>
            <a:ln w="9525" cap="flat" cmpd="sng">
              <a:solidFill>
                <a:srgbClr val="1C4587"/>
              </a:solidFill>
              <a:prstDash val="solid"/>
              <a:round/>
              <a:headEnd type="none" w="lg" len="lg"/>
              <a:tailEnd type="triangle" w="lg" len="lg"/>
            </a:ln>
          </p:spPr>
        </p:cxnSp>
        <p:sp>
          <p:nvSpPr>
            <p:cNvPr id="498" name="Shape 498"/>
            <p:cNvSpPr/>
            <p:nvPr/>
          </p:nvSpPr>
          <p:spPr>
            <a:xfrm rot="-333676">
              <a:off x="6674446" y="2926200"/>
              <a:ext cx="114539" cy="114539"/>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499" name="Shape 499"/>
            <p:cNvSpPr/>
            <p:nvPr/>
          </p:nvSpPr>
          <p:spPr>
            <a:xfrm rot="-1924135">
              <a:off x="6910692" y="2878802"/>
              <a:ext cx="114702" cy="114702"/>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500" name="Shape 500"/>
            <p:cNvCxnSpPr>
              <a:stCxn id="496" idx="7"/>
              <a:endCxn id="498" idx="2"/>
            </p:cNvCxnSpPr>
            <p:nvPr/>
          </p:nvCxnSpPr>
          <p:spPr>
            <a:xfrm>
              <a:off x="6570626" y="2924533"/>
              <a:ext cx="104100" cy="64500"/>
            </a:xfrm>
            <a:prstGeom prst="straightConnector1">
              <a:avLst/>
            </a:prstGeom>
            <a:noFill/>
            <a:ln w="9525" cap="flat" cmpd="sng">
              <a:solidFill>
                <a:srgbClr val="1C4587"/>
              </a:solidFill>
              <a:prstDash val="solid"/>
              <a:round/>
              <a:headEnd type="none" w="lg" len="lg"/>
              <a:tailEnd type="triangle" w="lg" len="lg"/>
            </a:ln>
          </p:spPr>
        </p:cxnSp>
        <p:cxnSp>
          <p:nvCxnSpPr>
            <p:cNvPr id="501" name="Shape 501"/>
            <p:cNvCxnSpPr>
              <a:stCxn id="498" idx="6"/>
              <a:endCxn id="499" idx="2"/>
            </p:cNvCxnSpPr>
            <p:nvPr/>
          </p:nvCxnSpPr>
          <p:spPr>
            <a:xfrm rot="10800000" flipH="1">
              <a:off x="6788716" y="2966519"/>
              <a:ext cx="130800" cy="11400"/>
            </a:xfrm>
            <a:prstGeom prst="straightConnector1">
              <a:avLst/>
            </a:prstGeom>
            <a:noFill/>
            <a:ln w="9525" cap="flat" cmpd="sng">
              <a:solidFill>
                <a:srgbClr val="1C4587"/>
              </a:solidFill>
              <a:prstDash val="solid"/>
              <a:round/>
              <a:headEnd type="none" w="lg" len="lg"/>
              <a:tailEnd type="triangle" w="lg" len="lg"/>
            </a:ln>
          </p:spPr>
        </p:cxnSp>
        <p:sp>
          <p:nvSpPr>
            <p:cNvPr id="502" name="Shape 502"/>
            <p:cNvSpPr/>
            <p:nvPr/>
          </p:nvSpPr>
          <p:spPr>
            <a:xfrm rot="3167925">
              <a:off x="6224200" y="1993949"/>
              <a:ext cx="114121" cy="114121"/>
            </a:xfrm>
            <a:prstGeom prst="ellipse">
              <a:avLst/>
            </a:prstGeom>
            <a:solidFill>
              <a:srgbClr val="6D9EEB"/>
            </a:solidFill>
            <a:ln w="9525" cap="flat" cmpd="sng">
              <a:solidFill>
                <a:srgbClr val="1C4587"/>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503" name="Shape 503"/>
            <p:cNvCxnSpPr>
              <a:stCxn id="502" idx="5"/>
              <a:endCxn id="494" idx="0"/>
            </p:cNvCxnSpPr>
            <p:nvPr/>
          </p:nvCxnSpPr>
          <p:spPr>
            <a:xfrm flipH="1">
              <a:off x="6214418" y="2107543"/>
              <a:ext cx="59100" cy="177900"/>
            </a:xfrm>
            <a:prstGeom prst="straightConnector1">
              <a:avLst/>
            </a:prstGeom>
            <a:noFill/>
            <a:ln w="9525" cap="flat" cmpd="sng">
              <a:solidFill>
                <a:srgbClr val="1C4587"/>
              </a:solidFill>
              <a:prstDash val="solid"/>
              <a:round/>
              <a:headEnd type="none" w="lg" len="lg"/>
              <a:tailEnd type="triangle" w="lg" len="lg"/>
            </a:ln>
          </p:spPr>
        </p:cxnSp>
      </p:grpSp>
      <p:pic>
        <p:nvPicPr>
          <p:cNvPr id="504" name="Shape 504"/>
          <p:cNvPicPr preferRelativeResize="0"/>
          <p:nvPr/>
        </p:nvPicPr>
        <p:blipFill>
          <a:blip r:embed="rId3">
            <a:alphaModFix/>
          </a:blip>
          <a:stretch>
            <a:fillRect/>
          </a:stretch>
        </p:blipFill>
        <p:spPr>
          <a:xfrm>
            <a:off x="6889825" y="1675175"/>
            <a:ext cx="939340" cy="2385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Shape 509"/>
          <p:cNvSpPr txBox="1"/>
          <p:nvPr/>
        </p:nvSpPr>
        <p:spPr>
          <a:xfrm>
            <a:off x="311700" y="1017725"/>
            <a:ext cx="43236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GOAL</a:t>
            </a:r>
            <a:r>
              <a:rPr lang="en-GB"/>
              <a:t>: </a:t>
            </a:r>
            <a:r>
              <a:rPr lang="en-GB">
                <a:solidFill>
                  <a:schemeClr val="dk1"/>
                </a:solidFill>
              </a:rPr>
              <a:t>avoid numerical instability</a:t>
            </a:r>
          </a:p>
          <a:p>
            <a:pPr marR="0" lvl="0" algn="l" rtl="0">
              <a:lnSpc>
                <a:spcPct val="115000"/>
              </a:lnSpc>
              <a:spcBef>
                <a:spcPts val="0"/>
              </a:spcBef>
              <a:spcAft>
                <a:spcPts val="0"/>
              </a:spcAft>
              <a:buNone/>
            </a:pPr>
            <a:endParaRPr>
              <a:solidFill>
                <a:schemeClr val="dk1"/>
              </a:solidFill>
            </a:endParaRPr>
          </a:p>
          <a:p>
            <a:pPr marR="0" lvl="0" algn="l" rtl="0">
              <a:lnSpc>
                <a:spcPct val="115000"/>
              </a:lnSpc>
              <a:spcBef>
                <a:spcPts val="0"/>
              </a:spcBef>
              <a:spcAft>
                <a:spcPts val="0"/>
              </a:spcAft>
              <a:buNone/>
            </a:pPr>
            <a:r>
              <a:rPr lang="en-GB">
                <a:solidFill>
                  <a:schemeClr val="dk1"/>
                </a:solidFill>
              </a:rPr>
              <a:t>T</a:t>
            </a:r>
            <a:r>
              <a:rPr lang="en-GB"/>
              <a:t>he values involved in the calculation of the gradient descent never get too big or too small</a:t>
            </a:r>
          </a:p>
          <a:p>
            <a:pPr marR="0" lvl="0" algn="l" rtl="0">
              <a:lnSpc>
                <a:spcPct val="115000"/>
              </a:lnSpc>
              <a:spcBef>
                <a:spcPts val="0"/>
              </a:spcBef>
              <a:spcAft>
                <a:spcPts val="0"/>
              </a:spcAft>
              <a:buNone/>
            </a:pPr>
            <a:endParaRPr/>
          </a:p>
          <a:p>
            <a:pPr marL="457200" marR="0" lvl="0" indent="-228600" algn="l" rtl="0">
              <a:lnSpc>
                <a:spcPct val="115000"/>
              </a:lnSpc>
              <a:spcBef>
                <a:spcPts val="0"/>
              </a:spcBef>
              <a:spcAft>
                <a:spcPts val="0"/>
              </a:spcAft>
              <a:buChar char="●"/>
            </a:pPr>
            <a:r>
              <a:rPr lang="en-GB" u="sng"/>
              <a:t>IDEA</a:t>
            </a:r>
            <a:r>
              <a:rPr lang="en-GB"/>
              <a:t>: remove the mean and normalize over the variance of the </a:t>
            </a:r>
            <a:r>
              <a:rPr lang="en-GB" i="1"/>
              <a:t>i</a:t>
            </a:r>
            <a:r>
              <a:rPr lang="en-GB"/>
              <a:t>-th feature of the input vector </a:t>
            </a:r>
            <a:r>
              <a:rPr lang="en-GB" b="1"/>
              <a:t>x</a:t>
            </a:r>
            <a:r>
              <a:rPr lang="en-GB"/>
              <a:t> </a:t>
            </a:r>
          </a:p>
          <a:p>
            <a:pPr marR="0" lvl="0" algn="l" rtl="0">
              <a:lnSpc>
                <a:spcPct val="115000"/>
              </a:lnSpc>
              <a:spcBef>
                <a:spcPts val="0"/>
              </a:spcBef>
              <a:spcAft>
                <a:spcPts val="0"/>
              </a:spcAft>
              <a:buNone/>
            </a:pPr>
            <a:endParaRPr/>
          </a:p>
          <a:p>
            <a:pPr marR="0" lvl="0" algn="ctr" rtl="0">
              <a:lnSpc>
                <a:spcPct val="115000"/>
              </a:lnSpc>
              <a:spcBef>
                <a:spcPts val="0"/>
              </a:spcBef>
              <a:spcAft>
                <a:spcPts val="0"/>
              </a:spcAft>
              <a:buNone/>
            </a:pPr>
            <a:r>
              <a:rPr lang="en-GB" b="1"/>
              <a:t>z-normalization</a:t>
            </a:r>
            <a:r>
              <a:rPr lang="en-GB"/>
              <a:t> (</a:t>
            </a:r>
            <a:r>
              <a:rPr lang="en-GB" i="1"/>
              <a:t>whitening</a:t>
            </a:r>
            <a:r>
              <a:rPr lang="en-GB"/>
              <a:t>)</a:t>
            </a: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endParaRPr/>
          </a:p>
        </p:txBody>
      </p:sp>
      <p:sp>
        <p:nvSpPr>
          <p:cNvPr id="510" name="Shape 51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SGD trick 3: z-normalization</a:t>
            </a:r>
          </a:p>
        </p:txBody>
      </p:sp>
      <p:pic>
        <p:nvPicPr>
          <p:cNvPr id="511" name="Shape 511"/>
          <p:cNvPicPr preferRelativeResize="0"/>
          <p:nvPr/>
        </p:nvPicPr>
        <p:blipFill>
          <a:blip r:embed="rId3">
            <a:alphaModFix/>
          </a:blip>
          <a:stretch>
            <a:fillRect/>
          </a:stretch>
        </p:blipFill>
        <p:spPr>
          <a:xfrm>
            <a:off x="4907051" y="1273849"/>
            <a:ext cx="3495213" cy="1205108"/>
          </a:xfrm>
          <a:prstGeom prst="rect">
            <a:avLst/>
          </a:prstGeom>
          <a:noFill/>
          <a:ln>
            <a:noFill/>
          </a:ln>
        </p:spPr>
      </p:pic>
      <p:pic>
        <p:nvPicPr>
          <p:cNvPr id="512" name="Shape 512"/>
          <p:cNvPicPr preferRelativeResize="0"/>
          <p:nvPr/>
        </p:nvPicPr>
        <p:blipFill>
          <a:blip r:embed="rId4">
            <a:alphaModFix/>
          </a:blip>
          <a:stretch>
            <a:fillRect/>
          </a:stretch>
        </p:blipFill>
        <p:spPr>
          <a:xfrm>
            <a:off x="4907062" y="2581985"/>
            <a:ext cx="3495213" cy="1197839"/>
          </a:xfrm>
          <a:prstGeom prst="rect">
            <a:avLst/>
          </a:prstGeom>
          <a:noFill/>
          <a:ln>
            <a:noFill/>
          </a:ln>
        </p:spPr>
      </p:pic>
      <p:sp>
        <p:nvSpPr>
          <p:cNvPr id="513" name="Shape 513"/>
          <p:cNvSpPr txBox="1"/>
          <p:nvPr/>
        </p:nvSpPr>
        <p:spPr>
          <a:xfrm>
            <a:off x="0" y="4694225"/>
            <a:ext cx="9144000" cy="449400"/>
          </a:xfrm>
          <a:prstGeom prst="rect">
            <a:avLst/>
          </a:prstGeom>
          <a:noFill/>
          <a:ln>
            <a:noFill/>
          </a:ln>
        </p:spPr>
        <p:txBody>
          <a:bodyPr lIns="91425" tIns="91425" rIns="91425" bIns="91425" anchor="t" anchorCtr="0">
            <a:noAutofit/>
          </a:bodyPr>
          <a:lstStyle/>
          <a:p>
            <a:pPr lvl="0" rtl="0">
              <a:spcBef>
                <a:spcPts val="0"/>
              </a:spcBef>
              <a:buNone/>
            </a:pPr>
            <a:endParaRPr sz="1000" b="1" i="1"/>
          </a:p>
          <a:p>
            <a:pPr lvl="0" rtl="0">
              <a:spcBef>
                <a:spcPts val="0"/>
              </a:spcBef>
              <a:buNone/>
            </a:pPr>
            <a:r>
              <a:rPr lang="en-GB" sz="1000" u="sng">
                <a:solidFill>
                  <a:schemeClr val="hlink"/>
                </a:solidFill>
                <a:hlinkClick r:id="rId5"/>
              </a:rPr>
              <a:t>http://cs231n.github.io/</a:t>
            </a:r>
          </a:p>
        </p:txBody>
      </p:sp>
      <p:pic>
        <p:nvPicPr>
          <p:cNvPr id="514" name="Shape 514"/>
          <p:cNvPicPr preferRelativeResize="0"/>
          <p:nvPr/>
        </p:nvPicPr>
        <p:blipFill>
          <a:blip r:embed="rId6">
            <a:alphaModFix/>
          </a:blip>
          <a:stretch>
            <a:fillRect/>
          </a:stretch>
        </p:blipFill>
        <p:spPr>
          <a:xfrm>
            <a:off x="6442626" y="4028587"/>
            <a:ext cx="728887" cy="204600"/>
          </a:xfrm>
          <a:prstGeom prst="rect">
            <a:avLst/>
          </a:prstGeom>
          <a:noFill/>
          <a:ln>
            <a:noFill/>
          </a:ln>
        </p:spPr>
      </p:pic>
      <p:pic>
        <p:nvPicPr>
          <p:cNvPr id="515" name="Shape 515"/>
          <p:cNvPicPr preferRelativeResize="0"/>
          <p:nvPr/>
        </p:nvPicPr>
        <p:blipFill>
          <a:blip r:embed="rId7">
            <a:alphaModFix/>
          </a:blip>
          <a:stretch>
            <a:fillRect/>
          </a:stretch>
        </p:blipFill>
        <p:spPr>
          <a:xfrm>
            <a:off x="5681773" y="4397662"/>
            <a:ext cx="2250600" cy="204600"/>
          </a:xfrm>
          <a:prstGeom prst="rect">
            <a:avLst/>
          </a:prstGeom>
          <a:noFill/>
          <a:ln>
            <a:noFill/>
          </a:ln>
        </p:spPr>
      </p:pic>
      <p:sp>
        <p:nvSpPr>
          <p:cNvPr id="516" name="Shape 516"/>
          <p:cNvSpPr/>
          <p:nvPr/>
        </p:nvSpPr>
        <p:spPr>
          <a:xfrm>
            <a:off x="7245933" y="2544500"/>
            <a:ext cx="1212600" cy="1294500"/>
          </a:xfrm>
          <a:prstGeom prst="rect">
            <a:avLst/>
          </a:prstGeom>
          <a:noFill/>
          <a:ln w="19050" cap="flat" cmpd="sng">
            <a:solidFill>
              <a:srgbClr val="3D85C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517" name="Shape 517"/>
          <p:cNvPicPr preferRelativeResize="0"/>
          <p:nvPr/>
        </p:nvPicPr>
        <p:blipFill>
          <a:blip r:embed="rId8">
            <a:alphaModFix/>
          </a:blip>
          <a:stretch>
            <a:fillRect/>
          </a:stretch>
        </p:blipFill>
        <p:spPr>
          <a:xfrm>
            <a:off x="1926095" y="3964500"/>
            <a:ext cx="1094811" cy="449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Overview</a:t>
            </a:r>
          </a:p>
        </p:txBody>
      </p:sp>
      <p:sp>
        <p:nvSpPr>
          <p:cNvPr id="76" name="Shape 76"/>
          <p:cNvSpPr txBox="1"/>
          <p:nvPr/>
        </p:nvSpPr>
        <p:spPr>
          <a:xfrm>
            <a:off x="311700" y="1017725"/>
            <a:ext cx="55986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342900" rtl="0">
              <a:lnSpc>
                <a:spcPct val="115000"/>
              </a:lnSpc>
              <a:spcBef>
                <a:spcPts val="0"/>
              </a:spcBef>
              <a:buSzPct val="100000"/>
              <a:buChar char="●"/>
            </a:pPr>
            <a:r>
              <a:rPr lang="en-GB" sz="1800"/>
              <a:t>History</a:t>
            </a:r>
          </a:p>
          <a:p>
            <a:pPr marL="457200" lvl="0" indent="-342900" rtl="0">
              <a:lnSpc>
                <a:spcPct val="115000"/>
              </a:lnSpc>
              <a:spcBef>
                <a:spcPts val="0"/>
              </a:spcBef>
              <a:buSzPct val="100000"/>
              <a:buChar char="●"/>
            </a:pPr>
            <a:r>
              <a:rPr lang="en-GB" sz="1800"/>
              <a:t>Preliminaries: logistic classification</a:t>
            </a:r>
          </a:p>
          <a:p>
            <a:pPr marL="457200" lvl="0" indent="-342900" rtl="0">
              <a:lnSpc>
                <a:spcPct val="115000"/>
              </a:lnSpc>
              <a:spcBef>
                <a:spcPts val="0"/>
              </a:spcBef>
              <a:buSzPct val="100000"/>
              <a:buChar char="●"/>
            </a:pPr>
            <a:r>
              <a:rPr lang="en-GB" sz="1800"/>
              <a:t>Training</a:t>
            </a:r>
          </a:p>
          <a:p>
            <a:pPr marL="457200" lvl="0" indent="-342900" rtl="0">
              <a:lnSpc>
                <a:spcPct val="115000"/>
              </a:lnSpc>
              <a:spcBef>
                <a:spcPts val="0"/>
              </a:spcBef>
              <a:buSzPct val="100000"/>
              <a:buChar char="●"/>
            </a:pPr>
            <a:r>
              <a:rPr lang="en-GB" sz="1800"/>
              <a:t>Deep networks</a:t>
            </a:r>
          </a:p>
          <a:p>
            <a:pPr marL="457200" lvl="0" indent="-342900" rtl="0">
              <a:lnSpc>
                <a:spcPct val="115000"/>
              </a:lnSpc>
              <a:spcBef>
                <a:spcPts val="0"/>
              </a:spcBef>
              <a:buSzPct val="100000"/>
              <a:buChar char="●"/>
            </a:pPr>
            <a:r>
              <a:rPr lang="en-GB" sz="1800"/>
              <a:t>Regularization</a:t>
            </a:r>
          </a:p>
          <a:p>
            <a:pPr marL="457200" lvl="0" indent="-342900" rtl="0">
              <a:lnSpc>
                <a:spcPct val="115000"/>
              </a:lnSpc>
              <a:spcBef>
                <a:spcPts val="0"/>
              </a:spcBef>
              <a:buSzPct val="100000"/>
              <a:buChar char="●"/>
            </a:pPr>
            <a:r>
              <a:rPr lang="en-GB" sz="1800"/>
              <a:t>Architectures</a:t>
            </a:r>
          </a:p>
          <a:p>
            <a:pPr marL="914400" lvl="1" indent="-342900" rtl="0">
              <a:lnSpc>
                <a:spcPct val="115000"/>
              </a:lnSpc>
              <a:spcBef>
                <a:spcPts val="0"/>
              </a:spcBef>
              <a:buSzPct val="100000"/>
              <a:buChar char="○"/>
            </a:pPr>
            <a:r>
              <a:rPr lang="en-GB" sz="1800"/>
              <a:t>Convolutional networks</a:t>
            </a:r>
          </a:p>
          <a:p>
            <a:pPr marL="914400" lvl="1" indent="-342900" rtl="0">
              <a:lnSpc>
                <a:spcPct val="115000"/>
              </a:lnSpc>
              <a:spcBef>
                <a:spcPts val="0"/>
              </a:spcBef>
              <a:buSzPct val="100000"/>
              <a:buChar char="○"/>
            </a:pPr>
            <a:r>
              <a:rPr lang="en-GB" sz="1800"/>
              <a:t>Embeddings</a:t>
            </a:r>
          </a:p>
          <a:p>
            <a:pPr marL="914400" lvl="1" indent="-342900" rtl="0">
              <a:lnSpc>
                <a:spcPct val="115000"/>
              </a:lnSpc>
              <a:spcBef>
                <a:spcPts val="0"/>
              </a:spcBef>
              <a:buSzPct val="100000"/>
              <a:buChar char="○"/>
            </a:pPr>
            <a:r>
              <a:rPr lang="en-GB" sz="1800"/>
              <a:t>Recurrent models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Shape 522"/>
          <p:cNvSpPr txBox="1"/>
          <p:nvPr/>
        </p:nvSpPr>
        <p:spPr>
          <a:xfrm>
            <a:off x="311700" y="1017725"/>
            <a:ext cx="43236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a:t>A random initialization of the weights and the zero-init of the biases is critical to get a good starting point for the training phase and the convergence of the SGD algorithm.</a:t>
            </a:r>
          </a:p>
        </p:txBody>
      </p:sp>
      <p:sp>
        <p:nvSpPr>
          <p:cNvPr id="523" name="Shape 52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SGD trick 4: initialization</a:t>
            </a:r>
          </a:p>
        </p:txBody>
      </p:sp>
      <p:pic>
        <p:nvPicPr>
          <p:cNvPr id="524" name="Shape 524"/>
          <p:cNvPicPr preferRelativeResize="0"/>
          <p:nvPr/>
        </p:nvPicPr>
        <p:blipFill>
          <a:blip r:embed="rId3">
            <a:alphaModFix/>
          </a:blip>
          <a:stretch>
            <a:fillRect/>
          </a:stretch>
        </p:blipFill>
        <p:spPr>
          <a:xfrm>
            <a:off x="885250" y="2968522"/>
            <a:ext cx="1984877" cy="275677"/>
          </a:xfrm>
          <a:prstGeom prst="rect">
            <a:avLst/>
          </a:prstGeom>
          <a:noFill/>
          <a:ln>
            <a:noFill/>
          </a:ln>
        </p:spPr>
      </p:pic>
      <p:grpSp>
        <p:nvGrpSpPr>
          <p:cNvPr id="525" name="Shape 525"/>
          <p:cNvGrpSpPr/>
          <p:nvPr/>
        </p:nvGrpSpPr>
        <p:grpSpPr>
          <a:xfrm>
            <a:off x="4833098" y="1043055"/>
            <a:ext cx="3200826" cy="1999280"/>
            <a:chOff x="4859274" y="1085625"/>
            <a:chExt cx="2727124" cy="1703400"/>
          </a:xfrm>
        </p:grpSpPr>
        <p:pic>
          <p:nvPicPr>
            <p:cNvPr id="526" name="Shape 526" descr="Risultati immagini per normal distribution"/>
            <p:cNvPicPr preferRelativeResize="0"/>
            <p:nvPr/>
          </p:nvPicPr>
          <p:blipFill>
            <a:blip r:embed="rId4">
              <a:alphaModFix/>
            </a:blip>
            <a:stretch>
              <a:fillRect/>
            </a:stretch>
          </p:blipFill>
          <p:spPr>
            <a:xfrm>
              <a:off x="4859274" y="1181664"/>
              <a:ext cx="2727124" cy="1517553"/>
            </a:xfrm>
            <a:prstGeom prst="rect">
              <a:avLst/>
            </a:prstGeom>
            <a:noFill/>
            <a:ln>
              <a:noFill/>
            </a:ln>
          </p:spPr>
        </p:pic>
        <p:sp>
          <p:nvSpPr>
            <p:cNvPr id="527" name="Shape 527"/>
            <p:cNvSpPr/>
            <p:nvPr/>
          </p:nvSpPr>
          <p:spPr>
            <a:xfrm>
              <a:off x="5968491" y="1085625"/>
              <a:ext cx="400200" cy="1703400"/>
            </a:xfrm>
            <a:prstGeom prst="rect">
              <a:avLst/>
            </a:prstGeom>
            <a:noFill/>
            <a:ln w="19050"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528" name="Shape 528"/>
          <p:cNvGrpSpPr/>
          <p:nvPr/>
        </p:nvGrpSpPr>
        <p:grpSpPr>
          <a:xfrm>
            <a:off x="2802300" y="3839700"/>
            <a:ext cx="2119200" cy="1062950"/>
            <a:chOff x="3222350" y="3704875"/>
            <a:chExt cx="2119200" cy="1062950"/>
          </a:xfrm>
        </p:grpSpPr>
        <p:sp>
          <p:nvSpPr>
            <p:cNvPr id="529" name="Shape 529"/>
            <p:cNvSpPr/>
            <p:nvPr/>
          </p:nvSpPr>
          <p:spPr>
            <a:xfrm>
              <a:off x="4138100" y="3704875"/>
              <a:ext cx="287700" cy="321000"/>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530" name="Shape 530"/>
            <p:cNvSpPr txBox="1"/>
            <p:nvPr/>
          </p:nvSpPr>
          <p:spPr>
            <a:xfrm>
              <a:off x="3222350" y="4018425"/>
              <a:ext cx="2119200" cy="749400"/>
            </a:xfrm>
            <a:prstGeom prst="rect">
              <a:avLst/>
            </a:prstGeom>
            <a:noFill/>
            <a:ln>
              <a:noFill/>
            </a:ln>
          </p:spPr>
          <p:txBody>
            <a:bodyPr lIns="91425" tIns="91425" rIns="91425" bIns="91425" anchor="t" anchorCtr="0">
              <a:noAutofit/>
            </a:bodyPr>
            <a:lstStyle/>
            <a:p>
              <a:pPr lvl="0" algn="ctr" rtl="0">
                <a:spcBef>
                  <a:spcPts val="0"/>
                </a:spcBef>
                <a:buNone/>
              </a:pPr>
              <a:r>
                <a:rPr lang="en-GB"/>
                <a:t>equal probability</a:t>
              </a:r>
            </a:p>
            <a:p>
              <a:pPr lvl="0" algn="ctr" rtl="0">
                <a:spcBef>
                  <a:spcPts val="0"/>
                </a:spcBef>
                <a:buNone/>
              </a:pPr>
              <a:r>
                <a:rPr lang="en-GB"/>
                <a:t>of the weights</a:t>
              </a:r>
            </a:p>
            <a:p>
              <a:pPr lvl="0" algn="ctr">
                <a:spcBef>
                  <a:spcPts val="0"/>
                </a:spcBef>
                <a:buNone/>
              </a:pPr>
              <a:r>
                <a:rPr lang="en-GB"/>
                <a:t>(no prior)</a:t>
              </a:r>
            </a:p>
          </p:txBody>
        </p:sp>
      </p:grpSp>
      <p:pic>
        <p:nvPicPr>
          <p:cNvPr id="531" name="Shape 531"/>
          <p:cNvPicPr preferRelativeResize="0"/>
          <p:nvPr/>
        </p:nvPicPr>
        <p:blipFill>
          <a:blip r:embed="rId5">
            <a:alphaModFix/>
          </a:blip>
          <a:stretch>
            <a:fillRect/>
          </a:stretch>
        </p:blipFill>
        <p:spPr>
          <a:xfrm>
            <a:off x="885250" y="2557550"/>
            <a:ext cx="2150362" cy="220550"/>
          </a:xfrm>
          <a:prstGeom prst="rect">
            <a:avLst/>
          </a:prstGeom>
          <a:noFill/>
          <a:ln>
            <a:noFill/>
          </a:ln>
        </p:spPr>
      </p:pic>
      <p:pic>
        <p:nvPicPr>
          <p:cNvPr id="532" name="Shape 532"/>
          <p:cNvPicPr preferRelativeResize="0"/>
          <p:nvPr/>
        </p:nvPicPr>
        <p:blipFill>
          <a:blip r:embed="rId6">
            <a:alphaModFix/>
          </a:blip>
          <a:stretch>
            <a:fillRect/>
          </a:stretch>
        </p:blipFill>
        <p:spPr>
          <a:xfrm>
            <a:off x="885243" y="3434637"/>
            <a:ext cx="3702712" cy="214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Shape 53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Gradient Descent: graphical representation (2D)</a:t>
            </a:r>
          </a:p>
        </p:txBody>
      </p:sp>
      <p:sp>
        <p:nvSpPr>
          <p:cNvPr id="538" name="Shape 538"/>
          <p:cNvSpPr txBox="1"/>
          <p:nvPr/>
        </p:nvSpPr>
        <p:spPr>
          <a:xfrm>
            <a:off x="0" y="4694225"/>
            <a:ext cx="9144000" cy="449400"/>
          </a:xfrm>
          <a:prstGeom prst="rect">
            <a:avLst/>
          </a:prstGeom>
          <a:noFill/>
          <a:ln>
            <a:noFill/>
          </a:ln>
        </p:spPr>
        <p:txBody>
          <a:bodyPr lIns="91425" tIns="91425" rIns="91425" bIns="91425" anchor="t" anchorCtr="0">
            <a:noAutofit/>
          </a:bodyPr>
          <a:lstStyle/>
          <a:p>
            <a:pPr lvl="0">
              <a:spcBef>
                <a:spcPts val="0"/>
              </a:spcBef>
              <a:buNone/>
            </a:pPr>
            <a:endParaRPr sz="1000" b="1" i="1"/>
          </a:p>
          <a:p>
            <a:pPr lvl="0" rtl="0">
              <a:spcBef>
                <a:spcPts val="0"/>
              </a:spcBef>
              <a:buNone/>
            </a:pPr>
            <a:r>
              <a:rPr lang="en-GB" sz="1000" u="sng">
                <a:solidFill>
                  <a:schemeClr val="hlink"/>
                </a:solidFill>
                <a:hlinkClick r:id="rId3"/>
              </a:rPr>
              <a:t>http://www.denizyuret.com/2015/03/alec-radfords-animations-for.html</a:t>
            </a:r>
          </a:p>
        </p:txBody>
      </p:sp>
      <p:pic>
        <p:nvPicPr>
          <p:cNvPr id="539" name="Shape 539"/>
          <p:cNvPicPr preferRelativeResize="0"/>
          <p:nvPr/>
        </p:nvPicPr>
        <p:blipFill>
          <a:blip r:embed="rId4">
            <a:alphaModFix/>
          </a:blip>
          <a:stretch>
            <a:fillRect/>
          </a:stretch>
        </p:blipFill>
        <p:spPr>
          <a:xfrm>
            <a:off x="790850" y="1270825"/>
            <a:ext cx="3431974" cy="3423400"/>
          </a:xfrm>
          <a:prstGeom prst="rect">
            <a:avLst/>
          </a:prstGeom>
          <a:noFill/>
          <a:ln>
            <a:noFill/>
          </a:ln>
        </p:spPr>
      </p:pic>
      <p:pic>
        <p:nvPicPr>
          <p:cNvPr id="540" name="Shape 540"/>
          <p:cNvPicPr preferRelativeResize="0"/>
          <p:nvPr/>
        </p:nvPicPr>
        <p:blipFill>
          <a:blip r:embed="rId5">
            <a:alphaModFix/>
          </a:blip>
          <a:stretch>
            <a:fillRect/>
          </a:stretch>
        </p:blipFill>
        <p:spPr>
          <a:xfrm>
            <a:off x="4543150" y="1510912"/>
            <a:ext cx="3810000" cy="29432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Shape 54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en-GB"/>
              <a:t>Gradient Descent: graphical representation (3D)</a:t>
            </a:r>
          </a:p>
        </p:txBody>
      </p:sp>
      <p:pic>
        <p:nvPicPr>
          <p:cNvPr id="546" name="Shape 546"/>
          <p:cNvPicPr preferRelativeResize="0"/>
          <p:nvPr/>
        </p:nvPicPr>
        <p:blipFill>
          <a:blip r:embed="rId3">
            <a:alphaModFix/>
          </a:blip>
          <a:stretch>
            <a:fillRect/>
          </a:stretch>
        </p:blipFill>
        <p:spPr>
          <a:xfrm>
            <a:off x="577612" y="1418237"/>
            <a:ext cx="3713725" cy="2868850"/>
          </a:xfrm>
          <a:prstGeom prst="rect">
            <a:avLst/>
          </a:prstGeom>
          <a:noFill/>
          <a:ln>
            <a:noFill/>
          </a:ln>
        </p:spPr>
      </p:pic>
      <p:pic>
        <p:nvPicPr>
          <p:cNvPr id="547" name="Shape 547"/>
          <p:cNvPicPr preferRelativeResize="0"/>
          <p:nvPr/>
        </p:nvPicPr>
        <p:blipFill>
          <a:blip r:embed="rId4">
            <a:alphaModFix/>
          </a:blip>
          <a:stretch>
            <a:fillRect/>
          </a:stretch>
        </p:blipFill>
        <p:spPr>
          <a:xfrm>
            <a:off x="4558262" y="1418237"/>
            <a:ext cx="4008124" cy="3096275"/>
          </a:xfrm>
          <a:prstGeom prst="rect">
            <a:avLst/>
          </a:prstGeom>
          <a:noFill/>
          <a:ln>
            <a:noFill/>
          </a:ln>
        </p:spPr>
      </p:pic>
      <p:sp>
        <p:nvSpPr>
          <p:cNvPr id="548" name="Shape 548"/>
          <p:cNvSpPr txBox="1"/>
          <p:nvPr/>
        </p:nvSpPr>
        <p:spPr>
          <a:xfrm>
            <a:off x="0" y="4694225"/>
            <a:ext cx="9144000" cy="449400"/>
          </a:xfrm>
          <a:prstGeom prst="rect">
            <a:avLst/>
          </a:prstGeom>
          <a:noFill/>
          <a:ln>
            <a:noFill/>
          </a:ln>
        </p:spPr>
        <p:txBody>
          <a:bodyPr lIns="91425" tIns="91425" rIns="91425" bIns="91425" anchor="t" anchorCtr="0">
            <a:noAutofit/>
          </a:bodyPr>
          <a:lstStyle/>
          <a:p>
            <a:pPr lvl="0" rtl="0">
              <a:spcBef>
                <a:spcPts val="0"/>
              </a:spcBef>
              <a:buNone/>
            </a:pPr>
            <a:endParaRPr sz="1000" b="1" i="1"/>
          </a:p>
          <a:p>
            <a:pPr lvl="0" rtl="0">
              <a:spcBef>
                <a:spcPts val="0"/>
              </a:spcBef>
              <a:buNone/>
            </a:pPr>
            <a:r>
              <a:rPr lang="en-GB" sz="1000" u="sng">
                <a:solidFill>
                  <a:schemeClr val="hlink"/>
                </a:solidFill>
                <a:hlinkClick r:id="rId5"/>
              </a:rPr>
              <a:t>http://www.denizyuret.com/2015/03/alec-radfords-animations-for.html</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Shape 55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SGD: tuning</a:t>
            </a:r>
          </a:p>
        </p:txBody>
      </p:sp>
      <p:sp>
        <p:nvSpPr>
          <p:cNvPr id="554" name="Shape 554"/>
          <p:cNvSpPr txBox="1"/>
          <p:nvPr/>
        </p:nvSpPr>
        <p:spPr>
          <a:xfrm>
            <a:off x="0" y="4694225"/>
            <a:ext cx="9144000" cy="449400"/>
          </a:xfrm>
          <a:prstGeom prst="rect">
            <a:avLst/>
          </a:prstGeom>
          <a:noFill/>
          <a:ln>
            <a:noFill/>
          </a:ln>
        </p:spPr>
        <p:txBody>
          <a:bodyPr lIns="91425" tIns="91425" rIns="91425" bIns="91425" anchor="t" anchorCtr="0">
            <a:noAutofit/>
          </a:bodyPr>
          <a:lstStyle/>
          <a:p>
            <a:pPr lvl="0">
              <a:spcBef>
                <a:spcPts val="0"/>
              </a:spcBef>
              <a:buNone/>
            </a:pPr>
            <a:r>
              <a:rPr lang="en-GB" sz="1000" b="1"/>
              <a:t>SGD</a:t>
            </a:r>
            <a:r>
              <a:rPr lang="en-GB" sz="1000"/>
              <a:t>: H. Robinds and S. Monro, “A stochastic approximation method,” Annals of Mathematical Statistics, vol. 22, pp. 400–407, 1951. </a:t>
            </a:r>
          </a:p>
          <a:p>
            <a:pPr lvl="0" rtl="0">
              <a:spcBef>
                <a:spcPts val="0"/>
              </a:spcBef>
              <a:buNone/>
            </a:pPr>
            <a:r>
              <a:rPr lang="en-GB" sz="1000" b="1"/>
              <a:t>AdaGrad</a:t>
            </a:r>
            <a:r>
              <a:rPr lang="en-GB" sz="1000"/>
              <a:t>: J. Duchi, E. Hazan, and Y. Singer, “Adaptive subgradient methods for online leaning and stochastic optimization,” in COLT, 2010.</a:t>
            </a:r>
          </a:p>
        </p:txBody>
      </p:sp>
      <p:sp>
        <p:nvSpPr>
          <p:cNvPr id="555" name="Shape 555"/>
          <p:cNvSpPr txBox="1"/>
          <p:nvPr/>
        </p:nvSpPr>
        <p:spPr>
          <a:xfrm>
            <a:off x="311700" y="1017725"/>
            <a:ext cx="4528800" cy="4125900"/>
          </a:xfrm>
          <a:prstGeom prst="rect">
            <a:avLst/>
          </a:prstGeom>
          <a:noFill/>
          <a:ln>
            <a:noFill/>
          </a:ln>
        </p:spPr>
        <p:txBody>
          <a:bodyPr lIns="91425" tIns="91425" rIns="91425" bIns="91425" anchor="t" anchorCtr="0">
            <a:noAutofit/>
          </a:bodyPr>
          <a:lstStyle/>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b="1"/>
              <a:t>SGD</a:t>
            </a:r>
          </a:p>
          <a:p>
            <a:pPr marR="0" lvl="0" algn="l" rtl="0">
              <a:lnSpc>
                <a:spcPct val="115000"/>
              </a:lnSpc>
              <a:spcBef>
                <a:spcPts val="0"/>
              </a:spcBef>
              <a:spcAft>
                <a:spcPts val="0"/>
              </a:spcAft>
              <a:buNone/>
            </a:pPr>
            <a:r>
              <a:rPr lang="en-GB"/>
              <a:t>Many hyperparameters:</a:t>
            </a:r>
          </a:p>
          <a:p>
            <a:pPr marL="457200" marR="0" lvl="0" indent="-228600" algn="l" rtl="0">
              <a:lnSpc>
                <a:spcPct val="115000"/>
              </a:lnSpc>
              <a:spcBef>
                <a:spcPts val="0"/>
              </a:spcBef>
              <a:spcAft>
                <a:spcPts val="0"/>
              </a:spcAft>
              <a:buChar char="●"/>
            </a:pPr>
            <a:r>
              <a:rPr lang="en-GB"/>
              <a:t>initial learning rate</a:t>
            </a:r>
          </a:p>
          <a:p>
            <a:pPr marL="457200" marR="0" lvl="0" indent="-228600" algn="l" rtl="0">
              <a:lnSpc>
                <a:spcPct val="115000"/>
              </a:lnSpc>
              <a:spcBef>
                <a:spcPts val="0"/>
              </a:spcBef>
              <a:spcAft>
                <a:spcPts val="0"/>
              </a:spcAft>
              <a:buChar char="●"/>
            </a:pPr>
            <a:r>
              <a:rPr lang="en-GB"/>
              <a:t>learning rate decay</a:t>
            </a:r>
          </a:p>
          <a:p>
            <a:pPr marL="457200" marR="0" lvl="0" indent="-228600" algn="l" rtl="0">
              <a:lnSpc>
                <a:spcPct val="115000"/>
              </a:lnSpc>
              <a:spcBef>
                <a:spcPts val="0"/>
              </a:spcBef>
              <a:spcAft>
                <a:spcPts val="0"/>
              </a:spcAft>
              <a:buChar char="●"/>
            </a:pPr>
            <a:r>
              <a:rPr lang="en-GB"/>
              <a:t>momentum</a:t>
            </a:r>
          </a:p>
          <a:p>
            <a:pPr marL="457200" marR="0" lvl="0" indent="-228600" algn="l" rtl="0">
              <a:lnSpc>
                <a:spcPct val="115000"/>
              </a:lnSpc>
              <a:spcBef>
                <a:spcPts val="0"/>
              </a:spcBef>
              <a:spcAft>
                <a:spcPts val="0"/>
              </a:spcAft>
              <a:buChar char="●"/>
            </a:pPr>
            <a:r>
              <a:rPr lang="en-GB"/>
              <a:t>batch size</a:t>
            </a:r>
          </a:p>
          <a:p>
            <a:pPr marL="457200" marR="0" lvl="0" indent="-228600" algn="l" rtl="0">
              <a:lnSpc>
                <a:spcPct val="115000"/>
              </a:lnSpc>
              <a:spcBef>
                <a:spcPts val="0"/>
              </a:spcBef>
              <a:spcAft>
                <a:spcPts val="0"/>
              </a:spcAft>
              <a:buChar char="●"/>
            </a:pPr>
            <a:r>
              <a:rPr lang="en-GB"/>
              <a:t>weight initialization</a:t>
            </a:r>
          </a:p>
          <a:p>
            <a:pPr marR="0" lvl="0" algn="l" rtl="0">
              <a:lnSpc>
                <a:spcPct val="115000"/>
              </a:lnSpc>
              <a:spcBef>
                <a:spcPts val="0"/>
              </a:spcBef>
              <a:spcAft>
                <a:spcPts val="0"/>
              </a:spcAft>
              <a:buNone/>
            </a:pPr>
            <a:endParaRPr/>
          </a:p>
          <a:p>
            <a:pPr marR="0" lvl="0" algn="l" rtl="0">
              <a:lnSpc>
                <a:spcPct val="115000"/>
              </a:lnSpc>
              <a:spcBef>
                <a:spcPts val="0"/>
              </a:spcBef>
              <a:spcAft>
                <a:spcPts val="0"/>
              </a:spcAft>
              <a:buNone/>
            </a:pPr>
            <a:r>
              <a:rPr lang="en-GB" b="1"/>
              <a:t>AdaGrad</a:t>
            </a:r>
          </a:p>
          <a:p>
            <a:pPr marR="0" lvl="0" algn="l" rtl="0">
              <a:lnSpc>
                <a:spcPct val="115000"/>
              </a:lnSpc>
              <a:spcBef>
                <a:spcPts val="0"/>
              </a:spcBef>
              <a:spcAft>
                <a:spcPts val="0"/>
              </a:spcAft>
              <a:buNone/>
            </a:pPr>
            <a:r>
              <a:rPr lang="en-GB"/>
              <a:t>SGD modification which implicitly applies momentum and learning rate decay. It uses fewer parameters:</a:t>
            </a:r>
          </a:p>
          <a:p>
            <a:pPr marL="457200" marR="0" lvl="0" indent="-228600" algn="l" rtl="0">
              <a:lnSpc>
                <a:spcPct val="115000"/>
              </a:lnSpc>
              <a:spcBef>
                <a:spcPts val="0"/>
              </a:spcBef>
              <a:spcAft>
                <a:spcPts val="0"/>
              </a:spcAft>
              <a:buChar char="●"/>
            </a:pPr>
            <a:r>
              <a:rPr lang="en-GB"/>
              <a:t>batch size</a:t>
            </a:r>
          </a:p>
          <a:p>
            <a:pPr marL="457200" marR="0" lvl="0" indent="-228600" algn="l" rtl="0">
              <a:lnSpc>
                <a:spcPct val="115000"/>
              </a:lnSpc>
              <a:spcBef>
                <a:spcPts val="0"/>
              </a:spcBef>
              <a:spcAft>
                <a:spcPts val="0"/>
              </a:spcAft>
              <a:buChar char="●"/>
            </a:pPr>
            <a:r>
              <a:rPr lang="en-GB"/>
              <a:t>weight initialization</a:t>
            </a:r>
          </a:p>
        </p:txBody>
      </p:sp>
      <p:pic>
        <p:nvPicPr>
          <p:cNvPr id="556" name="Shape 556"/>
          <p:cNvPicPr preferRelativeResize="0"/>
          <p:nvPr/>
        </p:nvPicPr>
        <p:blipFill>
          <a:blip r:embed="rId3">
            <a:alphaModFix/>
          </a:blip>
          <a:stretch>
            <a:fillRect/>
          </a:stretch>
        </p:blipFill>
        <p:spPr>
          <a:xfrm>
            <a:off x="5033400" y="1107775"/>
            <a:ext cx="3048000" cy="2286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354075" y="2150850"/>
            <a:ext cx="8520600" cy="841800"/>
          </a:xfrm>
          <a:prstGeom prst="rect">
            <a:avLst/>
          </a:prstGeom>
        </p:spPr>
        <p:txBody>
          <a:bodyPr lIns="91425" tIns="91425" rIns="91425" bIns="91425" anchor="ctr" anchorCtr="0">
            <a:noAutofit/>
          </a:bodyPr>
          <a:lstStyle/>
          <a:p>
            <a:pPr lvl="0">
              <a:spcBef>
                <a:spcPts val="0"/>
              </a:spcBef>
              <a:buNone/>
            </a:pPr>
            <a:r>
              <a:rPr lang="en-GB"/>
              <a:t>History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Shape 86"/>
          <p:cNvPicPr preferRelativeResize="0"/>
          <p:nvPr/>
        </p:nvPicPr>
        <p:blipFill>
          <a:blip r:embed="rId3">
            <a:alphaModFix/>
          </a:blip>
          <a:stretch>
            <a:fillRect/>
          </a:stretch>
        </p:blipFill>
        <p:spPr>
          <a:xfrm>
            <a:off x="836175" y="152400"/>
            <a:ext cx="7606691" cy="4838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sz="2400"/>
              <a:t>Everything can be optimized in Computer Science</a:t>
            </a:r>
          </a:p>
        </p:txBody>
      </p:sp>
      <p:sp>
        <p:nvSpPr>
          <p:cNvPr id="92" name="Shape 92"/>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GB"/>
              <a:t>Given a problem to solve P, it can be formalized as {P,C,F}</a:t>
            </a:r>
          </a:p>
          <a:p>
            <a:pPr marL="914400" marR="0" lvl="1" indent="-317500" algn="l" rtl="0">
              <a:lnSpc>
                <a:spcPct val="115000"/>
              </a:lnSpc>
              <a:spcBef>
                <a:spcPts val="0"/>
              </a:spcBef>
              <a:spcAft>
                <a:spcPts val="1600"/>
              </a:spcAft>
              <a:buClr>
                <a:schemeClr val="dk2"/>
              </a:buClr>
              <a:buSzPct val="100000"/>
              <a:buFont typeface="Arial"/>
            </a:pPr>
            <a:r>
              <a:rPr lang="en-GB"/>
              <a:t>P := the problem formulation</a:t>
            </a:r>
          </a:p>
          <a:p>
            <a:pPr marL="914400" marR="0" lvl="1" indent="-317500" algn="l" rtl="0">
              <a:lnSpc>
                <a:spcPct val="115000"/>
              </a:lnSpc>
              <a:spcBef>
                <a:spcPts val="0"/>
              </a:spcBef>
              <a:spcAft>
                <a:spcPts val="1600"/>
              </a:spcAft>
              <a:buClr>
                <a:schemeClr val="dk2"/>
              </a:buClr>
              <a:buSzPct val="100000"/>
              <a:buFont typeface="Arial"/>
            </a:pPr>
            <a:r>
              <a:rPr lang="en-GB"/>
              <a:t>C = {c</a:t>
            </a:r>
            <a:r>
              <a:rPr lang="en-GB" baseline="-25000"/>
              <a:t>1</a:t>
            </a:r>
            <a:r>
              <a:rPr lang="en-GB"/>
              <a:t>,c</a:t>
            </a:r>
            <a:r>
              <a:rPr lang="en-GB" baseline="-25000"/>
              <a:t>1</a:t>
            </a:r>
            <a:r>
              <a:rPr lang="en-GB"/>
              <a:t>,...,c</a:t>
            </a:r>
            <a:r>
              <a:rPr lang="en-GB" baseline="-25000"/>
              <a:t>n</a:t>
            </a:r>
            <a:r>
              <a:rPr lang="en-GB"/>
              <a:t>} := set of configurations, each one of them representing a possible solution to P</a:t>
            </a:r>
          </a:p>
          <a:p>
            <a:pPr marL="914400" marR="0" lvl="1" indent="-317500" algn="l" rtl="0">
              <a:lnSpc>
                <a:spcPct val="115000"/>
              </a:lnSpc>
              <a:spcBef>
                <a:spcPts val="0"/>
              </a:spcBef>
              <a:spcAft>
                <a:spcPts val="1600"/>
              </a:spcAft>
              <a:buClr>
                <a:schemeClr val="dk2"/>
              </a:buClr>
              <a:buSzPct val="100000"/>
              <a:buFont typeface="Arial"/>
            </a:pPr>
            <a:r>
              <a:rPr lang="en-GB"/>
              <a:t>f:C→R := function which provides a goodness measure of the configuration w.r.t. the problem to be solved</a:t>
            </a:r>
          </a:p>
          <a:p>
            <a:pPr marL="457200" marR="0" lvl="0" indent="-228600" algn="l" rtl="0">
              <a:lnSpc>
                <a:spcPct val="115000"/>
              </a:lnSpc>
              <a:spcBef>
                <a:spcPts val="0"/>
              </a:spcBef>
              <a:spcAft>
                <a:spcPts val="1600"/>
              </a:spcAft>
            </a:pPr>
            <a:r>
              <a:rPr lang="en-GB"/>
              <a:t>Casting the problem via minimization means to maximize or minimize the function f in the C space, </a:t>
            </a:r>
            <a:r>
              <a:rPr lang="en-GB" i="1"/>
              <a:t>independently on the implied meaning of P</a:t>
            </a:r>
            <a:r>
              <a:rPr lang="en-GB"/>
              <a:t> </a:t>
            </a:r>
          </a:p>
          <a:p>
            <a:pPr lvl="0">
              <a:spcBef>
                <a:spcPts val="0"/>
              </a:spcBef>
              <a:buNone/>
            </a:pPr>
            <a:r>
              <a:rPr lang="en-GB"/>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Minimization: to be used </a:t>
            </a:r>
            <a:r>
              <a:rPr lang="en-GB" i="1"/>
              <a:t>always</a:t>
            </a:r>
            <a:r>
              <a:rPr lang="en-GB"/>
              <a:t>?</a:t>
            </a:r>
          </a:p>
        </p:txBody>
      </p:sp>
      <p:sp>
        <p:nvSpPr>
          <p:cNvPr id="98" name="Shape 9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GB"/>
              <a:t>Problem P</a:t>
            </a:r>
            <a:r>
              <a:rPr lang="en-GB" baseline="-25000"/>
              <a:t>1</a:t>
            </a:r>
            <a:r>
              <a:rPr lang="en-GB"/>
              <a:t>: </a:t>
            </a:r>
            <a:r>
              <a:rPr lang="en-GB" i="1"/>
              <a:t>sort numbers</a:t>
            </a:r>
            <a:r>
              <a:rPr lang="en-GB"/>
              <a:t> x</a:t>
            </a:r>
            <a:r>
              <a:rPr lang="en-GB" baseline="-25000"/>
              <a:t>1</a:t>
            </a:r>
            <a:r>
              <a:rPr lang="en-GB"/>
              <a:t>,x</a:t>
            </a:r>
            <a:r>
              <a:rPr lang="en-GB" baseline="-25000"/>
              <a:t>2</a:t>
            </a:r>
            <a:r>
              <a:rPr lang="en-GB"/>
              <a:t>,...,x</a:t>
            </a:r>
            <a:r>
              <a:rPr lang="en-GB" baseline="-25000"/>
              <a:t>N</a:t>
            </a:r>
            <a:r>
              <a:rPr lang="en-GB"/>
              <a:t> </a:t>
            </a:r>
            <a:r>
              <a:rPr lang="en-GB" i="1"/>
              <a:t>in increasing order</a:t>
            </a:r>
          </a:p>
          <a:p>
            <a:pPr marL="914400" lvl="1" indent="-228600" rtl="0">
              <a:spcBef>
                <a:spcPts val="0"/>
              </a:spcBef>
            </a:pPr>
            <a:r>
              <a:rPr lang="en-GB"/>
              <a:t>In this case, minimization could be left apart</a:t>
            </a:r>
          </a:p>
          <a:p>
            <a:pPr marL="914400" lvl="1" indent="-228600" rtl="0">
              <a:spcBef>
                <a:spcPts val="0"/>
              </a:spcBef>
            </a:pPr>
            <a:r>
              <a:rPr lang="en-GB"/>
              <a:t>In facts, there is at least one algorithm (e.g., quicksort) which brings directly to the best (in sense of the function f) configuration </a:t>
            </a:r>
          </a:p>
          <a:p>
            <a:pPr marL="457200" lvl="0" indent="-228600" rtl="0">
              <a:spcBef>
                <a:spcPts val="0"/>
              </a:spcBef>
            </a:pPr>
            <a:r>
              <a:rPr lang="en-GB"/>
              <a:t>Problem P</a:t>
            </a:r>
            <a:r>
              <a:rPr lang="en-GB" baseline="-25000"/>
              <a:t>2</a:t>
            </a:r>
            <a:r>
              <a:rPr lang="en-GB"/>
              <a:t>: foresee the stocks’ trend</a:t>
            </a:r>
          </a:p>
          <a:p>
            <a:pPr marL="914400" lvl="1" indent="-228600" rtl="0">
              <a:spcBef>
                <a:spcPts val="0"/>
              </a:spcBef>
            </a:pPr>
            <a:r>
              <a:rPr lang="en-GB"/>
              <a:t>Much more difficult to formalize into an algorithm</a:t>
            </a:r>
          </a:p>
          <a:p>
            <a:pPr marL="914400" lvl="1" indent="-228600">
              <a:spcBef>
                <a:spcPts val="0"/>
              </a:spcBef>
            </a:pPr>
            <a:r>
              <a:rPr lang="en-GB"/>
              <a:t>Minimization comes to help </a:t>
            </a:r>
            <a:r>
              <a:rPr lang="en-GB" sz="1100">
                <a:solidFill>
                  <a:schemeClr val="dk1"/>
                </a:solidFill>
              </a:rPr>
              <a:t>[Yong et al. 2015]</a:t>
            </a:r>
          </a:p>
        </p:txBody>
      </p:sp>
      <p:sp>
        <p:nvSpPr>
          <p:cNvPr id="99" name="Shape 99"/>
          <p:cNvSpPr txBox="1"/>
          <p:nvPr/>
        </p:nvSpPr>
        <p:spPr>
          <a:xfrm>
            <a:off x="0" y="3188975"/>
            <a:ext cx="9258300" cy="3000000"/>
          </a:xfrm>
          <a:prstGeom prst="rect">
            <a:avLst/>
          </a:prstGeom>
          <a:noFill/>
          <a:ln>
            <a:noFill/>
          </a:ln>
        </p:spPr>
        <p:txBody>
          <a:bodyPr lIns="91425" tIns="91425" rIns="91425" bIns="91425" anchor="ctr" anchorCtr="0">
            <a:noAutofit/>
          </a:bodyPr>
          <a:lstStyle/>
          <a:p>
            <a:pPr lvl="0" rtl="0">
              <a:spcBef>
                <a:spcPts val="0"/>
              </a:spcBef>
              <a:buNone/>
            </a:pPr>
            <a:r>
              <a:rPr lang="en-GB" sz="1100">
                <a:solidFill>
                  <a:schemeClr val="dk1"/>
                </a:solidFill>
              </a:rPr>
              <a:t>[Yong et al. 2015] Hu, Yong, et al. "Application of evolutionary computation for rule discovery in stock algorithmic trading: A literature review." </a:t>
            </a:r>
            <a:r>
              <a:rPr lang="en-GB" sz="1100" i="1">
                <a:solidFill>
                  <a:schemeClr val="dk1"/>
                </a:solidFill>
              </a:rPr>
              <a:t>Applied Soft Computing</a:t>
            </a:r>
            <a:r>
              <a:rPr lang="en-GB" sz="1100">
                <a:solidFill>
                  <a:schemeClr val="dk1"/>
                </a:solidFill>
              </a:rPr>
              <a:t> 36 (2015): 534-551.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Inside the minimization approach</a:t>
            </a:r>
          </a:p>
        </p:txBody>
      </p:sp>
      <p:sp>
        <p:nvSpPr>
          <p:cNvPr id="105" name="Shape 10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GB"/>
              <a:t>The main goal of an optimization approach is that of exploring the configuration space C looking for the best configuration given the function f (obviously avoiding the brute force way!)</a:t>
            </a:r>
          </a:p>
          <a:p>
            <a:pPr marL="457200" lvl="0" indent="-228600" rtl="0">
              <a:spcBef>
                <a:spcPts val="0"/>
              </a:spcBef>
            </a:pPr>
            <a:r>
              <a:rPr lang="en-GB"/>
              <a:t>The set of configurations C give a space to explore (very often, a manifold)</a:t>
            </a:r>
          </a:p>
          <a:p>
            <a:pPr marL="457200" lvl="0" indent="-228600" rtl="0">
              <a:spcBef>
                <a:spcPts val="0"/>
              </a:spcBef>
            </a:pPr>
            <a:r>
              <a:rPr lang="en-GB"/>
              <a:t>Optimizing means to explore the manifold by iterative approaches (e.g., the gradient descent family of strategies)</a:t>
            </a:r>
          </a:p>
          <a:p>
            <a:pPr marL="457200" lvl="0" indent="-228600">
              <a:spcBef>
                <a:spcPts val="0"/>
              </a:spcBef>
            </a:pPr>
            <a:r>
              <a:rPr lang="en-GB"/>
              <a:t>The more the manifold is complex (non concave, multimodal), the more often local minima are met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Neural Networks  </a:t>
            </a:r>
            <a:r>
              <a:rPr lang="en-GB" sz="1400"/>
              <a:t>[1943 - McCulloch &amp; Pitts]</a:t>
            </a:r>
          </a:p>
        </p:txBody>
      </p:sp>
      <p:sp>
        <p:nvSpPr>
          <p:cNvPr id="111" name="Shape 111"/>
          <p:cNvSpPr txBox="1"/>
          <p:nvPr/>
        </p:nvSpPr>
        <p:spPr>
          <a:xfrm>
            <a:off x="311700" y="1017725"/>
            <a:ext cx="8438700" cy="4125900"/>
          </a:xfrm>
          <a:prstGeom prst="rect">
            <a:avLst/>
          </a:prstGeom>
          <a:noFill/>
          <a:ln>
            <a:noFill/>
          </a:ln>
        </p:spPr>
        <p:txBody>
          <a:bodyPr lIns="91425" tIns="91425" rIns="91425" bIns="91425" anchor="t" anchorCtr="0">
            <a:noAutofit/>
          </a:bodyPr>
          <a:lstStyle/>
          <a:p>
            <a:pPr lvl="0" rtl="0">
              <a:lnSpc>
                <a:spcPct val="115000"/>
              </a:lnSpc>
              <a:spcBef>
                <a:spcPts val="0"/>
              </a:spcBef>
              <a:buNone/>
            </a:pPr>
            <a:endParaRPr/>
          </a:p>
          <a:p>
            <a:pPr marL="457200" lvl="0" indent="-228600" rtl="0">
              <a:lnSpc>
                <a:spcPct val="115000"/>
              </a:lnSpc>
              <a:spcBef>
                <a:spcPts val="0"/>
              </a:spcBef>
              <a:buChar char="●"/>
            </a:pPr>
            <a:r>
              <a:rPr lang="en-GB"/>
              <a:t>Optimization approaches which scale </a:t>
            </a:r>
            <a:r>
              <a:rPr lang="en-GB" i="1"/>
              <a:t>very well</a:t>
            </a:r>
            <a:r>
              <a:rPr lang="en-GB"/>
              <a:t> with data</a:t>
            </a:r>
          </a:p>
          <a:p>
            <a:pPr marL="457200" lvl="0" indent="-228600" rtl="0">
              <a:lnSpc>
                <a:spcPct val="115000"/>
              </a:lnSpc>
              <a:spcBef>
                <a:spcPts val="0"/>
              </a:spcBef>
              <a:buChar char="●"/>
            </a:pPr>
            <a:r>
              <a:rPr lang="en-GB"/>
              <a:t>We are talking about </a:t>
            </a:r>
            <a:r>
              <a:rPr lang="en-GB" i="1"/>
              <a:t>artificial neurons</a:t>
            </a:r>
            <a:r>
              <a:rPr lang="en-GB"/>
              <a:t> and </a:t>
            </a:r>
            <a:r>
              <a:rPr lang="en-GB" i="1"/>
              <a:t>layered computation</a:t>
            </a:r>
            <a:r>
              <a:rPr lang="en-GB"/>
              <a:t> </a:t>
            </a:r>
          </a:p>
        </p:txBody>
      </p:sp>
      <p:pic>
        <p:nvPicPr>
          <p:cNvPr id="112" name="Shape 112" title="blog_deeplearning2"/>
          <p:cNvPicPr preferRelativeResize="0"/>
          <p:nvPr/>
        </p:nvPicPr>
        <p:blipFill rotWithShape="1">
          <a:blip r:embed="rId3">
            <a:alphaModFix/>
          </a:blip>
          <a:srcRect l="6614" r="34585"/>
          <a:stretch/>
        </p:blipFill>
        <p:spPr>
          <a:xfrm>
            <a:off x="2794925" y="1965074"/>
            <a:ext cx="3472250" cy="3010124"/>
          </a:xfrm>
          <a:prstGeom prst="rect">
            <a:avLst/>
          </a:prstGeom>
          <a:noFill/>
          <a:ln>
            <a:noFill/>
          </a:ln>
        </p:spPr>
      </p:pic>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2073</Words>
  <Application>Microsoft Office PowerPoint</Application>
  <PresentationFormat>Presentazione su schermo (16:9)</PresentationFormat>
  <Paragraphs>351</Paragraphs>
  <Slides>33</Slides>
  <Notes>33</Notes>
  <HiddenSlides>0</HiddenSlides>
  <MMClips>0</MMClips>
  <ScaleCrop>false</ScaleCrop>
  <HeadingPairs>
    <vt:vector size="4" baseType="variant">
      <vt:variant>
        <vt:lpstr>Tema</vt:lpstr>
      </vt:variant>
      <vt:variant>
        <vt:i4>1</vt:i4>
      </vt:variant>
      <vt:variant>
        <vt:lpstr>Titoli diapositive</vt:lpstr>
      </vt:variant>
      <vt:variant>
        <vt:i4>33</vt:i4>
      </vt:variant>
    </vt:vector>
  </HeadingPairs>
  <TitlesOfParts>
    <vt:vector size="34" baseType="lpstr">
      <vt:lpstr>simple-light-2</vt:lpstr>
      <vt:lpstr>Deep Neural Networks</vt:lpstr>
      <vt:lpstr>What is Deep Learning</vt:lpstr>
      <vt:lpstr>Overview</vt:lpstr>
      <vt:lpstr>History</vt:lpstr>
      <vt:lpstr>Presentazione standard di PowerPoint</vt:lpstr>
      <vt:lpstr>Everything can be optimized in Computer Science</vt:lpstr>
      <vt:lpstr>Minimization: to be used always?</vt:lpstr>
      <vt:lpstr>Inside the minimization approach</vt:lpstr>
      <vt:lpstr>Neural Networks  [1943 - McCulloch &amp; Pitts]</vt:lpstr>
      <vt:lpstr>Neural Networks - Neurons</vt:lpstr>
      <vt:lpstr>Neural Networks - Neurons (2)</vt:lpstr>
      <vt:lpstr>Presentazione standard di PowerPoint</vt:lpstr>
      <vt:lpstr>Neural Networks - the renaissance</vt:lpstr>
      <vt:lpstr>Neural Networks and Deep Learning</vt:lpstr>
      <vt:lpstr>Supervised Classification</vt:lpstr>
      <vt:lpstr>Preliminaries: logistic classification</vt:lpstr>
      <vt:lpstr>Logistic Classifier</vt:lpstr>
      <vt:lpstr>Logistic Classifier - the score is not enough</vt:lpstr>
      <vt:lpstr>Softmax function</vt:lpstr>
      <vt:lpstr>One-Hot Encoding (OHE)</vt:lpstr>
      <vt:lpstr>Cross-Entropy</vt:lpstr>
      <vt:lpstr>Résumé</vt:lpstr>
      <vt:lpstr>Training</vt:lpstr>
      <vt:lpstr>Gradient Descent </vt:lpstr>
      <vt:lpstr>Gradient Descent</vt:lpstr>
      <vt:lpstr>Stochastic Gradient Descent (SGD)</vt:lpstr>
      <vt:lpstr>SGD trick 1: momentum</vt:lpstr>
      <vt:lpstr>SGD trick 2: learning-rate decay</vt:lpstr>
      <vt:lpstr>SGD trick 3: z-normalization</vt:lpstr>
      <vt:lpstr>SGD trick 4: initialization</vt:lpstr>
      <vt:lpstr>Gradient Descent: graphical representation (2D)</vt:lpstr>
      <vt:lpstr>Gradient Descent: graphical representation (3D)</vt:lpstr>
      <vt:lpstr>SGD: tuning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Neural Networks</dc:title>
  <dc:creator>Marco Cristani</dc:creator>
  <cp:lastModifiedBy>Marco Cristani</cp:lastModifiedBy>
  <cp:revision>1</cp:revision>
  <dcterms:modified xsi:type="dcterms:W3CDTF">2017-01-08T17:18:36Z</dcterms:modified>
</cp:coreProperties>
</file>