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63" r:id="rId4"/>
    <p:sldId id="258" r:id="rId5"/>
    <p:sldId id="259" r:id="rId6"/>
    <p:sldId id="260" r:id="rId7"/>
    <p:sldId id="261" r:id="rId8"/>
  </p:sldIdLst>
  <p:sldSz cx="9144000" cy="6858000" type="screen4x3"/>
  <p:notesSz cx="6797675" cy="985678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51D9B-A7B6-45D9-923F-659CDB3A4F85}" type="datetimeFigureOut">
              <a:rPr lang="it-IT" smtClean="0"/>
              <a:t>24/11/2014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49122-19AF-4E4F-8F0A-0C32B9BEE7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8137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51D9B-A7B6-45D9-923F-659CDB3A4F85}" type="datetimeFigureOut">
              <a:rPr lang="it-IT" smtClean="0"/>
              <a:t>24/11/2014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49122-19AF-4E4F-8F0A-0C32B9BEE7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022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51D9B-A7B6-45D9-923F-659CDB3A4F85}" type="datetimeFigureOut">
              <a:rPr lang="it-IT" smtClean="0"/>
              <a:t>24/11/2014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49122-19AF-4E4F-8F0A-0C32B9BEE7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634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51D9B-A7B6-45D9-923F-659CDB3A4F85}" type="datetimeFigureOut">
              <a:rPr lang="it-IT" smtClean="0"/>
              <a:t>24/11/2014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49122-19AF-4E4F-8F0A-0C32B9BEE7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6832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51D9B-A7B6-45D9-923F-659CDB3A4F85}" type="datetimeFigureOut">
              <a:rPr lang="it-IT" smtClean="0"/>
              <a:t>24/11/2014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49122-19AF-4E4F-8F0A-0C32B9BEE7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3161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51D9B-A7B6-45D9-923F-659CDB3A4F85}" type="datetimeFigureOut">
              <a:rPr lang="it-IT" smtClean="0"/>
              <a:t>24/11/2014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49122-19AF-4E4F-8F0A-0C32B9BEE7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5615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51D9B-A7B6-45D9-923F-659CDB3A4F85}" type="datetimeFigureOut">
              <a:rPr lang="it-IT" smtClean="0"/>
              <a:t>24/11/2014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49122-19AF-4E4F-8F0A-0C32B9BEE7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8477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51D9B-A7B6-45D9-923F-659CDB3A4F85}" type="datetimeFigureOut">
              <a:rPr lang="it-IT" smtClean="0"/>
              <a:t>24/11/2014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49122-19AF-4E4F-8F0A-0C32B9BEE7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394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51D9B-A7B6-45D9-923F-659CDB3A4F85}" type="datetimeFigureOut">
              <a:rPr lang="it-IT" smtClean="0"/>
              <a:t>24/11/2014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49122-19AF-4E4F-8F0A-0C32B9BEE7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9067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51D9B-A7B6-45D9-923F-659CDB3A4F85}" type="datetimeFigureOut">
              <a:rPr lang="it-IT" smtClean="0"/>
              <a:t>24/11/2014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49122-19AF-4E4F-8F0A-0C32B9BEE7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1550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51D9B-A7B6-45D9-923F-659CDB3A4F85}" type="datetimeFigureOut">
              <a:rPr lang="it-IT" smtClean="0"/>
              <a:t>24/11/2014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49122-19AF-4E4F-8F0A-0C32B9BEE7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3842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851D9B-A7B6-45D9-923F-659CDB3A4F85}" type="datetimeFigureOut">
              <a:rPr lang="it-IT" smtClean="0"/>
              <a:t>24/11/2014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49122-19AF-4E4F-8F0A-0C32B9BEE7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2527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sz="2400" dirty="0" smtClean="0"/>
              <a:t>Ospitalità e turismo ( i contenuti del rapporto di ospitalità).</a:t>
            </a:r>
          </a:p>
          <a:p>
            <a:r>
              <a:rPr lang="it-IT" sz="2400" dirty="0" smtClean="0"/>
              <a:t>Ospitalità = esercizio di attività professionale.</a:t>
            </a:r>
          </a:p>
          <a:p>
            <a:r>
              <a:rPr lang="it-IT" sz="2400" dirty="0" smtClean="0"/>
              <a:t>Tipi di ospitalità.</a:t>
            </a:r>
          </a:p>
          <a:p>
            <a:r>
              <a:rPr lang="it-IT" sz="2400" dirty="0" smtClean="0"/>
              <a:t>Nuove forme di accoglienza non convenzionale ed extralberghiera: esigenze economiche (supplire alle carenze di strutture ricettive in luoghi turistici nuovi ed emergenti e valorizzare attività in declino come agricoltura e pesca) e sociali (garantire le pretese di una fascia turistica in espansione).</a:t>
            </a:r>
          </a:p>
          <a:p>
            <a:r>
              <a:rPr lang="it-IT" sz="2400" dirty="0" smtClean="0"/>
              <a:t>Turismo sostenibile.</a:t>
            </a:r>
          </a:p>
          <a:p>
            <a:r>
              <a:rPr lang="it-IT" sz="2400" dirty="0" smtClean="0"/>
              <a:t>Bed and breakfast = obblighi delle parti parificati a quelli del contratto di albergo.</a:t>
            </a:r>
          </a:p>
          <a:p>
            <a:r>
              <a:rPr lang="it-IT" sz="2400" dirty="0" smtClean="0"/>
              <a:t>Ospitalità rurale famigliare (art. 23 legge 27 marzo 2001 n. 122 «Disposizioni modificative e integrative alla normativa che disciplina il settore agricolo e forestale»)</a:t>
            </a:r>
          </a:p>
          <a:p>
            <a:r>
              <a:rPr lang="it-IT" sz="2400" dirty="0" smtClean="0"/>
              <a:t>Agriturismo (soggetto è l’imprenditore agricolo): legge 20 febbraio 2006 n. 96 «Disciplina dell’agriturismo»</a:t>
            </a:r>
          </a:p>
        </p:txBody>
      </p:sp>
    </p:spTree>
    <p:extLst>
      <p:ext uri="{BB962C8B-B14F-4D97-AF65-F5344CB8AC3E}">
        <p14:creationId xmlns:p14="http://schemas.microsoft.com/office/powerpoint/2010/main" val="340373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it-IT" sz="2000" dirty="0" err="1" smtClean="0"/>
              <a:t>Ittiturismo</a:t>
            </a:r>
            <a:r>
              <a:rPr lang="it-IT" sz="2000" dirty="0" smtClean="0"/>
              <a:t> = attività di ospitalità, ricreativa, didattica, culturale e di servizi, finalizzate alla corretta fruizione di ecosistemi acquatici e vallivi, delle risorse della pesca e dell’acquacoltura, e alla valorizzazione degli aspetti socio-culturali delle imprese ittiche e di acquacoltura, esercitata da imprenditori agricoli, singoli o associati, attraverso l’utilizzo della propria abitazione o di struttura nella disponibilità dell’imprenditore stesso (decreto legislativo n. 154/2004 «Modernizzazione del settore della pesca e dell’acquacoltura»);</a:t>
            </a:r>
          </a:p>
          <a:p>
            <a:pPr algn="just"/>
            <a:r>
              <a:rPr lang="it-IT" sz="2000" dirty="0" smtClean="0"/>
              <a:t>Residenze d’epoca alberghiere = offrono servizi di elevata qualità in immobili di pregio;</a:t>
            </a:r>
          </a:p>
          <a:p>
            <a:pPr algn="just"/>
            <a:r>
              <a:rPr lang="it-IT" sz="2000" dirty="0" smtClean="0"/>
              <a:t>Albergo diffuso = le stanze sono in diversi immobili (albergo orizzontale);</a:t>
            </a:r>
          </a:p>
          <a:p>
            <a:pPr algn="just"/>
            <a:r>
              <a:rPr lang="it-IT" sz="2000" dirty="0" smtClean="0"/>
              <a:t>Motel;</a:t>
            </a:r>
          </a:p>
          <a:p>
            <a:pPr algn="just"/>
            <a:r>
              <a:rPr lang="it-IT" sz="2000" dirty="0" smtClean="0"/>
              <a:t>Campeggio = professionalità della gestione, disponibilità di un luogo per parcheggiare il camper o montare la tenda, erogazione dei servizi (allacciamenti per energia elettrica, acqua, servizi igienici ecc.) = è assente l’elemento normalmente presente negli altri contratti di ospitalità (obblighi di pulizia delle camere, cambio della biancheria, prima colazione ecc.).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335254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sz="2000" dirty="0" smtClean="0"/>
              <a:t>Villaggio turistico = aziende organizzate per la sosta e il soggiorno dei turisti all’interno di aree recintate e attrezzate per la sosta e il soggiorno in strutture fissi e mobili, con presenza di impianti sportivi, ricreativi, negozi, ristoranti ecc. </a:t>
            </a:r>
          </a:p>
          <a:p>
            <a:pPr algn="just"/>
            <a:r>
              <a:rPr lang="it-IT" sz="2000" dirty="0" smtClean="0"/>
              <a:t>Prima classificazione delle strutture ricettive = legge quadro statale sul turismo n. 217/1983;</a:t>
            </a:r>
          </a:p>
          <a:p>
            <a:pPr algn="just"/>
            <a:r>
              <a:rPr lang="it-IT" sz="2000" dirty="0" smtClean="0"/>
              <a:t>Successiva legge statale quadro n. 135/2011 = conferisce all’ospitalità turistica carattere aperto;</a:t>
            </a:r>
          </a:p>
          <a:p>
            <a:pPr algn="just"/>
            <a:r>
              <a:rPr lang="it-IT" sz="2000" dirty="0" smtClean="0"/>
              <a:t>Codice del turismo (decreto legislativo n. 79/2011) = ripristina la distinzione tra strutture alberghiere ed extralberghiere e all’aria aperta = dichiarazione di incostituzionalità (sentenza Corte costituzionale n. 80/2012).</a:t>
            </a:r>
          </a:p>
          <a:p>
            <a:pPr algn="just"/>
            <a:r>
              <a:rPr lang="it-IT" sz="2000" dirty="0" smtClean="0"/>
              <a:t>Oggi non esiste una uniforme disciplina e distinzione a livello nazionale fra i diversi tipi di strutture ricettive.</a:t>
            </a:r>
          </a:p>
        </p:txBody>
      </p:sp>
    </p:spTree>
    <p:extLst>
      <p:ext uri="{BB962C8B-B14F-4D97-AF65-F5344CB8AC3E}">
        <p14:creationId xmlns:p14="http://schemas.microsoft.com/office/powerpoint/2010/main" val="2407507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it-IT" sz="2800" dirty="0" smtClean="0"/>
              <a:t>Ospitalità = rapporto a prestazioni corrispettive, a titolo oneroso, fra due soggetti, che si attua in un dato luogo, diverso da quello in cui si svolge abitualmente la vita dell’ospitato ed attrezzato dall’ospitante. </a:t>
            </a:r>
          </a:p>
          <a:p>
            <a:r>
              <a:rPr lang="it-IT" sz="2800" dirty="0" smtClean="0"/>
              <a:t>Prototipo dei contratti di ospitalità è il contratto di albergo. </a:t>
            </a:r>
          </a:p>
          <a:p>
            <a:r>
              <a:rPr lang="it-IT" sz="2800" dirty="0" smtClean="0"/>
              <a:t>Rapporto tra alloggio e altre prestazioni. </a:t>
            </a:r>
          </a:p>
          <a:p>
            <a:r>
              <a:rPr lang="it-IT" sz="2800" dirty="0" smtClean="0"/>
              <a:t>Obblighi del gestore.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36990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000" dirty="0" smtClean="0"/>
              <a:t>Contratto di albergo = albergatore imprenditore art. 2188 codice civile.</a:t>
            </a:r>
          </a:p>
          <a:p>
            <a:r>
              <a:rPr lang="it-IT" sz="2000" dirty="0" smtClean="0"/>
              <a:t>Contratto di albergo = contratto di ospitalità.</a:t>
            </a:r>
          </a:p>
          <a:p>
            <a:r>
              <a:rPr lang="it-IT" sz="2000" dirty="0" smtClean="0"/>
              <a:t>Contratto atipico.</a:t>
            </a:r>
          </a:p>
          <a:p>
            <a:r>
              <a:rPr lang="it-IT" sz="2000" dirty="0" smtClean="0"/>
              <a:t>Obbligo principale dell’albergatore = fare godere al cliente la camera per un dato tempo e verso corrispettivo (art. 1571 codice civile) = locazione.</a:t>
            </a:r>
          </a:p>
          <a:p>
            <a:r>
              <a:rPr lang="it-IT" sz="2000" dirty="0" smtClean="0"/>
              <a:t>Contratto a titolo oneroso e a prestazioni corrispettive.</a:t>
            </a:r>
          </a:p>
          <a:p>
            <a:r>
              <a:rPr lang="it-IT" sz="2000" dirty="0" smtClean="0"/>
              <a:t>Pacchetto turistico.</a:t>
            </a:r>
          </a:p>
          <a:p>
            <a:r>
              <a:rPr lang="it-IT" sz="2000" dirty="0" smtClean="0"/>
              <a:t>Custodia delle cose.</a:t>
            </a:r>
          </a:p>
          <a:p>
            <a:r>
              <a:rPr lang="it-IT" sz="2000" dirty="0" smtClean="0"/>
              <a:t>Parti del contratto di albergo = albergatore e cliente.</a:t>
            </a:r>
          </a:p>
          <a:p>
            <a:r>
              <a:rPr lang="it-IT" sz="2000" dirty="0" smtClean="0"/>
              <a:t>Albergatore = imprenditore commerciale.</a:t>
            </a:r>
          </a:p>
          <a:p>
            <a:r>
              <a:rPr lang="it-IT" sz="2000" dirty="0" smtClean="0"/>
              <a:t>Dipendenti dell’albergatore = hanno la rappresentanza.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1178224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sz="2400" dirty="0" smtClean="0"/>
              <a:t>Contratti alberghieri = fra agenzie di viaggi e albergatore = formalismo.</a:t>
            </a:r>
          </a:p>
          <a:p>
            <a:endParaRPr lang="it-IT" sz="2400" dirty="0"/>
          </a:p>
          <a:p>
            <a:r>
              <a:rPr lang="it-IT" sz="2400" dirty="0" err="1" smtClean="0"/>
              <a:t>Allotment</a:t>
            </a:r>
            <a:r>
              <a:rPr lang="it-IT" sz="2400" dirty="0" smtClean="0"/>
              <a:t> = rapporto fra gestori di strutture ricettive e tour operator = contratto con il quale il tour operator acquista in anticipo la disponibilità della capacità ricettiva nelle strutture di soggiorno.</a:t>
            </a:r>
          </a:p>
          <a:p>
            <a:endParaRPr lang="it-IT" sz="2400" dirty="0"/>
          </a:p>
          <a:p>
            <a:r>
              <a:rPr lang="it-IT" sz="2400" dirty="0" smtClean="0"/>
              <a:t>Contratto di albergo: forma libera.</a:t>
            </a:r>
          </a:p>
          <a:p>
            <a:r>
              <a:rPr lang="it-IT" sz="2400" dirty="0" smtClean="0"/>
              <a:t>Offerta al pubblico. </a:t>
            </a:r>
          </a:p>
          <a:p>
            <a:r>
              <a:rPr lang="it-IT" sz="2400" dirty="0" smtClean="0"/>
              <a:t>Perfezionamento del contratto di albergo = nel momento in cui chi ha fatto la proposta ha conoscenza dell’accettazione dell’altra parte. </a:t>
            </a:r>
          </a:p>
          <a:p>
            <a:r>
              <a:rPr lang="it-IT" sz="2400" dirty="0" smtClean="0"/>
              <a:t>Prenotazione.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034062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Obblighi dell’albergatore = ricevere il cliente, accoglierlo, attribuendogli l’uso esclusivo della stanza, servizi accessori richiesti, fornire la ricevuta fiscale.</a:t>
            </a:r>
          </a:p>
          <a:p>
            <a:r>
              <a:rPr lang="it-IT" sz="2400" dirty="0" smtClean="0"/>
              <a:t>Obblighi del cliente = pagamento del prezzo (tariffa).</a:t>
            </a:r>
          </a:p>
          <a:p>
            <a:r>
              <a:rPr lang="it-IT" sz="2400" dirty="0" smtClean="0"/>
              <a:t>Overbooking.</a:t>
            </a:r>
          </a:p>
          <a:p>
            <a:r>
              <a:rPr lang="it-IT" sz="2400" dirty="0" smtClean="0"/>
              <a:t>La buona fede contrattuale.</a:t>
            </a:r>
          </a:p>
          <a:p>
            <a:r>
              <a:rPr lang="it-IT" sz="2400" dirty="0" smtClean="0"/>
              <a:t>Dovere di protezione dell’albergatore.</a:t>
            </a:r>
          </a:p>
          <a:p>
            <a:r>
              <a:rPr lang="it-IT" sz="2400" dirty="0" smtClean="0"/>
              <a:t>Dovere di informazione del gestore (Codice del turismo).</a:t>
            </a:r>
          </a:p>
          <a:p>
            <a:r>
              <a:rPr lang="it-IT" sz="2400" dirty="0" smtClean="0"/>
              <a:t>Dovere di informazione del cliente. </a:t>
            </a:r>
          </a:p>
          <a:p>
            <a:r>
              <a:rPr lang="it-IT" sz="2400" dirty="0" smtClean="0"/>
              <a:t>Privacy = dati personali e </a:t>
            </a:r>
            <a:r>
              <a:rPr lang="it-IT" sz="2400" smtClean="0"/>
              <a:t>dati sensibili.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600395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726</Words>
  <Application>Microsoft Office PowerPoint</Application>
  <PresentationFormat>Presentazione su schermo (4:3)</PresentationFormat>
  <Paragraphs>48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Daniele Butturini</dc:creator>
  <cp:lastModifiedBy>Daniele Butturini</cp:lastModifiedBy>
  <cp:revision>10</cp:revision>
  <cp:lastPrinted>2014-11-21T10:02:10Z</cp:lastPrinted>
  <dcterms:created xsi:type="dcterms:W3CDTF">2014-09-16T16:07:05Z</dcterms:created>
  <dcterms:modified xsi:type="dcterms:W3CDTF">2014-11-24T18:27:12Z</dcterms:modified>
</cp:coreProperties>
</file>