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6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co Cristani" initials="" lastIdx="2" clrIdx="0"/>
  <p:cmAuthor id="1" name="Marco Carletti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84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03T05:19:26.378" idx="2">
    <p:pos x="6000" y="0"/>
    <p:text>Bisogna passare dalle NN!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8411377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Shape 5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Shape 5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Shape 82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4" name="Shape 82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Shape 85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7" name="Shape 8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Non è chiaro come questa slide si leghi alla precedente.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Shape 90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3" name="Shape 9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Siamo posizionati in un livello qualunque della rete, di cui stiamo analizzando il j-esimo nodo.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Qui è mostrato il legame tra l’i-esimo nodo del livello precedente a quello cui appartiene (J) e il legame fra il nodo osservato e il successivo livello, di cui evidenziamo il k-esimo nodo.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Aj è combinazione lineare dei nodi al livello precedente.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Zj è risultato dell’attivazione di Aj.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6" name="Shape 9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Shape 94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8" name="Shape 9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Shape 9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9" name="Shape 9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5" name="Shape 96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6" name="Shape 9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" name="Shape 97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5" name="Shape 9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Shape 98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4" name="Shape 9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Wider = meno potere di astrazione dell’informazione e maggiore onere computazionale in termini di spazio per le matrici W (la rete piu’ corta deve cmq avere un livello di non linearita’)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Shape 104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6" name="Shape 10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Quando faccio l’addestramento sua un set di dati, il backpropagation su un singolo dato lo applico una volta sola (forth and back) o piu’ volte? → una volta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Shape 56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4" name="Shape 5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Shape 105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4" name="Shape 10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hape 10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9" name="Shape 10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7" name="Shape 10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Spiegare cos’e’ la validation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Shape 109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4" name="Shape 10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W e’ matrice ma la norma quadro si intende sulla matrice vettorizzata, ovvero il risultato della norma e’ un numero… se e’ la norma di frobenius OK!!! Gli indici i indicizzano la linearizzazione di W. Aceertiamoci che la regolarizzazione entri in gioco nel training della rete, ovvero durante la back propagation, nel momento in cui valuto l’errore rispetto all’output (= la derivazione dell’errore sul layer di output).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hape 110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9" name="Shape 1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Sveltisce la computazione, evita overfitting, e appiattimento dei ruoli dei neuroni (non voglio che i neuroni facciano le stesse cose) made by hinton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7" name="Shape 5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Shape 6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Storicamente vanno da sinistra a destra</a:t>
            </a:r>
          </a:p>
          <a:p>
            <a:pPr lvl="0">
              <a:spcBef>
                <a:spcPts val="0"/>
              </a:spcBef>
              <a:buNone/>
            </a:pPr>
            <a:r>
              <a:rPr lang="en-GB"/>
              <a:t>Il fatto che scrivi che genera sparsita’ potrebbe essere indice di confusione: meglio inserire una spiegazione diversa, altrimenti togliere → Ho tolto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6" name="Shape 6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Dire che relu aiuta nel processo di derivazione durante il training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/>
              <a:t>Enfatizzare che la softmax è usata solo alla fine del forward pass.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Shape 6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0" name="Shape 6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" name="Shape 71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9" name="Shape 7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Shape 74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6" name="Shape 7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3" name="Shape 7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‹N›</a:t>
            </a:fld>
            <a:endParaRPr lang="en-GB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mazur.com/2015/03/17/a-step-by-step-backpropagation-example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dilmoujahid.com/posts/2016/06/introduction-deep-learning-python-caffe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dnuggets.com/2016/03/must-know-tips-deep-learning-part-2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Deep Networks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Shape 8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The chain rule</a:t>
            </a:r>
          </a:p>
        </p:txBody>
      </p:sp>
      <p:grpSp>
        <p:nvGrpSpPr>
          <p:cNvPr id="827" name="Shape 827"/>
          <p:cNvGrpSpPr/>
          <p:nvPr/>
        </p:nvGrpSpPr>
        <p:grpSpPr>
          <a:xfrm>
            <a:off x="4386325" y="2865324"/>
            <a:ext cx="3907250" cy="1974449"/>
            <a:chOff x="4157725" y="2561700"/>
            <a:chExt cx="3907250" cy="1974449"/>
          </a:xfrm>
        </p:grpSpPr>
        <p:grpSp>
          <p:nvGrpSpPr>
            <p:cNvPr id="828" name="Shape 828"/>
            <p:cNvGrpSpPr/>
            <p:nvPr/>
          </p:nvGrpSpPr>
          <p:grpSpPr>
            <a:xfrm>
              <a:off x="4157725" y="2561700"/>
              <a:ext cx="3907250" cy="1525050"/>
              <a:chOff x="4157725" y="2561700"/>
              <a:chExt cx="3907250" cy="1525050"/>
            </a:xfrm>
          </p:grpSpPr>
          <p:sp>
            <p:nvSpPr>
              <p:cNvPr id="829" name="Shape 829"/>
              <p:cNvSpPr/>
              <p:nvPr/>
            </p:nvSpPr>
            <p:spPr>
              <a:xfrm>
                <a:off x="6724225" y="2561700"/>
                <a:ext cx="608700" cy="6087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rgbClr val="45818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1800"/>
                  <a:t>f’</a:t>
                </a:r>
              </a:p>
            </p:txBody>
          </p:sp>
          <p:sp>
            <p:nvSpPr>
              <p:cNvPr id="830" name="Shape 830"/>
              <p:cNvSpPr txBox="1"/>
              <p:nvPr/>
            </p:nvSpPr>
            <p:spPr>
              <a:xfrm>
                <a:off x="7630275" y="3557700"/>
                <a:ext cx="434700" cy="44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y’</a:t>
                </a:r>
              </a:p>
            </p:txBody>
          </p:sp>
          <p:sp>
            <p:nvSpPr>
              <p:cNvPr id="831" name="Shape 831"/>
              <p:cNvSpPr/>
              <p:nvPr/>
            </p:nvSpPr>
            <p:spPr>
              <a:xfrm>
                <a:off x="4821025" y="3478050"/>
                <a:ext cx="608700" cy="6087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rgbClr val="45818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1800"/>
                  <a:t>f</a:t>
                </a:r>
              </a:p>
            </p:txBody>
          </p:sp>
          <p:sp>
            <p:nvSpPr>
              <p:cNvPr id="832" name="Shape 832"/>
              <p:cNvSpPr/>
              <p:nvPr/>
            </p:nvSpPr>
            <p:spPr>
              <a:xfrm>
                <a:off x="5810725" y="3478050"/>
                <a:ext cx="608700" cy="6087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1800"/>
                  <a:t>g’</a:t>
                </a:r>
              </a:p>
            </p:txBody>
          </p:sp>
          <p:sp>
            <p:nvSpPr>
              <p:cNvPr id="833" name="Shape 833"/>
              <p:cNvSpPr txBox="1"/>
              <p:nvPr/>
            </p:nvSpPr>
            <p:spPr>
              <a:xfrm>
                <a:off x="4157725" y="3557700"/>
                <a:ext cx="434700" cy="44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x</a:t>
                </a:r>
              </a:p>
            </p:txBody>
          </p:sp>
          <p:cxnSp>
            <p:nvCxnSpPr>
              <p:cNvPr id="834" name="Shape 834"/>
              <p:cNvCxnSpPr>
                <a:stCxn id="831" idx="3"/>
                <a:endCxn id="832" idx="1"/>
              </p:cNvCxnSpPr>
              <p:nvPr/>
            </p:nvCxnSpPr>
            <p:spPr>
              <a:xfrm>
                <a:off x="5429725" y="3782400"/>
                <a:ext cx="381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835" name="Shape 835"/>
              <p:cNvCxnSpPr>
                <a:stCxn id="833" idx="3"/>
                <a:endCxn id="831" idx="1"/>
              </p:cNvCxnSpPr>
              <p:nvPr/>
            </p:nvCxnSpPr>
            <p:spPr>
              <a:xfrm>
                <a:off x="4592425" y="3782400"/>
                <a:ext cx="228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36" name="Shape 836"/>
              <p:cNvCxnSpPr>
                <a:stCxn id="832" idx="3"/>
              </p:cNvCxnSpPr>
              <p:nvPr/>
            </p:nvCxnSpPr>
            <p:spPr>
              <a:xfrm>
                <a:off x="6419425" y="3782400"/>
                <a:ext cx="304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sp>
            <p:nvSpPr>
              <p:cNvPr id="837" name="Shape 837"/>
              <p:cNvSpPr/>
              <p:nvPr/>
            </p:nvSpPr>
            <p:spPr>
              <a:xfrm>
                <a:off x="6716775" y="3478050"/>
                <a:ext cx="608700" cy="608700"/>
              </a:xfrm>
              <a:prstGeom prst="rect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2400"/>
                  <a:t>*</a:t>
                </a:r>
              </a:p>
            </p:txBody>
          </p:sp>
          <p:cxnSp>
            <p:nvCxnSpPr>
              <p:cNvPr id="838" name="Shape 838"/>
              <p:cNvCxnSpPr>
                <a:stCxn id="837" idx="3"/>
                <a:endCxn id="830" idx="1"/>
              </p:cNvCxnSpPr>
              <p:nvPr/>
            </p:nvCxnSpPr>
            <p:spPr>
              <a:xfrm>
                <a:off x="7325475" y="3782400"/>
                <a:ext cx="304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839" name="Shape 839"/>
              <p:cNvCxnSpPr>
                <a:stCxn id="829" idx="2"/>
                <a:endCxn id="837" idx="0"/>
              </p:cNvCxnSpPr>
              <p:nvPr/>
            </p:nvCxnSpPr>
            <p:spPr>
              <a:xfrm flipH="1">
                <a:off x="7021075" y="3170400"/>
                <a:ext cx="7500" cy="3078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840" name="Shape 840"/>
              <p:cNvCxnSpPr>
                <a:stCxn id="833" idx="0"/>
                <a:endCxn id="829" idx="1"/>
              </p:cNvCxnSpPr>
              <p:nvPr/>
            </p:nvCxnSpPr>
            <p:spPr>
              <a:xfrm rot="-5400000">
                <a:off x="5203975" y="2037300"/>
                <a:ext cx="691500" cy="2349300"/>
              </a:xfrm>
              <a:prstGeom prst="bentConnector2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sp>
          <p:nvSpPr>
            <p:cNvPr id="841" name="Shape 841"/>
            <p:cNvSpPr txBox="1"/>
            <p:nvPr/>
          </p:nvSpPr>
          <p:spPr>
            <a:xfrm>
              <a:off x="5208350" y="4086749"/>
              <a:ext cx="1806000" cy="449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derivative</a:t>
              </a:r>
            </a:p>
          </p:txBody>
        </p:sp>
      </p:grpSp>
      <p:grpSp>
        <p:nvGrpSpPr>
          <p:cNvPr id="842" name="Shape 842"/>
          <p:cNvGrpSpPr/>
          <p:nvPr/>
        </p:nvGrpSpPr>
        <p:grpSpPr>
          <a:xfrm>
            <a:off x="4839350" y="1336862"/>
            <a:ext cx="3001200" cy="1058099"/>
            <a:chOff x="761375" y="3478050"/>
            <a:chExt cx="3001200" cy="1058099"/>
          </a:xfrm>
        </p:grpSpPr>
        <p:grpSp>
          <p:nvGrpSpPr>
            <p:cNvPr id="843" name="Shape 843"/>
            <p:cNvGrpSpPr/>
            <p:nvPr/>
          </p:nvGrpSpPr>
          <p:grpSpPr>
            <a:xfrm>
              <a:off x="761375" y="3478050"/>
              <a:ext cx="3001200" cy="608700"/>
              <a:chOff x="761375" y="3478050"/>
              <a:chExt cx="3001200" cy="608700"/>
            </a:xfrm>
          </p:grpSpPr>
          <p:sp>
            <p:nvSpPr>
              <p:cNvPr id="844" name="Shape 844"/>
              <p:cNvSpPr/>
              <p:nvPr/>
            </p:nvSpPr>
            <p:spPr>
              <a:xfrm>
                <a:off x="1424675" y="3478050"/>
                <a:ext cx="608700" cy="6087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rgbClr val="45818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1800"/>
                  <a:t>f</a:t>
                </a:r>
              </a:p>
            </p:txBody>
          </p:sp>
          <p:sp>
            <p:nvSpPr>
              <p:cNvPr id="845" name="Shape 845"/>
              <p:cNvSpPr/>
              <p:nvPr/>
            </p:nvSpPr>
            <p:spPr>
              <a:xfrm>
                <a:off x="2414375" y="3478050"/>
                <a:ext cx="608700" cy="6087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rgbClr val="CC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1800"/>
                  <a:t>g</a:t>
                </a:r>
              </a:p>
            </p:txBody>
          </p:sp>
          <p:sp>
            <p:nvSpPr>
              <p:cNvPr id="846" name="Shape 846"/>
              <p:cNvSpPr txBox="1"/>
              <p:nvPr/>
            </p:nvSpPr>
            <p:spPr>
              <a:xfrm>
                <a:off x="761375" y="3557700"/>
                <a:ext cx="434700" cy="44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x</a:t>
                </a:r>
              </a:p>
            </p:txBody>
          </p:sp>
          <p:sp>
            <p:nvSpPr>
              <p:cNvPr id="847" name="Shape 847"/>
              <p:cNvSpPr txBox="1"/>
              <p:nvPr/>
            </p:nvSpPr>
            <p:spPr>
              <a:xfrm>
                <a:off x="3327875" y="3557700"/>
                <a:ext cx="434700" cy="44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/>
                  <a:t>y</a:t>
                </a:r>
              </a:p>
            </p:txBody>
          </p:sp>
          <p:cxnSp>
            <p:nvCxnSpPr>
              <p:cNvPr id="848" name="Shape 848"/>
              <p:cNvCxnSpPr>
                <a:stCxn id="844" idx="3"/>
                <a:endCxn id="845" idx="1"/>
              </p:cNvCxnSpPr>
              <p:nvPr/>
            </p:nvCxnSpPr>
            <p:spPr>
              <a:xfrm>
                <a:off x="2033375" y="3782400"/>
                <a:ext cx="3810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  <p:cxnSp>
            <p:nvCxnSpPr>
              <p:cNvPr id="849" name="Shape 849"/>
              <p:cNvCxnSpPr>
                <a:stCxn id="846" idx="3"/>
                <a:endCxn id="844" idx="1"/>
              </p:cNvCxnSpPr>
              <p:nvPr/>
            </p:nvCxnSpPr>
            <p:spPr>
              <a:xfrm>
                <a:off x="1196075" y="3782400"/>
                <a:ext cx="2286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850" name="Shape 850"/>
              <p:cNvCxnSpPr>
                <a:stCxn id="845" idx="3"/>
                <a:endCxn id="847" idx="1"/>
              </p:cNvCxnSpPr>
              <p:nvPr/>
            </p:nvCxnSpPr>
            <p:spPr>
              <a:xfrm>
                <a:off x="3023075" y="3782400"/>
                <a:ext cx="304800" cy="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dk2"/>
                </a:solidFill>
                <a:prstDash val="solid"/>
                <a:round/>
                <a:headEnd type="none" w="lg" len="lg"/>
                <a:tailEnd type="triangle" w="lg" len="lg"/>
              </a:ln>
            </p:spPr>
          </p:cxnSp>
        </p:grpSp>
        <p:sp>
          <p:nvSpPr>
            <p:cNvPr id="851" name="Shape 851"/>
            <p:cNvSpPr txBox="1"/>
            <p:nvPr/>
          </p:nvSpPr>
          <p:spPr>
            <a:xfrm>
              <a:off x="1358975" y="4086749"/>
              <a:ext cx="1806000" cy="449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function</a:t>
              </a:r>
            </a:p>
          </p:txBody>
        </p:sp>
      </p:grpSp>
      <p:sp>
        <p:nvSpPr>
          <p:cNvPr id="852" name="Shape 852"/>
          <p:cNvSpPr txBox="1"/>
          <p:nvPr/>
        </p:nvSpPr>
        <p:spPr>
          <a:xfrm>
            <a:off x="311700" y="1789600"/>
            <a:ext cx="41160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You can compute the derivative of a function by taking the product of the derivatives of the components.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AA84F"/>
                </a:solidFill>
              </a:rPr>
              <a:t>Pros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GB">
                <a:solidFill>
                  <a:schemeClr val="dk1"/>
                </a:solidFill>
              </a:rPr>
              <a:t>efficient data pipeline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GB">
                <a:solidFill>
                  <a:schemeClr val="dk1"/>
                </a:solidFill>
              </a:rPr>
              <a:t>lots of data reuse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>
                <a:solidFill>
                  <a:srgbClr val="CC0000"/>
                </a:solidFill>
              </a:rPr>
              <a:t>Cons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Char char="●"/>
            </a:pPr>
            <a:r>
              <a:rPr lang="en-GB">
                <a:solidFill>
                  <a:schemeClr val="dk1"/>
                </a:solidFill>
              </a:rPr>
              <a:t>Memory usage</a:t>
            </a:r>
          </a:p>
        </p:txBody>
      </p:sp>
      <p:pic>
        <p:nvPicPr>
          <p:cNvPr id="853" name="Shape 8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8612" y="589387"/>
            <a:ext cx="3099774" cy="288350"/>
          </a:xfrm>
          <a:prstGeom prst="rect">
            <a:avLst/>
          </a:prstGeom>
          <a:noFill/>
          <a:ln>
            <a:noFill/>
          </a:ln>
        </p:spPr>
      </p:pic>
      <p:sp>
        <p:nvSpPr>
          <p:cNvPr id="854" name="Shape 854"/>
          <p:cNvSpPr txBox="1"/>
          <p:nvPr/>
        </p:nvSpPr>
        <p:spPr>
          <a:xfrm>
            <a:off x="6662700" y="0"/>
            <a:ext cx="24813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b="1">
                <a:solidFill>
                  <a:srgbClr val="CC0000"/>
                </a:solidFill>
              </a:rPr>
              <a:t>core of deep-learning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Shape 859"/>
          <p:cNvSpPr txBox="1"/>
          <p:nvPr/>
        </p:nvSpPr>
        <p:spPr>
          <a:xfrm>
            <a:off x="311700" y="1017725"/>
            <a:ext cx="42699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Algorithm that computes the derivatives of complex functions in a efficient way, used in the </a:t>
            </a:r>
            <a:r>
              <a:rPr lang="en-GB">
                <a:solidFill>
                  <a:schemeClr val="dk1"/>
                </a:solidFill>
              </a:rPr>
              <a:t>Stochastic Gradient Descent algorithm.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60" name="Shape 860"/>
          <p:cNvSpPr txBox="1"/>
          <p:nvPr/>
        </p:nvSpPr>
        <p:spPr>
          <a:xfrm>
            <a:off x="4581600" y="1017725"/>
            <a:ext cx="42699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 u="sng"/>
              <a:t>IDEA</a:t>
            </a:r>
            <a:r>
              <a:rPr lang="en-GB"/>
              <a:t>: thanks to the chain-rule, use the prediction error to </a:t>
            </a:r>
            <a:r>
              <a:rPr lang="en-GB">
                <a:solidFill>
                  <a:schemeClr val="dk1"/>
                </a:solidFill>
              </a:rPr>
              <a:t>refine the weights W and biases </a:t>
            </a:r>
            <a:r>
              <a:rPr lang="en-GB" b="1">
                <a:solidFill>
                  <a:schemeClr val="dk1"/>
                </a:solidFill>
              </a:rPr>
              <a:t>b </a:t>
            </a:r>
            <a:r>
              <a:rPr lang="en-GB">
                <a:solidFill>
                  <a:schemeClr val="dk1"/>
                </a:solidFill>
              </a:rPr>
              <a:t>of the framework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861" name="Shape 8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Back propagation</a:t>
            </a:r>
          </a:p>
        </p:txBody>
      </p:sp>
      <p:sp>
        <p:nvSpPr>
          <p:cNvPr id="862" name="Shape 862"/>
          <p:cNvSpPr/>
          <p:nvPr/>
        </p:nvSpPr>
        <p:spPr>
          <a:xfrm>
            <a:off x="2091900" y="26603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3" name="Shape 863"/>
          <p:cNvSpPr/>
          <p:nvPr/>
        </p:nvSpPr>
        <p:spPr>
          <a:xfrm>
            <a:off x="2969400" y="26603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cxnSp>
        <p:nvCxnSpPr>
          <p:cNvPr id="864" name="Shape 864"/>
          <p:cNvCxnSpPr>
            <a:stCxn id="862" idx="3"/>
            <a:endCxn id="863" idx="1"/>
          </p:cNvCxnSpPr>
          <p:nvPr/>
        </p:nvCxnSpPr>
        <p:spPr>
          <a:xfrm>
            <a:off x="26646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65" name="Shape 865"/>
          <p:cNvSpPr/>
          <p:nvPr/>
        </p:nvSpPr>
        <p:spPr>
          <a:xfrm>
            <a:off x="3846900" y="26603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66" name="Shape 866"/>
          <p:cNvSpPr/>
          <p:nvPr/>
        </p:nvSpPr>
        <p:spPr>
          <a:xfrm>
            <a:off x="4724400" y="26603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cxnSp>
        <p:nvCxnSpPr>
          <p:cNvPr id="867" name="Shape 867"/>
          <p:cNvCxnSpPr>
            <a:stCxn id="865" idx="3"/>
            <a:endCxn id="866" idx="1"/>
          </p:cNvCxnSpPr>
          <p:nvPr/>
        </p:nvCxnSpPr>
        <p:spPr>
          <a:xfrm>
            <a:off x="44196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68" name="Shape 868"/>
          <p:cNvCxnSpPr>
            <a:stCxn id="863" idx="3"/>
            <a:endCxn id="865" idx="1"/>
          </p:cNvCxnSpPr>
          <p:nvPr/>
        </p:nvCxnSpPr>
        <p:spPr>
          <a:xfrm>
            <a:off x="35421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69" name="Shape 869"/>
          <p:cNvCxnSpPr>
            <a:stCxn id="870" idx="3"/>
            <a:endCxn id="862" idx="1"/>
          </p:cNvCxnSpPr>
          <p:nvPr/>
        </p:nvCxnSpPr>
        <p:spPr>
          <a:xfrm>
            <a:off x="17871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71" name="Shape 871"/>
          <p:cNvCxnSpPr>
            <a:stCxn id="866" idx="3"/>
            <a:endCxn id="872" idx="1"/>
          </p:cNvCxnSpPr>
          <p:nvPr/>
        </p:nvCxnSpPr>
        <p:spPr>
          <a:xfrm>
            <a:off x="52971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73" name="Shape 873"/>
          <p:cNvSpPr/>
          <p:nvPr/>
        </p:nvSpPr>
        <p:spPr>
          <a:xfrm rot="10800000">
            <a:off x="4724400" y="35378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74" name="Shape 874"/>
          <p:cNvCxnSpPr>
            <a:stCxn id="875" idx="3"/>
            <a:endCxn id="873" idx="1"/>
          </p:cNvCxnSpPr>
          <p:nvPr/>
        </p:nvCxnSpPr>
        <p:spPr>
          <a:xfrm rot="10800000">
            <a:off x="5297100" y="38242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76" name="Shape 876"/>
          <p:cNvSpPr/>
          <p:nvPr/>
        </p:nvSpPr>
        <p:spPr>
          <a:xfrm rot="10800000">
            <a:off x="3846900" y="35378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77" name="Shape 877"/>
          <p:cNvSpPr/>
          <p:nvPr/>
        </p:nvSpPr>
        <p:spPr>
          <a:xfrm rot="10800000">
            <a:off x="2969400" y="35378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78" name="Shape 878"/>
          <p:cNvCxnSpPr>
            <a:stCxn id="876" idx="3"/>
            <a:endCxn id="877" idx="1"/>
          </p:cNvCxnSpPr>
          <p:nvPr/>
        </p:nvCxnSpPr>
        <p:spPr>
          <a:xfrm rot="10800000">
            <a:off x="3542100" y="38242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79" name="Shape 879"/>
          <p:cNvCxnSpPr>
            <a:stCxn id="873" idx="3"/>
            <a:endCxn id="876" idx="1"/>
          </p:cNvCxnSpPr>
          <p:nvPr/>
        </p:nvCxnSpPr>
        <p:spPr>
          <a:xfrm rot="10800000">
            <a:off x="4419600" y="38242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80" name="Shape 880"/>
          <p:cNvCxnSpPr>
            <a:stCxn id="863" idx="2"/>
            <a:endCxn id="877" idx="2"/>
          </p:cNvCxnSpPr>
          <p:nvPr/>
        </p:nvCxnSpPr>
        <p:spPr>
          <a:xfrm>
            <a:off x="3255750" y="323307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81" name="Shape 881"/>
          <p:cNvCxnSpPr>
            <a:stCxn id="865" idx="2"/>
            <a:endCxn id="876" idx="2"/>
          </p:cNvCxnSpPr>
          <p:nvPr/>
        </p:nvCxnSpPr>
        <p:spPr>
          <a:xfrm>
            <a:off x="4133250" y="323307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82" name="Shape 882"/>
          <p:cNvCxnSpPr>
            <a:stCxn id="866" idx="2"/>
            <a:endCxn id="873" idx="2"/>
          </p:cNvCxnSpPr>
          <p:nvPr/>
        </p:nvCxnSpPr>
        <p:spPr>
          <a:xfrm>
            <a:off x="5010750" y="323307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83" name="Shape 883"/>
          <p:cNvSpPr txBox="1"/>
          <p:nvPr/>
        </p:nvSpPr>
        <p:spPr>
          <a:xfrm>
            <a:off x="1214400" y="2742125"/>
            <a:ext cx="572700" cy="40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3D85C6"/>
                </a:solidFill>
              </a:rPr>
              <a:t>x</a:t>
            </a:r>
          </a:p>
        </p:txBody>
      </p:sp>
      <p:sp>
        <p:nvSpPr>
          <p:cNvPr id="884" name="Shape 884"/>
          <p:cNvSpPr/>
          <p:nvPr/>
        </p:nvSpPr>
        <p:spPr>
          <a:xfrm>
            <a:off x="5601900" y="26603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85" name="Shape 885"/>
          <p:cNvCxnSpPr>
            <a:stCxn id="884" idx="3"/>
          </p:cNvCxnSpPr>
          <p:nvPr/>
        </p:nvCxnSpPr>
        <p:spPr>
          <a:xfrm>
            <a:off x="6174600" y="29467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86" name="Shape 886"/>
          <p:cNvSpPr/>
          <p:nvPr/>
        </p:nvSpPr>
        <p:spPr>
          <a:xfrm rot="10800000">
            <a:off x="6479400" y="35378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87" name="Shape 887"/>
          <p:cNvSpPr/>
          <p:nvPr/>
        </p:nvSpPr>
        <p:spPr>
          <a:xfrm rot="10800000">
            <a:off x="5601900" y="3537875"/>
            <a:ext cx="572700" cy="572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888" name="Shape 888"/>
          <p:cNvCxnSpPr>
            <a:stCxn id="886" idx="3"/>
            <a:endCxn id="887" idx="1"/>
          </p:cNvCxnSpPr>
          <p:nvPr/>
        </p:nvCxnSpPr>
        <p:spPr>
          <a:xfrm rot="10800000">
            <a:off x="6174600" y="38242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89" name="Shape 889"/>
          <p:cNvCxnSpPr>
            <a:endCxn id="886" idx="1"/>
          </p:cNvCxnSpPr>
          <p:nvPr/>
        </p:nvCxnSpPr>
        <p:spPr>
          <a:xfrm rot="10800000">
            <a:off x="7052100" y="3824225"/>
            <a:ext cx="304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90" name="Shape 890"/>
          <p:cNvCxnSpPr>
            <a:stCxn id="884" idx="2"/>
            <a:endCxn id="887" idx="2"/>
          </p:cNvCxnSpPr>
          <p:nvPr/>
        </p:nvCxnSpPr>
        <p:spPr>
          <a:xfrm>
            <a:off x="5888250" y="323307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91" name="Shape 891"/>
          <p:cNvSpPr txBox="1"/>
          <p:nvPr/>
        </p:nvSpPr>
        <p:spPr>
          <a:xfrm>
            <a:off x="6479400" y="2660525"/>
            <a:ext cx="5727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CC0000"/>
                </a:solidFill>
              </a:rPr>
              <a:t>y</a:t>
            </a:r>
          </a:p>
        </p:txBody>
      </p:sp>
      <p:sp>
        <p:nvSpPr>
          <p:cNvPr id="892" name="Shape 892"/>
          <p:cNvSpPr txBox="1"/>
          <p:nvPr/>
        </p:nvSpPr>
        <p:spPr>
          <a:xfrm>
            <a:off x="7356900" y="3619625"/>
            <a:ext cx="572700" cy="40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CC0000"/>
                </a:solidFill>
              </a:rPr>
              <a:t>y_</a:t>
            </a:r>
          </a:p>
        </p:txBody>
      </p:sp>
      <p:cxnSp>
        <p:nvCxnSpPr>
          <p:cNvPr id="893" name="Shape 893"/>
          <p:cNvCxnSpPr>
            <a:stCxn id="891" idx="2"/>
            <a:endCxn id="886" idx="2"/>
          </p:cNvCxnSpPr>
          <p:nvPr/>
        </p:nvCxnSpPr>
        <p:spPr>
          <a:xfrm>
            <a:off x="6765750" y="323322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894" name="Shape 894"/>
          <p:cNvCxnSpPr>
            <a:stCxn id="873" idx="0"/>
            <a:endCxn id="895" idx="0"/>
          </p:cNvCxnSpPr>
          <p:nvPr/>
        </p:nvCxnSpPr>
        <p:spPr>
          <a:xfrm>
            <a:off x="5010750" y="4110575"/>
            <a:ext cx="0" cy="30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96" name="Shape 896"/>
          <p:cNvSpPr txBox="1"/>
          <p:nvPr/>
        </p:nvSpPr>
        <p:spPr>
          <a:xfrm>
            <a:off x="2969400" y="4418675"/>
            <a:ext cx="5727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E69138"/>
                </a:solidFill>
              </a:rPr>
              <a:t>Δw</a:t>
            </a:r>
            <a:r>
              <a:rPr lang="en-GB" b="1" baseline="-25000">
                <a:solidFill>
                  <a:srgbClr val="E69138"/>
                </a:solidFill>
              </a:rPr>
              <a:t>1</a:t>
            </a:r>
          </a:p>
        </p:txBody>
      </p:sp>
      <p:cxnSp>
        <p:nvCxnSpPr>
          <p:cNvPr id="897" name="Shape 897"/>
          <p:cNvCxnSpPr>
            <a:stCxn id="877" idx="0"/>
            <a:endCxn id="896" idx="0"/>
          </p:cNvCxnSpPr>
          <p:nvPr/>
        </p:nvCxnSpPr>
        <p:spPr>
          <a:xfrm>
            <a:off x="3255750" y="4110575"/>
            <a:ext cx="0" cy="30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95" name="Shape 895"/>
          <p:cNvSpPr txBox="1"/>
          <p:nvPr/>
        </p:nvSpPr>
        <p:spPr>
          <a:xfrm>
            <a:off x="4724400" y="4415375"/>
            <a:ext cx="5727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>
                <a:solidFill>
                  <a:srgbClr val="E69138"/>
                </a:solidFill>
              </a:rPr>
              <a:t>Δw</a:t>
            </a:r>
            <a:r>
              <a:rPr lang="en-GB" b="1" baseline="-25000">
                <a:solidFill>
                  <a:srgbClr val="E69138"/>
                </a:solidFill>
              </a:rPr>
              <a:t>2</a:t>
            </a:r>
          </a:p>
        </p:txBody>
      </p:sp>
      <p:sp>
        <p:nvSpPr>
          <p:cNvPr id="898" name="Shape 898"/>
          <p:cNvSpPr txBox="1"/>
          <p:nvPr/>
        </p:nvSpPr>
        <p:spPr>
          <a:xfrm>
            <a:off x="1863300" y="2340875"/>
            <a:ext cx="2041200" cy="3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200"/>
              <a:t>forward propagation ⇒</a:t>
            </a:r>
          </a:p>
        </p:txBody>
      </p:sp>
      <p:sp>
        <p:nvSpPr>
          <p:cNvPr id="899" name="Shape 899"/>
          <p:cNvSpPr txBox="1"/>
          <p:nvPr/>
        </p:nvSpPr>
        <p:spPr>
          <a:xfrm>
            <a:off x="5187073" y="4110575"/>
            <a:ext cx="2041200" cy="30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200"/>
              <a:t>⇐ backward propagation</a:t>
            </a:r>
          </a:p>
        </p:txBody>
      </p:sp>
      <p:sp>
        <p:nvSpPr>
          <p:cNvPr id="900" name="Shape 900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000" b="1" i="1"/>
              <a:t>y_</a:t>
            </a:r>
            <a:r>
              <a:rPr lang="en-GB" sz="1000" i="1"/>
              <a:t> = </a:t>
            </a:r>
            <a:r>
              <a:rPr lang="en-GB" sz="1000" i="1">
                <a:solidFill>
                  <a:schemeClr val="dk1"/>
                </a:solidFill>
              </a:rPr>
              <a:t>ground truth </a:t>
            </a:r>
            <a:r>
              <a:rPr lang="en-GB" sz="1000" i="1"/>
              <a:t>y-value (label)</a:t>
            </a:r>
          </a:p>
          <a:p>
            <a:pPr lvl="0" rtl="0">
              <a:spcBef>
                <a:spcPts val="0"/>
              </a:spcBef>
              <a:buNone/>
            </a:pPr>
            <a:r>
              <a:rPr lang="en-GB" sz="1000" u="sng">
                <a:solidFill>
                  <a:schemeClr val="hlink"/>
                </a:solidFill>
                <a:hlinkClick r:id="rId3"/>
              </a:rPr>
              <a:t>https://mattmazur.com/2015/03/17/a-step-by-step-backpropagation-example/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Shape 90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Back propagation</a:t>
            </a:r>
          </a:p>
        </p:txBody>
      </p:sp>
      <p:grpSp>
        <p:nvGrpSpPr>
          <p:cNvPr id="906" name="Shape 906"/>
          <p:cNvGrpSpPr/>
          <p:nvPr/>
        </p:nvGrpSpPr>
        <p:grpSpPr>
          <a:xfrm>
            <a:off x="1274700" y="1246325"/>
            <a:ext cx="6594600" cy="2378456"/>
            <a:chOff x="1274700" y="1623600"/>
            <a:chExt cx="6594600" cy="2378456"/>
          </a:xfrm>
        </p:grpSpPr>
        <p:grpSp>
          <p:nvGrpSpPr>
            <p:cNvPr id="907" name="Shape 907"/>
            <p:cNvGrpSpPr/>
            <p:nvPr/>
          </p:nvGrpSpPr>
          <p:grpSpPr>
            <a:xfrm>
              <a:off x="3916500" y="2145300"/>
              <a:ext cx="1311000" cy="1311150"/>
              <a:chOff x="3732550" y="2145300"/>
              <a:chExt cx="1311000" cy="1311150"/>
            </a:xfrm>
          </p:grpSpPr>
          <p:grpSp>
            <p:nvGrpSpPr>
              <p:cNvPr id="908" name="Shape 908"/>
              <p:cNvGrpSpPr/>
              <p:nvPr/>
            </p:nvGrpSpPr>
            <p:grpSpPr>
              <a:xfrm>
                <a:off x="3732550" y="2145450"/>
                <a:ext cx="1311000" cy="1311000"/>
                <a:chOff x="3732550" y="2145450"/>
                <a:chExt cx="1311000" cy="1311000"/>
              </a:xfrm>
            </p:grpSpPr>
            <p:sp>
              <p:nvSpPr>
                <p:cNvPr id="909" name="Shape 909"/>
                <p:cNvSpPr/>
                <p:nvPr/>
              </p:nvSpPr>
              <p:spPr>
                <a:xfrm>
                  <a:off x="3732550" y="2145450"/>
                  <a:ext cx="1311000" cy="1311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 algn="ctr">
                    <a:spcBef>
                      <a:spcPts val="0"/>
                    </a:spcBef>
                    <a:buNone/>
                  </a:pPr>
                  <a:endParaRPr sz="2400" baseline="-25000"/>
                </a:p>
              </p:txBody>
            </p:sp>
            <p:cxnSp>
              <p:nvCxnSpPr>
                <p:cNvPr id="910" name="Shape 910"/>
                <p:cNvCxnSpPr>
                  <a:stCxn id="909" idx="0"/>
                  <a:endCxn id="909" idx="4"/>
                </p:cNvCxnSpPr>
                <p:nvPr/>
              </p:nvCxnSpPr>
              <p:spPr>
                <a:xfrm>
                  <a:off x="4388050" y="2145450"/>
                  <a:ext cx="0" cy="1311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dash"/>
                  <a:round/>
                  <a:headEnd type="none" w="lg" len="lg"/>
                  <a:tailEnd type="none" w="lg" len="lg"/>
                </a:ln>
              </p:spPr>
            </p:cxnSp>
          </p:grpSp>
          <p:sp>
            <p:nvSpPr>
              <p:cNvPr id="911" name="Shape 911"/>
              <p:cNvSpPr txBox="1"/>
              <p:nvPr/>
            </p:nvSpPr>
            <p:spPr>
              <a:xfrm>
                <a:off x="3732550" y="2145300"/>
                <a:ext cx="1311000" cy="131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>
                  <a:spcBef>
                    <a:spcPts val="0"/>
                  </a:spcBef>
                  <a:buNone/>
                </a:pPr>
                <a:r>
                  <a:rPr lang="en-GB" sz="2400"/>
                  <a:t>a</a:t>
                </a:r>
                <a:r>
                  <a:rPr lang="en-GB" sz="2400" baseline="-25000"/>
                  <a:t>j</a:t>
                </a:r>
                <a:r>
                  <a:rPr lang="en-GB" sz="2400"/>
                  <a:t>     z</a:t>
                </a:r>
                <a:r>
                  <a:rPr lang="en-GB" sz="2400" baseline="-25000"/>
                  <a:t>j</a:t>
                </a:r>
              </a:p>
            </p:txBody>
          </p:sp>
        </p:grpSp>
        <p:grpSp>
          <p:nvGrpSpPr>
            <p:cNvPr id="912" name="Shape 912"/>
            <p:cNvGrpSpPr/>
            <p:nvPr/>
          </p:nvGrpSpPr>
          <p:grpSpPr>
            <a:xfrm>
              <a:off x="1274700" y="2145300"/>
              <a:ext cx="1311000" cy="1311150"/>
              <a:chOff x="3732550" y="2145300"/>
              <a:chExt cx="1311000" cy="1311150"/>
            </a:xfrm>
          </p:grpSpPr>
          <p:grpSp>
            <p:nvGrpSpPr>
              <p:cNvPr id="913" name="Shape 913"/>
              <p:cNvGrpSpPr/>
              <p:nvPr/>
            </p:nvGrpSpPr>
            <p:grpSpPr>
              <a:xfrm>
                <a:off x="3732550" y="2145450"/>
                <a:ext cx="1311000" cy="1311000"/>
                <a:chOff x="3732550" y="2145450"/>
                <a:chExt cx="1311000" cy="1311000"/>
              </a:xfrm>
            </p:grpSpPr>
            <p:sp>
              <p:nvSpPr>
                <p:cNvPr id="914" name="Shape 914"/>
                <p:cNvSpPr/>
                <p:nvPr/>
              </p:nvSpPr>
              <p:spPr>
                <a:xfrm>
                  <a:off x="3732550" y="2145450"/>
                  <a:ext cx="1311000" cy="1311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endParaRPr sz="2400" baseline="-25000"/>
                </a:p>
              </p:txBody>
            </p:sp>
            <p:cxnSp>
              <p:nvCxnSpPr>
                <p:cNvPr id="915" name="Shape 915"/>
                <p:cNvCxnSpPr>
                  <a:stCxn id="914" idx="0"/>
                  <a:endCxn id="914" idx="4"/>
                </p:cNvCxnSpPr>
                <p:nvPr/>
              </p:nvCxnSpPr>
              <p:spPr>
                <a:xfrm>
                  <a:off x="4388050" y="2145450"/>
                  <a:ext cx="0" cy="1311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dash"/>
                  <a:round/>
                  <a:headEnd type="none" w="lg" len="lg"/>
                  <a:tailEnd type="none" w="lg" len="lg"/>
                </a:ln>
              </p:spPr>
            </p:cxnSp>
          </p:grpSp>
          <p:sp>
            <p:nvSpPr>
              <p:cNvPr id="916" name="Shape 916"/>
              <p:cNvSpPr txBox="1"/>
              <p:nvPr/>
            </p:nvSpPr>
            <p:spPr>
              <a:xfrm>
                <a:off x="3732550" y="2145300"/>
                <a:ext cx="1311000" cy="131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2400">
                    <a:solidFill>
                      <a:srgbClr val="D9D9D9"/>
                    </a:solidFill>
                  </a:rPr>
                  <a:t>a</a:t>
                </a:r>
                <a:r>
                  <a:rPr lang="en-GB" sz="2400" baseline="-25000">
                    <a:solidFill>
                      <a:srgbClr val="D9D9D9"/>
                    </a:solidFill>
                  </a:rPr>
                  <a:t>i</a:t>
                </a:r>
                <a:r>
                  <a:rPr lang="en-GB" sz="2400"/>
                  <a:t>     z</a:t>
                </a:r>
                <a:r>
                  <a:rPr lang="en-GB" sz="2400" baseline="-25000"/>
                  <a:t>i</a:t>
                </a:r>
              </a:p>
            </p:txBody>
          </p:sp>
        </p:grpSp>
        <p:grpSp>
          <p:nvGrpSpPr>
            <p:cNvPr id="917" name="Shape 917"/>
            <p:cNvGrpSpPr/>
            <p:nvPr/>
          </p:nvGrpSpPr>
          <p:grpSpPr>
            <a:xfrm>
              <a:off x="6558300" y="2145300"/>
              <a:ext cx="1311000" cy="1311150"/>
              <a:chOff x="3732550" y="2145300"/>
              <a:chExt cx="1311000" cy="1311150"/>
            </a:xfrm>
          </p:grpSpPr>
          <p:grpSp>
            <p:nvGrpSpPr>
              <p:cNvPr id="918" name="Shape 918"/>
              <p:cNvGrpSpPr/>
              <p:nvPr/>
            </p:nvGrpSpPr>
            <p:grpSpPr>
              <a:xfrm>
                <a:off x="3732550" y="2145450"/>
                <a:ext cx="1311000" cy="1311000"/>
                <a:chOff x="3732550" y="2145450"/>
                <a:chExt cx="1311000" cy="1311000"/>
              </a:xfrm>
            </p:grpSpPr>
            <p:sp>
              <p:nvSpPr>
                <p:cNvPr id="919" name="Shape 919"/>
                <p:cNvSpPr/>
                <p:nvPr/>
              </p:nvSpPr>
              <p:spPr>
                <a:xfrm>
                  <a:off x="3732550" y="2145450"/>
                  <a:ext cx="1311000" cy="1311000"/>
                </a:xfrm>
                <a:prstGeom prst="ellipse">
                  <a:avLst/>
                </a:prstGeom>
                <a:solidFill>
                  <a:schemeClr val="lt2"/>
                </a:solidFill>
                <a:ln w="9525" cap="flat" cmpd="sng">
                  <a:solidFill>
                    <a:schemeClr val="dk2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lvl="0" algn="ctr" rtl="0">
                    <a:spcBef>
                      <a:spcPts val="0"/>
                    </a:spcBef>
                    <a:buNone/>
                  </a:pPr>
                  <a:endParaRPr sz="2400" baseline="-25000"/>
                </a:p>
              </p:txBody>
            </p:sp>
            <p:cxnSp>
              <p:nvCxnSpPr>
                <p:cNvPr id="920" name="Shape 920"/>
                <p:cNvCxnSpPr>
                  <a:stCxn id="919" idx="0"/>
                  <a:endCxn id="919" idx="4"/>
                </p:cNvCxnSpPr>
                <p:nvPr/>
              </p:nvCxnSpPr>
              <p:spPr>
                <a:xfrm>
                  <a:off x="4388050" y="2145450"/>
                  <a:ext cx="0" cy="13110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2"/>
                  </a:solidFill>
                  <a:prstDash val="dash"/>
                  <a:round/>
                  <a:headEnd type="none" w="lg" len="lg"/>
                  <a:tailEnd type="none" w="lg" len="lg"/>
                </a:ln>
              </p:spPr>
            </p:cxnSp>
          </p:grpSp>
          <p:sp>
            <p:nvSpPr>
              <p:cNvPr id="921" name="Shape 921"/>
              <p:cNvSpPr txBox="1"/>
              <p:nvPr/>
            </p:nvSpPr>
            <p:spPr>
              <a:xfrm>
                <a:off x="3732550" y="2145300"/>
                <a:ext cx="1311000" cy="1311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r>
                  <a:rPr lang="en-GB" sz="2400"/>
                  <a:t>a</a:t>
                </a:r>
                <a:r>
                  <a:rPr lang="en-GB" sz="2400" baseline="-25000"/>
                  <a:t>k</a:t>
                </a:r>
                <a:r>
                  <a:rPr lang="en-GB" sz="2400"/>
                  <a:t>     </a:t>
                </a:r>
                <a:r>
                  <a:rPr lang="en-GB" sz="2400">
                    <a:solidFill>
                      <a:srgbClr val="D9D9D9"/>
                    </a:solidFill>
                  </a:rPr>
                  <a:t>z</a:t>
                </a:r>
                <a:r>
                  <a:rPr lang="en-GB" sz="2400" baseline="-25000">
                    <a:solidFill>
                      <a:srgbClr val="D9D9D9"/>
                    </a:solidFill>
                  </a:rPr>
                  <a:t>k</a:t>
                </a:r>
              </a:p>
            </p:txBody>
          </p:sp>
        </p:grpSp>
        <p:cxnSp>
          <p:nvCxnSpPr>
            <p:cNvPr id="922" name="Shape 922"/>
            <p:cNvCxnSpPr>
              <a:stCxn id="916" idx="3"/>
              <a:endCxn id="911" idx="1"/>
            </p:cNvCxnSpPr>
            <p:nvPr/>
          </p:nvCxnSpPr>
          <p:spPr>
            <a:xfrm>
              <a:off x="2585700" y="2800800"/>
              <a:ext cx="13308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3" name="Shape 923"/>
            <p:cNvCxnSpPr>
              <a:stCxn id="911" idx="3"/>
              <a:endCxn id="921" idx="1"/>
            </p:cNvCxnSpPr>
            <p:nvPr/>
          </p:nvCxnSpPr>
          <p:spPr>
            <a:xfrm>
              <a:off x="5227500" y="2800800"/>
              <a:ext cx="13308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4" name="Shape 924"/>
            <p:cNvCxnSpPr/>
            <p:nvPr/>
          </p:nvCxnSpPr>
          <p:spPr>
            <a:xfrm>
              <a:off x="2551300" y="1713775"/>
              <a:ext cx="1428900" cy="8250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5" name="Shape 925"/>
            <p:cNvCxnSpPr/>
            <p:nvPr/>
          </p:nvCxnSpPr>
          <p:spPr>
            <a:xfrm>
              <a:off x="5119393" y="3177056"/>
              <a:ext cx="1428900" cy="8250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6" name="Shape 926"/>
            <p:cNvCxnSpPr/>
            <p:nvPr/>
          </p:nvCxnSpPr>
          <p:spPr>
            <a:xfrm rot="10800000" flipH="1">
              <a:off x="5154563" y="1673573"/>
              <a:ext cx="1398600" cy="8076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cxnSp>
          <p:nvCxnSpPr>
            <p:cNvPr id="927" name="Shape 927"/>
            <p:cNvCxnSpPr/>
            <p:nvPr/>
          </p:nvCxnSpPr>
          <p:spPr>
            <a:xfrm rot="10800000" flipH="1">
              <a:off x="2625193" y="3161644"/>
              <a:ext cx="1398599" cy="80760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lg" len="lg"/>
              <a:tailEnd type="triangle" w="lg" len="lg"/>
            </a:ln>
          </p:spPr>
        </p:cxnSp>
        <p:sp>
          <p:nvSpPr>
            <p:cNvPr id="928" name="Shape 928"/>
            <p:cNvSpPr txBox="1"/>
            <p:nvPr/>
          </p:nvSpPr>
          <p:spPr>
            <a:xfrm>
              <a:off x="2963100" y="2220400"/>
              <a:ext cx="576000" cy="521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GB" sz="2400"/>
                <a:t>w</a:t>
              </a:r>
              <a:r>
                <a:rPr lang="en-GB" sz="2400" baseline="-25000"/>
                <a:t>ji</a:t>
              </a:r>
            </a:p>
          </p:txBody>
        </p:sp>
        <p:sp>
          <p:nvSpPr>
            <p:cNvPr id="929" name="Shape 929"/>
            <p:cNvSpPr txBox="1"/>
            <p:nvPr/>
          </p:nvSpPr>
          <p:spPr>
            <a:xfrm>
              <a:off x="5545850" y="2220400"/>
              <a:ext cx="576000" cy="521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2400"/>
                <a:t>w</a:t>
              </a:r>
              <a:r>
                <a:rPr lang="en-GB" sz="2400" baseline="-25000"/>
                <a:t>kj</a:t>
              </a:r>
            </a:p>
          </p:txBody>
        </p:sp>
        <p:sp>
          <p:nvSpPr>
            <p:cNvPr id="930" name="Shape 930"/>
            <p:cNvSpPr txBox="1"/>
            <p:nvPr/>
          </p:nvSpPr>
          <p:spPr>
            <a:xfrm>
              <a:off x="4279387" y="1623600"/>
              <a:ext cx="576000" cy="5217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2400"/>
                <a:t>h()</a:t>
              </a:r>
            </a:p>
          </p:txBody>
        </p:sp>
      </p:grpSp>
      <p:pic>
        <p:nvPicPr>
          <p:cNvPr id="931" name="Shape 9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3664" y="4097597"/>
            <a:ext cx="1554468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2" name="Shape 9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7661" y="4166337"/>
            <a:ext cx="1112672" cy="261805"/>
          </a:xfrm>
          <a:prstGeom prst="rect">
            <a:avLst/>
          </a:prstGeom>
          <a:noFill/>
          <a:ln>
            <a:noFill/>
          </a:ln>
        </p:spPr>
      </p:pic>
      <p:sp>
        <p:nvSpPr>
          <p:cNvPr id="933" name="Shape 933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b="1" i="1"/>
              <a:t>h</a:t>
            </a:r>
            <a:r>
              <a:rPr lang="en-GB" sz="1000" i="1"/>
              <a:t> = activation function (i.e. sigmoid, tanh, ReLU)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Shape 9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Back propagation</a:t>
            </a:r>
          </a:p>
        </p:txBody>
      </p:sp>
      <p:sp>
        <p:nvSpPr>
          <p:cNvPr id="939" name="Shape 939"/>
          <p:cNvSpPr txBox="1"/>
          <p:nvPr/>
        </p:nvSpPr>
        <p:spPr>
          <a:xfrm>
            <a:off x="311700" y="1017725"/>
            <a:ext cx="8520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Due to simplicity, we define the loss function as a variation of the MSE: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so that its derivative is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>
                <a:solidFill>
                  <a:schemeClr val="dk1"/>
                </a:solidFill>
              </a:rPr>
              <a:t>Note that this is the customizable part of the backpropagation algorithm: according to the task, one could define a different type of loss function.</a:t>
            </a:r>
          </a:p>
        </p:txBody>
      </p:sp>
      <p:pic>
        <p:nvPicPr>
          <p:cNvPr id="940" name="Shape 9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6368" y="1867742"/>
            <a:ext cx="1651256" cy="459481"/>
          </a:xfrm>
          <a:prstGeom prst="rect">
            <a:avLst/>
          </a:prstGeom>
          <a:noFill/>
          <a:ln>
            <a:noFill/>
          </a:ln>
        </p:spPr>
      </p:pic>
      <p:sp>
        <p:nvSpPr>
          <p:cNvPr id="941" name="Shape 941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b="1" i="1"/>
              <a:t>y</a:t>
            </a:r>
            <a:r>
              <a:rPr lang="en-GB" sz="1000" i="1"/>
              <a:t> = prediction value; </a:t>
            </a:r>
            <a:r>
              <a:rPr lang="en-GB" sz="1000" b="1" i="1"/>
              <a:t>t</a:t>
            </a:r>
            <a:r>
              <a:rPr lang="en-GB" sz="1000" i="1"/>
              <a:t> = target value</a:t>
            </a:r>
          </a:p>
        </p:txBody>
      </p:sp>
      <p:pic>
        <p:nvPicPr>
          <p:cNvPr id="942" name="Shape 9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1538" y="3119899"/>
            <a:ext cx="1206323" cy="51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3" name="Shape 9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96148" y="3119899"/>
            <a:ext cx="1507669" cy="51691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44" name="Shape 944"/>
          <p:cNvCxnSpPr/>
          <p:nvPr/>
        </p:nvCxnSpPr>
        <p:spPr>
          <a:xfrm>
            <a:off x="4132800" y="3386300"/>
            <a:ext cx="1140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45" name="Shape 945"/>
          <p:cNvSpPr txBox="1"/>
          <p:nvPr/>
        </p:nvSpPr>
        <p:spPr>
          <a:xfrm>
            <a:off x="4282437" y="3036200"/>
            <a:ext cx="880500" cy="350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000"/>
              <a:t>drop </a:t>
            </a:r>
            <a:r>
              <a:rPr lang="en-GB" sz="1000" i="1"/>
              <a:t>n</a:t>
            </a:r>
            <a:r>
              <a:rPr lang="en-GB" sz="1000"/>
              <a:t> index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Shape 95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Back propagation</a:t>
            </a:r>
          </a:p>
        </p:txBody>
      </p:sp>
      <p:sp>
        <p:nvSpPr>
          <p:cNvPr id="951" name="Shape 951"/>
          <p:cNvSpPr txBox="1"/>
          <p:nvPr/>
        </p:nvSpPr>
        <p:spPr>
          <a:xfrm>
            <a:off x="311700" y="1017725"/>
            <a:ext cx="8520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Define the math of the neurons: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where the derivatives are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>
              <a:solidFill>
                <a:schemeClr val="dk1"/>
              </a:solidFill>
            </a:endParaRPr>
          </a:p>
        </p:txBody>
      </p:sp>
      <p:sp>
        <p:nvSpPr>
          <p:cNvPr id="952" name="Shape 952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b="1" i="1"/>
              <a:t>a</a:t>
            </a:r>
            <a:r>
              <a:rPr lang="en-GB" sz="1000" i="1"/>
              <a:t> = linear combination of neurons of the previous layer; </a:t>
            </a:r>
            <a:r>
              <a:rPr lang="en-GB" sz="1000" b="1" i="1"/>
              <a:t>z</a:t>
            </a:r>
            <a:r>
              <a:rPr lang="en-GB" sz="1000" i="1"/>
              <a:t> = activation value; </a:t>
            </a:r>
            <a:r>
              <a:rPr lang="en-GB" sz="1000" b="1" i="1"/>
              <a:t>h</a:t>
            </a:r>
            <a:r>
              <a:rPr lang="en-GB" sz="1000" i="1"/>
              <a:t> = activation function</a:t>
            </a:r>
          </a:p>
        </p:txBody>
      </p:sp>
      <p:pic>
        <p:nvPicPr>
          <p:cNvPr id="953" name="Shape 9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5213" y="3200348"/>
            <a:ext cx="1809773" cy="588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4" name="Shape 9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1950" y="3200347"/>
            <a:ext cx="1266841" cy="588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5" name="Shape 9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43736" y="1901437"/>
            <a:ext cx="1432737" cy="52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6" name="Shape 9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42600" y="1964370"/>
            <a:ext cx="1025538" cy="241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Shape 9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Back propagation</a:t>
            </a:r>
          </a:p>
        </p:txBody>
      </p:sp>
      <p:sp>
        <p:nvSpPr>
          <p:cNvPr id="962" name="Shape 962"/>
          <p:cNvSpPr txBox="1"/>
          <p:nvPr/>
        </p:nvSpPr>
        <p:spPr>
          <a:xfrm>
            <a:off x="311700" y="1017725"/>
            <a:ext cx="8520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Exploiting the chain-rule, we can write: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and then define the formulation of the backprop in two steps: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har char="●"/>
            </a:pPr>
            <a:r>
              <a:rPr lang="en-GB"/>
              <a:t>base case</a:t>
            </a:r>
          </a:p>
          <a:p>
            <a:pPr marL="457200" lvl="0" indent="-228600" rtl="0">
              <a:lnSpc>
                <a:spcPct val="115000"/>
              </a:lnSpc>
              <a:spcBef>
                <a:spcPts val="0"/>
              </a:spcBef>
              <a:buChar char="●"/>
            </a:pPr>
            <a:r>
              <a:rPr lang="en-GB"/>
              <a:t>inductive case</a:t>
            </a:r>
          </a:p>
        </p:txBody>
      </p:sp>
      <p:pic>
        <p:nvPicPr>
          <p:cNvPr id="963" name="Shape 9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6624" y="1847775"/>
            <a:ext cx="2037275" cy="72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" name="Shape 9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Back propagation: base case</a:t>
            </a:r>
          </a:p>
        </p:txBody>
      </p:sp>
      <p:sp>
        <p:nvSpPr>
          <p:cNvPr id="969" name="Shape 969"/>
          <p:cNvSpPr txBox="1"/>
          <p:nvPr/>
        </p:nvSpPr>
        <p:spPr>
          <a:xfrm>
            <a:off x="311700" y="1017725"/>
            <a:ext cx="8520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In the last layer there is no activation function, so </a:t>
            </a:r>
            <a:r>
              <a:rPr lang="en-GB" b="1"/>
              <a:t>a</a:t>
            </a:r>
            <a:r>
              <a:rPr lang="en-GB" b="1" baseline="-25000"/>
              <a:t>j</a:t>
            </a:r>
            <a:r>
              <a:rPr lang="en-GB" b="1"/>
              <a:t> = y</a:t>
            </a:r>
            <a:r>
              <a:rPr lang="en-GB" b="1" baseline="-25000"/>
              <a:t>j</a:t>
            </a:r>
            <a:r>
              <a:rPr lang="en-GB"/>
              <a:t> and then: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Now, we must propagate the error through the network until we reach the input layer.</a:t>
            </a:r>
          </a:p>
        </p:txBody>
      </p:sp>
      <p:pic>
        <p:nvPicPr>
          <p:cNvPr id="970" name="Shape 9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3721" y="2056062"/>
            <a:ext cx="2716572" cy="5726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71" name="Shape 971"/>
          <p:cNvCxnSpPr/>
          <p:nvPr/>
        </p:nvCxnSpPr>
        <p:spPr>
          <a:xfrm flipH="1">
            <a:off x="6054050" y="1605100"/>
            <a:ext cx="1060800" cy="480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72" name="Shape 972"/>
          <p:cNvSpPr txBox="1"/>
          <p:nvPr/>
        </p:nvSpPr>
        <p:spPr>
          <a:xfrm>
            <a:off x="7114850" y="1017725"/>
            <a:ext cx="1611000" cy="64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depends on the loss function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Shape 97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Back propagation: inductive case</a:t>
            </a:r>
          </a:p>
        </p:txBody>
      </p:sp>
      <p:sp>
        <p:nvSpPr>
          <p:cNvPr id="978" name="Shape 978"/>
          <p:cNvSpPr txBox="1"/>
          <p:nvPr/>
        </p:nvSpPr>
        <p:spPr>
          <a:xfrm>
            <a:off x="311700" y="1017725"/>
            <a:ext cx="8520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Thanks to the chain rule, we have: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7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We substitute the equation of </a:t>
            </a:r>
            <a:r>
              <a:rPr lang="en-GB" b="1"/>
              <a:t>a</a:t>
            </a:r>
            <a:r>
              <a:rPr lang="en-GB" b="1" baseline="-25000"/>
              <a:t>k</a:t>
            </a:r>
            <a:r>
              <a:rPr lang="en-GB"/>
              <a:t> and </a:t>
            </a:r>
            <a:r>
              <a:rPr lang="en-GB" b="1"/>
              <a:t>z</a:t>
            </a:r>
            <a:r>
              <a:rPr lang="en-GB" b="1" baseline="-25000"/>
              <a:t>j</a:t>
            </a:r>
            <a:r>
              <a:rPr lang="en-GB"/>
              <a:t> to expand the previous formula: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700"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The inductive pass of the algorithm is now: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GB"/>
              <a:t>The iteration ends when </a:t>
            </a:r>
            <a:r>
              <a:rPr lang="en-GB" b="1"/>
              <a:t>z</a:t>
            </a:r>
            <a:r>
              <a:rPr lang="en-GB" b="1" baseline="-25000"/>
              <a:t>j</a:t>
            </a:r>
            <a:r>
              <a:rPr lang="en-GB" b="1"/>
              <a:t> = x</a:t>
            </a:r>
            <a:r>
              <a:rPr lang="en-GB" b="1" baseline="-25000"/>
              <a:t>j</a:t>
            </a:r>
            <a:r>
              <a:rPr lang="en-GB"/>
              <a:t>.</a:t>
            </a:r>
          </a:p>
        </p:txBody>
      </p:sp>
      <p:pic>
        <p:nvPicPr>
          <p:cNvPr id="979" name="Shape 9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8901" y="1750917"/>
            <a:ext cx="3226178" cy="535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0" name="Shape 9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0950" y="2892969"/>
            <a:ext cx="5562100" cy="535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1" name="Shape 98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08599" y="3946438"/>
            <a:ext cx="2126776" cy="535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Shape 9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Deep Neural Networks (DNN)</a:t>
            </a:r>
          </a:p>
        </p:txBody>
      </p:sp>
      <p:sp>
        <p:nvSpPr>
          <p:cNvPr id="987" name="Shape 987"/>
          <p:cNvSpPr txBox="1"/>
          <p:nvPr/>
        </p:nvSpPr>
        <p:spPr>
          <a:xfrm>
            <a:off x="2737925" y="2879975"/>
            <a:ext cx="38526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800" b="1">
                <a:solidFill>
                  <a:srgbClr val="FF0000"/>
                </a:solidFill>
              </a:rPr>
              <a:t>wider or deeper?</a:t>
            </a:r>
          </a:p>
        </p:txBody>
      </p:sp>
      <p:grpSp>
        <p:nvGrpSpPr>
          <p:cNvPr id="988" name="Shape 988"/>
          <p:cNvGrpSpPr/>
          <p:nvPr/>
        </p:nvGrpSpPr>
        <p:grpSpPr>
          <a:xfrm>
            <a:off x="1441375" y="1502621"/>
            <a:ext cx="5975741" cy="1006853"/>
            <a:chOff x="1145625" y="1502621"/>
            <a:chExt cx="5975741" cy="1006853"/>
          </a:xfrm>
        </p:grpSpPr>
        <p:grpSp>
          <p:nvGrpSpPr>
            <p:cNvPr id="989" name="Shape 989"/>
            <p:cNvGrpSpPr/>
            <p:nvPr/>
          </p:nvGrpSpPr>
          <p:grpSpPr>
            <a:xfrm>
              <a:off x="4067698" y="1502621"/>
              <a:ext cx="723091" cy="723091"/>
              <a:chOff x="4989875" y="2110600"/>
              <a:chExt cx="914610" cy="914610"/>
            </a:xfrm>
          </p:grpSpPr>
          <p:sp>
            <p:nvSpPr>
              <p:cNvPr id="990" name="Shape 990"/>
              <p:cNvSpPr/>
              <p:nvPr/>
            </p:nvSpPr>
            <p:spPr>
              <a:xfrm>
                <a:off x="4989875" y="211060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1" name="Shape 991"/>
              <p:cNvSpPr/>
              <p:nvPr/>
            </p:nvSpPr>
            <p:spPr>
              <a:xfrm>
                <a:off x="5074730" y="2195455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992" name="Shape 992"/>
              <p:cNvSpPr/>
              <p:nvPr/>
            </p:nvSpPr>
            <p:spPr>
              <a:xfrm>
                <a:off x="5159585" y="228031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endParaRPr sz="12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993" name="Shape 993"/>
            <p:cNvSpPr txBox="1"/>
            <p:nvPr/>
          </p:nvSpPr>
          <p:spPr>
            <a:xfrm>
              <a:off x="3741853" y="1706974"/>
              <a:ext cx="3270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994" name="Shape 994"/>
            <p:cNvSpPr txBox="1"/>
            <p:nvPr/>
          </p:nvSpPr>
          <p:spPr>
            <a:xfrm>
              <a:off x="4791063" y="1706974"/>
              <a:ext cx="3270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995" name="Shape 995"/>
            <p:cNvSpPr/>
            <p:nvPr/>
          </p:nvSpPr>
          <p:spPr>
            <a:xfrm>
              <a:off x="1499049" y="1502675"/>
              <a:ext cx="968100" cy="7233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W</a:t>
              </a:r>
              <a:r>
                <a:rPr lang="en-GB" baseline="-25000"/>
                <a:t>1</a:t>
              </a:r>
            </a:p>
          </p:txBody>
        </p:sp>
        <p:sp>
          <p:nvSpPr>
            <p:cNvPr id="996" name="Shape 996"/>
            <p:cNvSpPr/>
            <p:nvPr/>
          </p:nvSpPr>
          <p:spPr>
            <a:xfrm>
              <a:off x="2748825" y="1502674"/>
              <a:ext cx="378000" cy="10067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b="1"/>
                <a:t>b</a:t>
              </a:r>
              <a:r>
                <a:rPr lang="en-GB" baseline="-25000"/>
                <a:t>1</a:t>
              </a:r>
            </a:p>
          </p:txBody>
        </p:sp>
        <p:sp>
          <p:nvSpPr>
            <p:cNvPr id="997" name="Shape 997"/>
            <p:cNvSpPr txBox="1"/>
            <p:nvPr/>
          </p:nvSpPr>
          <p:spPr>
            <a:xfrm>
              <a:off x="2467172" y="1705650"/>
              <a:ext cx="329700" cy="317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+</a:t>
              </a:r>
            </a:p>
          </p:txBody>
        </p:sp>
        <p:sp>
          <p:nvSpPr>
            <p:cNvPr id="998" name="Shape 998"/>
            <p:cNvSpPr/>
            <p:nvPr/>
          </p:nvSpPr>
          <p:spPr>
            <a:xfrm>
              <a:off x="1145625" y="1502684"/>
              <a:ext cx="277200" cy="7232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3D85C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b="1"/>
                <a:t>x</a:t>
              </a:r>
            </a:p>
          </p:txBody>
        </p:sp>
        <p:sp>
          <p:nvSpPr>
            <p:cNvPr id="999" name="Shape 999"/>
            <p:cNvSpPr txBox="1"/>
            <p:nvPr/>
          </p:nvSpPr>
          <p:spPr>
            <a:xfrm>
              <a:off x="3073953" y="1705650"/>
              <a:ext cx="329700" cy="317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=</a:t>
              </a:r>
            </a:p>
          </p:txBody>
        </p:sp>
        <p:sp>
          <p:nvSpPr>
            <p:cNvPr id="1000" name="Shape 1000"/>
            <p:cNvSpPr/>
            <p:nvPr/>
          </p:nvSpPr>
          <p:spPr>
            <a:xfrm>
              <a:off x="3363100" y="1502671"/>
              <a:ext cx="378000" cy="1006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b="1"/>
                <a:t>y</a:t>
              </a:r>
              <a:r>
                <a:rPr lang="en-GB" baseline="-25000"/>
                <a:t>1</a:t>
              </a:r>
            </a:p>
          </p:txBody>
        </p:sp>
        <p:sp>
          <p:nvSpPr>
            <p:cNvPr id="1001" name="Shape 1001"/>
            <p:cNvSpPr/>
            <p:nvPr/>
          </p:nvSpPr>
          <p:spPr>
            <a:xfrm>
              <a:off x="5118050" y="1502624"/>
              <a:ext cx="729600" cy="10068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W</a:t>
              </a:r>
              <a:r>
                <a:rPr lang="en-GB" baseline="-25000"/>
                <a:t>2</a:t>
              </a:r>
            </a:p>
          </p:txBody>
        </p:sp>
        <p:sp>
          <p:nvSpPr>
            <p:cNvPr id="1002" name="Shape 1002"/>
            <p:cNvSpPr/>
            <p:nvPr/>
          </p:nvSpPr>
          <p:spPr>
            <a:xfrm>
              <a:off x="6129094" y="1502625"/>
              <a:ext cx="378000" cy="7232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b="1"/>
                <a:t>b</a:t>
              </a:r>
              <a:r>
                <a:rPr lang="en-GB" baseline="-25000"/>
                <a:t>2</a:t>
              </a:r>
            </a:p>
          </p:txBody>
        </p:sp>
        <p:sp>
          <p:nvSpPr>
            <p:cNvPr id="1003" name="Shape 1003"/>
            <p:cNvSpPr txBox="1"/>
            <p:nvPr/>
          </p:nvSpPr>
          <p:spPr>
            <a:xfrm>
              <a:off x="5847430" y="1705591"/>
              <a:ext cx="329700" cy="317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+</a:t>
              </a:r>
            </a:p>
          </p:txBody>
        </p:sp>
        <p:sp>
          <p:nvSpPr>
            <p:cNvPr id="1004" name="Shape 1004"/>
            <p:cNvSpPr txBox="1"/>
            <p:nvPr/>
          </p:nvSpPr>
          <p:spPr>
            <a:xfrm>
              <a:off x="6454211" y="1705591"/>
              <a:ext cx="329700" cy="317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=</a:t>
              </a:r>
            </a:p>
          </p:txBody>
        </p:sp>
        <p:sp>
          <p:nvSpPr>
            <p:cNvPr id="1005" name="Shape 1005"/>
            <p:cNvSpPr/>
            <p:nvPr/>
          </p:nvSpPr>
          <p:spPr>
            <a:xfrm>
              <a:off x="6743366" y="1502625"/>
              <a:ext cx="378000" cy="723299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b="1"/>
                <a:t>y</a:t>
              </a:r>
              <a:r>
                <a:rPr lang="en-GB" baseline="-25000"/>
                <a:t>2</a:t>
              </a:r>
            </a:p>
          </p:txBody>
        </p:sp>
        <p:grpSp>
          <p:nvGrpSpPr>
            <p:cNvPr id="1006" name="Shape 1006"/>
            <p:cNvGrpSpPr/>
            <p:nvPr/>
          </p:nvGrpSpPr>
          <p:grpSpPr>
            <a:xfrm>
              <a:off x="4305862" y="1797170"/>
              <a:ext cx="377897" cy="279103"/>
              <a:chOff x="5244385" y="2508655"/>
              <a:chExt cx="575361" cy="288300"/>
            </a:xfrm>
          </p:grpSpPr>
          <p:cxnSp>
            <p:nvCxnSpPr>
              <p:cNvPr id="1007" name="Shape 1007"/>
              <p:cNvCxnSpPr/>
              <p:nvPr/>
            </p:nvCxnSpPr>
            <p:spPr>
              <a:xfrm>
                <a:off x="5244385" y="2795923"/>
                <a:ext cx="321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08" name="Shape 1008"/>
              <p:cNvCxnSpPr/>
              <p:nvPr/>
            </p:nvCxnSpPr>
            <p:spPr>
              <a:xfrm rot="10800000" flipH="1">
                <a:off x="5565046" y="2508655"/>
                <a:ext cx="254700" cy="2883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</p:grpSp>
      <p:grpSp>
        <p:nvGrpSpPr>
          <p:cNvPr id="1009" name="Shape 1009"/>
          <p:cNvGrpSpPr/>
          <p:nvPr/>
        </p:nvGrpSpPr>
        <p:grpSpPr>
          <a:xfrm>
            <a:off x="664160" y="3720050"/>
            <a:ext cx="7530188" cy="572746"/>
            <a:chOff x="311710" y="3872450"/>
            <a:chExt cx="7530188" cy="572746"/>
          </a:xfrm>
        </p:grpSpPr>
        <p:grpSp>
          <p:nvGrpSpPr>
            <p:cNvPr id="1010" name="Shape 1010"/>
            <p:cNvGrpSpPr/>
            <p:nvPr/>
          </p:nvGrpSpPr>
          <p:grpSpPr>
            <a:xfrm>
              <a:off x="2509026" y="3872454"/>
              <a:ext cx="572454" cy="572454"/>
              <a:chOff x="4989875" y="2110600"/>
              <a:chExt cx="914610" cy="914610"/>
            </a:xfrm>
          </p:grpSpPr>
          <p:sp>
            <p:nvSpPr>
              <p:cNvPr id="1011" name="Shape 1011"/>
              <p:cNvSpPr/>
              <p:nvPr/>
            </p:nvSpPr>
            <p:spPr>
              <a:xfrm>
                <a:off x="4989875" y="211060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2" name="Shape 1012"/>
              <p:cNvSpPr/>
              <p:nvPr/>
            </p:nvSpPr>
            <p:spPr>
              <a:xfrm>
                <a:off x="5074730" y="2195455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13" name="Shape 1013"/>
              <p:cNvSpPr/>
              <p:nvPr/>
            </p:nvSpPr>
            <p:spPr>
              <a:xfrm>
                <a:off x="5159585" y="228031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endParaRPr sz="12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014" name="Shape 1014"/>
            <p:cNvSpPr txBox="1"/>
            <p:nvPr/>
          </p:nvSpPr>
          <p:spPr>
            <a:xfrm>
              <a:off x="2174815" y="4034228"/>
              <a:ext cx="258600" cy="249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1015" name="Shape 1015"/>
            <p:cNvSpPr txBox="1"/>
            <p:nvPr/>
          </p:nvSpPr>
          <p:spPr>
            <a:xfrm>
              <a:off x="3081637" y="4034228"/>
              <a:ext cx="258599" cy="249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1016" name="Shape 1016"/>
            <p:cNvSpPr/>
            <p:nvPr/>
          </p:nvSpPr>
          <p:spPr>
            <a:xfrm>
              <a:off x="588264" y="3872497"/>
              <a:ext cx="5775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/>
                <a:t>W</a:t>
              </a:r>
              <a:r>
                <a:rPr lang="en-GB" sz="800" baseline="-25000"/>
                <a:t>1</a:t>
              </a:r>
            </a:p>
          </p:txBody>
        </p:sp>
        <p:sp>
          <p:nvSpPr>
            <p:cNvPr id="1017" name="Shape 1017"/>
            <p:cNvSpPr/>
            <p:nvPr/>
          </p:nvSpPr>
          <p:spPr>
            <a:xfrm>
              <a:off x="1388679" y="3872497"/>
              <a:ext cx="299099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b</a:t>
              </a:r>
              <a:r>
                <a:rPr lang="en-GB" sz="800" baseline="-25000"/>
                <a:t>1</a:t>
              </a:r>
            </a:p>
          </p:txBody>
        </p:sp>
        <p:sp>
          <p:nvSpPr>
            <p:cNvPr id="1018" name="Shape 1018"/>
            <p:cNvSpPr txBox="1"/>
            <p:nvPr/>
          </p:nvSpPr>
          <p:spPr>
            <a:xfrm>
              <a:off x="1165695" y="4033180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+</a:t>
              </a:r>
            </a:p>
          </p:txBody>
        </p:sp>
        <p:sp>
          <p:nvSpPr>
            <p:cNvPr id="1019" name="Shape 1019"/>
            <p:cNvSpPr/>
            <p:nvPr/>
          </p:nvSpPr>
          <p:spPr>
            <a:xfrm>
              <a:off x="311710" y="3872497"/>
              <a:ext cx="2193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3D85C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x</a:t>
              </a:r>
            </a:p>
          </p:txBody>
        </p:sp>
        <p:sp>
          <p:nvSpPr>
            <p:cNvPr id="1020" name="Shape 1020"/>
            <p:cNvSpPr txBox="1"/>
            <p:nvPr/>
          </p:nvSpPr>
          <p:spPr>
            <a:xfrm>
              <a:off x="1646062" y="4033180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=</a:t>
              </a:r>
            </a:p>
          </p:txBody>
        </p:sp>
        <p:sp>
          <p:nvSpPr>
            <p:cNvPr id="1021" name="Shape 1021"/>
            <p:cNvSpPr/>
            <p:nvPr/>
          </p:nvSpPr>
          <p:spPr>
            <a:xfrm>
              <a:off x="1874976" y="3872497"/>
              <a:ext cx="2991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y</a:t>
              </a:r>
              <a:r>
                <a:rPr lang="en-GB" sz="800" baseline="-25000"/>
                <a:t>1</a:t>
              </a:r>
            </a:p>
          </p:txBody>
        </p:sp>
        <p:sp>
          <p:nvSpPr>
            <p:cNvPr id="1022" name="Shape 1022"/>
            <p:cNvSpPr/>
            <p:nvPr/>
          </p:nvSpPr>
          <p:spPr>
            <a:xfrm>
              <a:off x="3416694" y="3872450"/>
              <a:ext cx="5775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/>
                <a:t>W</a:t>
              </a:r>
              <a:r>
                <a:rPr lang="en-GB" sz="800" baseline="-25000"/>
                <a:t>2</a:t>
              </a:r>
            </a:p>
          </p:txBody>
        </p:sp>
        <p:sp>
          <p:nvSpPr>
            <p:cNvPr id="1023" name="Shape 1023"/>
            <p:cNvSpPr/>
            <p:nvPr/>
          </p:nvSpPr>
          <p:spPr>
            <a:xfrm>
              <a:off x="4217109" y="3872450"/>
              <a:ext cx="2991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b</a:t>
              </a:r>
              <a:r>
                <a:rPr lang="en-GB" sz="800" baseline="-25000"/>
                <a:t>2</a:t>
              </a:r>
            </a:p>
          </p:txBody>
        </p:sp>
        <p:sp>
          <p:nvSpPr>
            <p:cNvPr id="1024" name="Shape 1024"/>
            <p:cNvSpPr txBox="1"/>
            <p:nvPr/>
          </p:nvSpPr>
          <p:spPr>
            <a:xfrm>
              <a:off x="3994126" y="4033133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+</a:t>
              </a:r>
            </a:p>
          </p:txBody>
        </p:sp>
        <p:sp>
          <p:nvSpPr>
            <p:cNvPr id="1025" name="Shape 1025"/>
            <p:cNvSpPr txBox="1"/>
            <p:nvPr/>
          </p:nvSpPr>
          <p:spPr>
            <a:xfrm>
              <a:off x="4474493" y="4033133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=</a:t>
              </a:r>
            </a:p>
          </p:txBody>
        </p:sp>
        <p:sp>
          <p:nvSpPr>
            <p:cNvPr id="1026" name="Shape 1026"/>
            <p:cNvSpPr/>
            <p:nvPr/>
          </p:nvSpPr>
          <p:spPr>
            <a:xfrm>
              <a:off x="4703406" y="3872450"/>
              <a:ext cx="2991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y</a:t>
              </a:r>
              <a:r>
                <a:rPr lang="en-GB" sz="800" baseline="-25000"/>
                <a:t>2</a:t>
              </a:r>
            </a:p>
          </p:txBody>
        </p:sp>
        <p:grpSp>
          <p:nvGrpSpPr>
            <p:cNvPr id="1027" name="Shape 1027"/>
            <p:cNvGrpSpPr/>
            <p:nvPr/>
          </p:nvGrpSpPr>
          <p:grpSpPr>
            <a:xfrm>
              <a:off x="2697179" y="4105587"/>
              <a:ext cx="299130" cy="220953"/>
              <a:chOff x="5244385" y="2508655"/>
              <a:chExt cx="575361" cy="288300"/>
            </a:xfrm>
          </p:grpSpPr>
          <p:cxnSp>
            <p:nvCxnSpPr>
              <p:cNvPr id="1028" name="Shape 1028"/>
              <p:cNvCxnSpPr/>
              <p:nvPr/>
            </p:nvCxnSpPr>
            <p:spPr>
              <a:xfrm>
                <a:off x="5244385" y="2795923"/>
                <a:ext cx="321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29" name="Shape 1029"/>
              <p:cNvCxnSpPr/>
              <p:nvPr/>
            </p:nvCxnSpPr>
            <p:spPr>
              <a:xfrm rot="10800000" flipH="1">
                <a:off x="5565046" y="2508655"/>
                <a:ext cx="254700" cy="2883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030" name="Shape 1030"/>
            <p:cNvGrpSpPr/>
            <p:nvPr/>
          </p:nvGrpSpPr>
          <p:grpSpPr>
            <a:xfrm>
              <a:off x="5353485" y="3872454"/>
              <a:ext cx="572454" cy="572454"/>
              <a:chOff x="4989875" y="2110600"/>
              <a:chExt cx="914610" cy="914610"/>
            </a:xfrm>
          </p:grpSpPr>
          <p:sp>
            <p:nvSpPr>
              <p:cNvPr id="1031" name="Shape 1031"/>
              <p:cNvSpPr/>
              <p:nvPr/>
            </p:nvSpPr>
            <p:spPr>
              <a:xfrm>
                <a:off x="4989875" y="211060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2" name="Shape 1032"/>
              <p:cNvSpPr/>
              <p:nvPr/>
            </p:nvSpPr>
            <p:spPr>
              <a:xfrm>
                <a:off x="5074730" y="2195455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033" name="Shape 1033"/>
              <p:cNvSpPr/>
              <p:nvPr/>
            </p:nvSpPr>
            <p:spPr>
              <a:xfrm>
                <a:off x="5159585" y="2280310"/>
                <a:ext cx="744900" cy="744900"/>
              </a:xfrm>
              <a:prstGeom prst="rect">
                <a:avLst/>
              </a:prstGeom>
              <a:solidFill>
                <a:schemeClr val="lt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lvl="0" algn="ctr" rtl="0">
                  <a:spcBef>
                    <a:spcPts val="0"/>
                  </a:spcBef>
                  <a:buNone/>
                </a:pPr>
                <a:endParaRPr sz="12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034" name="Shape 1034"/>
            <p:cNvSpPr txBox="1"/>
            <p:nvPr/>
          </p:nvSpPr>
          <p:spPr>
            <a:xfrm>
              <a:off x="5002490" y="4034228"/>
              <a:ext cx="258600" cy="249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1035" name="Shape 1035"/>
            <p:cNvSpPr txBox="1"/>
            <p:nvPr/>
          </p:nvSpPr>
          <p:spPr>
            <a:xfrm>
              <a:off x="5921029" y="4034228"/>
              <a:ext cx="258600" cy="2490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→</a:t>
              </a:r>
            </a:p>
          </p:txBody>
        </p:sp>
        <p:sp>
          <p:nvSpPr>
            <p:cNvPr id="1036" name="Shape 1036"/>
            <p:cNvSpPr/>
            <p:nvPr/>
          </p:nvSpPr>
          <p:spPr>
            <a:xfrm>
              <a:off x="6256086" y="3872450"/>
              <a:ext cx="5775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/>
                <a:t>W</a:t>
              </a:r>
              <a:r>
                <a:rPr lang="en-GB" sz="800" baseline="-25000"/>
                <a:t>3</a:t>
              </a:r>
            </a:p>
          </p:txBody>
        </p:sp>
        <p:sp>
          <p:nvSpPr>
            <p:cNvPr id="1037" name="Shape 1037"/>
            <p:cNvSpPr/>
            <p:nvPr/>
          </p:nvSpPr>
          <p:spPr>
            <a:xfrm>
              <a:off x="7056500" y="3872450"/>
              <a:ext cx="2991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E6913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b</a:t>
              </a:r>
              <a:r>
                <a:rPr lang="en-GB" sz="800" baseline="-25000"/>
                <a:t>3</a:t>
              </a:r>
            </a:p>
          </p:txBody>
        </p:sp>
        <p:sp>
          <p:nvSpPr>
            <p:cNvPr id="1038" name="Shape 1038"/>
            <p:cNvSpPr txBox="1"/>
            <p:nvPr/>
          </p:nvSpPr>
          <p:spPr>
            <a:xfrm>
              <a:off x="6833517" y="4033133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+</a:t>
              </a:r>
            </a:p>
          </p:txBody>
        </p:sp>
        <p:sp>
          <p:nvSpPr>
            <p:cNvPr id="1039" name="Shape 1039"/>
            <p:cNvSpPr txBox="1"/>
            <p:nvPr/>
          </p:nvSpPr>
          <p:spPr>
            <a:xfrm>
              <a:off x="7313884" y="4033133"/>
              <a:ext cx="261000" cy="251100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/>
                <a:t>=</a:t>
              </a:r>
            </a:p>
          </p:txBody>
        </p:sp>
        <p:sp>
          <p:nvSpPr>
            <p:cNvPr id="1040" name="Shape 1040"/>
            <p:cNvSpPr/>
            <p:nvPr/>
          </p:nvSpPr>
          <p:spPr>
            <a:xfrm>
              <a:off x="7542798" y="3872450"/>
              <a:ext cx="299100" cy="572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r>
                <a:rPr lang="en-GB" sz="800" b="1"/>
                <a:t>y</a:t>
              </a:r>
              <a:r>
                <a:rPr lang="en-GB" sz="800" baseline="-25000"/>
                <a:t>3</a:t>
              </a:r>
            </a:p>
          </p:txBody>
        </p:sp>
        <p:grpSp>
          <p:nvGrpSpPr>
            <p:cNvPr id="1041" name="Shape 1041"/>
            <p:cNvGrpSpPr/>
            <p:nvPr/>
          </p:nvGrpSpPr>
          <p:grpSpPr>
            <a:xfrm>
              <a:off x="5536570" y="4105587"/>
              <a:ext cx="299130" cy="220953"/>
              <a:chOff x="5244385" y="2508655"/>
              <a:chExt cx="575361" cy="288300"/>
            </a:xfrm>
          </p:grpSpPr>
          <p:cxnSp>
            <p:nvCxnSpPr>
              <p:cNvPr id="1042" name="Shape 1042"/>
              <p:cNvCxnSpPr/>
              <p:nvPr/>
            </p:nvCxnSpPr>
            <p:spPr>
              <a:xfrm>
                <a:off x="5244385" y="2795923"/>
                <a:ext cx="321900" cy="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43" name="Shape 1043"/>
              <p:cNvCxnSpPr/>
              <p:nvPr/>
            </p:nvCxnSpPr>
            <p:spPr>
              <a:xfrm rot="10800000" flipH="1">
                <a:off x="5565046" y="2508655"/>
                <a:ext cx="254700" cy="288300"/>
              </a:xfrm>
              <a:prstGeom prst="straightConnector1">
                <a:avLst/>
              </a:prstGeom>
              <a:noFill/>
              <a:ln w="19050" cap="flat" cmpd="sng">
                <a:solidFill>
                  <a:srgbClr val="0000FF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Shape 10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39285"/>
              <a:buFont typeface="Arial"/>
              <a:buNone/>
            </a:pPr>
            <a:r>
              <a:rPr lang="en-GB"/>
              <a:t>Deep Neural Networks (DNN)</a:t>
            </a:r>
          </a:p>
        </p:txBody>
      </p:sp>
      <p:sp>
        <p:nvSpPr>
          <p:cNvPr id="1049" name="Shape 1049"/>
          <p:cNvSpPr txBox="1"/>
          <p:nvPr/>
        </p:nvSpPr>
        <p:spPr>
          <a:xfrm>
            <a:off x="311700" y="1017725"/>
            <a:ext cx="41160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</a:t>
            </a:r>
            <a:r>
              <a:rPr lang="en-GB" i="1"/>
              <a:t>deep</a:t>
            </a:r>
            <a:r>
              <a:rPr lang="en-GB"/>
              <a:t> choice…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AA84F"/>
                </a:solidFill>
              </a:rPr>
              <a:t>Pros</a:t>
            </a:r>
            <a:r>
              <a:rPr lang="en-GB"/>
              <a:t>: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1"/>
              <a:t>parameter efficiency</a:t>
            </a:r>
            <a:r>
              <a:rPr lang="en-GB"/>
              <a:t>: much more performance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1"/>
              <a:t>hierarchical structure</a:t>
            </a:r>
            <a:r>
              <a:rPr lang="en-GB"/>
              <a:t>: a lot of natural phenomena could be represented since each layer describes a specific level of abstraction of the input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CC0000"/>
                </a:solidFill>
              </a:rPr>
              <a:t>Cons</a:t>
            </a:r>
            <a:r>
              <a:rPr lang="en-GB"/>
              <a:t>: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/>
              <a:t>needs a </a:t>
            </a:r>
            <a:r>
              <a:rPr lang="en-GB" b="1"/>
              <a:t>huge amount of data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/>
              <a:t>needs </a:t>
            </a:r>
            <a:r>
              <a:rPr lang="en-GB" b="1"/>
              <a:t>regularization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1"/>
              <a:t>In the case of fully connected architectures, tons of params to tune</a:t>
            </a:r>
          </a:p>
        </p:txBody>
      </p:sp>
      <p:pic>
        <p:nvPicPr>
          <p:cNvPr id="1050" name="Shape 1050" title="blog_deeplearning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1250" y="1220425"/>
            <a:ext cx="4181525" cy="3434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51" name="Shape 1051"/>
          <p:cNvSpPr/>
          <p:nvPr/>
        </p:nvSpPr>
        <p:spPr>
          <a:xfrm>
            <a:off x="4816362" y="4541525"/>
            <a:ext cx="3471300" cy="468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abstraction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Shape 5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From MLC to NN to Deep-NN</a:t>
            </a:r>
          </a:p>
        </p:txBody>
      </p:sp>
      <p:sp>
        <p:nvSpPr>
          <p:cNvPr id="567" name="Shape 567"/>
          <p:cNvSpPr txBox="1"/>
          <p:nvPr/>
        </p:nvSpPr>
        <p:spPr>
          <a:xfrm>
            <a:off x="311700" y="868100"/>
            <a:ext cx="53877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b="1"/>
              <a:t>Multinomial Logistic Classification</a:t>
            </a:r>
            <a:r>
              <a:rPr lang="en-GB"/>
              <a:t> (MLC)</a:t>
            </a:r>
          </a:p>
          <a:p>
            <a: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-GB" i="1"/>
              <a:t>fast</a:t>
            </a:r>
            <a:r>
              <a:rPr lang="en-GB"/>
              <a:t>: efficient computation due to the linear model</a:t>
            </a:r>
          </a:p>
          <a:p>
            <a: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-GB" i="1"/>
              <a:t>stable</a:t>
            </a:r>
            <a:r>
              <a:rPr lang="en-GB"/>
              <a:t>: </a:t>
            </a:r>
            <a:r>
              <a:rPr lang="en-GB">
                <a:solidFill>
                  <a:schemeClr val="dk1"/>
                </a:solidFill>
              </a:rPr>
              <a:t>small input variations generates small output variations and the derivative of the model is constant</a:t>
            </a: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but...</a:t>
            </a:r>
          </a:p>
          <a:p>
            <a: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-GB"/>
              <a:t>trains only a “small” parameter set</a:t>
            </a:r>
          </a:p>
          <a:p>
            <a:pPr marL="914400" marR="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○"/>
            </a:pPr>
            <a:r>
              <a:rPr lang="en-GB"/>
              <a:t>can’t represent non linear relations among the inputs</a:t>
            </a:r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/>
              <a:t>What if I concatenate multiple MLCs?</a:t>
            </a:r>
          </a:p>
        </p:txBody>
      </p:sp>
      <p:sp>
        <p:nvSpPr>
          <p:cNvPr id="568" name="Shape 568"/>
          <p:cNvSpPr txBox="1"/>
          <p:nvPr/>
        </p:nvSpPr>
        <p:spPr>
          <a:xfrm>
            <a:off x="6069725" y="1219800"/>
            <a:ext cx="22875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2400" i="1">
                <a:solidFill>
                  <a:schemeClr val="dk1"/>
                </a:solidFill>
              </a:rPr>
              <a:t>D</a:t>
            </a:r>
            <a:r>
              <a:rPr lang="en-GB" sz="2400">
                <a:solidFill>
                  <a:schemeClr val="dk1"/>
                </a:solidFill>
              </a:rPr>
              <a:t>(</a:t>
            </a:r>
            <a:r>
              <a:rPr lang="en-GB" sz="2400" i="1">
                <a:solidFill>
                  <a:schemeClr val="dk1"/>
                </a:solidFill>
              </a:rPr>
              <a:t>s</a:t>
            </a:r>
            <a:r>
              <a:rPr lang="en-GB" sz="2400">
                <a:solidFill>
                  <a:schemeClr val="dk1"/>
                </a:solidFill>
              </a:rPr>
              <a:t>(</a:t>
            </a:r>
            <a:r>
              <a:rPr lang="en-GB" sz="2400" b="1">
                <a:solidFill>
                  <a:srgbClr val="3D85C6"/>
                </a:solidFill>
              </a:rPr>
              <a:t>x</a:t>
            </a:r>
            <a:r>
              <a:rPr lang="en-GB" sz="2400">
                <a:solidFill>
                  <a:srgbClr val="E69138"/>
                </a:solidFill>
              </a:rPr>
              <a:t>W</a:t>
            </a:r>
            <a:r>
              <a:rPr lang="en-GB" sz="2400">
                <a:solidFill>
                  <a:schemeClr val="dk1"/>
                </a:solidFill>
              </a:rPr>
              <a:t>+</a:t>
            </a:r>
            <a:r>
              <a:rPr lang="en-GB" sz="2400" b="1">
                <a:solidFill>
                  <a:srgbClr val="E69138"/>
                </a:solidFill>
              </a:rPr>
              <a:t>b</a:t>
            </a:r>
            <a:r>
              <a:rPr lang="en-GB" sz="2400">
                <a:solidFill>
                  <a:schemeClr val="dk1"/>
                </a:solidFill>
              </a:rPr>
              <a:t>), </a:t>
            </a:r>
            <a:r>
              <a:rPr lang="en-GB" sz="2400" b="1">
                <a:solidFill>
                  <a:srgbClr val="3D85C6"/>
                </a:solidFill>
              </a:rPr>
              <a:t>L</a:t>
            </a:r>
            <a:r>
              <a:rPr lang="en-GB" sz="2400">
                <a:solidFill>
                  <a:schemeClr val="dk1"/>
                </a:solidFill>
              </a:rPr>
              <a:t>)</a:t>
            </a:r>
          </a:p>
        </p:txBody>
      </p:sp>
      <p:sp>
        <p:nvSpPr>
          <p:cNvPr id="569" name="Shape 569"/>
          <p:cNvSpPr/>
          <p:nvPr/>
        </p:nvSpPr>
        <p:spPr>
          <a:xfrm>
            <a:off x="718800" y="3635675"/>
            <a:ext cx="7692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570" name="Shape 570"/>
          <p:cNvSpPr/>
          <p:nvPr/>
        </p:nvSpPr>
        <p:spPr>
          <a:xfrm>
            <a:off x="178503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571" name="Shape 571"/>
          <p:cNvSpPr txBox="1"/>
          <p:nvPr/>
        </p:nvSpPr>
        <p:spPr>
          <a:xfrm>
            <a:off x="148800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572" name="Shape 572"/>
          <p:cNvSpPr/>
          <p:nvPr/>
        </p:nvSpPr>
        <p:spPr>
          <a:xfrm>
            <a:off x="350400" y="3635675"/>
            <a:ext cx="2922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573" name="Shape 573"/>
          <p:cNvSpPr txBox="1"/>
          <p:nvPr/>
        </p:nvSpPr>
        <p:spPr>
          <a:xfrm>
            <a:off x="212790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574" name="Shape 574"/>
          <p:cNvSpPr/>
          <p:nvPr/>
        </p:nvSpPr>
        <p:spPr>
          <a:xfrm rot="-5400000">
            <a:off x="1334100" y="2709675"/>
            <a:ext cx="240900" cy="14715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5" name="Shape 575"/>
          <p:cNvSpPr/>
          <p:nvPr/>
        </p:nvSpPr>
        <p:spPr>
          <a:xfrm rot="5400000">
            <a:off x="2750475" y="2502325"/>
            <a:ext cx="254400" cy="42843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76" name="Shape 576"/>
          <p:cNvSpPr txBox="1"/>
          <p:nvPr/>
        </p:nvSpPr>
        <p:spPr>
          <a:xfrm>
            <a:off x="1021650" y="4695475"/>
            <a:ext cx="38526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still a linear model…!</a:t>
            </a:r>
          </a:p>
        </p:txBody>
      </p:sp>
      <p:sp>
        <p:nvSpPr>
          <p:cNvPr id="577" name="Shape 577"/>
          <p:cNvSpPr txBox="1"/>
          <p:nvPr/>
        </p:nvSpPr>
        <p:spPr>
          <a:xfrm>
            <a:off x="6140162" y="2342100"/>
            <a:ext cx="937200" cy="61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800"/>
              <a:t>x</a:t>
            </a:r>
            <a:r>
              <a:rPr lang="en-GB" sz="1800" baseline="-25000"/>
              <a:t>1 </a:t>
            </a:r>
            <a:r>
              <a:rPr lang="en-GB" sz="1800"/>
              <a:t>+ x</a:t>
            </a:r>
            <a:r>
              <a:rPr lang="en-GB" sz="1800" baseline="-25000"/>
              <a:t>2</a:t>
            </a:r>
          </a:p>
        </p:txBody>
      </p:sp>
      <p:sp>
        <p:nvSpPr>
          <p:cNvPr id="578" name="Shape 578"/>
          <p:cNvSpPr txBox="1"/>
          <p:nvPr/>
        </p:nvSpPr>
        <p:spPr>
          <a:xfrm>
            <a:off x="7349584" y="2342100"/>
            <a:ext cx="937200" cy="611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800"/>
              <a:t>x</a:t>
            </a:r>
            <a:r>
              <a:rPr lang="en-GB" sz="1800" baseline="-25000"/>
              <a:t>1 </a:t>
            </a:r>
            <a:r>
              <a:rPr lang="en-GB" sz="1800"/>
              <a:t>* x</a:t>
            </a:r>
            <a:r>
              <a:rPr lang="en-GB" sz="1800" baseline="-25000"/>
              <a:t>2</a:t>
            </a:r>
          </a:p>
        </p:txBody>
      </p:sp>
      <p:sp>
        <p:nvSpPr>
          <p:cNvPr id="579" name="Shape 579"/>
          <p:cNvSpPr/>
          <p:nvPr/>
        </p:nvSpPr>
        <p:spPr>
          <a:xfrm>
            <a:off x="6434925" y="2102075"/>
            <a:ext cx="347700" cy="347700"/>
          </a:xfrm>
          <a:prstGeom prst="smileyFace">
            <a:avLst>
              <a:gd name="adj" fmla="val 4653"/>
            </a:avLst>
          </a:prstGeom>
          <a:solidFill>
            <a:srgbClr val="6AA84F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0" name="Shape 580"/>
          <p:cNvSpPr/>
          <p:nvPr/>
        </p:nvSpPr>
        <p:spPr>
          <a:xfrm>
            <a:off x="7644325" y="2107475"/>
            <a:ext cx="347700" cy="347700"/>
          </a:xfrm>
          <a:prstGeom prst="smileyFace">
            <a:avLst>
              <a:gd name="adj" fmla="val -4653"/>
            </a:avLst>
          </a:prstGeom>
          <a:solidFill>
            <a:srgbClr val="CC0000"/>
          </a:solidFill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81" name="Shape 581"/>
          <p:cNvSpPr/>
          <p:nvPr/>
        </p:nvSpPr>
        <p:spPr>
          <a:xfrm>
            <a:off x="243283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582" name="Shape 582"/>
          <p:cNvSpPr/>
          <p:nvPr/>
        </p:nvSpPr>
        <p:spPr>
          <a:xfrm>
            <a:off x="2907450" y="3635675"/>
            <a:ext cx="7692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583" name="Shape 583"/>
          <p:cNvSpPr/>
          <p:nvPr/>
        </p:nvSpPr>
        <p:spPr>
          <a:xfrm>
            <a:off x="397368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584" name="Shape 584"/>
          <p:cNvSpPr txBox="1"/>
          <p:nvPr/>
        </p:nvSpPr>
        <p:spPr>
          <a:xfrm>
            <a:off x="367665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585" name="Shape 585"/>
          <p:cNvSpPr txBox="1"/>
          <p:nvPr/>
        </p:nvSpPr>
        <p:spPr>
          <a:xfrm>
            <a:off x="431655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586" name="Shape 586"/>
          <p:cNvSpPr/>
          <p:nvPr/>
        </p:nvSpPr>
        <p:spPr>
          <a:xfrm>
            <a:off x="462148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587" name="Shape 587"/>
          <p:cNvSpPr/>
          <p:nvPr/>
        </p:nvSpPr>
        <p:spPr>
          <a:xfrm>
            <a:off x="6309900" y="3635675"/>
            <a:ext cx="7692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3</a:t>
            </a:r>
          </a:p>
        </p:txBody>
      </p:sp>
      <p:sp>
        <p:nvSpPr>
          <p:cNvPr id="588" name="Shape 588"/>
          <p:cNvSpPr/>
          <p:nvPr/>
        </p:nvSpPr>
        <p:spPr>
          <a:xfrm>
            <a:off x="737613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3</a:t>
            </a:r>
          </a:p>
        </p:txBody>
      </p:sp>
      <p:sp>
        <p:nvSpPr>
          <p:cNvPr id="589" name="Shape 589"/>
          <p:cNvSpPr txBox="1"/>
          <p:nvPr/>
        </p:nvSpPr>
        <p:spPr>
          <a:xfrm>
            <a:off x="707910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590" name="Shape 590"/>
          <p:cNvSpPr/>
          <p:nvPr/>
        </p:nvSpPr>
        <p:spPr>
          <a:xfrm>
            <a:off x="5941500" y="3635675"/>
            <a:ext cx="2922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591" name="Shape 591"/>
          <p:cNvSpPr txBox="1"/>
          <p:nvPr/>
        </p:nvSpPr>
        <p:spPr>
          <a:xfrm>
            <a:off x="7719000" y="3849725"/>
            <a:ext cx="3477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592" name="Shape 592"/>
          <p:cNvSpPr/>
          <p:nvPr/>
        </p:nvSpPr>
        <p:spPr>
          <a:xfrm>
            <a:off x="8023937" y="3635675"/>
            <a:ext cx="398400" cy="7626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3</a:t>
            </a:r>
          </a:p>
        </p:txBody>
      </p:sp>
      <p:sp>
        <p:nvSpPr>
          <p:cNvPr id="593" name="Shape 593"/>
          <p:cNvSpPr/>
          <p:nvPr/>
        </p:nvSpPr>
        <p:spPr>
          <a:xfrm>
            <a:off x="5203950" y="3849725"/>
            <a:ext cx="553500" cy="33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594" name="Shape 594"/>
          <p:cNvSpPr/>
          <p:nvPr/>
        </p:nvSpPr>
        <p:spPr>
          <a:xfrm rot="-5400000">
            <a:off x="3526325" y="2709675"/>
            <a:ext cx="240900" cy="14715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Shape 105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Regularization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Shape 10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Prevent overfitting</a:t>
            </a:r>
          </a:p>
        </p:txBody>
      </p:sp>
      <p:sp>
        <p:nvSpPr>
          <p:cNvPr id="1062" name="Shape 1062"/>
          <p:cNvSpPr txBox="1"/>
          <p:nvPr/>
        </p:nvSpPr>
        <p:spPr>
          <a:xfrm>
            <a:off x="3117600" y="1277462"/>
            <a:ext cx="29088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DNNs are very hard to optimize</a:t>
            </a:r>
          </a:p>
        </p:txBody>
      </p:sp>
      <p:sp>
        <p:nvSpPr>
          <p:cNvPr id="1063" name="Shape 1063"/>
          <p:cNvSpPr/>
          <p:nvPr/>
        </p:nvSpPr>
        <p:spPr>
          <a:xfrm>
            <a:off x="4314450" y="1803062"/>
            <a:ext cx="515100" cy="334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4" name="Shape 1064"/>
          <p:cNvSpPr txBox="1"/>
          <p:nvPr/>
        </p:nvSpPr>
        <p:spPr>
          <a:xfrm>
            <a:off x="3247650" y="2213762"/>
            <a:ext cx="26487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Train a bigger model and do your best to prevent overfitting</a:t>
            </a:r>
          </a:p>
        </p:txBody>
      </p:sp>
      <p:sp>
        <p:nvSpPr>
          <p:cNvPr id="1065" name="Shape 1065"/>
          <p:cNvSpPr/>
          <p:nvPr/>
        </p:nvSpPr>
        <p:spPr>
          <a:xfrm>
            <a:off x="4314450" y="2793587"/>
            <a:ext cx="515100" cy="334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6" name="Shape 1066"/>
          <p:cNvSpPr txBox="1"/>
          <p:nvPr/>
        </p:nvSpPr>
        <p:spPr>
          <a:xfrm>
            <a:off x="3117750" y="3150100"/>
            <a:ext cx="2908800" cy="449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800" b="1"/>
              <a:t>Regularization</a:t>
            </a:r>
            <a:r>
              <a:rPr lang="en-GB">
                <a:solidFill>
                  <a:schemeClr val="dk1"/>
                </a:solidFill>
              </a:rPr>
              <a:t>        </a:t>
            </a:r>
          </a:p>
        </p:txBody>
      </p:sp>
      <p:sp>
        <p:nvSpPr>
          <p:cNvPr id="1067" name="Shape 1067"/>
          <p:cNvSpPr/>
          <p:nvPr/>
        </p:nvSpPr>
        <p:spPr>
          <a:xfrm>
            <a:off x="4465050" y="3758800"/>
            <a:ext cx="213900" cy="5151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8" name="Shape 1068"/>
          <p:cNvSpPr/>
          <p:nvPr/>
        </p:nvSpPr>
        <p:spPr>
          <a:xfrm rot="2700000">
            <a:off x="2951164" y="3441724"/>
            <a:ext cx="213829" cy="70809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9" name="Shape 1069"/>
          <p:cNvSpPr/>
          <p:nvPr/>
        </p:nvSpPr>
        <p:spPr>
          <a:xfrm rot="-2700000">
            <a:off x="5977398" y="3437931"/>
            <a:ext cx="213404" cy="712339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70" name="Shape 1070"/>
          <p:cNvSpPr txBox="1"/>
          <p:nvPr/>
        </p:nvSpPr>
        <p:spPr>
          <a:xfrm>
            <a:off x="1889850" y="4187050"/>
            <a:ext cx="13578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early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/>
              <a:t>termination</a:t>
            </a:r>
          </a:p>
        </p:txBody>
      </p:sp>
      <p:sp>
        <p:nvSpPr>
          <p:cNvPr id="1071" name="Shape 1071"/>
          <p:cNvSpPr txBox="1"/>
          <p:nvPr/>
        </p:nvSpPr>
        <p:spPr>
          <a:xfrm>
            <a:off x="5896350" y="4187050"/>
            <a:ext cx="13578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dropout</a:t>
            </a:r>
          </a:p>
        </p:txBody>
      </p:sp>
      <p:sp>
        <p:nvSpPr>
          <p:cNvPr id="1072" name="Shape 1072"/>
          <p:cNvSpPr txBox="1"/>
          <p:nvPr/>
        </p:nvSpPr>
        <p:spPr>
          <a:xfrm>
            <a:off x="3893100" y="4433200"/>
            <a:ext cx="13578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ridge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/>
              <a:t>regression</a:t>
            </a:r>
          </a:p>
        </p:txBody>
      </p:sp>
      <p:sp>
        <p:nvSpPr>
          <p:cNvPr id="1073" name="Shape 1073"/>
          <p:cNvSpPr txBox="1"/>
          <p:nvPr/>
        </p:nvSpPr>
        <p:spPr>
          <a:xfrm>
            <a:off x="4896800" y="1800500"/>
            <a:ext cx="1129800" cy="26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000"/>
              <a:t>so...</a:t>
            </a:r>
          </a:p>
        </p:txBody>
      </p:sp>
      <p:sp>
        <p:nvSpPr>
          <p:cNvPr id="1074" name="Shape 1074"/>
          <p:cNvSpPr txBox="1"/>
          <p:nvPr/>
        </p:nvSpPr>
        <p:spPr>
          <a:xfrm>
            <a:off x="4896800" y="2812737"/>
            <a:ext cx="1129800" cy="26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000"/>
              <a:t>How?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Shape 107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Regularization: early termination</a:t>
            </a:r>
          </a:p>
        </p:txBody>
      </p:sp>
      <p:sp>
        <p:nvSpPr>
          <p:cNvPr id="1080" name="Shape 1080"/>
          <p:cNvSpPr txBox="1"/>
          <p:nvPr/>
        </p:nvSpPr>
        <p:spPr>
          <a:xfrm>
            <a:off x="311700" y="1017725"/>
            <a:ext cx="45558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IDEA</a:t>
            </a:r>
            <a:r>
              <a:rPr lang="en-GB"/>
              <a:t>: stop to train as soon as the network stops improving the performance of the validation set</a:t>
            </a:r>
          </a:p>
        </p:txBody>
      </p:sp>
      <p:sp>
        <p:nvSpPr>
          <p:cNvPr id="1081" name="Shape 1081"/>
          <p:cNvSpPr/>
          <p:nvPr/>
        </p:nvSpPr>
        <p:spPr>
          <a:xfrm>
            <a:off x="4980775" y="2373225"/>
            <a:ext cx="1484400" cy="20736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082" name="Shape 1082"/>
          <p:cNvCxnSpPr/>
          <p:nvPr/>
        </p:nvCxnSpPr>
        <p:spPr>
          <a:xfrm rot="10800000">
            <a:off x="3078050" y="2373225"/>
            <a:ext cx="0" cy="207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083" name="Shape 1083"/>
          <p:cNvCxnSpPr/>
          <p:nvPr/>
        </p:nvCxnSpPr>
        <p:spPr>
          <a:xfrm>
            <a:off x="3078050" y="4440125"/>
            <a:ext cx="35382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084" name="Shape 1084"/>
          <p:cNvSpPr/>
          <p:nvPr/>
        </p:nvSpPr>
        <p:spPr>
          <a:xfrm>
            <a:off x="3230450" y="2521950"/>
            <a:ext cx="3229849" cy="1765775"/>
          </a:xfrm>
          <a:custGeom>
            <a:avLst/>
            <a:gdLst/>
            <a:ahLst/>
            <a:cxnLst/>
            <a:rect l="0" t="0" r="0" b="0"/>
            <a:pathLst>
              <a:path w="110763" h="70631" extrusionOk="0">
                <a:moveTo>
                  <a:pt x="0" y="0"/>
                </a:moveTo>
                <a:cubicBezTo>
                  <a:pt x="8050" y="26451"/>
                  <a:pt x="31186" y="48900"/>
                  <a:pt x="55916" y="61267"/>
                </a:cubicBezTo>
                <a:cubicBezTo>
                  <a:pt x="72504" y="69562"/>
                  <a:pt x="92216" y="70631"/>
                  <a:pt x="110763" y="70631"/>
                </a:cubicBezTo>
              </a:path>
            </a:pathLst>
          </a:custGeom>
          <a:noFill/>
          <a:ln w="19050" cap="flat" cmpd="sng">
            <a:solidFill>
              <a:srgbClr val="0B5394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1085" name="Shape 1085"/>
          <p:cNvSpPr/>
          <p:nvPr/>
        </p:nvSpPr>
        <p:spPr>
          <a:xfrm>
            <a:off x="3235203" y="2521950"/>
            <a:ext cx="3229933" cy="1124637"/>
          </a:xfrm>
          <a:custGeom>
            <a:avLst/>
            <a:gdLst/>
            <a:ahLst/>
            <a:cxnLst/>
            <a:rect l="0" t="0" r="0" b="0"/>
            <a:pathLst>
              <a:path w="92034" h="43914" extrusionOk="0">
                <a:moveTo>
                  <a:pt x="0" y="0"/>
                </a:moveTo>
                <a:cubicBezTo>
                  <a:pt x="6272" y="20928"/>
                  <a:pt x="26855" y="43171"/>
                  <a:pt x="48692" y="43877"/>
                </a:cubicBezTo>
                <a:cubicBezTo>
                  <a:pt x="66876" y="44464"/>
                  <a:pt x="77482" y="21622"/>
                  <a:pt x="92034" y="10702"/>
                </a:cubicBezTo>
              </a:path>
            </a:pathLst>
          </a:custGeom>
          <a:noFill/>
          <a:ln w="1905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1086" name="Shape 1086"/>
          <p:cNvSpPr txBox="1"/>
          <p:nvPr/>
        </p:nvSpPr>
        <p:spPr>
          <a:xfrm>
            <a:off x="2516150" y="2373225"/>
            <a:ext cx="561900" cy="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loss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000"/>
              <a:t>(error)</a:t>
            </a:r>
          </a:p>
        </p:txBody>
      </p:sp>
      <p:sp>
        <p:nvSpPr>
          <p:cNvPr id="1087" name="Shape 1087"/>
          <p:cNvSpPr txBox="1"/>
          <p:nvPr/>
        </p:nvSpPr>
        <p:spPr>
          <a:xfrm>
            <a:off x="5619700" y="4440125"/>
            <a:ext cx="996600" cy="39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epochs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(training time)</a:t>
            </a:r>
          </a:p>
        </p:txBody>
      </p:sp>
      <p:sp>
        <p:nvSpPr>
          <p:cNvPr id="1088" name="Shape 1088"/>
          <p:cNvSpPr txBox="1"/>
          <p:nvPr/>
        </p:nvSpPr>
        <p:spPr>
          <a:xfrm rot="-2163348">
            <a:off x="5785527" y="2712850"/>
            <a:ext cx="755896" cy="3291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000"/>
              <a:t>validation</a:t>
            </a:r>
          </a:p>
        </p:txBody>
      </p:sp>
      <p:sp>
        <p:nvSpPr>
          <p:cNvPr id="1089" name="Shape 1089"/>
          <p:cNvSpPr txBox="1"/>
          <p:nvPr/>
        </p:nvSpPr>
        <p:spPr>
          <a:xfrm rot="1365">
            <a:off x="5872150" y="4025518"/>
            <a:ext cx="755700" cy="329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training</a:t>
            </a:r>
          </a:p>
        </p:txBody>
      </p:sp>
      <p:cxnSp>
        <p:nvCxnSpPr>
          <p:cNvPr id="1090" name="Shape 1090"/>
          <p:cNvCxnSpPr/>
          <p:nvPr/>
        </p:nvCxnSpPr>
        <p:spPr>
          <a:xfrm rot="10800000">
            <a:off x="4980775" y="2373225"/>
            <a:ext cx="0" cy="2073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1091" name="Shape 1091"/>
          <p:cNvSpPr txBox="1"/>
          <p:nvPr/>
        </p:nvSpPr>
        <p:spPr>
          <a:xfrm rot="1969">
            <a:off x="5199174" y="2203050"/>
            <a:ext cx="1047600" cy="16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 b="1">
                <a:solidFill>
                  <a:srgbClr val="BF9000"/>
                </a:solidFill>
              </a:rPr>
              <a:t>OVERFITTING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6" name="Shape 109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Regularization: ridge regression</a:t>
            </a:r>
          </a:p>
        </p:txBody>
      </p:sp>
      <p:sp>
        <p:nvSpPr>
          <p:cNvPr id="1097" name="Shape 1097"/>
          <p:cNvSpPr txBox="1"/>
          <p:nvPr/>
        </p:nvSpPr>
        <p:spPr>
          <a:xfrm>
            <a:off x="311700" y="1017725"/>
            <a:ext cx="41160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IDEA</a:t>
            </a:r>
            <a:r>
              <a:rPr lang="en-GB"/>
              <a:t>: apply artificial constraints on the network to reduce the number of free parameters</a:t>
            </a:r>
          </a:p>
        </p:txBody>
      </p:sp>
      <p:sp>
        <p:nvSpPr>
          <p:cNvPr id="1098" name="Shape 1098"/>
          <p:cNvSpPr txBox="1"/>
          <p:nvPr/>
        </p:nvSpPr>
        <p:spPr>
          <a:xfrm>
            <a:off x="2949575" y="3796875"/>
            <a:ext cx="2535000" cy="53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200"/>
              <a:t>add </a:t>
            </a:r>
            <a:r>
              <a:rPr lang="en-GB" sz="1200" b="1"/>
              <a:t>regularization term</a:t>
            </a:r>
            <a:r>
              <a:rPr lang="en-GB" sz="1200"/>
              <a:t> (L</a:t>
            </a:r>
            <a:r>
              <a:rPr lang="en-GB" sz="1200" baseline="-25000"/>
              <a:t>2</a:t>
            </a:r>
            <a:r>
              <a:rPr lang="en-GB" sz="1200"/>
              <a:t> norm) to the loss function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200"/>
              <a:t>which penalizes large weights</a:t>
            </a:r>
          </a:p>
        </p:txBody>
      </p:sp>
      <p:pic>
        <p:nvPicPr>
          <p:cNvPr id="1099" name="Shape 10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6125" y="2513950"/>
            <a:ext cx="3371760" cy="5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0" name="Shape 1100"/>
          <p:cNvSpPr/>
          <p:nvPr/>
        </p:nvSpPr>
        <p:spPr>
          <a:xfrm>
            <a:off x="3752275" y="2419825"/>
            <a:ext cx="929700" cy="629400"/>
          </a:xfrm>
          <a:prstGeom prst="rect">
            <a:avLst/>
          </a:prstGeom>
          <a:noFill/>
          <a:ln w="19050" cap="flat" cmpd="sng">
            <a:solidFill>
              <a:srgbClr val="BF9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1" name="Shape 1101"/>
          <p:cNvSpPr/>
          <p:nvPr/>
        </p:nvSpPr>
        <p:spPr>
          <a:xfrm>
            <a:off x="4083475" y="3155450"/>
            <a:ext cx="267300" cy="5352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02" name="Shape 1102"/>
          <p:cNvCxnSpPr/>
          <p:nvPr/>
        </p:nvCxnSpPr>
        <p:spPr>
          <a:xfrm rot="10800000" flipH="1">
            <a:off x="2434625" y="2874700"/>
            <a:ext cx="417300" cy="34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03" name="Shape 1103"/>
          <p:cNvSpPr txBox="1"/>
          <p:nvPr/>
        </p:nvSpPr>
        <p:spPr>
          <a:xfrm>
            <a:off x="1839350" y="3182225"/>
            <a:ext cx="889500" cy="34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new loss</a:t>
            </a:r>
          </a:p>
        </p:txBody>
      </p:sp>
      <p:sp>
        <p:nvSpPr>
          <p:cNvPr id="1104" name="Shape 1104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b="1" i="1"/>
              <a:t>β</a:t>
            </a:r>
            <a:r>
              <a:rPr lang="en-GB" sz="1000" i="1"/>
              <a:t> = penalty factor (real number)</a:t>
            </a:r>
          </a:p>
        </p:txBody>
      </p:sp>
      <p:sp>
        <p:nvSpPr>
          <p:cNvPr id="1105" name="Shape 1105"/>
          <p:cNvSpPr/>
          <p:nvPr/>
        </p:nvSpPr>
        <p:spPr>
          <a:xfrm rot="10800000">
            <a:off x="4345500" y="1498250"/>
            <a:ext cx="889500" cy="189000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6" name="Shape 1106"/>
          <p:cNvSpPr txBox="1"/>
          <p:nvPr/>
        </p:nvSpPr>
        <p:spPr>
          <a:xfrm>
            <a:off x="5609075" y="1017725"/>
            <a:ext cx="3147000" cy="105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GB"/>
              <a:t>In other words, we force the network to prevent big disparity among the (absolute) value of the weights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Shape 111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Regularization: dropout</a:t>
            </a:r>
          </a:p>
        </p:txBody>
      </p:sp>
      <p:sp>
        <p:nvSpPr>
          <p:cNvPr id="1112" name="Shape 1112"/>
          <p:cNvSpPr txBox="1"/>
          <p:nvPr/>
        </p:nvSpPr>
        <p:spPr>
          <a:xfrm>
            <a:off x="311700" y="1017725"/>
            <a:ext cx="41295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GOAL</a:t>
            </a:r>
            <a:r>
              <a:rPr lang="en-GB"/>
              <a:t>: prevent the neurons to co-adapting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IDEA</a:t>
            </a:r>
            <a:r>
              <a:rPr lang="en-GB"/>
              <a:t>: randomly switch off the neurons (set the weights to zero) for each learning step on one training input.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Dropout simulates </a:t>
            </a:r>
            <a:r>
              <a:rPr lang="en-GB" b="1"/>
              <a:t>different</a:t>
            </a:r>
            <a:r>
              <a:rPr lang="en-GB"/>
              <a:t> networks that are trained to represent the same input data in many ways </a:t>
            </a:r>
            <a:r>
              <a:rPr lang="en-GB">
                <a:solidFill>
                  <a:schemeClr val="dk1"/>
                </a:solidFill>
              </a:rPr>
              <a:t>(</a:t>
            </a:r>
            <a:r>
              <a:rPr lang="en-GB" b="1">
                <a:solidFill>
                  <a:schemeClr val="dk1"/>
                </a:solidFill>
              </a:rPr>
              <a:t>redundant</a:t>
            </a:r>
            <a:r>
              <a:rPr lang="en-GB">
                <a:solidFill>
                  <a:schemeClr val="dk1"/>
                </a:solidFill>
              </a:rPr>
              <a:t>)</a:t>
            </a:r>
            <a:r>
              <a:rPr lang="en-GB"/>
              <a:t>.</a:t>
            </a:r>
          </a:p>
        </p:txBody>
      </p:sp>
      <p:sp>
        <p:nvSpPr>
          <p:cNvPr id="1113" name="Shape 1113"/>
          <p:cNvSpPr/>
          <p:nvPr/>
        </p:nvSpPr>
        <p:spPr>
          <a:xfrm>
            <a:off x="6646581" y="401050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4" name="Shape 1114"/>
          <p:cNvSpPr/>
          <p:nvPr/>
        </p:nvSpPr>
        <p:spPr>
          <a:xfrm>
            <a:off x="6646581" y="873952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5" name="Shape 1115"/>
          <p:cNvSpPr/>
          <p:nvPr/>
        </p:nvSpPr>
        <p:spPr>
          <a:xfrm>
            <a:off x="6646581" y="1346855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6" name="Shape 1116"/>
          <p:cNvSpPr/>
          <p:nvPr/>
        </p:nvSpPr>
        <p:spPr>
          <a:xfrm>
            <a:off x="6646581" y="1819758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7" name="Shape 1117"/>
          <p:cNvSpPr/>
          <p:nvPr/>
        </p:nvSpPr>
        <p:spPr>
          <a:xfrm>
            <a:off x="6646581" y="2292661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8" name="Shape 1118"/>
          <p:cNvSpPr/>
          <p:nvPr/>
        </p:nvSpPr>
        <p:spPr>
          <a:xfrm>
            <a:off x="5593750" y="873952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19" name="Shape 1119"/>
          <p:cNvSpPr/>
          <p:nvPr/>
        </p:nvSpPr>
        <p:spPr>
          <a:xfrm>
            <a:off x="5593750" y="1346855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0" name="Shape 1120"/>
          <p:cNvSpPr/>
          <p:nvPr/>
        </p:nvSpPr>
        <p:spPr>
          <a:xfrm>
            <a:off x="5593750" y="1819758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1" name="Shape 1121"/>
          <p:cNvSpPr/>
          <p:nvPr/>
        </p:nvSpPr>
        <p:spPr>
          <a:xfrm>
            <a:off x="7699412" y="1110404"/>
            <a:ext cx="277800" cy="277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22" name="Shape 1122"/>
          <p:cNvSpPr/>
          <p:nvPr/>
        </p:nvSpPr>
        <p:spPr>
          <a:xfrm>
            <a:off x="7699412" y="1583307"/>
            <a:ext cx="277800" cy="277799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23" name="Shape 1123"/>
          <p:cNvCxnSpPr>
            <a:stCxn id="1118" idx="6"/>
            <a:endCxn id="1113" idx="2"/>
          </p:cNvCxnSpPr>
          <p:nvPr/>
        </p:nvCxnSpPr>
        <p:spPr>
          <a:xfrm rot="10800000" flipH="1">
            <a:off x="5871550" y="540052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4" name="Shape 1124"/>
          <p:cNvCxnSpPr>
            <a:stCxn id="1118" idx="6"/>
            <a:endCxn id="1114" idx="2"/>
          </p:cNvCxnSpPr>
          <p:nvPr/>
        </p:nvCxnSpPr>
        <p:spPr>
          <a:xfrm>
            <a:off x="5871550" y="1012852"/>
            <a:ext cx="774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5" name="Shape 1125"/>
          <p:cNvCxnSpPr>
            <a:stCxn id="1118" idx="6"/>
            <a:endCxn id="1115" idx="2"/>
          </p:cNvCxnSpPr>
          <p:nvPr/>
        </p:nvCxnSpPr>
        <p:spPr>
          <a:xfrm>
            <a:off x="5871550" y="1012852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6" name="Shape 1126"/>
          <p:cNvCxnSpPr>
            <a:stCxn id="1118" idx="6"/>
            <a:endCxn id="1116" idx="2"/>
          </p:cNvCxnSpPr>
          <p:nvPr/>
        </p:nvCxnSpPr>
        <p:spPr>
          <a:xfrm>
            <a:off x="5871550" y="1012852"/>
            <a:ext cx="774900" cy="94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7" name="Shape 1127"/>
          <p:cNvCxnSpPr>
            <a:stCxn id="1118" idx="6"/>
            <a:endCxn id="1117" idx="2"/>
          </p:cNvCxnSpPr>
          <p:nvPr/>
        </p:nvCxnSpPr>
        <p:spPr>
          <a:xfrm>
            <a:off x="5871550" y="1012852"/>
            <a:ext cx="774900" cy="141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8" name="Shape 1128"/>
          <p:cNvCxnSpPr>
            <a:stCxn id="1119" idx="6"/>
            <a:endCxn id="1113" idx="2"/>
          </p:cNvCxnSpPr>
          <p:nvPr/>
        </p:nvCxnSpPr>
        <p:spPr>
          <a:xfrm rot="10800000" flipH="1">
            <a:off x="5871550" y="539855"/>
            <a:ext cx="774900" cy="94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29" name="Shape 1129"/>
          <p:cNvCxnSpPr>
            <a:stCxn id="1120" idx="6"/>
            <a:endCxn id="1113" idx="2"/>
          </p:cNvCxnSpPr>
          <p:nvPr/>
        </p:nvCxnSpPr>
        <p:spPr>
          <a:xfrm rot="10800000" flipH="1">
            <a:off x="5871550" y="539958"/>
            <a:ext cx="774900" cy="1418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0" name="Shape 1130"/>
          <p:cNvCxnSpPr>
            <a:stCxn id="1119" idx="6"/>
            <a:endCxn id="1114" idx="2"/>
          </p:cNvCxnSpPr>
          <p:nvPr/>
        </p:nvCxnSpPr>
        <p:spPr>
          <a:xfrm rot="10800000" flipH="1">
            <a:off x="5871550" y="1012955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1" name="Shape 1131"/>
          <p:cNvCxnSpPr>
            <a:stCxn id="1119" idx="6"/>
            <a:endCxn id="1115" idx="2"/>
          </p:cNvCxnSpPr>
          <p:nvPr/>
        </p:nvCxnSpPr>
        <p:spPr>
          <a:xfrm>
            <a:off x="5871550" y="1485755"/>
            <a:ext cx="774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2" name="Shape 1132"/>
          <p:cNvCxnSpPr>
            <a:stCxn id="1119" idx="6"/>
            <a:endCxn id="1116" idx="2"/>
          </p:cNvCxnSpPr>
          <p:nvPr/>
        </p:nvCxnSpPr>
        <p:spPr>
          <a:xfrm>
            <a:off x="5871550" y="1485755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3" name="Shape 1133"/>
          <p:cNvCxnSpPr>
            <a:stCxn id="1119" idx="6"/>
            <a:endCxn id="1117" idx="2"/>
          </p:cNvCxnSpPr>
          <p:nvPr/>
        </p:nvCxnSpPr>
        <p:spPr>
          <a:xfrm>
            <a:off x="5871550" y="1485755"/>
            <a:ext cx="774900" cy="94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4" name="Shape 1134"/>
          <p:cNvCxnSpPr>
            <a:endCxn id="1114" idx="2"/>
          </p:cNvCxnSpPr>
          <p:nvPr/>
        </p:nvCxnSpPr>
        <p:spPr>
          <a:xfrm rot="10800000" flipH="1">
            <a:off x="5871681" y="1012852"/>
            <a:ext cx="774899" cy="94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5" name="Shape 1135"/>
          <p:cNvCxnSpPr>
            <a:stCxn id="1120" idx="6"/>
            <a:endCxn id="1115" idx="2"/>
          </p:cNvCxnSpPr>
          <p:nvPr/>
        </p:nvCxnSpPr>
        <p:spPr>
          <a:xfrm rot="10800000" flipH="1">
            <a:off x="5871550" y="1485858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6" name="Shape 1136"/>
          <p:cNvCxnSpPr>
            <a:stCxn id="1120" idx="6"/>
            <a:endCxn id="1116" idx="2"/>
          </p:cNvCxnSpPr>
          <p:nvPr/>
        </p:nvCxnSpPr>
        <p:spPr>
          <a:xfrm>
            <a:off x="5871550" y="1958658"/>
            <a:ext cx="774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7" name="Shape 1137"/>
          <p:cNvCxnSpPr>
            <a:stCxn id="1120" idx="6"/>
            <a:endCxn id="1117" idx="2"/>
          </p:cNvCxnSpPr>
          <p:nvPr/>
        </p:nvCxnSpPr>
        <p:spPr>
          <a:xfrm>
            <a:off x="5871550" y="1958658"/>
            <a:ext cx="774900" cy="47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8" name="Shape 1138"/>
          <p:cNvCxnSpPr>
            <a:stCxn id="1113" idx="6"/>
            <a:endCxn id="1121" idx="2"/>
          </p:cNvCxnSpPr>
          <p:nvPr/>
        </p:nvCxnSpPr>
        <p:spPr>
          <a:xfrm>
            <a:off x="6924381" y="539950"/>
            <a:ext cx="774900" cy="70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39" name="Shape 1139"/>
          <p:cNvCxnSpPr>
            <a:endCxn id="1121" idx="2"/>
          </p:cNvCxnSpPr>
          <p:nvPr/>
        </p:nvCxnSpPr>
        <p:spPr>
          <a:xfrm rot="10800000" flipH="1">
            <a:off x="6924512" y="1249304"/>
            <a:ext cx="774900" cy="118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0" name="Shape 1140"/>
          <p:cNvCxnSpPr>
            <a:stCxn id="1114" idx="6"/>
            <a:endCxn id="1121" idx="2"/>
          </p:cNvCxnSpPr>
          <p:nvPr/>
        </p:nvCxnSpPr>
        <p:spPr>
          <a:xfrm>
            <a:off x="6924381" y="1012852"/>
            <a:ext cx="774900" cy="2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1" name="Shape 1141"/>
          <p:cNvCxnSpPr>
            <a:stCxn id="1115" idx="6"/>
            <a:endCxn id="1121" idx="2"/>
          </p:cNvCxnSpPr>
          <p:nvPr/>
        </p:nvCxnSpPr>
        <p:spPr>
          <a:xfrm rot="10800000" flipH="1">
            <a:off x="6924381" y="1249355"/>
            <a:ext cx="774900" cy="2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2" name="Shape 1142"/>
          <p:cNvCxnSpPr>
            <a:stCxn id="1116" idx="6"/>
            <a:endCxn id="1121" idx="2"/>
          </p:cNvCxnSpPr>
          <p:nvPr/>
        </p:nvCxnSpPr>
        <p:spPr>
          <a:xfrm rot="10800000" flipH="1">
            <a:off x="6924381" y="1249158"/>
            <a:ext cx="774900" cy="70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3" name="Shape 1143"/>
          <p:cNvCxnSpPr>
            <a:stCxn id="1113" idx="6"/>
            <a:endCxn id="1122" idx="2"/>
          </p:cNvCxnSpPr>
          <p:nvPr/>
        </p:nvCxnSpPr>
        <p:spPr>
          <a:xfrm>
            <a:off x="6924381" y="539950"/>
            <a:ext cx="774900" cy="118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4" name="Shape 1144"/>
          <p:cNvCxnSpPr>
            <a:stCxn id="1114" idx="6"/>
            <a:endCxn id="1122" idx="2"/>
          </p:cNvCxnSpPr>
          <p:nvPr/>
        </p:nvCxnSpPr>
        <p:spPr>
          <a:xfrm>
            <a:off x="6924381" y="1012852"/>
            <a:ext cx="774900" cy="70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5" name="Shape 1145"/>
          <p:cNvCxnSpPr>
            <a:stCxn id="1115" idx="6"/>
            <a:endCxn id="1122" idx="2"/>
          </p:cNvCxnSpPr>
          <p:nvPr/>
        </p:nvCxnSpPr>
        <p:spPr>
          <a:xfrm>
            <a:off x="6924381" y="1485755"/>
            <a:ext cx="774900" cy="2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6" name="Shape 1146"/>
          <p:cNvCxnSpPr>
            <a:stCxn id="1116" idx="6"/>
            <a:endCxn id="1122" idx="2"/>
          </p:cNvCxnSpPr>
          <p:nvPr/>
        </p:nvCxnSpPr>
        <p:spPr>
          <a:xfrm rot="10800000" flipH="1">
            <a:off x="6924381" y="1722258"/>
            <a:ext cx="774900" cy="236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47" name="Shape 1147"/>
          <p:cNvCxnSpPr>
            <a:stCxn id="1117" idx="6"/>
            <a:endCxn id="1122" idx="2"/>
          </p:cNvCxnSpPr>
          <p:nvPr/>
        </p:nvCxnSpPr>
        <p:spPr>
          <a:xfrm rot="10800000" flipH="1">
            <a:off x="6924381" y="1722061"/>
            <a:ext cx="774900" cy="70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148" name="Shape 1148"/>
          <p:cNvSpPr/>
          <p:nvPr/>
        </p:nvSpPr>
        <p:spPr>
          <a:xfrm rot="1799888">
            <a:off x="5903576" y="2498139"/>
            <a:ext cx="277815" cy="60039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9" name="Shape 1149"/>
          <p:cNvSpPr/>
          <p:nvPr/>
        </p:nvSpPr>
        <p:spPr>
          <a:xfrm rot="-1799888">
            <a:off x="7389427" y="2498085"/>
            <a:ext cx="277815" cy="600246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0" name="Shape 1150"/>
          <p:cNvSpPr/>
          <p:nvPr/>
        </p:nvSpPr>
        <p:spPr>
          <a:xfrm>
            <a:off x="7747424" y="3377360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1" name="Shape 1151"/>
          <p:cNvSpPr/>
          <p:nvPr/>
        </p:nvSpPr>
        <p:spPr>
          <a:xfrm>
            <a:off x="7747424" y="3686617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2" name="Shape 1152"/>
          <p:cNvSpPr/>
          <p:nvPr/>
        </p:nvSpPr>
        <p:spPr>
          <a:xfrm>
            <a:off x="7747424" y="3995875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3" name="Shape 1153"/>
          <p:cNvSpPr/>
          <p:nvPr/>
        </p:nvSpPr>
        <p:spPr>
          <a:xfrm>
            <a:off x="7747424" y="4305133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4" name="Shape 1154"/>
          <p:cNvSpPr/>
          <p:nvPr/>
        </p:nvSpPr>
        <p:spPr>
          <a:xfrm>
            <a:off x="7747424" y="4614391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5" name="Shape 1155"/>
          <p:cNvSpPr/>
          <p:nvPr/>
        </p:nvSpPr>
        <p:spPr>
          <a:xfrm>
            <a:off x="7058912" y="3686617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6" name="Shape 1156"/>
          <p:cNvSpPr/>
          <p:nvPr/>
        </p:nvSpPr>
        <p:spPr>
          <a:xfrm>
            <a:off x="7058912" y="3995875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7" name="Shape 1157"/>
          <p:cNvSpPr/>
          <p:nvPr/>
        </p:nvSpPr>
        <p:spPr>
          <a:xfrm>
            <a:off x="7058912" y="4305133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8" name="Shape 1158"/>
          <p:cNvSpPr/>
          <p:nvPr/>
        </p:nvSpPr>
        <p:spPr>
          <a:xfrm>
            <a:off x="8435937" y="3841246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59" name="Shape 1159"/>
          <p:cNvSpPr/>
          <p:nvPr/>
        </p:nvSpPr>
        <p:spPr>
          <a:xfrm>
            <a:off x="8435937" y="4150504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60" name="Shape 1160"/>
          <p:cNvCxnSpPr>
            <a:stCxn id="1155" idx="6"/>
            <a:endCxn id="1150" idx="2"/>
          </p:cNvCxnSpPr>
          <p:nvPr/>
        </p:nvCxnSpPr>
        <p:spPr>
          <a:xfrm rot="10800000" flipH="1">
            <a:off x="7240712" y="3468217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61" name="Shape 1161"/>
          <p:cNvCxnSpPr>
            <a:stCxn id="1155" idx="6"/>
            <a:endCxn id="1151" idx="2"/>
          </p:cNvCxnSpPr>
          <p:nvPr/>
        </p:nvCxnSpPr>
        <p:spPr>
          <a:xfrm>
            <a:off x="7240712" y="3777517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2" name="Shape 1162"/>
          <p:cNvCxnSpPr>
            <a:stCxn id="1155" idx="6"/>
            <a:endCxn id="1152" idx="2"/>
          </p:cNvCxnSpPr>
          <p:nvPr/>
        </p:nvCxnSpPr>
        <p:spPr>
          <a:xfrm>
            <a:off x="7240712" y="3777517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3" name="Shape 1163"/>
          <p:cNvCxnSpPr>
            <a:stCxn id="1155" idx="6"/>
            <a:endCxn id="1153" idx="2"/>
          </p:cNvCxnSpPr>
          <p:nvPr/>
        </p:nvCxnSpPr>
        <p:spPr>
          <a:xfrm>
            <a:off x="7240712" y="3777517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4" name="Shape 1164"/>
          <p:cNvCxnSpPr>
            <a:stCxn id="1155" idx="6"/>
            <a:endCxn id="1154" idx="2"/>
          </p:cNvCxnSpPr>
          <p:nvPr/>
        </p:nvCxnSpPr>
        <p:spPr>
          <a:xfrm>
            <a:off x="7240712" y="3777517"/>
            <a:ext cx="506700" cy="92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65" name="Shape 1165"/>
          <p:cNvCxnSpPr>
            <a:stCxn id="1156" idx="6"/>
            <a:endCxn id="1150" idx="2"/>
          </p:cNvCxnSpPr>
          <p:nvPr/>
        </p:nvCxnSpPr>
        <p:spPr>
          <a:xfrm rot="10800000" flipH="1">
            <a:off x="7240712" y="3468175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66" name="Shape 1166"/>
          <p:cNvCxnSpPr>
            <a:stCxn id="1157" idx="6"/>
            <a:endCxn id="1150" idx="2"/>
          </p:cNvCxnSpPr>
          <p:nvPr/>
        </p:nvCxnSpPr>
        <p:spPr>
          <a:xfrm rot="10800000" flipH="1">
            <a:off x="7240712" y="3468133"/>
            <a:ext cx="506700" cy="92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67" name="Shape 1167"/>
          <p:cNvCxnSpPr>
            <a:stCxn id="1156" idx="6"/>
            <a:endCxn id="1151" idx="2"/>
          </p:cNvCxnSpPr>
          <p:nvPr/>
        </p:nvCxnSpPr>
        <p:spPr>
          <a:xfrm rot="10800000" flipH="1">
            <a:off x="7240712" y="3777475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8" name="Shape 1168"/>
          <p:cNvCxnSpPr>
            <a:stCxn id="1156" idx="6"/>
            <a:endCxn id="1152" idx="2"/>
          </p:cNvCxnSpPr>
          <p:nvPr/>
        </p:nvCxnSpPr>
        <p:spPr>
          <a:xfrm>
            <a:off x="7240712" y="4086775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69" name="Shape 1169"/>
          <p:cNvCxnSpPr>
            <a:stCxn id="1156" idx="6"/>
            <a:endCxn id="1153" idx="2"/>
          </p:cNvCxnSpPr>
          <p:nvPr/>
        </p:nvCxnSpPr>
        <p:spPr>
          <a:xfrm>
            <a:off x="7240712" y="4086775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0" name="Shape 1170"/>
          <p:cNvCxnSpPr>
            <a:stCxn id="1156" idx="6"/>
            <a:endCxn id="1154" idx="2"/>
          </p:cNvCxnSpPr>
          <p:nvPr/>
        </p:nvCxnSpPr>
        <p:spPr>
          <a:xfrm>
            <a:off x="7240712" y="4086775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71" name="Shape 1171"/>
          <p:cNvCxnSpPr>
            <a:endCxn id="1151" idx="2"/>
          </p:cNvCxnSpPr>
          <p:nvPr/>
        </p:nvCxnSpPr>
        <p:spPr>
          <a:xfrm rot="10800000" flipH="1">
            <a:off x="7240724" y="3777517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2" name="Shape 1172"/>
          <p:cNvCxnSpPr>
            <a:stCxn id="1157" idx="6"/>
            <a:endCxn id="1152" idx="2"/>
          </p:cNvCxnSpPr>
          <p:nvPr/>
        </p:nvCxnSpPr>
        <p:spPr>
          <a:xfrm rot="10800000" flipH="1">
            <a:off x="7240712" y="4086733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3" name="Shape 1173"/>
          <p:cNvCxnSpPr>
            <a:stCxn id="1157" idx="6"/>
            <a:endCxn id="1153" idx="2"/>
          </p:cNvCxnSpPr>
          <p:nvPr/>
        </p:nvCxnSpPr>
        <p:spPr>
          <a:xfrm>
            <a:off x="7240712" y="4396033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4" name="Shape 1174"/>
          <p:cNvCxnSpPr>
            <a:stCxn id="1157" idx="6"/>
            <a:endCxn id="1154" idx="2"/>
          </p:cNvCxnSpPr>
          <p:nvPr/>
        </p:nvCxnSpPr>
        <p:spPr>
          <a:xfrm>
            <a:off x="7240712" y="4396033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75" name="Shape 1175"/>
          <p:cNvCxnSpPr>
            <a:stCxn id="1150" idx="6"/>
            <a:endCxn id="1158" idx="2"/>
          </p:cNvCxnSpPr>
          <p:nvPr/>
        </p:nvCxnSpPr>
        <p:spPr>
          <a:xfrm>
            <a:off x="7929224" y="3468260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76" name="Shape 1176"/>
          <p:cNvCxnSpPr>
            <a:endCxn id="1158" idx="2"/>
          </p:cNvCxnSpPr>
          <p:nvPr/>
        </p:nvCxnSpPr>
        <p:spPr>
          <a:xfrm rot="10800000" flipH="1">
            <a:off x="7929237" y="3932146"/>
            <a:ext cx="506700" cy="77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77" name="Shape 1177"/>
          <p:cNvCxnSpPr>
            <a:stCxn id="1151" idx="6"/>
            <a:endCxn id="1158" idx="2"/>
          </p:cNvCxnSpPr>
          <p:nvPr/>
        </p:nvCxnSpPr>
        <p:spPr>
          <a:xfrm>
            <a:off x="7929224" y="3777517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8" name="Shape 1178"/>
          <p:cNvCxnSpPr>
            <a:stCxn id="1152" idx="6"/>
            <a:endCxn id="1158" idx="2"/>
          </p:cNvCxnSpPr>
          <p:nvPr/>
        </p:nvCxnSpPr>
        <p:spPr>
          <a:xfrm rot="10800000" flipH="1">
            <a:off x="7929224" y="3932275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79" name="Shape 1179"/>
          <p:cNvCxnSpPr>
            <a:stCxn id="1153" idx="6"/>
            <a:endCxn id="1158" idx="2"/>
          </p:cNvCxnSpPr>
          <p:nvPr/>
        </p:nvCxnSpPr>
        <p:spPr>
          <a:xfrm rot="10800000" flipH="1">
            <a:off x="7929224" y="3932233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0" name="Shape 1180"/>
          <p:cNvCxnSpPr>
            <a:stCxn id="1150" idx="6"/>
            <a:endCxn id="1159" idx="2"/>
          </p:cNvCxnSpPr>
          <p:nvPr/>
        </p:nvCxnSpPr>
        <p:spPr>
          <a:xfrm>
            <a:off x="7929224" y="3468260"/>
            <a:ext cx="506700" cy="77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81" name="Shape 1181"/>
          <p:cNvCxnSpPr>
            <a:stCxn id="1151" idx="6"/>
            <a:endCxn id="1159" idx="2"/>
          </p:cNvCxnSpPr>
          <p:nvPr/>
        </p:nvCxnSpPr>
        <p:spPr>
          <a:xfrm>
            <a:off x="7929224" y="3777517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2" name="Shape 1182"/>
          <p:cNvCxnSpPr>
            <a:stCxn id="1152" idx="6"/>
            <a:endCxn id="1159" idx="2"/>
          </p:cNvCxnSpPr>
          <p:nvPr/>
        </p:nvCxnSpPr>
        <p:spPr>
          <a:xfrm>
            <a:off x="7929224" y="4086775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3" name="Shape 1183"/>
          <p:cNvCxnSpPr>
            <a:stCxn id="1153" idx="6"/>
            <a:endCxn id="1159" idx="2"/>
          </p:cNvCxnSpPr>
          <p:nvPr/>
        </p:nvCxnSpPr>
        <p:spPr>
          <a:xfrm rot="10800000" flipH="1">
            <a:off x="7929224" y="4241533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84" name="Shape 1184"/>
          <p:cNvCxnSpPr>
            <a:stCxn id="1154" idx="6"/>
            <a:endCxn id="1159" idx="2"/>
          </p:cNvCxnSpPr>
          <p:nvPr/>
        </p:nvCxnSpPr>
        <p:spPr>
          <a:xfrm rot="10800000" flipH="1">
            <a:off x="7929224" y="4241491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sp>
        <p:nvSpPr>
          <p:cNvPr id="1185" name="Shape 1185"/>
          <p:cNvSpPr/>
          <p:nvPr/>
        </p:nvSpPr>
        <p:spPr>
          <a:xfrm>
            <a:off x="5641749" y="3377360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6" name="Shape 1186"/>
          <p:cNvSpPr/>
          <p:nvPr/>
        </p:nvSpPr>
        <p:spPr>
          <a:xfrm>
            <a:off x="5641749" y="3686617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7" name="Shape 1187"/>
          <p:cNvSpPr/>
          <p:nvPr/>
        </p:nvSpPr>
        <p:spPr>
          <a:xfrm>
            <a:off x="5641749" y="3995875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8" name="Shape 1188"/>
          <p:cNvSpPr/>
          <p:nvPr/>
        </p:nvSpPr>
        <p:spPr>
          <a:xfrm>
            <a:off x="5641749" y="4305133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9" name="Shape 1189"/>
          <p:cNvSpPr/>
          <p:nvPr/>
        </p:nvSpPr>
        <p:spPr>
          <a:xfrm>
            <a:off x="5641749" y="4614391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0" name="Shape 1190"/>
          <p:cNvSpPr/>
          <p:nvPr/>
        </p:nvSpPr>
        <p:spPr>
          <a:xfrm>
            <a:off x="4953237" y="3686617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1" name="Shape 1191"/>
          <p:cNvSpPr/>
          <p:nvPr/>
        </p:nvSpPr>
        <p:spPr>
          <a:xfrm>
            <a:off x="4953237" y="3995875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2" name="Shape 1192"/>
          <p:cNvSpPr/>
          <p:nvPr/>
        </p:nvSpPr>
        <p:spPr>
          <a:xfrm>
            <a:off x="4953237" y="4305133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3" name="Shape 1193"/>
          <p:cNvSpPr/>
          <p:nvPr/>
        </p:nvSpPr>
        <p:spPr>
          <a:xfrm>
            <a:off x="6330262" y="3841246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94" name="Shape 1194"/>
          <p:cNvSpPr/>
          <p:nvPr/>
        </p:nvSpPr>
        <p:spPr>
          <a:xfrm>
            <a:off x="6330262" y="4150504"/>
            <a:ext cx="181800" cy="181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195" name="Shape 1195"/>
          <p:cNvCxnSpPr>
            <a:stCxn id="1190" idx="6"/>
            <a:endCxn id="1185" idx="2"/>
          </p:cNvCxnSpPr>
          <p:nvPr/>
        </p:nvCxnSpPr>
        <p:spPr>
          <a:xfrm rot="10800000" flipH="1">
            <a:off x="5135037" y="3468217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96" name="Shape 1196"/>
          <p:cNvCxnSpPr>
            <a:stCxn id="1190" idx="6"/>
            <a:endCxn id="1186" idx="2"/>
          </p:cNvCxnSpPr>
          <p:nvPr/>
        </p:nvCxnSpPr>
        <p:spPr>
          <a:xfrm>
            <a:off x="5135037" y="3777517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97" name="Shape 1197"/>
          <p:cNvCxnSpPr>
            <a:stCxn id="1190" idx="6"/>
            <a:endCxn id="1187" idx="2"/>
          </p:cNvCxnSpPr>
          <p:nvPr/>
        </p:nvCxnSpPr>
        <p:spPr>
          <a:xfrm>
            <a:off x="5135037" y="3777517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198" name="Shape 1198"/>
          <p:cNvCxnSpPr>
            <a:stCxn id="1190" idx="6"/>
            <a:endCxn id="1188" idx="2"/>
          </p:cNvCxnSpPr>
          <p:nvPr/>
        </p:nvCxnSpPr>
        <p:spPr>
          <a:xfrm>
            <a:off x="5135037" y="3777517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199" name="Shape 1199"/>
          <p:cNvCxnSpPr>
            <a:stCxn id="1190" idx="6"/>
            <a:endCxn id="1189" idx="2"/>
          </p:cNvCxnSpPr>
          <p:nvPr/>
        </p:nvCxnSpPr>
        <p:spPr>
          <a:xfrm>
            <a:off x="5135037" y="3777517"/>
            <a:ext cx="506700" cy="92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00" name="Shape 1200"/>
          <p:cNvCxnSpPr>
            <a:stCxn id="1191" idx="6"/>
            <a:endCxn id="1185" idx="2"/>
          </p:cNvCxnSpPr>
          <p:nvPr/>
        </p:nvCxnSpPr>
        <p:spPr>
          <a:xfrm rot="10800000" flipH="1">
            <a:off x="5135037" y="3468175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1" name="Shape 1201"/>
          <p:cNvCxnSpPr>
            <a:stCxn id="1192" idx="6"/>
            <a:endCxn id="1185" idx="2"/>
          </p:cNvCxnSpPr>
          <p:nvPr/>
        </p:nvCxnSpPr>
        <p:spPr>
          <a:xfrm rot="10800000" flipH="1">
            <a:off x="5135037" y="3468133"/>
            <a:ext cx="506700" cy="927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2" name="Shape 1202"/>
          <p:cNvCxnSpPr>
            <a:stCxn id="1191" idx="6"/>
            <a:endCxn id="1186" idx="2"/>
          </p:cNvCxnSpPr>
          <p:nvPr/>
        </p:nvCxnSpPr>
        <p:spPr>
          <a:xfrm rot="10800000" flipH="1">
            <a:off x="5135037" y="3777475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03" name="Shape 1203"/>
          <p:cNvCxnSpPr>
            <a:stCxn id="1191" idx="6"/>
            <a:endCxn id="1187" idx="2"/>
          </p:cNvCxnSpPr>
          <p:nvPr/>
        </p:nvCxnSpPr>
        <p:spPr>
          <a:xfrm>
            <a:off x="5135037" y="4086775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4" name="Shape 1204"/>
          <p:cNvCxnSpPr>
            <a:stCxn id="1191" idx="6"/>
            <a:endCxn id="1188" idx="2"/>
          </p:cNvCxnSpPr>
          <p:nvPr/>
        </p:nvCxnSpPr>
        <p:spPr>
          <a:xfrm>
            <a:off x="5135037" y="4086775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5" name="Shape 1205"/>
          <p:cNvCxnSpPr>
            <a:stCxn id="1191" idx="6"/>
            <a:endCxn id="1189" idx="2"/>
          </p:cNvCxnSpPr>
          <p:nvPr/>
        </p:nvCxnSpPr>
        <p:spPr>
          <a:xfrm>
            <a:off x="5135037" y="4086775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06" name="Shape 1206"/>
          <p:cNvCxnSpPr>
            <a:endCxn id="1186" idx="2"/>
          </p:cNvCxnSpPr>
          <p:nvPr/>
        </p:nvCxnSpPr>
        <p:spPr>
          <a:xfrm rot="10800000" flipH="1">
            <a:off x="5135049" y="3777517"/>
            <a:ext cx="506700" cy="61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07" name="Shape 1207"/>
          <p:cNvCxnSpPr>
            <a:stCxn id="1192" idx="6"/>
            <a:endCxn id="1187" idx="2"/>
          </p:cNvCxnSpPr>
          <p:nvPr/>
        </p:nvCxnSpPr>
        <p:spPr>
          <a:xfrm rot="10800000" flipH="1">
            <a:off x="5135037" y="4086733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8" name="Shape 1208"/>
          <p:cNvCxnSpPr>
            <a:stCxn id="1192" idx="6"/>
            <a:endCxn id="1188" idx="2"/>
          </p:cNvCxnSpPr>
          <p:nvPr/>
        </p:nvCxnSpPr>
        <p:spPr>
          <a:xfrm>
            <a:off x="5135037" y="4396033"/>
            <a:ext cx="5067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09" name="Shape 1209"/>
          <p:cNvCxnSpPr>
            <a:stCxn id="1192" idx="6"/>
            <a:endCxn id="1189" idx="2"/>
          </p:cNvCxnSpPr>
          <p:nvPr/>
        </p:nvCxnSpPr>
        <p:spPr>
          <a:xfrm>
            <a:off x="5135037" y="4396033"/>
            <a:ext cx="506700" cy="30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10" name="Shape 1210"/>
          <p:cNvCxnSpPr>
            <a:stCxn id="1185" idx="6"/>
            <a:endCxn id="1193" idx="2"/>
          </p:cNvCxnSpPr>
          <p:nvPr/>
        </p:nvCxnSpPr>
        <p:spPr>
          <a:xfrm>
            <a:off x="5823549" y="3468260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1" name="Shape 1211"/>
          <p:cNvCxnSpPr>
            <a:endCxn id="1193" idx="2"/>
          </p:cNvCxnSpPr>
          <p:nvPr/>
        </p:nvCxnSpPr>
        <p:spPr>
          <a:xfrm rot="10800000" flipH="1">
            <a:off x="5823562" y="3932146"/>
            <a:ext cx="506700" cy="77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12" name="Shape 1212"/>
          <p:cNvCxnSpPr>
            <a:stCxn id="1186" idx="6"/>
            <a:endCxn id="1193" idx="2"/>
          </p:cNvCxnSpPr>
          <p:nvPr/>
        </p:nvCxnSpPr>
        <p:spPr>
          <a:xfrm>
            <a:off x="5823549" y="3777517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13" name="Shape 1213"/>
          <p:cNvCxnSpPr>
            <a:stCxn id="1187" idx="6"/>
            <a:endCxn id="1193" idx="2"/>
          </p:cNvCxnSpPr>
          <p:nvPr/>
        </p:nvCxnSpPr>
        <p:spPr>
          <a:xfrm rot="10800000" flipH="1">
            <a:off x="5823549" y="3932275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4" name="Shape 1214"/>
          <p:cNvCxnSpPr>
            <a:stCxn id="1188" idx="6"/>
            <a:endCxn id="1193" idx="2"/>
          </p:cNvCxnSpPr>
          <p:nvPr/>
        </p:nvCxnSpPr>
        <p:spPr>
          <a:xfrm rot="10800000" flipH="1">
            <a:off x="5823549" y="3932233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5" name="Shape 1215"/>
          <p:cNvCxnSpPr>
            <a:stCxn id="1185" idx="6"/>
            <a:endCxn id="1194" idx="2"/>
          </p:cNvCxnSpPr>
          <p:nvPr/>
        </p:nvCxnSpPr>
        <p:spPr>
          <a:xfrm>
            <a:off x="5823549" y="3468260"/>
            <a:ext cx="506700" cy="77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6" name="Shape 1216"/>
          <p:cNvCxnSpPr>
            <a:stCxn id="1186" idx="6"/>
            <a:endCxn id="1194" idx="2"/>
          </p:cNvCxnSpPr>
          <p:nvPr/>
        </p:nvCxnSpPr>
        <p:spPr>
          <a:xfrm>
            <a:off x="5823549" y="3777517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  <p:cxnSp>
        <p:nvCxnSpPr>
          <p:cNvPr id="1217" name="Shape 1217"/>
          <p:cNvCxnSpPr>
            <a:stCxn id="1187" idx="6"/>
            <a:endCxn id="1194" idx="2"/>
          </p:cNvCxnSpPr>
          <p:nvPr/>
        </p:nvCxnSpPr>
        <p:spPr>
          <a:xfrm>
            <a:off x="5823549" y="4086775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8" name="Shape 1218"/>
          <p:cNvCxnSpPr>
            <a:stCxn id="1188" idx="6"/>
            <a:endCxn id="1194" idx="2"/>
          </p:cNvCxnSpPr>
          <p:nvPr/>
        </p:nvCxnSpPr>
        <p:spPr>
          <a:xfrm rot="10800000" flipH="1">
            <a:off x="5823549" y="4241533"/>
            <a:ext cx="506700" cy="15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1219" name="Shape 1219"/>
          <p:cNvCxnSpPr>
            <a:stCxn id="1189" idx="6"/>
            <a:endCxn id="1194" idx="2"/>
          </p:cNvCxnSpPr>
          <p:nvPr/>
        </p:nvCxnSpPr>
        <p:spPr>
          <a:xfrm rot="10800000" flipH="1">
            <a:off x="5823549" y="4241491"/>
            <a:ext cx="506700" cy="46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ot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Shape 59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From MLC to NN to Deep-NN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00" name="Shape 600"/>
          <p:cNvSpPr txBox="1"/>
          <p:nvPr/>
        </p:nvSpPr>
        <p:spPr>
          <a:xfrm>
            <a:off x="311700" y="1017725"/>
            <a:ext cx="43704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GOAL</a:t>
            </a:r>
            <a:r>
              <a:rPr lang="en-GB"/>
              <a:t>: build a bigger and non linear model</a:t>
            </a:r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marR="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</a:pPr>
            <a:r>
              <a:rPr lang="en-GB" u="sng"/>
              <a:t>IDEA</a:t>
            </a:r>
            <a:r>
              <a:rPr lang="en-GB"/>
              <a:t>: concatenate many linear systems (MLC) and insert a </a:t>
            </a:r>
            <a:r>
              <a:rPr lang="en-GB" b="1" i="1"/>
              <a:t>non linear function</a:t>
            </a:r>
            <a:r>
              <a:rPr lang="en-GB"/>
              <a:t> between two consecutive MLCs, that is, the activation function</a:t>
            </a:r>
          </a:p>
        </p:txBody>
      </p:sp>
      <p:grpSp>
        <p:nvGrpSpPr>
          <p:cNvPr id="601" name="Shape 601"/>
          <p:cNvGrpSpPr/>
          <p:nvPr/>
        </p:nvGrpSpPr>
        <p:grpSpPr>
          <a:xfrm>
            <a:off x="3963575" y="3584950"/>
            <a:ext cx="914610" cy="914610"/>
            <a:chOff x="4989875" y="2110600"/>
            <a:chExt cx="914610" cy="914610"/>
          </a:xfrm>
        </p:grpSpPr>
        <p:sp>
          <p:nvSpPr>
            <p:cNvPr id="602" name="Shape 602"/>
            <p:cNvSpPr/>
            <p:nvPr/>
          </p:nvSpPr>
          <p:spPr>
            <a:xfrm>
              <a:off x="4989875" y="211060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3" name="Shape 603"/>
            <p:cNvSpPr/>
            <p:nvPr/>
          </p:nvSpPr>
          <p:spPr>
            <a:xfrm>
              <a:off x="5074730" y="2195455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04" name="Shape 604"/>
            <p:cNvSpPr/>
            <p:nvPr/>
          </p:nvSpPr>
          <p:spPr>
            <a:xfrm>
              <a:off x="5159585" y="228031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-GB" sz="2400">
                  <a:solidFill>
                    <a:srgbClr val="0000FF"/>
                  </a:solidFill>
                </a:rPr>
                <a:t>?</a:t>
              </a:r>
            </a:p>
          </p:txBody>
        </p:sp>
      </p:grpSp>
      <p:sp>
        <p:nvSpPr>
          <p:cNvPr id="605" name="Shape 605"/>
          <p:cNvSpPr txBox="1"/>
          <p:nvPr/>
        </p:nvSpPr>
        <p:spPr>
          <a:xfrm>
            <a:off x="3551145" y="3843338"/>
            <a:ext cx="413400" cy="39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606" name="Shape 606"/>
          <p:cNvSpPr txBox="1"/>
          <p:nvPr/>
        </p:nvSpPr>
        <p:spPr>
          <a:xfrm>
            <a:off x="4878170" y="3843338"/>
            <a:ext cx="413400" cy="39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607" name="Shape 607"/>
          <p:cNvSpPr txBox="1"/>
          <p:nvPr/>
        </p:nvSpPr>
        <p:spPr>
          <a:xfrm>
            <a:off x="5902550" y="1560600"/>
            <a:ext cx="20199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b="1">
                <a:solidFill>
                  <a:srgbClr val="CC0000"/>
                </a:solidFill>
              </a:rPr>
              <a:t>Which function?</a:t>
            </a:r>
          </a:p>
        </p:txBody>
      </p:sp>
      <p:sp>
        <p:nvSpPr>
          <p:cNvPr id="608" name="Shape 608"/>
          <p:cNvSpPr/>
          <p:nvPr/>
        </p:nvSpPr>
        <p:spPr>
          <a:xfrm rot="2372432">
            <a:off x="5203068" y="1772736"/>
            <a:ext cx="240801" cy="1832911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9" name="Shape 609"/>
          <p:cNvSpPr txBox="1"/>
          <p:nvPr/>
        </p:nvSpPr>
        <p:spPr>
          <a:xfrm rot="-642352">
            <a:off x="6239924" y="2205844"/>
            <a:ext cx="943116" cy="4494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ReLU</a:t>
            </a:r>
          </a:p>
        </p:txBody>
      </p:sp>
      <p:sp>
        <p:nvSpPr>
          <p:cNvPr id="610" name="Shape 610"/>
          <p:cNvSpPr txBox="1"/>
          <p:nvPr/>
        </p:nvSpPr>
        <p:spPr>
          <a:xfrm rot="1033479">
            <a:off x="6964584" y="2112144"/>
            <a:ext cx="943201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sigmoid</a:t>
            </a:r>
          </a:p>
        </p:txBody>
      </p:sp>
      <p:sp>
        <p:nvSpPr>
          <p:cNvPr id="611" name="Shape 611"/>
          <p:cNvSpPr txBox="1"/>
          <p:nvPr/>
        </p:nvSpPr>
        <p:spPr>
          <a:xfrm rot="491517">
            <a:off x="6784928" y="2540648"/>
            <a:ext cx="943224" cy="449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tanh</a:t>
            </a:r>
          </a:p>
        </p:txBody>
      </p:sp>
      <p:sp>
        <p:nvSpPr>
          <p:cNvPr id="612" name="Shape 612"/>
          <p:cNvSpPr/>
          <p:nvPr/>
        </p:nvSpPr>
        <p:spPr>
          <a:xfrm>
            <a:off x="1016427" y="3584950"/>
            <a:ext cx="9225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613" name="Shape 613"/>
          <p:cNvSpPr/>
          <p:nvPr/>
        </p:nvSpPr>
        <p:spPr>
          <a:xfrm>
            <a:off x="2295192" y="3584950"/>
            <a:ext cx="4779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614" name="Shape 614"/>
          <p:cNvSpPr txBox="1"/>
          <p:nvPr/>
        </p:nvSpPr>
        <p:spPr>
          <a:xfrm>
            <a:off x="1938948" y="3841664"/>
            <a:ext cx="417000" cy="4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615" name="Shape 615"/>
          <p:cNvSpPr/>
          <p:nvPr/>
        </p:nvSpPr>
        <p:spPr>
          <a:xfrm>
            <a:off x="574596" y="3584950"/>
            <a:ext cx="3504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616" name="Shape 616"/>
          <p:cNvSpPr txBox="1"/>
          <p:nvPr/>
        </p:nvSpPr>
        <p:spPr>
          <a:xfrm>
            <a:off x="2706395" y="3841664"/>
            <a:ext cx="417000" cy="4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617" name="Shape 617"/>
          <p:cNvSpPr/>
          <p:nvPr/>
        </p:nvSpPr>
        <p:spPr>
          <a:xfrm>
            <a:off x="3072114" y="3584950"/>
            <a:ext cx="4779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618" name="Shape 618"/>
          <p:cNvSpPr/>
          <p:nvPr/>
        </p:nvSpPr>
        <p:spPr>
          <a:xfrm>
            <a:off x="5291727" y="3584875"/>
            <a:ext cx="9225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619" name="Shape 619"/>
          <p:cNvSpPr/>
          <p:nvPr/>
        </p:nvSpPr>
        <p:spPr>
          <a:xfrm>
            <a:off x="6570492" y="3584875"/>
            <a:ext cx="4779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620" name="Shape 620"/>
          <p:cNvSpPr txBox="1"/>
          <p:nvPr/>
        </p:nvSpPr>
        <p:spPr>
          <a:xfrm>
            <a:off x="6214248" y="3841589"/>
            <a:ext cx="417000" cy="4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621" name="Shape 621"/>
          <p:cNvSpPr txBox="1"/>
          <p:nvPr/>
        </p:nvSpPr>
        <p:spPr>
          <a:xfrm>
            <a:off x="6981695" y="3841589"/>
            <a:ext cx="417000" cy="40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622" name="Shape 622"/>
          <p:cNvSpPr/>
          <p:nvPr/>
        </p:nvSpPr>
        <p:spPr>
          <a:xfrm>
            <a:off x="7347414" y="3584875"/>
            <a:ext cx="477900" cy="9147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623" name="Shape 623"/>
          <p:cNvSpPr txBox="1"/>
          <p:nvPr/>
        </p:nvSpPr>
        <p:spPr>
          <a:xfrm>
            <a:off x="7813808" y="3843250"/>
            <a:ext cx="1260000" cy="39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→ s(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aseline="-25000">
                <a:solidFill>
                  <a:srgbClr val="CC0000"/>
                </a:solidFill>
              </a:rPr>
              <a:t>2</a:t>
            </a:r>
            <a:r>
              <a:rPr lang="en-GB"/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Shape 6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Choose the (non linear) activation function</a:t>
            </a:r>
          </a:p>
        </p:txBody>
      </p:sp>
      <p:pic>
        <p:nvPicPr>
          <p:cNvPr id="629" name="Shape 6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2150" y="1263374"/>
            <a:ext cx="8419699" cy="2464499"/>
          </a:xfrm>
          <a:prstGeom prst="rect">
            <a:avLst/>
          </a:prstGeom>
          <a:noFill/>
          <a:ln>
            <a:noFill/>
          </a:ln>
        </p:spPr>
      </p:pic>
      <p:sp>
        <p:nvSpPr>
          <p:cNvPr id="630" name="Shape 630"/>
          <p:cNvSpPr txBox="1"/>
          <p:nvPr/>
        </p:nvSpPr>
        <p:spPr>
          <a:xfrm>
            <a:off x="6209050" y="3786425"/>
            <a:ext cx="2472300" cy="11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  <a:buChar char="●"/>
            </a:pPr>
            <a:r>
              <a:rPr lang="en-GB"/>
              <a:t>simplest function</a:t>
            </a:r>
          </a:p>
          <a:p>
            <a:pPr marL="457200" lvl="0" indent="-228600" rtl="0">
              <a:spcBef>
                <a:spcPts val="0"/>
              </a:spcBef>
              <a:buChar char="●"/>
            </a:pPr>
            <a:r>
              <a:rPr lang="en-GB"/>
              <a:t>constant derivative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31" name="Shape 631"/>
          <p:cNvSpPr txBox="1"/>
          <p:nvPr/>
        </p:nvSpPr>
        <p:spPr>
          <a:xfrm>
            <a:off x="3465850" y="3786425"/>
            <a:ext cx="2472300" cy="11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-GB"/>
              <a:t>similar to sigmoid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2" name="Shape 632"/>
          <p:cNvSpPr txBox="1"/>
          <p:nvPr/>
        </p:nvSpPr>
        <p:spPr>
          <a:xfrm>
            <a:off x="646450" y="3786425"/>
            <a:ext cx="2472300" cy="11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har char="●"/>
            </a:pPr>
            <a:r>
              <a:rPr lang="en-GB"/>
              <a:t>A perceptron classic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633" name="Shape 633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u="sng">
                <a:solidFill>
                  <a:schemeClr val="hlink"/>
                </a:solidFill>
                <a:hlinkClick r:id="rId4"/>
              </a:rPr>
              <a:t>http://adilmoujahid.com/posts/2016/06/introduction-deep-learning-python-caffe/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Shape 6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ReLU: Rectified Linear Unit</a:t>
            </a:r>
          </a:p>
        </p:txBody>
      </p:sp>
      <p:sp>
        <p:nvSpPr>
          <p:cNvPr id="639" name="Shape 639"/>
          <p:cNvSpPr/>
          <p:nvPr/>
        </p:nvSpPr>
        <p:spPr>
          <a:xfrm rot="5400000">
            <a:off x="4146575" y="1491025"/>
            <a:ext cx="254400" cy="56439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40" name="Shape 640"/>
          <p:cNvSpPr txBox="1"/>
          <p:nvPr/>
        </p:nvSpPr>
        <p:spPr>
          <a:xfrm>
            <a:off x="2347475" y="4440175"/>
            <a:ext cx="38526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no more linear…!</a:t>
            </a:r>
          </a:p>
        </p:txBody>
      </p:sp>
      <p:cxnSp>
        <p:nvCxnSpPr>
          <p:cNvPr id="641" name="Shape 641"/>
          <p:cNvCxnSpPr/>
          <p:nvPr/>
        </p:nvCxnSpPr>
        <p:spPr>
          <a:xfrm rot="10800000">
            <a:off x="2732425" y="1518550"/>
            <a:ext cx="0" cy="1338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42" name="Shape 642"/>
          <p:cNvCxnSpPr/>
          <p:nvPr/>
        </p:nvCxnSpPr>
        <p:spPr>
          <a:xfrm>
            <a:off x="1474512" y="2668976"/>
            <a:ext cx="2515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43" name="Shape 643"/>
          <p:cNvCxnSpPr/>
          <p:nvPr/>
        </p:nvCxnSpPr>
        <p:spPr>
          <a:xfrm>
            <a:off x="1478925" y="2670975"/>
            <a:ext cx="1254300" cy="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644" name="Shape 644"/>
          <p:cNvCxnSpPr/>
          <p:nvPr/>
        </p:nvCxnSpPr>
        <p:spPr>
          <a:xfrm rot="10800000" flipH="1">
            <a:off x="2727875" y="1682425"/>
            <a:ext cx="992100" cy="99210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645" name="Shape 6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7687" y="1168424"/>
            <a:ext cx="2069463" cy="210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6" name="Shape 646"/>
          <p:cNvCxnSpPr/>
          <p:nvPr/>
        </p:nvCxnSpPr>
        <p:spPr>
          <a:xfrm rot="10800000">
            <a:off x="6132150" y="1518550"/>
            <a:ext cx="0" cy="1338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47" name="Shape 647"/>
          <p:cNvCxnSpPr/>
          <p:nvPr/>
        </p:nvCxnSpPr>
        <p:spPr>
          <a:xfrm>
            <a:off x="4874237" y="2668976"/>
            <a:ext cx="2515799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48" name="Shape 648"/>
          <p:cNvCxnSpPr/>
          <p:nvPr/>
        </p:nvCxnSpPr>
        <p:spPr>
          <a:xfrm>
            <a:off x="4878650" y="2670975"/>
            <a:ext cx="1254300" cy="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649" name="Shape 649"/>
          <p:cNvCxnSpPr/>
          <p:nvPr/>
        </p:nvCxnSpPr>
        <p:spPr>
          <a:xfrm>
            <a:off x="6132150" y="2366175"/>
            <a:ext cx="1254300" cy="0"/>
          </a:xfrm>
          <a:prstGeom prst="straightConnector1">
            <a:avLst/>
          </a:prstGeom>
          <a:noFill/>
          <a:ln w="19050" cap="flat" cmpd="sng">
            <a:solidFill>
              <a:srgbClr val="0000FF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650" name="Shape 650"/>
          <p:cNvSpPr txBox="1"/>
          <p:nvPr/>
        </p:nvSpPr>
        <p:spPr>
          <a:xfrm>
            <a:off x="5896775" y="2238975"/>
            <a:ext cx="292200" cy="2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000"/>
              <a:t>1</a:t>
            </a:r>
          </a:p>
        </p:txBody>
      </p:sp>
      <p:sp>
        <p:nvSpPr>
          <p:cNvPr id="651" name="Shape 651"/>
          <p:cNvSpPr txBox="1"/>
          <p:nvPr/>
        </p:nvSpPr>
        <p:spPr>
          <a:xfrm>
            <a:off x="3692100" y="2414575"/>
            <a:ext cx="292200" cy="2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x</a:t>
            </a:r>
          </a:p>
        </p:txBody>
      </p:sp>
      <p:sp>
        <p:nvSpPr>
          <p:cNvPr id="652" name="Shape 652"/>
          <p:cNvSpPr txBox="1"/>
          <p:nvPr/>
        </p:nvSpPr>
        <p:spPr>
          <a:xfrm>
            <a:off x="2445300" y="1518550"/>
            <a:ext cx="292200" cy="2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y</a:t>
            </a:r>
          </a:p>
        </p:txBody>
      </p:sp>
      <p:sp>
        <p:nvSpPr>
          <p:cNvPr id="653" name="Shape 653"/>
          <p:cNvSpPr txBox="1"/>
          <p:nvPr/>
        </p:nvSpPr>
        <p:spPr>
          <a:xfrm>
            <a:off x="5839950" y="1518550"/>
            <a:ext cx="292200" cy="2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y</a:t>
            </a:r>
          </a:p>
        </p:txBody>
      </p:sp>
      <p:sp>
        <p:nvSpPr>
          <p:cNvPr id="654" name="Shape 654"/>
          <p:cNvSpPr txBox="1"/>
          <p:nvPr/>
        </p:nvSpPr>
        <p:spPr>
          <a:xfrm>
            <a:off x="7094250" y="2414575"/>
            <a:ext cx="292200" cy="25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000"/>
              <a:t>x</a:t>
            </a:r>
          </a:p>
        </p:txBody>
      </p:sp>
      <p:sp>
        <p:nvSpPr>
          <p:cNvPr id="655" name="Shape 655"/>
          <p:cNvSpPr txBox="1"/>
          <p:nvPr/>
        </p:nvSpPr>
        <p:spPr>
          <a:xfrm>
            <a:off x="5229150" y="1049274"/>
            <a:ext cx="1806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derivative</a:t>
            </a:r>
          </a:p>
        </p:txBody>
      </p:sp>
      <p:sp>
        <p:nvSpPr>
          <p:cNvPr id="656" name="Shape 656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u="sng">
                <a:solidFill>
                  <a:schemeClr val="hlink"/>
                </a:solidFill>
                <a:hlinkClick r:id="rId4"/>
              </a:rPr>
              <a:t>http://www.kdnuggets.com/2016/03/must-know-tips-deep-learning-part-2.html</a:t>
            </a:r>
          </a:p>
        </p:txBody>
      </p:sp>
      <p:grpSp>
        <p:nvGrpSpPr>
          <p:cNvPr id="657" name="Shape 657"/>
          <p:cNvGrpSpPr/>
          <p:nvPr/>
        </p:nvGrpSpPr>
        <p:grpSpPr>
          <a:xfrm>
            <a:off x="3869171" y="3339283"/>
            <a:ext cx="746962" cy="746962"/>
            <a:chOff x="4989875" y="2110600"/>
            <a:chExt cx="914610" cy="914610"/>
          </a:xfrm>
        </p:grpSpPr>
        <p:sp>
          <p:nvSpPr>
            <p:cNvPr id="658" name="Shape 658"/>
            <p:cNvSpPr/>
            <p:nvPr/>
          </p:nvSpPr>
          <p:spPr>
            <a:xfrm>
              <a:off x="4989875" y="211060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59" name="Shape 659"/>
            <p:cNvSpPr/>
            <p:nvPr/>
          </p:nvSpPr>
          <p:spPr>
            <a:xfrm>
              <a:off x="5074730" y="2195455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60" name="Shape 660"/>
            <p:cNvSpPr/>
            <p:nvPr/>
          </p:nvSpPr>
          <p:spPr>
            <a:xfrm>
              <a:off x="5159585" y="228031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sz="1200">
                <a:solidFill>
                  <a:srgbClr val="0000FF"/>
                </a:solidFill>
              </a:endParaRPr>
            </a:p>
          </p:txBody>
        </p:sp>
      </p:grpSp>
      <p:sp>
        <p:nvSpPr>
          <p:cNvPr id="661" name="Shape 661"/>
          <p:cNvSpPr txBox="1"/>
          <p:nvPr/>
        </p:nvSpPr>
        <p:spPr>
          <a:xfrm>
            <a:off x="3532319" y="3550312"/>
            <a:ext cx="337500" cy="32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662" name="Shape 662"/>
          <p:cNvSpPr txBox="1"/>
          <p:nvPr/>
        </p:nvSpPr>
        <p:spPr>
          <a:xfrm>
            <a:off x="4616095" y="3550312"/>
            <a:ext cx="337500" cy="32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663" name="Shape 663"/>
          <p:cNvSpPr/>
          <p:nvPr/>
        </p:nvSpPr>
        <p:spPr>
          <a:xfrm>
            <a:off x="1462227" y="3339286"/>
            <a:ext cx="753599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664" name="Shape 664"/>
          <p:cNvSpPr/>
          <p:nvPr/>
        </p:nvSpPr>
        <p:spPr>
          <a:xfrm>
            <a:off x="2506588" y="3339286"/>
            <a:ext cx="3903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665" name="Shape 665"/>
          <p:cNvSpPr txBox="1"/>
          <p:nvPr/>
        </p:nvSpPr>
        <p:spPr>
          <a:xfrm>
            <a:off x="2215645" y="3548944"/>
            <a:ext cx="340500" cy="32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666" name="Shape 666"/>
          <p:cNvSpPr/>
          <p:nvPr/>
        </p:nvSpPr>
        <p:spPr>
          <a:xfrm>
            <a:off x="1101385" y="3339286"/>
            <a:ext cx="2862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667" name="Shape 667"/>
          <p:cNvSpPr txBox="1"/>
          <p:nvPr/>
        </p:nvSpPr>
        <p:spPr>
          <a:xfrm>
            <a:off x="2842416" y="3548944"/>
            <a:ext cx="340500" cy="32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668" name="Shape 668"/>
          <p:cNvSpPr/>
          <p:nvPr/>
        </p:nvSpPr>
        <p:spPr>
          <a:xfrm>
            <a:off x="3141097" y="3339286"/>
            <a:ext cx="3903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669" name="Shape 669"/>
          <p:cNvSpPr/>
          <p:nvPr/>
        </p:nvSpPr>
        <p:spPr>
          <a:xfrm>
            <a:off x="4953845" y="3339224"/>
            <a:ext cx="7536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670" name="Shape 670"/>
          <p:cNvSpPr/>
          <p:nvPr/>
        </p:nvSpPr>
        <p:spPr>
          <a:xfrm>
            <a:off x="5998206" y="3339224"/>
            <a:ext cx="3903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671" name="Shape 671"/>
          <p:cNvSpPr txBox="1"/>
          <p:nvPr/>
        </p:nvSpPr>
        <p:spPr>
          <a:xfrm>
            <a:off x="5707263" y="3548883"/>
            <a:ext cx="340500" cy="32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672" name="Shape 672"/>
          <p:cNvSpPr txBox="1"/>
          <p:nvPr/>
        </p:nvSpPr>
        <p:spPr>
          <a:xfrm>
            <a:off x="6334034" y="3548883"/>
            <a:ext cx="340500" cy="32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673" name="Shape 673"/>
          <p:cNvSpPr/>
          <p:nvPr/>
        </p:nvSpPr>
        <p:spPr>
          <a:xfrm>
            <a:off x="6632715" y="3339224"/>
            <a:ext cx="390300" cy="747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674" name="Shape 674"/>
          <p:cNvSpPr txBox="1"/>
          <p:nvPr/>
        </p:nvSpPr>
        <p:spPr>
          <a:xfrm>
            <a:off x="7013616" y="3550239"/>
            <a:ext cx="1029000" cy="32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→ s(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aseline="-25000">
                <a:solidFill>
                  <a:srgbClr val="CC0000"/>
                </a:solidFill>
              </a:rPr>
              <a:t>2</a:t>
            </a:r>
            <a:r>
              <a:rPr lang="en-GB"/>
              <a:t>)</a:t>
            </a:r>
          </a:p>
        </p:txBody>
      </p:sp>
      <p:grpSp>
        <p:nvGrpSpPr>
          <p:cNvPr id="675" name="Shape 675"/>
          <p:cNvGrpSpPr/>
          <p:nvPr/>
        </p:nvGrpSpPr>
        <p:grpSpPr>
          <a:xfrm>
            <a:off x="4114711" y="3643425"/>
            <a:ext cx="390325" cy="288300"/>
            <a:chOff x="5244385" y="2508655"/>
            <a:chExt cx="575361" cy="288300"/>
          </a:xfrm>
        </p:grpSpPr>
        <p:cxnSp>
          <p:nvCxnSpPr>
            <p:cNvPr id="676" name="Shape 676"/>
            <p:cNvCxnSpPr/>
            <p:nvPr/>
          </p:nvCxnSpPr>
          <p:spPr>
            <a:xfrm>
              <a:off x="5244385" y="2795923"/>
              <a:ext cx="3219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677" name="Shape 677"/>
            <p:cNvCxnSpPr/>
            <p:nvPr/>
          </p:nvCxnSpPr>
          <p:spPr>
            <a:xfrm rot="10800000" flipH="1">
              <a:off x="5565046" y="2508655"/>
              <a:ext cx="254700" cy="2883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Shape 682"/>
          <p:cNvSpPr/>
          <p:nvPr/>
        </p:nvSpPr>
        <p:spPr>
          <a:xfrm>
            <a:off x="1009975" y="1607675"/>
            <a:ext cx="6775500" cy="1475700"/>
          </a:xfrm>
          <a:prstGeom prst="rect">
            <a:avLst/>
          </a:prstGeom>
          <a:solidFill>
            <a:srgbClr val="D0E0E3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3" name="Shape 683"/>
          <p:cNvSpPr/>
          <p:nvPr/>
        </p:nvSpPr>
        <p:spPr>
          <a:xfrm>
            <a:off x="5236525" y="1718950"/>
            <a:ext cx="1785900" cy="1317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4" name="Shape 684"/>
          <p:cNvSpPr/>
          <p:nvPr/>
        </p:nvSpPr>
        <p:spPr>
          <a:xfrm>
            <a:off x="1070175" y="1718950"/>
            <a:ext cx="1785900" cy="1317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dot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85" name="Shape 68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Résumé</a:t>
            </a:r>
          </a:p>
        </p:txBody>
      </p:sp>
      <p:sp>
        <p:nvSpPr>
          <p:cNvPr id="686" name="Shape 686"/>
          <p:cNvSpPr txBox="1"/>
          <p:nvPr/>
        </p:nvSpPr>
        <p:spPr>
          <a:xfrm>
            <a:off x="3835575" y="3661250"/>
            <a:ext cx="11706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hidden layer</a:t>
            </a:r>
          </a:p>
        </p:txBody>
      </p:sp>
      <p:cxnSp>
        <p:nvCxnSpPr>
          <p:cNvPr id="687" name="Shape 687"/>
          <p:cNvCxnSpPr>
            <a:stCxn id="686" idx="0"/>
          </p:cNvCxnSpPr>
          <p:nvPr/>
        </p:nvCxnSpPr>
        <p:spPr>
          <a:xfrm rot="10800000">
            <a:off x="4420875" y="3192950"/>
            <a:ext cx="0" cy="468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688" name="Shape 688"/>
          <p:cNvCxnSpPr/>
          <p:nvPr/>
        </p:nvCxnSpPr>
        <p:spPr>
          <a:xfrm rot="10800000">
            <a:off x="4742932" y="1966450"/>
            <a:ext cx="227400" cy="22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689" name="Shape 689"/>
          <p:cNvSpPr txBox="1"/>
          <p:nvPr/>
        </p:nvSpPr>
        <p:spPr>
          <a:xfrm>
            <a:off x="4820557" y="1789900"/>
            <a:ext cx="2892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H</a:t>
            </a:r>
          </a:p>
        </p:txBody>
      </p:sp>
      <p:sp>
        <p:nvSpPr>
          <p:cNvPr id="690" name="Shape 690"/>
          <p:cNvSpPr txBox="1"/>
          <p:nvPr/>
        </p:nvSpPr>
        <p:spPr>
          <a:xfrm>
            <a:off x="0" y="4694225"/>
            <a:ext cx="91440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000" b="1" i="1"/>
          </a:p>
          <a:p>
            <a:pPr lvl="0" rtl="0">
              <a:spcBef>
                <a:spcPts val="0"/>
              </a:spcBef>
              <a:buNone/>
            </a:pPr>
            <a:r>
              <a:rPr lang="en-GB" sz="1000" b="1" i="1"/>
              <a:t>H</a:t>
            </a:r>
            <a:r>
              <a:rPr lang="en-GB" sz="1000" i="1"/>
              <a:t> = number of “neurons” in the hidden layer</a:t>
            </a:r>
          </a:p>
        </p:txBody>
      </p:sp>
      <p:sp>
        <p:nvSpPr>
          <p:cNvPr id="691" name="Shape 691"/>
          <p:cNvSpPr txBox="1"/>
          <p:nvPr/>
        </p:nvSpPr>
        <p:spPr>
          <a:xfrm>
            <a:off x="1306237" y="1703225"/>
            <a:ext cx="1406700" cy="36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200"/>
              <a:t>linear model</a:t>
            </a:r>
          </a:p>
        </p:txBody>
      </p:sp>
      <p:sp>
        <p:nvSpPr>
          <p:cNvPr id="692" name="Shape 692"/>
          <p:cNvSpPr txBox="1"/>
          <p:nvPr/>
        </p:nvSpPr>
        <p:spPr>
          <a:xfrm>
            <a:off x="7505162" y="1627025"/>
            <a:ext cx="1406700" cy="36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softmax</a:t>
            </a:r>
          </a:p>
        </p:txBody>
      </p:sp>
      <p:sp>
        <p:nvSpPr>
          <p:cNvPr id="693" name="Shape 693"/>
          <p:cNvSpPr txBox="1"/>
          <p:nvPr/>
        </p:nvSpPr>
        <p:spPr>
          <a:xfrm>
            <a:off x="5484575" y="1703225"/>
            <a:ext cx="1406700" cy="36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1200"/>
              <a:t>linear model</a:t>
            </a:r>
          </a:p>
        </p:txBody>
      </p:sp>
      <p:sp>
        <p:nvSpPr>
          <p:cNvPr id="694" name="Shape 694"/>
          <p:cNvSpPr txBox="1"/>
          <p:nvPr/>
        </p:nvSpPr>
        <p:spPr>
          <a:xfrm>
            <a:off x="3574127" y="1240275"/>
            <a:ext cx="1693500" cy="369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non linear model</a:t>
            </a:r>
          </a:p>
        </p:txBody>
      </p:sp>
      <p:grpSp>
        <p:nvGrpSpPr>
          <p:cNvPr id="695" name="Shape 695"/>
          <p:cNvGrpSpPr/>
          <p:nvPr/>
        </p:nvGrpSpPr>
        <p:grpSpPr>
          <a:xfrm>
            <a:off x="3997483" y="2115151"/>
            <a:ext cx="864947" cy="865038"/>
            <a:chOff x="4989875" y="2110600"/>
            <a:chExt cx="914610" cy="914610"/>
          </a:xfrm>
        </p:grpSpPr>
        <p:sp>
          <p:nvSpPr>
            <p:cNvPr id="696" name="Shape 696"/>
            <p:cNvSpPr/>
            <p:nvPr/>
          </p:nvSpPr>
          <p:spPr>
            <a:xfrm>
              <a:off x="4989875" y="211060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5074730" y="2195455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>
              <a:off x="5159585" y="228031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sz="1200">
                <a:solidFill>
                  <a:srgbClr val="0000FF"/>
                </a:solidFill>
              </a:endParaRPr>
            </a:p>
          </p:txBody>
        </p:sp>
      </p:grpSp>
      <p:sp>
        <p:nvSpPr>
          <p:cNvPr id="699" name="Shape 699"/>
          <p:cNvSpPr txBox="1"/>
          <p:nvPr/>
        </p:nvSpPr>
        <p:spPr>
          <a:xfrm>
            <a:off x="3607325" y="2359459"/>
            <a:ext cx="390600" cy="37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700" name="Shape 700"/>
          <p:cNvSpPr txBox="1"/>
          <p:nvPr/>
        </p:nvSpPr>
        <p:spPr>
          <a:xfrm>
            <a:off x="4862256" y="2359459"/>
            <a:ext cx="390600" cy="37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701" name="Shape 701"/>
          <p:cNvSpPr/>
          <p:nvPr/>
        </p:nvSpPr>
        <p:spPr>
          <a:xfrm>
            <a:off x="1128252" y="2115083"/>
            <a:ext cx="8730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702" name="Shape 702"/>
          <p:cNvSpPr/>
          <p:nvPr/>
        </p:nvSpPr>
        <p:spPr>
          <a:xfrm>
            <a:off x="2337545" y="2115083"/>
            <a:ext cx="4521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703" name="Shape 703"/>
          <p:cNvSpPr txBox="1"/>
          <p:nvPr/>
        </p:nvSpPr>
        <p:spPr>
          <a:xfrm>
            <a:off x="2000655" y="2357875"/>
            <a:ext cx="394500" cy="3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704" name="Shape 704"/>
          <p:cNvSpPr/>
          <p:nvPr/>
        </p:nvSpPr>
        <p:spPr>
          <a:xfrm>
            <a:off x="553447" y="2115075"/>
            <a:ext cx="3945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705" name="Shape 705"/>
          <p:cNvSpPr txBox="1"/>
          <p:nvPr/>
        </p:nvSpPr>
        <p:spPr>
          <a:xfrm>
            <a:off x="2808467" y="2357875"/>
            <a:ext cx="394500" cy="3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706" name="Shape 706"/>
          <p:cNvSpPr/>
          <p:nvPr/>
        </p:nvSpPr>
        <p:spPr>
          <a:xfrm>
            <a:off x="3154318" y="2115083"/>
            <a:ext cx="4521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707" name="Shape 707"/>
          <p:cNvSpPr/>
          <p:nvPr/>
        </p:nvSpPr>
        <p:spPr>
          <a:xfrm>
            <a:off x="5306113" y="2115012"/>
            <a:ext cx="872852" cy="865224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708" name="Shape 708"/>
          <p:cNvSpPr/>
          <p:nvPr/>
        </p:nvSpPr>
        <p:spPr>
          <a:xfrm>
            <a:off x="6515406" y="2115012"/>
            <a:ext cx="452007" cy="865224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709" name="Shape 709"/>
          <p:cNvSpPr txBox="1"/>
          <p:nvPr/>
        </p:nvSpPr>
        <p:spPr>
          <a:xfrm>
            <a:off x="6178516" y="2357804"/>
            <a:ext cx="394541" cy="379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710" name="Shape 710"/>
          <p:cNvSpPr txBox="1"/>
          <p:nvPr/>
        </p:nvSpPr>
        <p:spPr>
          <a:xfrm>
            <a:off x="6904270" y="2357804"/>
            <a:ext cx="394541" cy="3791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711" name="Shape 711"/>
          <p:cNvSpPr/>
          <p:nvPr/>
        </p:nvSpPr>
        <p:spPr>
          <a:xfrm>
            <a:off x="7250121" y="2115012"/>
            <a:ext cx="452007" cy="865224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712" name="Shape 712"/>
          <p:cNvSpPr txBox="1"/>
          <p:nvPr/>
        </p:nvSpPr>
        <p:spPr>
          <a:xfrm>
            <a:off x="7767375" y="2359374"/>
            <a:ext cx="831969" cy="3762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→ s(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aseline="-25000">
                <a:solidFill>
                  <a:srgbClr val="CC0000"/>
                </a:solidFill>
              </a:rPr>
              <a:t>2</a:t>
            </a:r>
            <a:r>
              <a:rPr lang="en-GB"/>
              <a:t>)</a:t>
            </a:r>
          </a:p>
        </p:txBody>
      </p:sp>
      <p:grpSp>
        <p:nvGrpSpPr>
          <p:cNvPr id="713" name="Shape 713"/>
          <p:cNvGrpSpPr/>
          <p:nvPr/>
        </p:nvGrpSpPr>
        <p:grpSpPr>
          <a:xfrm>
            <a:off x="4282021" y="2467451"/>
            <a:ext cx="452004" cy="333880"/>
            <a:chOff x="5244385" y="2508655"/>
            <a:chExt cx="575361" cy="288300"/>
          </a:xfrm>
        </p:grpSpPr>
        <p:cxnSp>
          <p:nvCxnSpPr>
            <p:cNvPr id="714" name="Shape 714"/>
            <p:cNvCxnSpPr/>
            <p:nvPr/>
          </p:nvCxnSpPr>
          <p:spPr>
            <a:xfrm>
              <a:off x="5244385" y="2795923"/>
              <a:ext cx="3219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715" name="Shape 715"/>
            <p:cNvCxnSpPr/>
            <p:nvPr/>
          </p:nvCxnSpPr>
          <p:spPr>
            <a:xfrm rot="10800000" flipH="1">
              <a:off x="5565046" y="2508655"/>
              <a:ext cx="254700" cy="2883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  <p:sp>
        <p:nvSpPr>
          <p:cNvPr id="716" name="Shape 716"/>
          <p:cNvSpPr txBox="1"/>
          <p:nvPr/>
        </p:nvSpPr>
        <p:spPr>
          <a:xfrm rot="-924677">
            <a:off x="6193588" y="4015649"/>
            <a:ext cx="1785916" cy="4493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not very </a:t>
            </a:r>
            <a:r>
              <a:rPr lang="en-GB" i="1"/>
              <a:t>deep</a:t>
            </a:r>
            <a:r>
              <a:rPr lang="en-GB"/>
              <a:t> yet...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Practical example (1/2)</a:t>
            </a:r>
          </a:p>
        </p:txBody>
      </p:sp>
      <p:pic>
        <p:nvPicPr>
          <p:cNvPr id="722" name="Shape 7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800" y="1423537"/>
            <a:ext cx="3200400" cy="1841500"/>
          </a:xfrm>
          <a:prstGeom prst="rect">
            <a:avLst/>
          </a:prstGeom>
          <a:noFill/>
          <a:ln>
            <a:noFill/>
          </a:ln>
        </p:spPr>
      </p:pic>
      <p:sp>
        <p:nvSpPr>
          <p:cNvPr id="723" name="Shape 723"/>
          <p:cNvSpPr txBox="1"/>
          <p:nvPr/>
        </p:nvSpPr>
        <p:spPr>
          <a:xfrm>
            <a:off x="2656600" y="4323200"/>
            <a:ext cx="30531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900"/>
              <a:t>1xF                   FxC                          1xC                   1xC</a:t>
            </a:r>
          </a:p>
        </p:txBody>
      </p:sp>
      <p:sp>
        <p:nvSpPr>
          <p:cNvPr id="724" name="Shape 724"/>
          <p:cNvSpPr txBox="1"/>
          <p:nvPr/>
        </p:nvSpPr>
        <p:spPr>
          <a:xfrm>
            <a:off x="5639137" y="3702500"/>
            <a:ext cx="740400" cy="33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 </a:t>
            </a:r>
            <a:r>
              <a:rPr lang="en-GB" i="1"/>
              <a:t>s</a:t>
            </a:r>
            <a:r>
              <a:rPr lang="en-GB"/>
              <a:t>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="1" baseline="-25000">
                <a:solidFill>
                  <a:srgbClr val="CC0000"/>
                </a:solidFill>
              </a:rPr>
              <a:t>1</a:t>
            </a:r>
            <a:r>
              <a:rPr lang="en-GB"/>
              <a:t>)</a:t>
            </a:r>
          </a:p>
        </p:txBody>
      </p:sp>
      <p:pic>
        <p:nvPicPr>
          <p:cNvPr id="725" name="Shape 7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2008" y="1359946"/>
            <a:ext cx="802474" cy="109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6" name="Shape 7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1031" y="2130425"/>
            <a:ext cx="775272" cy="95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27" name="Shape 7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70249" y="3151664"/>
            <a:ext cx="516848" cy="693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8" name="Shape 7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88355" y="1381212"/>
            <a:ext cx="802474" cy="6800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9" name="Shape 729"/>
          <p:cNvCxnSpPr/>
          <p:nvPr/>
        </p:nvCxnSpPr>
        <p:spPr>
          <a:xfrm rot="10800000" flipH="1">
            <a:off x="6153475" y="1745850"/>
            <a:ext cx="1110300" cy="10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30" name="Shape 730"/>
          <p:cNvCxnSpPr/>
          <p:nvPr/>
        </p:nvCxnSpPr>
        <p:spPr>
          <a:xfrm>
            <a:off x="6160150" y="2086825"/>
            <a:ext cx="1150500" cy="481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31" name="Shape 731"/>
          <p:cNvCxnSpPr>
            <a:stCxn id="722" idx="3"/>
          </p:cNvCxnSpPr>
          <p:nvPr/>
        </p:nvCxnSpPr>
        <p:spPr>
          <a:xfrm>
            <a:off x="6172200" y="2344287"/>
            <a:ext cx="1205400" cy="1027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32" name="Shape 732"/>
          <p:cNvSpPr txBox="1"/>
          <p:nvPr/>
        </p:nvSpPr>
        <p:spPr>
          <a:xfrm>
            <a:off x="1419412" y="1604237"/>
            <a:ext cx="548400" cy="608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000"/>
              <a:t>Image</a:t>
            </a:r>
          </a:p>
          <a:p>
            <a:pPr lvl="0">
              <a:spcBef>
                <a:spcPts val="0"/>
              </a:spcBef>
              <a:buNone/>
            </a:pPr>
            <a:r>
              <a:rPr lang="en-GB" sz="1000"/>
              <a:t>28x28</a:t>
            </a:r>
          </a:p>
          <a:p>
            <a:pPr lvl="0">
              <a:spcBef>
                <a:spcPts val="0"/>
              </a:spcBef>
              <a:buNone/>
            </a:pPr>
            <a:r>
              <a:rPr lang="en-GB" sz="1000"/>
              <a:t>pixels</a:t>
            </a:r>
          </a:p>
        </p:txBody>
      </p:sp>
      <p:sp>
        <p:nvSpPr>
          <p:cNvPr id="733" name="Shape 733"/>
          <p:cNvSpPr txBox="1"/>
          <p:nvPr/>
        </p:nvSpPr>
        <p:spPr>
          <a:xfrm>
            <a:off x="4583975" y="1892850"/>
            <a:ext cx="240900" cy="30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sz="1200"/>
              <a:t>3</a:t>
            </a:r>
          </a:p>
        </p:txBody>
      </p:sp>
      <p:cxnSp>
        <p:nvCxnSpPr>
          <p:cNvPr id="734" name="Shape 734"/>
          <p:cNvCxnSpPr/>
          <p:nvPr/>
        </p:nvCxnSpPr>
        <p:spPr>
          <a:xfrm flipH="1">
            <a:off x="4769050" y="1170500"/>
            <a:ext cx="461400" cy="771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35" name="Shape 735"/>
          <p:cNvSpPr txBox="1"/>
          <p:nvPr/>
        </p:nvSpPr>
        <p:spPr>
          <a:xfrm>
            <a:off x="5291650" y="910550"/>
            <a:ext cx="12444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#classes (C)</a:t>
            </a:r>
          </a:p>
        </p:txBody>
      </p:sp>
      <p:cxnSp>
        <p:nvCxnSpPr>
          <p:cNvPr id="736" name="Shape 736"/>
          <p:cNvCxnSpPr/>
          <p:nvPr/>
        </p:nvCxnSpPr>
        <p:spPr>
          <a:xfrm rot="10800000" flipH="1">
            <a:off x="1772475" y="2274150"/>
            <a:ext cx="1418100" cy="1090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37" name="Shape 737"/>
          <p:cNvSpPr txBox="1"/>
          <p:nvPr/>
        </p:nvSpPr>
        <p:spPr>
          <a:xfrm>
            <a:off x="717600" y="3425550"/>
            <a:ext cx="12444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#features (F)</a:t>
            </a:r>
          </a:p>
        </p:txBody>
      </p:sp>
      <p:sp>
        <p:nvSpPr>
          <p:cNvPr id="738" name="Shape 738"/>
          <p:cNvSpPr/>
          <p:nvPr/>
        </p:nvSpPr>
        <p:spPr>
          <a:xfrm>
            <a:off x="3231402" y="3437158"/>
            <a:ext cx="8730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739" name="Shape 739"/>
          <p:cNvSpPr/>
          <p:nvPr/>
        </p:nvSpPr>
        <p:spPr>
          <a:xfrm>
            <a:off x="4440695" y="3437158"/>
            <a:ext cx="4521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740" name="Shape 740"/>
          <p:cNvSpPr txBox="1"/>
          <p:nvPr/>
        </p:nvSpPr>
        <p:spPr>
          <a:xfrm>
            <a:off x="4103805" y="3679950"/>
            <a:ext cx="394500" cy="3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741" name="Shape 741"/>
          <p:cNvSpPr/>
          <p:nvPr/>
        </p:nvSpPr>
        <p:spPr>
          <a:xfrm>
            <a:off x="2656597" y="3437150"/>
            <a:ext cx="3945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742" name="Shape 742"/>
          <p:cNvSpPr txBox="1"/>
          <p:nvPr/>
        </p:nvSpPr>
        <p:spPr>
          <a:xfrm>
            <a:off x="4911617" y="3679950"/>
            <a:ext cx="394500" cy="3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743" name="Shape 743"/>
          <p:cNvSpPr/>
          <p:nvPr/>
        </p:nvSpPr>
        <p:spPr>
          <a:xfrm>
            <a:off x="5257468" y="3437158"/>
            <a:ext cx="452100" cy="8652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Shape 7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Practical example (2/2)</a:t>
            </a:r>
          </a:p>
        </p:txBody>
      </p:sp>
      <p:pic>
        <p:nvPicPr>
          <p:cNvPr id="749" name="Shape 749"/>
          <p:cNvPicPr preferRelativeResize="0"/>
          <p:nvPr/>
        </p:nvPicPr>
        <p:blipFill rotWithShape="1">
          <a:blip r:embed="rId3">
            <a:alphaModFix/>
          </a:blip>
          <a:srcRect b="22408"/>
          <a:stretch/>
        </p:blipFill>
        <p:spPr>
          <a:xfrm>
            <a:off x="1936750" y="1098549"/>
            <a:ext cx="5270500" cy="1931375"/>
          </a:xfrm>
          <a:prstGeom prst="rect">
            <a:avLst/>
          </a:prstGeom>
          <a:noFill/>
          <a:ln>
            <a:noFill/>
          </a:ln>
        </p:spPr>
      </p:pic>
      <p:sp>
        <p:nvSpPr>
          <p:cNvPr id="750" name="Shape 750"/>
          <p:cNvSpPr/>
          <p:nvPr/>
        </p:nvSpPr>
        <p:spPr>
          <a:xfrm>
            <a:off x="5217050" y="1148625"/>
            <a:ext cx="285000" cy="1689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 sz="1000" b="1"/>
              <a:t>Re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000" b="1"/>
              <a:t>L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GB" sz="1000" b="1"/>
              <a:t>U</a:t>
            </a:r>
          </a:p>
        </p:txBody>
      </p:sp>
      <p:sp>
        <p:nvSpPr>
          <p:cNvPr id="751" name="Shape 751"/>
          <p:cNvSpPr txBox="1"/>
          <p:nvPr/>
        </p:nvSpPr>
        <p:spPr>
          <a:xfrm>
            <a:off x="574700" y="4650900"/>
            <a:ext cx="77859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900"/>
              <a:t>1xF                FxH                           1xH                 1xH                                              </a:t>
            </a:r>
            <a:r>
              <a:rPr lang="en-GB" sz="900">
                <a:solidFill>
                  <a:schemeClr val="dk1"/>
                </a:solidFill>
              </a:rPr>
              <a:t>                         HxC                           1xC                 1xC</a:t>
            </a:r>
          </a:p>
        </p:txBody>
      </p:sp>
      <p:sp>
        <p:nvSpPr>
          <p:cNvPr id="752" name="Shape 752"/>
          <p:cNvSpPr txBox="1"/>
          <p:nvPr/>
        </p:nvSpPr>
        <p:spPr>
          <a:xfrm>
            <a:off x="5574575" y="1816650"/>
            <a:ext cx="240900" cy="307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200"/>
              <a:t>3</a:t>
            </a:r>
          </a:p>
        </p:txBody>
      </p:sp>
      <p:cxnSp>
        <p:nvCxnSpPr>
          <p:cNvPr id="753" name="Shape 753"/>
          <p:cNvCxnSpPr/>
          <p:nvPr/>
        </p:nvCxnSpPr>
        <p:spPr>
          <a:xfrm rot="10800000" flipH="1">
            <a:off x="1732325" y="2073000"/>
            <a:ext cx="1622400" cy="77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54" name="Shape 754"/>
          <p:cNvSpPr txBox="1"/>
          <p:nvPr/>
        </p:nvSpPr>
        <p:spPr>
          <a:xfrm>
            <a:off x="336925" y="2782950"/>
            <a:ext cx="19191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#hidden_neurons (H)</a:t>
            </a:r>
          </a:p>
        </p:txBody>
      </p:sp>
      <p:grpSp>
        <p:nvGrpSpPr>
          <p:cNvPr id="755" name="Shape 755"/>
          <p:cNvGrpSpPr/>
          <p:nvPr/>
        </p:nvGrpSpPr>
        <p:grpSpPr>
          <a:xfrm>
            <a:off x="3954241" y="3756646"/>
            <a:ext cx="912049" cy="912049"/>
            <a:chOff x="4989875" y="2110600"/>
            <a:chExt cx="914610" cy="914610"/>
          </a:xfrm>
        </p:grpSpPr>
        <p:sp>
          <p:nvSpPr>
            <p:cNvPr id="756" name="Shape 756"/>
            <p:cNvSpPr/>
            <p:nvPr/>
          </p:nvSpPr>
          <p:spPr>
            <a:xfrm>
              <a:off x="4989875" y="211060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5074730" y="2195455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8" name="Shape 758"/>
            <p:cNvSpPr/>
            <p:nvPr/>
          </p:nvSpPr>
          <p:spPr>
            <a:xfrm>
              <a:off x="5159585" y="228031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sz="1200">
                <a:solidFill>
                  <a:srgbClr val="0000FF"/>
                </a:solidFill>
              </a:endParaRPr>
            </a:p>
          </p:txBody>
        </p:sp>
      </p:grpSp>
      <p:sp>
        <p:nvSpPr>
          <p:cNvPr id="759" name="Shape 759"/>
          <p:cNvSpPr txBox="1"/>
          <p:nvPr/>
        </p:nvSpPr>
        <p:spPr>
          <a:xfrm>
            <a:off x="3542839" y="4014220"/>
            <a:ext cx="4122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760" name="Shape 760"/>
          <p:cNvSpPr txBox="1"/>
          <p:nvPr/>
        </p:nvSpPr>
        <p:spPr>
          <a:xfrm>
            <a:off x="4866112" y="4014220"/>
            <a:ext cx="4122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761" name="Shape 761"/>
          <p:cNvSpPr/>
          <p:nvPr/>
        </p:nvSpPr>
        <p:spPr>
          <a:xfrm>
            <a:off x="1015289" y="3756565"/>
            <a:ext cx="9201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762" name="Shape 762"/>
          <p:cNvSpPr/>
          <p:nvPr/>
        </p:nvSpPr>
        <p:spPr>
          <a:xfrm>
            <a:off x="2290438" y="3756565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763" name="Shape 763"/>
          <p:cNvSpPr txBox="1"/>
          <p:nvPr/>
        </p:nvSpPr>
        <p:spPr>
          <a:xfrm>
            <a:off x="1935201" y="4012550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764" name="Shape 764"/>
          <p:cNvSpPr/>
          <p:nvPr/>
        </p:nvSpPr>
        <p:spPr>
          <a:xfrm>
            <a:off x="574708" y="3756565"/>
            <a:ext cx="3495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765" name="Shape 765"/>
          <p:cNvSpPr txBox="1"/>
          <p:nvPr/>
        </p:nvSpPr>
        <p:spPr>
          <a:xfrm>
            <a:off x="2700478" y="4012550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766" name="Shape 766"/>
          <p:cNvSpPr/>
          <p:nvPr/>
        </p:nvSpPr>
        <p:spPr>
          <a:xfrm>
            <a:off x="3065163" y="3756565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767" name="Shape 767"/>
          <p:cNvSpPr/>
          <p:nvPr/>
        </p:nvSpPr>
        <p:spPr>
          <a:xfrm>
            <a:off x="5278499" y="3756490"/>
            <a:ext cx="9201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768" name="Shape 768"/>
          <p:cNvSpPr/>
          <p:nvPr/>
        </p:nvSpPr>
        <p:spPr>
          <a:xfrm>
            <a:off x="6553648" y="3756490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769" name="Shape 769"/>
          <p:cNvSpPr txBox="1"/>
          <p:nvPr/>
        </p:nvSpPr>
        <p:spPr>
          <a:xfrm>
            <a:off x="6198411" y="4012475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770" name="Shape 770"/>
          <p:cNvSpPr txBox="1"/>
          <p:nvPr/>
        </p:nvSpPr>
        <p:spPr>
          <a:xfrm>
            <a:off x="6963688" y="4012475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771" name="Shape 771"/>
          <p:cNvSpPr/>
          <p:nvPr/>
        </p:nvSpPr>
        <p:spPr>
          <a:xfrm>
            <a:off x="7328373" y="3756490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772" name="Shape 772"/>
          <p:cNvSpPr txBox="1"/>
          <p:nvPr/>
        </p:nvSpPr>
        <p:spPr>
          <a:xfrm>
            <a:off x="7793449" y="4014125"/>
            <a:ext cx="8115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→ s(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aseline="-25000">
                <a:solidFill>
                  <a:srgbClr val="CC0000"/>
                </a:solidFill>
              </a:rPr>
              <a:t>2</a:t>
            </a:r>
            <a:r>
              <a:rPr lang="en-GB"/>
              <a:t>)</a:t>
            </a:r>
          </a:p>
        </p:txBody>
      </p:sp>
      <p:grpSp>
        <p:nvGrpSpPr>
          <p:cNvPr id="773" name="Shape 773"/>
          <p:cNvGrpSpPr/>
          <p:nvPr/>
        </p:nvGrpSpPr>
        <p:grpSpPr>
          <a:xfrm>
            <a:off x="4253849" y="4128001"/>
            <a:ext cx="476572" cy="352014"/>
            <a:chOff x="5244385" y="2508655"/>
            <a:chExt cx="575361" cy="288300"/>
          </a:xfrm>
        </p:grpSpPr>
        <p:cxnSp>
          <p:nvCxnSpPr>
            <p:cNvPr id="774" name="Shape 774"/>
            <p:cNvCxnSpPr/>
            <p:nvPr/>
          </p:nvCxnSpPr>
          <p:spPr>
            <a:xfrm>
              <a:off x="5244385" y="2795923"/>
              <a:ext cx="3219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775" name="Shape 775"/>
            <p:cNvCxnSpPr/>
            <p:nvPr/>
          </p:nvCxnSpPr>
          <p:spPr>
            <a:xfrm rot="10800000" flipH="1">
              <a:off x="5565046" y="2508655"/>
              <a:ext cx="254700" cy="2883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  <p:sp>
        <p:nvSpPr>
          <p:cNvPr id="776" name="Shape 776"/>
          <p:cNvSpPr txBox="1"/>
          <p:nvPr/>
        </p:nvSpPr>
        <p:spPr>
          <a:xfrm>
            <a:off x="2700475" y="3029912"/>
            <a:ext cx="4897200" cy="44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 sz="1800" b="1"/>
              <a:t>x</a:t>
            </a:r>
            <a:r>
              <a:rPr lang="en-GB" sz="1800"/>
              <a:t> * W</a:t>
            </a:r>
            <a:r>
              <a:rPr lang="en-GB" sz="1800" baseline="-25000"/>
              <a:t>1</a:t>
            </a:r>
            <a:r>
              <a:rPr lang="en-GB" sz="1800"/>
              <a:t> + </a:t>
            </a:r>
            <a:r>
              <a:rPr lang="en-GB" sz="1800" b="1"/>
              <a:t>b</a:t>
            </a:r>
            <a:r>
              <a:rPr lang="en-GB" sz="1800" baseline="-25000"/>
              <a:t>1</a:t>
            </a:r>
            <a:r>
              <a:rPr lang="en-GB" sz="1800"/>
              <a:t> = </a:t>
            </a:r>
            <a:r>
              <a:rPr lang="en-GB" sz="1800" b="1"/>
              <a:t>y</a:t>
            </a:r>
            <a:r>
              <a:rPr lang="en-GB" sz="1800" baseline="-25000"/>
              <a:t>1</a:t>
            </a:r>
            <a:r>
              <a:rPr lang="en-GB" sz="1800"/>
              <a:t> → </a:t>
            </a:r>
            <a:r>
              <a:rPr lang="en-GB"/>
              <a:t>ReLU</a:t>
            </a:r>
            <a:r>
              <a:rPr lang="en-GB" sz="1800"/>
              <a:t>(</a:t>
            </a:r>
            <a:r>
              <a:rPr lang="en-GB" sz="1800" b="1"/>
              <a:t>y</a:t>
            </a:r>
            <a:r>
              <a:rPr lang="en-GB" sz="1800" baseline="-25000"/>
              <a:t>1</a:t>
            </a:r>
            <a:r>
              <a:rPr lang="en-GB" sz="1800"/>
              <a:t>) * W</a:t>
            </a:r>
            <a:r>
              <a:rPr lang="en-GB" sz="1800" baseline="-25000"/>
              <a:t>2</a:t>
            </a:r>
            <a:r>
              <a:rPr lang="en-GB" sz="1800"/>
              <a:t> + </a:t>
            </a:r>
            <a:r>
              <a:rPr lang="en-GB" sz="1800" b="1"/>
              <a:t>b</a:t>
            </a:r>
            <a:r>
              <a:rPr lang="en-GB" sz="1800" baseline="-25000"/>
              <a:t>2</a:t>
            </a:r>
            <a:r>
              <a:rPr lang="en-GB" sz="1800"/>
              <a:t> = </a:t>
            </a:r>
            <a:r>
              <a:rPr lang="en-GB" sz="1800" b="1"/>
              <a:t>y</a:t>
            </a:r>
            <a:r>
              <a:rPr lang="en-GB" sz="1800" baseline="-25000"/>
              <a:t>2</a:t>
            </a:r>
          </a:p>
        </p:txBody>
      </p:sp>
      <p:cxnSp>
        <p:nvCxnSpPr>
          <p:cNvPr id="777" name="Shape 777"/>
          <p:cNvCxnSpPr/>
          <p:nvPr/>
        </p:nvCxnSpPr>
        <p:spPr>
          <a:xfrm rot="10800000" flipH="1">
            <a:off x="3842625" y="2465525"/>
            <a:ext cx="1020600" cy="660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78" name="Shape 778"/>
          <p:cNvCxnSpPr/>
          <p:nvPr/>
        </p:nvCxnSpPr>
        <p:spPr>
          <a:xfrm rot="10800000" flipH="1">
            <a:off x="3362300" y="2225475"/>
            <a:ext cx="690600" cy="840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79" name="Shape 779"/>
          <p:cNvCxnSpPr/>
          <p:nvPr/>
        </p:nvCxnSpPr>
        <p:spPr>
          <a:xfrm rot="10800000" flipH="1">
            <a:off x="5884000" y="2265500"/>
            <a:ext cx="260100" cy="810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780" name="Shape 780"/>
          <p:cNvCxnSpPr/>
          <p:nvPr/>
        </p:nvCxnSpPr>
        <p:spPr>
          <a:xfrm rot="10800000" flipH="1">
            <a:off x="6424375" y="2265625"/>
            <a:ext cx="520500" cy="850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Shape 785"/>
          <p:cNvSpPr txBox="1"/>
          <p:nvPr/>
        </p:nvSpPr>
        <p:spPr>
          <a:xfrm>
            <a:off x="311700" y="1017725"/>
            <a:ext cx="4323600" cy="412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Stacking up simple operations makes the math easier to understand</a:t>
            </a:r>
            <a:r>
              <a:rPr lang="en-GB">
                <a:solidFill>
                  <a:schemeClr val="dk1"/>
                </a:solidFill>
              </a:rPr>
              <a:t>...</a:t>
            </a:r>
          </a:p>
        </p:txBody>
      </p:sp>
      <p:sp>
        <p:nvSpPr>
          <p:cNvPr id="786" name="Shape 78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Let’s do math</a:t>
            </a:r>
          </a:p>
        </p:txBody>
      </p:sp>
      <p:sp>
        <p:nvSpPr>
          <p:cNvPr id="787" name="Shape 787"/>
          <p:cNvSpPr txBox="1"/>
          <p:nvPr/>
        </p:nvSpPr>
        <p:spPr>
          <a:xfrm rot="-1950217">
            <a:off x="357554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GB"/>
              <a:t>multiply</a:t>
            </a:r>
          </a:p>
        </p:txBody>
      </p:sp>
      <p:cxnSp>
        <p:nvCxnSpPr>
          <p:cNvPr id="788" name="Shape 788"/>
          <p:cNvCxnSpPr>
            <a:stCxn id="787" idx="2"/>
          </p:cNvCxnSpPr>
          <p:nvPr/>
        </p:nvCxnSpPr>
        <p:spPr>
          <a:xfrm>
            <a:off x="979728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89" name="Shape 789"/>
          <p:cNvSpPr txBox="1"/>
          <p:nvPr/>
        </p:nvSpPr>
        <p:spPr>
          <a:xfrm rot="-1950217">
            <a:off x="1529845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add</a:t>
            </a:r>
          </a:p>
        </p:txBody>
      </p:sp>
      <p:cxnSp>
        <p:nvCxnSpPr>
          <p:cNvPr id="790" name="Shape 790"/>
          <p:cNvCxnSpPr>
            <a:stCxn id="789" idx="2"/>
          </p:cNvCxnSpPr>
          <p:nvPr/>
        </p:nvCxnSpPr>
        <p:spPr>
          <a:xfrm>
            <a:off x="2152019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91" name="Shape 791"/>
          <p:cNvSpPr txBox="1"/>
          <p:nvPr/>
        </p:nvSpPr>
        <p:spPr>
          <a:xfrm rot="-1950217">
            <a:off x="3798270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ReLU</a:t>
            </a:r>
          </a:p>
        </p:txBody>
      </p:sp>
      <p:cxnSp>
        <p:nvCxnSpPr>
          <p:cNvPr id="792" name="Shape 792"/>
          <p:cNvCxnSpPr>
            <a:stCxn id="791" idx="2"/>
          </p:cNvCxnSpPr>
          <p:nvPr/>
        </p:nvCxnSpPr>
        <p:spPr>
          <a:xfrm>
            <a:off x="4420444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93" name="Shape 793"/>
          <p:cNvSpPr txBox="1"/>
          <p:nvPr/>
        </p:nvSpPr>
        <p:spPr>
          <a:xfrm rot="-1950217">
            <a:off x="7608270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softmax</a:t>
            </a:r>
          </a:p>
        </p:txBody>
      </p:sp>
      <p:cxnSp>
        <p:nvCxnSpPr>
          <p:cNvPr id="794" name="Shape 794"/>
          <p:cNvCxnSpPr>
            <a:stCxn id="793" idx="2"/>
          </p:cNvCxnSpPr>
          <p:nvPr/>
        </p:nvCxnSpPr>
        <p:spPr>
          <a:xfrm>
            <a:off x="8230444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95" name="Shape 795"/>
          <p:cNvSpPr txBox="1"/>
          <p:nvPr/>
        </p:nvSpPr>
        <p:spPr>
          <a:xfrm rot="-1950217">
            <a:off x="4613038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multiply</a:t>
            </a:r>
          </a:p>
        </p:txBody>
      </p:sp>
      <p:cxnSp>
        <p:nvCxnSpPr>
          <p:cNvPr id="796" name="Shape 796"/>
          <p:cNvCxnSpPr>
            <a:stCxn id="795" idx="2"/>
          </p:cNvCxnSpPr>
          <p:nvPr/>
        </p:nvCxnSpPr>
        <p:spPr>
          <a:xfrm>
            <a:off x="5235211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97" name="Shape 797"/>
          <p:cNvSpPr txBox="1"/>
          <p:nvPr/>
        </p:nvSpPr>
        <p:spPr>
          <a:xfrm rot="-1950217">
            <a:off x="5791230" y="2512490"/>
            <a:ext cx="1056847" cy="3492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add</a:t>
            </a:r>
          </a:p>
        </p:txBody>
      </p:sp>
      <p:cxnSp>
        <p:nvCxnSpPr>
          <p:cNvPr id="798" name="Shape 798"/>
          <p:cNvCxnSpPr>
            <a:stCxn id="797" idx="2"/>
          </p:cNvCxnSpPr>
          <p:nvPr/>
        </p:nvCxnSpPr>
        <p:spPr>
          <a:xfrm>
            <a:off x="6413404" y="2834393"/>
            <a:ext cx="0" cy="458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99" name="Shape 799"/>
          <p:cNvSpPr txBox="1"/>
          <p:nvPr/>
        </p:nvSpPr>
        <p:spPr>
          <a:xfrm rot="1816">
            <a:off x="5740749" y="1218950"/>
            <a:ext cx="2838900" cy="83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the computation of the derivative of the function </a:t>
            </a:r>
            <a:r>
              <a:rPr lang="en-GB">
                <a:solidFill>
                  <a:schemeClr val="dk1"/>
                </a:solidFill>
              </a:rPr>
              <a:t>(used for training the network) </a:t>
            </a:r>
            <a:r>
              <a:rPr lang="en-GB"/>
              <a:t>becomes very easy</a:t>
            </a:r>
          </a:p>
        </p:txBody>
      </p:sp>
      <p:sp>
        <p:nvSpPr>
          <p:cNvPr id="800" name="Shape 800"/>
          <p:cNvSpPr/>
          <p:nvPr/>
        </p:nvSpPr>
        <p:spPr>
          <a:xfrm>
            <a:off x="4416100" y="1454125"/>
            <a:ext cx="1148400" cy="33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801" name="Shape 801"/>
          <p:cNvGrpSpPr/>
          <p:nvPr/>
        </p:nvGrpSpPr>
        <p:grpSpPr>
          <a:xfrm>
            <a:off x="3954241" y="3375646"/>
            <a:ext cx="912049" cy="912049"/>
            <a:chOff x="4989875" y="2110600"/>
            <a:chExt cx="914610" cy="914610"/>
          </a:xfrm>
        </p:grpSpPr>
        <p:sp>
          <p:nvSpPr>
            <p:cNvPr id="802" name="Shape 802"/>
            <p:cNvSpPr/>
            <p:nvPr/>
          </p:nvSpPr>
          <p:spPr>
            <a:xfrm>
              <a:off x="4989875" y="211060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3" name="Shape 803"/>
            <p:cNvSpPr/>
            <p:nvPr/>
          </p:nvSpPr>
          <p:spPr>
            <a:xfrm>
              <a:off x="5074730" y="2195455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804" name="Shape 804"/>
            <p:cNvSpPr/>
            <p:nvPr/>
          </p:nvSpPr>
          <p:spPr>
            <a:xfrm>
              <a:off x="5159585" y="2280310"/>
              <a:ext cx="744900" cy="7449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algn="ctr" rtl="0">
                <a:spcBef>
                  <a:spcPts val="0"/>
                </a:spcBef>
                <a:buNone/>
              </a:pPr>
              <a:endParaRPr sz="1200">
                <a:solidFill>
                  <a:srgbClr val="0000FF"/>
                </a:solidFill>
              </a:endParaRPr>
            </a:p>
          </p:txBody>
        </p:sp>
      </p:grpSp>
      <p:sp>
        <p:nvSpPr>
          <p:cNvPr id="805" name="Shape 805"/>
          <p:cNvSpPr txBox="1"/>
          <p:nvPr/>
        </p:nvSpPr>
        <p:spPr>
          <a:xfrm>
            <a:off x="3542839" y="3633220"/>
            <a:ext cx="4122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806" name="Shape 806"/>
          <p:cNvSpPr txBox="1"/>
          <p:nvPr/>
        </p:nvSpPr>
        <p:spPr>
          <a:xfrm>
            <a:off x="4866112" y="3633220"/>
            <a:ext cx="4122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→</a:t>
            </a:r>
          </a:p>
        </p:txBody>
      </p:sp>
      <p:sp>
        <p:nvSpPr>
          <p:cNvPr id="807" name="Shape 807"/>
          <p:cNvSpPr/>
          <p:nvPr/>
        </p:nvSpPr>
        <p:spPr>
          <a:xfrm>
            <a:off x="1015289" y="3375565"/>
            <a:ext cx="9201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1</a:t>
            </a:r>
          </a:p>
        </p:txBody>
      </p:sp>
      <p:sp>
        <p:nvSpPr>
          <p:cNvPr id="808" name="Shape 808"/>
          <p:cNvSpPr/>
          <p:nvPr/>
        </p:nvSpPr>
        <p:spPr>
          <a:xfrm>
            <a:off x="2290438" y="3375565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1</a:t>
            </a:r>
          </a:p>
        </p:txBody>
      </p:sp>
      <p:sp>
        <p:nvSpPr>
          <p:cNvPr id="809" name="Shape 809"/>
          <p:cNvSpPr txBox="1"/>
          <p:nvPr/>
        </p:nvSpPr>
        <p:spPr>
          <a:xfrm>
            <a:off x="1935201" y="3631550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810" name="Shape 810"/>
          <p:cNvSpPr/>
          <p:nvPr/>
        </p:nvSpPr>
        <p:spPr>
          <a:xfrm>
            <a:off x="574708" y="3375565"/>
            <a:ext cx="3495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3D85C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x</a:t>
            </a:r>
          </a:p>
        </p:txBody>
      </p:sp>
      <p:sp>
        <p:nvSpPr>
          <p:cNvPr id="811" name="Shape 811"/>
          <p:cNvSpPr txBox="1"/>
          <p:nvPr/>
        </p:nvSpPr>
        <p:spPr>
          <a:xfrm>
            <a:off x="2700478" y="3631550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812" name="Shape 812"/>
          <p:cNvSpPr/>
          <p:nvPr/>
        </p:nvSpPr>
        <p:spPr>
          <a:xfrm>
            <a:off x="3065163" y="3375565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1</a:t>
            </a:r>
          </a:p>
        </p:txBody>
      </p:sp>
      <p:sp>
        <p:nvSpPr>
          <p:cNvPr id="813" name="Shape 813"/>
          <p:cNvSpPr/>
          <p:nvPr/>
        </p:nvSpPr>
        <p:spPr>
          <a:xfrm>
            <a:off x="5278499" y="3375490"/>
            <a:ext cx="9201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W</a:t>
            </a:r>
            <a:r>
              <a:rPr lang="en-GB" baseline="-25000"/>
              <a:t>2</a:t>
            </a:r>
          </a:p>
        </p:txBody>
      </p:sp>
      <p:sp>
        <p:nvSpPr>
          <p:cNvPr id="814" name="Shape 814"/>
          <p:cNvSpPr/>
          <p:nvPr/>
        </p:nvSpPr>
        <p:spPr>
          <a:xfrm>
            <a:off x="6553648" y="3375490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E69138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b</a:t>
            </a:r>
            <a:r>
              <a:rPr lang="en-GB" baseline="-25000"/>
              <a:t>2</a:t>
            </a:r>
          </a:p>
        </p:txBody>
      </p:sp>
      <p:sp>
        <p:nvSpPr>
          <p:cNvPr id="815" name="Shape 815"/>
          <p:cNvSpPr txBox="1"/>
          <p:nvPr/>
        </p:nvSpPr>
        <p:spPr>
          <a:xfrm>
            <a:off x="6198411" y="3631475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+</a:t>
            </a:r>
          </a:p>
        </p:txBody>
      </p:sp>
      <p:sp>
        <p:nvSpPr>
          <p:cNvPr id="816" name="Shape 816"/>
          <p:cNvSpPr txBox="1"/>
          <p:nvPr/>
        </p:nvSpPr>
        <p:spPr>
          <a:xfrm>
            <a:off x="6963688" y="3631475"/>
            <a:ext cx="4158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/>
              <a:t>=</a:t>
            </a:r>
          </a:p>
        </p:txBody>
      </p:sp>
      <p:sp>
        <p:nvSpPr>
          <p:cNvPr id="817" name="Shape 817"/>
          <p:cNvSpPr/>
          <p:nvPr/>
        </p:nvSpPr>
        <p:spPr>
          <a:xfrm>
            <a:off x="7328373" y="3375490"/>
            <a:ext cx="476700" cy="9123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b="1"/>
              <a:t>y</a:t>
            </a:r>
            <a:r>
              <a:rPr lang="en-GB" baseline="-25000"/>
              <a:t>2</a:t>
            </a:r>
          </a:p>
        </p:txBody>
      </p:sp>
      <p:sp>
        <p:nvSpPr>
          <p:cNvPr id="818" name="Shape 818"/>
          <p:cNvSpPr txBox="1"/>
          <p:nvPr/>
        </p:nvSpPr>
        <p:spPr>
          <a:xfrm>
            <a:off x="7793449" y="3633125"/>
            <a:ext cx="811500" cy="396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GB"/>
              <a:t>→ s(</a:t>
            </a:r>
            <a:r>
              <a:rPr lang="en-GB" b="1">
                <a:solidFill>
                  <a:srgbClr val="CC0000"/>
                </a:solidFill>
              </a:rPr>
              <a:t>y</a:t>
            </a:r>
            <a:r>
              <a:rPr lang="en-GB" baseline="-25000">
                <a:solidFill>
                  <a:srgbClr val="CC0000"/>
                </a:solidFill>
              </a:rPr>
              <a:t>2</a:t>
            </a:r>
            <a:r>
              <a:rPr lang="en-GB"/>
              <a:t>)</a:t>
            </a:r>
          </a:p>
        </p:txBody>
      </p:sp>
      <p:grpSp>
        <p:nvGrpSpPr>
          <p:cNvPr id="819" name="Shape 819"/>
          <p:cNvGrpSpPr/>
          <p:nvPr/>
        </p:nvGrpSpPr>
        <p:grpSpPr>
          <a:xfrm>
            <a:off x="4253849" y="3747001"/>
            <a:ext cx="476572" cy="352014"/>
            <a:chOff x="5244385" y="2508655"/>
            <a:chExt cx="575361" cy="288300"/>
          </a:xfrm>
        </p:grpSpPr>
        <p:cxnSp>
          <p:nvCxnSpPr>
            <p:cNvPr id="820" name="Shape 820"/>
            <p:cNvCxnSpPr/>
            <p:nvPr/>
          </p:nvCxnSpPr>
          <p:spPr>
            <a:xfrm>
              <a:off x="5244385" y="2795923"/>
              <a:ext cx="321900" cy="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21" name="Shape 821"/>
            <p:cNvCxnSpPr/>
            <p:nvPr/>
          </p:nvCxnSpPr>
          <p:spPr>
            <a:xfrm rot="10800000" flipH="1">
              <a:off x="5565046" y="2508655"/>
              <a:ext cx="254700" cy="288300"/>
            </a:xfrm>
            <a:prstGeom prst="straightConnector1">
              <a:avLst/>
            </a:prstGeom>
            <a:noFill/>
            <a:ln w="19050" cap="flat" cmpd="sng">
              <a:solidFill>
                <a:srgbClr val="0000FF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1360</Words>
  <Application>Microsoft Office PowerPoint</Application>
  <PresentationFormat>Presentazione su schermo (16:9)</PresentationFormat>
  <Paragraphs>391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simple-light-2</vt:lpstr>
      <vt:lpstr>Deep Networks</vt:lpstr>
      <vt:lpstr>From MLC to NN to Deep-NN</vt:lpstr>
      <vt:lpstr>From MLC to NN to Deep-NN </vt:lpstr>
      <vt:lpstr>Choose the (non linear) activation function</vt:lpstr>
      <vt:lpstr>ReLU: Rectified Linear Unit</vt:lpstr>
      <vt:lpstr>Résumé</vt:lpstr>
      <vt:lpstr>Practical example (1/2)</vt:lpstr>
      <vt:lpstr>Practical example (2/2)</vt:lpstr>
      <vt:lpstr>Let’s do math</vt:lpstr>
      <vt:lpstr>The chain rule</vt:lpstr>
      <vt:lpstr>Back propagation</vt:lpstr>
      <vt:lpstr>Back propagation</vt:lpstr>
      <vt:lpstr>Back propagation</vt:lpstr>
      <vt:lpstr>Back propagation</vt:lpstr>
      <vt:lpstr>Back propagation</vt:lpstr>
      <vt:lpstr>Back propagation: base case</vt:lpstr>
      <vt:lpstr>Back propagation: inductive case</vt:lpstr>
      <vt:lpstr>Deep Neural Networks (DNN)</vt:lpstr>
      <vt:lpstr>Deep Neural Networks (DNN)</vt:lpstr>
      <vt:lpstr>Regularization</vt:lpstr>
      <vt:lpstr>Prevent overfitting</vt:lpstr>
      <vt:lpstr>Regularization: early termination</vt:lpstr>
      <vt:lpstr>Regularization: ridge regression</vt:lpstr>
      <vt:lpstr>Regularization: dropout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Deep Networks</dc:title>
  <dc:creator>Marco Cristani</dc:creator>
  <cp:lastModifiedBy>Marco Cristani</cp:lastModifiedBy>
  <cp:revision>2</cp:revision>
  <dcterms:modified xsi:type="dcterms:W3CDTF">2017-01-11T20:40:08Z</dcterms:modified>
</cp:coreProperties>
</file>