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DC7086D-B33E-42D6-9464-315B2FE0EBBB}" type="datetimeFigureOut">
              <a:rPr lang="it-IT" smtClean="0"/>
              <a:pPr/>
              <a:t>16/10/2016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051BB2-92D0-40E9-A5A7-A4BDDEDCD573}"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DC7086D-B33E-42D6-9464-315B2FE0EBBB}" type="datetimeFigureOut">
              <a:rPr lang="it-IT" smtClean="0"/>
              <a:pPr/>
              <a:t>16/10/2016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051BB2-92D0-40E9-A5A7-A4BDDEDCD573}"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DC7086D-B33E-42D6-9464-315B2FE0EBBB}" type="datetimeFigureOut">
              <a:rPr lang="it-IT" smtClean="0"/>
              <a:pPr/>
              <a:t>16/10/2016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051BB2-92D0-40E9-A5A7-A4BDDEDCD573}"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DC7086D-B33E-42D6-9464-315B2FE0EBBB}" type="datetimeFigureOut">
              <a:rPr lang="it-IT" smtClean="0"/>
              <a:pPr/>
              <a:t>16/10/2016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051BB2-92D0-40E9-A5A7-A4BDDEDCD573}"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DC7086D-B33E-42D6-9464-315B2FE0EBBB}" type="datetimeFigureOut">
              <a:rPr lang="it-IT" smtClean="0"/>
              <a:pPr/>
              <a:t>16/10/2016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051BB2-92D0-40E9-A5A7-A4BDDEDCD573}"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DC7086D-B33E-42D6-9464-315B2FE0EBBB}" type="datetimeFigureOut">
              <a:rPr lang="it-IT" smtClean="0"/>
              <a:pPr/>
              <a:t>16/10/2016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051BB2-92D0-40E9-A5A7-A4BDDEDCD573}"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DC7086D-B33E-42D6-9464-315B2FE0EBBB}" type="datetimeFigureOut">
              <a:rPr lang="it-IT" smtClean="0"/>
              <a:pPr/>
              <a:t>16/10/2016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2051BB2-92D0-40E9-A5A7-A4BDDEDCD573}"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DC7086D-B33E-42D6-9464-315B2FE0EBBB}" type="datetimeFigureOut">
              <a:rPr lang="it-IT" smtClean="0"/>
              <a:pPr/>
              <a:t>16/10/2016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2051BB2-92D0-40E9-A5A7-A4BDDEDCD573}"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DC7086D-B33E-42D6-9464-315B2FE0EBBB}" type="datetimeFigureOut">
              <a:rPr lang="it-IT" smtClean="0"/>
              <a:pPr/>
              <a:t>16/10/2016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2051BB2-92D0-40E9-A5A7-A4BDDEDCD573}"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DC7086D-B33E-42D6-9464-315B2FE0EBBB}" type="datetimeFigureOut">
              <a:rPr lang="it-IT" smtClean="0"/>
              <a:pPr/>
              <a:t>16/10/2016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051BB2-92D0-40E9-A5A7-A4BDDEDCD573}"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DC7086D-B33E-42D6-9464-315B2FE0EBBB}" type="datetimeFigureOut">
              <a:rPr lang="it-IT" smtClean="0"/>
              <a:pPr/>
              <a:t>16/10/2016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051BB2-92D0-40E9-A5A7-A4BDDEDCD573}"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7086D-B33E-42D6-9464-315B2FE0EBBB}" type="datetimeFigureOut">
              <a:rPr lang="it-IT" smtClean="0"/>
              <a:pPr/>
              <a:t>16/10/2016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51BB2-92D0-40E9-A5A7-A4BDDEDCD573}"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Roberto </a:t>
            </a:r>
            <a:r>
              <a:rPr lang="it-IT" dirty="0" err="1" smtClean="0"/>
              <a:t>Farnè</a:t>
            </a:r>
            <a:r>
              <a:rPr lang="it-IT" dirty="0" smtClean="0"/>
              <a:t>, 2015,  </a:t>
            </a:r>
            <a:r>
              <a:rPr lang="it-IT" b="1" dirty="0" smtClean="0"/>
              <a:t>Play </a:t>
            </a:r>
            <a:r>
              <a:rPr lang="it-IT" b="1" dirty="0" err="1" smtClean="0"/>
              <a:t>Literacy</a:t>
            </a:r>
            <a:r>
              <a:rPr lang="it-IT" dirty="0" smtClean="0"/>
              <a:t>, </a:t>
            </a:r>
            <a:r>
              <a:rPr lang="it-IT" dirty="0" err="1" smtClean="0"/>
              <a:t>Studium</a:t>
            </a:r>
            <a:r>
              <a:rPr lang="it-IT" dirty="0" smtClean="0"/>
              <a:t> </a:t>
            </a:r>
            <a:r>
              <a:rPr lang="it-IT" dirty="0" err="1" smtClean="0"/>
              <a:t>Education</a:t>
            </a:r>
            <a:r>
              <a:rPr lang="it-IT" dirty="0" smtClean="0"/>
              <a:t>, n. 3, pp.87-100</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dirty="0" smtClean="0"/>
              <a:t>Pierre </a:t>
            </a:r>
            <a:r>
              <a:rPr lang="it-IT" dirty="0" err="1" smtClean="0"/>
              <a:t>Parlebas</a:t>
            </a:r>
            <a:r>
              <a:rPr lang="it-IT" dirty="0" smtClean="0"/>
              <a:t> (1984-1999) </a:t>
            </a:r>
            <a:r>
              <a:rPr lang="it-IT" dirty="0" err="1" smtClean="0"/>
              <a:t>Prasseologia</a:t>
            </a:r>
            <a:r>
              <a:rPr lang="it-IT" dirty="0" smtClean="0"/>
              <a:t> sportiva: la straordinaria ricchezza di dimensioni ludiche, la cui varietà di situazioni, ruoli, relazioni, definisce il gioco come un “testo scritto” e interpretato da chi fa il gioco.</a:t>
            </a:r>
          </a:p>
          <a:p>
            <a:pPr algn="just"/>
            <a:r>
              <a:rPr lang="it-IT" dirty="0" smtClean="0"/>
              <a:t>.</a:t>
            </a:r>
          </a:p>
          <a:p>
            <a:pPr algn="just"/>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Alfabetizzazione scolastica</a:t>
            </a:r>
            <a:r>
              <a:rPr lang="it-IT" dirty="0" smtClean="0"/>
              <a:t>: la </a:t>
            </a:r>
            <a:r>
              <a:rPr lang="it-IT" dirty="0" smtClean="0"/>
              <a:t>capacità di lettura dei testi e delle diverse scritture. Alla fine della scuola dell’obbligo ci aspettiamo che un ragazzo conosca una molteplicità di testi: poetico, fiabesco, testo teatrale, giornalistico, scrittura scientifico-descrittiva, testo fantastico</a:t>
            </a:r>
            <a:endParaRPr lang="it-IT" dirty="0" smtClean="0"/>
          </a:p>
          <a:p>
            <a:pPr algn="just"/>
            <a:r>
              <a:rPr lang="it-IT" b="1" dirty="0" smtClean="0"/>
              <a:t>Alfabetizzazione ludica: </a:t>
            </a:r>
            <a:r>
              <a:rPr lang="it-IT" dirty="0" smtClean="0"/>
              <a:t>è tale se il soggetto, soprattutto negli anni dell’infanzia, in quell’arco di età fondamentale che arriva alle soglie dell’adolescenza, conosce e quindi pratica la gamma più ampia dei giochi</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smtClean="0"/>
              <a:t>Gamma ampia di giochi</a:t>
            </a:r>
          </a:p>
          <a:p>
            <a:pPr>
              <a:buNone/>
            </a:pPr>
            <a:r>
              <a:rPr lang="it-IT" dirty="0" smtClean="0"/>
              <a:t>Categorie di </a:t>
            </a:r>
            <a:r>
              <a:rPr lang="it-IT" dirty="0" err="1" smtClean="0"/>
              <a:t>Caillois</a:t>
            </a:r>
            <a:r>
              <a:rPr lang="it-IT" dirty="0" smtClean="0"/>
              <a:t> che assumono le forme del gioco</a:t>
            </a:r>
          </a:p>
          <a:p>
            <a:pPr>
              <a:buNone/>
            </a:pPr>
            <a:r>
              <a:rPr lang="it-IT" dirty="0" smtClean="0"/>
              <a:t>-Giochi di competizione</a:t>
            </a:r>
          </a:p>
          <a:p>
            <a:pPr>
              <a:buNone/>
            </a:pPr>
            <a:r>
              <a:rPr lang="it-IT" dirty="0" smtClean="0"/>
              <a:t>-Giochi di fortuna</a:t>
            </a:r>
          </a:p>
          <a:p>
            <a:pPr>
              <a:buNone/>
            </a:pPr>
            <a:r>
              <a:rPr lang="it-IT" dirty="0" smtClean="0"/>
              <a:t>-Giochi di mimesi</a:t>
            </a:r>
          </a:p>
          <a:p>
            <a:pPr>
              <a:buNone/>
            </a:pPr>
            <a:r>
              <a:rPr lang="it-IT" dirty="0" smtClean="0"/>
              <a:t>-Giochi di vertigine</a:t>
            </a:r>
          </a:p>
          <a:p>
            <a:pPr>
              <a:buNone/>
            </a:pPr>
            <a:r>
              <a:rPr lang="it-IT" dirty="0" smtClean="0"/>
              <a:t>Categorie che assumono l’attività del soggetto</a:t>
            </a:r>
          </a:p>
          <a:p>
            <a:pPr>
              <a:buNone/>
            </a:pPr>
            <a:r>
              <a:rPr lang="it-IT" dirty="0" smtClean="0"/>
              <a:t>-Giochi di movimento</a:t>
            </a:r>
          </a:p>
          <a:p>
            <a:pPr>
              <a:buNone/>
            </a:pPr>
            <a:r>
              <a:rPr lang="it-IT" dirty="0" smtClean="0"/>
              <a:t>-Giochi di manualità</a:t>
            </a:r>
          </a:p>
          <a:p>
            <a:pPr>
              <a:buNone/>
            </a:pPr>
            <a:r>
              <a:rPr lang="it-IT" dirty="0" smtClean="0"/>
              <a:t>-Giochi di intelligenza</a:t>
            </a:r>
          </a:p>
          <a:p>
            <a:pPr>
              <a:buNone/>
            </a:pPr>
            <a:r>
              <a:rPr lang="it-IT" dirty="0" smtClean="0"/>
              <a:t>-Giochi di socialità</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Categorizzazione delle forme di gioco:</a:t>
            </a:r>
          </a:p>
          <a:p>
            <a:pPr algn="just"/>
            <a:r>
              <a:rPr lang="it-IT" dirty="0" smtClean="0"/>
              <a:t>Mappa complessa fatta di strade principali e secondarie che si intersecano e portano a giochi diversi, ognuno delle quali è leggibile sulla base di abilità/competenze di livello maggiore o minore che vengono richieste a chi gioca.</a:t>
            </a:r>
          </a:p>
          <a:p>
            <a:pPr algn="just"/>
            <a:r>
              <a:rPr lang="it-IT" dirty="0" smtClean="0"/>
              <a:t>Abilità coinvolte nel gioco degli scacchi, del tennis, del calcio, di nascondino, di ruba-bandiera, di costruzioni Lego o con la sabbia: ogni gioco sviluppa e affina competenze, intelligenze, dà consistenza ad emozioni.</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Iona e Peter </a:t>
            </a:r>
            <a:r>
              <a:rPr lang="it-IT" dirty="0" err="1" smtClean="0"/>
              <a:t>Opie</a:t>
            </a:r>
            <a:r>
              <a:rPr lang="it-IT" dirty="0" smtClean="0"/>
              <a:t> (1969) Gran Bretagna studio etnografico sul gioco libero di bambini fra 6 e 12 anni in spazi all’aperto, fuori dalla vista degli adulti. Giochi nei quali “Nulla era necessario se non i giocatori stessi”</a:t>
            </a:r>
          </a:p>
          <a:p>
            <a:pPr algn="just"/>
            <a:r>
              <a:rPr lang="it-IT" dirty="0" smtClean="0"/>
              <a:t>Gli autori descrivono oltre 80 giochi raggruppati in categorie (di ricerca, caccia, recitazione, combattimento, </a:t>
            </a:r>
            <a:r>
              <a:rPr lang="it-IT" dirty="0" err="1" smtClean="0"/>
              <a:t>corsa…</a:t>
            </a:r>
            <a:r>
              <a:rPr lang="it-IT" dirty="0" smtClean="0"/>
              <a:t>)</a:t>
            </a:r>
          </a:p>
          <a:p>
            <a:pPr algn="just"/>
            <a:r>
              <a:rPr lang="it-IT" dirty="0" smtClean="0"/>
              <a:t>Da questo catalogo ragionato di giochi, si coglie l’essenza pedagogica del gioco: promuovere autoeducazione basata sulla capacità di organizzarsi da parte dei bambini, di prendere decisioni, valutarne le conseguenze, assumersi responsabilità poiché quando si gioca ognuno deve fare la sua parte.</a:t>
            </a:r>
          </a:p>
          <a:p>
            <a:pPr algn="just"/>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2. Ritorno alla natura del gioco</a:t>
            </a:r>
          </a:p>
          <a:p>
            <a:pPr algn="just"/>
            <a:r>
              <a:rPr lang="it-IT" dirty="0" smtClean="0"/>
              <a:t>Nel libro “L’ultimo bambino nei boschi (2006) di Richard </a:t>
            </a:r>
            <a:r>
              <a:rPr lang="it-IT" dirty="0" err="1" smtClean="0"/>
              <a:t>Louv</a:t>
            </a:r>
            <a:r>
              <a:rPr lang="it-IT" dirty="0" smtClean="0"/>
              <a:t> si definisce il concetto di NDD Nature Deficit </a:t>
            </a:r>
            <a:r>
              <a:rPr lang="it-IT" dirty="0" err="1" smtClean="0"/>
              <a:t>Disorder</a:t>
            </a:r>
            <a:r>
              <a:rPr lang="it-IT" dirty="0" smtClean="0"/>
              <a:t>. Lo stile di vita dei bambini nelle nostre società favorisce l’insorgere di un “disturbo da mancanza di rapporto con la natura”, le cui conseguenze possono rivelarsi gravi sul processo di crescita e di educazione dell’infanzia.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La nostra società del benessere produce come effetto collaterale dosi massicce di malessere.</a:t>
            </a:r>
          </a:p>
          <a:p>
            <a:pPr algn="just"/>
            <a:r>
              <a:rPr lang="it-IT" dirty="0" smtClean="0"/>
              <a:t>La natura che non è tanto l’ambiente naturale quanto la natura dell’Infanzia, cioè la sua costituzione biologica, richiede spazi e tempi per esprimersi nella forma più originaria di cui dispone: il </a:t>
            </a:r>
            <a:r>
              <a:rPr lang="it-IT" b="1" dirty="0" smtClean="0"/>
              <a:t>Gioco </a:t>
            </a:r>
            <a:r>
              <a:rPr lang="it-IT" b="1" dirty="0" smtClean="0"/>
              <a:t>Libero. </a:t>
            </a:r>
            <a:endParaRPr lang="it-IT" b="1" dirty="0" smtClean="0"/>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Peter </a:t>
            </a:r>
            <a:r>
              <a:rPr lang="it-IT" dirty="0" err="1" smtClean="0"/>
              <a:t>Gray</a:t>
            </a:r>
            <a:r>
              <a:rPr lang="it-IT" dirty="0" smtClean="0"/>
              <a:t>, 2005, </a:t>
            </a:r>
            <a:r>
              <a:rPr lang="it-IT" i="1" dirty="0" smtClean="0"/>
              <a:t>Lasciateli giocare</a:t>
            </a:r>
          </a:p>
          <a:p>
            <a:pPr algn="just"/>
            <a:r>
              <a:rPr lang="it-IT" dirty="0" smtClean="0"/>
              <a:t>Orizzonte critico: il disagio che riguarda la condizione dell’Infanzia espropriata di campi di esperienza fondamentali </a:t>
            </a:r>
          </a:p>
          <a:p>
            <a:pPr algn="just"/>
            <a:r>
              <a:rPr lang="it-IT" dirty="0" smtClean="0"/>
              <a:t>Disturbo da mancanza di gioco che comprende anche la mancanza di rapporto con l’ambiente naturale(Play Deficit </a:t>
            </a:r>
            <a:r>
              <a:rPr lang="it-IT" dirty="0" err="1" smtClean="0"/>
              <a:t>Disorder</a:t>
            </a:r>
            <a:r>
              <a:rPr lang="it-IT" dirty="0" smtClean="0"/>
              <a:t>): tale disturbo richiama il più familiare ADHD </a:t>
            </a:r>
            <a:r>
              <a:rPr lang="it-IT" dirty="0" err="1" smtClean="0"/>
              <a:t>Attention</a:t>
            </a:r>
            <a:r>
              <a:rPr lang="it-IT" dirty="0" smtClean="0"/>
              <a:t> Deficit </a:t>
            </a:r>
            <a:r>
              <a:rPr lang="it-IT" dirty="0" err="1" smtClean="0"/>
              <a:t>Hyperactivity</a:t>
            </a:r>
            <a:r>
              <a:rPr lang="it-IT" dirty="0" smtClean="0"/>
              <a:t> </a:t>
            </a:r>
            <a:r>
              <a:rPr lang="it-IT" dirty="0" err="1" smtClean="0"/>
              <a:t>Disorder</a:t>
            </a:r>
            <a:r>
              <a:rPr lang="it-IT" dirty="0" smtClean="0"/>
              <a:t> entrato nel linguaggio comune come disturbo dell’attenzione e dell’iperattività, un problema che riguarda un numero crescente di bambini delle nostre scuole. Sono in aumento anche i bambini con BES.</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Peter </a:t>
            </a:r>
            <a:r>
              <a:rPr lang="it-IT" dirty="0" err="1" smtClean="0"/>
              <a:t>Gray</a:t>
            </a:r>
            <a:r>
              <a:rPr lang="it-IT" dirty="0" smtClean="0"/>
              <a:t> psicologo che ha fatto del gioco il suo principale interesse scientifico. Nel suo libro, 3 livelli di analisi:</a:t>
            </a:r>
          </a:p>
          <a:p>
            <a:pPr algn="just"/>
            <a:r>
              <a:rPr lang="it-IT" dirty="0" smtClean="0"/>
              <a:t>1. il posto che occupa il gioco nello sviluppo naturale dell’infanzia e i suoi vantaggi formativi</a:t>
            </a:r>
          </a:p>
          <a:p>
            <a:pPr algn="just"/>
            <a:r>
              <a:rPr lang="it-IT" dirty="0" smtClean="0"/>
              <a:t>2 la denuncia sul piano psicopedagogico dei danni conseguenti alla negazione del gioco come campo di esperienza</a:t>
            </a:r>
          </a:p>
          <a:p>
            <a:pPr algn="just"/>
            <a:r>
              <a:rPr lang="it-IT" dirty="0" smtClean="0"/>
              <a:t>3.l’individuazione dei nodi che limitano fino ad impedire lo sviluppo delle forme naturali del gioco infantile (il principale dei questi: la scuola)</a:t>
            </a:r>
          </a:p>
          <a:p>
            <a:pPr algn="just"/>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Scuola, secondo </a:t>
            </a:r>
            <a:r>
              <a:rPr lang="it-IT" dirty="0" err="1" smtClean="0"/>
              <a:t>Gray</a:t>
            </a:r>
            <a:r>
              <a:rPr lang="it-IT" dirty="0" smtClean="0"/>
              <a:t>, ha inibito anziché sviluppato, le potenzialità naturali di apprendimento, ha inibito il bisogno di scoprire e conoscere il mondo a cui i bambini sono predisposti se lasciati liberi di muoversi, di esplorare, giocare meglio se in gruppo dove siano compresenti bambini di età diverse.</a:t>
            </a:r>
          </a:p>
          <a:p>
            <a:pPr algn="just"/>
            <a:r>
              <a:rPr lang="it-IT" dirty="0" smtClean="0"/>
              <a:t>Si tratta di non perdere le radici con le esperienze originarie inscritte nel nostro patrimonio biologico.</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Play </a:t>
            </a:r>
            <a:r>
              <a:rPr lang="it-IT" b="1" dirty="0" err="1" smtClean="0"/>
              <a:t>Literacy</a:t>
            </a:r>
            <a:r>
              <a:rPr lang="it-IT" b="1" dirty="0" smtClean="0"/>
              <a:t> (alfabetizzazione al gioco)</a:t>
            </a:r>
          </a:p>
          <a:p>
            <a:pPr algn="just"/>
            <a:r>
              <a:rPr lang="it-IT" b="1" dirty="0" smtClean="0"/>
              <a:t>Analfabetismo funzionale</a:t>
            </a:r>
            <a:r>
              <a:rPr lang="it-IT" dirty="0" smtClean="0"/>
              <a:t>: l’incapacità di un soggetto di usare in modo efficiente le abilità di lettura, scrittura, calcolo nella vita quotidiana.</a:t>
            </a:r>
          </a:p>
          <a:p>
            <a:pPr algn="just"/>
            <a:r>
              <a:rPr lang="it-IT" b="1" dirty="0" smtClean="0"/>
              <a:t>Analfabetismo:</a:t>
            </a:r>
            <a:r>
              <a:rPr lang="it-IT" dirty="0" smtClean="0"/>
              <a:t> incapacità di leggere o scrivere frasi semplici, questa incapacità riguarda anche individui che hanno frequentato la scuola, hanno appreso certe competenze di base, ma poi nel corso della vita non le hanno esercitate ad un livello tale da mantenerle efficienti.</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Il gioco si contrappone alla scuola che assume i connotati di un artificio istituzionale.</a:t>
            </a:r>
          </a:p>
          <a:p>
            <a:pPr algn="just"/>
            <a:r>
              <a:rPr lang="it-IT" dirty="0" err="1" smtClean="0"/>
              <a:t>Unschooling</a:t>
            </a:r>
            <a:r>
              <a:rPr lang="it-IT" dirty="0" smtClean="0"/>
              <a:t> (</a:t>
            </a:r>
            <a:r>
              <a:rPr lang="it-IT" dirty="0" err="1" smtClean="0"/>
              <a:t>non-scuola</a:t>
            </a:r>
            <a:r>
              <a:rPr lang="it-IT" dirty="0" smtClean="0"/>
              <a:t>): movimento che si sta diffondendo a livello internazionale attraverso esperienze in cui la scuola è sostituita da comunità di bambini di età diverse, con educatori e insegnanti e dove l’impianto pedagogico è basato  sulla libertà dei singoli di costruire i propri percorsi formativi.</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Giochi:  fattore decisivo</a:t>
            </a:r>
          </a:p>
          <a:p>
            <a:pPr algn="just"/>
            <a:r>
              <a:rPr lang="it-IT" dirty="0" smtClean="0"/>
              <a:t>Videogiochi e playstation non dovrebbero destare così grande preoccupazione in campo educativo. Sono destinati a occupare una parte importante nell’esperienza ludico-infantile, coerentemente con la cultura tecnologica in cui i bambini sono immersi.  Se i bambini rischiano di non praticare altre esperienze ludiche non è certo colpa dei videogiochi.</a:t>
            </a:r>
          </a:p>
          <a:p>
            <a:pPr algn="just"/>
            <a:r>
              <a:rPr lang="it-IT" dirty="0" smtClean="0"/>
              <a:t>Il dato preoccupante è la play </a:t>
            </a:r>
            <a:r>
              <a:rPr lang="it-IT" dirty="0" err="1" smtClean="0"/>
              <a:t>literacy</a:t>
            </a:r>
            <a:r>
              <a:rPr lang="it-IT" dirty="0" smtClean="0"/>
              <a:t> dell’infanzia, la conoscenza e la pratica dei giochi si è ridotta a poche tipologie e a pochi esemplari all’interno di queste tipologie.</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DIETA →dal greco </a:t>
            </a:r>
            <a:r>
              <a:rPr lang="it-IT" dirty="0" err="1" smtClean="0"/>
              <a:t>dìaita</a:t>
            </a:r>
            <a:r>
              <a:rPr lang="it-IT" dirty="0" smtClean="0"/>
              <a:t> STILE </a:t>
            </a:r>
            <a:r>
              <a:rPr lang="it-IT" dirty="0" err="1" smtClean="0"/>
              <a:t>DI</a:t>
            </a:r>
            <a:r>
              <a:rPr lang="it-IT" dirty="0" smtClean="0"/>
              <a:t> VITA (gioco cibo per la mente)</a:t>
            </a:r>
          </a:p>
          <a:p>
            <a:pPr algn="just"/>
            <a:r>
              <a:rPr lang="it-IT" dirty="0" smtClean="0"/>
              <a:t>Giocare a travestirsi, a fare finta di, a fare costruzioni, giocare a Monopoli, con una palla o con le parole crociate, nella varietà e nella ripetitività dei giochi, si metabolizzano elementi (alimenti) che sono come dei mattoni formativi. Ogni tipo di gioco richiede al soggetto l’esercizio di specifiche abilità che possono essere </a:t>
            </a:r>
            <a:r>
              <a:rPr lang="it-IT" dirty="0" err="1" smtClean="0"/>
              <a:t>psico-</a:t>
            </a:r>
            <a:r>
              <a:rPr lang="it-IT" dirty="0" smtClean="0"/>
              <a:t> motorie, logiche, sociali, immaginative, sensoriali.</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La dieta ludica di un bambino è squilibrata se carente di esperienze (gioco libero all’aperto, esplorazione, movimento, </a:t>
            </a:r>
            <a:r>
              <a:rPr lang="it-IT" dirty="0" err="1" smtClean="0"/>
              <a:t>manualità…</a:t>
            </a:r>
            <a:r>
              <a:rPr lang="it-IT" dirty="0" smtClean="0"/>
              <a:t>)</a:t>
            </a:r>
          </a:p>
          <a:p>
            <a:pPr algn="just"/>
            <a:r>
              <a:rPr lang="it-IT" dirty="0" smtClean="0"/>
              <a:t>Intervenire e creare le condizioni </a:t>
            </a:r>
            <a:r>
              <a:rPr lang="it-IT" dirty="0" err="1" smtClean="0"/>
              <a:t>affinchè</a:t>
            </a:r>
            <a:r>
              <a:rPr lang="it-IT" dirty="0" smtClean="0"/>
              <a:t> il bambino possa assumere quegli alimenti che garantiscono una crescita equilibrata ed armonica. </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LUDODIVERSITA’</a:t>
            </a:r>
          </a:p>
          <a:p>
            <a:pPr algn="just"/>
            <a:r>
              <a:rPr lang="it-IT" dirty="0" smtClean="0"/>
              <a:t>Restituire all’infanzia ciò che le è stato sottratto.</a:t>
            </a:r>
          </a:p>
          <a:p>
            <a:pPr algn="just"/>
            <a:r>
              <a:rPr lang="it-IT" dirty="0" smtClean="0"/>
              <a:t>Responsabilità pedagogica e politica degli adulti: attenzione all’OUTDOOR </a:t>
            </a:r>
            <a:r>
              <a:rPr lang="it-IT" dirty="0" err="1" smtClean="0"/>
              <a:t>education</a:t>
            </a:r>
            <a:r>
              <a:rPr lang="it-IT" dirty="0" smtClean="0"/>
              <a:t>, orientamento pedagogico che si riferisce all’attenzione per l’ambiente esterno (scolastico ed </a:t>
            </a:r>
            <a:r>
              <a:rPr lang="it-IT" dirty="0" err="1" smtClean="0"/>
              <a:t>exrascolastico</a:t>
            </a:r>
            <a:r>
              <a:rPr lang="it-IT" dirty="0" smtClean="0"/>
              <a:t>)</a:t>
            </a:r>
          </a:p>
          <a:p>
            <a:pPr algn="just"/>
            <a:r>
              <a:rPr lang="it-IT" dirty="0" smtClean="0"/>
              <a:t>OUTDOOR </a:t>
            </a:r>
            <a:r>
              <a:rPr lang="it-IT" dirty="0" err="1" smtClean="0"/>
              <a:t>education</a:t>
            </a:r>
            <a:r>
              <a:rPr lang="it-IT" dirty="0" smtClean="0"/>
              <a:t>: valorizzare le opportunità dello star fuori e del concepire l’ambiente esterno come luogo di apprendimento.</a:t>
            </a:r>
          </a:p>
          <a:p>
            <a:pPr algn="just"/>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err="1" smtClean="0"/>
              <a:t>Ludodiversità</a:t>
            </a:r>
            <a:r>
              <a:rPr lang="it-IT" dirty="0" smtClean="0"/>
              <a:t>: il gioco, i giochi nel loro manifestarsi attraverso pratiche sociali e di aggregazione, forme culturali, oggetti materiali, si trasmettono e diventano indicatori culturali significativi che connotano un territorio.</a:t>
            </a:r>
          </a:p>
          <a:p>
            <a:pPr algn="just"/>
            <a:r>
              <a:rPr lang="it-IT" dirty="0" smtClean="0"/>
              <a:t>Valore di un’istituzione come la LUDOTECA: presidio territoriale per il diritto al gioco. Luogo indoor e outdoor in cui si scoprono, si imparano e si praticano giochi. Il termine inglese è TOY LIBRARY e in Italia esistono già varie realtà in cui biblioteca e ludoteca abitano una di fianco all’altra: casa di cultura per l’infanzia.</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smtClean="0"/>
              <a:t>Alfabetizzazione ludica: presupposti</a:t>
            </a:r>
          </a:p>
          <a:p>
            <a:pPr algn="just"/>
            <a:r>
              <a:rPr lang="it-IT" dirty="0" smtClean="0"/>
              <a:t>1 </a:t>
            </a:r>
            <a:r>
              <a:rPr lang="it-IT" b="1" dirty="0" smtClean="0"/>
              <a:t>Il gioco è un campo di esperienza naturale </a:t>
            </a:r>
            <a:r>
              <a:rPr lang="it-IT" dirty="0" smtClean="0"/>
              <a:t>e fondamentale per la crescita del bambino. La quantità e la qualità delle sue esperienze ludiche che lo accompagnano lungo tutto il corso dell’infanzia, fino all’adolescenza sono un fattore decisivo per la formazione della sua personalità.</a:t>
            </a:r>
          </a:p>
          <a:p>
            <a:pPr algn="just"/>
            <a:r>
              <a:rPr lang="it-IT" dirty="0" smtClean="0"/>
              <a:t>2 </a:t>
            </a:r>
            <a:r>
              <a:rPr lang="it-IT" b="1" dirty="0" smtClean="0"/>
              <a:t>Il disagio diffuso</a:t>
            </a:r>
            <a:r>
              <a:rPr lang="it-IT" dirty="0" smtClean="0"/>
              <a:t>. Il gioco infantile ha subito nella nostra società una profonda mutazione genetica. Nel corso degli ultimi 30-40 anni la dimensione ludica, in senso lato, si è connotata come uno dei tratti distintivi della cultura per l’infanzia Il paradosso è che le possibilità di gioco dei bambini sono sempre meno libere e sempre più condizionate.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 Il gioco è </a:t>
            </a:r>
            <a:r>
              <a:rPr lang="it-IT" b="1" dirty="0" smtClean="0"/>
              <a:t>un’esperienza naturale </a:t>
            </a:r>
            <a:r>
              <a:rPr lang="it-IT" dirty="0" smtClean="0"/>
              <a:t>perché ha una sua ragione di essere biologica, mentre l’apprendimento del leggere e scrivere è un bisogno culturale indotto. Nella scuola non vi è nulla di naturale.</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Il bambino gioca a prescindere che ci sia un adulto presente ad insegnargli a giocare.</a:t>
            </a:r>
          </a:p>
          <a:p>
            <a:pPr algn="just"/>
            <a:r>
              <a:rPr lang="it-IT" dirty="0" smtClean="0"/>
              <a:t>Il bambino naturalmente predisposto al gioco. </a:t>
            </a:r>
            <a:r>
              <a:rPr lang="it-IT" dirty="0" err="1" smtClean="0"/>
              <a:t>Huizinga</a:t>
            </a:r>
            <a:r>
              <a:rPr lang="it-IT" dirty="0" smtClean="0"/>
              <a:t> ha scritto che “Il gioco è più antico della cultura”.</a:t>
            </a:r>
          </a:p>
          <a:p>
            <a:pPr algn="just"/>
            <a:r>
              <a:rPr lang="it-IT" dirty="0" smtClean="0"/>
              <a:t>Se impedisco al bambino di giocare faccio qualcosa che è contro natura, posso mettere a rischio il sano sviluppo delle competenze psico-fisiche, sociali, cognitive su cui si innesta il processo educativo.</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Convenzione sui Diritti dell’Infanzia e dell’Adolescenza approvata dalle Nazioni Unite nel 1989 e recepita da quasi 200 Stati, anche il </a:t>
            </a:r>
            <a:r>
              <a:rPr lang="it-IT" b="1" dirty="0" smtClean="0"/>
              <a:t>gioco</a:t>
            </a:r>
            <a:r>
              <a:rPr lang="it-IT" dirty="0" smtClean="0"/>
              <a:t> è diventato un </a:t>
            </a:r>
            <a:r>
              <a:rPr lang="it-IT" b="1" dirty="0" smtClean="0"/>
              <a:t>diritto </a:t>
            </a:r>
            <a:r>
              <a:rPr lang="it-IT" dirty="0" smtClean="0"/>
              <a:t>dell’Infanzia, caricandosi di un valore aggiunto per cui la naturalità del gioco, il suo essere bisogno autentico, non va solo costatato e lasciato a se stesso, ma favorito e tutelato. La questione si fa politica: creare le condizioni </a:t>
            </a:r>
            <a:r>
              <a:rPr lang="it-IT" dirty="0" err="1" smtClean="0"/>
              <a:t>affinchè</a:t>
            </a:r>
            <a:r>
              <a:rPr lang="it-IT" dirty="0" smtClean="0"/>
              <a:t> i bambini possano giocare bene e sviluppare le loro capacità ludiche in rapporto all’età</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smtClean="0"/>
              <a:t>1. La crisi del gioco</a:t>
            </a:r>
          </a:p>
          <a:p>
            <a:pPr algn="just"/>
            <a:r>
              <a:rPr lang="it-IT" sz="3400" dirty="0" smtClean="0"/>
              <a:t>E’ in crisi il gioco nella sua identità di tempo e spazio libero. Il gioco nei bambini è sempre più “agli arresti domiciliari”, considerando che la popolazione infantile, soprattutto quella che vive nelle nostre città, non dispone della libertà di uscire all’aperto e di muoversi nello spazio urbano.</a:t>
            </a:r>
          </a:p>
          <a:p>
            <a:pPr algn="just"/>
            <a:r>
              <a:rPr lang="it-IT" sz="3400" dirty="0" smtClean="0"/>
              <a:t>L’appartamento con camere piene di giocattoli, apparati tecnologici, Tv,diventa una “ludoteca domestica coatta” Il gioco dei bambini è sempre più sotto “libertà vigilata”: i bambini sono sorvegliati, diretti, animati da adulti (insegnanti, educatori, coach</a:t>
            </a:r>
            <a:r>
              <a:rPr lang="it-IT" sz="3400" dirty="0" smtClean="0"/>
              <a:t>).</a:t>
            </a:r>
            <a:endParaRPr lang="it-IT" sz="3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L’idea che il bambino possa godere di un’attività ludica insieme agli altri è </a:t>
            </a:r>
            <a:r>
              <a:rPr lang="it-IT" dirty="0" err="1" smtClean="0"/>
              <a:t>pressochè</a:t>
            </a:r>
            <a:r>
              <a:rPr lang="it-IT" dirty="0" smtClean="0"/>
              <a:t> inconcepibile: ossessione del controllo </a:t>
            </a:r>
            <a:r>
              <a:rPr lang="it-IT" dirty="0" smtClean="0"/>
              <a:t>adulto.</a:t>
            </a:r>
          </a:p>
          <a:p>
            <a:pPr algn="just"/>
            <a:r>
              <a:rPr lang="it-IT" dirty="0" smtClean="0"/>
              <a:t>Telefonini per controllare i figli appena iniziano a manifestare il bisogno di autonomia e libertà. La metafora giudiziaria è fertile: il telefono come braccialetto elettronico per i condannati in libertà vigilata per conoscere spostamenti, orari </a:t>
            </a:r>
            <a:endParaRPr lang="it-IT" dirty="0" smtClean="0"/>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 veri giochi formativi quelli dove tutto si decide e si fa fuori dalla presenza degli adulti. Esempio: si può giocare a calcio in uno spazio libero e sufficientemente ampio tanto da definire con gli amici, l’ampiezza di una porta e i confini entro cui la palla è in gioco, oppure si può giocare a calcio in una società sportiva. Il gioco è lo stesso ma le due esperienze ludiche sono diverse.</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1802</Words>
  <Application>Microsoft Office PowerPoint</Application>
  <PresentationFormat>Presentazione su schermo (4:3)</PresentationFormat>
  <Paragraphs>67</Paragraphs>
  <Slides>25</Slides>
  <Notes>0</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Tema di Office</vt:lpstr>
      <vt:lpstr>Roberto Farnè, 2015,  Play Literacy, Studium Education, n. 3, pp.87-100</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Roberto Farnè, 2015,  Play Literacy, Studium Education, n. 3, pp.87-100</dc:title>
  <dc:creator>user</dc:creator>
  <cp:lastModifiedBy>user</cp:lastModifiedBy>
  <cp:revision>15</cp:revision>
  <dcterms:created xsi:type="dcterms:W3CDTF">2016-10-16T15:40:42Z</dcterms:created>
  <dcterms:modified xsi:type="dcterms:W3CDTF">2016-10-16T17:43:12Z</dcterms:modified>
</cp:coreProperties>
</file>