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5"/>
  </p:notesMasterIdLst>
  <p:sldIdLst>
    <p:sldId id="313" r:id="rId2"/>
    <p:sldId id="314" r:id="rId3"/>
    <p:sldId id="315" r:id="rId4"/>
    <p:sldId id="316" r:id="rId5"/>
    <p:sldId id="317" r:id="rId6"/>
    <p:sldId id="318"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co Cristani" initial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61" d="100"/>
          <a:sy n="161" d="100"/>
        </p:scale>
        <p:origin x="-90" y="-15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30278730"/>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s231n.github.io/convolutional-network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Shape 122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2" name="Shape 122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Shape 153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1" name="Shape 153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2"/>
        <p:cNvGrpSpPr/>
        <p:nvPr/>
      </p:nvGrpSpPr>
      <p:grpSpPr>
        <a:xfrm>
          <a:off x="0" y="0"/>
          <a:ext cx="0" cy="0"/>
          <a:chOff x="0" y="0"/>
          <a:chExt cx="0" cy="0"/>
        </a:xfrm>
      </p:grpSpPr>
      <p:sp>
        <p:nvSpPr>
          <p:cNvPr id="1543" name="Shape 15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4" name="Shape 15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0"/>
        <p:cNvGrpSpPr/>
        <p:nvPr/>
      </p:nvGrpSpPr>
      <p:grpSpPr>
        <a:xfrm>
          <a:off x="0" y="0"/>
          <a:ext cx="0" cy="0"/>
          <a:chOff x="0" y="0"/>
          <a:chExt cx="0" cy="0"/>
        </a:xfrm>
      </p:grpSpPr>
      <p:sp>
        <p:nvSpPr>
          <p:cNvPr id="1551" name="Shape 155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2" name="Shape 15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Shape 155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9" name="Shape 155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GB"/>
              <a:t>MLP: multi-layers perceptrons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5"/>
        <p:cNvGrpSpPr/>
        <p:nvPr/>
      </p:nvGrpSpPr>
      <p:grpSpPr>
        <a:xfrm>
          <a:off x="0" y="0"/>
          <a:ext cx="0" cy="0"/>
          <a:chOff x="0" y="0"/>
          <a:chExt cx="0" cy="0"/>
        </a:xfrm>
      </p:grpSpPr>
      <p:sp>
        <p:nvSpPr>
          <p:cNvPr id="1596" name="Shape 159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7" name="Shape 15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0"/>
        <p:cNvGrpSpPr/>
        <p:nvPr/>
      </p:nvGrpSpPr>
      <p:grpSpPr>
        <a:xfrm>
          <a:off x="0" y="0"/>
          <a:ext cx="0" cy="0"/>
          <a:chOff x="0" y="0"/>
          <a:chExt cx="0" cy="0"/>
        </a:xfrm>
      </p:grpSpPr>
      <p:sp>
        <p:nvSpPr>
          <p:cNvPr id="1631" name="Shape 163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2" name="Shape 16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3"/>
        <p:cNvGrpSpPr/>
        <p:nvPr/>
      </p:nvGrpSpPr>
      <p:grpSpPr>
        <a:xfrm>
          <a:off x="0" y="0"/>
          <a:ext cx="0" cy="0"/>
          <a:chOff x="0" y="0"/>
          <a:chExt cx="0" cy="0"/>
        </a:xfrm>
      </p:grpSpPr>
      <p:sp>
        <p:nvSpPr>
          <p:cNvPr id="1664" name="Shape 166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5" name="Shape 16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8"/>
        <p:cNvGrpSpPr/>
        <p:nvPr/>
      </p:nvGrpSpPr>
      <p:grpSpPr>
        <a:xfrm>
          <a:off x="0" y="0"/>
          <a:ext cx="0" cy="0"/>
          <a:chOff x="0" y="0"/>
          <a:chExt cx="0" cy="0"/>
        </a:xfrm>
      </p:grpSpPr>
      <p:sp>
        <p:nvSpPr>
          <p:cNvPr id="1739" name="Shape 173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0" name="Shape 174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4"/>
        <p:cNvGrpSpPr/>
        <p:nvPr/>
      </p:nvGrpSpPr>
      <p:grpSpPr>
        <a:xfrm>
          <a:off x="0" y="0"/>
          <a:ext cx="0" cy="0"/>
          <a:chOff x="0" y="0"/>
          <a:chExt cx="0" cy="0"/>
        </a:xfrm>
      </p:grpSpPr>
      <p:sp>
        <p:nvSpPr>
          <p:cNvPr id="1815" name="Shape 181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6" name="Shape 181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Shape 183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3" name="Shape 18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Shape 122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7" name="Shape 122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Abbiamo due tipologie, statici e dinamici. Mtterei una immagine e dall’altra parte un testo con i punti alla fine, per esempio un testo di una chat in cui e’ ovvio che possa durare un tempo variabile...CNN are especially suited for images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8"/>
        <p:cNvGrpSpPr/>
        <p:nvPr/>
      </p:nvGrpSpPr>
      <p:grpSpPr>
        <a:xfrm>
          <a:off x="0" y="0"/>
          <a:ext cx="0" cy="0"/>
          <a:chOff x="0" y="0"/>
          <a:chExt cx="0" cy="0"/>
        </a:xfrm>
      </p:grpSpPr>
      <p:sp>
        <p:nvSpPr>
          <p:cNvPr id="1839" name="Shape 183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0" name="Shape 184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6"/>
        <p:cNvGrpSpPr/>
        <p:nvPr/>
      </p:nvGrpSpPr>
      <p:grpSpPr>
        <a:xfrm>
          <a:off x="0" y="0"/>
          <a:ext cx="0" cy="0"/>
          <a:chOff x="0" y="0"/>
          <a:chExt cx="0" cy="0"/>
        </a:xfrm>
      </p:grpSpPr>
      <p:sp>
        <p:nvSpPr>
          <p:cNvPr id="1847" name="Shape 184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8" name="Shape 184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2"/>
        <p:cNvGrpSpPr/>
        <p:nvPr/>
      </p:nvGrpSpPr>
      <p:grpSpPr>
        <a:xfrm>
          <a:off x="0" y="0"/>
          <a:ext cx="0" cy="0"/>
          <a:chOff x="0" y="0"/>
          <a:chExt cx="0" cy="0"/>
        </a:xfrm>
      </p:grpSpPr>
      <p:sp>
        <p:nvSpPr>
          <p:cNvPr id="1853" name="Shape 185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4" name="Shape 185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8"/>
        <p:cNvGrpSpPr/>
        <p:nvPr/>
      </p:nvGrpSpPr>
      <p:grpSpPr>
        <a:xfrm>
          <a:off x="0" y="0"/>
          <a:ext cx="0" cy="0"/>
          <a:chOff x="0" y="0"/>
          <a:chExt cx="0" cy="0"/>
        </a:xfrm>
      </p:grpSpPr>
      <p:sp>
        <p:nvSpPr>
          <p:cNvPr id="1859" name="Shape 18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0" name="Shape 18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3"/>
        <p:cNvGrpSpPr/>
        <p:nvPr/>
      </p:nvGrpSpPr>
      <p:grpSpPr>
        <a:xfrm>
          <a:off x="0" y="0"/>
          <a:ext cx="0" cy="0"/>
          <a:chOff x="0" y="0"/>
          <a:chExt cx="0" cy="0"/>
        </a:xfrm>
      </p:grpSpPr>
      <p:sp>
        <p:nvSpPr>
          <p:cNvPr id="1864" name="Shape 186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5" name="Shape 18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9"/>
        <p:cNvGrpSpPr/>
        <p:nvPr/>
      </p:nvGrpSpPr>
      <p:grpSpPr>
        <a:xfrm>
          <a:off x="0" y="0"/>
          <a:ext cx="0" cy="0"/>
          <a:chOff x="0" y="0"/>
          <a:chExt cx="0" cy="0"/>
        </a:xfrm>
      </p:grpSpPr>
      <p:sp>
        <p:nvSpPr>
          <p:cNvPr id="1870" name="Shape 187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1" name="Shape 18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8"/>
        <p:cNvGrpSpPr/>
        <p:nvPr/>
      </p:nvGrpSpPr>
      <p:grpSpPr>
        <a:xfrm>
          <a:off x="0" y="0"/>
          <a:ext cx="0" cy="0"/>
          <a:chOff x="0" y="0"/>
          <a:chExt cx="0" cy="0"/>
        </a:xfrm>
      </p:grpSpPr>
      <p:sp>
        <p:nvSpPr>
          <p:cNvPr id="1879" name="Shape 187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0" name="Shape 188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6"/>
        <p:cNvGrpSpPr/>
        <p:nvPr/>
      </p:nvGrpSpPr>
      <p:grpSpPr>
        <a:xfrm>
          <a:off x="0" y="0"/>
          <a:ext cx="0" cy="0"/>
          <a:chOff x="0" y="0"/>
          <a:chExt cx="0" cy="0"/>
        </a:xfrm>
      </p:grpSpPr>
      <p:sp>
        <p:nvSpPr>
          <p:cNvPr id="1887" name="Shape 188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8" name="Shape 188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4"/>
        <p:cNvGrpSpPr/>
        <p:nvPr/>
      </p:nvGrpSpPr>
      <p:grpSpPr>
        <a:xfrm>
          <a:off x="0" y="0"/>
          <a:ext cx="0" cy="0"/>
          <a:chOff x="0" y="0"/>
          <a:chExt cx="0" cy="0"/>
        </a:xfrm>
      </p:grpSpPr>
      <p:sp>
        <p:nvSpPr>
          <p:cNvPr id="1895" name="Shape 189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96" name="Shape 189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2"/>
        <p:cNvGrpSpPr/>
        <p:nvPr/>
      </p:nvGrpSpPr>
      <p:grpSpPr>
        <a:xfrm>
          <a:off x="0" y="0"/>
          <a:ext cx="0" cy="0"/>
          <a:chOff x="0" y="0"/>
          <a:chExt cx="0" cy="0"/>
        </a:xfrm>
      </p:grpSpPr>
      <p:sp>
        <p:nvSpPr>
          <p:cNvPr id="1903" name="Shape 190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4" name="Shape 190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7"/>
        <p:cNvGrpSpPr/>
        <p:nvPr/>
      </p:nvGrpSpPr>
      <p:grpSpPr>
        <a:xfrm>
          <a:off x="0" y="0"/>
          <a:ext cx="0" cy="0"/>
          <a:chOff x="0" y="0"/>
          <a:chExt cx="0" cy="0"/>
        </a:xfrm>
      </p:grpSpPr>
      <p:sp>
        <p:nvSpPr>
          <p:cNvPr id="1238" name="Shape 123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9" name="Shape 12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Clr>
                <a:schemeClr val="dk1"/>
              </a:buClr>
              <a:buSzPct val="100000"/>
              <a:buFont typeface="Arial"/>
              <a:buNone/>
            </a:pPr>
            <a:r>
              <a:rPr lang="en-GB">
                <a:solidFill>
                  <a:schemeClr val="dk1"/>
                </a:solidFill>
              </a:rPr>
              <a:t>MLP: multi-layers perceptrons. Fare un esempio quasi quantitativo con l’immagine linearizzata e la W che considera tutti i pixel→ dispendioso, per cui si passa alle convoluzioni… metti una terna di livelli di partenza che sono i canali rgb</a:t>
            </a:r>
          </a:p>
          <a:p>
            <a:pPr lvl="0">
              <a:spcBef>
                <a:spcPts val="0"/>
              </a:spcBef>
              <a:buClr>
                <a:schemeClr val="dk1"/>
              </a:buClr>
              <a:buSzPct val="100000"/>
              <a:buFont typeface="Arial"/>
              <a:buNone/>
            </a:pPr>
            <a:endParaRPr>
              <a:solidFill>
                <a:schemeClr val="dk1"/>
              </a:solidFill>
            </a:endParaRPr>
          </a:p>
          <a:p>
            <a:pPr lvl="0">
              <a:spcBef>
                <a:spcPts val="0"/>
              </a:spcBef>
              <a:buClr>
                <a:schemeClr val="dk1"/>
              </a:buClr>
              <a:buSzPct val="100000"/>
              <a:buFont typeface="Arial"/>
              <a:buNone/>
            </a:pPr>
            <a:r>
              <a:rPr lang="en-GB" u="sng">
                <a:solidFill>
                  <a:schemeClr val="accent5"/>
                </a:solidFill>
                <a:hlinkClick r:id="rId3"/>
              </a:rPr>
              <a:t>http://cs231n.github.io/convolutional-networks/</a:t>
            </a:r>
          </a:p>
          <a:p>
            <a:pPr lvl="0">
              <a:spcBef>
                <a:spcPts val="0"/>
              </a:spcBef>
              <a:buClr>
                <a:schemeClr val="dk1"/>
              </a:buClr>
              <a:buSzPct val="100000"/>
              <a:buFont typeface="Arial"/>
              <a:buNone/>
            </a:pPr>
            <a:endParaRPr>
              <a:solidFill>
                <a:schemeClr val="dk1"/>
              </a:solidFill>
            </a:endParaRPr>
          </a:p>
          <a:p>
            <a:pPr lv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9"/>
        <p:cNvGrpSpPr/>
        <p:nvPr/>
      </p:nvGrpSpPr>
      <p:grpSpPr>
        <a:xfrm>
          <a:off x="0" y="0"/>
          <a:ext cx="0" cy="0"/>
          <a:chOff x="0" y="0"/>
          <a:chExt cx="0" cy="0"/>
        </a:xfrm>
      </p:grpSpPr>
      <p:sp>
        <p:nvSpPr>
          <p:cNvPr id="1910" name="Shape 191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1" name="Shape 191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4"/>
        <p:cNvGrpSpPr/>
        <p:nvPr/>
      </p:nvGrpSpPr>
      <p:grpSpPr>
        <a:xfrm>
          <a:off x="0" y="0"/>
          <a:ext cx="0" cy="0"/>
          <a:chOff x="0" y="0"/>
          <a:chExt cx="0" cy="0"/>
        </a:xfrm>
      </p:grpSpPr>
      <p:sp>
        <p:nvSpPr>
          <p:cNvPr id="1915" name="Shape 191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6" name="Shape 191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6"/>
        <p:cNvGrpSpPr/>
        <p:nvPr/>
      </p:nvGrpSpPr>
      <p:grpSpPr>
        <a:xfrm>
          <a:off x="0" y="0"/>
          <a:ext cx="0" cy="0"/>
          <a:chOff x="0" y="0"/>
          <a:chExt cx="0" cy="0"/>
        </a:xfrm>
      </p:grpSpPr>
      <p:sp>
        <p:nvSpPr>
          <p:cNvPr id="1927" name="Shape 192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8" name="Shape 192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2"/>
        <p:cNvGrpSpPr/>
        <p:nvPr/>
      </p:nvGrpSpPr>
      <p:grpSpPr>
        <a:xfrm>
          <a:off x="0" y="0"/>
          <a:ext cx="0" cy="0"/>
          <a:chOff x="0" y="0"/>
          <a:chExt cx="0" cy="0"/>
        </a:xfrm>
      </p:grpSpPr>
      <p:sp>
        <p:nvSpPr>
          <p:cNvPr id="1933" name="Shape 193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4" name="Shape 193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5"/>
        <p:cNvGrpSpPr/>
        <p:nvPr/>
      </p:nvGrpSpPr>
      <p:grpSpPr>
        <a:xfrm>
          <a:off x="0" y="0"/>
          <a:ext cx="0" cy="0"/>
          <a:chOff x="0" y="0"/>
          <a:chExt cx="0" cy="0"/>
        </a:xfrm>
      </p:grpSpPr>
      <p:sp>
        <p:nvSpPr>
          <p:cNvPr id="1246" name="Shape 124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47" name="Shape 124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r>
              <a:rPr lang="en-GB"/>
              <a:t>Piccola premessa: l’invarianza statistica è il concetto chiave alla base delle due forme più comuni delle deep-network (ovvero le CNN e le RNN).</a:t>
            </a:r>
          </a:p>
          <a:p>
            <a:pPr lvl="0">
              <a:spcBef>
                <a:spcPts val="0"/>
              </a:spcBef>
              <a:buNone/>
            </a:pPr>
            <a:r>
              <a:rPr lang="en-GB"/>
              <a:t>Questo permette che il sistema sia invariante a variazioni “spaziali” (traslazioni) o “temporali” (sequenze video, parole, suoni, …).</a:t>
            </a:r>
          </a:p>
          <a:p>
            <a:pPr lvl="0">
              <a:spcBef>
                <a:spcPts val="0"/>
              </a:spcBef>
              <a:buNone/>
            </a:pPr>
            <a:r>
              <a:rPr lang="en-GB"/>
              <a:t>Per risolvere il problema dell’invarianza si propone la CONDIVISIONE dei PESI: le CNN traineranno dei filtri convoluzionali mentre le RNN i pesi di “connessione”.</a:t>
            </a:r>
          </a:p>
          <a:p>
            <a:pPr lvl="0">
              <a:spcBef>
                <a:spcPts val="0"/>
              </a:spcBef>
              <a:buNone/>
            </a:pPr>
            <a:endParaRPr/>
          </a:p>
          <a:p>
            <a:pPr lvl="0">
              <a:spcBef>
                <a:spcPts val="0"/>
              </a:spcBef>
              <a:buNone/>
            </a:pPr>
            <a:endParaRPr/>
          </a:p>
          <a:p>
            <a:pPr lvl="0" rtl="0">
              <a:spcBef>
                <a:spcPts val="0"/>
              </a:spcBef>
              <a:buNone/>
            </a:pPr>
            <a:r>
              <a:rPr lang="en-GB"/>
              <a:t>Il problema dell’invarianza andrebbe tolto per il momento, lasciando l’aspetto del risparmio computazionale dato dallo sharing dei pesi</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8"/>
        <p:cNvGrpSpPr/>
        <p:nvPr/>
      </p:nvGrpSpPr>
      <p:grpSpPr>
        <a:xfrm>
          <a:off x="0" y="0"/>
          <a:ext cx="0" cy="0"/>
          <a:chOff x="0" y="0"/>
          <a:chExt cx="0" cy="0"/>
        </a:xfrm>
      </p:grpSpPr>
      <p:sp>
        <p:nvSpPr>
          <p:cNvPr id="1259" name="Shape 12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0" name="Shape 12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4"/>
        <p:cNvGrpSpPr/>
        <p:nvPr/>
      </p:nvGrpSpPr>
      <p:grpSpPr>
        <a:xfrm>
          <a:off x="0" y="0"/>
          <a:ext cx="0" cy="0"/>
          <a:chOff x="0" y="0"/>
          <a:chExt cx="0" cy="0"/>
        </a:xfrm>
      </p:grpSpPr>
      <p:sp>
        <p:nvSpPr>
          <p:cNvPr id="1275" name="Shape 127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6" name="Shape 127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2"/>
        <p:cNvGrpSpPr/>
        <p:nvPr/>
      </p:nvGrpSpPr>
      <p:grpSpPr>
        <a:xfrm>
          <a:off x="0" y="0"/>
          <a:ext cx="0" cy="0"/>
          <a:chOff x="0" y="0"/>
          <a:chExt cx="0" cy="0"/>
        </a:xfrm>
      </p:grpSpPr>
      <p:sp>
        <p:nvSpPr>
          <p:cNvPr id="1283" name="Shape 12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4" name="Shape 12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9"/>
        <p:cNvGrpSpPr/>
        <p:nvPr/>
      </p:nvGrpSpPr>
      <p:grpSpPr>
        <a:xfrm>
          <a:off x="0" y="0"/>
          <a:ext cx="0" cy="0"/>
          <a:chOff x="0" y="0"/>
          <a:chExt cx="0" cy="0"/>
        </a:xfrm>
      </p:grpSpPr>
      <p:sp>
        <p:nvSpPr>
          <p:cNvPr id="1300" name="Shape 130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1" name="Shape 130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3"/>
        <p:cNvGrpSpPr/>
        <p:nvPr/>
      </p:nvGrpSpPr>
      <p:grpSpPr>
        <a:xfrm>
          <a:off x="0" y="0"/>
          <a:ext cx="0" cy="0"/>
          <a:chOff x="0" y="0"/>
          <a:chExt cx="0" cy="0"/>
        </a:xfrm>
      </p:grpSpPr>
      <p:sp>
        <p:nvSpPr>
          <p:cNvPr id="1414" name="Shape 141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5" name="Shape 14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GB"/>
              <a:t>‹N›</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defRPr sz="1800">
                <a:solidFill>
                  <a:schemeClr val="dk2"/>
                </a:solidFill>
              </a:defRPr>
            </a:lvl1pPr>
            <a:lvl2pPr lvl="1">
              <a:lnSpc>
                <a:spcPct val="115000"/>
              </a:lnSpc>
              <a:spcBef>
                <a:spcPts val="0"/>
              </a:spcBef>
              <a:spcAft>
                <a:spcPts val="1600"/>
              </a:spcAft>
              <a:buClr>
                <a:schemeClr val="dk2"/>
              </a:buClr>
              <a:defRPr>
                <a:solidFill>
                  <a:schemeClr val="dk2"/>
                </a:solidFill>
              </a:defRPr>
            </a:lvl2pPr>
            <a:lvl3pPr lvl="2">
              <a:lnSpc>
                <a:spcPct val="115000"/>
              </a:lnSpc>
              <a:spcBef>
                <a:spcPts val="0"/>
              </a:spcBef>
              <a:spcAft>
                <a:spcPts val="1600"/>
              </a:spcAft>
              <a:buClr>
                <a:schemeClr val="dk2"/>
              </a:buClr>
              <a:defRPr>
                <a:solidFill>
                  <a:schemeClr val="dk2"/>
                </a:solidFill>
              </a:defRPr>
            </a:lvl3pPr>
            <a:lvl4pPr lvl="3">
              <a:lnSpc>
                <a:spcPct val="115000"/>
              </a:lnSpc>
              <a:spcBef>
                <a:spcPts val="0"/>
              </a:spcBef>
              <a:spcAft>
                <a:spcPts val="1600"/>
              </a:spcAft>
              <a:buClr>
                <a:schemeClr val="dk2"/>
              </a:buClr>
              <a:defRPr>
                <a:solidFill>
                  <a:schemeClr val="dk2"/>
                </a:solidFill>
              </a:defRPr>
            </a:lvl4pPr>
            <a:lvl5pPr lvl="4">
              <a:lnSpc>
                <a:spcPct val="115000"/>
              </a:lnSpc>
              <a:spcBef>
                <a:spcPts val="0"/>
              </a:spcBef>
              <a:spcAft>
                <a:spcPts val="1600"/>
              </a:spcAft>
              <a:buClr>
                <a:schemeClr val="dk2"/>
              </a:buClr>
              <a:defRPr>
                <a:solidFill>
                  <a:schemeClr val="dk2"/>
                </a:solidFill>
              </a:defRPr>
            </a:lvl5pPr>
            <a:lvl6pPr lvl="5">
              <a:lnSpc>
                <a:spcPct val="115000"/>
              </a:lnSpc>
              <a:spcBef>
                <a:spcPts val="0"/>
              </a:spcBef>
              <a:spcAft>
                <a:spcPts val="1600"/>
              </a:spcAft>
              <a:buClr>
                <a:schemeClr val="dk2"/>
              </a:buClr>
              <a:defRPr>
                <a:solidFill>
                  <a:schemeClr val="dk2"/>
                </a:solidFill>
              </a:defRPr>
            </a:lvl6pPr>
            <a:lvl7pPr lvl="6">
              <a:lnSpc>
                <a:spcPct val="115000"/>
              </a:lnSpc>
              <a:spcBef>
                <a:spcPts val="0"/>
              </a:spcBef>
              <a:spcAft>
                <a:spcPts val="1600"/>
              </a:spcAft>
              <a:buClr>
                <a:schemeClr val="dk2"/>
              </a:buClr>
              <a:defRPr>
                <a:solidFill>
                  <a:schemeClr val="dk2"/>
                </a:solidFill>
              </a:defRPr>
            </a:lvl7pPr>
            <a:lvl8pPr lvl="7">
              <a:lnSpc>
                <a:spcPct val="115000"/>
              </a:lnSpc>
              <a:spcBef>
                <a:spcPts val="0"/>
              </a:spcBef>
              <a:spcAft>
                <a:spcPts val="1600"/>
              </a:spcAft>
              <a:buClr>
                <a:schemeClr val="dk2"/>
              </a:buClr>
              <a:defRPr>
                <a:solidFill>
                  <a:schemeClr val="dk2"/>
                </a:solidFill>
              </a:defRPr>
            </a:lvl8pPr>
            <a:lvl9pPr lvl="8">
              <a:lnSpc>
                <a:spcPct val="115000"/>
              </a:lnSpc>
              <a:spcBef>
                <a:spcPts val="0"/>
              </a:spcBef>
              <a:spcAft>
                <a:spcPts val="1600"/>
              </a:spcAft>
              <a:buClr>
                <a:schemeClr val="dk2"/>
              </a:buCl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GB" sz="1000">
                <a:solidFill>
                  <a:schemeClr val="dk2"/>
                </a:solidFill>
              </a:rPr>
              <a:t>‹N›</a:t>
            </a:fld>
            <a:endParaRPr lang="en-GB"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deeplearning.net/tutorial/lenet.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23"/>
        <p:cNvGrpSpPr/>
        <p:nvPr/>
      </p:nvGrpSpPr>
      <p:grpSpPr>
        <a:xfrm>
          <a:off x="0" y="0"/>
          <a:ext cx="0" cy="0"/>
          <a:chOff x="0" y="0"/>
          <a:chExt cx="0" cy="0"/>
        </a:xfrm>
      </p:grpSpPr>
      <p:sp>
        <p:nvSpPr>
          <p:cNvPr id="1224" name="Shape 1224"/>
          <p:cNvSpPr txBox="1">
            <a:spLocks noGrp="1"/>
          </p:cNvSpPr>
          <p:nvPr>
            <p:ph type="title"/>
          </p:nvPr>
        </p:nvSpPr>
        <p:spPr>
          <a:xfrm>
            <a:off x="311700" y="2150850"/>
            <a:ext cx="8520600" cy="841800"/>
          </a:xfrm>
          <a:prstGeom prst="rect">
            <a:avLst/>
          </a:prstGeom>
        </p:spPr>
        <p:txBody>
          <a:bodyPr lIns="91425" tIns="91425" rIns="91425" bIns="91425" anchor="ctr" anchorCtr="0">
            <a:noAutofit/>
          </a:bodyPr>
          <a:lstStyle/>
          <a:p>
            <a:pPr lvl="0" rtl="0">
              <a:spcBef>
                <a:spcPts val="0"/>
              </a:spcBef>
              <a:buNone/>
            </a:pPr>
            <a:r>
              <a:rPr lang="en-GB"/>
              <a:t>Architectures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32"/>
        <p:cNvGrpSpPr/>
        <p:nvPr/>
      </p:nvGrpSpPr>
      <p:grpSpPr>
        <a:xfrm>
          <a:off x="0" y="0"/>
          <a:ext cx="0" cy="0"/>
          <a:chOff x="0" y="0"/>
          <a:chExt cx="0" cy="0"/>
        </a:xfrm>
      </p:grpSpPr>
      <p:sp>
        <p:nvSpPr>
          <p:cNvPr id="1533" name="Shape 1533"/>
          <p:cNvSpPr txBox="1"/>
          <p:nvPr/>
        </p:nvSpPr>
        <p:spPr>
          <a:xfrm>
            <a:off x="205925" y="943250"/>
            <a:ext cx="7602900" cy="3208800"/>
          </a:xfrm>
          <a:prstGeom prst="rect">
            <a:avLst/>
          </a:prstGeom>
          <a:noFill/>
          <a:ln>
            <a:noFill/>
          </a:ln>
        </p:spPr>
        <p:txBody>
          <a:bodyPr lIns="91425" tIns="91425" rIns="91425" bIns="91425" anchor="t" anchorCtr="0">
            <a:noAutofit/>
          </a:bodyPr>
          <a:lstStyle/>
          <a:p>
            <a:pPr lvl="0" rtl="0">
              <a:spcBef>
                <a:spcPts val="0"/>
              </a:spcBef>
              <a:buNone/>
            </a:pPr>
            <a:endParaRPr/>
          </a:p>
          <a:p>
            <a:pPr marL="457200" lvl="0" indent="-304800" rtl="0">
              <a:spcBef>
                <a:spcPts val="0"/>
              </a:spcBef>
              <a:buChar char="●"/>
            </a:pPr>
            <a:r>
              <a:rPr lang="en-GB">
                <a:solidFill>
                  <a:schemeClr val="dk1"/>
                </a:solidFill>
              </a:rPr>
              <a:t>The great idea is that </a:t>
            </a:r>
            <a:r>
              <a:rPr lang="en-GB" b="1">
                <a:solidFill>
                  <a:schemeClr val="dk1"/>
                </a:solidFill>
              </a:rPr>
              <a:t>all the weights across one layer are shared</a:t>
            </a:r>
          </a:p>
          <a:p>
            <a:pPr marL="457200" lvl="0" indent="-228600" rtl="0">
              <a:spcBef>
                <a:spcPts val="0"/>
              </a:spcBef>
              <a:buClr>
                <a:schemeClr val="dk1"/>
              </a:buClr>
              <a:buChar char="●"/>
            </a:pPr>
            <a:r>
              <a:rPr lang="en-GB">
                <a:solidFill>
                  <a:schemeClr val="dk1"/>
                </a:solidFill>
              </a:rPr>
              <a:t>In practice, the output from a CONV slice is like it was processed by an image filter</a:t>
            </a: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marL="457200" lvl="0" indent="-228600" rtl="0">
              <a:spcBef>
                <a:spcPts val="0"/>
              </a:spcBef>
              <a:buClr>
                <a:schemeClr val="dk1"/>
              </a:buClr>
              <a:buChar char="●"/>
            </a:pPr>
            <a:r>
              <a:rPr lang="en-GB">
                <a:solidFill>
                  <a:schemeClr val="dk1"/>
                </a:solidFill>
              </a:rPr>
              <a:t>The good is, </a:t>
            </a:r>
            <a:r>
              <a:rPr lang="en-GB" b="1">
                <a:solidFill>
                  <a:schemeClr val="dk1"/>
                </a:solidFill>
              </a:rPr>
              <a:t>that filter has been learned from data!</a:t>
            </a:r>
          </a:p>
          <a:p>
            <a:pPr marL="457200" lvl="0" indent="-228600" rtl="0">
              <a:spcBef>
                <a:spcPts val="0"/>
              </a:spcBef>
              <a:buClr>
                <a:schemeClr val="dk1"/>
              </a:buClr>
              <a:buChar char="●"/>
            </a:pPr>
            <a:r>
              <a:rPr lang="en-GB">
                <a:solidFill>
                  <a:schemeClr val="dk1"/>
                </a:solidFill>
              </a:rPr>
              <a:t>The trick is, back propagation  over the entire layer is computed, but at the end all the backpropagated errors are summed together and the weights of the filter are updated just once</a:t>
            </a:r>
          </a:p>
          <a:p>
            <a:pPr lvl="0" rtl="0">
              <a:spcBef>
                <a:spcPts val="0"/>
              </a:spcBef>
              <a:buNone/>
            </a:pPr>
            <a:endParaRPr sz="1200"/>
          </a:p>
          <a:p>
            <a:pPr lvl="0" rtl="0">
              <a:spcBef>
                <a:spcPts val="0"/>
              </a:spcBef>
              <a:buNone/>
            </a:pPr>
            <a:endParaRPr/>
          </a:p>
          <a:p>
            <a:pPr lvl="0" rtl="0">
              <a:spcBef>
                <a:spcPts val="0"/>
              </a:spcBef>
              <a:buNone/>
            </a:pPr>
            <a:endParaRPr/>
          </a:p>
          <a:p>
            <a:pPr lvl="0" rtl="0">
              <a:spcBef>
                <a:spcPts val="0"/>
              </a:spcBef>
              <a:buNone/>
            </a:pPr>
            <a:endParaRPr/>
          </a:p>
        </p:txBody>
      </p:sp>
      <p:sp>
        <p:nvSpPr>
          <p:cNvPr id="1534" name="Shape 153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Convolutional layer (CONV)</a:t>
            </a:r>
          </a:p>
        </p:txBody>
      </p:sp>
      <p:sp>
        <p:nvSpPr>
          <p:cNvPr id="1535" name="Shape 1535"/>
          <p:cNvSpPr txBox="1"/>
          <p:nvPr/>
        </p:nvSpPr>
        <p:spPr>
          <a:xfrm>
            <a:off x="4524180" y="4516840"/>
            <a:ext cx="378900" cy="628500"/>
          </a:xfrm>
          <a:prstGeom prst="rect">
            <a:avLst/>
          </a:prstGeom>
          <a:noFill/>
          <a:ln>
            <a:noFill/>
          </a:ln>
        </p:spPr>
        <p:txBody>
          <a:bodyPr lIns="91425" tIns="91425" rIns="91425" bIns="91425" anchor="t" anchorCtr="0">
            <a:noAutofit/>
          </a:bodyPr>
          <a:lstStyle/>
          <a:p>
            <a:pPr lvl="0" rtl="0">
              <a:spcBef>
                <a:spcPts val="0"/>
              </a:spcBef>
              <a:buNone/>
            </a:pPr>
            <a:r>
              <a:rPr lang="en-GB"/>
              <a:t>3</a:t>
            </a:r>
          </a:p>
        </p:txBody>
      </p:sp>
      <p:sp>
        <p:nvSpPr>
          <p:cNvPr id="1536" name="Shape 1536"/>
          <p:cNvSpPr txBox="1"/>
          <p:nvPr/>
        </p:nvSpPr>
        <p:spPr>
          <a:xfrm>
            <a:off x="3222237" y="4508594"/>
            <a:ext cx="745499" cy="628500"/>
          </a:xfrm>
          <a:prstGeom prst="rect">
            <a:avLst/>
          </a:prstGeom>
          <a:noFill/>
          <a:ln>
            <a:noFill/>
          </a:ln>
        </p:spPr>
        <p:txBody>
          <a:bodyPr lIns="91425" tIns="91425" rIns="91425" bIns="91425" anchor="t" anchorCtr="0">
            <a:noAutofit/>
          </a:bodyPr>
          <a:lstStyle/>
          <a:p>
            <a:pPr lvl="0" rtl="0">
              <a:spcBef>
                <a:spcPts val="0"/>
              </a:spcBef>
              <a:buNone/>
            </a:pPr>
            <a:r>
              <a:rPr lang="en-GB"/>
              <a:t>bias</a:t>
            </a:r>
          </a:p>
        </p:txBody>
      </p:sp>
      <p:sp>
        <p:nvSpPr>
          <p:cNvPr id="1537" name="Shape 1537"/>
          <p:cNvSpPr txBox="1"/>
          <p:nvPr/>
        </p:nvSpPr>
        <p:spPr>
          <a:xfrm>
            <a:off x="598900" y="4394700"/>
            <a:ext cx="6254100" cy="1010100"/>
          </a:xfrm>
          <a:prstGeom prst="rect">
            <a:avLst/>
          </a:prstGeom>
          <a:noFill/>
          <a:ln>
            <a:noFill/>
          </a:ln>
        </p:spPr>
        <p:txBody>
          <a:bodyPr lIns="91425" tIns="91425" rIns="91425" bIns="91425" anchor="ctr" anchorCtr="0">
            <a:noAutofit/>
          </a:bodyPr>
          <a:lstStyle/>
          <a:p>
            <a:pPr lvl="0" rtl="0">
              <a:spcBef>
                <a:spcPts val="0"/>
              </a:spcBef>
              <a:buNone/>
            </a:pPr>
            <a:r>
              <a:rPr lang="en-GB" sz="1800">
                <a:solidFill>
                  <a:schemeClr val="dk1"/>
                </a:solidFill>
              </a:rPr>
              <a:t>[(32-4)x(32-4)]x[(5x5x3) + 1] = 76→ </a:t>
            </a:r>
            <a:r>
              <a:rPr lang="en-GB" sz="1800" b="1">
                <a:solidFill>
                  <a:srgbClr val="6AA84F"/>
                </a:solidFill>
              </a:rPr>
              <a:t>OK!!!</a:t>
            </a:r>
          </a:p>
        </p:txBody>
      </p:sp>
      <p:sp>
        <p:nvSpPr>
          <p:cNvPr id="1538" name="Shape 1538"/>
          <p:cNvSpPr txBox="1"/>
          <p:nvPr/>
        </p:nvSpPr>
        <p:spPr>
          <a:xfrm>
            <a:off x="2565878" y="4508594"/>
            <a:ext cx="745500" cy="628500"/>
          </a:xfrm>
          <a:prstGeom prst="rect">
            <a:avLst/>
          </a:prstGeom>
          <a:noFill/>
          <a:ln>
            <a:noFill/>
          </a:ln>
        </p:spPr>
        <p:txBody>
          <a:bodyPr lIns="91425" tIns="91425" rIns="91425" bIns="91425" anchor="t" anchorCtr="0">
            <a:noAutofit/>
          </a:bodyPr>
          <a:lstStyle/>
          <a:p>
            <a:pPr lvl="0" rtl="0">
              <a:spcBef>
                <a:spcPts val="0"/>
              </a:spcBef>
              <a:buNone/>
            </a:pPr>
            <a:r>
              <a:rPr lang="en-GB"/>
              <a:t>F</a:t>
            </a:r>
          </a:p>
        </p:txBody>
      </p:sp>
      <p:cxnSp>
        <p:nvCxnSpPr>
          <p:cNvPr id="1539" name="Shape 1539"/>
          <p:cNvCxnSpPr/>
          <p:nvPr/>
        </p:nvCxnSpPr>
        <p:spPr>
          <a:xfrm>
            <a:off x="785550" y="4788125"/>
            <a:ext cx="1496400" cy="383700"/>
          </a:xfrm>
          <a:prstGeom prst="straightConnector1">
            <a:avLst/>
          </a:prstGeom>
          <a:noFill/>
          <a:ln w="38100" cap="flat" cmpd="sng">
            <a:solidFill>
              <a:srgbClr val="FF0000"/>
            </a:solidFill>
            <a:prstDash val="solid"/>
            <a:round/>
            <a:headEnd type="none" w="lg" len="lg"/>
            <a:tailEnd type="none" w="lg" len="lg"/>
          </a:ln>
        </p:spPr>
      </p:cxnSp>
      <p:cxnSp>
        <p:nvCxnSpPr>
          <p:cNvPr id="1540" name="Shape 1540"/>
          <p:cNvCxnSpPr/>
          <p:nvPr/>
        </p:nvCxnSpPr>
        <p:spPr>
          <a:xfrm rot="10800000" flipH="1">
            <a:off x="654625" y="4793000"/>
            <a:ext cx="1622400" cy="331800"/>
          </a:xfrm>
          <a:prstGeom prst="straightConnector1">
            <a:avLst/>
          </a:prstGeom>
          <a:noFill/>
          <a:ln w="38100" cap="flat" cmpd="sng">
            <a:solidFill>
              <a:srgbClr val="FF0000"/>
            </a:solidFill>
            <a:prstDash val="solid"/>
            <a:round/>
            <a:headEnd type="none" w="lg" len="lg"/>
            <a:tailEnd type="none" w="lg" len="lg"/>
          </a:ln>
        </p:spPr>
      </p:cxnSp>
      <p:pic>
        <p:nvPicPr>
          <p:cNvPr id="1541" name="Shape 1541"/>
          <p:cNvPicPr preferRelativeResize="0"/>
          <p:nvPr/>
        </p:nvPicPr>
        <p:blipFill>
          <a:blip r:embed="rId3">
            <a:alphaModFix/>
          </a:blip>
          <a:stretch>
            <a:fillRect/>
          </a:stretch>
        </p:blipFill>
        <p:spPr>
          <a:xfrm>
            <a:off x="2000250" y="1675880"/>
            <a:ext cx="4229100" cy="18478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5"/>
        <p:cNvGrpSpPr/>
        <p:nvPr/>
      </p:nvGrpSpPr>
      <p:grpSpPr>
        <a:xfrm>
          <a:off x="0" y="0"/>
          <a:ext cx="0" cy="0"/>
          <a:chOff x="0" y="0"/>
          <a:chExt cx="0" cy="0"/>
        </a:xfrm>
      </p:grpSpPr>
      <p:pic>
        <p:nvPicPr>
          <p:cNvPr id="1546" name="Shape 1546"/>
          <p:cNvPicPr preferRelativeResize="0"/>
          <p:nvPr/>
        </p:nvPicPr>
        <p:blipFill>
          <a:blip r:embed="rId3">
            <a:alphaModFix/>
          </a:blip>
          <a:stretch>
            <a:fillRect/>
          </a:stretch>
        </p:blipFill>
        <p:spPr>
          <a:xfrm>
            <a:off x="224426" y="275600"/>
            <a:ext cx="5303499" cy="4743549"/>
          </a:xfrm>
          <a:prstGeom prst="rect">
            <a:avLst/>
          </a:prstGeom>
          <a:noFill/>
          <a:ln>
            <a:noFill/>
          </a:ln>
        </p:spPr>
      </p:pic>
      <p:sp>
        <p:nvSpPr>
          <p:cNvPr id="1547" name="Shape 1547"/>
          <p:cNvSpPr/>
          <p:nvPr/>
        </p:nvSpPr>
        <p:spPr>
          <a:xfrm>
            <a:off x="5773570" y="645275"/>
            <a:ext cx="361225" cy="3740725"/>
          </a:xfrm>
          <a:custGeom>
            <a:avLst/>
            <a:gdLst/>
            <a:ahLst/>
            <a:cxnLst/>
            <a:rect l="0" t="0" r="0" b="0"/>
            <a:pathLst>
              <a:path w="14449" h="149629" extrusionOk="0">
                <a:moveTo>
                  <a:pt x="14449" y="0"/>
                </a:moveTo>
                <a:cubicBezTo>
                  <a:pt x="11475" y="17842"/>
                  <a:pt x="1735" y="34344"/>
                  <a:pt x="234" y="52370"/>
                </a:cubicBezTo>
                <a:cubicBezTo>
                  <a:pt x="-1587" y="74231"/>
                  <a:pt x="10744" y="95196"/>
                  <a:pt x="12204" y="117085"/>
                </a:cubicBezTo>
                <a:cubicBezTo>
                  <a:pt x="12933" y="128029"/>
                  <a:pt x="7341" y="138660"/>
                  <a:pt x="7341" y="149629"/>
                </a:cubicBezTo>
              </a:path>
            </a:pathLst>
          </a:custGeom>
          <a:noFill/>
          <a:ln w="9525" cap="flat" cmpd="sng">
            <a:solidFill>
              <a:schemeClr val="dk2"/>
            </a:solidFill>
            <a:prstDash val="solid"/>
            <a:round/>
            <a:headEnd type="none" w="lg" len="lg"/>
            <a:tailEnd type="none" w="lg" len="lg"/>
          </a:ln>
        </p:spPr>
      </p:sp>
      <p:pic>
        <p:nvPicPr>
          <p:cNvPr id="1548" name="Shape 1548"/>
          <p:cNvPicPr preferRelativeResize="0"/>
          <p:nvPr/>
        </p:nvPicPr>
        <p:blipFill>
          <a:blip r:embed="rId4">
            <a:alphaModFix/>
          </a:blip>
          <a:stretch>
            <a:fillRect/>
          </a:stretch>
        </p:blipFill>
        <p:spPr>
          <a:xfrm>
            <a:off x="6294125" y="731287"/>
            <a:ext cx="2664800" cy="1945399"/>
          </a:xfrm>
          <a:prstGeom prst="rect">
            <a:avLst/>
          </a:prstGeom>
          <a:noFill/>
          <a:ln>
            <a:noFill/>
          </a:ln>
        </p:spPr>
      </p:pic>
      <p:sp>
        <p:nvSpPr>
          <p:cNvPr id="1549" name="Shape 1549"/>
          <p:cNvSpPr txBox="1"/>
          <p:nvPr/>
        </p:nvSpPr>
        <p:spPr>
          <a:xfrm>
            <a:off x="6363400" y="2868100"/>
            <a:ext cx="2575500" cy="1431900"/>
          </a:xfrm>
          <a:prstGeom prst="rect">
            <a:avLst/>
          </a:prstGeom>
          <a:noFill/>
          <a:ln>
            <a:noFill/>
          </a:ln>
        </p:spPr>
        <p:txBody>
          <a:bodyPr lIns="91425" tIns="91425" rIns="91425" bIns="91425" anchor="t" anchorCtr="0">
            <a:noAutofit/>
          </a:bodyPr>
          <a:lstStyle/>
          <a:p>
            <a:pPr lvl="0" rtl="0">
              <a:spcBef>
                <a:spcPts val="0"/>
              </a:spcBef>
              <a:buNone/>
            </a:pPr>
            <a:r>
              <a:rPr lang="en-GB">
                <a:solidFill>
                  <a:srgbClr val="BF9000"/>
                </a:solidFill>
              </a:rPr>
              <a:t>patch</a:t>
            </a:r>
            <a:r>
              <a:rPr lang="en-GB"/>
              <a:t>.size &lt; </a:t>
            </a:r>
            <a:r>
              <a:rPr lang="en-GB">
                <a:solidFill>
                  <a:srgbClr val="6AA84F"/>
                </a:solidFill>
              </a:rPr>
              <a:t>image</a:t>
            </a:r>
            <a:r>
              <a:rPr lang="en-GB"/>
              <a:t>.size  ⇒  </a:t>
            </a:r>
            <a:r>
              <a:rPr lang="en-GB" b="1">
                <a:solidFill>
                  <a:srgbClr val="FF0000"/>
                </a:solidFill>
              </a:rPr>
              <a:t>fewer parameters</a:t>
            </a:r>
          </a:p>
          <a:p>
            <a:pPr lvl="0" rtl="0">
              <a:spcBef>
                <a:spcPts val="0"/>
              </a:spcBef>
              <a:buNone/>
            </a:pPr>
            <a:endParaRPr/>
          </a:p>
          <a:p>
            <a:pPr lvl="0" rtl="0">
              <a:spcBef>
                <a:spcPts val="0"/>
              </a:spcBef>
              <a:buNone/>
            </a:pPr>
            <a:endParaRPr/>
          </a:p>
          <a:p>
            <a:pPr lvl="0" rtl="0">
              <a:spcBef>
                <a:spcPts val="0"/>
              </a:spcBef>
              <a:buNone/>
            </a:pPr>
            <a:r>
              <a:rPr lang="en-GB" b="1"/>
              <a:t>Translation invariance</a:t>
            </a:r>
            <a:r>
              <a:rPr lang="en-GB"/>
              <a:t>: it’s not important where the object is since the kernel of the filter is the same for each patch of the input image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53"/>
        <p:cNvGrpSpPr/>
        <p:nvPr/>
      </p:nvGrpSpPr>
      <p:grpSpPr>
        <a:xfrm>
          <a:off x="0" y="0"/>
          <a:ext cx="0" cy="0"/>
          <a:chOff x="0" y="0"/>
          <a:chExt cx="0" cy="0"/>
        </a:xfrm>
      </p:grpSpPr>
      <p:sp>
        <p:nvSpPr>
          <p:cNvPr id="1554" name="Shape 155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Convolutional layer (CONV)</a:t>
            </a:r>
          </a:p>
        </p:txBody>
      </p:sp>
      <p:pic>
        <p:nvPicPr>
          <p:cNvPr id="1555" name="Shape 1555"/>
          <p:cNvPicPr preferRelativeResize="0"/>
          <p:nvPr/>
        </p:nvPicPr>
        <p:blipFill>
          <a:blip r:embed="rId3">
            <a:alphaModFix/>
          </a:blip>
          <a:stretch>
            <a:fillRect/>
          </a:stretch>
        </p:blipFill>
        <p:spPr>
          <a:xfrm>
            <a:off x="2011125" y="1561750"/>
            <a:ext cx="6690350" cy="3345175"/>
          </a:xfrm>
          <a:prstGeom prst="rect">
            <a:avLst/>
          </a:prstGeom>
          <a:noFill/>
          <a:ln>
            <a:noFill/>
          </a:ln>
        </p:spPr>
      </p:pic>
      <p:sp>
        <p:nvSpPr>
          <p:cNvPr id="1556" name="Shape 1556"/>
          <p:cNvSpPr txBox="1"/>
          <p:nvPr/>
        </p:nvSpPr>
        <p:spPr>
          <a:xfrm>
            <a:off x="205925" y="943250"/>
            <a:ext cx="7602900" cy="3208800"/>
          </a:xfrm>
          <a:prstGeom prst="rect">
            <a:avLst/>
          </a:prstGeom>
          <a:noFill/>
          <a:ln>
            <a:noFill/>
          </a:ln>
        </p:spPr>
        <p:txBody>
          <a:bodyPr lIns="91425" tIns="91425" rIns="91425" bIns="91425" anchor="t" anchorCtr="0">
            <a:noAutofit/>
          </a:bodyPr>
          <a:lstStyle/>
          <a:p>
            <a:pPr lvl="0" rtl="0">
              <a:spcBef>
                <a:spcPts val="0"/>
              </a:spcBef>
              <a:buNone/>
            </a:pPr>
            <a:endParaRPr/>
          </a:p>
          <a:p>
            <a:pPr marL="457200" lvl="0" indent="-304800" rtl="0">
              <a:spcBef>
                <a:spcPts val="0"/>
              </a:spcBef>
              <a:buChar char="●"/>
            </a:pPr>
            <a:r>
              <a:rPr lang="en-GB">
                <a:solidFill>
                  <a:schemeClr val="dk1"/>
                </a:solidFill>
              </a:rPr>
              <a:t>Due to the parameters sharing, many filters can be instantiated (in the figure, 64 at L1)</a:t>
            </a: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solidFill>
                <a:schemeClr val="dk1"/>
              </a:solidFill>
            </a:endParaRPr>
          </a:p>
          <a:p>
            <a:pPr lvl="0" rtl="0">
              <a:spcBef>
                <a:spcPts val="0"/>
              </a:spcBef>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60"/>
        <p:cNvGrpSpPr/>
        <p:nvPr/>
      </p:nvGrpSpPr>
      <p:grpSpPr>
        <a:xfrm>
          <a:off x="0" y="0"/>
          <a:ext cx="0" cy="0"/>
          <a:chOff x="0" y="0"/>
          <a:chExt cx="0" cy="0"/>
        </a:xfrm>
      </p:grpSpPr>
      <p:sp>
        <p:nvSpPr>
          <p:cNvPr id="1561" name="Shape 156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a:t>
            </a:r>
          </a:p>
        </p:txBody>
      </p:sp>
      <p:sp>
        <p:nvSpPr>
          <p:cNvPr id="1562" name="Shape 1562"/>
          <p:cNvSpPr/>
          <p:nvPr/>
        </p:nvSpPr>
        <p:spPr>
          <a:xfrm>
            <a:off x="463537" y="2009094"/>
            <a:ext cx="627000" cy="926100"/>
          </a:xfrm>
          <a:prstGeom prst="cube">
            <a:avLst>
              <a:gd name="adj" fmla="val 47223"/>
            </a:avLst>
          </a:prstGeom>
          <a:solidFill>
            <a:srgbClr val="FCE5CD"/>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63" name="Shape 1563"/>
          <p:cNvSpPr/>
          <p:nvPr/>
        </p:nvSpPr>
        <p:spPr>
          <a:xfrm>
            <a:off x="459197" y="1756801"/>
            <a:ext cx="732300" cy="2321700"/>
          </a:xfrm>
          <a:prstGeom prst="cube">
            <a:avLst>
              <a:gd name="adj" fmla="val 76489"/>
            </a:avLst>
          </a:prstGeom>
          <a:solidFill>
            <a:srgbClr val="D9EAD3">
              <a:alpha val="20000"/>
            </a:srgbClr>
          </a:solidFill>
          <a:ln w="9525" cap="flat" cmpd="sng">
            <a:solidFill>
              <a:schemeClr val="dk2"/>
            </a:solidFill>
            <a:prstDash val="dot"/>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64" name="Shape 1564"/>
          <p:cNvSpPr/>
          <p:nvPr/>
        </p:nvSpPr>
        <p:spPr>
          <a:xfrm>
            <a:off x="629771" y="1756801"/>
            <a:ext cx="732300" cy="2321700"/>
          </a:xfrm>
          <a:prstGeom prst="cube">
            <a:avLst>
              <a:gd name="adj" fmla="val 76489"/>
            </a:avLst>
          </a:prstGeom>
          <a:solidFill>
            <a:srgbClr val="D9EAD3">
              <a:alpha val="20000"/>
            </a:srgbClr>
          </a:solidFill>
          <a:ln w="9525" cap="flat" cmpd="sng">
            <a:solidFill>
              <a:schemeClr val="dk2"/>
            </a:solidFill>
            <a:prstDash val="dot"/>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65" name="Shape 1565"/>
          <p:cNvSpPr/>
          <p:nvPr/>
        </p:nvSpPr>
        <p:spPr>
          <a:xfrm>
            <a:off x="2140767" y="2098713"/>
            <a:ext cx="456300" cy="1456499"/>
          </a:xfrm>
          <a:prstGeom prst="cube">
            <a:avLst>
              <a:gd name="adj" fmla="val 65187"/>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566" name="Shape 1566"/>
          <p:cNvCxnSpPr/>
          <p:nvPr/>
        </p:nvCxnSpPr>
        <p:spPr>
          <a:xfrm>
            <a:off x="1092954" y="2009068"/>
            <a:ext cx="1094100" cy="334500"/>
          </a:xfrm>
          <a:prstGeom prst="straightConnector1">
            <a:avLst/>
          </a:prstGeom>
          <a:noFill/>
          <a:ln w="9525" cap="flat" cmpd="sng">
            <a:solidFill>
              <a:schemeClr val="dk2"/>
            </a:solidFill>
            <a:prstDash val="solid"/>
            <a:round/>
            <a:headEnd type="none" w="lg" len="lg"/>
            <a:tailEnd type="none" w="lg" len="lg"/>
          </a:ln>
        </p:spPr>
      </p:cxnSp>
      <p:cxnSp>
        <p:nvCxnSpPr>
          <p:cNvPr id="1567" name="Shape 1567"/>
          <p:cNvCxnSpPr/>
          <p:nvPr/>
        </p:nvCxnSpPr>
        <p:spPr>
          <a:xfrm>
            <a:off x="800400" y="2298299"/>
            <a:ext cx="1335300" cy="93600"/>
          </a:xfrm>
          <a:prstGeom prst="straightConnector1">
            <a:avLst/>
          </a:prstGeom>
          <a:noFill/>
          <a:ln w="9525" cap="flat" cmpd="sng">
            <a:solidFill>
              <a:schemeClr val="dk2"/>
            </a:solidFill>
            <a:prstDash val="solid"/>
            <a:round/>
            <a:headEnd type="none" w="lg" len="lg"/>
            <a:tailEnd type="none" w="lg" len="lg"/>
          </a:ln>
        </p:spPr>
      </p:cxnSp>
      <p:cxnSp>
        <p:nvCxnSpPr>
          <p:cNvPr id="1568" name="Shape 1568"/>
          <p:cNvCxnSpPr/>
          <p:nvPr/>
        </p:nvCxnSpPr>
        <p:spPr>
          <a:xfrm rot="10800000" flipH="1">
            <a:off x="801581" y="2540253"/>
            <a:ext cx="1335000" cy="394500"/>
          </a:xfrm>
          <a:prstGeom prst="straightConnector1">
            <a:avLst/>
          </a:prstGeom>
          <a:noFill/>
          <a:ln w="9525" cap="flat" cmpd="sng">
            <a:solidFill>
              <a:schemeClr val="dk2"/>
            </a:solidFill>
            <a:prstDash val="solid"/>
            <a:round/>
            <a:headEnd type="none" w="lg" len="lg"/>
            <a:tailEnd type="none" w="lg" len="lg"/>
          </a:ln>
        </p:spPr>
      </p:cxnSp>
      <p:sp>
        <p:nvSpPr>
          <p:cNvPr id="1569" name="Shape 1569"/>
          <p:cNvSpPr/>
          <p:nvPr/>
        </p:nvSpPr>
        <p:spPr>
          <a:xfrm>
            <a:off x="2134910" y="2344149"/>
            <a:ext cx="213300" cy="1968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70" name="Shape 1570"/>
          <p:cNvSpPr/>
          <p:nvPr/>
        </p:nvSpPr>
        <p:spPr>
          <a:xfrm>
            <a:off x="3342225" y="3157722"/>
            <a:ext cx="627000" cy="926100"/>
          </a:xfrm>
          <a:prstGeom prst="cube">
            <a:avLst>
              <a:gd name="adj" fmla="val 47223"/>
            </a:avLst>
          </a:prstGeom>
          <a:solidFill>
            <a:srgbClr val="D5A6BD"/>
          </a:solidFill>
          <a:ln w="9525" cap="flat" cmpd="sng">
            <a:solidFill>
              <a:srgbClr val="741B47"/>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71" name="Shape 1571"/>
          <p:cNvSpPr/>
          <p:nvPr/>
        </p:nvSpPr>
        <p:spPr>
          <a:xfrm>
            <a:off x="3337884" y="1756801"/>
            <a:ext cx="732300" cy="2321700"/>
          </a:xfrm>
          <a:prstGeom prst="cube">
            <a:avLst>
              <a:gd name="adj" fmla="val 76489"/>
            </a:avLst>
          </a:prstGeom>
          <a:solidFill>
            <a:srgbClr val="D9EAD3">
              <a:alpha val="20000"/>
            </a:srgbClr>
          </a:solidFill>
          <a:ln w="9525" cap="flat" cmpd="sng">
            <a:solidFill>
              <a:schemeClr val="dk2"/>
            </a:solidFill>
            <a:prstDash val="dot"/>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72" name="Shape 1572"/>
          <p:cNvSpPr/>
          <p:nvPr/>
        </p:nvSpPr>
        <p:spPr>
          <a:xfrm>
            <a:off x="5019455" y="2098713"/>
            <a:ext cx="456300" cy="1456499"/>
          </a:xfrm>
          <a:prstGeom prst="cube">
            <a:avLst>
              <a:gd name="adj" fmla="val 65187"/>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73" name="Shape 1573"/>
          <p:cNvSpPr/>
          <p:nvPr/>
        </p:nvSpPr>
        <p:spPr>
          <a:xfrm>
            <a:off x="5187518" y="2098713"/>
            <a:ext cx="456300" cy="1456499"/>
          </a:xfrm>
          <a:prstGeom prst="cube">
            <a:avLst>
              <a:gd name="adj" fmla="val 65187"/>
            </a:avLst>
          </a:prstGeom>
          <a:solidFill>
            <a:srgbClr val="D9D2E9"/>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574" name="Shape 1574"/>
          <p:cNvCxnSpPr/>
          <p:nvPr/>
        </p:nvCxnSpPr>
        <p:spPr>
          <a:xfrm>
            <a:off x="3971642" y="3152203"/>
            <a:ext cx="1318800" cy="202500"/>
          </a:xfrm>
          <a:prstGeom prst="straightConnector1">
            <a:avLst/>
          </a:prstGeom>
          <a:noFill/>
          <a:ln w="9525" cap="flat" cmpd="sng">
            <a:solidFill>
              <a:schemeClr val="dk2"/>
            </a:solidFill>
            <a:prstDash val="solid"/>
            <a:round/>
            <a:headEnd type="none" w="lg" len="lg"/>
            <a:tailEnd type="none" w="lg" len="lg"/>
          </a:ln>
        </p:spPr>
      </p:cxnSp>
      <p:cxnSp>
        <p:nvCxnSpPr>
          <p:cNvPr id="1575" name="Shape 1575"/>
          <p:cNvCxnSpPr/>
          <p:nvPr/>
        </p:nvCxnSpPr>
        <p:spPr>
          <a:xfrm rot="10800000" flipH="1">
            <a:off x="3679087" y="3404834"/>
            <a:ext cx="1560900" cy="36600"/>
          </a:xfrm>
          <a:prstGeom prst="straightConnector1">
            <a:avLst/>
          </a:prstGeom>
          <a:noFill/>
          <a:ln w="9525" cap="flat" cmpd="sng">
            <a:solidFill>
              <a:schemeClr val="dk2"/>
            </a:solidFill>
            <a:prstDash val="solid"/>
            <a:round/>
            <a:headEnd type="none" w="lg" len="lg"/>
            <a:tailEnd type="none" w="lg" len="lg"/>
          </a:ln>
        </p:spPr>
      </p:cxnSp>
      <p:cxnSp>
        <p:nvCxnSpPr>
          <p:cNvPr id="1576" name="Shape 1576"/>
          <p:cNvCxnSpPr/>
          <p:nvPr/>
        </p:nvCxnSpPr>
        <p:spPr>
          <a:xfrm rot="10800000" flipH="1">
            <a:off x="3680269" y="3550788"/>
            <a:ext cx="1560900" cy="527100"/>
          </a:xfrm>
          <a:prstGeom prst="straightConnector1">
            <a:avLst/>
          </a:prstGeom>
          <a:noFill/>
          <a:ln w="9525" cap="flat" cmpd="sng">
            <a:solidFill>
              <a:schemeClr val="dk2"/>
            </a:solidFill>
            <a:prstDash val="solid"/>
            <a:round/>
            <a:headEnd type="none" w="lg" len="lg"/>
            <a:tailEnd type="none" w="lg" len="lg"/>
          </a:ln>
        </p:spPr>
      </p:cxnSp>
      <p:sp>
        <p:nvSpPr>
          <p:cNvPr id="1577" name="Shape 1577"/>
          <p:cNvSpPr/>
          <p:nvPr/>
        </p:nvSpPr>
        <p:spPr>
          <a:xfrm>
            <a:off x="5182828" y="3357606"/>
            <a:ext cx="213300" cy="196800"/>
          </a:xfrm>
          <a:prstGeom prst="cube">
            <a:avLst>
              <a:gd name="adj" fmla="val 25526"/>
            </a:avLst>
          </a:prstGeom>
          <a:solidFill>
            <a:srgbClr val="674EA7"/>
          </a:solidFill>
          <a:ln w="9525" cap="flat" cmpd="sng">
            <a:solidFill>
              <a:srgbClr val="351C75"/>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78" name="Shape 1578"/>
          <p:cNvSpPr/>
          <p:nvPr/>
        </p:nvSpPr>
        <p:spPr>
          <a:xfrm>
            <a:off x="3506509" y="1756801"/>
            <a:ext cx="732300" cy="2321700"/>
          </a:xfrm>
          <a:prstGeom prst="cube">
            <a:avLst>
              <a:gd name="adj" fmla="val 76489"/>
            </a:avLst>
          </a:prstGeom>
          <a:solidFill>
            <a:srgbClr val="D9EAD3">
              <a:alpha val="20000"/>
            </a:srgbClr>
          </a:solidFill>
          <a:ln w="9525" cap="flat" cmpd="sng">
            <a:solidFill>
              <a:schemeClr val="dk2"/>
            </a:solidFill>
            <a:prstDash val="dot"/>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79" name="Shape 1579"/>
          <p:cNvSpPr/>
          <p:nvPr/>
        </p:nvSpPr>
        <p:spPr>
          <a:xfrm>
            <a:off x="6464872" y="1756801"/>
            <a:ext cx="732299" cy="2321700"/>
          </a:xfrm>
          <a:prstGeom prst="cube">
            <a:avLst>
              <a:gd name="adj" fmla="val 76489"/>
            </a:avLst>
          </a:prstGeom>
          <a:solidFill>
            <a:srgbClr val="D9EAD3">
              <a:alpha val="20000"/>
            </a:srgbClr>
          </a:solidFill>
          <a:ln w="9525" cap="flat" cmpd="sng">
            <a:solidFill>
              <a:schemeClr val="dk2"/>
            </a:solidFill>
            <a:prstDash val="dot"/>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80" name="Shape 1580"/>
          <p:cNvSpPr/>
          <p:nvPr/>
        </p:nvSpPr>
        <p:spPr>
          <a:xfrm>
            <a:off x="8146442" y="2098713"/>
            <a:ext cx="456300" cy="1456499"/>
          </a:xfrm>
          <a:prstGeom prst="cube">
            <a:avLst>
              <a:gd name="adj" fmla="val 65187"/>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81" name="Shape 1581"/>
          <p:cNvSpPr/>
          <p:nvPr/>
        </p:nvSpPr>
        <p:spPr>
          <a:xfrm>
            <a:off x="8314505" y="2098713"/>
            <a:ext cx="456300" cy="1456499"/>
          </a:xfrm>
          <a:prstGeom prst="cube">
            <a:avLst>
              <a:gd name="adj" fmla="val 65187"/>
            </a:avLst>
          </a:prstGeom>
          <a:solidFill>
            <a:srgbClr val="D9D2E9"/>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82" name="Shape 1582"/>
          <p:cNvSpPr/>
          <p:nvPr/>
        </p:nvSpPr>
        <p:spPr>
          <a:xfrm>
            <a:off x="6633496" y="1756801"/>
            <a:ext cx="732300" cy="2321700"/>
          </a:xfrm>
          <a:prstGeom prst="cube">
            <a:avLst>
              <a:gd name="adj" fmla="val 76489"/>
            </a:avLst>
          </a:prstGeom>
          <a:solidFill>
            <a:srgbClr val="D9EAD3">
              <a:alpha val="20000"/>
            </a:srgbClr>
          </a:solidFill>
          <a:ln w="9525" cap="flat" cmpd="sng">
            <a:solidFill>
              <a:schemeClr val="dk2"/>
            </a:solidFill>
            <a:prstDash val="dot"/>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83" name="Shape 1583"/>
          <p:cNvSpPr/>
          <p:nvPr/>
        </p:nvSpPr>
        <p:spPr>
          <a:xfrm>
            <a:off x="8486919" y="2098713"/>
            <a:ext cx="456300" cy="1456499"/>
          </a:xfrm>
          <a:prstGeom prst="cube">
            <a:avLst>
              <a:gd name="adj" fmla="val 65187"/>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84" name="Shape 1584"/>
          <p:cNvSpPr/>
          <p:nvPr/>
        </p:nvSpPr>
        <p:spPr>
          <a:xfrm>
            <a:off x="6464872" y="2850724"/>
            <a:ext cx="456300" cy="423900"/>
          </a:xfrm>
          <a:prstGeom prst="cube">
            <a:avLst>
              <a:gd name="adj" fmla="val 27182"/>
            </a:avLst>
          </a:prstGeom>
          <a:solidFill>
            <a:srgbClr val="D9EAD3"/>
          </a:solidFill>
          <a:ln w="9525" cap="flat" cmpd="sng">
            <a:solidFill>
              <a:srgbClr val="38761D"/>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585" name="Shape 1585"/>
          <p:cNvCxnSpPr/>
          <p:nvPr/>
        </p:nvCxnSpPr>
        <p:spPr>
          <a:xfrm rot="10800000" flipH="1">
            <a:off x="6924025" y="2849550"/>
            <a:ext cx="1616700" cy="2100"/>
          </a:xfrm>
          <a:prstGeom prst="straightConnector1">
            <a:avLst/>
          </a:prstGeom>
          <a:noFill/>
          <a:ln w="9525" cap="flat" cmpd="sng">
            <a:solidFill>
              <a:schemeClr val="dk2"/>
            </a:solidFill>
            <a:prstDash val="solid"/>
            <a:round/>
            <a:headEnd type="none" w="lg" len="lg"/>
            <a:tailEnd type="none" w="lg" len="lg"/>
          </a:ln>
        </p:spPr>
      </p:cxnSp>
      <p:cxnSp>
        <p:nvCxnSpPr>
          <p:cNvPr id="1586" name="Shape 1586"/>
          <p:cNvCxnSpPr>
            <a:endCxn id="1587" idx="1"/>
          </p:cNvCxnSpPr>
          <p:nvPr/>
        </p:nvCxnSpPr>
        <p:spPr>
          <a:xfrm rot="10800000" flipH="1">
            <a:off x="6806568" y="2903341"/>
            <a:ext cx="1760700" cy="66000"/>
          </a:xfrm>
          <a:prstGeom prst="straightConnector1">
            <a:avLst/>
          </a:prstGeom>
          <a:noFill/>
          <a:ln w="9525" cap="flat" cmpd="sng">
            <a:solidFill>
              <a:schemeClr val="dk2"/>
            </a:solidFill>
            <a:prstDash val="solid"/>
            <a:round/>
            <a:headEnd type="none" w="lg" len="lg"/>
            <a:tailEnd type="none" w="lg" len="lg"/>
          </a:ln>
        </p:spPr>
      </p:cxnSp>
      <p:cxnSp>
        <p:nvCxnSpPr>
          <p:cNvPr id="1588" name="Shape 1588"/>
          <p:cNvCxnSpPr/>
          <p:nvPr/>
        </p:nvCxnSpPr>
        <p:spPr>
          <a:xfrm rot="10800000" flipH="1">
            <a:off x="6806425" y="3053525"/>
            <a:ext cx="1684800" cy="226500"/>
          </a:xfrm>
          <a:prstGeom prst="straightConnector1">
            <a:avLst/>
          </a:prstGeom>
          <a:noFill/>
          <a:ln w="9525" cap="flat" cmpd="sng">
            <a:solidFill>
              <a:schemeClr val="dk2"/>
            </a:solidFill>
            <a:prstDash val="solid"/>
            <a:round/>
            <a:headEnd type="none" w="lg" len="lg"/>
            <a:tailEnd type="none" w="lg" len="lg"/>
          </a:ln>
        </p:spPr>
      </p:cxnSp>
      <p:sp>
        <p:nvSpPr>
          <p:cNvPr id="1587" name="Shape 1587"/>
          <p:cNvSpPr/>
          <p:nvPr/>
        </p:nvSpPr>
        <p:spPr>
          <a:xfrm>
            <a:off x="8486922" y="2850732"/>
            <a:ext cx="213300" cy="206100"/>
          </a:xfrm>
          <a:prstGeom prst="cube">
            <a:avLst>
              <a:gd name="adj" fmla="val 25526"/>
            </a:avLst>
          </a:prstGeom>
          <a:solidFill>
            <a:srgbClr val="93C47D"/>
          </a:solidFill>
          <a:ln w="9525" cap="flat" cmpd="sng">
            <a:solidFill>
              <a:srgbClr val="38761D"/>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89" name="Shape 1589"/>
          <p:cNvSpPr/>
          <p:nvPr/>
        </p:nvSpPr>
        <p:spPr>
          <a:xfrm>
            <a:off x="2809750" y="2565450"/>
            <a:ext cx="319800" cy="7044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90" name="Shape 1590"/>
          <p:cNvSpPr/>
          <p:nvPr/>
        </p:nvSpPr>
        <p:spPr>
          <a:xfrm>
            <a:off x="5894450" y="2565450"/>
            <a:ext cx="319800" cy="7044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91" name="Shape 1591"/>
          <p:cNvSpPr txBox="1"/>
          <p:nvPr/>
        </p:nvSpPr>
        <p:spPr>
          <a:xfrm>
            <a:off x="311700" y="4106800"/>
            <a:ext cx="2509200" cy="760500"/>
          </a:xfrm>
          <a:prstGeom prst="rect">
            <a:avLst/>
          </a:prstGeom>
          <a:noFill/>
          <a:ln>
            <a:noFill/>
          </a:ln>
        </p:spPr>
        <p:txBody>
          <a:bodyPr lIns="91425" tIns="91425" rIns="91425" bIns="91425" anchor="t" anchorCtr="0">
            <a:noAutofit/>
          </a:bodyPr>
          <a:lstStyle/>
          <a:p>
            <a:pPr lvl="0">
              <a:spcBef>
                <a:spcPts val="0"/>
              </a:spcBef>
              <a:buNone/>
            </a:pPr>
            <a:r>
              <a:rPr lang="en-GB"/>
              <a:t>Apply the 1</a:t>
            </a:r>
            <a:r>
              <a:rPr lang="en-GB" baseline="30000"/>
              <a:t>st</a:t>
            </a:r>
            <a:r>
              <a:rPr lang="en-GB"/>
              <a:t> filter to the whole image and generate the first feature map...</a:t>
            </a:r>
          </a:p>
        </p:txBody>
      </p:sp>
      <p:sp>
        <p:nvSpPr>
          <p:cNvPr id="1592" name="Shape 1592"/>
          <p:cNvSpPr txBox="1"/>
          <p:nvPr/>
        </p:nvSpPr>
        <p:spPr>
          <a:xfrm>
            <a:off x="2954950" y="4106800"/>
            <a:ext cx="3009000" cy="760500"/>
          </a:xfrm>
          <a:prstGeom prst="rect">
            <a:avLst/>
          </a:prstGeom>
          <a:noFill/>
          <a:ln>
            <a:noFill/>
          </a:ln>
        </p:spPr>
        <p:txBody>
          <a:bodyPr lIns="91425" tIns="91425" rIns="91425" bIns="91425" anchor="ctr" anchorCtr="0">
            <a:noAutofit/>
          </a:bodyPr>
          <a:lstStyle/>
          <a:p>
            <a:pPr lvl="0" algn="ctr" rtl="0">
              <a:spcBef>
                <a:spcPts val="0"/>
              </a:spcBef>
              <a:buNone/>
            </a:pPr>
            <a:r>
              <a:rPr lang="en-GB"/>
              <a:t>… then, compute the convolution also for the 2</a:t>
            </a:r>
            <a:r>
              <a:rPr lang="en-GB" baseline="30000"/>
              <a:t>nd</a:t>
            </a:r>
            <a:r>
              <a:rPr lang="en-GB"/>
              <a:t> filter to generate another feature map...</a:t>
            </a:r>
          </a:p>
        </p:txBody>
      </p:sp>
      <p:sp>
        <p:nvSpPr>
          <p:cNvPr id="1593" name="Shape 1593"/>
          <p:cNvSpPr txBox="1"/>
          <p:nvPr/>
        </p:nvSpPr>
        <p:spPr>
          <a:xfrm>
            <a:off x="6505975" y="4106800"/>
            <a:ext cx="2361600" cy="760500"/>
          </a:xfrm>
          <a:prstGeom prst="rect">
            <a:avLst/>
          </a:prstGeom>
          <a:noFill/>
          <a:ln>
            <a:noFill/>
          </a:ln>
        </p:spPr>
        <p:txBody>
          <a:bodyPr lIns="91425" tIns="91425" rIns="91425" bIns="91425" anchor="ctr" anchorCtr="0">
            <a:noAutofit/>
          </a:bodyPr>
          <a:lstStyle/>
          <a:p>
            <a:pPr lvl="0" algn="ctr" rtl="0">
              <a:spcBef>
                <a:spcPts val="0"/>
              </a:spcBef>
              <a:buNone/>
            </a:pPr>
            <a:r>
              <a:rPr lang="en-GB"/>
              <a:t>… and so the 3</a:t>
            </a:r>
            <a:r>
              <a:rPr lang="en-GB" baseline="30000"/>
              <a:t>rd</a:t>
            </a:r>
            <a:r>
              <a:rPr lang="en-GB"/>
              <a:t> filter!</a:t>
            </a:r>
          </a:p>
        </p:txBody>
      </p:sp>
      <p:sp>
        <p:nvSpPr>
          <p:cNvPr id="1594" name="Shape 1594"/>
          <p:cNvSpPr txBox="1"/>
          <p:nvPr/>
        </p:nvSpPr>
        <p:spPr>
          <a:xfrm>
            <a:off x="311700" y="1017725"/>
            <a:ext cx="6453000" cy="394500"/>
          </a:xfrm>
          <a:prstGeom prst="rect">
            <a:avLst/>
          </a:prstGeom>
          <a:noFill/>
          <a:ln>
            <a:noFill/>
          </a:ln>
        </p:spPr>
        <p:txBody>
          <a:bodyPr lIns="91425" tIns="91425" rIns="91425" bIns="91425" anchor="t" anchorCtr="0">
            <a:noAutofit/>
          </a:bodyPr>
          <a:lstStyle/>
          <a:p>
            <a:pPr lvl="0">
              <a:spcBef>
                <a:spcPts val="0"/>
              </a:spcBef>
              <a:buNone/>
            </a:pPr>
            <a:endParaRPr/>
          </a:p>
          <a:p>
            <a:pPr lvl="0" rtl="0">
              <a:spcBef>
                <a:spcPts val="0"/>
              </a:spcBef>
              <a:buNone/>
            </a:pPr>
            <a:r>
              <a:rPr lang="en-GB"/>
              <a:t>In a specific layer, we want to apply K = 3 filters...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98"/>
        <p:cNvGrpSpPr/>
        <p:nvPr/>
      </p:nvGrpSpPr>
      <p:grpSpPr>
        <a:xfrm>
          <a:off x="0" y="0"/>
          <a:ext cx="0" cy="0"/>
          <a:chOff x="0" y="0"/>
          <a:chExt cx="0" cy="0"/>
        </a:xfrm>
      </p:grpSpPr>
      <p:sp>
        <p:nvSpPr>
          <p:cNvPr id="1599" name="Shape 159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stride</a:t>
            </a:r>
          </a:p>
        </p:txBody>
      </p:sp>
      <p:grpSp>
        <p:nvGrpSpPr>
          <p:cNvPr id="1600" name="Shape 1600"/>
          <p:cNvGrpSpPr/>
          <p:nvPr/>
        </p:nvGrpSpPr>
        <p:grpSpPr>
          <a:xfrm>
            <a:off x="784000" y="1646596"/>
            <a:ext cx="3125787" cy="2435085"/>
            <a:chOff x="936400" y="1570396"/>
            <a:chExt cx="3125787" cy="2435085"/>
          </a:xfrm>
        </p:grpSpPr>
        <p:grpSp>
          <p:nvGrpSpPr>
            <p:cNvPr id="1601" name="Shape 1601"/>
            <p:cNvGrpSpPr/>
            <p:nvPr/>
          </p:nvGrpSpPr>
          <p:grpSpPr>
            <a:xfrm>
              <a:off x="1215700" y="1570396"/>
              <a:ext cx="2846487" cy="2435085"/>
              <a:chOff x="1215700" y="1570396"/>
              <a:chExt cx="2846487" cy="2435085"/>
            </a:xfrm>
          </p:grpSpPr>
          <p:sp>
            <p:nvSpPr>
              <p:cNvPr id="1602" name="Shape 1602"/>
              <p:cNvSpPr/>
              <p:nvPr/>
            </p:nvSpPr>
            <p:spPr>
              <a:xfrm>
                <a:off x="1644277" y="2464769"/>
                <a:ext cx="537600" cy="11178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03" name="Shape 1603"/>
              <p:cNvCxnSpPr/>
              <p:nvPr/>
            </p:nvCxnSpPr>
            <p:spPr>
              <a:xfrm>
                <a:off x="2184573" y="2464730"/>
                <a:ext cx="1288200" cy="404100"/>
              </a:xfrm>
              <a:prstGeom prst="straightConnector1">
                <a:avLst/>
              </a:prstGeom>
              <a:noFill/>
              <a:ln w="9525" cap="flat" cmpd="sng">
                <a:solidFill>
                  <a:srgbClr val="CCCCCC"/>
                </a:solidFill>
                <a:prstDash val="solid"/>
                <a:round/>
                <a:headEnd type="none" w="lg" len="lg"/>
                <a:tailEnd type="none" w="lg" len="lg"/>
              </a:ln>
            </p:spPr>
          </p:cxnSp>
          <p:cxnSp>
            <p:nvCxnSpPr>
              <p:cNvPr id="1604" name="Shape 1604"/>
              <p:cNvCxnSpPr/>
              <p:nvPr/>
            </p:nvCxnSpPr>
            <p:spPr>
              <a:xfrm>
                <a:off x="1840086" y="2813857"/>
                <a:ext cx="1572299" cy="113100"/>
              </a:xfrm>
              <a:prstGeom prst="straightConnector1">
                <a:avLst/>
              </a:prstGeom>
              <a:noFill/>
              <a:ln w="9525" cap="flat" cmpd="sng">
                <a:solidFill>
                  <a:srgbClr val="CCCCCC"/>
                </a:solidFill>
                <a:prstDash val="solid"/>
                <a:round/>
                <a:headEnd type="none" w="lg" len="lg"/>
                <a:tailEnd type="none" w="lg" len="lg"/>
              </a:ln>
            </p:spPr>
          </p:cxnSp>
          <p:cxnSp>
            <p:nvCxnSpPr>
              <p:cNvPr id="1605" name="Shape 1605"/>
              <p:cNvCxnSpPr/>
              <p:nvPr/>
            </p:nvCxnSpPr>
            <p:spPr>
              <a:xfrm rot="10800000" flipH="1">
                <a:off x="1841478" y="3106312"/>
                <a:ext cx="1572000" cy="475800"/>
              </a:xfrm>
              <a:prstGeom prst="straightConnector1">
                <a:avLst/>
              </a:prstGeom>
              <a:noFill/>
              <a:ln w="9525" cap="flat" cmpd="sng">
                <a:solidFill>
                  <a:srgbClr val="CCCCCC"/>
                </a:solidFill>
                <a:prstDash val="solid"/>
                <a:round/>
                <a:headEnd type="none" w="lg" len="lg"/>
                <a:tailEnd type="none" w="lg" len="lg"/>
              </a:ln>
            </p:spPr>
          </p:cxnSp>
          <p:sp>
            <p:nvSpPr>
              <p:cNvPr id="1606" name="Shape 1606"/>
              <p:cNvSpPr/>
              <p:nvPr/>
            </p:nvSpPr>
            <p:spPr>
              <a:xfrm>
                <a:off x="3411487" y="2869196"/>
                <a:ext cx="650700" cy="2376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07" name="Shape 1607"/>
              <p:cNvSpPr/>
              <p:nvPr/>
            </p:nvSpPr>
            <p:spPr>
              <a:xfrm>
                <a:off x="1215700" y="2887682"/>
                <a:ext cx="537600" cy="11178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08" name="Shape 1608"/>
              <p:cNvCxnSpPr/>
              <p:nvPr/>
            </p:nvCxnSpPr>
            <p:spPr>
              <a:xfrm>
                <a:off x="1755996" y="2887643"/>
                <a:ext cx="1288200" cy="404099"/>
              </a:xfrm>
              <a:prstGeom prst="straightConnector1">
                <a:avLst/>
              </a:prstGeom>
              <a:noFill/>
              <a:ln w="9525" cap="flat" cmpd="sng">
                <a:solidFill>
                  <a:srgbClr val="CCCCCC"/>
                </a:solidFill>
                <a:prstDash val="solid"/>
                <a:round/>
                <a:headEnd type="none" w="lg" len="lg"/>
                <a:tailEnd type="none" w="lg" len="lg"/>
              </a:ln>
            </p:spPr>
          </p:cxnSp>
          <p:cxnSp>
            <p:nvCxnSpPr>
              <p:cNvPr id="1609" name="Shape 1609"/>
              <p:cNvCxnSpPr/>
              <p:nvPr/>
            </p:nvCxnSpPr>
            <p:spPr>
              <a:xfrm>
                <a:off x="1411509" y="3236770"/>
                <a:ext cx="1572300" cy="113100"/>
              </a:xfrm>
              <a:prstGeom prst="straightConnector1">
                <a:avLst/>
              </a:prstGeom>
              <a:noFill/>
              <a:ln w="9525" cap="flat" cmpd="sng">
                <a:solidFill>
                  <a:srgbClr val="CCCCCC"/>
                </a:solidFill>
                <a:prstDash val="solid"/>
                <a:round/>
                <a:headEnd type="none" w="lg" len="lg"/>
                <a:tailEnd type="none" w="lg" len="lg"/>
              </a:ln>
            </p:spPr>
          </p:cxnSp>
          <p:cxnSp>
            <p:nvCxnSpPr>
              <p:cNvPr id="1610" name="Shape 1610"/>
              <p:cNvCxnSpPr/>
              <p:nvPr/>
            </p:nvCxnSpPr>
            <p:spPr>
              <a:xfrm rot="10800000" flipH="1">
                <a:off x="1412900" y="3529225"/>
                <a:ext cx="1571999" cy="475800"/>
              </a:xfrm>
              <a:prstGeom prst="straightConnector1">
                <a:avLst/>
              </a:prstGeom>
              <a:noFill/>
              <a:ln w="9525" cap="flat" cmpd="sng">
                <a:solidFill>
                  <a:srgbClr val="CCCCCC"/>
                </a:solidFill>
                <a:prstDash val="solid"/>
                <a:round/>
                <a:headEnd type="none" w="lg" len="lg"/>
                <a:tailEnd type="none" w="lg" len="lg"/>
              </a:ln>
            </p:spPr>
          </p:cxnSp>
          <p:sp>
            <p:nvSpPr>
              <p:cNvPr id="1611" name="Shape 1611"/>
              <p:cNvSpPr/>
              <p:nvPr/>
            </p:nvSpPr>
            <p:spPr>
              <a:xfrm>
                <a:off x="2982910" y="3292108"/>
                <a:ext cx="650699" cy="2376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12" name="Shape 1612"/>
              <p:cNvSpPr/>
              <p:nvPr/>
            </p:nvSpPr>
            <p:spPr>
              <a:xfrm>
                <a:off x="1644277" y="1570435"/>
                <a:ext cx="537600" cy="11178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13" name="Shape 1613"/>
              <p:cNvCxnSpPr/>
              <p:nvPr/>
            </p:nvCxnSpPr>
            <p:spPr>
              <a:xfrm>
                <a:off x="2184573" y="1570396"/>
                <a:ext cx="1288200" cy="404100"/>
              </a:xfrm>
              <a:prstGeom prst="straightConnector1">
                <a:avLst/>
              </a:prstGeom>
              <a:noFill/>
              <a:ln w="9525" cap="flat" cmpd="sng">
                <a:solidFill>
                  <a:srgbClr val="CCCCCC"/>
                </a:solidFill>
                <a:prstDash val="solid"/>
                <a:round/>
                <a:headEnd type="none" w="lg" len="lg"/>
                <a:tailEnd type="none" w="lg" len="lg"/>
              </a:ln>
            </p:spPr>
          </p:cxnSp>
          <p:cxnSp>
            <p:nvCxnSpPr>
              <p:cNvPr id="1614" name="Shape 1614"/>
              <p:cNvCxnSpPr/>
              <p:nvPr/>
            </p:nvCxnSpPr>
            <p:spPr>
              <a:xfrm>
                <a:off x="1840086" y="1919523"/>
                <a:ext cx="1572299" cy="113100"/>
              </a:xfrm>
              <a:prstGeom prst="straightConnector1">
                <a:avLst/>
              </a:prstGeom>
              <a:noFill/>
              <a:ln w="9525" cap="flat" cmpd="sng">
                <a:solidFill>
                  <a:srgbClr val="CCCCCC"/>
                </a:solidFill>
                <a:prstDash val="solid"/>
                <a:round/>
                <a:headEnd type="none" w="lg" len="lg"/>
                <a:tailEnd type="none" w="lg" len="lg"/>
              </a:ln>
            </p:spPr>
          </p:cxnSp>
          <p:cxnSp>
            <p:nvCxnSpPr>
              <p:cNvPr id="1615" name="Shape 1615"/>
              <p:cNvCxnSpPr/>
              <p:nvPr/>
            </p:nvCxnSpPr>
            <p:spPr>
              <a:xfrm rot="10800000" flipH="1">
                <a:off x="1841478" y="2211978"/>
                <a:ext cx="1572000" cy="475800"/>
              </a:xfrm>
              <a:prstGeom prst="straightConnector1">
                <a:avLst/>
              </a:prstGeom>
              <a:noFill/>
              <a:ln w="9525" cap="flat" cmpd="sng">
                <a:solidFill>
                  <a:srgbClr val="CCCCCC"/>
                </a:solidFill>
                <a:prstDash val="solid"/>
                <a:round/>
                <a:headEnd type="none" w="lg" len="lg"/>
                <a:tailEnd type="none" w="lg" len="lg"/>
              </a:ln>
            </p:spPr>
          </p:cxnSp>
          <p:sp>
            <p:nvSpPr>
              <p:cNvPr id="1616" name="Shape 1616"/>
              <p:cNvSpPr/>
              <p:nvPr/>
            </p:nvSpPr>
            <p:spPr>
              <a:xfrm>
                <a:off x="3411487" y="1974861"/>
                <a:ext cx="650700" cy="2376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17" name="Shape 1617"/>
              <p:cNvSpPr/>
              <p:nvPr/>
            </p:nvSpPr>
            <p:spPr>
              <a:xfrm>
                <a:off x="1215700" y="1993347"/>
                <a:ext cx="537600" cy="11178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18" name="Shape 1618"/>
              <p:cNvCxnSpPr/>
              <p:nvPr/>
            </p:nvCxnSpPr>
            <p:spPr>
              <a:xfrm>
                <a:off x="1755996" y="1993309"/>
                <a:ext cx="1288200" cy="404100"/>
              </a:xfrm>
              <a:prstGeom prst="straightConnector1">
                <a:avLst/>
              </a:prstGeom>
              <a:noFill/>
              <a:ln w="9525" cap="flat" cmpd="sng">
                <a:solidFill>
                  <a:schemeClr val="dk2"/>
                </a:solidFill>
                <a:prstDash val="solid"/>
                <a:round/>
                <a:headEnd type="none" w="lg" len="lg"/>
                <a:tailEnd type="none" w="lg" len="lg"/>
              </a:ln>
            </p:spPr>
          </p:cxnSp>
          <p:cxnSp>
            <p:nvCxnSpPr>
              <p:cNvPr id="1619" name="Shape 1619"/>
              <p:cNvCxnSpPr/>
              <p:nvPr/>
            </p:nvCxnSpPr>
            <p:spPr>
              <a:xfrm>
                <a:off x="1411509" y="2342435"/>
                <a:ext cx="1572300" cy="113100"/>
              </a:xfrm>
              <a:prstGeom prst="straightConnector1">
                <a:avLst/>
              </a:prstGeom>
              <a:noFill/>
              <a:ln w="9525" cap="flat" cmpd="sng">
                <a:solidFill>
                  <a:schemeClr val="dk2"/>
                </a:solidFill>
                <a:prstDash val="solid"/>
                <a:round/>
                <a:headEnd type="none" w="lg" len="lg"/>
                <a:tailEnd type="none" w="lg" len="lg"/>
              </a:ln>
            </p:spPr>
          </p:cxnSp>
          <p:cxnSp>
            <p:nvCxnSpPr>
              <p:cNvPr id="1620" name="Shape 1620"/>
              <p:cNvCxnSpPr/>
              <p:nvPr/>
            </p:nvCxnSpPr>
            <p:spPr>
              <a:xfrm rot="10800000" flipH="1">
                <a:off x="1412900" y="2634891"/>
                <a:ext cx="1571999" cy="475800"/>
              </a:xfrm>
              <a:prstGeom prst="straightConnector1">
                <a:avLst/>
              </a:prstGeom>
              <a:noFill/>
              <a:ln w="9525" cap="flat" cmpd="sng">
                <a:solidFill>
                  <a:schemeClr val="dk2"/>
                </a:solidFill>
                <a:prstDash val="solid"/>
                <a:round/>
                <a:headEnd type="none" w="lg" len="lg"/>
                <a:tailEnd type="none" w="lg" len="lg"/>
              </a:ln>
            </p:spPr>
          </p:cxnSp>
          <p:sp>
            <p:nvSpPr>
              <p:cNvPr id="1621" name="Shape 1621"/>
              <p:cNvSpPr/>
              <p:nvPr/>
            </p:nvSpPr>
            <p:spPr>
              <a:xfrm>
                <a:off x="2982910" y="2397774"/>
                <a:ext cx="650699" cy="2376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grpSp>
        <p:sp>
          <p:nvSpPr>
            <p:cNvPr id="1622" name="Shape 1622"/>
            <p:cNvSpPr txBox="1"/>
            <p:nvPr/>
          </p:nvSpPr>
          <p:spPr>
            <a:xfrm>
              <a:off x="936400" y="1594025"/>
              <a:ext cx="652200" cy="261300"/>
            </a:xfrm>
            <a:prstGeom prst="rect">
              <a:avLst/>
            </a:prstGeom>
            <a:noFill/>
            <a:ln>
              <a:noFill/>
            </a:ln>
          </p:spPr>
          <p:txBody>
            <a:bodyPr lIns="91425" tIns="91425" rIns="91425" bIns="91425" anchor="ctr" anchorCtr="0">
              <a:noAutofit/>
            </a:bodyPr>
            <a:lstStyle/>
            <a:p>
              <a:pPr lvl="0" rtl="0">
                <a:spcBef>
                  <a:spcPts val="0"/>
                </a:spcBef>
                <a:buNone/>
              </a:pPr>
              <a:r>
                <a:rPr lang="en-GB"/>
                <a:t>stride</a:t>
              </a:r>
            </a:p>
          </p:txBody>
        </p:sp>
        <p:cxnSp>
          <p:nvCxnSpPr>
            <p:cNvPr id="1623" name="Shape 1623"/>
            <p:cNvCxnSpPr/>
            <p:nvPr/>
          </p:nvCxnSpPr>
          <p:spPr>
            <a:xfrm flipH="1">
              <a:off x="1320154" y="1631067"/>
              <a:ext cx="438000" cy="438000"/>
            </a:xfrm>
            <a:prstGeom prst="straightConnector1">
              <a:avLst/>
            </a:prstGeom>
            <a:noFill/>
            <a:ln w="9525" cap="flat" cmpd="sng">
              <a:solidFill>
                <a:schemeClr val="dk2"/>
              </a:solidFill>
              <a:prstDash val="solid"/>
              <a:round/>
              <a:headEnd type="triangle" w="lg" len="lg"/>
              <a:tailEnd type="triangle" w="lg" len="lg"/>
            </a:ln>
          </p:spPr>
        </p:cxnSp>
      </p:grpSp>
      <p:sp>
        <p:nvSpPr>
          <p:cNvPr id="1624" name="Shape 1624"/>
          <p:cNvSpPr txBox="1"/>
          <p:nvPr/>
        </p:nvSpPr>
        <p:spPr>
          <a:xfrm>
            <a:off x="4521600" y="1297500"/>
            <a:ext cx="4310700" cy="3846000"/>
          </a:xfrm>
          <a:prstGeom prst="rect">
            <a:avLst/>
          </a:prstGeom>
          <a:noFill/>
          <a:ln>
            <a:noFill/>
          </a:ln>
        </p:spPr>
        <p:txBody>
          <a:bodyPr lIns="91425" tIns="91425" rIns="91425" bIns="91425" anchor="t" anchorCtr="0">
            <a:noAutofit/>
          </a:bodyPr>
          <a:lstStyle/>
          <a:p>
            <a:pPr lvl="0" rtl="0">
              <a:spcBef>
                <a:spcPts val="0"/>
              </a:spcBef>
              <a:buNone/>
            </a:pPr>
            <a:r>
              <a:rPr lang="en-GB" b="1"/>
              <a:t>stride</a:t>
            </a:r>
            <a:r>
              <a:rPr lang="en-GB"/>
              <a:t>: pixel interval used to move the conv. filter</a:t>
            </a:r>
          </a:p>
          <a:p>
            <a:pPr lvl="0" rtl="0">
              <a:spcBef>
                <a:spcPts val="0"/>
              </a:spcBef>
              <a:buNone/>
            </a:pPr>
            <a:endParaRPr/>
          </a:p>
          <a:p>
            <a:pPr lvl="0" rtl="0">
              <a:spcBef>
                <a:spcPts val="0"/>
              </a:spcBef>
              <a:buNone/>
            </a:pPr>
            <a:endParaRPr/>
          </a:p>
          <a:p>
            <a:pPr lvl="0" rtl="0">
              <a:spcBef>
                <a:spcPts val="0"/>
              </a:spcBef>
              <a:buNone/>
            </a:pPr>
            <a:endParaRPr/>
          </a:p>
          <a:p>
            <a:pPr lvl="0" algn="ctr" rtl="0">
              <a:spcBef>
                <a:spcPts val="0"/>
              </a:spcBef>
              <a:buNone/>
            </a:pPr>
            <a:r>
              <a:rPr lang="en-GB"/>
              <a:t>subsampling</a:t>
            </a:r>
          </a:p>
          <a:p>
            <a:pPr lvl="0" algn="l" rtl="0">
              <a:spcBef>
                <a:spcPts val="0"/>
              </a:spcBef>
              <a:buNone/>
            </a:pPr>
            <a:endParaRPr/>
          </a:p>
        </p:txBody>
      </p:sp>
      <p:pic>
        <p:nvPicPr>
          <p:cNvPr id="1625" name="Shape 1625"/>
          <p:cNvPicPr preferRelativeResize="0"/>
          <p:nvPr/>
        </p:nvPicPr>
        <p:blipFill>
          <a:blip r:embed="rId3">
            <a:alphaModFix/>
          </a:blip>
          <a:stretch>
            <a:fillRect/>
          </a:stretch>
        </p:blipFill>
        <p:spPr>
          <a:xfrm>
            <a:off x="4414662" y="3417850"/>
            <a:ext cx="4417625" cy="882500"/>
          </a:xfrm>
          <a:prstGeom prst="rect">
            <a:avLst/>
          </a:prstGeom>
          <a:noFill/>
          <a:ln>
            <a:noFill/>
          </a:ln>
        </p:spPr>
      </p:pic>
      <p:sp>
        <p:nvSpPr>
          <p:cNvPr id="1626" name="Shape 1626"/>
          <p:cNvSpPr/>
          <p:nvPr/>
        </p:nvSpPr>
        <p:spPr>
          <a:xfrm>
            <a:off x="6559950" y="1718950"/>
            <a:ext cx="234000" cy="454800"/>
          </a:xfrm>
          <a:prstGeom prst="down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27" name="Shape 1627"/>
          <p:cNvSpPr txBox="1"/>
          <p:nvPr/>
        </p:nvSpPr>
        <p:spPr>
          <a:xfrm>
            <a:off x="6793950" y="1799200"/>
            <a:ext cx="729000" cy="294300"/>
          </a:xfrm>
          <a:prstGeom prst="rect">
            <a:avLst/>
          </a:prstGeom>
          <a:noFill/>
          <a:ln>
            <a:noFill/>
          </a:ln>
        </p:spPr>
        <p:txBody>
          <a:bodyPr lIns="91425" tIns="91425" rIns="91425" bIns="91425" anchor="ctr" anchorCtr="0">
            <a:noAutofit/>
          </a:bodyPr>
          <a:lstStyle/>
          <a:p>
            <a:pPr lvl="0" rtl="0">
              <a:spcBef>
                <a:spcPts val="0"/>
              </a:spcBef>
              <a:buNone/>
            </a:pPr>
            <a:r>
              <a:rPr lang="en-GB" sz="1000"/>
              <a:t>stride &gt; 1</a:t>
            </a:r>
          </a:p>
        </p:txBody>
      </p:sp>
      <p:sp>
        <p:nvSpPr>
          <p:cNvPr id="1628" name="Shape 1628"/>
          <p:cNvSpPr txBox="1"/>
          <p:nvPr/>
        </p:nvSpPr>
        <p:spPr>
          <a:xfrm>
            <a:off x="4953150" y="3123550"/>
            <a:ext cx="729000" cy="294300"/>
          </a:xfrm>
          <a:prstGeom prst="rect">
            <a:avLst/>
          </a:prstGeom>
          <a:noFill/>
          <a:ln>
            <a:noFill/>
          </a:ln>
        </p:spPr>
        <p:txBody>
          <a:bodyPr lIns="91425" tIns="91425" rIns="91425" bIns="91425" anchor="ctr" anchorCtr="0">
            <a:noAutofit/>
          </a:bodyPr>
          <a:lstStyle/>
          <a:p>
            <a:pPr lvl="0" rtl="0">
              <a:spcBef>
                <a:spcPts val="0"/>
              </a:spcBef>
              <a:buNone/>
            </a:pPr>
            <a:r>
              <a:rPr lang="en-GB" sz="1000"/>
              <a:t>stride = 1</a:t>
            </a:r>
          </a:p>
        </p:txBody>
      </p:sp>
      <p:sp>
        <p:nvSpPr>
          <p:cNvPr id="1629" name="Shape 1629"/>
          <p:cNvSpPr txBox="1"/>
          <p:nvPr/>
        </p:nvSpPr>
        <p:spPr>
          <a:xfrm>
            <a:off x="6777690" y="3123550"/>
            <a:ext cx="729000" cy="294300"/>
          </a:xfrm>
          <a:prstGeom prst="rect">
            <a:avLst/>
          </a:prstGeom>
          <a:noFill/>
          <a:ln>
            <a:noFill/>
          </a:ln>
        </p:spPr>
        <p:txBody>
          <a:bodyPr lIns="91425" tIns="91425" rIns="91425" bIns="91425" anchor="ctr" anchorCtr="0">
            <a:noAutofit/>
          </a:bodyPr>
          <a:lstStyle/>
          <a:p>
            <a:pPr lvl="0" rtl="0">
              <a:spcBef>
                <a:spcPts val="0"/>
              </a:spcBef>
              <a:buNone/>
            </a:pPr>
            <a:r>
              <a:rPr lang="en-GB" sz="1000"/>
              <a:t>stride = 2</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33"/>
        <p:cNvGrpSpPr/>
        <p:nvPr/>
      </p:nvGrpSpPr>
      <p:grpSpPr>
        <a:xfrm>
          <a:off x="0" y="0"/>
          <a:ext cx="0" cy="0"/>
          <a:chOff x="0" y="0"/>
          <a:chExt cx="0" cy="0"/>
        </a:xfrm>
      </p:grpSpPr>
      <p:sp>
        <p:nvSpPr>
          <p:cNvPr id="1634" name="Shape 163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padding</a:t>
            </a:r>
          </a:p>
        </p:txBody>
      </p:sp>
      <p:sp>
        <p:nvSpPr>
          <p:cNvPr id="1635" name="Shape 1635"/>
          <p:cNvSpPr/>
          <p:nvPr/>
        </p:nvSpPr>
        <p:spPr>
          <a:xfrm>
            <a:off x="1438525" y="1728957"/>
            <a:ext cx="679800" cy="2142300"/>
          </a:xfrm>
          <a:prstGeom prst="cube">
            <a:avLst>
              <a:gd name="adj" fmla="val 77925"/>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36" name="Shape 1636"/>
          <p:cNvSpPr/>
          <p:nvPr/>
        </p:nvSpPr>
        <p:spPr>
          <a:xfrm>
            <a:off x="2789487" y="2038153"/>
            <a:ext cx="756600" cy="1344000"/>
          </a:xfrm>
          <a:prstGeom prst="cube">
            <a:avLst>
              <a:gd name="adj" fmla="val 40221"/>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37" name="Shape 1637"/>
          <p:cNvSpPr/>
          <p:nvPr/>
        </p:nvSpPr>
        <p:spPr>
          <a:xfrm>
            <a:off x="1438525" y="1990934"/>
            <a:ext cx="411000" cy="8544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38" name="Shape 1638"/>
          <p:cNvCxnSpPr/>
          <p:nvPr/>
        </p:nvCxnSpPr>
        <p:spPr>
          <a:xfrm>
            <a:off x="1851560" y="1990905"/>
            <a:ext cx="984600" cy="308700"/>
          </a:xfrm>
          <a:prstGeom prst="straightConnector1">
            <a:avLst/>
          </a:prstGeom>
          <a:noFill/>
          <a:ln w="9525" cap="flat" cmpd="sng">
            <a:solidFill>
              <a:schemeClr val="dk2"/>
            </a:solidFill>
            <a:prstDash val="solid"/>
            <a:round/>
            <a:headEnd type="none" w="lg" len="lg"/>
            <a:tailEnd type="none" w="lg" len="lg"/>
          </a:ln>
        </p:spPr>
      </p:cxnSp>
      <p:cxnSp>
        <p:nvCxnSpPr>
          <p:cNvPr id="1639" name="Shape 1639"/>
          <p:cNvCxnSpPr/>
          <p:nvPr/>
        </p:nvCxnSpPr>
        <p:spPr>
          <a:xfrm>
            <a:off x="1588213" y="2257796"/>
            <a:ext cx="1202099" cy="86400"/>
          </a:xfrm>
          <a:prstGeom prst="straightConnector1">
            <a:avLst/>
          </a:prstGeom>
          <a:noFill/>
          <a:ln w="9525" cap="flat" cmpd="sng">
            <a:solidFill>
              <a:schemeClr val="dk2"/>
            </a:solidFill>
            <a:prstDash val="solid"/>
            <a:round/>
            <a:headEnd type="none" w="lg" len="lg"/>
            <a:tailEnd type="none" w="lg" len="lg"/>
          </a:ln>
        </p:spPr>
      </p:cxnSp>
      <p:cxnSp>
        <p:nvCxnSpPr>
          <p:cNvPr id="1640" name="Shape 1640"/>
          <p:cNvCxnSpPr/>
          <p:nvPr/>
        </p:nvCxnSpPr>
        <p:spPr>
          <a:xfrm rot="10800000" flipH="1">
            <a:off x="1589277" y="2481193"/>
            <a:ext cx="1201800" cy="363900"/>
          </a:xfrm>
          <a:prstGeom prst="straightConnector1">
            <a:avLst/>
          </a:prstGeom>
          <a:noFill/>
          <a:ln w="9525" cap="flat" cmpd="sng">
            <a:solidFill>
              <a:schemeClr val="dk2"/>
            </a:solidFill>
            <a:prstDash val="solid"/>
            <a:round/>
            <a:headEnd type="none" w="lg" len="lg"/>
            <a:tailEnd type="none" w="lg" len="lg"/>
          </a:ln>
        </p:spPr>
      </p:cxnSp>
      <p:sp>
        <p:nvSpPr>
          <p:cNvPr id="1641" name="Shape 1641"/>
          <p:cNvSpPr/>
          <p:nvPr/>
        </p:nvSpPr>
        <p:spPr>
          <a:xfrm>
            <a:off x="2789487" y="2300100"/>
            <a:ext cx="497400" cy="1815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42" name="Shape 1642"/>
          <p:cNvSpPr txBox="1"/>
          <p:nvPr/>
        </p:nvSpPr>
        <p:spPr>
          <a:xfrm>
            <a:off x="2694990" y="3499444"/>
            <a:ext cx="640500" cy="308700"/>
          </a:xfrm>
          <a:prstGeom prst="rect">
            <a:avLst/>
          </a:prstGeom>
          <a:noFill/>
          <a:ln>
            <a:noFill/>
          </a:ln>
        </p:spPr>
        <p:txBody>
          <a:bodyPr lIns="91425" tIns="91425" rIns="91425" bIns="91425" anchor="ctr" anchorCtr="0">
            <a:noAutofit/>
          </a:bodyPr>
          <a:lstStyle/>
          <a:p>
            <a:pPr lvl="0" algn="ctr" rtl="0">
              <a:spcBef>
                <a:spcPts val="0"/>
              </a:spcBef>
              <a:buNone/>
            </a:pPr>
            <a:r>
              <a:rPr lang="en-GB" sz="1000"/>
              <a:t>K</a:t>
            </a:r>
          </a:p>
        </p:txBody>
      </p:sp>
      <p:cxnSp>
        <p:nvCxnSpPr>
          <p:cNvPr id="1643" name="Shape 1643"/>
          <p:cNvCxnSpPr/>
          <p:nvPr/>
        </p:nvCxnSpPr>
        <p:spPr>
          <a:xfrm rot="10800000">
            <a:off x="2789371" y="3499444"/>
            <a:ext cx="451500" cy="0"/>
          </a:xfrm>
          <a:prstGeom prst="straightConnector1">
            <a:avLst/>
          </a:prstGeom>
          <a:noFill/>
          <a:ln w="9525" cap="flat" cmpd="sng">
            <a:solidFill>
              <a:schemeClr val="dk2"/>
            </a:solidFill>
            <a:prstDash val="solid"/>
            <a:round/>
            <a:headEnd type="triangle" w="lg" len="lg"/>
            <a:tailEnd type="triangle" w="lg" len="lg"/>
          </a:ln>
        </p:spPr>
      </p:cxnSp>
      <p:grpSp>
        <p:nvGrpSpPr>
          <p:cNvPr id="1644" name="Shape 1644"/>
          <p:cNvGrpSpPr/>
          <p:nvPr/>
        </p:nvGrpSpPr>
        <p:grpSpPr>
          <a:xfrm>
            <a:off x="5385615" y="1728950"/>
            <a:ext cx="2352726" cy="2619659"/>
            <a:chOff x="5690415" y="1500350"/>
            <a:chExt cx="2352726" cy="2619659"/>
          </a:xfrm>
        </p:grpSpPr>
        <p:sp>
          <p:nvSpPr>
            <p:cNvPr id="1645" name="Shape 1645"/>
            <p:cNvSpPr/>
            <p:nvPr/>
          </p:nvSpPr>
          <p:spPr>
            <a:xfrm>
              <a:off x="7131441" y="1500350"/>
              <a:ext cx="911700" cy="2142300"/>
            </a:xfrm>
            <a:prstGeom prst="cube">
              <a:avLst>
                <a:gd name="adj" fmla="val 49969"/>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46" name="Shape 1646"/>
            <p:cNvSpPr/>
            <p:nvPr/>
          </p:nvSpPr>
          <p:spPr>
            <a:xfrm>
              <a:off x="5780479" y="1500438"/>
              <a:ext cx="679800" cy="2142300"/>
            </a:xfrm>
            <a:prstGeom prst="cube">
              <a:avLst>
                <a:gd name="adj" fmla="val 77925"/>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47" name="Shape 1647"/>
            <p:cNvSpPr/>
            <p:nvPr/>
          </p:nvSpPr>
          <p:spPr>
            <a:xfrm>
              <a:off x="5690415" y="1672351"/>
              <a:ext cx="411000" cy="8544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48" name="Shape 1648"/>
            <p:cNvCxnSpPr/>
            <p:nvPr/>
          </p:nvCxnSpPr>
          <p:spPr>
            <a:xfrm>
              <a:off x="6102736" y="1674656"/>
              <a:ext cx="1075500" cy="216300"/>
            </a:xfrm>
            <a:prstGeom prst="straightConnector1">
              <a:avLst/>
            </a:prstGeom>
            <a:noFill/>
            <a:ln w="9525" cap="flat" cmpd="sng">
              <a:solidFill>
                <a:schemeClr val="dk2"/>
              </a:solidFill>
              <a:prstDash val="solid"/>
              <a:round/>
              <a:headEnd type="none" w="lg" len="lg"/>
              <a:tailEnd type="none" w="lg" len="lg"/>
            </a:ln>
          </p:spPr>
        </p:cxnSp>
        <p:cxnSp>
          <p:nvCxnSpPr>
            <p:cNvPr id="1649" name="Shape 1649"/>
            <p:cNvCxnSpPr/>
            <p:nvPr/>
          </p:nvCxnSpPr>
          <p:spPr>
            <a:xfrm>
              <a:off x="5844186" y="1933235"/>
              <a:ext cx="1287899" cy="2400"/>
            </a:xfrm>
            <a:prstGeom prst="straightConnector1">
              <a:avLst/>
            </a:prstGeom>
            <a:noFill/>
            <a:ln w="9525" cap="flat" cmpd="sng">
              <a:solidFill>
                <a:schemeClr val="dk2"/>
              </a:solidFill>
              <a:prstDash val="solid"/>
              <a:round/>
              <a:headEnd type="none" w="lg" len="lg"/>
              <a:tailEnd type="none" w="lg" len="lg"/>
            </a:ln>
          </p:spPr>
        </p:cxnSp>
        <p:cxnSp>
          <p:nvCxnSpPr>
            <p:cNvPr id="1650" name="Shape 1650"/>
            <p:cNvCxnSpPr/>
            <p:nvPr/>
          </p:nvCxnSpPr>
          <p:spPr>
            <a:xfrm rot="10800000" flipH="1">
              <a:off x="5838394" y="2072744"/>
              <a:ext cx="1294500" cy="454800"/>
            </a:xfrm>
            <a:prstGeom prst="straightConnector1">
              <a:avLst/>
            </a:prstGeom>
            <a:noFill/>
            <a:ln w="9525" cap="flat" cmpd="sng">
              <a:solidFill>
                <a:schemeClr val="dk2"/>
              </a:solidFill>
              <a:prstDash val="solid"/>
              <a:round/>
              <a:headEnd type="none" w="lg" len="lg"/>
              <a:tailEnd type="none" w="lg" len="lg"/>
            </a:ln>
          </p:spPr>
        </p:cxnSp>
        <p:sp>
          <p:nvSpPr>
            <p:cNvPr id="1651" name="Shape 1651"/>
            <p:cNvSpPr/>
            <p:nvPr/>
          </p:nvSpPr>
          <p:spPr>
            <a:xfrm>
              <a:off x="7131441" y="1891454"/>
              <a:ext cx="497400" cy="1815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52" name="Shape 1652"/>
            <p:cNvSpPr txBox="1"/>
            <p:nvPr/>
          </p:nvSpPr>
          <p:spPr>
            <a:xfrm>
              <a:off x="7036945" y="3811309"/>
              <a:ext cx="640500" cy="308700"/>
            </a:xfrm>
            <a:prstGeom prst="rect">
              <a:avLst/>
            </a:prstGeom>
            <a:noFill/>
            <a:ln>
              <a:noFill/>
            </a:ln>
          </p:spPr>
          <p:txBody>
            <a:bodyPr lIns="91425" tIns="91425" rIns="91425" bIns="91425" anchor="ctr" anchorCtr="0">
              <a:noAutofit/>
            </a:bodyPr>
            <a:lstStyle/>
            <a:p>
              <a:pPr lvl="0" algn="ctr" rtl="0">
                <a:spcBef>
                  <a:spcPts val="0"/>
                </a:spcBef>
                <a:buNone/>
              </a:pPr>
              <a:r>
                <a:rPr lang="en-GB" sz="1000"/>
                <a:t>K</a:t>
              </a:r>
            </a:p>
          </p:txBody>
        </p:sp>
        <p:cxnSp>
          <p:nvCxnSpPr>
            <p:cNvPr id="1653" name="Shape 1653"/>
            <p:cNvCxnSpPr/>
            <p:nvPr/>
          </p:nvCxnSpPr>
          <p:spPr>
            <a:xfrm rot="10800000">
              <a:off x="7131325" y="3811309"/>
              <a:ext cx="451500" cy="0"/>
            </a:xfrm>
            <a:prstGeom prst="straightConnector1">
              <a:avLst/>
            </a:prstGeom>
            <a:noFill/>
            <a:ln w="9525" cap="flat" cmpd="sng">
              <a:solidFill>
                <a:schemeClr val="dk2"/>
              </a:solidFill>
              <a:prstDash val="solid"/>
              <a:round/>
              <a:headEnd type="triangle" w="lg" len="lg"/>
              <a:tailEnd type="triangle" w="lg" len="lg"/>
            </a:ln>
          </p:spPr>
        </p:cxnSp>
        <p:cxnSp>
          <p:nvCxnSpPr>
            <p:cNvPr id="1654" name="Shape 1654"/>
            <p:cNvCxnSpPr/>
            <p:nvPr/>
          </p:nvCxnSpPr>
          <p:spPr>
            <a:xfrm rot="10800000">
              <a:off x="5929847" y="2036847"/>
              <a:ext cx="0" cy="403500"/>
            </a:xfrm>
            <a:prstGeom prst="straightConnector1">
              <a:avLst/>
            </a:prstGeom>
            <a:noFill/>
            <a:ln w="9525" cap="flat" cmpd="sng">
              <a:solidFill>
                <a:schemeClr val="dk2"/>
              </a:solidFill>
              <a:prstDash val="dash"/>
              <a:round/>
              <a:headEnd type="none" w="lg" len="lg"/>
              <a:tailEnd type="none" w="lg" len="lg"/>
            </a:ln>
          </p:spPr>
        </p:cxnSp>
        <p:cxnSp>
          <p:nvCxnSpPr>
            <p:cNvPr id="1655" name="Shape 1655"/>
            <p:cNvCxnSpPr/>
            <p:nvPr/>
          </p:nvCxnSpPr>
          <p:spPr>
            <a:xfrm flipH="1">
              <a:off x="5932729" y="1860575"/>
              <a:ext cx="169800" cy="170100"/>
            </a:xfrm>
            <a:prstGeom prst="straightConnector1">
              <a:avLst/>
            </a:prstGeom>
            <a:noFill/>
            <a:ln w="9525" cap="flat" cmpd="sng">
              <a:solidFill>
                <a:schemeClr val="dk2"/>
              </a:solidFill>
              <a:prstDash val="dash"/>
              <a:round/>
              <a:headEnd type="none" w="lg" len="lg"/>
              <a:tailEnd type="none" w="lg" len="lg"/>
            </a:ln>
          </p:spPr>
        </p:cxnSp>
        <p:cxnSp>
          <p:nvCxnSpPr>
            <p:cNvPr id="1656" name="Shape 1656"/>
            <p:cNvCxnSpPr/>
            <p:nvPr/>
          </p:nvCxnSpPr>
          <p:spPr>
            <a:xfrm rot="10800000">
              <a:off x="5779681" y="2036622"/>
              <a:ext cx="0" cy="495000"/>
            </a:xfrm>
            <a:prstGeom prst="straightConnector1">
              <a:avLst/>
            </a:prstGeom>
            <a:noFill/>
            <a:ln w="9525" cap="flat" cmpd="sng">
              <a:solidFill>
                <a:schemeClr val="dk2"/>
              </a:solidFill>
              <a:prstDash val="dash"/>
              <a:round/>
              <a:headEnd type="none" w="lg" len="lg"/>
              <a:tailEnd type="none" w="lg" len="lg"/>
            </a:ln>
          </p:spPr>
        </p:cxnSp>
        <p:cxnSp>
          <p:nvCxnSpPr>
            <p:cNvPr id="1657" name="Shape 1657"/>
            <p:cNvCxnSpPr/>
            <p:nvPr/>
          </p:nvCxnSpPr>
          <p:spPr>
            <a:xfrm flipH="1">
              <a:off x="5780735" y="1700186"/>
              <a:ext cx="330600" cy="330600"/>
            </a:xfrm>
            <a:prstGeom prst="straightConnector1">
              <a:avLst/>
            </a:prstGeom>
            <a:noFill/>
            <a:ln w="9525" cap="flat" cmpd="sng">
              <a:solidFill>
                <a:schemeClr val="dk2"/>
              </a:solidFill>
              <a:prstDash val="dash"/>
              <a:round/>
              <a:headEnd type="none" w="lg" len="lg"/>
              <a:tailEnd type="none" w="lg" len="lg"/>
            </a:ln>
          </p:spPr>
        </p:cxnSp>
        <p:cxnSp>
          <p:nvCxnSpPr>
            <p:cNvPr id="1658" name="Shape 1658"/>
            <p:cNvCxnSpPr/>
            <p:nvPr/>
          </p:nvCxnSpPr>
          <p:spPr>
            <a:xfrm rot="10800000">
              <a:off x="5781620" y="2033286"/>
              <a:ext cx="150000" cy="0"/>
            </a:xfrm>
            <a:prstGeom prst="straightConnector1">
              <a:avLst/>
            </a:prstGeom>
            <a:noFill/>
            <a:ln w="9525" cap="flat" cmpd="sng">
              <a:solidFill>
                <a:schemeClr val="dk2"/>
              </a:solidFill>
              <a:prstDash val="dash"/>
              <a:round/>
              <a:headEnd type="none" w="lg" len="lg"/>
              <a:tailEnd type="none" w="lg" len="lg"/>
            </a:ln>
          </p:spPr>
        </p:cxnSp>
      </p:grpSp>
      <p:sp>
        <p:nvSpPr>
          <p:cNvPr id="1659" name="Shape 1659"/>
          <p:cNvSpPr txBox="1"/>
          <p:nvPr/>
        </p:nvSpPr>
        <p:spPr>
          <a:xfrm>
            <a:off x="1438525" y="1246325"/>
            <a:ext cx="2107500" cy="403500"/>
          </a:xfrm>
          <a:prstGeom prst="rect">
            <a:avLst/>
          </a:prstGeom>
          <a:noFill/>
          <a:ln>
            <a:noFill/>
          </a:ln>
        </p:spPr>
        <p:txBody>
          <a:bodyPr lIns="91425" tIns="91425" rIns="91425" bIns="91425" anchor="ctr" anchorCtr="0">
            <a:noAutofit/>
          </a:bodyPr>
          <a:lstStyle/>
          <a:p>
            <a:pPr lvl="0" algn="ctr">
              <a:spcBef>
                <a:spcPts val="0"/>
              </a:spcBef>
              <a:buNone/>
            </a:pPr>
            <a:r>
              <a:rPr lang="en-GB" b="1"/>
              <a:t>valid</a:t>
            </a:r>
            <a:r>
              <a:rPr lang="en-GB"/>
              <a:t> padding</a:t>
            </a:r>
          </a:p>
        </p:txBody>
      </p:sp>
      <p:sp>
        <p:nvSpPr>
          <p:cNvPr id="1660" name="Shape 1660"/>
          <p:cNvSpPr txBox="1"/>
          <p:nvPr/>
        </p:nvSpPr>
        <p:spPr>
          <a:xfrm>
            <a:off x="5508237" y="1246325"/>
            <a:ext cx="2107500" cy="403500"/>
          </a:xfrm>
          <a:prstGeom prst="rect">
            <a:avLst/>
          </a:prstGeom>
          <a:noFill/>
          <a:ln>
            <a:noFill/>
          </a:ln>
        </p:spPr>
        <p:txBody>
          <a:bodyPr lIns="91425" tIns="91425" rIns="91425" bIns="91425" anchor="ctr" anchorCtr="0">
            <a:noAutofit/>
          </a:bodyPr>
          <a:lstStyle/>
          <a:p>
            <a:pPr lvl="0" algn="ctr" rtl="0">
              <a:spcBef>
                <a:spcPts val="0"/>
              </a:spcBef>
              <a:buNone/>
            </a:pPr>
            <a:r>
              <a:rPr lang="en-GB" b="1"/>
              <a:t>same</a:t>
            </a:r>
            <a:r>
              <a:rPr lang="en-GB"/>
              <a:t> padding</a:t>
            </a:r>
          </a:p>
        </p:txBody>
      </p:sp>
      <p:sp>
        <p:nvSpPr>
          <p:cNvPr id="1661" name="Shape 1661"/>
          <p:cNvSpPr txBox="1"/>
          <p:nvPr/>
        </p:nvSpPr>
        <p:spPr>
          <a:xfrm>
            <a:off x="5508237" y="4384775"/>
            <a:ext cx="2107500" cy="403500"/>
          </a:xfrm>
          <a:prstGeom prst="rect">
            <a:avLst/>
          </a:prstGeom>
          <a:noFill/>
          <a:ln>
            <a:noFill/>
          </a:ln>
        </p:spPr>
        <p:txBody>
          <a:bodyPr lIns="91425" tIns="91425" rIns="91425" bIns="91425" anchor="ctr" anchorCtr="0">
            <a:noAutofit/>
          </a:bodyPr>
          <a:lstStyle/>
          <a:p>
            <a:pPr lvl="0" algn="ctr" rtl="0">
              <a:spcBef>
                <a:spcPts val="0"/>
              </a:spcBef>
              <a:buNone/>
            </a:pPr>
            <a:r>
              <a:rPr lang="en-GB"/>
              <a:t>maintains data original data size but</a:t>
            </a:r>
          </a:p>
          <a:p>
            <a:pPr lvl="0" algn="ctr" rtl="0">
              <a:spcBef>
                <a:spcPts val="0"/>
              </a:spcBef>
              <a:buNone/>
            </a:pPr>
            <a:r>
              <a:rPr lang="en-GB"/>
              <a:t>needs zero-padding</a:t>
            </a:r>
          </a:p>
        </p:txBody>
      </p:sp>
      <p:sp>
        <p:nvSpPr>
          <p:cNvPr id="1662" name="Shape 1662"/>
          <p:cNvSpPr txBox="1"/>
          <p:nvPr/>
        </p:nvSpPr>
        <p:spPr>
          <a:xfrm>
            <a:off x="1438525" y="4384775"/>
            <a:ext cx="2107500" cy="403500"/>
          </a:xfrm>
          <a:prstGeom prst="rect">
            <a:avLst/>
          </a:prstGeom>
          <a:noFill/>
          <a:ln>
            <a:noFill/>
          </a:ln>
        </p:spPr>
        <p:txBody>
          <a:bodyPr lIns="91425" tIns="91425" rIns="91425" bIns="91425" anchor="ctr" anchorCtr="0">
            <a:noAutofit/>
          </a:bodyPr>
          <a:lstStyle/>
          <a:p>
            <a:pPr lvl="0" algn="ctr" rtl="0">
              <a:spcBef>
                <a:spcPts val="0"/>
              </a:spcBef>
              <a:buNone/>
            </a:pPr>
            <a:r>
              <a:rPr lang="en-GB"/>
              <a:t>reduces data according to the filter shape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66"/>
        <p:cNvGrpSpPr/>
        <p:nvPr/>
      </p:nvGrpSpPr>
      <p:grpSpPr>
        <a:xfrm>
          <a:off x="0" y="0"/>
          <a:ext cx="0" cy="0"/>
          <a:chOff x="0" y="0"/>
          <a:chExt cx="0" cy="0"/>
        </a:xfrm>
      </p:grpSpPr>
      <p:sp>
        <p:nvSpPr>
          <p:cNvPr id="1667" name="Shape 166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convolutional (depth) pyramid</a:t>
            </a:r>
          </a:p>
        </p:txBody>
      </p:sp>
      <p:sp>
        <p:nvSpPr>
          <p:cNvPr id="1668" name="Shape 1668"/>
          <p:cNvSpPr/>
          <p:nvPr/>
        </p:nvSpPr>
        <p:spPr>
          <a:xfrm>
            <a:off x="1133725" y="1281857"/>
            <a:ext cx="679800" cy="2142300"/>
          </a:xfrm>
          <a:prstGeom prst="cube">
            <a:avLst>
              <a:gd name="adj" fmla="val 77925"/>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69" name="Shape 1669"/>
          <p:cNvSpPr/>
          <p:nvPr/>
        </p:nvSpPr>
        <p:spPr>
          <a:xfrm>
            <a:off x="2484687" y="1591053"/>
            <a:ext cx="756600" cy="1343999"/>
          </a:xfrm>
          <a:prstGeom prst="cube">
            <a:avLst>
              <a:gd name="adj" fmla="val 40221"/>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70" name="Shape 1670"/>
          <p:cNvSpPr/>
          <p:nvPr/>
        </p:nvSpPr>
        <p:spPr>
          <a:xfrm>
            <a:off x="1322193" y="2202880"/>
            <a:ext cx="410999" cy="8544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71" name="Shape 1671"/>
          <p:cNvCxnSpPr/>
          <p:nvPr/>
        </p:nvCxnSpPr>
        <p:spPr>
          <a:xfrm>
            <a:off x="1735228" y="2202850"/>
            <a:ext cx="984600" cy="308700"/>
          </a:xfrm>
          <a:prstGeom prst="straightConnector1">
            <a:avLst/>
          </a:prstGeom>
          <a:noFill/>
          <a:ln w="9525" cap="flat" cmpd="sng">
            <a:solidFill>
              <a:schemeClr val="dk2"/>
            </a:solidFill>
            <a:prstDash val="solid"/>
            <a:round/>
            <a:headEnd type="none" w="lg" len="lg"/>
            <a:tailEnd type="none" w="lg" len="lg"/>
          </a:ln>
        </p:spPr>
      </p:cxnSp>
      <p:cxnSp>
        <p:nvCxnSpPr>
          <p:cNvPr id="1672" name="Shape 1672"/>
          <p:cNvCxnSpPr/>
          <p:nvPr/>
        </p:nvCxnSpPr>
        <p:spPr>
          <a:xfrm>
            <a:off x="1471882" y="2469742"/>
            <a:ext cx="1202100" cy="86400"/>
          </a:xfrm>
          <a:prstGeom prst="straightConnector1">
            <a:avLst/>
          </a:prstGeom>
          <a:noFill/>
          <a:ln w="9525" cap="flat" cmpd="sng">
            <a:solidFill>
              <a:schemeClr val="dk2"/>
            </a:solidFill>
            <a:prstDash val="solid"/>
            <a:round/>
            <a:headEnd type="none" w="lg" len="lg"/>
            <a:tailEnd type="none" w="lg" len="lg"/>
          </a:ln>
        </p:spPr>
      </p:cxnSp>
      <p:cxnSp>
        <p:nvCxnSpPr>
          <p:cNvPr id="1673" name="Shape 1673"/>
          <p:cNvCxnSpPr/>
          <p:nvPr/>
        </p:nvCxnSpPr>
        <p:spPr>
          <a:xfrm rot="10800000" flipH="1">
            <a:off x="1472945" y="2693139"/>
            <a:ext cx="1201800" cy="363900"/>
          </a:xfrm>
          <a:prstGeom prst="straightConnector1">
            <a:avLst/>
          </a:prstGeom>
          <a:noFill/>
          <a:ln w="9525" cap="flat" cmpd="sng">
            <a:solidFill>
              <a:schemeClr val="dk2"/>
            </a:solidFill>
            <a:prstDash val="solid"/>
            <a:round/>
            <a:headEnd type="none" w="lg" len="lg"/>
            <a:tailEnd type="none" w="lg" len="lg"/>
          </a:ln>
        </p:spPr>
      </p:cxnSp>
      <p:sp>
        <p:nvSpPr>
          <p:cNvPr id="1674" name="Shape 1674"/>
          <p:cNvSpPr/>
          <p:nvPr/>
        </p:nvSpPr>
        <p:spPr>
          <a:xfrm>
            <a:off x="2673155" y="2512046"/>
            <a:ext cx="497400" cy="1815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75" name="Shape 1675"/>
          <p:cNvSpPr txBox="1"/>
          <p:nvPr/>
        </p:nvSpPr>
        <p:spPr>
          <a:xfrm>
            <a:off x="2263900" y="3052350"/>
            <a:ext cx="893100" cy="308700"/>
          </a:xfrm>
          <a:prstGeom prst="rect">
            <a:avLst/>
          </a:prstGeom>
          <a:noFill/>
          <a:ln>
            <a:noFill/>
          </a:ln>
        </p:spPr>
        <p:txBody>
          <a:bodyPr lIns="91425" tIns="91425" rIns="91425" bIns="91425" anchor="ctr" anchorCtr="0">
            <a:noAutofit/>
          </a:bodyPr>
          <a:lstStyle/>
          <a:p>
            <a:pPr lvl="0" algn="ctr" rtl="0">
              <a:spcBef>
                <a:spcPts val="0"/>
              </a:spcBef>
              <a:buNone/>
            </a:pPr>
            <a:r>
              <a:rPr lang="en-GB" sz="1000"/>
              <a:t>(W</a:t>
            </a:r>
            <a:r>
              <a:rPr lang="en-GB" sz="1000" baseline="-25000"/>
              <a:t>1</a:t>
            </a:r>
            <a:r>
              <a:rPr lang="en-GB" sz="1000"/>
              <a:t>xH</a:t>
            </a:r>
            <a:r>
              <a:rPr lang="en-GB" sz="1000" baseline="-25000"/>
              <a:t>1</a:t>
            </a:r>
            <a:r>
              <a:rPr lang="en-GB" sz="1000"/>
              <a:t>) x K</a:t>
            </a:r>
            <a:r>
              <a:rPr lang="en-GB" sz="1000" baseline="-25000"/>
              <a:t>1</a:t>
            </a:r>
          </a:p>
        </p:txBody>
      </p:sp>
      <p:cxnSp>
        <p:nvCxnSpPr>
          <p:cNvPr id="1676" name="Shape 1676"/>
          <p:cNvCxnSpPr/>
          <p:nvPr/>
        </p:nvCxnSpPr>
        <p:spPr>
          <a:xfrm rot="10800000">
            <a:off x="2484571" y="3052344"/>
            <a:ext cx="451500" cy="0"/>
          </a:xfrm>
          <a:prstGeom prst="straightConnector1">
            <a:avLst/>
          </a:prstGeom>
          <a:noFill/>
          <a:ln w="9525" cap="flat" cmpd="sng">
            <a:solidFill>
              <a:schemeClr val="dk2"/>
            </a:solidFill>
            <a:prstDash val="solid"/>
            <a:round/>
            <a:headEnd type="triangle" w="lg" len="lg"/>
            <a:tailEnd type="triangle" w="lg" len="lg"/>
          </a:ln>
        </p:spPr>
      </p:cxnSp>
      <p:sp>
        <p:nvSpPr>
          <p:cNvPr id="1677" name="Shape 1677"/>
          <p:cNvSpPr txBox="1"/>
          <p:nvPr/>
        </p:nvSpPr>
        <p:spPr>
          <a:xfrm>
            <a:off x="1054374" y="3424150"/>
            <a:ext cx="838500" cy="308700"/>
          </a:xfrm>
          <a:prstGeom prst="rect">
            <a:avLst/>
          </a:prstGeom>
          <a:noFill/>
          <a:ln>
            <a:noFill/>
          </a:ln>
        </p:spPr>
        <p:txBody>
          <a:bodyPr lIns="91425" tIns="91425" rIns="91425" bIns="91425" anchor="ctr" anchorCtr="0">
            <a:noAutofit/>
          </a:bodyPr>
          <a:lstStyle/>
          <a:p>
            <a:pPr lvl="0" algn="ctr" rtl="0">
              <a:spcBef>
                <a:spcPts val="0"/>
              </a:spcBef>
              <a:buNone/>
            </a:pPr>
            <a:r>
              <a:rPr lang="en-GB" sz="1000"/>
              <a:t>(WxH) x D</a:t>
            </a:r>
          </a:p>
        </p:txBody>
      </p:sp>
      <p:sp>
        <p:nvSpPr>
          <p:cNvPr id="1678" name="Shape 1678"/>
          <p:cNvSpPr txBox="1"/>
          <p:nvPr/>
        </p:nvSpPr>
        <p:spPr>
          <a:xfrm>
            <a:off x="0" y="4694225"/>
            <a:ext cx="9144000" cy="449400"/>
          </a:xfrm>
          <a:prstGeom prst="rect">
            <a:avLst/>
          </a:prstGeom>
          <a:noFill/>
          <a:ln>
            <a:noFill/>
          </a:ln>
        </p:spPr>
        <p:txBody>
          <a:bodyPr lIns="91425" tIns="91425" rIns="91425" bIns="91425" anchor="t" anchorCtr="0">
            <a:noAutofit/>
          </a:bodyPr>
          <a:lstStyle/>
          <a:p>
            <a:pPr lvl="0" rtl="0">
              <a:spcBef>
                <a:spcPts val="0"/>
              </a:spcBef>
              <a:buNone/>
            </a:pPr>
            <a:endParaRPr sz="1000" b="1" i="1"/>
          </a:p>
          <a:p>
            <a:pPr lvl="0" rtl="0">
              <a:spcBef>
                <a:spcPts val="0"/>
              </a:spcBef>
              <a:buNone/>
            </a:pPr>
            <a:r>
              <a:rPr lang="en-GB" sz="1000" b="1" i="1"/>
              <a:t>D</a:t>
            </a:r>
            <a:r>
              <a:rPr lang="en-GB" sz="1000" i="1"/>
              <a:t> = input depth, number of feature maps or channels; </a:t>
            </a:r>
            <a:r>
              <a:rPr lang="en-GB" sz="1000" b="1" i="1"/>
              <a:t>W</a:t>
            </a:r>
            <a:r>
              <a:rPr lang="en-GB" sz="1000" i="1"/>
              <a:t> = width; </a:t>
            </a:r>
            <a:r>
              <a:rPr lang="en-GB" sz="1000" b="1" i="1"/>
              <a:t>H</a:t>
            </a:r>
            <a:r>
              <a:rPr lang="en-GB" sz="1000" i="1"/>
              <a:t> = height; </a:t>
            </a:r>
            <a:r>
              <a:rPr lang="en-GB" sz="1000" b="1" i="1"/>
              <a:t>K</a:t>
            </a:r>
            <a:r>
              <a:rPr lang="en-GB" sz="1000" b="1" i="1" baseline="-25000"/>
              <a:t>i</a:t>
            </a:r>
            <a:r>
              <a:rPr lang="en-GB" sz="1000" i="1"/>
              <a:t> = number of filters of the </a:t>
            </a:r>
            <a:r>
              <a:rPr lang="en-GB" sz="1000" i="1">
                <a:solidFill>
                  <a:schemeClr val="dk1"/>
                </a:solidFill>
              </a:rPr>
              <a:t>i-th level of size (W</a:t>
            </a:r>
            <a:r>
              <a:rPr lang="en-GB" sz="1000" i="1" baseline="-25000">
                <a:solidFill>
                  <a:schemeClr val="dk1"/>
                </a:solidFill>
              </a:rPr>
              <a:t>i</a:t>
            </a:r>
            <a:r>
              <a:rPr lang="en-GB" sz="1000" i="1">
                <a:solidFill>
                  <a:schemeClr val="dk1"/>
                </a:solidFill>
              </a:rPr>
              <a:t>xH</a:t>
            </a:r>
            <a:r>
              <a:rPr lang="en-GB" sz="1000" i="1" baseline="-25000">
                <a:solidFill>
                  <a:schemeClr val="dk1"/>
                </a:solidFill>
              </a:rPr>
              <a:t>i</a:t>
            </a:r>
            <a:r>
              <a:rPr lang="en-GB" sz="1000" i="1">
                <a:solidFill>
                  <a:schemeClr val="dk1"/>
                </a:solidFill>
              </a:rPr>
              <a:t>)</a:t>
            </a:r>
          </a:p>
        </p:txBody>
      </p:sp>
      <p:sp>
        <p:nvSpPr>
          <p:cNvPr id="1679" name="Shape 1679"/>
          <p:cNvSpPr/>
          <p:nvPr/>
        </p:nvSpPr>
        <p:spPr>
          <a:xfrm>
            <a:off x="2484675" y="1762400"/>
            <a:ext cx="590700" cy="508200"/>
          </a:xfrm>
          <a:prstGeom prst="cube">
            <a:avLst>
              <a:gd name="adj" fmla="val 26377"/>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80" name="Shape 1680"/>
          <p:cNvSpPr/>
          <p:nvPr/>
        </p:nvSpPr>
        <p:spPr>
          <a:xfrm>
            <a:off x="3780712" y="1746900"/>
            <a:ext cx="1201800" cy="947100"/>
          </a:xfrm>
          <a:prstGeom prst="cube">
            <a:avLst>
              <a:gd name="adj" fmla="val 23635"/>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81" name="Shape 1681"/>
          <p:cNvCxnSpPr/>
          <p:nvPr/>
        </p:nvCxnSpPr>
        <p:spPr>
          <a:xfrm>
            <a:off x="3073650" y="1765875"/>
            <a:ext cx="739800" cy="165300"/>
          </a:xfrm>
          <a:prstGeom prst="straightConnector1">
            <a:avLst/>
          </a:prstGeom>
          <a:noFill/>
          <a:ln w="9525" cap="flat" cmpd="sng">
            <a:solidFill>
              <a:schemeClr val="dk2"/>
            </a:solidFill>
            <a:prstDash val="solid"/>
            <a:round/>
            <a:headEnd type="none" w="lg" len="lg"/>
            <a:tailEnd type="none" w="lg" len="lg"/>
          </a:ln>
        </p:spPr>
      </p:cxnSp>
      <p:cxnSp>
        <p:nvCxnSpPr>
          <p:cNvPr id="1682" name="Shape 1682"/>
          <p:cNvCxnSpPr/>
          <p:nvPr/>
        </p:nvCxnSpPr>
        <p:spPr>
          <a:xfrm>
            <a:off x="2941350" y="1901650"/>
            <a:ext cx="840000" cy="60900"/>
          </a:xfrm>
          <a:prstGeom prst="straightConnector1">
            <a:avLst/>
          </a:prstGeom>
          <a:noFill/>
          <a:ln w="9525" cap="flat" cmpd="sng">
            <a:solidFill>
              <a:schemeClr val="dk2"/>
            </a:solidFill>
            <a:prstDash val="solid"/>
            <a:round/>
            <a:headEnd type="none" w="lg" len="lg"/>
            <a:tailEnd type="none" w="lg" len="lg"/>
          </a:ln>
        </p:spPr>
      </p:cxnSp>
      <p:cxnSp>
        <p:nvCxnSpPr>
          <p:cNvPr id="1683" name="Shape 1683"/>
          <p:cNvCxnSpPr/>
          <p:nvPr/>
        </p:nvCxnSpPr>
        <p:spPr>
          <a:xfrm rot="10800000" flipH="1">
            <a:off x="2939600" y="2058975"/>
            <a:ext cx="842400" cy="210000"/>
          </a:xfrm>
          <a:prstGeom prst="straightConnector1">
            <a:avLst/>
          </a:prstGeom>
          <a:noFill/>
          <a:ln w="9525" cap="flat" cmpd="sng">
            <a:solidFill>
              <a:schemeClr val="dk2"/>
            </a:solidFill>
            <a:prstDash val="solid"/>
            <a:round/>
            <a:headEnd type="none" w="lg" len="lg"/>
            <a:tailEnd type="none" w="lg" len="lg"/>
          </a:ln>
        </p:spPr>
      </p:cxnSp>
      <p:sp>
        <p:nvSpPr>
          <p:cNvPr id="1684" name="Shape 1684"/>
          <p:cNvSpPr/>
          <p:nvPr/>
        </p:nvSpPr>
        <p:spPr>
          <a:xfrm>
            <a:off x="3780700" y="1931475"/>
            <a:ext cx="1010700" cy="1278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85" name="Shape 1685"/>
          <p:cNvSpPr txBox="1"/>
          <p:nvPr/>
        </p:nvSpPr>
        <p:spPr>
          <a:xfrm>
            <a:off x="3898300" y="2803642"/>
            <a:ext cx="893100" cy="308700"/>
          </a:xfrm>
          <a:prstGeom prst="rect">
            <a:avLst/>
          </a:prstGeom>
          <a:noFill/>
          <a:ln>
            <a:noFill/>
          </a:ln>
        </p:spPr>
        <p:txBody>
          <a:bodyPr lIns="91425" tIns="91425" rIns="91425" bIns="91425" anchor="ctr" anchorCtr="0">
            <a:noAutofit/>
          </a:bodyPr>
          <a:lstStyle/>
          <a:p>
            <a:pPr lvl="0" algn="ctr" rtl="0">
              <a:spcBef>
                <a:spcPts val="0"/>
              </a:spcBef>
              <a:buNone/>
            </a:pPr>
            <a:r>
              <a:rPr lang="en-GB" sz="1000"/>
              <a:t>(W</a:t>
            </a:r>
            <a:r>
              <a:rPr lang="en-GB" sz="1000" baseline="-25000"/>
              <a:t>2</a:t>
            </a:r>
            <a:r>
              <a:rPr lang="en-GB" sz="1000"/>
              <a:t>xH</a:t>
            </a:r>
            <a:r>
              <a:rPr lang="en-GB" sz="1000" baseline="-25000"/>
              <a:t>2</a:t>
            </a:r>
            <a:r>
              <a:rPr lang="en-GB" sz="1000"/>
              <a:t>) x K</a:t>
            </a:r>
            <a:r>
              <a:rPr lang="en-GB" sz="1000" baseline="-25000"/>
              <a:t>2</a:t>
            </a:r>
          </a:p>
        </p:txBody>
      </p:sp>
      <p:cxnSp>
        <p:nvCxnSpPr>
          <p:cNvPr id="1686" name="Shape 1686"/>
          <p:cNvCxnSpPr/>
          <p:nvPr/>
        </p:nvCxnSpPr>
        <p:spPr>
          <a:xfrm rot="10800000">
            <a:off x="4118971" y="2803637"/>
            <a:ext cx="451500" cy="0"/>
          </a:xfrm>
          <a:prstGeom prst="straightConnector1">
            <a:avLst/>
          </a:prstGeom>
          <a:noFill/>
          <a:ln w="9525" cap="flat" cmpd="sng">
            <a:solidFill>
              <a:schemeClr val="dk2"/>
            </a:solidFill>
            <a:prstDash val="solid"/>
            <a:round/>
            <a:headEnd type="triangle" w="lg" len="lg"/>
            <a:tailEnd type="triangle" w="lg" len="lg"/>
          </a:ln>
        </p:spPr>
      </p:cxnSp>
      <p:sp>
        <p:nvSpPr>
          <p:cNvPr id="1687" name="Shape 1687"/>
          <p:cNvSpPr txBox="1"/>
          <p:nvPr/>
        </p:nvSpPr>
        <p:spPr>
          <a:xfrm>
            <a:off x="4995475" y="1977425"/>
            <a:ext cx="590700" cy="363900"/>
          </a:xfrm>
          <a:prstGeom prst="rect">
            <a:avLst/>
          </a:prstGeom>
          <a:noFill/>
          <a:ln>
            <a:noFill/>
          </a:ln>
        </p:spPr>
        <p:txBody>
          <a:bodyPr lIns="91425" tIns="91425" rIns="91425" bIns="91425" anchor="ctr" anchorCtr="0">
            <a:noAutofit/>
          </a:bodyPr>
          <a:lstStyle/>
          <a:p>
            <a:pPr lvl="0" algn="ctr">
              <a:spcBef>
                <a:spcPts val="0"/>
              </a:spcBef>
              <a:buNone/>
            </a:pPr>
            <a:r>
              <a:rPr lang="en-GB"/>
              <a:t>[...]</a:t>
            </a:r>
          </a:p>
        </p:txBody>
      </p:sp>
      <p:sp>
        <p:nvSpPr>
          <p:cNvPr id="1688" name="Shape 1688"/>
          <p:cNvSpPr/>
          <p:nvPr/>
        </p:nvSpPr>
        <p:spPr>
          <a:xfrm>
            <a:off x="5599150" y="2005300"/>
            <a:ext cx="842400" cy="421500"/>
          </a:xfrm>
          <a:prstGeom prst="cube">
            <a:avLst>
              <a:gd name="adj" fmla="val 25000"/>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89" name="Shape 1689"/>
          <p:cNvSpPr/>
          <p:nvPr/>
        </p:nvSpPr>
        <p:spPr>
          <a:xfrm>
            <a:off x="7351242" y="1450287"/>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0" name="Shape 1690"/>
          <p:cNvSpPr/>
          <p:nvPr/>
        </p:nvSpPr>
        <p:spPr>
          <a:xfrm>
            <a:off x="7351242" y="1804621"/>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1" name="Shape 1691"/>
          <p:cNvSpPr/>
          <p:nvPr/>
        </p:nvSpPr>
        <p:spPr>
          <a:xfrm>
            <a:off x="7351242" y="2158955"/>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2" name="Shape 1692"/>
          <p:cNvSpPr/>
          <p:nvPr/>
        </p:nvSpPr>
        <p:spPr>
          <a:xfrm>
            <a:off x="7351242" y="2513289"/>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3" name="Shape 1693"/>
          <p:cNvSpPr/>
          <p:nvPr/>
        </p:nvSpPr>
        <p:spPr>
          <a:xfrm>
            <a:off x="7351242" y="2867623"/>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4" name="Shape 1694"/>
          <p:cNvSpPr/>
          <p:nvPr/>
        </p:nvSpPr>
        <p:spPr>
          <a:xfrm>
            <a:off x="6562380" y="1804621"/>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5" name="Shape 1695"/>
          <p:cNvSpPr/>
          <p:nvPr/>
        </p:nvSpPr>
        <p:spPr>
          <a:xfrm>
            <a:off x="6562380" y="2158955"/>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6" name="Shape 1696"/>
          <p:cNvSpPr/>
          <p:nvPr/>
        </p:nvSpPr>
        <p:spPr>
          <a:xfrm>
            <a:off x="6562380" y="2513289"/>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7" name="Shape 1697"/>
          <p:cNvSpPr/>
          <p:nvPr/>
        </p:nvSpPr>
        <p:spPr>
          <a:xfrm>
            <a:off x="8140104" y="1981788"/>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698" name="Shape 1698"/>
          <p:cNvSpPr/>
          <p:nvPr/>
        </p:nvSpPr>
        <p:spPr>
          <a:xfrm>
            <a:off x="8140104" y="2336122"/>
            <a:ext cx="208200" cy="2082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699" name="Shape 1699"/>
          <p:cNvCxnSpPr>
            <a:stCxn id="1694" idx="6"/>
            <a:endCxn id="1689" idx="2"/>
          </p:cNvCxnSpPr>
          <p:nvPr/>
        </p:nvCxnSpPr>
        <p:spPr>
          <a:xfrm rot="10800000" flipH="1">
            <a:off x="6770580" y="1554421"/>
            <a:ext cx="580800" cy="354300"/>
          </a:xfrm>
          <a:prstGeom prst="straightConnector1">
            <a:avLst/>
          </a:prstGeom>
          <a:noFill/>
          <a:ln w="9525" cap="flat" cmpd="sng">
            <a:solidFill>
              <a:schemeClr val="dk2"/>
            </a:solidFill>
            <a:prstDash val="solid"/>
            <a:round/>
            <a:headEnd type="none" w="lg" len="lg"/>
            <a:tailEnd type="triangle" w="lg" len="lg"/>
          </a:ln>
        </p:spPr>
      </p:cxnSp>
      <p:cxnSp>
        <p:nvCxnSpPr>
          <p:cNvPr id="1700" name="Shape 1700"/>
          <p:cNvCxnSpPr>
            <a:stCxn id="1694" idx="6"/>
            <a:endCxn id="1690" idx="2"/>
          </p:cNvCxnSpPr>
          <p:nvPr/>
        </p:nvCxnSpPr>
        <p:spPr>
          <a:xfrm>
            <a:off x="6770580" y="1908721"/>
            <a:ext cx="580800" cy="0"/>
          </a:xfrm>
          <a:prstGeom prst="straightConnector1">
            <a:avLst/>
          </a:prstGeom>
          <a:noFill/>
          <a:ln w="9525" cap="flat" cmpd="sng">
            <a:solidFill>
              <a:schemeClr val="dk2"/>
            </a:solidFill>
            <a:prstDash val="solid"/>
            <a:round/>
            <a:headEnd type="none" w="lg" len="lg"/>
            <a:tailEnd type="triangle" w="lg" len="lg"/>
          </a:ln>
        </p:spPr>
      </p:cxnSp>
      <p:cxnSp>
        <p:nvCxnSpPr>
          <p:cNvPr id="1701" name="Shape 1701"/>
          <p:cNvCxnSpPr>
            <a:stCxn id="1694" idx="6"/>
            <a:endCxn id="1691" idx="2"/>
          </p:cNvCxnSpPr>
          <p:nvPr/>
        </p:nvCxnSpPr>
        <p:spPr>
          <a:xfrm>
            <a:off x="6770580" y="1908721"/>
            <a:ext cx="580800" cy="354300"/>
          </a:xfrm>
          <a:prstGeom prst="straightConnector1">
            <a:avLst/>
          </a:prstGeom>
          <a:noFill/>
          <a:ln w="9525" cap="flat" cmpd="sng">
            <a:solidFill>
              <a:schemeClr val="dk2"/>
            </a:solidFill>
            <a:prstDash val="solid"/>
            <a:round/>
            <a:headEnd type="none" w="lg" len="lg"/>
            <a:tailEnd type="triangle" w="lg" len="lg"/>
          </a:ln>
        </p:spPr>
      </p:cxnSp>
      <p:cxnSp>
        <p:nvCxnSpPr>
          <p:cNvPr id="1702" name="Shape 1702"/>
          <p:cNvCxnSpPr>
            <a:stCxn id="1694" idx="6"/>
            <a:endCxn id="1692" idx="2"/>
          </p:cNvCxnSpPr>
          <p:nvPr/>
        </p:nvCxnSpPr>
        <p:spPr>
          <a:xfrm>
            <a:off x="6770580" y="1908721"/>
            <a:ext cx="580800" cy="708600"/>
          </a:xfrm>
          <a:prstGeom prst="straightConnector1">
            <a:avLst/>
          </a:prstGeom>
          <a:noFill/>
          <a:ln w="9525" cap="flat" cmpd="sng">
            <a:solidFill>
              <a:schemeClr val="dk2"/>
            </a:solidFill>
            <a:prstDash val="solid"/>
            <a:round/>
            <a:headEnd type="none" w="lg" len="lg"/>
            <a:tailEnd type="triangle" w="lg" len="lg"/>
          </a:ln>
        </p:spPr>
      </p:cxnSp>
      <p:cxnSp>
        <p:nvCxnSpPr>
          <p:cNvPr id="1703" name="Shape 1703"/>
          <p:cNvCxnSpPr>
            <a:stCxn id="1694" idx="6"/>
            <a:endCxn id="1693" idx="2"/>
          </p:cNvCxnSpPr>
          <p:nvPr/>
        </p:nvCxnSpPr>
        <p:spPr>
          <a:xfrm>
            <a:off x="6770580" y="1908721"/>
            <a:ext cx="580800" cy="1062900"/>
          </a:xfrm>
          <a:prstGeom prst="straightConnector1">
            <a:avLst/>
          </a:prstGeom>
          <a:noFill/>
          <a:ln w="9525" cap="flat" cmpd="sng">
            <a:solidFill>
              <a:schemeClr val="dk2"/>
            </a:solidFill>
            <a:prstDash val="solid"/>
            <a:round/>
            <a:headEnd type="none" w="lg" len="lg"/>
            <a:tailEnd type="triangle" w="lg" len="lg"/>
          </a:ln>
        </p:spPr>
      </p:cxnSp>
      <p:cxnSp>
        <p:nvCxnSpPr>
          <p:cNvPr id="1704" name="Shape 1704"/>
          <p:cNvCxnSpPr>
            <a:stCxn id="1695" idx="6"/>
            <a:endCxn id="1689" idx="2"/>
          </p:cNvCxnSpPr>
          <p:nvPr/>
        </p:nvCxnSpPr>
        <p:spPr>
          <a:xfrm rot="10800000" flipH="1">
            <a:off x="6770580" y="1554455"/>
            <a:ext cx="580800" cy="708600"/>
          </a:xfrm>
          <a:prstGeom prst="straightConnector1">
            <a:avLst/>
          </a:prstGeom>
          <a:noFill/>
          <a:ln w="9525" cap="flat" cmpd="sng">
            <a:solidFill>
              <a:schemeClr val="dk2"/>
            </a:solidFill>
            <a:prstDash val="solid"/>
            <a:round/>
            <a:headEnd type="none" w="lg" len="lg"/>
            <a:tailEnd type="triangle" w="lg" len="lg"/>
          </a:ln>
        </p:spPr>
      </p:cxnSp>
      <p:cxnSp>
        <p:nvCxnSpPr>
          <p:cNvPr id="1705" name="Shape 1705"/>
          <p:cNvCxnSpPr>
            <a:stCxn id="1696" idx="6"/>
            <a:endCxn id="1689" idx="2"/>
          </p:cNvCxnSpPr>
          <p:nvPr/>
        </p:nvCxnSpPr>
        <p:spPr>
          <a:xfrm rot="10800000" flipH="1">
            <a:off x="6770580" y="1554489"/>
            <a:ext cx="580800" cy="1062900"/>
          </a:xfrm>
          <a:prstGeom prst="straightConnector1">
            <a:avLst/>
          </a:prstGeom>
          <a:noFill/>
          <a:ln w="9525" cap="flat" cmpd="sng">
            <a:solidFill>
              <a:schemeClr val="dk2"/>
            </a:solidFill>
            <a:prstDash val="solid"/>
            <a:round/>
            <a:headEnd type="none" w="lg" len="lg"/>
            <a:tailEnd type="triangle" w="lg" len="lg"/>
          </a:ln>
        </p:spPr>
      </p:cxnSp>
      <p:cxnSp>
        <p:nvCxnSpPr>
          <p:cNvPr id="1706" name="Shape 1706"/>
          <p:cNvCxnSpPr>
            <a:stCxn id="1695" idx="6"/>
            <a:endCxn id="1690" idx="2"/>
          </p:cNvCxnSpPr>
          <p:nvPr/>
        </p:nvCxnSpPr>
        <p:spPr>
          <a:xfrm rot="10800000" flipH="1">
            <a:off x="6770580" y="1908755"/>
            <a:ext cx="580800" cy="354300"/>
          </a:xfrm>
          <a:prstGeom prst="straightConnector1">
            <a:avLst/>
          </a:prstGeom>
          <a:noFill/>
          <a:ln w="9525" cap="flat" cmpd="sng">
            <a:solidFill>
              <a:schemeClr val="dk2"/>
            </a:solidFill>
            <a:prstDash val="solid"/>
            <a:round/>
            <a:headEnd type="none" w="lg" len="lg"/>
            <a:tailEnd type="triangle" w="lg" len="lg"/>
          </a:ln>
        </p:spPr>
      </p:cxnSp>
      <p:cxnSp>
        <p:nvCxnSpPr>
          <p:cNvPr id="1707" name="Shape 1707"/>
          <p:cNvCxnSpPr>
            <a:stCxn id="1695" idx="6"/>
            <a:endCxn id="1691" idx="2"/>
          </p:cNvCxnSpPr>
          <p:nvPr/>
        </p:nvCxnSpPr>
        <p:spPr>
          <a:xfrm>
            <a:off x="6770580" y="2263055"/>
            <a:ext cx="580800" cy="0"/>
          </a:xfrm>
          <a:prstGeom prst="straightConnector1">
            <a:avLst/>
          </a:prstGeom>
          <a:noFill/>
          <a:ln w="9525" cap="flat" cmpd="sng">
            <a:solidFill>
              <a:schemeClr val="dk2"/>
            </a:solidFill>
            <a:prstDash val="solid"/>
            <a:round/>
            <a:headEnd type="none" w="lg" len="lg"/>
            <a:tailEnd type="triangle" w="lg" len="lg"/>
          </a:ln>
        </p:spPr>
      </p:cxnSp>
      <p:cxnSp>
        <p:nvCxnSpPr>
          <p:cNvPr id="1708" name="Shape 1708"/>
          <p:cNvCxnSpPr>
            <a:stCxn id="1695" idx="6"/>
            <a:endCxn id="1692" idx="2"/>
          </p:cNvCxnSpPr>
          <p:nvPr/>
        </p:nvCxnSpPr>
        <p:spPr>
          <a:xfrm>
            <a:off x="6770580" y="2263055"/>
            <a:ext cx="580800" cy="354300"/>
          </a:xfrm>
          <a:prstGeom prst="straightConnector1">
            <a:avLst/>
          </a:prstGeom>
          <a:noFill/>
          <a:ln w="9525" cap="flat" cmpd="sng">
            <a:solidFill>
              <a:schemeClr val="dk2"/>
            </a:solidFill>
            <a:prstDash val="solid"/>
            <a:round/>
            <a:headEnd type="none" w="lg" len="lg"/>
            <a:tailEnd type="triangle" w="lg" len="lg"/>
          </a:ln>
        </p:spPr>
      </p:cxnSp>
      <p:cxnSp>
        <p:nvCxnSpPr>
          <p:cNvPr id="1709" name="Shape 1709"/>
          <p:cNvCxnSpPr>
            <a:stCxn id="1695" idx="6"/>
            <a:endCxn id="1693" idx="2"/>
          </p:cNvCxnSpPr>
          <p:nvPr/>
        </p:nvCxnSpPr>
        <p:spPr>
          <a:xfrm>
            <a:off x="6770580" y="2263055"/>
            <a:ext cx="580800" cy="708600"/>
          </a:xfrm>
          <a:prstGeom prst="straightConnector1">
            <a:avLst/>
          </a:prstGeom>
          <a:noFill/>
          <a:ln w="9525" cap="flat" cmpd="sng">
            <a:solidFill>
              <a:schemeClr val="dk2"/>
            </a:solidFill>
            <a:prstDash val="solid"/>
            <a:round/>
            <a:headEnd type="none" w="lg" len="lg"/>
            <a:tailEnd type="triangle" w="lg" len="lg"/>
          </a:ln>
        </p:spPr>
      </p:cxnSp>
      <p:cxnSp>
        <p:nvCxnSpPr>
          <p:cNvPr id="1710" name="Shape 1710"/>
          <p:cNvCxnSpPr>
            <a:endCxn id="1690" idx="2"/>
          </p:cNvCxnSpPr>
          <p:nvPr/>
        </p:nvCxnSpPr>
        <p:spPr>
          <a:xfrm rot="10800000" flipH="1">
            <a:off x="6770442" y="1908721"/>
            <a:ext cx="580800" cy="708600"/>
          </a:xfrm>
          <a:prstGeom prst="straightConnector1">
            <a:avLst/>
          </a:prstGeom>
          <a:noFill/>
          <a:ln w="9525" cap="flat" cmpd="sng">
            <a:solidFill>
              <a:schemeClr val="dk2"/>
            </a:solidFill>
            <a:prstDash val="solid"/>
            <a:round/>
            <a:headEnd type="none" w="lg" len="lg"/>
            <a:tailEnd type="triangle" w="lg" len="lg"/>
          </a:ln>
        </p:spPr>
      </p:cxnSp>
      <p:cxnSp>
        <p:nvCxnSpPr>
          <p:cNvPr id="1711" name="Shape 1711"/>
          <p:cNvCxnSpPr>
            <a:stCxn id="1696" idx="6"/>
            <a:endCxn id="1691" idx="2"/>
          </p:cNvCxnSpPr>
          <p:nvPr/>
        </p:nvCxnSpPr>
        <p:spPr>
          <a:xfrm rot="10800000" flipH="1">
            <a:off x="6770580" y="2263089"/>
            <a:ext cx="580800" cy="354300"/>
          </a:xfrm>
          <a:prstGeom prst="straightConnector1">
            <a:avLst/>
          </a:prstGeom>
          <a:noFill/>
          <a:ln w="9525" cap="flat" cmpd="sng">
            <a:solidFill>
              <a:schemeClr val="dk2"/>
            </a:solidFill>
            <a:prstDash val="solid"/>
            <a:round/>
            <a:headEnd type="none" w="lg" len="lg"/>
            <a:tailEnd type="triangle" w="lg" len="lg"/>
          </a:ln>
        </p:spPr>
      </p:cxnSp>
      <p:cxnSp>
        <p:nvCxnSpPr>
          <p:cNvPr id="1712" name="Shape 1712"/>
          <p:cNvCxnSpPr>
            <a:stCxn id="1696" idx="6"/>
            <a:endCxn id="1692" idx="2"/>
          </p:cNvCxnSpPr>
          <p:nvPr/>
        </p:nvCxnSpPr>
        <p:spPr>
          <a:xfrm>
            <a:off x="6770580" y="2617389"/>
            <a:ext cx="580800" cy="0"/>
          </a:xfrm>
          <a:prstGeom prst="straightConnector1">
            <a:avLst/>
          </a:prstGeom>
          <a:noFill/>
          <a:ln w="9525" cap="flat" cmpd="sng">
            <a:solidFill>
              <a:schemeClr val="dk2"/>
            </a:solidFill>
            <a:prstDash val="solid"/>
            <a:round/>
            <a:headEnd type="none" w="lg" len="lg"/>
            <a:tailEnd type="triangle" w="lg" len="lg"/>
          </a:ln>
        </p:spPr>
      </p:cxnSp>
      <p:cxnSp>
        <p:nvCxnSpPr>
          <p:cNvPr id="1713" name="Shape 1713"/>
          <p:cNvCxnSpPr>
            <a:stCxn id="1696" idx="6"/>
            <a:endCxn id="1693" idx="2"/>
          </p:cNvCxnSpPr>
          <p:nvPr/>
        </p:nvCxnSpPr>
        <p:spPr>
          <a:xfrm>
            <a:off x="6770580" y="2617389"/>
            <a:ext cx="580800" cy="354300"/>
          </a:xfrm>
          <a:prstGeom prst="straightConnector1">
            <a:avLst/>
          </a:prstGeom>
          <a:noFill/>
          <a:ln w="9525" cap="flat" cmpd="sng">
            <a:solidFill>
              <a:schemeClr val="dk2"/>
            </a:solidFill>
            <a:prstDash val="solid"/>
            <a:round/>
            <a:headEnd type="none" w="lg" len="lg"/>
            <a:tailEnd type="triangle" w="lg" len="lg"/>
          </a:ln>
        </p:spPr>
      </p:cxnSp>
      <p:cxnSp>
        <p:nvCxnSpPr>
          <p:cNvPr id="1714" name="Shape 1714"/>
          <p:cNvCxnSpPr>
            <a:stCxn id="1689" idx="6"/>
            <a:endCxn id="1697" idx="2"/>
          </p:cNvCxnSpPr>
          <p:nvPr/>
        </p:nvCxnSpPr>
        <p:spPr>
          <a:xfrm>
            <a:off x="7559442" y="1554387"/>
            <a:ext cx="580800" cy="531600"/>
          </a:xfrm>
          <a:prstGeom prst="straightConnector1">
            <a:avLst/>
          </a:prstGeom>
          <a:noFill/>
          <a:ln w="9525" cap="flat" cmpd="sng">
            <a:solidFill>
              <a:schemeClr val="dk2"/>
            </a:solidFill>
            <a:prstDash val="solid"/>
            <a:round/>
            <a:headEnd type="none" w="lg" len="lg"/>
            <a:tailEnd type="triangle" w="lg" len="lg"/>
          </a:ln>
        </p:spPr>
      </p:cxnSp>
      <p:cxnSp>
        <p:nvCxnSpPr>
          <p:cNvPr id="1715" name="Shape 1715"/>
          <p:cNvCxnSpPr>
            <a:endCxn id="1697" idx="2"/>
          </p:cNvCxnSpPr>
          <p:nvPr/>
        </p:nvCxnSpPr>
        <p:spPr>
          <a:xfrm rot="10800000" flipH="1">
            <a:off x="7559304" y="2085888"/>
            <a:ext cx="580800" cy="885900"/>
          </a:xfrm>
          <a:prstGeom prst="straightConnector1">
            <a:avLst/>
          </a:prstGeom>
          <a:noFill/>
          <a:ln w="9525" cap="flat" cmpd="sng">
            <a:solidFill>
              <a:schemeClr val="dk2"/>
            </a:solidFill>
            <a:prstDash val="solid"/>
            <a:round/>
            <a:headEnd type="none" w="lg" len="lg"/>
            <a:tailEnd type="triangle" w="lg" len="lg"/>
          </a:ln>
        </p:spPr>
      </p:cxnSp>
      <p:cxnSp>
        <p:nvCxnSpPr>
          <p:cNvPr id="1716" name="Shape 1716"/>
          <p:cNvCxnSpPr>
            <a:stCxn id="1690" idx="6"/>
            <a:endCxn id="1697" idx="2"/>
          </p:cNvCxnSpPr>
          <p:nvPr/>
        </p:nvCxnSpPr>
        <p:spPr>
          <a:xfrm>
            <a:off x="7559442" y="1908721"/>
            <a:ext cx="580800" cy="177300"/>
          </a:xfrm>
          <a:prstGeom prst="straightConnector1">
            <a:avLst/>
          </a:prstGeom>
          <a:noFill/>
          <a:ln w="9525" cap="flat" cmpd="sng">
            <a:solidFill>
              <a:schemeClr val="dk2"/>
            </a:solidFill>
            <a:prstDash val="solid"/>
            <a:round/>
            <a:headEnd type="none" w="lg" len="lg"/>
            <a:tailEnd type="triangle" w="lg" len="lg"/>
          </a:ln>
        </p:spPr>
      </p:cxnSp>
      <p:cxnSp>
        <p:nvCxnSpPr>
          <p:cNvPr id="1717" name="Shape 1717"/>
          <p:cNvCxnSpPr>
            <a:stCxn id="1691" idx="6"/>
            <a:endCxn id="1697" idx="2"/>
          </p:cNvCxnSpPr>
          <p:nvPr/>
        </p:nvCxnSpPr>
        <p:spPr>
          <a:xfrm rot="10800000" flipH="1">
            <a:off x="7559442" y="2085755"/>
            <a:ext cx="580800" cy="177300"/>
          </a:xfrm>
          <a:prstGeom prst="straightConnector1">
            <a:avLst/>
          </a:prstGeom>
          <a:noFill/>
          <a:ln w="9525" cap="flat" cmpd="sng">
            <a:solidFill>
              <a:schemeClr val="dk2"/>
            </a:solidFill>
            <a:prstDash val="solid"/>
            <a:round/>
            <a:headEnd type="none" w="lg" len="lg"/>
            <a:tailEnd type="triangle" w="lg" len="lg"/>
          </a:ln>
        </p:spPr>
      </p:cxnSp>
      <p:cxnSp>
        <p:nvCxnSpPr>
          <p:cNvPr id="1718" name="Shape 1718"/>
          <p:cNvCxnSpPr>
            <a:stCxn id="1692" idx="6"/>
            <a:endCxn id="1697" idx="2"/>
          </p:cNvCxnSpPr>
          <p:nvPr/>
        </p:nvCxnSpPr>
        <p:spPr>
          <a:xfrm rot="10800000" flipH="1">
            <a:off x="7559442" y="2085789"/>
            <a:ext cx="580800" cy="531600"/>
          </a:xfrm>
          <a:prstGeom prst="straightConnector1">
            <a:avLst/>
          </a:prstGeom>
          <a:noFill/>
          <a:ln w="9525" cap="flat" cmpd="sng">
            <a:solidFill>
              <a:schemeClr val="dk2"/>
            </a:solidFill>
            <a:prstDash val="solid"/>
            <a:round/>
            <a:headEnd type="none" w="lg" len="lg"/>
            <a:tailEnd type="triangle" w="lg" len="lg"/>
          </a:ln>
        </p:spPr>
      </p:cxnSp>
      <p:cxnSp>
        <p:nvCxnSpPr>
          <p:cNvPr id="1719" name="Shape 1719"/>
          <p:cNvCxnSpPr>
            <a:stCxn id="1689" idx="6"/>
            <a:endCxn id="1698" idx="2"/>
          </p:cNvCxnSpPr>
          <p:nvPr/>
        </p:nvCxnSpPr>
        <p:spPr>
          <a:xfrm>
            <a:off x="7559442" y="1554387"/>
            <a:ext cx="580800" cy="885900"/>
          </a:xfrm>
          <a:prstGeom prst="straightConnector1">
            <a:avLst/>
          </a:prstGeom>
          <a:noFill/>
          <a:ln w="9525" cap="flat" cmpd="sng">
            <a:solidFill>
              <a:schemeClr val="dk2"/>
            </a:solidFill>
            <a:prstDash val="solid"/>
            <a:round/>
            <a:headEnd type="none" w="lg" len="lg"/>
            <a:tailEnd type="triangle" w="lg" len="lg"/>
          </a:ln>
        </p:spPr>
      </p:cxnSp>
      <p:cxnSp>
        <p:nvCxnSpPr>
          <p:cNvPr id="1720" name="Shape 1720"/>
          <p:cNvCxnSpPr>
            <a:stCxn id="1690" idx="6"/>
            <a:endCxn id="1698" idx="2"/>
          </p:cNvCxnSpPr>
          <p:nvPr/>
        </p:nvCxnSpPr>
        <p:spPr>
          <a:xfrm>
            <a:off x="7559442" y="1908721"/>
            <a:ext cx="580800" cy="531600"/>
          </a:xfrm>
          <a:prstGeom prst="straightConnector1">
            <a:avLst/>
          </a:prstGeom>
          <a:noFill/>
          <a:ln w="9525" cap="flat" cmpd="sng">
            <a:solidFill>
              <a:schemeClr val="dk2"/>
            </a:solidFill>
            <a:prstDash val="solid"/>
            <a:round/>
            <a:headEnd type="none" w="lg" len="lg"/>
            <a:tailEnd type="triangle" w="lg" len="lg"/>
          </a:ln>
        </p:spPr>
      </p:cxnSp>
      <p:cxnSp>
        <p:nvCxnSpPr>
          <p:cNvPr id="1721" name="Shape 1721"/>
          <p:cNvCxnSpPr>
            <a:stCxn id="1691" idx="6"/>
            <a:endCxn id="1698" idx="2"/>
          </p:cNvCxnSpPr>
          <p:nvPr/>
        </p:nvCxnSpPr>
        <p:spPr>
          <a:xfrm>
            <a:off x="7559442" y="2263055"/>
            <a:ext cx="580800" cy="177300"/>
          </a:xfrm>
          <a:prstGeom prst="straightConnector1">
            <a:avLst/>
          </a:prstGeom>
          <a:noFill/>
          <a:ln w="9525" cap="flat" cmpd="sng">
            <a:solidFill>
              <a:schemeClr val="dk2"/>
            </a:solidFill>
            <a:prstDash val="solid"/>
            <a:round/>
            <a:headEnd type="none" w="lg" len="lg"/>
            <a:tailEnd type="triangle" w="lg" len="lg"/>
          </a:ln>
        </p:spPr>
      </p:cxnSp>
      <p:cxnSp>
        <p:nvCxnSpPr>
          <p:cNvPr id="1722" name="Shape 1722"/>
          <p:cNvCxnSpPr>
            <a:stCxn id="1692" idx="6"/>
            <a:endCxn id="1698" idx="2"/>
          </p:cNvCxnSpPr>
          <p:nvPr/>
        </p:nvCxnSpPr>
        <p:spPr>
          <a:xfrm rot="10800000" flipH="1">
            <a:off x="7559442" y="2440089"/>
            <a:ext cx="580800" cy="177300"/>
          </a:xfrm>
          <a:prstGeom prst="straightConnector1">
            <a:avLst/>
          </a:prstGeom>
          <a:noFill/>
          <a:ln w="9525" cap="flat" cmpd="sng">
            <a:solidFill>
              <a:schemeClr val="dk2"/>
            </a:solidFill>
            <a:prstDash val="solid"/>
            <a:round/>
            <a:headEnd type="none" w="lg" len="lg"/>
            <a:tailEnd type="triangle" w="lg" len="lg"/>
          </a:ln>
        </p:spPr>
      </p:cxnSp>
      <p:cxnSp>
        <p:nvCxnSpPr>
          <p:cNvPr id="1723" name="Shape 1723"/>
          <p:cNvCxnSpPr>
            <a:stCxn id="1693" idx="6"/>
            <a:endCxn id="1698" idx="2"/>
          </p:cNvCxnSpPr>
          <p:nvPr/>
        </p:nvCxnSpPr>
        <p:spPr>
          <a:xfrm rot="10800000" flipH="1">
            <a:off x="7559442" y="2440123"/>
            <a:ext cx="580800" cy="531600"/>
          </a:xfrm>
          <a:prstGeom prst="straightConnector1">
            <a:avLst/>
          </a:prstGeom>
          <a:noFill/>
          <a:ln w="9525" cap="flat" cmpd="sng">
            <a:solidFill>
              <a:schemeClr val="dk2"/>
            </a:solidFill>
            <a:prstDash val="solid"/>
            <a:round/>
            <a:headEnd type="none" w="lg" len="lg"/>
            <a:tailEnd type="triangle" w="lg" len="lg"/>
          </a:ln>
        </p:spPr>
      </p:cxnSp>
      <p:sp>
        <p:nvSpPr>
          <p:cNvPr id="1724" name="Shape 1724"/>
          <p:cNvSpPr txBox="1"/>
          <p:nvPr/>
        </p:nvSpPr>
        <p:spPr>
          <a:xfrm>
            <a:off x="5832425" y="3382025"/>
            <a:ext cx="2381100" cy="449400"/>
          </a:xfrm>
          <a:prstGeom prst="rect">
            <a:avLst/>
          </a:prstGeom>
          <a:noFill/>
          <a:ln>
            <a:noFill/>
          </a:ln>
        </p:spPr>
        <p:txBody>
          <a:bodyPr lIns="91425" tIns="91425" rIns="91425" bIns="91425" anchor="ctr" anchorCtr="0">
            <a:noAutofit/>
          </a:bodyPr>
          <a:lstStyle/>
          <a:p>
            <a:pPr lvl="0" algn="ctr" rtl="0">
              <a:spcBef>
                <a:spcPts val="0"/>
              </a:spcBef>
              <a:buNone/>
            </a:pPr>
            <a:r>
              <a:rPr lang="en-GB"/>
              <a:t>fully connected layers</a:t>
            </a:r>
          </a:p>
          <a:p>
            <a:pPr lvl="0" algn="ctr" rtl="0">
              <a:spcBef>
                <a:spcPts val="0"/>
              </a:spcBef>
              <a:buNone/>
            </a:pPr>
            <a:r>
              <a:rPr lang="en-GB"/>
              <a:t>(regular DNN classifier)</a:t>
            </a:r>
          </a:p>
        </p:txBody>
      </p:sp>
      <p:sp>
        <p:nvSpPr>
          <p:cNvPr id="1725" name="Shape 1725"/>
          <p:cNvSpPr txBox="1"/>
          <p:nvPr/>
        </p:nvSpPr>
        <p:spPr>
          <a:xfrm>
            <a:off x="162325" y="4015837"/>
            <a:ext cx="2557500" cy="421500"/>
          </a:xfrm>
          <a:prstGeom prst="rect">
            <a:avLst/>
          </a:prstGeom>
          <a:noFill/>
          <a:ln>
            <a:noFill/>
          </a:ln>
        </p:spPr>
        <p:txBody>
          <a:bodyPr lIns="91425" tIns="91425" rIns="91425" bIns="91425" anchor="ctr" anchorCtr="0">
            <a:noAutofit/>
          </a:bodyPr>
          <a:lstStyle/>
          <a:p>
            <a:pPr lvl="0" algn="ctr">
              <a:spcBef>
                <a:spcPts val="0"/>
              </a:spcBef>
              <a:buNone/>
            </a:pPr>
            <a:r>
              <a:rPr lang="en-GB">
                <a:solidFill>
                  <a:srgbClr val="BF9000"/>
                </a:solidFill>
              </a:rPr>
              <a:t>patch</a:t>
            </a:r>
            <a:r>
              <a:rPr lang="en-GB"/>
              <a:t>.size = filter.size</a:t>
            </a:r>
          </a:p>
        </p:txBody>
      </p:sp>
      <p:sp>
        <p:nvSpPr>
          <p:cNvPr id="1726" name="Shape 1726"/>
          <p:cNvSpPr/>
          <p:nvPr/>
        </p:nvSpPr>
        <p:spPr>
          <a:xfrm>
            <a:off x="3250725" y="3511050"/>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sz="1000" i="1" baseline="-25000"/>
          </a:p>
        </p:txBody>
      </p:sp>
      <p:cxnSp>
        <p:nvCxnSpPr>
          <p:cNvPr id="1727" name="Shape 1727"/>
          <p:cNvCxnSpPr/>
          <p:nvPr/>
        </p:nvCxnSpPr>
        <p:spPr>
          <a:xfrm>
            <a:off x="3183750" y="2782450"/>
            <a:ext cx="510600" cy="605700"/>
          </a:xfrm>
          <a:prstGeom prst="straightConnector1">
            <a:avLst/>
          </a:prstGeom>
          <a:noFill/>
          <a:ln w="9525" cap="flat" cmpd="sng">
            <a:solidFill>
              <a:schemeClr val="dk2"/>
            </a:solidFill>
            <a:prstDash val="solid"/>
            <a:round/>
            <a:headEnd type="none" w="lg" len="lg"/>
            <a:tailEnd type="triangle" w="lg" len="lg"/>
          </a:ln>
        </p:spPr>
      </p:cxnSp>
      <p:sp>
        <p:nvSpPr>
          <p:cNvPr id="1728" name="Shape 1728"/>
          <p:cNvSpPr/>
          <p:nvPr/>
        </p:nvSpPr>
        <p:spPr>
          <a:xfrm>
            <a:off x="3403125" y="3511050"/>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29" name="Shape 1729"/>
          <p:cNvSpPr/>
          <p:nvPr/>
        </p:nvSpPr>
        <p:spPr>
          <a:xfrm>
            <a:off x="3555525" y="3511050"/>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30" name="Shape 1730"/>
          <p:cNvSpPr/>
          <p:nvPr/>
        </p:nvSpPr>
        <p:spPr>
          <a:xfrm>
            <a:off x="3707925" y="3511050"/>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31" name="Shape 1731"/>
          <p:cNvSpPr/>
          <p:nvPr/>
        </p:nvSpPr>
        <p:spPr>
          <a:xfrm>
            <a:off x="3860325" y="3511050"/>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32" name="Shape 1732"/>
          <p:cNvSpPr/>
          <p:nvPr/>
        </p:nvSpPr>
        <p:spPr>
          <a:xfrm>
            <a:off x="4012725" y="3511050"/>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33" name="Shape 1733"/>
          <p:cNvSpPr txBox="1"/>
          <p:nvPr/>
        </p:nvSpPr>
        <p:spPr>
          <a:xfrm>
            <a:off x="4123944" y="3476187"/>
            <a:ext cx="367200" cy="424500"/>
          </a:xfrm>
          <a:prstGeom prst="rect">
            <a:avLst/>
          </a:prstGeom>
          <a:noFill/>
          <a:ln>
            <a:noFill/>
          </a:ln>
        </p:spPr>
        <p:txBody>
          <a:bodyPr lIns="91425" tIns="91425" rIns="91425" bIns="91425" anchor="ctr" anchorCtr="0">
            <a:noAutofit/>
          </a:bodyPr>
          <a:lstStyle/>
          <a:p>
            <a:pPr lvl="0" algn="ctr" rtl="0">
              <a:spcBef>
                <a:spcPts val="0"/>
              </a:spcBef>
              <a:buNone/>
            </a:pPr>
            <a:r>
              <a:rPr lang="en-GB" sz="1000"/>
              <a:t>...</a:t>
            </a:r>
          </a:p>
        </p:txBody>
      </p:sp>
      <p:sp>
        <p:nvSpPr>
          <p:cNvPr id="1734" name="Shape 1734"/>
          <p:cNvSpPr/>
          <p:nvPr/>
        </p:nvSpPr>
        <p:spPr>
          <a:xfrm>
            <a:off x="4427401" y="3511050"/>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35" name="Shape 1735"/>
          <p:cNvSpPr txBox="1"/>
          <p:nvPr/>
        </p:nvSpPr>
        <p:spPr>
          <a:xfrm>
            <a:off x="3157000" y="3980250"/>
            <a:ext cx="1845000" cy="177000"/>
          </a:xfrm>
          <a:prstGeom prst="rect">
            <a:avLst/>
          </a:prstGeom>
          <a:noFill/>
          <a:ln>
            <a:noFill/>
          </a:ln>
        </p:spPr>
        <p:txBody>
          <a:bodyPr lIns="91425" tIns="91425" rIns="91425" bIns="91425" anchor="ctr" anchorCtr="0">
            <a:noAutofit/>
          </a:bodyPr>
          <a:lstStyle/>
          <a:p>
            <a:pPr lvl="0">
              <a:spcBef>
                <a:spcPts val="0"/>
              </a:spcBef>
              <a:buNone/>
            </a:pPr>
            <a:r>
              <a:rPr lang="en-GB" sz="1100"/>
              <a:t>k</a:t>
            </a:r>
            <a:r>
              <a:rPr lang="en-GB" sz="1100" baseline="-25000"/>
              <a:t>0</a:t>
            </a:r>
            <a:r>
              <a:rPr lang="en-GB" sz="1100"/>
              <a:t> k</a:t>
            </a:r>
            <a:r>
              <a:rPr lang="en-GB" sz="1100" baseline="-25000"/>
              <a:t>1</a:t>
            </a:r>
            <a:r>
              <a:rPr lang="en-GB" sz="1100">
                <a:solidFill>
                  <a:schemeClr val="dk1"/>
                </a:solidFill>
              </a:rPr>
              <a:t> k</a:t>
            </a:r>
            <a:r>
              <a:rPr lang="en-GB" sz="1100" baseline="-25000">
                <a:solidFill>
                  <a:schemeClr val="dk1"/>
                </a:solidFill>
              </a:rPr>
              <a:t>2</a:t>
            </a:r>
            <a:r>
              <a:rPr lang="en-GB" sz="1100">
                <a:solidFill>
                  <a:schemeClr val="dk1"/>
                </a:solidFill>
              </a:rPr>
              <a:t> k</a:t>
            </a:r>
            <a:r>
              <a:rPr lang="en-GB" sz="1100" baseline="-25000">
                <a:solidFill>
                  <a:schemeClr val="dk1"/>
                </a:solidFill>
              </a:rPr>
              <a:t>3</a:t>
            </a:r>
            <a:r>
              <a:rPr lang="en-GB" sz="1100">
                <a:solidFill>
                  <a:schemeClr val="dk1"/>
                </a:solidFill>
              </a:rPr>
              <a:t> k</a:t>
            </a:r>
            <a:r>
              <a:rPr lang="en-GB" sz="1100" baseline="-25000">
                <a:solidFill>
                  <a:schemeClr val="dk1"/>
                </a:solidFill>
              </a:rPr>
              <a:t>4</a:t>
            </a:r>
            <a:r>
              <a:rPr lang="en-GB" sz="1100">
                <a:solidFill>
                  <a:schemeClr val="dk1"/>
                </a:solidFill>
              </a:rPr>
              <a:t> k</a:t>
            </a:r>
            <a:r>
              <a:rPr lang="en-GB" sz="1100" baseline="-25000">
                <a:solidFill>
                  <a:schemeClr val="dk1"/>
                </a:solidFill>
              </a:rPr>
              <a:t>5</a:t>
            </a:r>
            <a:r>
              <a:rPr lang="en-GB" sz="1100">
                <a:solidFill>
                  <a:schemeClr val="dk1"/>
                </a:solidFill>
              </a:rPr>
              <a:t>  ...  K</a:t>
            </a:r>
            <a:r>
              <a:rPr lang="en-GB" sz="1100" baseline="-25000">
                <a:solidFill>
                  <a:schemeClr val="dk1"/>
                </a:solidFill>
              </a:rPr>
              <a:t>1</a:t>
            </a:r>
          </a:p>
        </p:txBody>
      </p:sp>
      <p:cxnSp>
        <p:nvCxnSpPr>
          <p:cNvPr id="1736" name="Shape 1736"/>
          <p:cNvCxnSpPr/>
          <p:nvPr/>
        </p:nvCxnSpPr>
        <p:spPr>
          <a:xfrm rot="-5400000">
            <a:off x="428125" y="3304100"/>
            <a:ext cx="1224000" cy="354600"/>
          </a:xfrm>
          <a:prstGeom prst="curvedConnector3">
            <a:avLst>
              <a:gd name="adj1" fmla="val 89618"/>
            </a:avLst>
          </a:prstGeom>
          <a:noFill/>
          <a:ln w="9525" cap="flat" cmpd="sng">
            <a:solidFill>
              <a:schemeClr val="dk2"/>
            </a:solidFill>
            <a:prstDash val="solid"/>
            <a:round/>
            <a:headEnd type="none" w="lg" len="lg"/>
            <a:tailEnd type="triangle" w="lg" len="lg"/>
          </a:ln>
        </p:spPr>
      </p:cxnSp>
      <p:sp>
        <p:nvSpPr>
          <p:cNvPr id="1737" name="Shape 1737"/>
          <p:cNvSpPr txBox="1"/>
          <p:nvPr/>
        </p:nvSpPr>
        <p:spPr>
          <a:xfrm>
            <a:off x="2765625" y="4201050"/>
            <a:ext cx="2381100" cy="308700"/>
          </a:xfrm>
          <a:prstGeom prst="rect">
            <a:avLst/>
          </a:prstGeom>
          <a:noFill/>
          <a:ln>
            <a:noFill/>
          </a:ln>
        </p:spPr>
        <p:txBody>
          <a:bodyPr lIns="91425" tIns="91425" rIns="91425" bIns="91425" anchor="ctr" anchorCtr="0">
            <a:noAutofit/>
          </a:bodyPr>
          <a:lstStyle/>
          <a:p>
            <a:pPr lvl="0" algn="ctr" rtl="0">
              <a:spcBef>
                <a:spcPts val="0"/>
              </a:spcBef>
              <a:buNone/>
            </a:pPr>
            <a:r>
              <a:rPr lang="en-GB"/>
              <a:t>concatenated feature maps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41"/>
        <p:cNvGrpSpPr/>
        <p:nvPr/>
      </p:nvGrpSpPr>
      <p:grpSpPr>
        <a:xfrm>
          <a:off x="0" y="0"/>
          <a:ext cx="0" cy="0"/>
          <a:chOff x="0" y="0"/>
          <a:chExt cx="0" cy="0"/>
        </a:xfrm>
      </p:grpSpPr>
      <p:sp>
        <p:nvSpPr>
          <p:cNvPr id="1742" name="Shape 174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a:t>
            </a:r>
            <a:r>
              <a:rPr lang="en-GB">
                <a:latin typeface="Consolas"/>
                <a:ea typeface="Consolas"/>
                <a:cs typeface="Consolas"/>
                <a:sym typeface="Consolas"/>
              </a:rPr>
              <a:t>--verbose</a:t>
            </a:r>
          </a:p>
        </p:txBody>
      </p:sp>
      <p:sp>
        <p:nvSpPr>
          <p:cNvPr id="1743" name="Shape 1743"/>
          <p:cNvSpPr txBox="1"/>
          <p:nvPr/>
        </p:nvSpPr>
        <p:spPr>
          <a:xfrm>
            <a:off x="318150" y="1017725"/>
            <a:ext cx="4269900" cy="4125900"/>
          </a:xfrm>
          <a:prstGeom prst="rect">
            <a:avLst/>
          </a:prstGeom>
          <a:noFill/>
          <a:ln>
            <a:noFill/>
          </a:ln>
        </p:spPr>
        <p:txBody>
          <a:bodyPr lIns="91425" tIns="91425" rIns="91425" bIns="91425" anchor="t" anchorCtr="0">
            <a:noAutofit/>
          </a:bodyPr>
          <a:lstStyle/>
          <a:p>
            <a:pPr lvl="0">
              <a:spcBef>
                <a:spcPts val="0"/>
              </a:spcBef>
              <a:buNone/>
            </a:pPr>
            <a:endParaRPr/>
          </a:p>
          <a:p>
            <a:pPr lvl="0">
              <a:spcBef>
                <a:spcPts val="0"/>
              </a:spcBef>
              <a:buNone/>
            </a:pPr>
            <a:r>
              <a:rPr lang="en-GB" u="sng"/>
              <a:t>Algorithm idea</a:t>
            </a:r>
            <a:r>
              <a:rPr lang="en-GB"/>
              <a:t>:</a:t>
            </a:r>
          </a:p>
          <a:p>
            <a:pPr lvl="0">
              <a:spcBef>
                <a:spcPts val="0"/>
              </a:spcBef>
              <a:buNone/>
            </a:pPr>
            <a:endParaRPr/>
          </a:p>
          <a:p>
            <a:pPr marL="457200" lvl="0" indent="-228600" rtl="0">
              <a:spcBef>
                <a:spcPts val="0"/>
              </a:spcBef>
              <a:buChar char="●"/>
            </a:pPr>
            <a:r>
              <a:rPr lang="en-GB"/>
              <a:t>set the size of the K filters (Fw,Fh) to train for each convolutional layer, the stride value and the padding type</a:t>
            </a:r>
          </a:p>
          <a:p>
            <a:pPr lvl="0" rtl="0">
              <a:spcBef>
                <a:spcPts val="0"/>
              </a:spcBef>
              <a:buNone/>
            </a:pPr>
            <a:endParaRPr/>
          </a:p>
          <a:p>
            <a:pPr marL="457200" lvl="0" indent="-228600" rtl="0">
              <a:spcBef>
                <a:spcPts val="0"/>
              </a:spcBef>
              <a:buChar char="●"/>
            </a:pPr>
            <a:r>
              <a:rPr lang="en-GB"/>
              <a:t>the K-th convolution generates a feature map of size (Fw,Fh,1)</a:t>
            </a:r>
          </a:p>
          <a:p>
            <a:pPr lvl="0" rtl="0">
              <a:spcBef>
                <a:spcPts val="0"/>
              </a:spcBef>
              <a:buNone/>
            </a:pPr>
            <a:endParaRPr/>
          </a:p>
          <a:p>
            <a:pPr marL="457200" lvl="0" indent="-228600" rtl="0">
              <a:spcBef>
                <a:spcPts val="0"/>
              </a:spcBef>
              <a:buChar char="●"/>
            </a:pPr>
            <a:r>
              <a:rPr lang="en-GB"/>
              <a:t>concatenate the K-th feature maps in a (Fw,Fh,K) matrix</a:t>
            </a:r>
          </a:p>
          <a:p>
            <a:pPr lvl="0" rtl="0">
              <a:spcBef>
                <a:spcPts val="0"/>
              </a:spcBef>
              <a:buNone/>
            </a:pPr>
            <a:endParaRPr/>
          </a:p>
          <a:p>
            <a:pPr marL="457200" lvl="0" indent="-228600" rtl="0">
              <a:spcBef>
                <a:spcPts val="0"/>
              </a:spcBef>
              <a:buChar char="●"/>
            </a:pPr>
            <a:r>
              <a:rPr lang="en-GB"/>
              <a:t>train a regular fully connected (DNN + classifier) on the last stack of feature maps</a:t>
            </a:r>
          </a:p>
          <a:p>
            <a:pPr lvl="0" rtl="0">
              <a:spcBef>
                <a:spcPts val="0"/>
              </a:spcBef>
              <a:buNone/>
            </a:pPr>
            <a:endParaRPr/>
          </a:p>
          <a:p>
            <a:pPr lvl="0">
              <a:spcBef>
                <a:spcPts val="0"/>
              </a:spcBef>
              <a:buNone/>
            </a:pPr>
            <a:endParaRPr/>
          </a:p>
          <a:p>
            <a:pPr lvl="0" rtl="0">
              <a:spcBef>
                <a:spcPts val="0"/>
              </a:spcBef>
              <a:buNone/>
            </a:pPr>
            <a:endParaRPr/>
          </a:p>
        </p:txBody>
      </p:sp>
      <p:sp>
        <p:nvSpPr>
          <p:cNvPr id="1744" name="Shape 1744"/>
          <p:cNvSpPr txBox="1"/>
          <p:nvPr/>
        </p:nvSpPr>
        <p:spPr>
          <a:xfrm>
            <a:off x="6929625" y="1886737"/>
            <a:ext cx="2072700" cy="341700"/>
          </a:xfrm>
          <a:prstGeom prst="rect">
            <a:avLst/>
          </a:prstGeom>
          <a:noFill/>
          <a:ln>
            <a:noFill/>
          </a:ln>
        </p:spPr>
        <p:txBody>
          <a:bodyPr lIns="91425" tIns="91425" rIns="91425" bIns="91425" anchor="ctr" anchorCtr="0">
            <a:noAutofit/>
          </a:bodyPr>
          <a:lstStyle/>
          <a:p>
            <a:pPr lvl="0" algn="ctr" rtl="0">
              <a:spcBef>
                <a:spcPts val="0"/>
              </a:spcBef>
              <a:buNone/>
            </a:pPr>
            <a:r>
              <a:rPr lang="en-GB">
                <a:solidFill>
                  <a:srgbClr val="BF9000"/>
                </a:solidFill>
              </a:rPr>
              <a:t>patch</a:t>
            </a:r>
            <a:r>
              <a:rPr lang="en-GB"/>
              <a:t>.size = filter.size</a:t>
            </a:r>
          </a:p>
        </p:txBody>
      </p:sp>
      <p:grpSp>
        <p:nvGrpSpPr>
          <p:cNvPr id="1745" name="Shape 1745"/>
          <p:cNvGrpSpPr/>
          <p:nvPr/>
        </p:nvGrpSpPr>
        <p:grpSpPr>
          <a:xfrm>
            <a:off x="4921700" y="3832662"/>
            <a:ext cx="1845000" cy="681062"/>
            <a:chOff x="5802675" y="3337962"/>
            <a:chExt cx="1845000" cy="681062"/>
          </a:xfrm>
        </p:grpSpPr>
        <p:sp>
          <p:nvSpPr>
            <p:cNvPr id="1746" name="Shape 1746"/>
            <p:cNvSpPr/>
            <p:nvPr/>
          </p:nvSpPr>
          <p:spPr>
            <a:xfrm>
              <a:off x="5896400" y="337282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47" name="Shape 1747"/>
            <p:cNvSpPr/>
            <p:nvPr/>
          </p:nvSpPr>
          <p:spPr>
            <a:xfrm>
              <a:off x="6048800" y="337282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48" name="Shape 1748"/>
            <p:cNvSpPr/>
            <p:nvPr/>
          </p:nvSpPr>
          <p:spPr>
            <a:xfrm>
              <a:off x="6201200" y="337282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49" name="Shape 1749"/>
            <p:cNvSpPr/>
            <p:nvPr/>
          </p:nvSpPr>
          <p:spPr>
            <a:xfrm>
              <a:off x="6353600" y="337282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50" name="Shape 1750"/>
            <p:cNvSpPr/>
            <p:nvPr/>
          </p:nvSpPr>
          <p:spPr>
            <a:xfrm>
              <a:off x="6506000" y="337282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51" name="Shape 1751"/>
            <p:cNvSpPr/>
            <p:nvPr/>
          </p:nvSpPr>
          <p:spPr>
            <a:xfrm>
              <a:off x="6658400" y="337282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52" name="Shape 1752"/>
            <p:cNvSpPr txBox="1"/>
            <p:nvPr/>
          </p:nvSpPr>
          <p:spPr>
            <a:xfrm>
              <a:off x="6769619" y="3337962"/>
              <a:ext cx="367200" cy="424500"/>
            </a:xfrm>
            <a:prstGeom prst="rect">
              <a:avLst/>
            </a:prstGeom>
            <a:noFill/>
            <a:ln>
              <a:noFill/>
            </a:ln>
          </p:spPr>
          <p:txBody>
            <a:bodyPr lIns="91425" tIns="91425" rIns="91425" bIns="91425" anchor="ctr" anchorCtr="0">
              <a:noAutofit/>
            </a:bodyPr>
            <a:lstStyle/>
            <a:p>
              <a:pPr lvl="0" algn="ctr" rtl="0">
                <a:spcBef>
                  <a:spcPts val="0"/>
                </a:spcBef>
                <a:buNone/>
              </a:pPr>
              <a:r>
                <a:rPr lang="en-GB" sz="1000"/>
                <a:t>...</a:t>
              </a:r>
            </a:p>
          </p:txBody>
        </p:sp>
        <p:sp>
          <p:nvSpPr>
            <p:cNvPr id="1753" name="Shape 1753"/>
            <p:cNvSpPr/>
            <p:nvPr/>
          </p:nvSpPr>
          <p:spPr>
            <a:xfrm>
              <a:off x="7073076" y="337282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54" name="Shape 1754"/>
            <p:cNvSpPr txBox="1"/>
            <p:nvPr/>
          </p:nvSpPr>
          <p:spPr>
            <a:xfrm>
              <a:off x="5802675" y="3842025"/>
              <a:ext cx="1845000" cy="177000"/>
            </a:xfrm>
            <a:prstGeom prst="rect">
              <a:avLst/>
            </a:prstGeom>
            <a:noFill/>
            <a:ln>
              <a:noFill/>
            </a:ln>
          </p:spPr>
          <p:txBody>
            <a:bodyPr lIns="91425" tIns="91425" rIns="91425" bIns="91425" anchor="ctr" anchorCtr="0">
              <a:noAutofit/>
            </a:bodyPr>
            <a:lstStyle/>
            <a:p>
              <a:pPr lvl="0" rtl="0">
                <a:spcBef>
                  <a:spcPts val="0"/>
                </a:spcBef>
                <a:buNone/>
              </a:pPr>
              <a:r>
                <a:rPr lang="en-GB" sz="1100"/>
                <a:t>k</a:t>
              </a:r>
              <a:r>
                <a:rPr lang="en-GB" sz="1100" baseline="-25000"/>
                <a:t>0</a:t>
              </a:r>
              <a:r>
                <a:rPr lang="en-GB" sz="1100"/>
                <a:t> k</a:t>
              </a:r>
              <a:r>
                <a:rPr lang="en-GB" sz="1100" baseline="-25000"/>
                <a:t>1</a:t>
              </a:r>
              <a:r>
                <a:rPr lang="en-GB" sz="1100">
                  <a:solidFill>
                    <a:schemeClr val="dk1"/>
                  </a:solidFill>
                </a:rPr>
                <a:t> k</a:t>
              </a:r>
              <a:r>
                <a:rPr lang="en-GB" sz="1100" baseline="-25000">
                  <a:solidFill>
                    <a:schemeClr val="dk1"/>
                  </a:solidFill>
                </a:rPr>
                <a:t>2</a:t>
              </a:r>
              <a:r>
                <a:rPr lang="en-GB" sz="1100">
                  <a:solidFill>
                    <a:schemeClr val="dk1"/>
                  </a:solidFill>
                </a:rPr>
                <a:t> k</a:t>
              </a:r>
              <a:r>
                <a:rPr lang="en-GB" sz="1100" baseline="-25000">
                  <a:solidFill>
                    <a:schemeClr val="dk1"/>
                  </a:solidFill>
                </a:rPr>
                <a:t>3</a:t>
              </a:r>
              <a:r>
                <a:rPr lang="en-GB" sz="1100">
                  <a:solidFill>
                    <a:schemeClr val="dk1"/>
                  </a:solidFill>
                </a:rPr>
                <a:t> k</a:t>
              </a:r>
              <a:r>
                <a:rPr lang="en-GB" sz="1100" baseline="-25000">
                  <a:solidFill>
                    <a:schemeClr val="dk1"/>
                  </a:solidFill>
                </a:rPr>
                <a:t>4</a:t>
              </a:r>
              <a:r>
                <a:rPr lang="en-GB" sz="1100">
                  <a:solidFill>
                    <a:schemeClr val="dk1"/>
                  </a:solidFill>
                </a:rPr>
                <a:t> k</a:t>
              </a:r>
              <a:r>
                <a:rPr lang="en-GB" sz="1100" baseline="-25000">
                  <a:solidFill>
                    <a:schemeClr val="dk1"/>
                  </a:solidFill>
                </a:rPr>
                <a:t>5</a:t>
              </a:r>
              <a:r>
                <a:rPr lang="en-GB" sz="1100">
                  <a:solidFill>
                    <a:schemeClr val="dk1"/>
                  </a:solidFill>
                </a:rPr>
                <a:t>  ...  K</a:t>
              </a:r>
              <a:r>
                <a:rPr lang="en-GB" sz="1100" baseline="-25000">
                  <a:solidFill>
                    <a:schemeClr val="dk1"/>
                  </a:solidFill>
                </a:rPr>
                <a:t>1</a:t>
              </a:r>
            </a:p>
          </p:txBody>
        </p:sp>
      </p:grpSp>
      <p:grpSp>
        <p:nvGrpSpPr>
          <p:cNvPr id="1755" name="Shape 1755"/>
          <p:cNvGrpSpPr/>
          <p:nvPr/>
        </p:nvGrpSpPr>
        <p:grpSpPr>
          <a:xfrm>
            <a:off x="7043475" y="2324137"/>
            <a:ext cx="1845000" cy="681062"/>
            <a:chOff x="5802675" y="2459812"/>
            <a:chExt cx="1845000" cy="681062"/>
          </a:xfrm>
        </p:grpSpPr>
        <p:sp>
          <p:nvSpPr>
            <p:cNvPr id="1756" name="Shape 1756"/>
            <p:cNvSpPr/>
            <p:nvPr/>
          </p:nvSpPr>
          <p:spPr>
            <a:xfrm>
              <a:off x="5896400" y="2494675"/>
              <a:ext cx="191700" cy="424500"/>
            </a:xfrm>
            <a:prstGeom prst="cube">
              <a:avLst>
                <a:gd name="adj" fmla="val 50169"/>
              </a:avLst>
            </a:prstGeom>
            <a:noFill/>
            <a:ln w="9525" cap="flat" cmpd="sng">
              <a:solidFill>
                <a:srgbClr val="F4CCCC"/>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57" name="Shape 1757"/>
            <p:cNvSpPr/>
            <p:nvPr/>
          </p:nvSpPr>
          <p:spPr>
            <a:xfrm>
              <a:off x="6048800" y="2494675"/>
              <a:ext cx="191700" cy="424500"/>
            </a:xfrm>
            <a:prstGeom prst="cube">
              <a:avLst>
                <a:gd name="adj" fmla="val 50169"/>
              </a:avLst>
            </a:prstGeom>
            <a:noFill/>
            <a:ln w="9525" cap="flat" cmpd="sng">
              <a:solidFill>
                <a:srgbClr val="F4CCCC"/>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58" name="Shape 1758"/>
            <p:cNvSpPr txBox="1"/>
            <p:nvPr/>
          </p:nvSpPr>
          <p:spPr>
            <a:xfrm>
              <a:off x="6769619" y="2459812"/>
              <a:ext cx="367200" cy="424500"/>
            </a:xfrm>
            <a:prstGeom prst="rect">
              <a:avLst/>
            </a:prstGeom>
            <a:noFill/>
            <a:ln>
              <a:noFill/>
            </a:ln>
          </p:spPr>
          <p:txBody>
            <a:bodyPr lIns="91425" tIns="91425" rIns="91425" bIns="91425" anchor="ctr" anchorCtr="0">
              <a:noAutofit/>
            </a:bodyPr>
            <a:lstStyle/>
            <a:p>
              <a:pPr lvl="0" algn="ctr" rtl="0">
                <a:spcBef>
                  <a:spcPts val="0"/>
                </a:spcBef>
                <a:buNone/>
              </a:pPr>
              <a:r>
                <a:rPr lang="en-GB" sz="1000">
                  <a:solidFill>
                    <a:srgbClr val="999999"/>
                  </a:solidFill>
                </a:rPr>
                <a:t>...</a:t>
              </a:r>
            </a:p>
          </p:txBody>
        </p:sp>
        <p:sp>
          <p:nvSpPr>
            <p:cNvPr id="1759" name="Shape 1759"/>
            <p:cNvSpPr/>
            <p:nvPr/>
          </p:nvSpPr>
          <p:spPr>
            <a:xfrm>
              <a:off x="7073076" y="2494675"/>
              <a:ext cx="191700" cy="424500"/>
            </a:xfrm>
            <a:prstGeom prst="cube">
              <a:avLst>
                <a:gd name="adj" fmla="val 50169"/>
              </a:avLst>
            </a:prstGeom>
            <a:noFill/>
            <a:ln w="9525" cap="flat" cmpd="sng">
              <a:solidFill>
                <a:srgbClr val="F4CCCC"/>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sp>
          <p:nvSpPr>
            <p:cNvPr id="1760" name="Shape 1760"/>
            <p:cNvSpPr txBox="1"/>
            <p:nvPr/>
          </p:nvSpPr>
          <p:spPr>
            <a:xfrm>
              <a:off x="5802675" y="2963875"/>
              <a:ext cx="1845000" cy="177000"/>
            </a:xfrm>
            <a:prstGeom prst="rect">
              <a:avLst/>
            </a:prstGeom>
            <a:noFill/>
            <a:ln>
              <a:noFill/>
            </a:ln>
          </p:spPr>
          <p:txBody>
            <a:bodyPr lIns="91425" tIns="91425" rIns="91425" bIns="91425" anchor="ctr" anchorCtr="0">
              <a:noAutofit/>
            </a:bodyPr>
            <a:lstStyle/>
            <a:p>
              <a:pPr lvl="0" rtl="0">
                <a:spcBef>
                  <a:spcPts val="0"/>
                </a:spcBef>
                <a:buNone/>
              </a:pPr>
              <a:r>
                <a:rPr lang="en-GB" sz="1100">
                  <a:solidFill>
                    <a:srgbClr val="999999"/>
                  </a:solidFill>
                </a:rPr>
                <a:t>k</a:t>
              </a:r>
              <a:r>
                <a:rPr lang="en-GB" sz="1100" baseline="-25000">
                  <a:solidFill>
                    <a:srgbClr val="999999"/>
                  </a:solidFill>
                </a:rPr>
                <a:t>0</a:t>
              </a:r>
              <a:r>
                <a:rPr lang="en-GB" sz="1100">
                  <a:solidFill>
                    <a:srgbClr val="999999"/>
                  </a:solidFill>
                </a:rPr>
                <a:t> k</a:t>
              </a:r>
              <a:r>
                <a:rPr lang="en-GB" sz="1100" baseline="-25000">
                  <a:solidFill>
                    <a:srgbClr val="999999"/>
                  </a:solidFill>
                </a:rPr>
                <a:t>1</a:t>
              </a:r>
              <a:r>
                <a:rPr lang="en-GB" sz="1100">
                  <a:solidFill>
                    <a:srgbClr val="999999"/>
                  </a:solidFill>
                </a:rPr>
                <a:t> ... </a:t>
              </a:r>
              <a:r>
                <a:rPr lang="en-GB" sz="1100"/>
                <a:t>k</a:t>
              </a:r>
              <a:r>
                <a:rPr lang="en-GB" sz="1100" baseline="-25000"/>
                <a:t>i</a:t>
              </a:r>
              <a:r>
                <a:rPr lang="en-GB" sz="1100">
                  <a:solidFill>
                    <a:srgbClr val="999999"/>
                  </a:solidFill>
                </a:rPr>
                <a:t> ... ...  ...  K</a:t>
              </a:r>
            </a:p>
          </p:txBody>
        </p:sp>
        <p:sp>
          <p:nvSpPr>
            <p:cNvPr id="1761" name="Shape 1761"/>
            <p:cNvSpPr txBox="1"/>
            <p:nvPr/>
          </p:nvSpPr>
          <p:spPr>
            <a:xfrm>
              <a:off x="6570644" y="2459812"/>
              <a:ext cx="367200" cy="424500"/>
            </a:xfrm>
            <a:prstGeom prst="rect">
              <a:avLst/>
            </a:prstGeom>
            <a:noFill/>
            <a:ln>
              <a:noFill/>
            </a:ln>
          </p:spPr>
          <p:txBody>
            <a:bodyPr lIns="91425" tIns="91425" rIns="91425" bIns="91425" anchor="ctr" anchorCtr="0">
              <a:noAutofit/>
            </a:bodyPr>
            <a:lstStyle/>
            <a:p>
              <a:pPr lvl="0" algn="ctr" rtl="0">
                <a:spcBef>
                  <a:spcPts val="0"/>
                </a:spcBef>
                <a:buNone/>
              </a:pPr>
              <a:r>
                <a:rPr lang="en-GB" sz="1000">
                  <a:solidFill>
                    <a:srgbClr val="999999"/>
                  </a:solidFill>
                </a:rPr>
                <a:t>...</a:t>
              </a:r>
            </a:p>
          </p:txBody>
        </p:sp>
        <p:sp>
          <p:nvSpPr>
            <p:cNvPr id="1762" name="Shape 1762"/>
            <p:cNvSpPr txBox="1"/>
            <p:nvPr/>
          </p:nvSpPr>
          <p:spPr>
            <a:xfrm>
              <a:off x="6367647" y="2459812"/>
              <a:ext cx="367200" cy="424500"/>
            </a:xfrm>
            <a:prstGeom prst="rect">
              <a:avLst/>
            </a:prstGeom>
            <a:noFill/>
            <a:ln>
              <a:noFill/>
            </a:ln>
          </p:spPr>
          <p:txBody>
            <a:bodyPr lIns="91425" tIns="91425" rIns="91425" bIns="91425" anchor="ctr" anchorCtr="0">
              <a:noAutofit/>
            </a:bodyPr>
            <a:lstStyle/>
            <a:p>
              <a:pPr lvl="0" algn="ctr" rtl="0">
                <a:spcBef>
                  <a:spcPts val="0"/>
                </a:spcBef>
                <a:buNone/>
              </a:pPr>
              <a:r>
                <a:rPr lang="en-GB" sz="1000">
                  <a:solidFill>
                    <a:srgbClr val="999999"/>
                  </a:solidFill>
                </a:rPr>
                <a:t>...</a:t>
              </a:r>
            </a:p>
          </p:txBody>
        </p:sp>
        <p:sp>
          <p:nvSpPr>
            <p:cNvPr id="1763" name="Shape 1763"/>
            <p:cNvSpPr txBox="1"/>
            <p:nvPr/>
          </p:nvSpPr>
          <p:spPr>
            <a:xfrm>
              <a:off x="6090014" y="2469105"/>
              <a:ext cx="367200" cy="424500"/>
            </a:xfrm>
            <a:prstGeom prst="rect">
              <a:avLst/>
            </a:prstGeom>
            <a:noFill/>
            <a:ln>
              <a:noFill/>
            </a:ln>
          </p:spPr>
          <p:txBody>
            <a:bodyPr lIns="91425" tIns="91425" rIns="91425" bIns="91425" anchor="ctr" anchorCtr="0">
              <a:noAutofit/>
            </a:bodyPr>
            <a:lstStyle/>
            <a:p>
              <a:pPr lvl="0" algn="ctr" rtl="0">
                <a:spcBef>
                  <a:spcPts val="0"/>
                </a:spcBef>
                <a:buNone/>
              </a:pPr>
              <a:r>
                <a:rPr lang="en-GB" sz="1000">
                  <a:solidFill>
                    <a:srgbClr val="999999"/>
                  </a:solidFill>
                </a:rPr>
                <a:t>...</a:t>
              </a:r>
            </a:p>
          </p:txBody>
        </p:sp>
        <p:sp>
          <p:nvSpPr>
            <p:cNvPr id="1764" name="Shape 1764"/>
            <p:cNvSpPr/>
            <p:nvPr/>
          </p:nvSpPr>
          <p:spPr>
            <a:xfrm>
              <a:off x="6353600" y="2494675"/>
              <a:ext cx="191700" cy="424500"/>
            </a:xfrm>
            <a:prstGeom prst="cube">
              <a:avLst>
                <a:gd name="adj" fmla="val 50169"/>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rtl="0">
                <a:spcBef>
                  <a:spcPts val="0"/>
                </a:spcBef>
                <a:buNone/>
              </a:pPr>
              <a:endParaRPr sz="1000" i="1" baseline="-25000"/>
            </a:p>
          </p:txBody>
        </p:sp>
      </p:grpSp>
      <p:grpSp>
        <p:nvGrpSpPr>
          <p:cNvPr id="1765" name="Shape 1765"/>
          <p:cNvGrpSpPr/>
          <p:nvPr/>
        </p:nvGrpSpPr>
        <p:grpSpPr>
          <a:xfrm>
            <a:off x="4758771" y="1211363"/>
            <a:ext cx="2170852" cy="1692424"/>
            <a:chOff x="2766000" y="2568950"/>
            <a:chExt cx="2325000" cy="1812600"/>
          </a:xfrm>
        </p:grpSpPr>
        <p:sp>
          <p:nvSpPr>
            <p:cNvPr id="1766" name="Shape 1766"/>
            <p:cNvSpPr/>
            <p:nvPr/>
          </p:nvSpPr>
          <p:spPr>
            <a:xfrm>
              <a:off x="3307800" y="2568950"/>
              <a:ext cx="575100" cy="1812600"/>
            </a:xfrm>
            <a:prstGeom prst="cube">
              <a:avLst>
                <a:gd name="adj" fmla="val 77925"/>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67" name="Shape 1767"/>
            <p:cNvSpPr/>
            <p:nvPr/>
          </p:nvSpPr>
          <p:spPr>
            <a:xfrm>
              <a:off x="4450800" y="2830550"/>
              <a:ext cx="640200" cy="1137000"/>
            </a:xfrm>
            <a:prstGeom prst="cube">
              <a:avLst>
                <a:gd name="adj" fmla="val 40221"/>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68" name="Shape 1768"/>
            <p:cNvSpPr/>
            <p:nvPr/>
          </p:nvSpPr>
          <p:spPr>
            <a:xfrm>
              <a:off x="3307800" y="2790600"/>
              <a:ext cx="347700" cy="723000"/>
            </a:xfrm>
            <a:prstGeom prst="cube">
              <a:avLst>
                <a:gd name="adj" fmla="val 63632"/>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769" name="Shape 1769"/>
            <p:cNvCxnSpPr/>
            <p:nvPr/>
          </p:nvCxnSpPr>
          <p:spPr>
            <a:xfrm>
              <a:off x="3657253" y="2790575"/>
              <a:ext cx="833100" cy="261300"/>
            </a:xfrm>
            <a:prstGeom prst="straightConnector1">
              <a:avLst/>
            </a:prstGeom>
            <a:noFill/>
            <a:ln w="9525" cap="flat" cmpd="sng">
              <a:solidFill>
                <a:schemeClr val="dk2"/>
              </a:solidFill>
              <a:prstDash val="solid"/>
              <a:round/>
              <a:headEnd type="none" w="lg" len="lg"/>
              <a:tailEnd type="none" w="lg" len="lg"/>
            </a:ln>
          </p:spPr>
        </p:cxnSp>
        <p:cxnSp>
          <p:nvCxnSpPr>
            <p:cNvPr id="1770" name="Shape 1770"/>
            <p:cNvCxnSpPr/>
            <p:nvPr/>
          </p:nvCxnSpPr>
          <p:spPr>
            <a:xfrm>
              <a:off x="3434446" y="3016382"/>
              <a:ext cx="1017000" cy="73200"/>
            </a:xfrm>
            <a:prstGeom prst="straightConnector1">
              <a:avLst/>
            </a:prstGeom>
            <a:noFill/>
            <a:ln w="9525" cap="flat" cmpd="sng">
              <a:solidFill>
                <a:schemeClr val="dk2"/>
              </a:solidFill>
              <a:prstDash val="solid"/>
              <a:round/>
              <a:headEnd type="none" w="lg" len="lg"/>
              <a:tailEnd type="none" w="lg" len="lg"/>
            </a:ln>
          </p:spPr>
        </p:cxnSp>
        <p:cxnSp>
          <p:nvCxnSpPr>
            <p:cNvPr id="1771" name="Shape 1771"/>
            <p:cNvCxnSpPr/>
            <p:nvPr/>
          </p:nvCxnSpPr>
          <p:spPr>
            <a:xfrm rot="10800000" flipH="1">
              <a:off x="3435346" y="3205475"/>
              <a:ext cx="1016700" cy="307800"/>
            </a:xfrm>
            <a:prstGeom prst="straightConnector1">
              <a:avLst/>
            </a:prstGeom>
            <a:noFill/>
            <a:ln w="9525" cap="flat" cmpd="sng">
              <a:solidFill>
                <a:schemeClr val="dk2"/>
              </a:solidFill>
              <a:prstDash val="solid"/>
              <a:round/>
              <a:headEnd type="none" w="lg" len="lg"/>
              <a:tailEnd type="none" w="lg" len="lg"/>
            </a:ln>
          </p:spPr>
        </p:cxnSp>
        <p:sp>
          <p:nvSpPr>
            <p:cNvPr id="1772" name="Shape 1772"/>
            <p:cNvSpPr/>
            <p:nvPr/>
          </p:nvSpPr>
          <p:spPr>
            <a:xfrm>
              <a:off x="4450800" y="3052175"/>
              <a:ext cx="420900" cy="1536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73" name="Shape 1773"/>
            <p:cNvSpPr txBox="1"/>
            <p:nvPr/>
          </p:nvSpPr>
          <p:spPr>
            <a:xfrm>
              <a:off x="2766000" y="3121575"/>
              <a:ext cx="541800" cy="261300"/>
            </a:xfrm>
            <a:prstGeom prst="rect">
              <a:avLst/>
            </a:prstGeom>
            <a:noFill/>
            <a:ln>
              <a:noFill/>
            </a:ln>
          </p:spPr>
          <p:txBody>
            <a:bodyPr lIns="91425" tIns="91425" rIns="91425" bIns="91425" anchor="ctr" anchorCtr="0">
              <a:noAutofit/>
            </a:bodyPr>
            <a:lstStyle/>
            <a:p>
              <a:pPr lvl="0" algn="ctr" rtl="0">
                <a:spcBef>
                  <a:spcPts val="0"/>
                </a:spcBef>
                <a:buNone/>
              </a:pPr>
              <a:r>
                <a:rPr lang="en-GB" sz="1000"/>
                <a:t>patch</a:t>
              </a:r>
            </a:p>
          </p:txBody>
        </p:sp>
        <p:sp>
          <p:nvSpPr>
            <p:cNvPr id="1774" name="Shape 1774"/>
            <p:cNvSpPr txBox="1"/>
            <p:nvPr/>
          </p:nvSpPr>
          <p:spPr>
            <a:xfrm>
              <a:off x="4370850" y="4066900"/>
              <a:ext cx="541800" cy="261300"/>
            </a:xfrm>
            <a:prstGeom prst="rect">
              <a:avLst/>
            </a:prstGeom>
            <a:noFill/>
            <a:ln>
              <a:noFill/>
            </a:ln>
          </p:spPr>
          <p:txBody>
            <a:bodyPr lIns="91425" tIns="91425" rIns="91425" bIns="91425" anchor="ctr" anchorCtr="0">
              <a:noAutofit/>
            </a:bodyPr>
            <a:lstStyle/>
            <a:p>
              <a:pPr lvl="0" algn="ctr" rtl="0">
                <a:spcBef>
                  <a:spcPts val="0"/>
                </a:spcBef>
                <a:buNone/>
              </a:pPr>
              <a:r>
                <a:rPr lang="en-GB" sz="1000"/>
                <a:t>K</a:t>
              </a:r>
            </a:p>
          </p:txBody>
        </p:sp>
        <p:cxnSp>
          <p:nvCxnSpPr>
            <p:cNvPr id="1775" name="Shape 1775"/>
            <p:cNvCxnSpPr/>
            <p:nvPr/>
          </p:nvCxnSpPr>
          <p:spPr>
            <a:xfrm rot="10800000">
              <a:off x="4450800" y="4066900"/>
              <a:ext cx="381900" cy="0"/>
            </a:xfrm>
            <a:prstGeom prst="straightConnector1">
              <a:avLst/>
            </a:prstGeom>
            <a:noFill/>
            <a:ln w="9525" cap="flat" cmpd="sng">
              <a:solidFill>
                <a:schemeClr val="dk2"/>
              </a:solidFill>
              <a:prstDash val="solid"/>
              <a:round/>
              <a:headEnd type="triangle" w="lg" len="lg"/>
              <a:tailEnd type="triangle" w="lg" len="lg"/>
            </a:ln>
          </p:spPr>
        </p:cxnSp>
      </p:grpSp>
      <p:grpSp>
        <p:nvGrpSpPr>
          <p:cNvPr id="1776" name="Shape 1776"/>
          <p:cNvGrpSpPr/>
          <p:nvPr/>
        </p:nvGrpSpPr>
        <p:grpSpPr>
          <a:xfrm>
            <a:off x="7136388" y="3482300"/>
            <a:ext cx="1659173" cy="1381800"/>
            <a:chOff x="6929625" y="3294350"/>
            <a:chExt cx="1659173" cy="1381800"/>
          </a:xfrm>
        </p:grpSpPr>
        <p:sp>
          <p:nvSpPr>
            <p:cNvPr id="1777" name="Shape 1777"/>
            <p:cNvSpPr/>
            <p:nvPr/>
          </p:nvSpPr>
          <p:spPr>
            <a:xfrm>
              <a:off x="6929625" y="3294350"/>
              <a:ext cx="135600" cy="1381800"/>
            </a:xfrm>
            <a:prstGeom prst="cube">
              <a:avLst>
                <a:gd name="adj" fmla="val 25000"/>
              </a:avLst>
            </a:prstGeom>
            <a:solidFill>
              <a:srgbClr val="F4CCCC"/>
            </a:solidFill>
            <a:ln w="9525" cap="flat" cmpd="sng">
              <a:solidFill>
                <a:srgbClr val="A61C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78" name="Shape 1778"/>
            <p:cNvSpPr/>
            <p:nvPr/>
          </p:nvSpPr>
          <p:spPr>
            <a:xfrm>
              <a:off x="7883381" y="3443447"/>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79" name="Shape 1779"/>
            <p:cNvSpPr/>
            <p:nvPr/>
          </p:nvSpPr>
          <p:spPr>
            <a:xfrm>
              <a:off x="7883381" y="3694138"/>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0" name="Shape 1780"/>
            <p:cNvSpPr/>
            <p:nvPr/>
          </p:nvSpPr>
          <p:spPr>
            <a:xfrm>
              <a:off x="7883381" y="3944830"/>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1" name="Shape 1781"/>
            <p:cNvSpPr/>
            <p:nvPr/>
          </p:nvSpPr>
          <p:spPr>
            <a:xfrm>
              <a:off x="7883381" y="4195522"/>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2" name="Shape 1782"/>
            <p:cNvSpPr/>
            <p:nvPr/>
          </p:nvSpPr>
          <p:spPr>
            <a:xfrm>
              <a:off x="7883381" y="4446213"/>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3" name="Shape 1783"/>
            <p:cNvSpPr/>
            <p:nvPr/>
          </p:nvSpPr>
          <p:spPr>
            <a:xfrm>
              <a:off x="7325262" y="3694138"/>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4" name="Shape 1784"/>
            <p:cNvSpPr/>
            <p:nvPr/>
          </p:nvSpPr>
          <p:spPr>
            <a:xfrm>
              <a:off x="7325262" y="3944830"/>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5" name="Shape 1785"/>
            <p:cNvSpPr/>
            <p:nvPr/>
          </p:nvSpPr>
          <p:spPr>
            <a:xfrm>
              <a:off x="7325262" y="4195522"/>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6" name="Shape 1786"/>
            <p:cNvSpPr/>
            <p:nvPr/>
          </p:nvSpPr>
          <p:spPr>
            <a:xfrm>
              <a:off x="8441499" y="3819484"/>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787" name="Shape 1787"/>
            <p:cNvSpPr/>
            <p:nvPr/>
          </p:nvSpPr>
          <p:spPr>
            <a:xfrm>
              <a:off x="8441499" y="4070176"/>
              <a:ext cx="147300" cy="147300"/>
            </a:xfrm>
            <a:prstGeom prst="ellipse">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788" name="Shape 1788"/>
            <p:cNvCxnSpPr>
              <a:stCxn id="1783" idx="6"/>
              <a:endCxn id="1778" idx="2"/>
            </p:cNvCxnSpPr>
            <p:nvPr/>
          </p:nvCxnSpPr>
          <p:spPr>
            <a:xfrm rot="10800000" flipH="1">
              <a:off x="7472562" y="3516988"/>
              <a:ext cx="410700" cy="250800"/>
            </a:xfrm>
            <a:prstGeom prst="straightConnector1">
              <a:avLst/>
            </a:prstGeom>
            <a:noFill/>
            <a:ln w="9525" cap="flat" cmpd="sng">
              <a:solidFill>
                <a:schemeClr val="dk2"/>
              </a:solidFill>
              <a:prstDash val="solid"/>
              <a:round/>
              <a:headEnd type="none" w="lg" len="lg"/>
              <a:tailEnd type="triangle" w="lg" len="lg"/>
            </a:ln>
          </p:spPr>
        </p:cxnSp>
        <p:cxnSp>
          <p:nvCxnSpPr>
            <p:cNvPr id="1789" name="Shape 1789"/>
            <p:cNvCxnSpPr>
              <a:stCxn id="1783" idx="6"/>
              <a:endCxn id="1779" idx="2"/>
            </p:cNvCxnSpPr>
            <p:nvPr/>
          </p:nvCxnSpPr>
          <p:spPr>
            <a:xfrm>
              <a:off x="7472562" y="3767788"/>
              <a:ext cx="410700" cy="0"/>
            </a:xfrm>
            <a:prstGeom prst="straightConnector1">
              <a:avLst/>
            </a:prstGeom>
            <a:noFill/>
            <a:ln w="9525" cap="flat" cmpd="sng">
              <a:solidFill>
                <a:schemeClr val="dk2"/>
              </a:solidFill>
              <a:prstDash val="solid"/>
              <a:round/>
              <a:headEnd type="none" w="lg" len="lg"/>
              <a:tailEnd type="triangle" w="lg" len="lg"/>
            </a:ln>
          </p:spPr>
        </p:cxnSp>
        <p:cxnSp>
          <p:nvCxnSpPr>
            <p:cNvPr id="1790" name="Shape 1790"/>
            <p:cNvCxnSpPr>
              <a:stCxn id="1783" idx="6"/>
              <a:endCxn id="1780" idx="2"/>
            </p:cNvCxnSpPr>
            <p:nvPr/>
          </p:nvCxnSpPr>
          <p:spPr>
            <a:xfrm>
              <a:off x="7472562" y="3767788"/>
              <a:ext cx="410700" cy="250800"/>
            </a:xfrm>
            <a:prstGeom prst="straightConnector1">
              <a:avLst/>
            </a:prstGeom>
            <a:noFill/>
            <a:ln w="9525" cap="flat" cmpd="sng">
              <a:solidFill>
                <a:schemeClr val="dk2"/>
              </a:solidFill>
              <a:prstDash val="solid"/>
              <a:round/>
              <a:headEnd type="none" w="lg" len="lg"/>
              <a:tailEnd type="triangle" w="lg" len="lg"/>
            </a:ln>
          </p:spPr>
        </p:cxnSp>
        <p:cxnSp>
          <p:nvCxnSpPr>
            <p:cNvPr id="1791" name="Shape 1791"/>
            <p:cNvCxnSpPr>
              <a:stCxn id="1783" idx="6"/>
              <a:endCxn id="1781" idx="2"/>
            </p:cNvCxnSpPr>
            <p:nvPr/>
          </p:nvCxnSpPr>
          <p:spPr>
            <a:xfrm>
              <a:off x="7472562" y="3767788"/>
              <a:ext cx="410700" cy="501300"/>
            </a:xfrm>
            <a:prstGeom prst="straightConnector1">
              <a:avLst/>
            </a:prstGeom>
            <a:noFill/>
            <a:ln w="9525" cap="flat" cmpd="sng">
              <a:solidFill>
                <a:schemeClr val="dk2"/>
              </a:solidFill>
              <a:prstDash val="solid"/>
              <a:round/>
              <a:headEnd type="none" w="lg" len="lg"/>
              <a:tailEnd type="triangle" w="lg" len="lg"/>
            </a:ln>
          </p:spPr>
        </p:cxnSp>
        <p:cxnSp>
          <p:nvCxnSpPr>
            <p:cNvPr id="1792" name="Shape 1792"/>
            <p:cNvCxnSpPr>
              <a:stCxn id="1783" idx="6"/>
              <a:endCxn id="1782" idx="2"/>
            </p:cNvCxnSpPr>
            <p:nvPr/>
          </p:nvCxnSpPr>
          <p:spPr>
            <a:xfrm>
              <a:off x="7472562" y="3767788"/>
              <a:ext cx="410700" cy="752100"/>
            </a:xfrm>
            <a:prstGeom prst="straightConnector1">
              <a:avLst/>
            </a:prstGeom>
            <a:noFill/>
            <a:ln w="9525" cap="flat" cmpd="sng">
              <a:solidFill>
                <a:schemeClr val="dk2"/>
              </a:solidFill>
              <a:prstDash val="solid"/>
              <a:round/>
              <a:headEnd type="none" w="lg" len="lg"/>
              <a:tailEnd type="triangle" w="lg" len="lg"/>
            </a:ln>
          </p:spPr>
        </p:cxnSp>
        <p:cxnSp>
          <p:nvCxnSpPr>
            <p:cNvPr id="1793" name="Shape 1793"/>
            <p:cNvCxnSpPr>
              <a:stCxn id="1784" idx="6"/>
              <a:endCxn id="1778" idx="2"/>
            </p:cNvCxnSpPr>
            <p:nvPr/>
          </p:nvCxnSpPr>
          <p:spPr>
            <a:xfrm rot="10800000" flipH="1">
              <a:off x="7472562" y="3517180"/>
              <a:ext cx="410700" cy="501300"/>
            </a:xfrm>
            <a:prstGeom prst="straightConnector1">
              <a:avLst/>
            </a:prstGeom>
            <a:noFill/>
            <a:ln w="9525" cap="flat" cmpd="sng">
              <a:solidFill>
                <a:schemeClr val="dk2"/>
              </a:solidFill>
              <a:prstDash val="solid"/>
              <a:round/>
              <a:headEnd type="none" w="lg" len="lg"/>
              <a:tailEnd type="triangle" w="lg" len="lg"/>
            </a:ln>
          </p:spPr>
        </p:cxnSp>
        <p:cxnSp>
          <p:nvCxnSpPr>
            <p:cNvPr id="1794" name="Shape 1794"/>
            <p:cNvCxnSpPr>
              <a:stCxn id="1785" idx="6"/>
              <a:endCxn id="1778" idx="2"/>
            </p:cNvCxnSpPr>
            <p:nvPr/>
          </p:nvCxnSpPr>
          <p:spPr>
            <a:xfrm rot="10800000" flipH="1">
              <a:off x="7472562" y="3517072"/>
              <a:ext cx="410700" cy="752100"/>
            </a:xfrm>
            <a:prstGeom prst="straightConnector1">
              <a:avLst/>
            </a:prstGeom>
            <a:noFill/>
            <a:ln w="9525" cap="flat" cmpd="sng">
              <a:solidFill>
                <a:schemeClr val="dk2"/>
              </a:solidFill>
              <a:prstDash val="solid"/>
              <a:round/>
              <a:headEnd type="none" w="lg" len="lg"/>
              <a:tailEnd type="triangle" w="lg" len="lg"/>
            </a:ln>
          </p:spPr>
        </p:cxnSp>
        <p:cxnSp>
          <p:nvCxnSpPr>
            <p:cNvPr id="1795" name="Shape 1795"/>
            <p:cNvCxnSpPr>
              <a:stCxn id="1784" idx="6"/>
              <a:endCxn id="1779" idx="2"/>
            </p:cNvCxnSpPr>
            <p:nvPr/>
          </p:nvCxnSpPr>
          <p:spPr>
            <a:xfrm rot="10800000" flipH="1">
              <a:off x="7472562" y="3767680"/>
              <a:ext cx="410700" cy="250800"/>
            </a:xfrm>
            <a:prstGeom prst="straightConnector1">
              <a:avLst/>
            </a:prstGeom>
            <a:noFill/>
            <a:ln w="9525" cap="flat" cmpd="sng">
              <a:solidFill>
                <a:schemeClr val="dk2"/>
              </a:solidFill>
              <a:prstDash val="solid"/>
              <a:round/>
              <a:headEnd type="none" w="lg" len="lg"/>
              <a:tailEnd type="triangle" w="lg" len="lg"/>
            </a:ln>
          </p:spPr>
        </p:cxnSp>
        <p:cxnSp>
          <p:nvCxnSpPr>
            <p:cNvPr id="1796" name="Shape 1796"/>
            <p:cNvCxnSpPr>
              <a:stCxn id="1784" idx="6"/>
              <a:endCxn id="1780" idx="2"/>
            </p:cNvCxnSpPr>
            <p:nvPr/>
          </p:nvCxnSpPr>
          <p:spPr>
            <a:xfrm>
              <a:off x="7472562" y="4018480"/>
              <a:ext cx="410700" cy="0"/>
            </a:xfrm>
            <a:prstGeom prst="straightConnector1">
              <a:avLst/>
            </a:prstGeom>
            <a:noFill/>
            <a:ln w="9525" cap="flat" cmpd="sng">
              <a:solidFill>
                <a:schemeClr val="dk2"/>
              </a:solidFill>
              <a:prstDash val="solid"/>
              <a:round/>
              <a:headEnd type="none" w="lg" len="lg"/>
              <a:tailEnd type="triangle" w="lg" len="lg"/>
            </a:ln>
          </p:spPr>
        </p:cxnSp>
        <p:cxnSp>
          <p:nvCxnSpPr>
            <p:cNvPr id="1797" name="Shape 1797"/>
            <p:cNvCxnSpPr>
              <a:stCxn id="1784" idx="6"/>
              <a:endCxn id="1781" idx="2"/>
            </p:cNvCxnSpPr>
            <p:nvPr/>
          </p:nvCxnSpPr>
          <p:spPr>
            <a:xfrm>
              <a:off x="7472562" y="4018480"/>
              <a:ext cx="410700" cy="250800"/>
            </a:xfrm>
            <a:prstGeom prst="straightConnector1">
              <a:avLst/>
            </a:prstGeom>
            <a:noFill/>
            <a:ln w="9525" cap="flat" cmpd="sng">
              <a:solidFill>
                <a:schemeClr val="dk2"/>
              </a:solidFill>
              <a:prstDash val="solid"/>
              <a:round/>
              <a:headEnd type="none" w="lg" len="lg"/>
              <a:tailEnd type="triangle" w="lg" len="lg"/>
            </a:ln>
          </p:spPr>
        </p:cxnSp>
        <p:cxnSp>
          <p:nvCxnSpPr>
            <p:cNvPr id="1798" name="Shape 1798"/>
            <p:cNvCxnSpPr>
              <a:stCxn id="1784" idx="6"/>
              <a:endCxn id="1782" idx="2"/>
            </p:cNvCxnSpPr>
            <p:nvPr/>
          </p:nvCxnSpPr>
          <p:spPr>
            <a:xfrm>
              <a:off x="7472562" y="4018480"/>
              <a:ext cx="410700" cy="501300"/>
            </a:xfrm>
            <a:prstGeom prst="straightConnector1">
              <a:avLst/>
            </a:prstGeom>
            <a:noFill/>
            <a:ln w="9525" cap="flat" cmpd="sng">
              <a:solidFill>
                <a:schemeClr val="dk2"/>
              </a:solidFill>
              <a:prstDash val="solid"/>
              <a:round/>
              <a:headEnd type="none" w="lg" len="lg"/>
              <a:tailEnd type="triangle" w="lg" len="lg"/>
            </a:ln>
          </p:spPr>
        </p:cxnSp>
        <p:cxnSp>
          <p:nvCxnSpPr>
            <p:cNvPr id="1799" name="Shape 1799"/>
            <p:cNvCxnSpPr>
              <a:endCxn id="1779" idx="2"/>
            </p:cNvCxnSpPr>
            <p:nvPr/>
          </p:nvCxnSpPr>
          <p:spPr>
            <a:xfrm rot="10800000" flipH="1">
              <a:off x="7472381" y="3767788"/>
              <a:ext cx="411000" cy="501300"/>
            </a:xfrm>
            <a:prstGeom prst="straightConnector1">
              <a:avLst/>
            </a:prstGeom>
            <a:noFill/>
            <a:ln w="9525" cap="flat" cmpd="sng">
              <a:solidFill>
                <a:schemeClr val="dk2"/>
              </a:solidFill>
              <a:prstDash val="solid"/>
              <a:round/>
              <a:headEnd type="none" w="lg" len="lg"/>
              <a:tailEnd type="triangle" w="lg" len="lg"/>
            </a:ln>
          </p:spPr>
        </p:cxnSp>
        <p:cxnSp>
          <p:nvCxnSpPr>
            <p:cNvPr id="1800" name="Shape 1800"/>
            <p:cNvCxnSpPr>
              <a:stCxn id="1785" idx="6"/>
              <a:endCxn id="1780" idx="2"/>
            </p:cNvCxnSpPr>
            <p:nvPr/>
          </p:nvCxnSpPr>
          <p:spPr>
            <a:xfrm rot="10800000" flipH="1">
              <a:off x="7472562" y="4018372"/>
              <a:ext cx="410700" cy="250800"/>
            </a:xfrm>
            <a:prstGeom prst="straightConnector1">
              <a:avLst/>
            </a:prstGeom>
            <a:noFill/>
            <a:ln w="9525" cap="flat" cmpd="sng">
              <a:solidFill>
                <a:schemeClr val="dk2"/>
              </a:solidFill>
              <a:prstDash val="solid"/>
              <a:round/>
              <a:headEnd type="none" w="lg" len="lg"/>
              <a:tailEnd type="triangle" w="lg" len="lg"/>
            </a:ln>
          </p:spPr>
        </p:cxnSp>
        <p:cxnSp>
          <p:nvCxnSpPr>
            <p:cNvPr id="1801" name="Shape 1801"/>
            <p:cNvCxnSpPr>
              <a:stCxn id="1785" idx="6"/>
              <a:endCxn id="1781" idx="2"/>
            </p:cNvCxnSpPr>
            <p:nvPr/>
          </p:nvCxnSpPr>
          <p:spPr>
            <a:xfrm>
              <a:off x="7472562" y="4269172"/>
              <a:ext cx="410700" cy="0"/>
            </a:xfrm>
            <a:prstGeom prst="straightConnector1">
              <a:avLst/>
            </a:prstGeom>
            <a:noFill/>
            <a:ln w="9525" cap="flat" cmpd="sng">
              <a:solidFill>
                <a:schemeClr val="dk2"/>
              </a:solidFill>
              <a:prstDash val="solid"/>
              <a:round/>
              <a:headEnd type="none" w="lg" len="lg"/>
              <a:tailEnd type="triangle" w="lg" len="lg"/>
            </a:ln>
          </p:spPr>
        </p:cxnSp>
        <p:cxnSp>
          <p:nvCxnSpPr>
            <p:cNvPr id="1802" name="Shape 1802"/>
            <p:cNvCxnSpPr>
              <a:stCxn id="1785" idx="6"/>
              <a:endCxn id="1782" idx="2"/>
            </p:cNvCxnSpPr>
            <p:nvPr/>
          </p:nvCxnSpPr>
          <p:spPr>
            <a:xfrm>
              <a:off x="7472562" y="4269172"/>
              <a:ext cx="410700" cy="250800"/>
            </a:xfrm>
            <a:prstGeom prst="straightConnector1">
              <a:avLst/>
            </a:prstGeom>
            <a:noFill/>
            <a:ln w="9525" cap="flat" cmpd="sng">
              <a:solidFill>
                <a:schemeClr val="dk2"/>
              </a:solidFill>
              <a:prstDash val="solid"/>
              <a:round/>
              <a:headEnd type="none" w="lg" len="lg"/>
              <a:tailEnd type="triangle" w="lg" len="lg"/>
            </a:ln>
          </p:spPr>
        </p:cxnSp>
        <p:cxnSp>
          <p:nvCxnSpPr>
            <p:cNvPr id="1803" name="Shape 1803"/>
            <p:cNvCxnSpPr>
              <a:stCxn id="1778" idx="6"/>
              <a:endCxn id="1786" idx="2"/>
            </p:cNvCxnSpPr>
            <p:nvPr/>
          </p:nvCxnSpPr>
          <p:spPr>
            <a:xfrm>
              <a:off x="8030681" y="3517097"/>
              <a:ext cx="410700" cy="375900"/>
            </a:xfrm>
            <a:prstGeom prst="straightConnector1">
              <a:avLst/>
            </a:prstGeom>
            <a:noFill/>
            <a:ln w="9525" cap="flat" cmpd="sng">
              <a:solidFill>
                <a:schemeClr val="dk2"/>
              </a:solidFill>
              <a:prstDash val="solid"/>
              <a:round/>
              <a:headEnd type="none" w="lg" len="lg"/>
              <a:tailEnd type="triangle" w="lg" len="lg"/>
            </a:ln>
          </p:spPr>
        </p:cxnSp>
        <p:cxnSp>
          <p:nvCxnSpPr>
            <p:cNvPr id="1804" name="Shape 1804"/>
            <p:cNvCxnSpPr>
              <a:endCxn id="1786" idx="2"/>
            </p:cNvCxnSpPr>
            <p:nvPr/>
          </p:nvCxnSpPr>
          <p:spPr>
            <a:xfrm rot="10800000" flipH="1">
              <a:off x="8030499" y="3893134"/>
              <a:ext cx="411000" cy="626700"/>
            </a:xfrm>
            <a:prstGeom prst="straightConnector1">
              <a:avLst/>
            </a:prstGeom>
            <a:noFill/>
            <a:ln w="9525" cap="flat" cmpd="sng">
              <a:solidFill>
                <a:schemeClr val="dk2"/>
              </a:solidFill>
              <a:prstDash val="solid"/>
              <a:round/>
              <a:headEnd type="none" w="lg" len="lg"/>
              <a:tailEnd type="triangle" w="lg" len="lg"/>
            </a:ln>
          </p:spPr>
        </p:cxnSp>
        <p:cxnSp>
          <p:nvCxnSpPr>
            <p:cNvPr id="1805" name="Shape 1805"/>
            <p:cNvCxnSpPr>
              <a:stCxn id="1779" idx="6"/>
              <a:endCxn id="1786" idx="2"/>
            </p:cNvCxnSpPr>
            <p:nvPr/>
          </p:nvCxnSpPr>
          <p:spPr>
            <a:xfrm>
              <a:off x="8030681" y="3767788"/>
              <a:ext cx="410700" cy="125400"/>
            </a:xfrm>
            <a:prstGeom prst="straightConnector1">
              <a:avLst/>
            </a:prstGeom>
            <a:noFill/>
            <a:ln w="9525" cap="flat" cmpd="sng">
              <a:solidFill>
                <a:schemeClr val="dk2"/>
              </a:solidFill>
              <a:prstDash val="solid"/>
              <a:round/>
              <a:headEnd type="none" w="lg" len="lg"/>
              <a:tailEnd type="triangle" w="lg" len="lg"/>
            </a:ln>
          </p:spPr>
        </p:cxnSp>
        <p:cxnSp>
          <p:nvCxnSpPr>
            <p:cNvPr id="1806" name="Shape 1806"/>
            <p:cNvCxnSpPr>
              <a:stCxn id="1780" idx="6"/>
              <a:endCxn id="1786" idx="2"/>
            </p:cNvCxnSpPr>
            <p:nvPr/>
          </p:nvCxnSpPr>
          <p:spPr>
            <a:xfrm rot="10800000" flipH="1">
              <a:off x="8030681" y="3893080"/>
              <a:ext cx="410700" cy="125400"/>
            </a:xfrm>
            <a:prstGeom prst="straightConnector1">
              <a:avLst/>
            </a:prstGeom>
            <a:noFill/>
            <a:ln w="9525" cap="flat" cmpd="sng">
              <a:solidFill>
                <a:schemeClr val="dk2"/>
              </a:solidFill>
              <a:prstDash val="solid"/>
              <a:round/>
              <a:headEnd type="none" w="lg" len="lg"/>
              <a:tailEnd type="triangle" w="lg" len="lg"/>
            </a:ln>
          </p:spPr>
        </p:cxnSp>
        <p:cxnSp>
          <p:nvCxnSpPr>
            <p:cNvPr id="1807" name="Shape 1807"/>
            <p:cNvCxnSpPr>
              <a:stCxn id="1781" idx="6"/>
              <a:endCxn id="1786" idx="2"/>
            </p:cNvCxnSpPr>
            <p:nvPr/>
          </p:nvCxnSpPr>
          <p:spPr>
            <a:xfrm rot="10800000" flipH="1">
              <a:off x="8030681" y="3893272"/>
              <a:ext cx="410700" cy="375900"/>
            </a:xfrm>
            <a:prstGeom prst="straightConnector1">
              <a:avLst/>
            </a:prstGeom>
            <a:noFill/>
            <a:ln w="9525" cap="flat" cmpd="sng">
              <a:solidFill>
                <a:schemeClr val="dk2"/>
              </a:solidFill>
              <a:prstDash val="solid"/>
              <a:round/>
              <a:headEnd type="none" w="lg" len="lg"/>
              <a:tailEnd type="triangle" w="lg" len="lg"/>
            </a:ln>
          </p:spPr>
        </p:cxnSp>
        <p:cxnSp>
          <p:nvCxnSpPr>
            <p:cNvPr id="1808" name="Shape 1808"/>
            <p:cNvCxnSpPr>
              <a:stCxn id="1778" idx="6"/>
              <a:endCxn id="1787" idx="2"/>
            </p:cNvCxnSpPr>
            <p:nvPr/>
          </p:nvCxnSpPr>
          <p:spPr>
            <a:xfrm>
              <a:off x="8030681" y="3517097"/>
              <a:ext cx="410700" cy="626700"/>
            </a:xfrm>
            <a:prstGeom prst="straightConnector1">
              <a:avLst/>
            </a:prstGeom>
            <a:noFill/>
            <a:ln w="9525" cap="flat" cmpd="sng">
              <a:solidFill>
                <a:schemeClr val="dk2"/>
              </a:solidFill>
              <a:prstDash val="solid"/>
              <a:round/>
              <a:headEnd type="none" w="lg" len="lg"/>
              <a:tailEnd type="triangle" w="lg" len="lg"/>
            </a:ln>
          </p:spPr>
        </p:cxnSp>
        <p:cxnSp>
          <p:nvCxnSpPr>
            <p:cNvPr id="1809" name="Shape 1809"/>
            <p:cNvCxnSpPr>
              <a:stCxn id="1779" idx="6"/>
              <a:endCxn id="1787" idx="2"/>
            </p:cNvCxnSpPr>
            <p:nvPr/>
          </p:nvCxnSpPr>
          <p:spPr>
            <a:xfrm>
              <a:off x="8030681" y="3767788"/>
              <a:ext cx="410700" cy="375900"/>
            </a:xfrm>
            <a:prstGeom prst="straightConnector1">
              <a:avLst/>
            </a:prstGeom>
            <a:noFill/>
            <a:ln w="9525" cap="flat" cmpd="sng">
              <a:solidFill>
                <a:schemeClr val="dk2"/>
              </a:solidFill>
              <a:prstDash val="solid"/>
              <a:round/>
              <a:headEnd type="none" w="lg" len="lg"/>
              <a:tailEnd type="triangle" w="lg" len="lg"/>
            </a:ln>
          </p:spPr>
        </p:cxnSp>
        <p:cxnSp>
          <p:nvCxnSpPr>
            <p:cNvPr id="1810" name="Shape 1810"/>
            <p:cNvCxnSpPr>
              <a:stCxn id="1780" idx="6"/>
              <a:endCxn id="1787" idx="2"/>
            </p:cNvCxnSpPr>
            <p:nvPr/>
          </p:nvCxnSpPr>
          <p:spPr>
            <a:xfrm>
              <a:off x="8030681" y="4018480"/>
              <a:ext cx="410700" cy="125400"/>
            </a:xfrm>
            <a:prstGeom prst="straightConnector1">
              <a:avLst/>
            </a:prstGeom>
            <a:noFill/>
            <a:ln w="9525" cap="flat" cmpd="sng">
              <a:solidFill>
                <a:schemeClr val="dk2"/>
              </a:solidFill>
              <a:prstDash val="solid"/>
              <a:round/>
              <a:headEnd type="none" w="lg" len="lg"/>
              <a:tailEnd type="triangle" w="lg" len="lg"/>
            </a:ln>
          </p:spPr>
        </p:cxnSp>
        <p:cxnSp>
          <p:nvCxnSpPr>
            <p:cNvPr id="1811" name="Shape 1811"/>
            <p:cNvCxnSpPr>
              <a:stCxn id="1781" idx="6"/>
              <a:endCxn id="1787" idx="2"/>
            </p:cNvCxnSpPr>
            <p:nvPr/>
          </p:nvCxnSpPr>
          <p:spPr>
            <a:xfrm rot="10800000" flipH="1">
              <a:off x="8030681" y="4143772"/>
              <a:ext cx="410700" cy="125400"/>
            </a:xfrm>
            <a:prstGeom prst="straightConnector1">
              <a:avLst/>
            </a:prstGeom>
            <a:noFill/>
            <a:ln w="9525" cap="flat" cmpd="sng">
              <a:solidFill>
                <a:schemeClr val="dk2"/>
              </a:solidFill>
              <a:prstDash val="solid"/>
              <a:round/>
              <a:headEnd type="none" w="lg" len="lg"/>
              <a:tailEnd type="triangle" w="lg" len="lg"/>
            </a:ln>
          </p:spPr>
        </p:cxnSp>
        <p:cxnSp>
          <p:nvCxnSpPr>
            <p:cNvPr id="1812" name="Shape 1812"/>
            <p:cNvCxnSpPr>
              <a:stCxn id="1782" idx="6"/>
              <a:endCxn id="1787" idx="2"/>
            </p:cNvCxnSpPr>
            <p:nvPr/>
          </p:nvCxnSpPr>
          <p:spPr>
            <a:xfrm rot="10800000" flipH="1">
              <a:off x="8030681" y="4143963"/>
              <a:ext cx="410700" cy="375900"/>
            </a:xfrm>
            <a:prstGeom prst="straightConnector1">
              <a:avLst/>
            </a:prstGeom>
            <a:noFill/>
            <a:ln w="9525" cap="flat" cmpd="sng">
              <a:solidFill>
                <a:schemeClr val="dk2"/>
              </a:solidFill>
              <a:prstDash val="solid"/>
              <a:round/>
              <a:headEnd type="none" w="lg" len="lg"/>
              <a:tailEnd type="triangle" w="lg" len="lg"/>
            </a:ln>
          </p:spPr>
        </p:cxnSp>
      </p:grpSp>
      <p:sp>
        <p:nvSpPr>
          <p:cNvPr id="1813" name="Shape 1813"/>
          <p:cNvSpPr/>
          <p:nvPr/>
        </p:nvSpPr>
        <p:spPr>
          <a:xfrm>
            <a:off x="6660225" y="3898825"/>
            <a:ext cx="269400" cy="380700"/>
          </a:xfrm>
          <a:prstGeom prst="righ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17"/>
        <p:cNvGrpSpPr/>
        <p:nvPr/>
      </p:nvGrpSpPr>
      <p:grpSpPr>
        <a:xfrm>
          <a:off x="0" y="0"/>
          <a:ext cx="0" cy="0"/>
          <a:chOff x="0" y="0"/>
          <a:chExt cx="0" cy="0"/>
        </a:xfrm>
      </p:grpSpPr>
      <p:sp>
        <p:nvSpPr>
          <p:cNvPr id="1818" name="Shape 1818"/>
          <p:cNvSpPr txBox="1"/>
          <p:nvPr/>
        </p:nvSpPr>
        <p:spPr>
          <a:xfrm>
            <a:off x="311700" y="1017725"/>
            <a:ext cx="4735200" cy="4125900"/>
          </a:xfrm>
          <a:prstGeom prst="rect">
            <a:avLst/>
          </a:prstGeom>
          <a:noFill/>
          <a:ln>
            <a:noFill/>
          </a:ln>
        </p:spPr>
        <p:txBody>
          <a:bodyPr lIns="91425" tIns="91425" rIns="91425" bIns="91425" anchor="t" anchorCtr="0">
            <a:noAutofit/>
          </a:bodyPr>
          <a:lstStyle/>
          <a:p>
            <a:pPr lvl="0">
              <a:spcBef>
                <a:spcPts val="0"/>
              </a:spcBef>
              <a:buNone/>
            </a:pPr>
            <a:endParaRPr>
              <a:solidFill>
                <a:schemeClr val="dk1"/>
              </a:solidFill>
            </a:endParaRPr>
          </a:p>
          <a:p>
            <a:pPr marL="457200" lvl="0" indent="-228600" rtl="0">
              <a:spcBef>
                <a:spcPts val="0"/>
              </a:spcBef>
              <a:buClr>
                <a:schemeClr val="dk1"/>
              </a:buClr>
              <a:buChar char="●"/>
            </a:pPr>
            <a:r>
              <a:rPr lang="en-GB">
                <a:solidFill>
                  <a:srgbClr val="FF0000"/>
                </a:solidFill>
              </a:rPr>
              <a:t>WHERE</a:t>
            </a:r>
            <a:r>
              <a:rPr lang="en-GB">
                <a:solidFill>
                  <a:schemeClr val="dk1"/>
                </a:solidFill>
              </a:rPr>
              <a:t>: It is common to periodically insert a Pooling layer in-between successive Conv layers</a:t>
            </a:r>
          </a:p>
          <a:p>
            <a:pPr marL="457200" lvl="0" indent="-228600" rtl="0">
              <a:spcBef>
                <a:spcPts val="0"/>
              </a:spcBef>
              <a:buClr>
                <a:schemeClr val="dk1"/>
              </a:buClr>
              <a:buChar char="●"/>
            </a:pPr>
            <a:r>
              <a:rPr lang="en-GB">
                <a:solidFill>
                  <a:srgbClr val="FF0000"/>
                </a:solidFill>
              </a:rPr>
              <a:t>WHAT DOES IT SERVE</a:t>
            </a:r>
            <a:r>
              <a:rPr lang="en-GB">
                <a:solidFill>
                  <a:schemeClr val="dk1"/>
                </a:solidFill>
              </a:rPr>
              <a:t>: it reduces </a:t>
            </a:r>
          </a:p>
          <a:p>
            <a:pPr marL="914400" lvl="1" indent="-228600" rtl="0">
              <a:spcBef>
                <a:spcPts val="0"/>
              </a:spcBef>
              <a:buClr>
                <a:schemeClr val="dk1"/>
              </a:buClr>
              <a:buChar char="○"/>
            </a:pPr>
            <a:r>
              <a:rPr lang="en-GB">
                <a:solidFill>
                  <a:schemeClr val="dk1"/>
                </a:solidFill>
              </a:rPr>
              <a:t>the spatial size of the representation</a:t>
            </a:r>
          </a:p>
          <a:p>
            <a:pPr marL="914400" lvl="1" indent="-228600" rtl="0">
              <a:spcBef>
                <a:spcPts val="0"/>
              </a:spcBef>
              <a:buClr>
                <a:schemeClr val="dk1"/>
              </a:buClr>
              <a:buChar char="○"/>
            </a:pPr>
            <a:r>
              <a:rPr lang="en-GB">
                <a:solidFill>
                  <a:schemeClr val="dk1"/>
                </a:solidFill>
              </a:rPr>
              <a:t>the amount of parameters and computation, controlling the overfitting.</a:t>
            </a:r>
          </a:p>
          <a:p>
            <a:pPr marL="457200" lvl="0" indent="-228600" rtl="0">
              <a:spcBef>
                <a:spcPts val="0"/>
              </a:spcBef>
              <a:buClr>
                <a:schemeClr val="dk1"/>
              </a:buClr>
              <a:buChar char="●"/>
            </a:pPr>
            <a:r>
              <a:rPr lang="en-GB">
                <a:solidFill>
                  <a:srgbClr val="FF0000"/>
                </a:solidFill>
              </a:rPr>
              <a:t>HOW IT IS STRUCTURED</a:t>
            </a:r>
            <a:r>
              <a:rPr lang="en-GB">
                <a:solidFill>
                  <a:schemeClr val="dk1"/>
                </a:solidFill>
              </a:rPr>
              <a:t>: </a:t>
            </a:r>
          </a:p>
          <a:p>
            <a:pPr marL="914400" lvl="1" indent="-228600" rtl="0">
              <a:spcBef>
                <a:spcPts val="0"/>
              </a:spcBef>
              <a:buClr>
                <a:schemeClr val="dk1"/>
              </a:buClr>
              <a:buChar char="○"/>
            </a:pPr>
            <a:r>
              <a:rPr lang="en-GB">
                <a:solidFill>
                  <a:schemeClr val="dk1"/>
                </a:solidFill>
              </a:rPr>
              <a:t>it operates independently on every depth slice of the input and resizes it spatially, using the MAX (AVERAGE/L2NORM) operation</a:t>
            </a:r>
          </a:p>
          <a:p>
            <a:pPr marL="914400" lvl="1" indent="-228600" rtl="0">
              <a:spcBef>
                <a:spcPts val="0"/>
              </a:spcBef>
              <a:buClr>
                <a:schemeClr val="dk1"/>
              </a:buClr>
              <a:buChar char="○"/>
            </a:pPr>
            <a:r>
              <a:rPr lang="en-GB">
                <a:solidFill>
                  <a:schemeClr val="dk1"/>
                </a:solidFill>
              </a:rPr>
              <a:t>The depth dimension remains unchanged</a:t>
            </a:r>
          </a:p>
          <a:p>
            <a:pPr marL="914400" lvl="1" indent="-228600" rtl="0">
              <a:spcBef>
                <a:spcPts val="0"/>
              </a:spcBef>
              <a:buClr>
                <a:schemeClr val="dk1"/>
              </a:buClr>
              <a:buChar char="○"/>
            </a:pPr>
            <a:r>
              <a:rPr lang="en-GB">
                <a:solidFill>
                  <a:schemeClr val="dk1"/>
                </a:solidFill>
              </a:rPr>
              <a:t>It is efficient as for the backpropagation updates (the max operation in the forward says where to push down the gradient in the backward pass)</a:t>
            </a:r>
          </a:p>
          <a:p>
            <a:pPr marL="914400" lvl="1" indent="-228600" rtl="0">
              <a:spcBef>
                <a:spcPts val="0"/>
              </a:spcBef>
              <a:buClr>
                <a:schemeClr val="dk1"/>
              </a:buClr>
              <a:buChar char="○"/>
            </a:pPr>
            <a:r>
              <a:rPr lang="en-GB" i="1">
                <a:solidFill>
                  <a:schemeClr val="dk1"/>
                </a:solidFill>
              </a:rPr>
              <a:t>its usefulness is not universally accepted </a:t>
            </a:r>
          </a:p>
          <a:p>
            <a:pPr lvl="0">
              <a:spcBef>
                <a:spcPts val="0"/>
              </a:spcBef>
              <a:buClr>
                <a:schemeClr val="dk1"/>
              </a:buClr>
              <a:buFont typeface="Arial"/>
              <a:buNone/>
            </a:pPr>
            <a:endParaRPr>
              <a:solidFill>
                <a:schemeClr val="dk1"/>
              </a:solidFill>
            </a:endParaRPr>
          </a:p>
          <a:p>
            <a:pPr lvl="0" rtl="0">
              <a:spcBef>
                <a:spcPts val="0"/>
              </a:spcBef>
              <a:buNone/>
            </a:pPr>
            <a:endParaRPr/>
          </a:p>
        </p:txBody>
      </p:sp>
      <p:sp>
        <p:nvSpPr>
          <p:cNvPr id="1819" name="Shape 1819"/>
          <p:cNvSpPr/>
          <p:nvPr/>
        </p:nvSpPr>
        <p:spPr>
          <a:xfrm rot="-5400000">
            <a:off x="6257648" y="3052848"/>
            <a:ext cx="830100" cy="2615699"/>
          </a:xfrm>
          <a:prstGeom prst="cube">
            <a:avLst>
              <a:gd name="adj" fmla="val 77925"/>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20" name="Shape 1820"/>
          <p:cNvSpPr/>
          <p:nvPr/>
        </p:nvSpPr>
        <p:spPr>
          <a:xfrm rot="-5400000">
            <a:off x="6100890" y="1977423"/>
            <a:ext cx="924000" cy="1641000"/>
          </a:xfrm>
          <a:prstGeom prst="cube">
            <a:avLst>
              <a:gd name="adj" fmla="val 40221"/>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21" name="Shape 1821"/>
          <p:cNvSpPr/>
          <p:nvPr/>
        </p:nvSpPr>
        <p:spPr>
          <a:xfrm rot="-5400000">
            <a:off x="6031055" y="2845323"/>
            <a:ext cx="607500" cy="221700"/>
          </a:xfrm>
          <a:prstGeom prst="cube">
            <a:avLst>
              <a:gd name="adj" fmla="val 25526"/>
            </a:avLst>
          </a:prstGeom>
          <a:solidFill>
            <a:srgbClr val="A4C2F4"/>
          </a:solidFill>
          <a:ln w="9525" cap="flat" cmpd="sng">
            <a:solidFill>
              <a:srgbClr val="1155CC"/>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22" name="Shape 1822"/>
          <p:cNvSpPr/>
          <p:nvPr/>
        </p:nvSpPr>
        <p:spPr>
          <a:xfrm rot="-5400000">
            <a:off x="6296353" y="4003098"/>
            <a:ext cx="501900" cy="1043400"/>
          </a:xfrm>
          <a:prstGeom prst="cube">
            <a:avLst>
              <a:gd name="adj" fmla="val 63632"/>
            </a:avLst>
          </a:prstGeom>
          <a:noFill/>
          <a:ln w="9525" cap="flat" cmpd="sng">
            <a:solidFill>
              <a:srgbClr val="1155CC"/>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23" name="Shape 1823"/>
          <p:cNvSpPr/>
          <p:nvPr/>
        </p:nvSpPr>
        <p:spPr>
          <a:xfrm rot="-5400000">
            <a:off x="5955484" y="4003098"/>
            <a:ext cx="501900" cy="1043400"/>
          </a:xfrm>
          <a:prstGeom prst="cube">
            <a:avLst>
              <a:gd name="adj" fmla="val 63632"/>
            </a:avLst>
          </a:prstGeom>
          <a:no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824" name="Shape 1824"/>
          <p:cNvSpPr/>
          <p:nvPr/>
        </p:nvSpPr>
        <p:spPr>
          <a:xfrm rot="-5400000">
            <a:off x="5869341" y="2845323"/>
            <a:ext cx="607500" cy="2217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825" name="Shape 1825"/>
          <p:cNvCxnSpPr>
            <a:endCxn id="1821" idx="2"/>
          </p:cNvCxnSpPr>
          <p:nvPr/>
        </p:nvCxnSpPr>
        <p:spPr>
          <a:xfrm rot="10800000">
            <a:off x="6363101" y="3259923"/>
            <a:ext cx="320700" cy="1197300"/>
          </a:xfrm>
          <a:prstGeom prst="straightConnector1">
            <a:avLst/>
          </a:prstGeom>
          <a:noFill/>
          <a:ln w="9525" cap="flat" cmpd="sng">
            <a:solidFill>
              <a:srgbClr val="3C78D8"/>
            </a:solidFill>
            <a:prstDash val="solid"/>
            <a:round/>
            <a:headEnd type="none" w="lg" len="lg"/>
            <a:tailEnd type="triangle" w="lg" len="lg"/>
          </a:ln>
        </p:spPr>
      </p:cxnSp>
      <p:cxnSp>
        <p:nvCxnSpPr>
          <p:cNvPr id="1826" name="Shape 1826"/>
          <p:cNvCxnSpPr>
            <a:endCxn id="1824" idx="2"/>
          </p:cNvCxnSpPr>
          <p:nvPr/>
        </p:nvCxnSpPr>
        <p:spPr>
          <a:xfrm rot="10800000" flipH="1">
            <a:off x="5946086" y="3259923"/>
            <a:ext cx="255300" cy="1197300"/>
          </a:xfrm>
          <a:prstGeom prst="straightConnector1">
            <a:avLst/>
          </a:prstGeom>
          <a:noFill/>
          <a:ln w="9525" cap="flat" cmpd="sng">
            <a:solidFill>
              <a:srgbClr val="CC0000"/>
            </a:solidFill>
            <a:prstDash val="solid"/>
            <a:round/>
            <a:headEnd type="none" w="lg" len="lg"/>
            <a:tailEnd type="triangle" w="lg" len="lg"/>
          </a:ln>
        </p:spPr>
      </p:cxnSp>
      <p:sp>
        <p:nvSpPr>
          <p:cNvPr id="1827" name="Shape 1827"/>
          <p:cNvSpPr/>
          <p:nvPr/>
        </p:nvSpPr>
        <p:spPr>
          <a:xfrm rot="-5400000">
            <a:off x="5919368" y="1473723"/>
            <a:ext cx="607500" cy="221700"/>
          </a:xfrm>
          <a:prstGeom prst="cube">
            <a:avLst>
              <a:gd name="adj" fmla="val 25526"/>
            </a:avLst>
          </a:prstGeom>
          <a:solidFill>
            <a:srgbClr val="D5A6BD"/>
          </a:solidFill>
          <a:ln w="9525" cap="flat" cmpd="sng">
            <a:solidFill>
              <a:srgbClr val="741B47"/>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828" name="Shape 1828"/>
          <p:cNvCxnSpPr>
            <a:endCxn id="1827" idx="2"/>
          </p:cNvCxnSpPr>
          <p:nvPr/>
        </p:nvCxnSpPr>
        <p:spPr>
          <a:xfrm rot="10800000">
            <a:off x="6251414" y="1888323"/>
            <a:ext cx="0" cy="787200"/>
          </a:xfrm>
          <a:prstGeom prst="straightConnector1">
            <a:avLst/>
          </a:prstGeom>
          <a:noFill/>
          <a:ln w="9525" cap="flat" cmpd="sng">
            <a:solidFill>
              <a:schemeClr val="dk2"/>
            </a:solidFill>
            <a:prstDash val="solid"/>
            <a:round/>
            <a:headEnd type="none" w="lg" len="lg"/>
            <a:tailEnd type="triangle" w="lg" len="lg"/>
          </a:ln>
        </p:spPr>
      </p:cxnSp>
      <p:sp>
        <p:nvSpPr>
          <p:cNvPr id="1829" name="Shape 1829"/>
          <p:cNvSpPr txBox="1"/>
          <p:nvPr/>
        </p:nvSpPr>
        <p:spPr>
          <a:xfrm>
            <a:off x="6466800" y="1245825"/>
            <a:ext cx="1587600" cy="642600"/>
          </a:xfrm>
          <a:prstGeom prst="rect">
            <a:avLst/>
          </a:prstGeom>
          <a:noFill/>
          <a:ln>
            <a:noFill/>
          </a:ln>
        </p:spPr>
        <p:txBody>
          <a:bodyPr lIns="91425" tIns="91425" rIns="91425" bIns="91425" anchor="t" anchorCtr="0">
            <a:noAutofit/>
          </a:bodyPr>
          <a:lstStyle/>
          <a:p>
            <a:pPr lvl="0">
              <a:spcBef>
                <a:spcPts val="0"/>
              </a:spcBef>
              <a:buNone/>
            </a:pPr>
            <a:r>
              <a:rPr lang="en-GB"/>
              <a:t>pooling function:</a:t>
            </a:r>
          </a:p>
          <a:p>
            <a:pPr lvl="0">
              <a:spcBef>
                <a:spcPts val="0"/>
              </a:spcBef>
              <a:buNone/>
            </a:pPr>
            <a:r>
              <a:rPr lang="en-GB" i="1"/>
              <a:t>max</a:t>
            </a:r>
            <a:r>
              <a:rPr lang="en-GB"/>
              <a:t>, </a:t>
            </a:r>
            <a:r>
              <a:rPr lang="en-GB" i="1"/>
              <a:t>avg</a:t>
            </a:r>
            <a:r>
              <a:rPr lang="en-GB"/>
              <a:t>, ...</a:t>
            </a:r>
          </a:p>
        </p:txBody>
      </p:sp>
      <p:sp>
        <p:nvSpPr>
          <p:cNvPr id="1830" name="Shape 183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Pooling layer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sp>
        <p:nvSpPr>
          <p:cNvPr id="1835" name="Shape 1835"/>
          <p:cNvSpPr txBox="1"/>
          <p:nvPr/>
        </p:nvSpPr>
        <p:spPr>
          <a:xfrm>
            <a:off x="311700" y="1017725"/>
            <a:ext cx="4735200" cy="41259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lvl="0" indent="-228600" rtl="0">
              <a:spcBef>
                <a:spcPts val="0"/>
              </a:spcBef>
              <a:buClr>
                <a:schemeClr val="dk1"/>
              </a:buClr>
              <a:buChar char="●"/>
            </a:pPr>
            <a:r>
              <a:rPr lang="en-GB">
                <a:solidFill>
                  <a:schemeClr val="dk1"/>
                </a:solidFill>
              </a:rPr>
              <a:t>Accepts a volume of size W</a:t>
            </a:r>
            <a:r>
              <a:rPr lang="en-GB" baseline="-25000">
                <a:solidFill>
                  <a:schemeClr val="dk1"/>
                </a:solidFill>
              </a:rPr>
              <a:t>1</a:t>
            </a:r>
            <a:r>
              <a:rPr lang="en-GB">
                <a:solidFill>
                  <a:schemeClr val="dk1"/>
                </a:solidFill>
              </a:rPr>
              <a:t>×H</a:t>
            </a:r>
            <a:r>
              <a:rPr lang="en-GB" baseline="-25000">
                <a:solidFill>
                  <a:schemeClr val="dk1"/>
                </a:solidFill>
              </a:rPr>
              <a:t>1</a:t>
            </a:r>
            <a:r>
              <a:rPr lang="en-GB">
                <a:solidFill>
                  <a:schemeClr val="dk1"/>
                </a:solidFill>
              </a:rPr>
              <a:t>×D</a:t>
            </a:r>
            <a:r>
              <a:rPr lang="en-GB" baseline="-25000">
                <a:solidFill>
                  <a:schemeClr val="dk1"/>
                </a:solidFill>
              </a:rPr>
              <a:t>1</a:t>
            </a:r>
          </a:p>
          <a:p>
            <a:pPr marL="457200" lvl="0" indent="-228600" rtl="0">
              <a:spcBef>
                <a:spcPts val="0"/>
              </a:spcBef>
              <a:buClr>
                <a:schemeClr val="dk1"/>
              </a:buClr>
              <a:buChar char="●"/>
            </a:pPr>
            <a:r>
              <a:rPr lang="en-GB">
                <a:solidFill>
                  <a:schemeClr val="dk1"/>
                </a:solidFill>
              </a:rPr>
              <a:t>Requires two hyperparameters:</a:t>
            </a:r>
          </a:p>
          <a:p>
            <a:pPr marL="914400" lvl="1" indent="-228600" rtl="0">
              <a:spcBef>
                <a:spcPts val="0"/>
              </a:spcBef>
              <a:buClr>
                <a:schemeClr val="dk1"/>
              </a:buClr>
              <a:buChar char="○"/>
            </a:pPr>
            <a:r>
              <a:rPr lang="en-GB">
                <a:solidFill>
                  <a:schemeClr val="dk1"/>
                </a:solidFill>
              </a:rPr>
              <a:t>the spatial extent F</a:t>
            </a:r>
          </a:p>
          <a:p>
            <a:pPr marL="914400" lvl="1" indent="-228600" rtl="0">
              <a:spcBef>
                <a:spcPts val="0"/>
              </a:spcBef>
              <a:buClr>
                <a:schemeClr val="dk1"/>
              </a:buClr>
              <a:buChar char="○"/>
            </a:pPr>
            <a:r>
              <a:rPr lang="en-GB">
                <a:solidFill>
                  <a:schemeClr val="dk1"/>
                </a:solidFill>
              </a:rPr>
              <a:t>the stride S</a:t>
            </a:r>
          </a:p>
          <a:p>
            <a:pPr marL="457200" lvl="0" indent="-228600" rtl="0">
              <a:spcBef>
                <a:spcPts val="0"/>
              </a:spcBef>
              <a:buClr>
                <a:schemeClr val="dk1"/>
              </a:buClr>
              <a:buChar char="●"/>
            </a:pPr>
            <a:r>
              <a:rPr lang="en-GB">
                <a:solidFill>
                  <a:schemeClr val="dk1"/>
                </a:solidFill>
              </a:rPr>
              <a:t>Produces a volume of size W</a:t>
            </a:r>
            <a:r>
              <a:rPr lang="en-GB" baseline="-25000">
                <a:solidFill>
                  <a:schemeClr val="dk1"/>
                </a:solidFill>
              </a:rPr>
              <a:t>2</a:t>
            </a:r>
            <a:r>
              <a:rPr lang="en-GB">
                <a:solidFill>
                  <a:schemeClr val="dk1"/>
                </a:solidFill>
              </a:rPr>
              <a:t>×H</a:t>
            </a:r>
            <a:r>
              <a:rPr lang="en-GB" baseline="-25000">
                <a:solidFill>
                  <a:schemeClr val="dk1"/>
                </a:solidFill>
              </a:rPr>
              <a:t>2</a:t>
            </a:r>
            <a:r>
              <a:rPr lang="en-GB">
                <a:solidFill>
                  <a:schemeClr val="dk1"/>
                </a:solidFill>
              </a:rPr>
              <a:t>×D</a:t>
            </a:r>
            <a:r>
              <a:rPr lang="en-GB" baseline="-25000">
                <a:solidFill>
                  <a:schemeClr val="dk1"/>
                </a:solidFill>
              </a:rPr>
              <a:t>2</a:t>
            </a:r>
            <a:r>
              <a:rPr lang="en-GB">
                <a:solidFill>
                  <a:schemeClr val="dk1"/>
                </a:solidFill>
              </a:rPr>
              <a:t>, where:</a:t>
            </a:r>
          </a:p>
          <a:p>
            <a:pPr marL="914400" lvl="1" indent="-228600" rtl="0">
              <a:spcBef>
                <a:spcPts val="0"/>
              </a:spcBef>
              <a:buClr>
                <a:schemeClr val="dk1"/>
              </a:buClr>
              <a:buChar char="○"/>
            </a:pPr>
            <a:r>
              <a:rPr lang="en-GB">
                <a:solidFill>
                  <a:schemeClr val="dk1"/>
                </a:solidFill>
              </a:rPr>
              <a:t>W</a:t>
            </a:r>
            <a:r>
              <a:rPr lang="en-GB" baseline="-25000">
                <a:solidFill>
                  <a:schemeClr val="dk1"/>
                </a:solidFill>
              </a:rPr>
              <a:t>2</a:t>
            </a:r>
            <a:r>
              <a:rPr lang="en-GB">
                <a:solidFill>
                  <a:schemeClr val="dk1"/>
                </a:solidFill>
              </a:rPr>
              <a:t>=(W</a:t>
            </a:r>
            <a:r>
              <a:rPr lang="en-GB" baseline="-25000">
                <a:solidFill>
                  <a:schemeClr val="dk1"/>
                </a:solidFill>
              </a:rPr>
              <a:t>1</a:t>
            </a:r>
            <a:r>
              <a:rPr lang="en-GB">
                <a:solidFill>
                  <a:schemeClr val="dk1"/>
                </a:solidFill>
              </a:rPr>
              <a:t>−F)/S+1</a:t>
            </a:r>
          </a:p>
          <a:p>
            <a:pPr marL="914400" lvl="1" indent="-228600" rtl="0">
              <a:spcBef>
                <a:spcPts val="0"/>
              </a:spcBef>
              <a:buClr>
                <a:schemeClr val="dk1"/>
              </a:buClr>
              <a:buChar char="○"/>
            </a:pPr>
            <a:r>
              <a:rPr lang="en-GB">
                <a:solidFill>
                  <a:schemeClr val="dk1"/>
                </a:solidFill>
              </a:rPr>
              <a:t>H</a:t>
            </a:r>
            <a:r>
              <a:rPr lang="en-GB" baseline="-25000">
                <a:solidFill>
                  <a:schemeClr val="dk1"/>
                </a:solidFill>
              </a:rPr>
              <a:t>2</a:t>
            </a:r>
            <a:r>
              <a:rPr lang="en-GB">
                <a:solidFill>
                  <a:schemeClr val="dk1"/>
                </a:solidFill>
              </a:rPr>
              <a:t>=(H</a:t>
            </a:r>
            <a:r>
              <a:rPr lang="en-GB" baseline="-25000">
                <a:solidFill>
                  <a:schemeClr val="dk1"/>
                </a:solidFill>
              </a:rPr>
              <a:t>1</a:t>
            </a:r>
            <a:r>
              <a:rPr lang="en-GB">
                <a:solidFill>
                  <a:schemeClr val="dk1"/>
                </a:solidFill>
              </a:rPr>
              <a:t>−F)/S+1</a:t>
            </a:r>
          </a:p>
          <a:p>
            <a:pPr marL="914400" lvl="1" indent="-228600" rtl="0">
              <a:spcBef>
                <a:spcPts val="0"/>
              </a:spcBef>
              <a:buClr>
                <a:schemeClr val="dk1"/>
              </a:buClr>
              <a:buChar char="○"/>
            </a:pPr>
            <a:r>
              <a:rPr lang="en-GB">
                <a:solidFill>
                  <a:schemeClr val="dk1"/>
                </a:solidFill>
              </a:rPr>
              <a:t>D</a:t>
            </a:r>
            <a:r>
              <a:rPr lang="en-GB" baseline="-25000">
                <a:solidFill>
                  <a:schemeClr val="dk1"/>
                </a:solidFill>
              </a:rPr>
              <a:t>2</a:t>
            </a:r>
            <a:r>
              <a:rPr lang="en-GB">
                <a:solidFill>
                  <a:schemeClr val="dk1"/>
                </a:solidFill>
              </a:rPr>
              <a:t>=D</a:t>
            </a:r>
            <a:r>
              <a:rPr lang="en-GB" baseline="-25000">
                <a:solidFill>
                  <a:schemeClr val="dk1"/>
                </a:solidFill>
              </a:rPr>
              <a:t>1</a:t>
            </a:r>
          </a:p>
          <a:p>
            <a:pPr marL="457200" lvl="0" indent="-228600" rtl="0">
              <a:spcBef>
                <a:spcPts val="0"/>
              </a:spcBef>
              <a:buClr>
                <a:schemeClr val="dk1"/>
              </a:buClr>
              <a:buChar char="●"/>
            </a:pPr>
            <a:r>
              <a:rPr lang="en-GB">
                <a:solidFill>
                  <a:schemeClr val="dk1"/>
                </a:solidFill>
              </a:rPr>
              <a:t>Introduces zero parameters, since it computes a fixed function of the input</a:t>
            </a:r>
          </a:p>
          <a:p>
            <a:pPr marL="457200" lvl="0" indent="-228600" rtl="0">
              <a:spcBef>
                <a:spcPts val="0"/>
              </a:spcBef>
              <a:buClr>
                <a:schemeClr val="dk1"/>
              </a:buClr>
              <a:buChar char="●"/>
            </a:pPr>
            <a:r>
              <a:rPr lang="en-GB">
                <a:solidFill>
                  <a:schemeClr val="dk1"/>
                </a:solidFill>
              </a:rPr>
              <a:t>Note that it is not common to use zero-padding for Pooling layers</a:t>
            </a:r>
          </a:p>
          <a:p>
            <a:pPr marL="457200" lvl="0" indent="-228600" rtl="0">
              <a:spcBef>
                <a:spcPts val="0"/>
              </a:spcBef>
              <a:buClr>
                <a:schemeClr val="dk1"/>
              </a:buClr>
              <a:buChar char="●"/>
            </a:pPr>
            <a:r>
              <a:rPr lang="en-GB">
                <a:solidFill>
                  <a:schemeClr val="dk1"/>
                </a:solidFill>
              </a:rPr>
              <a:t>In general we have a pooling layer with F=3,S=2 (also called </a:t>
            </a:r>
            <a:r>
              <a:rPr lang="en-GB" i="1">
                <a:solidFill>
                  <a:schemeClr val="dk1"/>
                </a:solidFill>
              </a:rPr>
              <a:t>overlapping pooling</a:t>
            </a:r>
            <a:r>
              <a:rPr lang="en-GB">
                <a:solidFill>
                  <a:schemeClr val="dk1"/>
                </a:solidFill>
              </a:rPr>
              <a:t>), and more commonly F=2,S=2. Pooling sizes with larger receptive fields </a:t>
            </a:r>
            <a:r>
              <a:rPr lang="en-GB" i="1">
                <a:solidFill>
                  <a:schemeClr val="dk1"/>
                </a:solidFill>
              </a:rPr>
              <a:t>are too destructive</a:t>
            </a:r>
            <a:r>
              <a:rPr lang="en-GB">
                <a:solidFill>
                  <a:schemeClr val="dk1"/>
                </a:solidFill>
              </a:rPr>
              <a:t>.</a:t>
            </a:r>
          </a:p>
          <a:p>
            <a:pPr lvl="0" rtl="0">
              <a:spcBef>
                <a:spcPts val="0"/>
              </a:spcBef>
              <a:buNone/>
            </a:pPr>
            <a:endParaRPr/>
          </a:p>
        </p:txBody>
      </p:sp>
      <p:sp>
        <p:nvSpPr>
          <p:cNvPr id="1836" name="Shape 183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Pooling layer</a:t>
            </a:r>
          </a:p>
        </p:txBody>
      </p:sp>
      <p:pic>
        <p:nvPicPr>
          <p:cNvPr id="1837" name="Shape 1837"/>
          <p:cNvPicPr preferRelativeResize="0"/>
          <p:nvPr/>
        </p:nvPicPr>
        <p:blipFill>
          <a:blip r:embed="rId3">
            <a:alphaModFix/>
          </a:blip>
          <a:stretch>
            <a:fillRect/>
          </a:stretch>
        </p:blipFill>
        <p:spPr>
          <a:xfrm>
            <a:off x="4927900" y="2966326"/>
            <a:ext cx="4216100" cy="19714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8"/>
        <p:cNvGrpSpPr/>
        <p:nvPr/>
      </p:nvGrpSpPr>
      <p:grpSpPr>
        <a:xfrm>
          <a:off x="0" y="0"/>
          <a:ext cx="0" cy="0"/>
          <a:chOff x="0" y="0"/>
          <a:chExt cx="0" cy="0"/>
        </a:xfrm>
      </p:grpSpPr>
      <p:sp>
        <p:nvSpPr>
          <p:cNvPr id="1229" name="Shape 122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Know your data - many types of networks</a:t>
            </a:r>
          </a:p>
        </p:txBody>
      </p:sp>
      <p:sp>
        <p:nvSpPr>
          <p:cNvPr id="1230" name="Shape 1230"/>
          <p:cNvSpPr txBox="1"/>
          <p:nvPr/>
        </p:nvSpPr>
        <p:spPr>
          <a:xfrm>
            <a:off x="1124375" y="1138987"/>
            <a:ext cx="3380100" cy="316200"/>
          </a:xfrm>
          <a:prstGeom prst="rect">
            <a:avLst/>
          </a:prstGeom>
          <a:noFill/>
          <a:ln>
            <a:noFill/>
          </a:ln>
        </p:spPr>
        <p:txBody>
          <a:bodyPr lIns="91425" tIns="91425" rIns="91425" bIns="91425" anchor="ctr" anchorCtr="0">
            <a:noAutofit/>
          </a:bodyPr>
          <a:lstStyle/>
          <a:p>
            <a:pPr lvl="0">
              <a:spcBef>
                <a:spcPts val="0"/>
              </a:spcBef>
              <a:buNone/>
            </a:pPr>
            <a:r>
              <a:rPr lang="en-GB"/>
              <a:t>Fixed length representation</a:t>
            </a:r>
          </a:p>
        </p:txBody>
      </p:sp>
      <p:sp>
        <p:nvSpPr>
          <p:cNvPr id="1231" name="Shape 1231"/>
          <p:cNvSpPr txBox="1"/>
          <p:nvPr/>
        </p:nvSpPr>
        <p:spPr>
          <a:xfrm>
            <a:off x="4983550" y="1268425"/>
            <a:ext cx="3380100" cy="431400"/>
          </a:xfrm>
          <a:prstGeom prst="rect">
            <a:avLst/>
          </a:prstGeom>
          <a:noFill/>
          <a:ln>
            <a:noFill/>
          </a:ln>
        </p:spPr>
        <p:txBody>
          <a:bodyPr lIns="91425" tIns="91425" rIns="91425" bIns="91425" anchor="ctr" anchorCtr="0">
            <a:noAutofit/>
          </a:bodyPr>
          <a:lstStyle/>
          <a:p>
            <a:pPr lvl="0" rtl="0">
              <a:spcBef>
                <a:spcPts val="0"/>
              </a:spcBef>
              <a:buNone/>
            </a:pPr>
            <a:r>
              <a:rPr lang="en-GB"/>
              <a:t>Variable length representation </a:t>
            </a:r>
          </a:p>
        </p:txBody>
      </p:sp>
      <p:sp>
        <p:nvSpPr>
          <p:cNvPr id="1232" name="Shape 1232"/>
          <p:cNvSpPr txBox="1"/>
          <p:nvPr/>
        </p:nvSpPr>
        <p:spPr>
          <a:xfrm>
            <a:off x="4923387" y="3550600"/>
            <a:ext cx="3380100" cy="741900"/>
          </a:xfrm>
          <a:prstGeom prst="rect">
            <a:avLst/>
          </a:prstGeom>
          <a:noFill/>
          <a:ln>
            <a:noFill/>
          </a:ln>
        </p:spPr>
        <p:txBody>
          <a:bodyPr lIns="91425" tIns="91425" rIns="91425" bIns="91425" anchor="t" anchorCtr="0">
            <a:noAutofit/>
          </a:bodyPr>
          <a:lstStyle/>
          <a:p>
            <a:pPr lvl="0" algn="ctr" rtl="0">
              <a:spcBef>
                <a:spcPts val="0"/>
              </a:spcBef>
              <a:buNone/>
            </a:pPr>
            <a:endParaRPr sz="800"/>
          </a:p>
          <a:p>
            <a:pPr lvl="0" algn="ctr" rtl="0">
              <a:spcBef>
                <a:spcPts val="0"/>
              </a:spcBef>
              <a:buNone/>
            </a:pPr>
            <a:r>
              <a:rPr lang="en-GB" sz="1200" i="1"/>
              <a:t>Online video sequences, or samples of different sizes</a:t>
            </a:r>
          </a:p>
        </p:txBody>
      </p:sp>
      <p:pic>
        <p:nvPicPr>
          <p:cNvPr id="1233" name="Shape 1233"/>
          <p:cNvPicPr preferRelativeResize="0"/>
          <p:nvPr/>
        </p:nvPicPr>
        <p:blipFill>
          <a:blip r:embed="rId3">
            <a:alphaModFix/>
          </a:blip>
          <a:stretch>
            <a:fillRect/>
          </a:stretch>
        </p:blipFill>
        <p:spPr>
          <a:xfrm>
            <a:off x="1057362" y="1448999"/>
            <a:ext cx="2504124" cy="2697699"/>
          </a:xfrm>
          <a:prstGeom prst="rect">
            <a:avLst/>
          </a:prstGeom>
          <a:noFill/>
          <a:ln>
            <a:noFill/>
          </a:ln>
        </p:spPr>
      </p:pic>
      <p:sp>
        <p:nvSpPr>
          <p:cNvPr id="1234" name="Shape 1234"/>
          <p:cNvSpPr txBox="1"/>
          <p:nvPr/>
        </p:nvSpPr>
        <p:spPr>
          <a:xfrm>
            <a:off x="525850" y="4099575"/>
            <a:ext cx="3380100" cy="741900"/>
          </a:xfrm>
          <a:prstGeom prst="rect">
            <a:avLst/>
          </a:prstGeom>
          <a:noFill/>
          <a:ln>
            <a:noFill/>
          </a:ln>
        </p:spPr>
        <p:txBody>
          <a:bodyPr lIns="91425" tIns="91425" rIns="91425" bIns="91425" anchor="t" anchorCtr="0">
            <a:noAutofit/>
          </a:bodyPr>
          <a:lstStyle/>
          <a:p>
            <a:pPr lvl="0" algn="ctr" rtl="0">
              <a:spcBef>
                <a:spcPts val="0"/>
              </a:spcBef>
              <a:buNone/>
            </a:pPr>
            <a:endParaRPr sz="800"/>
          </a:p>
          <a:p>
            <a:pPr lvl="0" algn="ctr" rtl="0">
              <a:spcBef>
                <a:spcPts val="0"/>
              </a:spcBef>
              <a:buNone/>
            </a:pPr>
            <a:r>
              <a:rPr lang="en-GB" sz="1200" i="1"/>
              <a:t>Images</a:t>
            </a:r>
          </a:p>
        </p:txBody>
      </p:sp>
      <p:pic>
        <p:nvPicPr>
          <p:cNvPr id="1235" name="Shape 1235"/>
          <p:cNvPicPr preferRelativeResize="0"/>
          <p:nvPr/>
        </p:nvPicPr>
        <p:blipFill>
          <a:blip r:embed="rId4">
            <a:alphaModFix/>
          </a:blip>
          <a:stretch>
            <a:fillRect/>
          </a:stretch>
        </p:blipFill>
        <p:spPr>
          <a:xfrm>
            <a:off x="4587575" y="1873350"/>
            <a:ext cx="3417575" cy="1503724"/>
          </a:xfrm>
          <a:prstGeom prst="rect">
            <a:avLst/>
          </a:prstGeom>
          <a:noFill/>
          <a:ln>
            <a:noFill/>
          </a:ln>
        </p:spPr>
      </p:pic>
      <p:sp>
        <p:nvSpPr>
          <p:cNvPr id="1236" name="Shape 1236"/>
          <p:cNvSpPr txBox="1">
            <a:spLocks noGrp="1"/>
          </p:cNvSpPr>
          <p:nvPr>
            <p:ph type="body" idx="1"/>
          </p:nvPr>
        </p:nvSpPr>
        <p:spPr>
          <a:xfrm>
            <a:off x="255575" y="4535625"/>
            <a:ext cx="8520600" cy="510300"/>
          </a:xfrm>
          <a:prstGeom prst="rect">
            <a:avLst/>
          </a:prstGeom>
        </p:spPr>
        <p:txBody>
          <a:bodyPr lIns="91425" tIns="91425" rIns="91425" bIns="91425" anchor="t" anchorCtr="0">
            <a:noAutofit/>
          </a:bodyPr>
          <a:lstStyle/>
          <a:p>
            <a:pPr marL="457200" marR="0" lvl="0" indent="-342900" algn="l" rtl="0">
              <a:lnSpc>
                <a:spcPct val="115000"/>
              </a:lnSpc>
              <a:spcBef>
                <a:spcPts val="0"/>
              </a:spcBef>
              <a:spcAft>
                <a:spcPts val="1600"/>
              </a:spcAft>
              <a:buClr>
                <a:srgbClr val="000000"/>
              </a:buClr>
              <a:buSzPct val="100000"/>
              <a:buFont typeface="Arial"/>
            </a:pPr>
            <a:r>
              <a:rPr lang="en-GB">
                <a:solidFill>
                  <a:srgbClr val="000000"/>
                </a:solidFill>
              </a:rPr>
              <a:t>Specific architectures for different types of data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41"/>
        <p:cNvGrpSpPr/>
        <p:nvPr/>
      </p:nvGrpSpPr>
      <p:grpSpPr>
        <a:xfrm>
          <a:off x="0" y="0"/>
          <a:ext cx="0" cy="0"/>
          <a:chOff x="0" y="0"/>
          <a:chExt cx="0" cy="0"/>
        </a:xfrm>
      </p:grpSpPr>
      <p:sp>
        <p:nvSpPr>
          <p:cNvPr id="1842" name="Shape 1842"/>
          <p:cNvSpPr txBox="1"/>
          <p:nvPr/>
        </p:nvSpPr>
        <p:spPr>
          <a:xfrm>
            <a:off x="311700" y="1017725"/>
            <a:ext cx="80769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lvl="0" indent="-228600" rtl="0">
              <a:spcBef>
                <a:spcPts val="0"/>
              </a:spcBef>
              <a:buClr>
                <a:schemeClr val="dk1"/>
              </a:buClr>
              <a:buChar char="●"/>
            </a:pPr>
            <a:r>
              <a:rPr lang="en-GB">
                <a:solidFill>
                  <a:schemeClr val="dk1"/>
                </a:solidFill>
              </a:rPr>
              <a:t>The most common form of a ConvNet architecture stacks </a:t>
            </a:r>
          </a:p>
          <a:p>
            <a:pPr marL="914400" lvl="1" indent="-228600" rtl="0">
              <a:spcBef>
                <a:spcPts val="0"/>
              </a:spcBef>
              <a:buClr>
                <a:schemeClr val="dk1"/>
              </a:buClr>
              <a:buChar char="○"/>
            </a:pPr>
            <a:r>
              <a:rPr lang="en-GB">
                <a:solidFill>
                  <a:schemeClr val="dk1"/>
                </a:solidFill>
              </a:rPr>
              <a:t>a few CONV-RELU layers, </a:t>
            </a:r>
          </a:p>
          <a:p>
            <a:pPr marL="914400" lvl="1" indent="-228600" rtl="0">
              <a:spcBef>
                <a:spcPts val="0"/>
              </a:spcBef>
              <a:buClr>
                <a:schemeClr val="dk1"/>
              </a:buClr>
              <a:buChar char="○"/>
            </a:pPr>
            <a:r>
              <a:rPr lang="en-GB">
                <a:solidFill>
                  <a:schemeClr val="dk1"/>
                </a:solidFill>
              </a:rPr>
              <a:t>follows them with POOL layers, and </a:t>
            </a:r>
          </a:p>
          <a:p>
            <a:pPr marL="914400" lvl="1" indent="-228600" rtl="0">
              <a:spcBef>
                <a:spcPts val="0"/>
              </a:spcBef>
              <a:buClr>
                <a:schemeClr val="dk1"/>
              </a:buClr>
              <a:buChar char="○"/>
            </a:pPr>
            <a:r>
              <a:rPr lang="en-GB">
                <a:solidFill>
                  <a:schemeClr val="dk1"/>
                </a:solidFill>
              </a:rPr>
              <a:t>repeats this pattern until the image has been merged spatially to a small size </a:t>
            </a:r>
          </a:p>
          <a:p>
            <a:pPr marL="914400" lvl="1" indent="-228600" rtl="0">
              <a:spcBef>
                <a:spcPts val="0"/>
              </a:spcBef>
              <a:buClr>
                <a:schemeClr val="dk1"/>
              </a:buClr>
              <a:buChar char="○"/>
            </a:pPr>
            <a:r>
              <a:rPr lang="en-GB">
                <a:solidFill>
                  <a:schemeClr val="dk1"/>
                </a:solidFill>
              </a:rPr>
              <a:t>At some point, it is common to transition to fully-connected layers </a:t>
            </a:r>
          </a:p>
          <a:p>
            <a:pPr marL="914400" lvl="1" indent="-228600" rtl="0">
              <a:spcBef>
                <a:spcPts val="0"/>
              </a:spcBef>
              <a:buClr>
                <a:schemeClr val="dk1"/>
              </a:buClr>
              <a:buChar char="○"/>
            </a:pPr>
            <a:r>
              <a:rPr lang="en-GB">
                <a:solidFill>
                  <a:schemeClr val="dk1"/>
                </a:solidFill>
              </a:rPr>
              <a:t>The last fully-connected layer holds the output, such as the class scores</a:t>
            </a:r>
          </a:p>
        </p:txBody>
      </p:sp>
      <p:sp>
        <p:nvSpPr>
          <p:cNvPr id="1843" name="Shape 184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Common architectures</a:t>
            </a:r>
          </a:p>
        </p:txBody>
      </p:sp>
      <p:sp>
        <p:nvSpPr>
          <p:cNvPr id="1844" name="Shape 1844"/>
          <p:cNvSpPr txBox="1"/>
          <p:nvPr/>
        </p:nvSpPr>
        <p:spPr>
          <a:xfrm>
            <a:off x="686400" y="2487675"/>
            <a:ext cx="7602900" cy="1054800"/>
          </a:xfrm>
          <a:prstGeom prst="rect">
            <a:avLst/>
          </a:prstGeom>
          <a:noFill/>
          <a:ln>
            <a:noFill/>
          </a:ln>
        </p:spPr>
        <p:txBody>
          <a:bodyPr lIns="91425" tIns="91425" rIns="91425" bIns="91425" anchor="ctr" anchorCtr="0">
            <a:noAutofit/>
          </a:bodyPr>
          <a:lstStyle/>
          <a:p>
            <a:pPr lvl="0" rtl="0">
              <a:spcBef>
                <a:spcPts val="0"/>
              </a:spcBef>
              <a:buNone/>
            </a:pPr>
            <a:r>
              <a:rPr lang="en-GB" sz="1800"/>
              <a:t>INPUT -&gt; [[CONV -&gt; RELU]*</a:t>
            </a:r>
            <a:r>
              <a:rPr lang="en-GB" sz="1800" i="1"/>
              <a:t>N</a:t>
            </a:r>
            <a:r>
              <a:rPr lang="en-GB" sz="1800"/>
              <a:t> -&gt; POOL?]*</a:t>
            </a:r>
            <a:r>
              <a:rPr lang="en-GB" sz="1800" i="1"/>
              <a:t>M</a:t>
            </a:r>
            <a:r>
              <a:rPr lang="en-GB" sz="1800"/>
              <a:t> -&gt; [FC -&gt; RELU]*</a:t>
            </a:r>
            <a:r>
              <a:rPr lang="en-GB" sz="1800" i="1"/>
              <a:t>K</a:t>
            </a:r>
            <a:r>
              <a:rPr lang="en-GB" sz="1800"/>
              <a:t> -&gt; FC</a:t>
            </a:r>
          </a:p>
        </p:txBody>
      </p:sp>
      <p:sp>
        <p:nvSpPr>
          <p:cNvPr id="1845" name="Shape 1845"/>
          <p:cNvSpPr txBox="1"/>
          <p:nvPr/>
        </p:nvSpPr>
        <p:spPr>
          <a:xfrm>
            <a:off x="311700" y="3075125"/>
            <a:ext cx="80769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marR="0" lvl="0" indent="-317500" algn="l" rtl="0">
              <a:lnSpc>
                <a:spcPct val="100000"/>
              </a:lnSpc>
              <a:spcBef>
                <a:spcPts val="0"/>
              </a:spcBef>
              <a:spcAft>
                <a:spcPts val="0"/>
              </a:spcAft>
              <a:buClr>
                <a:schemeClr val="dk1"/>
              </a:buClr>
              <a:buFont typeface="Arial"/>
              <a:buChar char="●"/>
            </a:pPr>
            <a:r>
              <a:rPr lang="en-GB">
                <a:solidFill>
                  <a:schemeClr val="dk1"/>
                </a:solidFill>
              </a:rPr>
              <a:t>where the * indicates repetition, and the POOL? indicates an optional pooling layer</a:t>
            </a:r>
          </a:p>
          <a:p>
            <a:pPr marL="457200" marR="0" lvl="0" indent="-317500" algn="l" rtl="0">
              <a:lnSpc>
                <a:spcPct val="100000"/>
              </a:lnSpc>
              <a:spcBef>
                <a:spcPts val="0"/>
              </a:spcBef>
              <a:spcAft>
                <a:spcPts val="0"/>
              </a:spcAft>
              <a:buClr>
                <a:schemeClr val="dk1"/>
              </a:buClr>
              <a:buFont typeface="Arial"/>
              <a:buChar char="●"/>
            </a:pPr>
            <a:r>
              <a:rPr lang="en-GB">
                <a:solidFill>
                  <a:schemeClr val="dk1"/>
                </a:solidFill>
              </a:rPr>
              <a:t>Moreover, </a:t>
            </a:r>
            <a:r>
              <a:rPr lang="en-GB" i="1">
                <a:solidFill>
                  <a:schemeClr val="dk1"/>
                </a:solidFill>
              </a:rPr>
              <a:t>N</a:t>
            </a:r>
            <a:r>
              <a:rPr lang="en-GB">
                <a:solidFill>
                  <a:schemeClr val="dk1"/>
                </a:solidFill>
              </a:rPr>
              <a:t> &gt;= 0 (and usually </a:t>
            </a:r>
            <a:r>
              <a:rPr lang="en-GB" i="1">
                <a:solidFill>
                  <a:schemeClr val="dk1"/>
                </a:solidFill>
              </a:rPr>
              <a:t>N</a:t>
            </a:r>
            <a:r>
              <a:rPr lang="en-GB">
                <a:solidFill>
                  <a:schemeClr val="dk1"/>
                </a:solidFill>
              </a:rPr>
              <a:t> &lt;= 3), </a:t>
            </a:r>
            <a:r>
              <a:rPr lang="en-GB" i="1">
                <a:solidFill>
                  <a:schemeClr val="dk1"/>
                </a:solidFill>
              </a:rPr>
              <a:t>M</a:t>
            </a:r>
            <a:r>
              <a:rPr lang="en-GB">
                <a:solidFill>
                  <a:schemeClr val="dk1"/>
                </a:solidFill>
              </a:rPr>
              <a:t> &gt;= 0, </a:t>
            </a:r>
            <a:r>
              <a:rPr lang="en-GB" i="1">
                <a:solidFill>
                  <a:schemeClr val="dk1"/>
                </a:solidFill>
              </a:rPr>
              <a:t>K</a:t>
            </a:r>
            <a:r>
              <a:rPr lang="en-GB">
                <a:solidFill>
                  <a:schemeClr val="dk1"/>
                </a:solidFill>
              </a:rPr>
              <a:t> &gt;= 0 (and usually </a:t>
            </a:r>
            <a:r>
              <a:rPr lang="en-GB" i="1">
                <a:solidFill>
                  <a:schemeClr val="dk1"/>
                </a:solidFill>
              </a:rPr>
              <a:t>K</a:t>
            </a:r>
            <a:r>
              <a:rPr lang="en-GB">
                <a:solidFill>
                  <a:schemeClr val="dk1"/>
                </a:solidFill>
              </a:rPr>
              <a:t> &lt; 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49"/>
        <p:cNvGrpSpPr/>
        <p:nvPr/>
      </p:nvGrpSpPr>
      <p:grpSpPr>
        <a:xfrm>
          <a:off x="0" y="0"/>
          <a:ext cx="0" cy="0"/>
          <a:chOff x="0" y="0"/>
          <a:chExt cx="0" cy="0"/>
        </a:xfrm>
      </p:grpSpPr>
      <p:sp>
        <p:nvSpPr>
          <p:cNvPr id="1850" name="Shape 1850"/>
          <p:cNvSpPr txBox="1"/>
          <p:nvPr/>
        </p:nvSpPr>
        <p:spPr>
          <a:xfrm>
            <a:off x="311700" y="1017725"/>
            <a:ext cx="80769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marR="0" lvl="0" indent="-228600" algn="l" rtl="0">
              <a:lnSpc>
                <a:spcPct val="100000"/>
              </a:lnSpc>
              <a:spcBef>
                <a:spcPts val="0"/>
              </a:spcBef>
              <a:spcAft>
                <a:spcPts val="0"/>
              </a:spcAft>
              <a:buClr>
                <a:schemeClr val="dk1"/>
              </a:buClr>
              <a:buChar char="●"/>
            </a:pPr>
            <a:r>
              <a:rPr lang="en-GB" b="1">
                <a:solidFill>
                  <a:schemeClr val="dk1"/>
                </a:solidFill>
              </a:rPr>
              <a:t>LeNet</a:t>
            </a:r>
            <a:r>
              <a:rPr lang="en-GB">
                <a:solidFill>
                  <a:schemeClr val="dk1"/>
                </a:solidFill>
              </a:rPr>
              <a:t>. The first successful applications of Convolutional Networks were developed by Yann LeCun in 1990’s. Used to read zip codes, digits, etc.</a:t>
            </a:r>
          </a:p>
          <a:p>
            <a:pPr marL="457200" marR="0" lvl="0" indent="-228600" algn="l" rtl="0">
              <a:lnSpc>
                <a:spcPct val="100000"/>
              </a:lnSpc>
              <a:spcBef>
                <a:spcPts val="0"/>
              </a:spcBef>
              <a:spcAft>
                <a:spcPts val="0"/>
              </a:spcAft>
              <a:buClr>
                <a:schemeClr val="dk1"/>
              </a:buClr>
              <a:buChar char="●"/>
            </a:pPr>
            <a:r>
              <a:rPr lang="en-GB" b="1">
                <a:solidFill>
                  <a:schemeClr val="dk1"/>
                </a:solidFill>
              </a:rPr>
              <a:t>AlexNet</a:t>
            </a:r>
            <a:r>
              <a:rPr lang="en-GB">
                <a:solidFill>
                  <a:schemeClr val="dk1"/>
                </a:solidFill>
              </a:rPr>
              <a:t>. Developed by Alex Krizhevsky, et al. was submitted to the ImageNet ILSVRC challenge in 2012 and significantly outperformed the second runner-up (top 5 error of 16% compared to runner-up with 26% error). The Network had a very similar architecture to LeNet, but was deeper, bigger, and featured Convolutional Layers stacked on top of each other (previously it was common to only have a single CONV layer always immediately followed by a POOL layer).</a:t>
            </a:r>
          </a:p>
          <a:p>
            <a:pPr marL="457200" marR="0" lvl="0" indent="-228600" algn="l" rtl="0">
              <a:lnSpc>
                <a:spcPct val="100000"/>
              </a:lnSpc>
              <a:spcBef>
                <a:spcPts val="0"/>
              </a:spcBef>
              <a:spcAft>
                <a:spcPts val="0"/>
              </a:spcAft>
              <a:buClr>
                <a:schemeClr val="dk1"/>
              </a:buClr>
              <a:buChar char="●"/>
            </a:pPr>
            <a:r>
              <a:rPr lang="en-GB" b="1">
                <a:solidFill>
                  <a:schemeClr val="dk1"/>
                </a:solidFill>
              </a:rPr>
              <a:t>ZF Net</a:t>
            </a:r>
            <a:r>
              <a:rPr lang="en-GB">
                <a:solidFill>
                  <a:schemeClr val="dk1"/>
                </a:solidFill>
              </a:rPr>
              <a:t>. The ILSVRC 2013 winner was a Convolutional Network from Matthew Zeiler and Rob Fergus. It became known as the ZFNet (short for Zeiler &amp; Fergus Net). It was an improvement on AlexNet by tweaking the architecture hyperparameters, in particular by expanding the size of the middle convolutional layers and making the stride and filter size on the first layer smaller.</a:t>
            </a:r>
          </a:p>
          <a:p>
            <a:pPr marR="0" lvl="0" algn="l" rtl="0">
              <a:lnSpc>
                <a:spcPct val="100000"/>
              </a:lnSpc>
              <a:spcBef>
                <a:spcPts val="0"/>
              </a:spcBef>
              <a:spcAft>
                <a:spcPts val="0"/>
              </a:spcAft>
              <a:buNone/>
            </a:pPr>
            <a:endParaRPr>
              <a:solidFill>
                <a:schemeClr val="dk1"/>
              </a:solidFill>
            </a:endParaRPr>
          </a:p>
        </p:txBody>
      </p:sp>
      <p:sp>
        <p:nvSpPr>
          <p:cNvPr id="1851" name="Shape 185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State of the art architectures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55"/>
        <p:cNvGrpSpPr/>
        <p:nvPr/>
      </p:nvGrpSpPr>
      <p:grpSpPr>
        <a:xfrm>
          <a:off x="0" y="0"/>
          <a:ext cx="0" cy="0"/>
          <a:chOff x="0" y="0"/>
          <a:chExt cx="0" cy="0"/>
        </a:xfrm>
      </p:grpSpPr>
      <p:sp>
        <p:nvSpPr>
          <p:cNvPr id="1856" name="Shape 1856"/>
          <p:cNvSpPr txBox="1"/>
          <p:nvPr/>
        </p:nvSpPr>
        <p:spPr>
          <a:xfrm>
            <a:off x="311700" y="1017725"/>
            <a:ext cx="80769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marR="0" lvl="0" indent="-228600" algn="l" rtl="0">
              <a:lnSpc>
                <a:spcPct val="100000"/>
              </a:lnSpc>
              <a:spcBef>
                <a:spcPts val="0"/>
              </a:spcBef>
              <a:spcAft>
                <a:spcPts val="0"/>
              </a:spcAft>
              <a:buClr>
                <a:schemeClr val="dk1"/>
              </a:buClr>
              <a:buChar char="●"/>
            </a:pPr>
            <a:r>
              <a:rPr lang="en-GB" b="1">
                <a:solidFill>
                  <a:schemeClr val="dk1"/>
                </a:solidFill>
              </a:rPr>
              <a:t>GoogLeNet</a:t>
            </a:r>
            <a:r>
              <a:rPr lang="en-GB">
                <a:solidFill>
                  <a:schemeClr val="dk1"/>
                </a:solidFill>
              </a:rPr>
              <a:t>. The ILSVRC 2014 winner was a Convolutional Network from Szegedy et al. from Google. Its main contribution was the development of an Inception Module that dramatically reduced the number of parameters in the network (4M, compared to AlexNet with 60M). Additionally, this paper uses Average Pooling instead of Fully Connected layers at the top of the ConvNet, eliminating a large amount of parameters that do not seem to matter much. There are also several followup versions to the GoogLeNet, most recently Inception-v4.</a:t>
            </a:r>
          </a:p>
          <a:p>
            <a:pPr marL="457200" marR="0" lvl="0" indent="-228600" algn="l" rtl="0">
              <a:lnSpc>
                <a:spcPct val="100000"/>
              </a:lnSpc>
              <a:spcBef>
                <a:spcPts val="0"/>
              </a:spcBef>
              <a:spcAft>
                <a:spcPts val="0"/>
              </a:spcAft>
              <a:buClr>
                <a:schemeClr val="dk1"/>
              </a:buClr>
              <a:buChar char="●"/>
            </a:pPr>
            <a:r>
              <a:rPr lang="en-GB" b="1">
                <a:solidFill>
                  <a:schemeClr val="dk1"/>
                </a:solidFill>
              </a:rPr>
              <a:t>VGGNet</a:t>
            </a:r>
            <a:r>
              <a:rPr lang="en-GB">
                <a:solidFill>
                  <a:schemeClr val="dk1"/>
                </a:solidFill>
              </a:rPr>
              <a:t>. Runner-up in ILSVRC 2014, its main contribution was in showing that the depth of the network is a critical component for good performance. Their final best network contains 16 CONV/FC layers and, appealingly, features an extremely homogeneous architecture that only performs 3x3 convolutions and 2x2 pooling from the beginning to the end. Downside, is more expensive to evaluate and uses a lot more memory and parameters (140M). Most of these parameters are in the first fully connected layer</a:t>
            </a:r>
          </a:p>
          <a:p>
            <a:pPr marL="457200" marR="0" lvl="0" indent="-228600" algn="l" rtl="0">
              <a:lnSpc>
                <a:spcPct val="100000"/>
              </a:lnSpc>
              <a:spcBef>
                <a:spcPts val="0"/>
              </a:spcBef>
              <a:spcAft>
                <a:spcPts val="0"/>
              </a:spcAft>
              <a:buClr>
                <a:schemeClr val="dk1"/>
              </a:buClr>
              <a:buChar char="●"/>
            </a:pPr>
            <a:r>
              <a:rPr lang="en-GB" b="1">
                <a:solidFill>
                  <a:schemeClr val="dk1"/>
                </a:solidFill>
              </a:rPr>
              <a:t>ResNet</a:t>
            </a:r>
            <a:r>
              <a:rPr lang="en-GB">
                <a:solidFill>
                  <a:schemeClr val="dk1"/>
                </a:solidFill>
              </a:rPr>
              <a:t>. Residual Network developed by Kaiming He et al. was the winner of ILSVRC 2015. It features special skip connections and a heavy use of </a:t>
            </a:r>
            <a:r>
              <a:rPr lang="en-GB" i="1">
                <a:solidFill>
                  <a:schemeClr val="dk1"/>
                </a:solidFill>
              </a:rPr>
              <a:t>batch normalization</a:t>
            </a:r>
            <a:r>
              <a:rPr lang="en-GB">
                <a:solidFill>
                  <a:schemeClr val="dk1"/>
                </a:solidFill>
              </a:rPr>
              <a:t>. The architecture is also missing fully connected layers at the end of the network. </a:t>
            </a:r>
          </a:p>
        </p:txBody>
      </p:sp>
      <p:sp>
        <p:nvSpPr>
          <p:cNvPr id="1857" name="Shape 185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State of the art architectures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61"/>
        <p:cNvGrpSpPr/>
        <p:nvPr/>
      </p:nvGrpSpPr>
      <p:grpSpPr>
        <a:xfrm>
          <a:off x="0" y="0"/>
          <a:ext cx="0" cy="0"/>
          <a:chOff x="0" y="0"/>
          <a:chExt cx="0" cy="0"/>
        </a:xfrm>
      </p:grpSpPr>
      <p:sp>
        <p:nvSpPr>
          <p:cNvPr id="1862" name="Shape 1862"/>
          <p:cNvSpPr txBox="1">
            <a:spLocks noGrp="1"/>
          </p:cNvSpPr>
          <p:nvPr>
            <p:ph type="title"/>
          </p:nvPr>
        </p:nvSpPr>
        <p:spPr>
          <a:xfrm>
            <a:off x="311700" y="2150850"/>
            <a:ext cx="8520600" cy="841800"/>
          </a:xfrm>
          <a:prstGeom prst="rect">
            <a:avLst/>
          </a:prstGeom>
        </p:spPr>
        <p:txBody>
          <a:bodyPr lIns="91425" tIns="91425" rIns="91425" bIns="91425" anchor="ctr" anchorCtr="0">
            <a:noAutofit/>
          </a:bodyPr>
          <a:lstStyle/>
          <a:p>
            <a:pPr lvl="0">
              <a:spcBef>
                <a:spcPts val="0"/>
              </a:spcBef>
              <a:buNone/>
            </a:pPr>
            <a:r>
              <a:rPr lang="en-GB"/>
              <a:t>Visualizing CNNs </a:t>
            </a:r>
          </a:p>
          <a:p>
            <a:pPr lvl="0" rtl="0">
              <a:spcBef>
                <a:spcPts val="0"/>
              </a:spcBef>
              <a:buNone/>
            </a:pPr>
            <a:r>
              <a:rPr lang="en-GB" sz="3000"/>
              <a:t>(what’s going on under the hood)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66"/>
        <p:cNvGrpSpPr/>
        <p:nvPr/>
      </p:nvGrpSpPr>
      <p:grpSpPr>
        <a:xfrm>
          <a:off x="0" y="0"/>
          <a:ext cx="0" cy="0"/>
          <a:chOff x="0" y="0"/>
          <a:chExt cx="0" cy="0"/>
        </a:xfrm>
      </p:grpSpPr>
      <p:sp>
        <p:nvSpPr>
          <p:cNvPr id="1867" name="Shape 1867"/>
          <p:cNvSpPr txBox="1"/>
          <p:nvPr/>
        </p:nvSpPr>
        <p:spPr>
          <a:xfrm>
            <a:off x="311700" y="1017725"/>
            <a:ext cx="80769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marR="0" lvl="0" indent="-228600" algn="l" rtl="0">
              <a:lnSpc>
                <a:spcPct val="100000"/>
              </a:lnSpc>
              <a:spcBef>
                <a:spcPts val="0"/>
              </a:spcBef>
              <a:spcAft>
                <a:spcPts val="0"/>
              </a:spcAft>
              <a:buClr>
                <a:schemeClr val="dk1"/>
              </a:buClr>
              <a:buChar char="●"/>
            </a:pPr>
            <a:r>
              <a:rPr lang="en-GB">
                <a:solidFill>
                  <a:schemeClr val="dk1"/>
                </a:solidFill>
              </a:rPr>
              <a:t>Several approaches for understanding and visualizing Convolutional Networks have been developed in the literature</a:t>
            </a:r>
          </a:p>
          <a:p>
            <a:pPr marL="457200" marR="0" lvl="0" indent="-228600" algn="l" rtl="0">
              <a:lnSpc>
                <a:spcPct val="100000"/>
              </a:lnSpc>
              <a:spcBef>
                <a:spcPts val="0"/>
              </a:spcBef>
              <a:spcAft>
                <a:spcPts val="0"/>
              </a:spcAft>
              <a:buClr>
                <a:schemeClr val="dk1"/>
              </a:buClr>
              <a:buChar char="●"/>
            </a:pPr>
            <a:r>
              <a:rPr lang="en-GB">
                <a:solidFill>
                  <a:schemeClr val="dk1"/>
                </a:solidFill>
              </a:rPr>
              <a:t>They answer the common criticism that the learned features in a Neural Network </a:t>
            </a:r>
            <a:r>
              <a:rPr lang="en-GB" i="1">
                <a:solidFill>
                  <a:schemeClr val="dk1"/>
                </a:solidFill>
              </a:rPr>
              <a:t>are not interpretable</a:t>
            </a:r>
          </a:p>
          <a:p>
            <a:pPr marL="457200" marR="0" lvl="0" indent="-228600" algn="l" rtl="0">
              <a:lnSpc>
                <a:spcPct val="100000"/>
              </a:lnSpc>
              <a:spcBef>
                <a:spcPts val="0"/>
              </a:spcBef>
              <a:spcAft>
                <a:spcPts val="0"/>
              </a:spcAft>
              <a:buClr>
                <a:schemeClr val="dk1"/>
              </a:buClr>
              <a:buChar char="●"/>
            </a:pPr>
            <a:r>
              <a:rPr lang="en-GB">
                <a:solidFill>
                  <a:schemeClr val="dk1"/>
                </a:solidFill>
              </a:rPr>
              <a:t>Techniques</a:t>
            </a:r>
            <a:r>
              <a:rPr lang="en-GB" i="1">
                <a:solidFill>
                  <a:schemeClr val="dk1"/>
                </a:solidFill>
              </a:rPr>
              <a:t>:</a:t>
            </a:r>
          </a:p>
          <a:p>
            <a:pPr marL="457200" lvl="0" indent="0" rtl="0">
              <a:lnSpc>
                <a:spcPct val="115000"/>
              </a:lnSpc>
              <a:spcBef>
                <a:spcPts val="1400"/>
              </a:spcBef>
              <a:spcAft>
                <a:spcPts val="400"/>
              </a:spcAft>
              <a:buNone/>
            </a:pPr>
            <a:r>
              <a:rPr lang="en-GB" sz="1300" i="1">
                <a:solidFill>
                  <a:schemeClr val="dk1"/>
                </a:solidFill>
              </a:rPr>
              <a:t>Visualizing the activations and first-layer weights</a:t>
            </a:r>
          </a:p>
          <a:p>
            <a:pPr marL="457200" lvl="0" indent="0" rtl="0">
              <a:lnSpc>
                <a:spcPct val="115000"/>
              </a:lnSpc>
              <a:spcBef>
                <a:spcPts val="1400"/>
              </a:spcBef>
              <a:spcAft>
                <a:spcPts val="400"/>
              </a:spcAft>
              <a:buNone/>
            </a:pPr>
            <a:r>
              <a:rPr lang="en-GB" sz="1300" i="1">
                <a:solidFill>
                  <a:schemeClr val="dk1"/>
                </a:solidFill>
              </a:rPr>
              <a:t>Retrieving images that maximally activate a neuron</a:t>
            </a:r>
          </a:p>
          <a:p>
            <a:pPr marL="457200" lvl="0" indent="0" rtl="0">
              <a:lnSpc>
                <a:spcPct val="115000"/>
              </a:lnSpc>
              <a:spcBef>
                <a:spcPts val="1400"/>
              </a:spcBef>
              <a:spcAft>
                <a:spcPts val="400"/>
              </a:spcAft>
              <a:buNone/>
            </a:pPr>
            <a:r>
              <a:rPr lang="en-GB" sz="1300" i="1">
                <a:solidFill>
                  <a:schemeClr val="dk1"/>
                </a:solidFill>
              </a:rPr>
              <a:t>Embedding the codes with t-SNE</a:t>
            </a:r>
          </a:p>
          <a:p>
            <a:pPr marL="457200" lvl="0" indent="0" rtl="0">
              <a:lnSpc>
                <a:spcPct val="115000"/>
              </a:lnSpc>
              <a:spcBef>
                <a:spcPts val="1400"/>
              </a:spcBef>
              <a:spcAft>
                <a:spcPts val="400"/>
              </a:spcAft>
              <a:buNone/>
            </a:pPr>
            <a:r>
              <a:rPr lang="en-GB" sz="1300" i="1">
                <a:solidFill>
                  <a:schemeClr val="dk1"/>
                </a:solidFill>
              </a:rPr>
              <a:t>Occluding parts of the image</a:t>
            </a:r>
          </a:p>
          <a:p>
            <a:pPr marL="457200" lvl="0" indent="0" rtl="0">
              <a:lnSpc>
                <a:spcPct val="115000"/>
              </a:lnSpc>
              <a:spcBef>
                <a:spcPts val="1400"/>
              </a:spcBef>
              <a:spcAft>
                <a:spcPts val="400"/>
              </a:spcAft>
              <a:buNone/>
            </a:pPr>
            <a:r>
              <a:rPr lang="en-GB" sz="1300">
                <a:solidFill>
                  <a:schemeClr val="dk1"/>
                </a:solidFill>
              </a:rPr>
              <a:t>Others at http://cs231n.github.io/understanding-cnn/</a:t>
            </a:r>
          </a:p>
        </p:txBody>
      </p:sp>
      <p:sp>
        <p:nvSpPr>
          <p:cNvPr id="1868" name="Shape 186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Visualization techniques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72"/>
        <p:cNvGrpSpPr/>
        <p:nvPr/>
      </p:nvGrpSpPr>
      <p:grpSpPr>
        <a:xfrm>
          <a:off x="0" y="0"/>
          <a:ext cx="0" cy="0"/>
          <a:chOff x="0" y="0"/>
          <a:chExt cx="0" cy="0"/>
        </a:xfrm>
      </p:grpSpPr>
      <p:sp>
        <p:nvSpPr>
          <p:cNvPr id="1873" name="Shape 1873"/>
          <p:cNvSpPr txBox="1"/>
          <p:nvPr/>
        </p:nvSpPr>
        <p:spPr>
          <a:xfrm>
            <a:off x="311700" y="1017725"/>
            <a:ext cx="34665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R="0" lvl="0" algn="l" rtl="0">
              <a:lnSpc>
                <a:spcPct val="100000"/>
              </a:lnSpc>
              <a:spcBef>
                <a:spcPts val="0"/>
              </a:spcBef>
              <a:spcAft>
                <a:spcPts val="0"/>
              </a:spcAft>
              <a:buNone/>
            </a:pPr>
            <a:r>
              <a:rPr lang="en-GB" sz="2400">
                <a:solidFill>
                  <a:srgbClr val="93C47D"/>
                </a:solidFill>
              </a:rPr>
              <a:t>+</a:t>
            </a:r>
          </a:p>
          <a:p>
            <a:pPr marL="457200" marR="0" lvl="0" indent="-228600" algn="l" rtl="0">
              <a:lnSpc>
                <a:spcPct val="100000"/>
              </a:lnSpc>
              <a:spcBef>
                <a:spcPts val="0"/>
              </a:spcBef>
              <a:spcAft>
                <a:spcPts val="0"/>
              </a:spcAft>
              <a:buClr>
                <a:schemeClr val="dk1"/>
              </a:buClr>
              <a:buChar char="●"/>
            </a:pPr>
            <a:r>
              <a:rPr lang="en-GB">
                <a:solidFill>
                  <a:schemeClr val="dk1"/>
                </a:solidFill>
              </a:rPr>
              <a:t> Interpretable, if at the first layers</a:t>
            </a:r>
          </a:p>
          <a:p>
            <a:pPr marR="0" lvl="0" algn="l" rtl="0">
              <a:lnSpc>
                <a:spcPct val="100000"/>
              </a:lnSpc>
              <a:spcBef>
                <a:spcPts val="0"/>
              </a:spcBef>
              <a:spcAft>
                <a:spcPts val="0"/>
              </a:spcAft>
              <a:buNone/>
            </a:pPr>
            <a:endParaRPr i="1">
              <a:solidFill>
                <a:schemeClr val="dk1"/>
              </a:solidFill>
            </a:endParaRPr>
          </a:p>
        </p:txBody>
      </p:sp>
      <p:sp>
        <p:nvSpPr>
          <p:cNvPr id="1874" name="Shape 187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Visualizing the </a:t>
            </a:r>
            <a:r>
              <a:rPr lang="en-GB" b="1"/>
              <a:t>activations</a:t>
            </a:r>
            <a:r>
              <a:rPr lang="en-GB"/>
              <a:t> and first-layer weights</a:t>
            </a:r>
          </a:p>
        </p:txBody>
      </p:sp>
      <p:pic>
        <p:nvPicPr>
          <p:cNvPr id="1875" name="Shape 1875"/>
          <p:cNvPicPr preferRelativeResize="0"/>
          <p:nvPr/>
        </p:nvPicPr>
        <p:blipFill>
          <a:blip r:embed="rId3">
            <a:alphaModFix/>
          </a:blip>
          <a:stretch>
            <a:fillRect/>
          </a:stretch>
        </p:blipFill>
        <p:spPr>
          <a:xfrm>
            <a:off x="161825" y="2190674"/>
            <a:ext cx="2812899" cy="2802774"/>
          </a:xfrm>
          <a:prstGeom prst="rect">
            <a:avLst/>
          </a:prstGeom>
          <a:noFill/>
          <a:ln>
            <a:noFill/>
          </a:ln>
        </p:spPr>
      </p:pic>
      <p:sp>
        <p:nvSpPr>
          <p:cNvPr id="1876" name="Shape 1876"/>
          <p:cNvSpPr txBox="1"/>
          <p:nvPr/>
        </p:nvSpPr>
        <p:spPr>
          <a:xfrm>
            <a:off x="5701500" y="491500"/>
            <a:ext cx="3000000" cy="3000000"/>
          </a:xfrm>
          <a:prstGeom prst="rect">
            <a:avLst/>
          </a:prstGeom>
          <a:noFill/>
          <a:ln>
            <a:noFill/>
          </a:ln>
        </p:spPr>
        <p:txBody>
          <a:bodyPr lIns="91425" tIns="91425" rIns="91425" bIns="91425" anchor="ctr" anchorCtr="0">
            <a:noAutofit/>
          </a:bodyPr>
          <a:lstStyle/>
          <a:p>
            <a:pPr lvl="0" rtl="0">
              <a:spcBef>
                <a:spcPts val="0"/>
              </a:spcBef>
              <a:buNone/>
            </a:pPr>
            <a:r>
              <a:rPr lang="en-GB" sz="2400">
                <a:solidFill>
                  <a:srgbClr val="FF0000"/>
                </a:solidFill>
              </a:rPr>
              <a:t>-</a:t>
            </a:r>
            <a:r>
              <a:rPr lang="en-GB">
                <a:solidFill>
                  <a:schemeClr val="dk1"/>
                </a:solidFill>
              </a:rPr>
              <a:t> </a:t>
            </a:r>
          </a:p>
          <a:p>
            <a:pPr marL="457200" lvl="0" indent="-228600" rtl="0">
              <a:spcBef>
                <a:spcPts val="0"/>
              </a:spcBef>
              <a:buClr>
                <a:schemeClr val="dk1"/>
              </a:buClr>
              <a:buChar char="●"/>
            </a:pPr>
            <a:r>
              <a:rPr lang="en-GB">
                <a:solidFill>
                  <a:schemeClr val="dk1"/>
                </a:solidFill>
              </a:rPr>
              <a:t>no meaning in the deep layers</a:t>
            </a:r>
          </a:p>
          <a:p>
            <a:pPr marL="457200" lvl="0" indent="-228600" rtl="0">
              <a:spcBef>
                <a:spcPts val="0"/>
              </a:spcBef>
              <a:buClr>
                <a:schemeClr val="dk1"/>
              </a:buClr>
              <a:buChar char="●"/>
            </a:pPr>
            <a:r>
              <a:rPr lang="en-GB">
                <a:solidFill>
                  <a:schemeClr val="dk1"/>
                </a:solidFill>
              </a:rPr>
              <a:t>Low activations or dead neurons?</a:t>
            </a:r>
          </a:p>
          <a:p>
            <a:pPr lvl="0" rtl="0">
              <a:spcBef>
                <a:spcPts val="0"/>
              </a:spcBef>
              <a:buNone/>
            </a:pPr>
            <a:endParaRPr>
              <a:solidFill>
                <a:schemeClr val="dk1"/>
              </a:solidFill>
            </a:endParaRPr>
          </a:p>
        </p:txBody>
      </p:sp>
      <p:pic>
        <p:nvPicPr>
          <p:cNvPr id="1877" name="Shape 1877"/>
          <p:cNvPicPr preferRelativeResize="0"/>
          <p:nvPr/>
        </p:nvPicPr>
        <p:blipFill>
          <a:blip r:embed="rId4">
            <a:alphaModFix/>
          </a:blip>
          <a:stretch>
            <a:fillRect/>
          </a:stretch>
        </p:blipFill>
        <p:spPr>
          <a:xfrm>
            <a:off x="3072000" y="2190674"/>
            <a:ext cx="2797715" cy="280277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881"/>
        <p:cNvGrpSpPr/>
        <p:nvPr/>
      </p:nvGrpSpPr>
      <p:grpSpPr>
        <a:xfrm>
          <a:off x="0" y="0"/>
          <a:ext cx="0" cy="0"/>
          <a:chOff x="0" y="0"/>
          <a:chExt cx="0" cy="0"/>
        </a:xfrm>
      </p:grpSpPr>
      <p:sp>
        <p:nvSpPr>
          <p:cNvPr id="1882" name="Shape 1882"/>
          <p:cNvSpPr txBox="1"/>
          <p:nvPr/>
        </p:nvSpPr>
        <p:spPr>
          <a:xfrm>
            <a:off x="311700" y="1017725"/>
            <a:ext cx="34665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R="0" lvl="0" algn="l" rtl="0">
              <a:lnSpc>
                <a:spcPct val="100000"/>
              </a:lnSpc>
              <a:spcBef>
                <a:spcPts val="0"/>
              </a:spcBef>
              <a:spcAft>
                <a:spcPts val="0"/>
              </a:spcAft>
              <a:buNone/>
            </a:pPr>
            <a:r>
              <a:rPr lang="en-GB" sz="2400">
                <a:solidFill>
                  <a:srgbClr val="93C47D"/>
                </a:solidFill>
              </a:rPr>
              <a:t>+</a:t>
            </a:r>
          </a:p>
          <a:p>
            <a:pPr marL="457200" marR="0" lvl="0" indent="-228600" algn="l" rtl="0">
              <a:lnSpc>
                <a:spcPct val="100000"/>
              </a:lnSpc>
              <a:spcBef>
                <a:spcPts val="0"/>
              </a:spcBef>
              <a:spcAft>
                <a:spcPts val="0"/>
              </a:spcAft>
              <a:buClr>
                <a:schemeClr val="dk1"/>
              </a:buClr>
              <a:buChar char="●"/>
            </a:pPr>
            <a:r>
              <a:rPr lang="en-GB" b="1" i="1">
                <a:solidFill>
                  <a:schemeClr val="dk1"/>
                </a:solidFill>
              </a:rPr>
              <a:t>More</a:t>
            </a:r>
            <a:r>
              <a:rPr lang="en-GB">
                <a:solidFill>
                  <a:schemeClr val="dk1"/>
                </a:solidFill>
              </a:rPr>
              <a:t> interpretable, if at the first layers</a:t>
            </a:r>
          </a:p>
          <a:p>
            <a:pPr marL="457200" marR="0" lvl="0" indent="-228600" algn="l" rtl="0">
              <a:lnSpc>
                <a:spcPct val="100000"/>
              </a:lnSpc>
              <a:spcBef>
                <a:spcPts val="0"/>
              </a:spcBef>
              <a:spcAft>
                <a:spcPts val="0"/>
              </a:spcAft>
              <a:buClr>
                <a:schemeClr val="dk1"/>
              </a:buClr>
              <a:buChar char="●"/>
            </a:pPr>
            <a:r>
              <a:rPr lang="en-GB">
                <a:solidFill>
                  <a:schemeClr val="dk1"/>
                </a:solidFill>
              </a:rPr>
              <a:t>Noisy patterns can be an indicator of a network that hasn’t been trained for long enough, or possibly a very low regularization strength that may have led to overfitting.</a:t>
            </a:r>
          </a:p>
          <a:p>
            <a:pPr marR="0" lvl="0" algn="l" rtl="0">
              <a:lnSpc>
                <a:spcPct val="100000"/>
              </a:lnSpc>
              <a:spcBef>
                <a:spcPts val="0"/>
              </a:spcBef>
              <a:spcAft>
                <a:spcPts val="0"/>
              </a:spcAft>
              <a:buNone/>
            </a:pPr>
            <a:r>
              <a:rPr lang="en-GB" sz="2400">
                <a:solidFill>
                  <a:srgbClr val="FF0000"/>
                </a:solidFill>
              </a:rPr>
              <a:t>-</a:t>
            </a:r>
            <a:r>
              <a:rPr lang="en-GB">
                <a:solidFill>
                  <a:schemeClr val="dk1"/>
                </a:solidFill>
              </a:rPr>
              <a:t> </a:t>
            </a:r>
          </a:p>
          <a:p>
            <a:pPr marL="457200" marR="0" lvl="0" indent="-228600" algn="l" rtl="0">
              <a:lnSpc>
                <a:spcPct val="100000"/>
              </a:lnSpc>
              <a:spcBef>
                <a:spcPts val="0"/>
              </a:spcBef>
              <a:spcAft>
                <a:spcPts val="0"/>
              </a:spcAft>
              <a:buClr>
                <a:schemeClr val="dk1"/>
              </a:buClr>
              <a:buChar char="●"/>
            </a:pPr>
            <a:r>
              <a:rPr lang="en-GB">
                <a:solidFill>
                  <a:schemeClr val="dk1"/>
                </a:solidFill>
              </a:rPr>
              <a:t>few meaning in the deep layers</a:t>
            </a:r>
          </a:p>
          <a:p>
            <a:pPr marR="0" lvl="0" algn="l" rtl="0">
              <a:lnSpc>
                <a:spcPct val="100000"/>
              </a:lnSpc>
              <a:spcBef>
                <a:spcPts val="0"/>
              </a:spcBef>
              <a:spcAft>
                <a:spcPts val="0"/>
              </a:spcAft>
              <a:buNone/>
            </a:pPr>
            <a:endParaRPr>
              <a:solidFill>
                <a:schemeClr val="dk1"/>
              </a:solidFill>
            </a:endParaRPr>
          </a:p>
          <a:p>
            <a:pPr marR="0" lvl="0" algn="l" rtl="0">
              <a:lnSpc>
                <a:spcPct val="100000"/>
              </a:lnSpc>
              <a:spcBef>
                <a:spcPts val="0"/>
              </a:spcBef>
              <a:spcAft>
                <a:spcPts val="0"/>
              </a:spcAft>
              <a:buNone/>
            </a:pPr>
            <a:endParaRPr i="1">
              <a:solidFill>
                <a:schemeClr val="dk1"/>
              </a:solidFill>
            </a:endParaRPr>
          </a:p>
        </p:txBody>
      </p:sp>
      <p:sp>
        <p:nvSpPr>
          <p:cNvPr id="1883" name="Shape 1883"/>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Visualizing the activations and </a:t>
            </a:r>
            <a:r>
              <a:rPr lang="en-GB" b="1"/>
              <a:t>first-layer weights</a:t>
            </a:r>
          </a:p>
        </p:txBody>
      </p:sp>
      <p:pic>
        <p:nvPicPr>
          <p:cNvPr id="1884" name="Shape 1884"/>
          <p:cNvPicPr preferRelativeResize="0"/>
          <p:nvPr/>
        </p:nvPicPr>
        <p:blipFill>
          <a:blip r:embed="rId3">
            <a:alphaModFix/>
          </a:blip>
          <a:stretch>
            <a:fillRect/>
          </a:stretch>
        </p:blipFill>
        <p:spPr>
          <a:xfrm>
            <a:off x="3712725" y="1017725"/>
            <a:ext cx="2521874" cy="2512874"/>
          </a:xfrm>
          <a:prstGeom prst="rect">
            <a:avLst/>
          </a:prstGeom>
          <a:noFill/>
          <a:ln>
            <a:noFill/>
          </a:ln>
        </p:spPr>
      </p:pic>
      <p:pic>
        <p:nvPicPr>
          <p:cNvPr id="1885" name="Shape 1885"/>
          <p:cNvPicPr preferRelativeResize="0"/>
          <p:nvPr/>
        </p:nvPicPr>
        <p:blipFill>
          <a:blip r:embed="rId4">
            <a:alphaModFix/>
          </a:blip>
          <a:stretch>
            <a:fillRect/>
          </a:stretch>
        </p:blipFill>
        <p:spPr>
          <a:xfrm>
            <a:off x="6293475" y="2205980"/>
            <a:ext cx="2766350" cy="2756419"/>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89"/>
        <p:cNvGrpSpPr/>
        <p:nvPr/>
      </p:nvGrpSpPr>
      <p:grpSpPr>
        <a:xfrm>
          <a:off x="0" y="0"/>
          <a:ext cx="0" cy="0"/>
          <a:chOff x="0" y="0"/>
          <a:chExt cx="0" cy="0"/>
        </a:xfrm>
      </p:grpSpPr>
      <p:sp>
        <p:nvSpPr>
          <p:cNvPr id="1890" name="Shape 189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Retrieving images that maximally activate a neuron</a:t>
            </a:r>
          </a:p>
        </p:txBody>
      </p:sp>
      <p:sp>
        <p:nvSpPr>
          <p:cNvPr id="1891" name="Shape 1891"/>
          <p:cNvSpPr txBox="1"/>
          <p:nvPr/>
        </p:nvSpPr>
        <p:spPr>
          <a:xfrm>
            <a:off x="311700" y="1017725"/>
            <a:ext cx="34665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R="0" lvl="0" algn="l" rtl="0">
              <a:lnSpc>
                <a:spcPct val="100000"/>
              </a:lnSpc>
              <a:spcBef>
                <a:spcPts val="0"/>
              </a:spcBef>
              <a:spcAft>
                <a:spcPts val="0"/>
              </a:spcAft>
              <a:buNone/>
            </a:pPr>
            <a:r>
              <a:rPr lang="en-GB" sz="2400">
                <a:solidFill>
                  <a:srgbClr val="93C47D"/>
                </a:solidFill>
              </a:rPr>
              <a:t>+</a:t>
            </a:r>
          </a:p>
          <a:p>
            <a:pPr marL="457200" marR="0" lvl="0" indent="-228600" algn="l" rtl="0">
              <a:lnSpc>
                <a:spcPct val="100000"/>
              </a:lnSpc>
              <a:spcBef>
                <a:spcPts val="0"/>
              </a:spcBef>
              <a:spcAft>
                <a:spcPts val="0"/>
              </a:spcAft>
              <a:buClr>
                <a:schemeClr val="dk1"/>
              </a:buClr>
              <a:buChar char="●"/>
            </a:pPr>
            <a:r>
              <a:rPr lang="en-GB">
                <a:solidFill>
                  <a:schemeClr val="dk1"/>
                </a:solidFill>
              </a:rPr>
              <a:t>Gives meaning</a:t>
            </a:r>
          </a:p>
          <a:p>
            <a:pPr marL="457200" marR="0" lvl="0" indent="-228600" algn="l" rtl="0">
              <a:lnSpc>
                <a:spcPct val="100000"/>
              </a:lnSpc>
              <a:spcBef>
                <a:spcPts val="0"/>
              </a:spcBef>
              <a:spcAft>
                <a:spcPts val="0"/>
              </a:spcAft>
              <a:buClr>
                <a:schemeClr val="dk1"/>
              </a:buClr>
              <a:buChar char="●"/>
            </a:pPr>
            <a:r>
              <a:rPr lang="en-GB">
                <a:solidFill>
                  <a:schemeClr val="dk1"/>
                </a:solidFill>
              </a:rPr>
              <a:t>Serves for object detection</a:t>
            </a:r>
          </a:p>
          <a:p>
            <a:pPr marR="0" lvl="0" algn="l" rtl="0">
              <a:lnSpc>
                <a:spcPct val="100000"/>
              </a:lnSpc>
              <a:spcBef>
                <a:spcPts val="0"/>
              </a:spcBef>
              <a:spcAft>
                <a:spcPts val="0"/>
              </a:spcAft>
              <a:buNone/>
            </a:pPr>
            <a:endParaRPr i="1">
              <a:solidFill>
                <a:schemeClr val="dk1"/>
              </a:solidFill>
            </a:endParaRPr>
          </a:p>
        </p:txBody>
      </p:sp>
      <p:pic>
        <p:nvPicPr>
          <p:cNvPr id="1892" name="Shape 1892"/>
          <p:cNvPicPr preferRelativeResize="0"/>
          <p:nvPr/>
        </p:nvPicPr>
        <p:blipFill>
          <a:blip r:embed="rId3">
            <a:alphaModFix/>
          </a:blip>
          <a:stretch>
            <a:fillRect/>
          </a:stretch>
        </p:blipFill>
        <p:spPr>
          <a:xfrm>
            <a:off x="762000" y="2130849"/>
            <a:ext cx="7469324" cy="2936449"/>
          </a:xfrm>
          <a:prstGeom prst="rect">
            <a:avLst/>
          </a:prstGeom>
          <a:noFill/>
          <a:ln>
            <a:noFill/>
          </a:ln>
        </p:spPr>
      </p:pic>
      <p:sp>
        <p:nvSpPr>
          <p:cNvPr id="1893" name="Shape 1893"/>
          <p:cNvSpPr txBox="1"/>
          <p:nvPr/>
        </p:nvSpPr>
        <p:spPr>
          <a:xfrm>
            <a:off x="5363100" y="257700"/>
            <a:ext cx="3000000" cy="3000000"/>
          </a:xfrm>
          <a:prstGeom prst="rect">
            <a:avLst/>
          </a:prstGeom>
          <a:noFill/>
          <a:ln>
            <a:noFill/>
          </a:ln>
        </p:spPr>
        <p:txBody>
          <a:bodyPr lIns="91425" tIns="91425" rIns="91425" bIns="91425" anchor="ctr" anchorCtr="0">
            <a:noAutofit/>
          </a:bodyPr>
          <a:lstStyle/>
          <a:p>
            <a:pPr lvl="0" rtl="0">
              <a:spcBef>
                <a:spcPts val="0"/>
              </a:spcBef>
              <a:buNone/>
            </a:pPr>
            <a:r>
              <a:rPr lang="en-GB" sz="2400">
                <a:solidFill>
                  <a:srgbClr val="FF0000"/>
                </a:solidFill>
              </a:rPr>
              <a:t>-</a:t>
            </a:r>
            <a:r>
              <a:rPr lang="en-GB">
                <a:solidFill>
                  <a:schemeClr val="dk1"/>
                </a:solidFill>
              </a:rPr>
              <a:t> </a:t>
            </a:r>
          </a:p>
          <a:p>
            <a:pPr marL="457200" lvl="0" indent="-228600" rtl="0">
              <a:spcBef>
                <a:spcPts val="0"/>
              </a:spcBef>
              <a:buClr>
                <a:schemeClr val="dk1"/>
              </a:buClr>
              <a:buChar char="●"/>
            </a:pPr>
            <a:r>
              <a:rPr lang="en-GB">
                <a:solidFill>
                  <a:schemeClr val="dk1"/>
                </a:solidFill>
              </a:rPr>
              <a:t>Not well suited for RELU layers (no meaning associated to them)</a:t>
            </a:r>
          </a:p>
          <a:p>
            <a:pPr lvl="0" rtl="0">
              <a:spcBef>
                <a:spcPts val="0"/>
              </a:spcBef>
              <a:buNone/>
            </a:pPr>
            <a:endParaRPr>
              <a:solidFill>
                <a:schemeClr val="dk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897"/>
        <p:cNvGrpSpPr/>
        <p:nvPr/>
      </p:nvGrpSpPr>
      <p:grpSpPr>
        <a:xfrm>
          <a:off x="0" y="0"/>
          <a:ext cx="0" cy="0"/>
          <a:chOff x="0" y="0"/>
          <a:chExt cx="0" cy="0"/>
        </a:xfrm>
      </p:grpSpPr>
      <p:sp>
        <p:nvSpPr>
          <p:cNvPr id="1898" name="Shape 189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Embedding the codes with t-SNE</a:t>
            </a:r>
          </a:p>
        </p:txBody>
      </p:sp>
      <p:sp>
        <p:nvSpPr>
          <p:cNvPr id="1899" name="Shape 1899"/>
          <p:cNvSpPr txBox="1"/>
          <p:nvPr/>
        </p:nvSpPr>
        <p:spPr>
          <a:xfrm>
            <a:off x="311700" y="709100"/>
            <a:ext cx="34665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R="0" lvl="0" algn="l" rtl="0">
              <a:lnSpc>
                <a:spcPct val="100000"/>
              </a:lnSpc>
              <a:spcBef>
                <a:spcPts val="0"/>
              </a:spcBef>
              <a:spcAft>
                <a:spcPts val="0"/>
              </a:spcAft>
              <a:buNone/>
            </a:pPr>
            <a:r>
              <a:rPr lang="en-GB" sz="2400">
                <a:solidFill>
                  <a:srgbClr val="93C47D"/>
                </a:solidFill>
              </a:rPr>
              <a:t>+</a:t>
            </a:r>
          </a:p>
          <a:p>
            <a:pPr marL="457200" marR="0" lvl="0" indent="-228600" algn="l" rtl="0">
              <a:lnSpc>
                <a:spcPct val="100000"/>
              </a:lnSpc>
              <a:spcBef>
                <a:spcPts val="0"/>
              </a:spcBef>
              <a:spcAft>
                <a:spcPts val="0"/>
              </a:spcAft>
              <a:buClr>
                <a:schemeClr val="dk1"/>
              </a:buClr>
              <a:buChar char="●"/>
            </a:pPr>
            <a:r>
              <a:rPr lang="en-GB">
                <a:solidFill>
                  <a:schemeClr val="dk1"/>
                </a:solidFill>
              </a:rPr>
              <a:t> Gives an idea of the CNN space</a:t>
            </a:r>
          </a:p>
          <a:p>
            <a:pPr marR="0" lvl="0" algn="l" rtl="0">
              <a:lnSpc>
                <a:spcPct val="100000"/>
              </a:lnSpc>
              <a:spcBef>
                <a:spcPts val="0"/>
              </a:spcBef>
              <a:spcAft>
                <a:spcPts val="0"/>
              </a:spcAft>
              <a:buNone/>
            </a:pPr>
            <a:endParaRPr i="1">
              <a:solidFill>
                <a:schemeClr val="dk1"/>
              </a:solidFill>
            </a:endParaRPr>
          </a:p>
        </p:txBody>
      </p:sp>
      <p:pic>
        <p:nvPicPr>
          <p:cNvPr id="1900" name="Shape 1900"/>
          <p:cNvPicPr preferRelativeResize="0"/>
          <p:nvPr/>
        </p:nvPicPr>
        <p:blipFill>
          <a:blip r:embed="rId3">
            <a:alphaModFix/>
          </a:blip>
          <a:stretch>
            <a:fillRect/>
          </a:stretch>
        </p:blipFill>
        <p:spPr>
          <a:xfrm>
            <a:off x="152400" y="1795550"/>
            <a:ext cx="8572598" cy="3195550"/>
          </a:xfrm>
          <a:prstGeom prst="rect">
            <a:avLst/>
          </a:prstGeom>
          <a:noFill/>
          <a:ln>
            <a:noFill/>
          </a:ln>
        </p:spPr>
      </p:pic>
      <p:sp>
        <p:nvSpPr>
          <p:cNvPr id="1901" name="Shape 1901"/>
          <p:cNvSpPr txBox="1"/>
          <p:nvPr/>
        </p:nvSpPr>
        <p:spPr>
          <a:xfrm>
            <a:off x="5107825" y="-19900"/>
            <a:ext cx="3000000" cy="3000000"/>
          </a:xfrm>
          <a:prstGeom prst="rect">
            <a:avLst/>
          </a:prstGeom>
          <a:noFill/>
          <a:ln>
            <a:noFill/>
          </a:ln>
        </p:spPr>
        <p:txBody>
          <a:bodyPr lIns="91425" tIns="91425" rIns="91425" bIns="91425" anchor="ctr" anchorCtr="0">
            <a:noAutofit/>
          </a:bodyPr>
          <a:lstStyle/>
          <a:p>
            <a:pPr lvl="0" rtl="0">
              <a:spcBef>
                <a:spcPts val="0"/>
              </a:spcBef>
              <a:buNone/>
            </a:pPr>
            <a:r>
              <a:rPr lang="en-GB" sz="2400">
                <a:solidFill>
                  <a:srgbClr val="FF0000"/>
                </a:solidFill>
              </a:rPr>
              <a:t>-</a:t>
            </a:r>
            <a:r>
              <a:rPr lang="en-GB">
                <a:solidFill>
                  <a:schemeClr val="dk1"/>
                </a:solidFill>
              </a:rPr>
              <a:t> </a:t>
            </a:r>
          </a:p>
          <a:p>
            <a:pPr marL="457200" lvl="0" indent="-228600" rtl="0">
              <a:spcBef>
                <a:spcPts val="0"/>
              </a:spcBef>
              <a:buClr>
                <a:schemeClr val="dk1"/>
              </a:buClr>
              <a:buChar char="●"/>
            </a:pPr>
            <a:r>
              <a:rPr lang="en-GB">
                <a:solidFill>
                  <a:schemeClr val="dk1"/>
                </a:solidFill>
              </a:rPr>
              <a:t>Highly dependent on the type of embedding</a:t>
            </a:r>
          </a:p>
          <a:p>
            <a:pPr lvl="0" rtl="0">
              <a:spcBef>
                <a:spcPts val="0"/>
              </a:spcBef>
              <a:buNone/>
            </a:pPr>
            <a:endParaRPr>
              <a:solidFill>
                <a:schemeClr val="dk1"/>
              </a:solidFill>
            </a:endParaRPr>
          </a:p>
          <a:p>
            <a:pPr lvl="0" rtl="0">
              <a:spcBef>
                <a:spcPts val="0"/>
              </a:spcBef>
              <a:buNone/>
            </a:pPr>
            <a:endParaRPr i="1">
              <a:solidFill>
                <a:schemeClr val="dk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905"/>
        <p:cNvGrpSpPr/>
        <p:nvPr/>
      </p:nvGrpSpPr>
      <p:grpSpPr>
        <a:xfrm>
          <a:off x="0" y="0"/>
          <a:ext cx="0" cy="0"/>
          <a:chOff x="0" y="0"/>
          <a:chExt cx="0" cy="0"/>
        </a:xfrm>
      </p:grpSpPr>
      <p:sp>
        <p:nvSpPr>
          <p:cNvPr id="1906" name="Shape 1906"/>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Occluding parts of the image</a:t>
            </a:r>
          </a:p>
        </p:txBody>
      </p:sp>
      <p:sp>
        <p:nvSpPr>
          <p:cNvPr id="1907" name="Shape 1907"/>
          <p:cNvSpPr txBox="1"/>
          <p:nvPr/>
        </p:nvSpPr>
        <p:spPr>
          <a:xfrm>
            <a:off x="311700" y="1017725"/>
            <a:ext cx="34665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R="0" lvl="0" algn="l" rtl="0">
              <a:lnSpc>
                <a:spcPct val="100000"/>
              </a:lnSpc>
              <a:spcBef>
                <a:spcPts val="0"/>
              </a:spcBef>
              <a:spcAft>
                <a:spcPts val="0"/>
              </a:spcAft>
              <a:buNone/>
            </a:pPr>
            <a:r>
              <a:rPr lang="en-GB" sz="2400">
                <a:solidFill>
                  <a:srgbClr val="93C47D"/>
                </a:solidFill>
              </a:rPr>
              <a:t>+</a:t>
            </a:r>
          </a:p>
          <a:p>
            <a:pPr marL="457200" marR="0" lvl="0" indent="-228600" algn="l" rtl="0">
              <a:lnSpc>
                <a:spcPct val="100000"/>
              </a:lnSpc>
              <a:spcBef>
                <a:spcPts val="0"/>
              </a:spcBef>
              <a:spcAft>
                <a:spcPts val="0"/>
              </a:spcAft>
              <a:buClr>
                <a:schemeClr val="dk1"/>
              </a:buClr>
              <a:buChar char="●"/>
            </a:pPr>
            <a:r>
              <a:rPr lang="en-GB">
                <a:solidFill>
                  <a:schemeClr val="dk1"/>
                </a:solidFill>
              </a:rPr>
              <a:t> Useful for evaluating an entire network</a:t>
            </a:r>
          </a:p>
          <a:p>
            <a:pPr marR="0" lvl="0" algn="l" rtl="0">
              <a:lnSpc>
                <a:spcPct val="100000"/>
              </a:lnSpc>
              <a:spcBef>
                <a:spcPts val="0"/>
              </a:spcBef>
              <a:spcAft>
                <a:spcPts val="0"/>
              </a:spcAft>
              <a:buNone/>
            </a:pPr>
            <a:r>
              <a:rPr lang="en-GB" sz="2400">
                <a:solidFill>
                  <a:srgbClr val="FF0000"/>
                </a:solidFill>
              </a:rPr>
              <a:t>-</a:t>
            </a:r>
            <a:r>
              <a:rPr lang="en-GB">
                <a:solidFill>
                  <a:schemeClr val="dk1"/>
                </a:solidFill>
              </a:rPr>
              <a:t> </a:t>
            </a:r>
          </a:p>
          <a:p>
            <a:pPr marL="457200" marR="0" lvl="0" indent="-228600" algn="l" rtl="0">
              <a:lnSpc>
                <a:spcPct val="100000"/>
              </a:lnSpc>
              <a:spcBef>
                <a:spcPts val="0"/>
              </a:spcBef>
              <a:spcAft>
                <a:spcPts val="0"/>
              </a:spcAft>
              <a:buClr>
                <a:schemeClr val="dk1"/>
              </a:buClr>
              <a:buChar char="●"/>
            </a:pPr>
            <a:r>
              <a:rPr lang="en-GB">
                <a:solidFill>
                  <a:schemeClr val="dk1"/>
                </a:solidFill>
              </a:rPr>
              <a:t>It is a discriminative, not generative way to understand things</a:t>
            </a:r>
          </a:p>
          <a:p>
            <a:pPr marR="0" lvl="0" algn="l" rtl="0">
              <a:lnSpc>
                <a:spcPct val="100000"/>
              </a:lnSpc>
              <a:spcBef>
                <a:spcPts val="0"/>
              </a:spcBef>
              <a:spcAft>
                <a:spcPts val="0"/>
              </a:spcAft>
              <a:buNone/>
            </a:pPr>
            <a:endParaRPr>
              <a:solidFill>
                <a:schemeClr val="dk1"/>
              </a:solidFill>
            </a:endParaRPr>
          </a:p>
          <a:p>
            <a:pPr marR="0" lvl="0" algn="l" rtl="0">
              <a:lnSpc>
                <a:spcPct val="100000"/>
              </a:lnSpc>
              <a:spcBef>
                <a:spcPts val="0"/>
              </a:spcBef>
              <a:spcAft>
                <a:spcPts val="0"/>
              </a:spcAft>
              <a:buNone/>
            </a:pPr>
            <a:endParaRPr i="1">
              <a:solidFill>
                <a:schemeClr val="dk1"/>
              </a:solidFill>
            </a:endParaRPr>
          </a:p>
        </p:txBody>
      </p:sp>
      <p:pic>
        <p:nvPicPr>
          <p:cNvPr id="1908" name="Shape 1908"/>
          <p:cNvPicPr preferRelativeResize="0"/>
          <p:nvPr/>
        </p:nvPicPr>
        <p:blipFill>
          <a:blip r:embed="rId3">
            <a:alphaModFix/>
          </a:blip>
          <a:stretch>
            <a:fillRect/>
          </a:stretch>
        </p:blipFill>
        <p:spPr>
          <a:xfrm>
            <a:off x="3778200" y="1469400"/>
            <a:ext cx="5060999" cy="334562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40"/>
        <p:cNvGrpSpPr/>
        <p:nvPr/>
      </p:nvGrpSpPr>
      <p:grpSpPr>
        <a:xfrm>
          <a:off x="0" y="0"/>
          <a:ext cx="0" cy="0"/>
          <a:chOff x="0" y="0"/>
          <a:chExt cx="0" cy="0"/>
        </a:xfrm>
      </p:grpSpPr>
      <p:pic>
        <p:nvPicPr>
          <p:cNvPr id="1241" name="Shape 1241" title="blog_deeplearning2"/>
          <p:cNvPicPr preferRelativeResize="0"/>
          <p:nvPr/>
        </p:nvPicPr>
        <p:blipFill rotWithShape="1">
          <a:blip r:embed="rId3">
            <a:alphaModFix/>
          </a:blip>
          <a:srcRect l="6614" r="34585"/>
          <a:stretch/>
        </p:blipFill>
        <p:spPr>
          <a:xfrm>
            <a:off x="5592575" y="869249"/>
            <a:ext cx="1879549" cy="1629375"/>
          </a:xfrm>
          <a:prstGeom prst="rect">
            <a:avLst/>
          </a:prstGeom>
          <a:noFill/>
          <a:ln>
            <a:noFill/>
          </a:ln>
        </p:spPr>
      </p:pic>
      <p:sp>
        <p:nvSpPr>
          <p:cNvPr id="1242" name="Shape 124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GB"/>
              <a:t>Fully connected architecture - standard (D)NN</a:t>
            </a:r>
          </a:p>
        </p:txBody>
      </p:sp>
      <p:sp>
        <p:nvSpPr>
          <p:cNvPr id="1243" name="Shape 1243"/>
          <p:cNvSpPr txBox="1">
            <a:spLocks noGrp="1"/>
          </p:cNvSpPr>
          <p:nvPr>
            <p:ph type="body" idx="1"/>
          </p:nvPr>
        </p:nvSpPr>
        <p:spPr>
          <a:xfrm>
            <a:off x="311700" y="1152475"/>
            <a:ext cx="4504500" cy="3416400"/>
          </a:xfrm>
          <a:prstGeom prst="rect">
            <a:avLst/>
          </a:prstGeom>
        </p:spPr>
        <p:txBody>
          <a:bodyPr lIns="91425" tIns="91425" rIns="91425" bIns="91425" anchor="t" anchorCtr="0">
            <a:noAutofit/>
          </a:bodyPr>
          <a:lstStyle/>
          <a:p>
            <a:pPr marL="457200" lvl="0" indent="-228600">
              <a:spcBef>
                <a:spcPts val="0"/>
              </a:spcBef>
              <a:buClr>
                <a:srgbClr val="000000"/>
              </a:buClr>
            </a:pPr>
            <a:r>
              <a:rPr lang="en-GB">
                <a:solidFill>
                  <a:srgbClr val="000000"/>
                </a:solidFill>
              </a:rPr>
              <a:t>(D)NN receives an input (a single vector), and transform it through a series of hidden layers. </a:t>
            </a:r>
          </a:p>
          <a:p>
            <a:pPr marL="457200" lvl="0" indent="-228600" rtl="0">
              <a:spcBef>
                <a:spcPts val="0"/>
              </a:spcBef>
              <a:buClr>
                <a:srgbClr val="000000"/>
              </a:buClr>
            </a:pPr>
            <a:r>
              <a:rPr lang="en-GB">
                <a:solidFill>
                  <a:srgbClr val="000000"/>
                </a:solidFill>
              </a:rPr>
              <a:t>Each hidden layer = a set of neurons</a:t>
            </a:r>
          </a:p>
          <a:p>
            <a:pPr marL="914400" lvl="1" indent="-228600" rtl="0">
              <a:spcBef>
                <a:spcPts val="0"/>
              </a:spcBef>
              <a:buClr>
                <a:srgbClr val="000000"/>
              </a:buClr>
            </a:pPr>
            <a:r>
              <a:rPr lang="en-GB">
                <a:solidFill>
                  <a:srgbClr val="000000"/>
                </a:solidFill>
              </a:rPr>
              <a:t>each neuron is fully connected to all neurons in the previous layer, </a:t>
            </a:r>
          </a:p>
          <a:p>
            <a:pPr marL="914400" lvl="1" indent="-228600" rtl="0">
              <a:spcBef>
                <a:spcPts val="0"/>
              </a:spcBef>
              <a:buClr>
                <a:srgbClr val="000000"/>
              </a:buClr>
            </a:pPr>
            <a:r>
              <a:rPr lang="en-GB">
                <a:solidFill>
                  <a:srgbClr val="000000"/>
                </a:solidFill>
              </a:rPr>
              <a:t>neurons in a single layer function completely independently, no connections. </a:t>
            </a:r>
          </a:p>
          <a:p>
            <a:pPr marL="914400" lvl="1" indent="-228600">
              <a:spcBef>
                <a:spcPts val="0"/>
              </a:spcBef>
              <a:buClr>
                <a:srgbClr val="000000"/>
              </a:buClr>
            </a:pPr>
            <a:r>
              <a:rPr lang="en-GB">
                <a:solidFill>
                  <a:srgbClr val="000000"/>
                </a:solidFill>
              </a:rPr>
              <a:t>the last (fully-connected) layer is called the “output layer”, representing the class scores.</a:t>
            </a:r>
          </a:p>
        </p:txBody>
      </p:sp>
      <p:pic>
        <p:nvPicPr>
          <p:cNvPr id="1244" name="Shape 1244" title="blog_deeplearning3"/>
          <p:cNvPicPr preferRelativeResize="0"/>
          <p:nvPr/>
        </p:nvPicPr>
        <p:blipFill>
          <a:blip r:embed="rId4">
            <a:alphaModFix/>
          </a:blip>
          <a:stretch>
            <a:fillRect/>
          </a:stretch>
        </p:blipFill>
        <p:spPr>
          <a:xfrm>
            <a:off x="5125200" y="2553025"/>
            <a:ext cx="3094300" cy="25417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912"/>
        <p:cNvGrpSpPr/>
        <p:nvPr/>
      </p:nvGrpSpPr>
      <p:grpSpPr>
        <a:xfrm>
          <a:off x="0" y="0"/>
          <a:ext cx="0" cy="0"/>
          <a:chOff x="0" y="0"/>
          <a:chExt cx="0" cy="0"/>
        </a:xfrm>
      </p:grpSpPr>
      <p:sp>
        <p:nvSpPr>
          <p:cNvPr id="1913" name="Shape 1913"/>
          <p:cNvSpPr txBox="1">
            <a:spLocks noGrp="1"/>
          </p:cNvSpPr>
          <p:nvPr>
            <p:ph type="title"/>
          </p:nvPr>
        </p:nvSpPr>
        <p:spPr>
          <a:xfrm>
            <a:off x="311700" y="2150850"/>
            <a:ext cx="8520600" cy="841800"/>
          </a:xfrm>
          <a:prstGeom prst="rect">
            <a:avLst/>
          </a:prstGeom>
        </p:spPr>
        <p:txBody>
          <a:bodyPr lIns="91425" tIns="91425" rIns="91425" bIns="91425" anchor="ctr" anchorCtr="0">
            <a:noAutofit/>
          </a:bodyPr>
          <a:lstStyle/>
          <a:p>
            <a:pPr lvl="0" rtl="0">
              <a:spcBef>
                <a:spcPts val="0"/>
              </a:spcBef>
              <a:buNone/>
            </a:pPr>
            <a:r>
              <a:rPr lang="en-GB"/>
              <a:t>Transfer Learning </a:t>
            </a:r>
          </a:p>
          <a:p>
            <a:pPr lvl="0" rtl="0">
              <a:spcBef>
                <a:spcPts val="0"/>
              </a:spcBef>
              <a:buNone/>
            </a:pPr>
            <a:endParaRPr sz="30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917"/>
        <p:cNvGrpSpPr/>
        <p:nvPr/>
      </p:nvGrpSpPr>
      <p:grpSpPr>
        <a:xfrm>
          <a:off x="0" y="0"/>
          <a:ext cx="0" cy="0"/>
          <a:chOff x="0" y="0"/>
          <a:chExt cx="0" cy="0"/>
        </a:xfrm>
      </p:grpSpPr>
      <p:sp>
        <p:nvSpPr>
          <p:cNvPr id="1918" name="Shape 1918"/>
          <p:cNvSpPr txBox="1"/>
          <p:nvPr/>
        </p:nvSpPr>
        <p:spPr>
          <a:xfrm>
            <a:off x="311700" y="1017725"/>
            <a:ext cx="80769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marR="0" lvl="0" indent="-228600" algn="l" rtl="0">
              <a:lnSpc>
                <a:spcPct val="100000"/>
              </a:lnSpc>
              <a:spcBef>
                <a:spcPts val="0"/>
              </a:spcBef>
              <a:spcAft>
                <a:spcPts val="0"/>
              </a:spcAft>
              <a:buClr>
                <a:schemeClr val="dk1"/>
              </a:buClr>
              <a:buChar char="●"/>
            </a:pPr>
            <a:r>
              <a:rPr lang="en-GB">
                <a:solidFill>
                  <a:schemeClr val="dk1"/>
                </a:solidFill>
              </a:rPr>
              <a:t>Very few people train from scratch (with random initialization) a CNN (no data, time - weeks!)</a:t>
            </a:r>
          </a:p>
          <a:p>
            <a:pPr marL="457200" marR="0" lvl="0" indent="-228600" algn="l" rtl="0">
              <a:lnSpc>
                <a:spcPct val="100000"/>
              </a:lnSpc>
              <a:spcBef>
                <a:spcPts val="0"/>
              </a:spcBef>
              <a:spcAft>
                <a:spcPts val="0"/>
              </a:spcAft>
              <a:buClr>
                <a:schemeClr val="dk1"/>
              </a:buClr>
              <a:buChar char="●"/>
            </a:pPr>
            <a:r>
              <a:rPr lang="en-GB">
                <a:solidFill>
                  <a:schemeClr val="dk1"/>
                </a:solidFill>
              </a:rPr>
              <a:t>Instead, it is common to (</a:t>
            </a:r>
            <a:r>
              <a:rPr lang="en-GB" i="1">
                <a:solidFill>
                  <a:schemeClr val="dk1"/>
                </a:solidFill>
              </a:rPr>
              <a:t>let others</a:t>
            </a:r>
            <a:r>
              <a:rPr lang="en-GB">
                <a:solidFill>
                  <a:schemeClr val="dk1"/>
                </a:solidFill>
              </a:rPr>
              <a:t>) pretrain a ConvNet on a very large dataset (e.g. ImageNet, which contains 1.2 million images with 1000 categories), and then:</a:t>
            </a:r>
          </a:p>
          <a:p>
            <a:pPr marL="457200" marR="0" lvl="0" indent="-228600" algn="l" rtl="0">
              <a:lnSpc>
                <a:spcPct val="100000"/>
              </a:lnSpc>
              <a:spcBef>
                <a:spcPts val="0"/>
              </a:spcBef>
              <a:spcAft>
                <a:spcPts val="0"/>
              </a:spcAft>
              <a:buClr>
                <a:schemeClr val="dk1"/>
              </a:buClr>
              <a:buAutoNum type="arabicPeriod"/>
            </a:pPr>
            <a:r>
              <a:rPr lang="en-GB" b="1">
                <a:solidFill>
                  <a:schemeClr val="dk1"/>
                </a:solidFill>
              </a:rPr>
              <a:t>ConvNet as fixed feature extractor</a:t>
            </a:r>
            <a:r>
              <a:rPr lang="en-GB">
                <a:solidFill>
                  <a:schemeClr val="dk1"/>
                </a:solidFill>
              </a:rPr>
              <a:t>:</a:t>
            </a:r>
            <a:r>
              <a:rPr lang="en-GB" b="1">
                <a:solidFill>
                  <a:schemeClr val="dk1"/>
                </a:solidFill>
              </a:rPr>
              <a:t> </a:t>
            </a:r>
          </a:p>
          <a:p>
            <a:pPr marL="914400" marR="0" lvl="1" indent="-228600" algn="l" rtl="0">
              <a:lnSpc>
                <a:spcPct val="100000"/>
              </a:lnSpc>
              <a:spcBef>
                <a:spcPts val="0"/>
              </a:spcBef>
              <a:spcAft>
                <a:spcPts val="0"/>
              </a:spcAft>
              <a:buClr>
                <a:schemeClr val="dk1"/>
              </a:buClr>
              <a:buAutoNum type="alphaLcPeriod"/>
            </a:pPr>
            <a:r>
              <a:rPr lang="en-GB">
                <a:solidFill>
                  <a:schemeClr val="dk1"/>
                </a:solidFill>
              </a:rPr>
              <a:t>Take a ConvNet pretrained on ImageNet, </a:t>
            </a:r>
          </a:p>
          <a:p>
            <a:pPr marL="914400" marR="0" lvl="1" indent="-228600" algn="l" rtl="0">
              <a:lnSpc>
                <a:spcPct val="100000"/>
              </a:lnSpc>
              <a:spcBef>
                <a:spcPts val="0"/>
              </a:spcBef>
              <a:spcAft>
                <a:spcPts val="0"/>
              </a:spcAft>
              <a:buClr>
                <a:schemeClr val="dk1"/>
              </a:buClr>
              <a:buAutoNum type="alphaLcPeriod"/>
            </a:pPr>
            <a:r>
              <a:rPr lang="en-GB">
                <a:solidFill>
                  <a:schemeClr val="dk1"/>
                </a:solidFill>
              </a:rPr>
              <a:t>remove the last fully-connected layer (this layer’s outputs are the 1000 class scores for a different task like ImageNet)</a:t>
            </a:r>
          </a:p>
          <a:p>
            <a:pPr marL="914400" marR="0" lvl="1" indent="-228600" algn="l" rtl="0">
              <a:lnSpc>
                <a:spcPct val="100000"/>
              </a:lnSpc>
              <a:spcBef>
                <a:spcPts val="0"/>
              </a:spcBef>
              <a:spcAft>
                <a:spcPts val="0"/>
              </a:spcAft>
              <a:buClr>
                <a:schemeClr val="dk1"/>
              </a:buClr>
              <a:buAutoNum type="alphaLcPeriod"/>
            </a:pPr>
            <a:r>
              <a:rPr lang="en-GB">
                <a:solidFill>
                  <a:schemeClr val="dk1"/>
                </a:solidFill>
              </a:rPr>
              <a:t>treat the rest of the ConvNet as a fixed feature extractor for the new dataset.</a:t>
            </a:r>
          </a:p>
          <a:p>
            <a:pPr marL="1371600" marR="0" lvl="2" indent="-228600" algn="l" rtl="0">
              <a:lnSpc>
                <a:spcPct val="100000"/>
              </a:lnSpc>
              <a:spcBef>
                <a:spcPts val="0"/>
              </a:spcBef>
              <a:spcAft>
                <a:spcPts val="0"/>
              </a:spcAft>
              <a:buClr>
                <a:schemeClr val="dk1"/>
              </a:buClr>
              <a:buChar char="■"/>
            </a:pPr>
            <a:r>
              <a:rPr lang="en-GB">
                <a:solidFill>
                  <a:schemeClr val="dk1"/>
                </a:solidFill>
              </a:rPr>
              <a:t>In an AlexNet, this would compute a 4096-D vector (Relud IT!!!) for every image that contains the activations of the hidden layer immediately before the classifier.</a:t>
            </a:r>
          </a:p>
        </p:txBody>
      </p:sp>
      <p:sp>
        <p:nvSpPr>
          <p:cNvPr id="1919" name="Shape 191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The transfer learning and its strategies - CNN codes</a:t>
            </a:r>
          </a:p>
        </p:txBody>
      </p:sp>
      <p:pic>
        <p:nvPicPr>
          <p:cNvPr id="1920" name="Shape 1920"/>
          <p:cNvPicPr preferRelativeResize="0"/>
          <p:nvPr/>
        </p:nvPicPr>
        <p:blipFill>
          <a:blip r:embed="rId3">
            <a:alphaModFix/>
          </a:blip>
          <a:stretch>
            <a:fillRect/>
          </a:stretch>
        </p:blipFill>
        <p:spPr>
          <a:xfrm>
            <a:off x="2246100" y="3431699"/>
            <a:ext cx="4101811" cy="1694400"/>
          </a:xfrm>
          <a:prstGeom prst="rect">
            <a:avLst/>
          </a:prstGeom>
          <a:noFill/>
          <a:ln>
            <a:noFill/>
          </a:ln>
        </p:spPr>
      </p:pic>
      <p:cxnSp>
        <p:nvCxnSpPr>
          <p:cNvPr id="1921" name="Shape 1921"/>
          <p:cNvCxnSpPr/>
          <p:nvPr/>
        </p:nvCxnSpPr>
        <p:spPr>
          <a:xfrm>
            <a:off x="6040195" y="3599325"/>
            <a:ext cx="249000" cy="1453500"/>
          </a:xfrm>
          <a:prstGeom prst="straightConnector1">
            <a:avLst/>
          </a:prstGeom>
          <a:noFill/>
          <a:ln w="9525" cap="flat" cmpd="sng">
            <a:solidFill>
              <a:srgbClr val="FF0000"/>
            </a:solidFill>
            <a:prstDash val="solid"/>
            <a:round/>
            <a:headEnd type="none" w="lg" len="lg"/>
            <a:tailEnd type="none" w="lg" len="lg"/>
          </a:ln>
        </p:spPr>
      </p:cxnSp>
      <p:sp>
        <p:nvSpPr>
          <p:cNvPr id="1922" name="Shape 1922"/>
          <p:cNvSpPr/>
          <p:nvPr/>
        </p:nvSpPr>
        <p:spPr>
          <a:xfrm>
            <a:off x="5972500" y="3594400"/>
            <a:ext cx="345000" cy="1458300"/>
          </a:xfrm>
          <a:prstGeom prst="ellipse">
            <a:avLst/>
          </a:prstGeom>
          <a:noFill/>
          <a:ln w="9525" cap="flat" cmpd="sng">
            <a:solidFill>
              <a:srgbClr val="FF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923" name="Shape 1923"/>
          <p:cNvCxnSpPr/>
          <p:nvPr/>
        </p:nvCxnSpPr>
        <p:spPr>
          <a:xfrm flipH="1">
            <a:off x="6008725" y="3576250"/>
            <a:ext cx="308700" cy="1476600"/>
          </a:xfrm>
          <a:prstGeom prst="straightConnector1">
            <a:avLst/>
          </a:prstGeom>
          <a:noFill/>
          <a:ln w="9525" cap="flat" cmpd="sng">
            <a:solidFill>
              <a:srgbClr val="FF0000"/>
            </a:solidFill>
            <a:prstDash val="solid"/>
            <a:round/>
            <a:headEnd type="none" w="lg" len="lg"/>
            <a:tailEnd type="none" w="lg" len="lg"/>
          </a:ln>
        </p:spPr>
      </p:cxnSp>
      <p:sp>
        <p:nvSpPr>
          <p:cNvPr id="1924" name="Shape 1924"/>
          <p:cNvSpPr txBox="1"/>
          <p:nvPr/>
        </p:nvSpPr>
        <p:spPr>
          <a:xfrm>
            <a:off x="7424775" y="3875950"/>
            <a:ext cx="1373700" cy="406500"/>
          </a:xfrm>
          <a:prstGeom prst="rect">
            <a:avLst/>
          </a:prstGeom>
          <a:noFill/>
          <a:ln>
            <a:noFill/>
          </a:ln>
        </p:spPr>
        <p:txBody>
          <a:bodyPr lIns="91425" tIns="91425" rIns="91425" bIns="91425" anchor="t" anchorCtr="0">
            <a:noAutofit/>
          </a:bodyPr>
          <a:lstStyle/>
          <a:p>
            <a:pPr lvl="0">
              <a:spcBef>
                <a:spcPts val="0"/>
              </a:spcBef>
              <a:buNone/>
            </a:pPr>
            <a:r>
              <a:rPr lang="en-GB"/>
              <a:t>Train an SVM… “no matters” the problem!</a:t>
            </a:r>
          </a:p>
        </p:txBody>
      </p:sp>
      <p:cxnSp>
        <p:nvCxnSpPr>
          <p:cNvPr id="1925" name="Shape 1925"/>
          <p:cNvCxnSpPr>
            <a:endCxn id="1924" idx="0"/>
          </p:cNvCxnSpPr>
          <p:nvPr/>
        </p:nvCxnSpPr>
        <p:spPr>
          <a:xfrm rot="10800000" flipH="1">
            <a:off x="5978625" y="3875950"/>
            <a:ext cx="2133000" cy="444600"/>
          </a:xfrm>
          <a:prstGeom prst="bentConnector4">
            <a:avLst>
              <a:gd name="adj1" fmla="val 33899"/>
              <a:gd name="adj2" fmla="val 153559"/>
            </a:avLst>
          </a:prstGeom>
          <a:noFill/>
          <a:ln w="9525" cap="flat" cmpd="sng">
            <a:solidFill>
              <a:schemeClr val="dk2"/>
            </a:solidFill>
            <a:prstDash val="dash"/>
            <a:round/>
            <a:headEnd type="none" w="lg" len="lg"/>
            <a:tailEnd type="triangle" w="lg" len="lg"/>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929"/>
        <p:cNvGrpSpPr/>
        <p:nvPr/>
      </p:nvGrpSpPr>
      <p:grpSpPr>
        <a:xfrm>
          <a:off x="0" y="0"/>
          <a:ext cx="0" cy="0"/>
          <a:chOff x="0" y="0"/>
          <a:chExt cx="0" cy="0"/>
        </a:xfrm>
      </p:grpSpPr>
      <p:sp>
        <p:nvSpPr>
          <p:cNvPr id="1930" name="Shape 1930"/>
          <p:cNvSpPr txBox="1"/>
          <p:nvPr/>
        </p:nvSpPr>
        <p:spPr>
          <a:xfrm>
            <a:off x="311700" y="1017725"/>
            <a:ext cx="8076900" cy="1694400"/>
          </a:xfrm>
          <a:prstGeom prst="rect">
            <a:avLst/>
          </a:prstGeom>
          <a:noFill/>
          <a:ln>
            <a:noFill/>
          </a:ln>
        </p:spPr>
        <p:txBody>
          <a:bodyPr lIns="91425" tIns="91425" rIns="91425" bIns="91425" anchor="t" anchorCtr="0">
            <a:noAutofit/>
          </a:bodyPr>
          <a:lstStyle/>
          <a:p>
            <a:pPr lvl="0" rtl="0">
              <a:spcBef>
                <a:spcPts val="0"/>
              </a:spcBef>
              <a:buNone/>
            </a:pPr>
            <a:endParaRPr>
              <a:solidFill>
                <a:schemeClr val="dk1"/>
              </a:solidFill>
            </a:endParaRPr>
          </a:p>
          <a:p>
            <a:pPr marL="457200" marR="0" lvl="0" indent="-228600" algn="l" rtl="0">
              <a:lnSpc>
                <a:spcPct val="100000"/>
              </a:lnSpc>
              <a:spcBef>
                <a:spcPts val="0"/>
              </a:spcBef>
              <a:spcAft>
                <a:spcPts val="0"/>
              </a:spcAft>
              <a:buClr>
                <a:schemeClr val="dk1"/>
              </a:buClr>
              <a:buAutoNum type="arabicPeriod"/>
            </a:pPr>
            <a:r>
              <a:rPr lang="en-GB" b="1">
                <a:solidFill>
                  <a:schemeClr val="dk1"/>
                </a:solidFill>
              </a:rPr>
              <a:t>Fine tuning</a:t>
            </a:r>
            <a:r>
              <a:rPr lang="en-GB">
                <a:solidFill>
                  <a:schemeClr val="dk1"/>
                </a:solidFill>
              </a:rPr>
              <a:t>:</a:t>
            </a:r>
            <a:r>
              <a:rPr lang="en-GB" b="1">
                <a:solidFill>
                  <a:schemeClr val="dk1"/>
                </a:solidFill>
              </a:rPr>
              <a:t> </a:t>
            </a:r>
          </a:p>
          <a:p>
            <a:pPr marL="914400" marR="0" lvl="1" indent="-228600" algn="l" rtl="0">
              <a:lnSpc>
                <a:spcPct val="100000"/>
              </a:lnSpc>
              <a:spcBef>
                <a:spcPts val="0"/>
              </a:spcBef>
              <a:spcAft>
                <a:spcPts val="0"/>
              </a:spcAft>
              <a:buClr>
                <a:schemeClr val="dk1"/>
              </a:buClr>
              <a:buAutoNum type="alphaLcPeriod"/>
            </a:pPr>
            <a:r>
              <a:rPr lang="en-GB">
                <a:solidFill>
                  <a:schemeClr val="dk1"/>
                </a:solidFill>
              </a:rPr>
              <a:t>Start with an initialization already computed by backpropagation </a:t>
            </a:r>
          </a:p>
          <a:p>
            <a:pPr marL="914400" marR="0" lvl="1" indent="-317500" algn="l" rtl="0">
              <a:lnSpc>
                <a:spcPct val="100000"/>
              </a:lnSpc>
              <a:spcBef>
                <a:spcPts val="0"/>
              </a:spcBef>
              <a:spcAft>
                <a:spcPts val="0"/>
              </a:spcAft>
              <a:buClr>
                <a:schemeClr val="dk1"/>
              </a:buClr>
              <a:buFont typeface="Arial"/>
              <a:buAutoNum type="alphaLcPeriod"/>
            </a:pPr>
            <a:r>
              <a:rPr lang="en-GB">
                <a:solidFill>
                  <a:schemeClr val="dk1"/>
                </a:solidFill>
              </a:rPr>
              <a:t>Do backpropagation on the layers you want</a:t>
            </a:r>
          </a:p>
          <a:p>
            <a:pPr marL="1371600" marR="0" lvl="2" indent="-228600" algn="l" rtl="0">
              <a:lnSpc>
                <a:spcPct val="100000"/>
              </a:lnSpc>
              <a:spcBef>
                <a:spcPts val="0"/>
              </a:spcBef>
              <a:spcAft>
                <a:spcPts val="0"/>
              </a:spcAft>
              <a:buClr>
                <a:schemeClr val="dk1"/>
              </a:buClr>
              <a:buChar char="■"/>
            </a:pPr>
            <a:r>
              <a:rPr lang="en-GB">
                <a:solidFill>
                  <a:schemeClr val="dk1"/>
                </a:solidFill>
              </a:rPr>
              <a:t>Usually, only the last layers are trained, the earlier are more generic and are preferred to be left unchanged</a:t>
            </a:r>
          </a:p>
          <a:p>
            <a:pPr marL="914400" marR="0" lvl="1" indent="-228600" algn="l" rtl="0">
              <a:lnSpc>
                <a:spcPct val="100000"/>
              </a:lnSpc>
              <a:spcBef>
                <a:spcPts val="0"/>
              </a:spcBef>
              <a:spcAft>
                <a:spcPts val="0"/>
              </a:spcAft>
              <a:buClr>
                <a:schemeClr val="dk1"/>
              </a:buClr>
              <a:buAutoNum type="alphaLcPeriod"/>
            </a:pPr>
            <a:r>
              <a:rPr lang="en-GB">
                <a:solidFill>
                  <a:schemeClr val="dk1"/>
                </a:solidFill>
              </a:rPr>
              <a:t>In particular, four scenarios are available</a:t>
            </a:r>
          </a:p>
          <a:p>
            <a:pPr marL="1371600" lvl="2" indent="-298450" rtl="0">
              <a:lnSpc>
                <a:spcPct val="115000"/>
              </a:lnSpc>
              <a:spcBef>
                <a:spcPts val="0"/>
              </a:spcBef>
              <a:buClr>
                <a:schemeClr val="dk1"/>
              </a:buClr>
              <a:buSzPct val="100000"/>
              <a:buChar char="■"/>
            </a:pPr>
            <a:r>
              <a:rPr lang="en-GB" sz="1100" i="1">
                <a:solidFill>
                  <a:schemeClr val="dk1"/>
                </a:solidFill>
              </a:rPr>
              <a:t>New dataset is small and similar to original dataset(</a:t>
            </a:r>
            <a:r>
              <a:rPr lang="en-GB" sz="1100" b="1" i="1">
                <a:solidFill>
                  <a:schemeClr val="dk1"/>
                </a:solidFill>
              </a:rPr>
              <a:t>NO FINE TUNING</a:t>
            </a:r>
            <a:r>
              <a:rPr lang="en-GB" sz="1100" i="1">
                <a:solidFill>
                  <a:schemeClr val="dk1"/>
                </a:solidFill>
              </a:rPr>
              <a:t>)</a:t>
            </a:r>
            <a:r>
              <a:rPr lang="en-GB" sz="1100">
                <a:solidFill>
                  <a:schemeClr val="dk1"/>
                </a:solidFill>
              </a:rPr>
              <a:t>. Since the data is small, it is not a good idea to fine-tune the ConvNet due to overfitting concerns. Since the data is similar to the original data, we expect higher-level features in the ConvNet to be relevant to this dataset as well. Hence, the best idea might be to train a linear classifier on the CNN codes.</a:t>
            </a:r>
          </a:p>
          <a:p>
            <a:pPr marL="1371600" lvl="2" indent="-298450" rtl="0">
              <a:lnSpc>
                <a:spcPct val="115000"/>
              </a:lnSpc>
              <a:spcBef>
                <a:spcPts val="0"/>
              </a:spcBef>
              <a:buClr>
                <a:schemeClr val="dk1"/>
              </a:buClr>
              <a:buSzPct val="100000"/>
              <a:buChar char="■"/>
            </a:pPr>
            <a:r>
              <a:rPr lang="en-GB" sz="1100" i="1">
                <a:solidFill>
                  <a:schemeClr val="dk1"/>
                </a:solidFill>
              </a:rPr>
              <a:t>New dataset is large and similar to the original dataset</a:t>
            </a:r>
            <a:r>
              <a:rPr lang="en-GB" sz="1100">
                <a:solidFill>
                  <a:schemeClr val="dk1"/>
                </a:solidFill>
              </a:rPr>
              <a:t>. Since we have more data, we can have more confidence that we won’t overfit if we were to try to fine-tune through the full network.</a:t>
            </a:r>
          </a:p>
          <a:p>
            <a:pPr marL="914400" marR="0" lvl="0" indent="0" algn="l" rtl="0">
              <a:lnSpc>
                <a:spcPct val="100000"/>
              </a:lnSpc>
              <a:spcBef>
                <a:spcPts val="0"/>
              </a:spcBef>
              <a:spcAft>
                <a:spcPts val="0"/>
              </a:spcAft>
              <a:buNone/>
            </a:pPr>
            <a:endParaRPr>
              <a:solidFill>
                <a:schemeClr val="dk1"/>
              </a:solidFill>
            </a:endParaRPr>
          </a:p>
        </p:txBody>
      </p:sp>
      <p:sp>
        <p:nvSpPr>
          <p:cNvPr id="1931" name="Shape 1931"/>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Transfer learning - Fine tuning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935"/>
        <p:cNvGrpSpPr/>
        <p:nvPr/>
      </p:nvGrpSpPr>
      <p:grpSpPr>
        <a:xfrm>
          <a:off x="0" y="0"/>
          <a:ext cx="0" cy="0"/>
          <a:chOff x="0" y="0"/>
          <a:chExt cx="0" cy="0"/>
        </a:xfrm>
      </p:grpSpPr>
      <p:sp>
        <p:nvSpPr>
          <p:cNvPr id="1936" name="Shape 1936"/>
          <p:cNvSpPr txBox="1"/>
          <p:nvPr/>
        </p:nvSpPr>
        <p:spPr>
          <a:xfrm>
            <a:off x="311700" y="1017725"/>
            <a:ext cx="8076900" cy="1694400"/>
          </a:xfrm>
          <a:prstGeom prst="rect">
            <a:avLst/>
          </a:prstGeom>
          <a:noFill/>
          <a:ln>
            <a:noFill/>
          </a:ln>
        </p:spPr>
        <p:txBody>
          <a:bodyPr lIns="91425" tIns="91425" rIns="91425" bIns="91425" anchor="t" anchorCtr="0">
            <a:noAutofit/>
          </a:bodyPr>
          <a:lstStyle/>
          <a:p>
            <a:pPr marR="0" lvl="0" algn="l" rtl="0">
              <a:lnSpc>
                <a:spcPct val="100000"/>
              </a:lnSpc>
              <a:spcBef>
                <a:spcPts val="0"/>
              </a:spcBef>
              <a:spcAft>
                <a:spcPts val="0"/>
              </a:spcAft>
              <a:buNone/>
            </a:pPr>
            <a:endParaRPr>
              <a:solidFill>
                <a:schemeClr val="dk1"/>
              </a:solidFill>
            </a:endParaRPr>
          </a:p>
          <a:p>
            <a:pPr marL="1371600" lvl="2" indent="-298450" rtl="0">
              <a:lnSpc>
                <a:spcPct val="115000"/>
              </a:lnSpc>
              <a:spcBef>
                <a:spcPts val="0"/>
              </a:spcBef>
              <a:buClr>
                <a:schemeClr val="dk1"/>
              </a:buClr>
              <a:buSzPct val="100000"/>
              <a:buChar char="■"/>
            </a:pPr>
            <a:r>
              <a:rPr lang="en-GB" sz="1100" i="1">
                <a:solidFill>
                  <a:schemeClr val="dk1"/>
                </a:solidFill>
              </a:rPr>
              <a:t>New dataset is small but very different from the original dataset</a:t>
            </a:r>
            <a:r>
              <a:rPr lang="en-GB" sz="1100">
                <a:solidFill>
                  <a:schemeClr val="dk1"/>
                </a:solidFill>
              </a:rPr>
              <a:t>. Since the data is small, it is likely best to only train a linear classifier. Since the dataset is very different, it might not be best to train the classifier from the top of the network, which contains more dataset-specific features. Instead, it might work better to train the SVM classifier from activations somewhere earlier in the network.</a:t>
            </a:r>
          </a:p>
          <a:p>
            <a:pPr marL="1371600" lvl="2" indent="-298450" rtl="0">
              <a:lnSpc>
                <a:spcPct val="115000"/>
              </a:lnSpc>
              <a:spcBef>
                <a:spcPts val="0"/>
              </a:spcBef>
              <a:buClr>
                <a:schemeClr val="dk1"/>
              </a:buClr>
              <a:buSzPct val="100000"/>
              <a:buChar char="■"/>
            </a:pPr>
            <a:r>
              <a:rPr lang="en-GB" sz="1100" i="1">
                <a:solidFill>
                  <a:schemeClr val="dk1"/>
                </a:solidFill>
              </a:rPr>
              <a:t>New dataset is large and very different from the original dataset</a:t>
            </a:r>
            <a:r>
              <a:rPr lang="en-GB" sz="1100">
                <a:solidFill>
                  <a:schemeClr val="dk1"/>
                </a:solidFill>
              </a:rPr>
              <a:t>. Since the dataset is very large, we may expect that we can afford to train a ConvNet from scratch. However, in practice it is very often still beneficial to initialize with weights from a pretrained model. In this case, we would have enough data and confidence to fine-tune through the entire network.</a:t>
            </a:r>
          </a:p>
          <a:p>
            <a:pPr marL="0" lvl="0" indent="0" rtl="0">
              <a:lnSpc>
                <a:spcPct val="115000"/>
              </a:lnSpc>
              <a:spcBef>
                <a:spcPts val="0"/>
              </a:spcBef>
              <a:buNone/>
            </a:pPr>
            <a:endParaRPr sz="1100">
              <a:solidFill>
                <a:schemeClr val="dk1"/>
              </a:solidFill>
            </a:endParaRPr>
          </a:p>
          <a:p>
            <a:pPr marL="0" lvl="0" indent="0" rtl="0">
              <a:lnSpc>
                <a:spcPct val="115000"/>
              </a:lnSpc>
              <a:spcBef>
                <a:spcPts val="0"/>
              </a:spcBef>
              <a:buNone/>
            </a:pPr>
            <a:r>
              <a:rPr lang="en-GB" sz="1100">
                <a:solidFill>
                  <a:schemeClr val="dk1"/>
                </a:solidFill>
              </a:rPr>
              <a:t>More on http://cs231n.github.io/transfer-learning/</a:t>
            </a:r>
          </a:p>
          <a:p>
            <a:pPr marL="914400" lvl="0" indent="0" rtl="0">
              <a:lnSpc>
                <a:spcPct val="115000"/>
              </a:lnSpc>
              <a:spcBef>
                <a:spcPts val="0"/>
              </a:spcBef>
              <a:buNone/>
            </a:pPr>
            <a:endParaRPr sz="1100" i="1">
              <a:solidFill>
                <a:schemeClr val="dk1"/>
              </a:solidFill>
            </a:endParaRPr>
          </a:p>
          <a:p>
            <a:pPr marL="914400" marR="0" lvl="0" indent="0" algn="l" rtl="0">
              <a:lnSpc>
                <a:spcPct val="100000"/>
              </a:lnSpc>
              <a:spcBef>
                <a:spcPts val="0"/>
              </a:spcBef>
              <a:spcAft>
                <a:spcPts val="0"/>
              </a:spcAft>
              <a:buNone/>
            </a:pPr>
            <a:endParaRPr>
              <a:solidFill>
                <a:schemeClr val="dk1"/>
              </a:solidFill>
            </a:endParaRPr>
          </a:p>
        </p:txBody>
      </p:sp>
      <p:sp>
        <p:nvSpPr>
          <p:cNvPr id="1937" name="Shape 193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Transfer learning - Fine tuning (2)</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48"/>
        <p:cNvGrpSpPr/>
        <p:nvPr/>
      </p:nvGrpSpPr>
      <p:grpSpPr>
        <a:xfrm>
          <a:off x="0" y="0"/>
          <a:ext cx="0" cy="0"/>
          <a:chOff x="0" y="0"/>
          <a:chExt cx="0" cy="0"/>
        </a:xfrm>
      </p:grpSpPr>
      <p:sp>
        <p:nvSpPr>
          <p:cNvPr id="1249" name="Shape 124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Sharing the weights - CNN, RNN</a:t>
            </a:r>
          </a:p>
        </p:txBody>
      </p:sp>
      <p:sp>
        <p:nvSpPr>
          <p:cNvPr id="1250" name="Shape 1250"/>
          <p:cNvSpPr txBox="1"/>
          <p:nvPr/>
        </p:nvSpPr>
        <p:spPr>
          <a:xfrm>
            <a:off x="311700" y="1017725"/>
            <a:ext cx="4263300" cy="4125900"/>
          </a:xfrm>
          <a:prstGeom prst="rect">
            <a:avLst/>
          </a:prstGeom>
          <a:noFill/>
          <a:ln>
            <a:noFill/>
          </a:ln>
        </p:spPr>
        <p:txBody>
          <a:bodyPr lIns="91425" tIns="91425" rIns="91425" bIns="91425" anchor="t" anchorCtr="0">
            <a:noAutofit/>
          </a:bodyPr>
          <a:lstStyle/>
          <a:p>
            <a:pPr lvl="0">
              <a:spcBef>
                <a:spcPts val="0"/>
              </a:spcBef>
              <a:buNone/>
            </a:pPr>
            <a:endParaRPr/>
          </a:p>
          <a:p>
            <a:pPr lvl="0" rtl="0">
              <a:spcBef>
                <a:spcPts val="0"/>
              </a:spcBef>
              <a:buNone/>
            </a:pPr>
            <a:r>
              <a:rPr lang="en-GB" u="sng"/>
              <a:t>GOAL</a:t>
            </a:r>
            <a:r>
              <a:rPr lang="en-GB"/>
              <a:t>: build a space or time invariant model</a:t>
            </a:r>
          </a:p>
          <a:p>
            <a:pPr lvl="0" rtl="0">
              <a:spcBef>
                <a:spcPts val="0"/>
              </a:spcBef>
              <a:buNone/>
            </a:pPr>
            <a:endParaRPr/>
          </a:p>
          <a:p>
            <a:pPr lvl="0" rtl="0">
              <a:spcBef>
                <a:spcPts val="0"/>
              </a:spcBef>
              <a:buNone/>
            </a:pPr>
            <a:r>
              <a:rPr lang="en-GB" u="sng"/>
              <a:t>IDEA</a:t>
            </a:r>
            <a:r>
              <a:rPr lang="en-GB"/>
              <a:t>: use the same set of weights over different parts of the data, by exploiting the known type of the inputs</a:t>
            </a:r>
          </a:p>
        </p:txBody>
      </p:sp>
      <p:sp>
        <p:nvSpPr>
          <p:cNvPr id="1251" name="Shape 1251"/>
          <p:cNvSpPr txBox="1"/>
          <p:nvPr/>
        </p:nvSpPr>
        <p:spPr>
          <a:xfrm>
            <a:off x="0" y="4694225"/>
            <a:ext cx="9144000" cy="449400"/>
          </a:xfrm>
          <a:prstGeom prst="rect">
            <a:avLst/>
          </a:prstGeom>
          <a:noFill/>
          <a:ln>
            <a:noFill/>
          </a:ln>
        </p:spPr>
        <p:txBody>
          <a:bodyPr lIns="91425" tIns="91425" rIns="91425" bIns="91425" anchor="t" anchorCtr="0">
            <a:noAutofit/>
          </a:bodyPr>
          <a:lstStyle/>
          <a:p>
            <a:pPr lvl="0">
              <a:spcBef>
                <a:spcPts val="0"/>
              </a:spcBef>
              <a:buNone/>
            </a:pPr>
            <a:endParaRPr sz="1000"/>
          </a:p>
          <a:p>
            <a:pPr lvl="0" rtl="0">
              <a:spcBef>
                <a:spcPts val="0"/>
              </a:spcBef>
              <a:buNone/>
            </a:pPr>
            <a:r>
              <a:rPr lang="en-GB" sz="1000" u="sng">
                <a:solidFill>
                  <a:schemeClr val="hlink"/>
                </a:solidFill>
                <a:hlinkClick r:id="rId3"/>
              </a:rPr>
              <a:t>http://deeplearning.net/tutorial/lenet.html</a:t>
            </a:r>
          </a:p>
        </p:txBody>
      </p:sp>
      <p:sp>
        <p:nvSpPr>
          <p:cNvPr id="1252" name="Shape 1252"/>
          <p:cNvSpPr/>
          <p:nvPr/>
        </p:nvSpPr>
        <p:spPr>
          <a:xfrm>
            <a:off x="2161450" y="2644600"/>
            <a:ext cx="296700" cy="489000"/>
          </a:xfrm>
          <a:prstGeom prst="down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53" name="Shape 1253"/>
          <p:cNvSpPr txBox="1"/>
          <p:nvPr/>
        </p:nvSpPr>
        <p:spPr>
          <a:xfrm>
            <a:off x="492850" y="3286025"/>
            <a:ext cx="3633900" cy="1408200"/>
          </a:xfrm>
          <a:prstGeom prst="rect">
            <a:avLst/>
          </a:prstGeom>
          <a:noFill/>
          <a:ln>
            <a:noFill/>
          </a:ln>
        </p:spPr>
        <p:txBody>
          <a:bodyPr lIns="91425" tIns="91425" rIns="91425" bIns="91425" anchor="t" anchorCtr="0">
            <a:noAutofit/>
          </a:bodyPr>
          <a:lstStyle/>
          <a:p>
            <a:pPr lvl="0" algn="ctr" rtl="0">
              <a:spcBef>
                <a:spcPts val="0"/>
              </a:spcBef>
              <a:buNone/>
            </a:pPr>
            <a:r>
              <a:rPr lang="en-GB" sz="1800" b="1"/>
              <a:t>weight sharing</a:t>
            </a:r>
          </a:p>
          <a:p>
            <a:pPr lvl="0" algn="ctr" rtl="0">
              <a:spcBef>
                <a:spcPts val="0"/>
              </a:spcBef>
              <a:buNone/>
            </a:pPr>
            <a:endParaRPr/>
          </a:p>
          <a:p>
            <a:pPr lvl="0" algn="ctr" rtl="0">
              <a:spcBef>
                <a:spcPts val="0"/>
              </a:spcBef>
              <a:buNone/>
            </a:pPr>
            <a:r>
              <a:rPr lang="en-GB"/>
              <a:t>share and train the weights jointly</a:t>
            </a:r>
          </a:p>
          <a:p>
            <a:pPr lvl="0" algn="ctr" rtl="0">
              <a:spcBef>
                <a:spcPts val="0"/>
              </a:spcBef>
              <a:buNone/>
            </a:pPr>
            <a:r>
              <a:rPr lang="en-GB"/>
              <a:t>for those inputs that contain</a:t>
            </a:r>
          </a:p>
          <a:p>
            <a:pPr lvl="0" algn="ctr" rtl="0">
              <a:spcBef>
                <a:spcPts val="0"/>
              </a:spcBef>
              <a:buNone/>
            </a:pPr>
            <a:r>
              <a:rPr lang="en-GB"/>
              <a:t>the same information</a:t>
            </a:r>
          </a:p>
        </p:txBody>
      </p:sp>
      <p:pic>
        <p:nvPicPr>
          <p:cNvPr id="1254" name="Shape 1254"/>
          <p:cNvPicPr preferRelativeResize="0"/>
          <p:nvPr/>
        </p:nvPicPr>
        <p:blipFill>
          <a:blip r:embed="rId4">
            <a:alphaModFix/>
          </a:blip>
          <a:stretch>
            <a:fillRect/>
          </a:stretch>
        </p:blipFill>
        <p:spPr>
          <a:xfrm>
            <a:off x="4670149" y="1322525"/>
            <a:ext cx="3835624" cy="1773350"/>
          </a:xfrm>
          <a:prstGeom prst="rect">
            <a:avLst/>
          </a:prstGeom>
          <a:noFill/>
          <a:ln>
            <a:noFill/>
          </a:ln>
        </p:spPr>
      </p:pic>
      <p:pic>
        <p:nvPicPr>
          <p:cNvPr id="1255" name="Shape 1255"/>
          <p:cNvPicPr preferRelativeResize="0"/>
          <p:nvPr/>
        </p:nvPicPr>
        <p:blipFill>
          <a:blip r:embed="rId5">
            <a:alphaModFix/>
          </a:blip>
          <a:stretch>
            <a:fillRect/>
          </a:stretch>
        </p:blipFill>
        <p:spPr>
          <a:xfrm>
            <a:off x="4707574" y="3506535"/>
            <a:ext cx="3835624" cy="1539029"/>
          </a:xfrm>
          <a:prstGeom prst="rect">
            <a:avLst/>
          </a:prstGeom>
          <a:noFill/>
          <a:ln>
            <a:noFill/>
          </a:ln>
        </p:spPr>
      </p:pic>
      <p:sp>
        <p:nvSpPr>
          <p:cNvPr id="1256" name="Shape 1256"/>
          <p:cNvSpPr txBox="1"/>
          <p:nvPr/>
        </p:nvSpPr>
        <p:spPr>
          <a:xfrm>
            <a:off x="4828550" y="1074350"/>
            <a:ext cx="4122000" cy="246000"/>
          </a:xfrm>
          <a:prstGeom prst="rect">
            <a:avLst/>
          </a:prstGeom>
          <a:noFill/>
          <a:ln>
            <a:noFill/>
          </a:ln>
        </p:spPr>
        <p:txBody>
          <a:bodyPr lIns="91425" tIns="91425" rIns="91425" bIns="91425" anchor="ctr" anchorCtr="0">
            <a:noAutofit/>
          </a:bodyPr>
          <a:lstStyle/>
          <a:p>
            <a:pPr lvl="0">
              <a:spcBef>
                <a:spcPts val="0"/>
              </a:spcBef>
              <a:buNone/>
            </a:pPr>
            <a:r>
              <a:rPr lang="en-GB"/>
              <a:t>Convolutional Neural Networks (</a:t>
            </a:r>
            <a:r>
              <a:rPr lang="en-GB" b="1"/>
              <a:t>CNN</a:t>
            </a:r>
            <a:r>
              <a:rPr lang="en-GB"/>
              <a:t>) - </a:t>
            </a:r>
            <a:r>
              <a:rPr lang="en-GB" i="1"/>
              <a:t>images</a:t>
            </a:r>
          </a:p>
        </p:txBody>
      </p:sp>
      <p:sp>
        <p:nvSpPr>
          <p:cNvPr id="1257" name="Shape 1257"/>
          <p:cNvSpPr txBox="1"/>
          <p:nvPr/>
        </p:nvSpPr>
        <p:spPr>
          <a:xfrm>
            <a:off x="4771024" y="3260525"/>
            <a:ext cx="4179600" cy="246000"/>
          </a:xfrm>
          <a:prstGeom prst="rect">
            <a:avLst/>
          </a:prstGeom>
          <a:noFill/>
          <a:ln>
            <a:noFill/>
          </a:ln>
        </p:spPr>
        <p:txBody>
          <a:bodyPr lIns="91425" tIns="91425" rIns="91425" bIns="91425" anchor="ctr" anchorCtr="0">
            <a:noAutofit/>
          </a:bodyPr>
          <a:lstStyle/>
          <a:p>
            <a:pPr lvl="0" rtl="0">
              <a:spcBef>
                <a:spcPts val="0"/>
              </a:spcBef>
              <a:buNone/>
            </a:pPr>
            <a:r>
              <a:rPr lang="en-GB"/>
              <a:t>Recurrent Neural Networks (</a:t>
            </a:r>
            <a:r>
              <a:rPr lang="en-GB" b="1"/>
              <a:t>RNN</a:t>
            </a:r>
            <a:r>
              <a:rPr lang="en-GB"/>
              <a:t>) - </a:t>
            </a:r>
            <a:r>
              <a:rPr lang="en-GB" i="1"/>
              <a:t>time series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pic>
        <p:nvPicPr>
          <p:cNvPr id="1262" name="Shape 1262"/>
          <p:cNvPicPr preferRelativeResize="0"/>
          <p:nvPr/>
        </p:nvPicPr>
        <p:blipFill>
          <a:blip r:embed="rId3">
            <a:alphaModFix/>
          </a:blip>
          <a:stretch>
            <a:fillRect/>
          </a:stretch>
        </p:blipFill>
        <p:spPr>
          <a:xfrm>
            <a:off x="4204875" y="3092525"/>
            <a:ext cx="4686300" cy="1657350"/>
          </a:xfrm>
          <a:prstGeom prst="rect">
            <a:avLst/>
          </a:prstGeom>
          <a:noFill/>
          <a:ln>
            <a:noFill/>
          </a:ln>
        </p:spPr>
      </p:pic>
      <p:sp>
        <p:nvSpPr>
          <p:cNvPr id="1263" name="Shape 1263"/>
          <p:cNvSpPr txBox="1"/>
          <p:nvPr/>
        </p:nvSpPr>
        <p:spPr>
          <a:xfrm>
            <a:off x="318150" y="1017725"/>
            <a:ext cx="8379000" cy="4125900"/>
          </a:xfrm>
          <a:prstGeom prst="rect">
            <a:avLst/>
          </a:prstGeom>
          <a:noFill/>
          <a:ln>
            <a:noFill/>
          </a:ln>
        </p:spPr>
        <p:txBody>
          <a:bodyPr lIns="91425" tIns="91425" rIns="91425" bIns="91425" anchor="t" anchorCtr="0">
            <a:noAutofit/>
          </a:bodyPr>
          <a:lstStyle/>
          <a:p>
            <a:pPr lvl="0">
              <a:spcBef>
                <a:spcPts val="0"/>
              </a:spcBef>
              <a:buNone/>
            </a:pPr>
            <a:endParaRPr/>
          </a:p>
          <a:p>
            <a:pPr marL="457200" lvl="0" indent="-228600" rtl="0">
              <a:spcBef>
                <a:spcPts val="0"/>
              </a:spcBef>
              <a:buChar char="●"/>
            </a:pPr>
            <a:r>
              <a:rPr lang="en-GB"/>
              <a:t>CNN have neurons </a:t>
            </a:r>
            <a:r>
              <a:rPr lang="en-GB" b="1"/>
              <a:t>arranged in 3 dimensions:</a:t>
            </a:r>
            <a:r>
              <a:rPr lang="en-GB"/>
              <a:t> width, height, </a:t>
            </a:r>
            <a:r>
              <a:rPr lang="en-GB" i="1"/>
              <a:t>depth (Depth</a:t>
            </a:r>
            <a:r>
              <a:rPr lang="en-GB"/>
              <a:t> ≠ depth of the network)</a:t>
            </a:r>
          </a:p>
          <a:p>
            <a:pPr marL="457200" lvl="0" indent="-228600" rtl="0">
              <a:spcBef>
                <a:spcPts val="0"/>
              </a:spcBef>
              <a:buChar char="●"/>
            </a:pPr>
            <a:r>
              <a:rPr lang="en-GB"/>
              <a:t>A </a:t>
            </a:r>
            <a:r>
              <a:rPr lang="en-GB" b="1"/>
              <a:t>layer</a:t>
            </a:r>
            <a:r>
              <a:rPr lang="en-GB"/>
              <a:t> transforms an input 3D volume to an output 3D volume with some differentiable function that may or may not have parameters</a:t>
            </a:r>
          </a:p>
          <a:p>
            <a:pPr lvl="0" rtl="0">
              <a:spcBef>
                <a:spcPts val="0"/>
              </a:spcBef>
              <a:buNone/>
            </a:pPr>
            <a:endParaRPr/>
          </a:p>
          <a:p>
            <a:pPr marL="457200" lvl="0" indent="-228600">
              <a:spcBef>
                <a:spcPts val="0"/>
              </a:spcBef>
              <a:buChar char="●"/>
            </a:pPr>
            <a:endParaRPr/>
          </a:p>
          <a:p>
            <a:pPr lvl="0">
              <a:spcBef>
                <a:spcPts val="0"/>
              </a:spcBef>
              <a:buNone/>
            </a:pPr>
            <a:endParaRPr/>
          </a:p>
          <a:p>
            <a:pPr lvl="0" rtl="0">
              <a:spcBef>
                <a:spcPts val="0"/>
              </a:spcBef>
              <a:buNone/>
            </a:pPr>
            <a:endParaRPr/>
          </a:p>
        </p:txBody>
      </p:sp>
      <p:sp>
        <p:nvSpPr>
          <p:cNvPr id="1264" name="Shape 126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Convolutional Neural Networks or </a:t>
            </a:r>
            <a:r>
              <a:rPr lang="en-GB" i="1"/>
              <a:t>ConvNets</a:t>
            </a:r>
          </a:p>
        </p:txBody>
      </p:sp>
      <p:pic>
        <p:nvPicPr>
          <p:cNvPr id="1265" name="Shape 1265"/>
          <p:cNvPicPr preferRelativeResize="0"/>
          <p:nvPr/>
        </p:nvPicPr>
        <p:blipFill>
          <a:blip r:embed="rId4">
            <a:alphaModFix/>
          </a:blip>
          <a:stretch>
            <a:fillRect/>
          </a:stretch>
        </p:blipFill>
        <p:spPr>
          <a:xfrm>
            <a:off x="229275" y="2248962"/>
            <a:ext cx="3905250" cy="1914525"/>
          </a:xfrm>
          <a:prstGeom prst="rect">
            <a:avLst/>
          </a:prstGeom>
          <a:noFill/>
          <a:ln>
            <a:noFill/>
          </a:ln>
        </p:spPr>
      </p:pic>
      <p:sp>
        <p:nvSpPr>
          <p:cNvPr id="1266" name="Shape 1266"/>
          <p:cNvSpPr txBox="1"/>
          <p:nvPr/>
        </p:nvSpPr>
        <p:spPr>
          <a:xfrm>
            <a:off x="1674000" y="4116200"/>
            <a:ext cx="514200" cy="628500"/>
          </a:xfrm>
          <a:prstGeom prst="rect">
            <a:avLst/>
          </a:prstGeom>
          <a:noFill/>
          <a:ln>
            <a:noFill/>
          </a:ln>
        </p:spPr>
        <p:txBody>
          <a:bodyPr lIns="91425" tIns="91425" rIns="91425" bIns="91425" anchor="t" anchorCtr="0">
            <a:noAutofit/>
          </a:bodyPr>
          <a:lstStyle/>
          <a:p>
            <a:pPr lvl="0">
              <a:spcBef>
                <a:spcPts val="0"/>
              </a:spcBef>
              <a:buNone/>
            </a:pPr>
            <a:r>
              <a:rPr lang="en-GB" sz="1800"/>
              <a:t>NN</a:t>
            </a:r>
          </a:p>
        </p:txBody>
      </p:sp>
      <p:cxnSp>
        <p:nvCxnSpPr>
          <p:cNvPr id="1267" name="Shape 1267"/>
          <p:cNvCxnSpPr/>
          <p:nvPr/>
        </p:nvCxnSpPr>
        <p:spPr>
          <a:xfrm>
            <a:off x="4134525" y="3043175"/>
            <a:ext cx="321600" cy="173700"/>
          </a:xfrm>
          <a:prstGeom prst="straightConnector1">
            <a:avLst/>
          </a:prstGeom>
          <a:noFill/>
          <a:ln w="9525" cap="flat" cmpd="sng">
            <a:solidFill>
              <a:schemeClr val="dk2"/>
            </a:solidFill>
            <a:prstDash val="solid"/>
            <a:round/>
            <a:headEnd type="none" w="lg" len="lg"/>
            <a:tailEnd type="triangle" w="lg" len="lg"/>
          </a:ln>
        </p:spPr>
      </p:cxnSp>
      <p:sp>
        <p:nvSpPr>
          <p:cNvPr id="1268" name="Shape 1268"/>
          <p:cNvSpPr txBox="1"/>
          <p:nvPr/>
        </p:nvSpPr>
        <p:spPr>
          <a:xfrm>
            <a:off x="6281575" y="4668500"/>
            <a:ext cx="769800" cy="628500"/>
          </a:xfrm>
          <a:prstGeom prst="rect">
            <a:avLst/>
          </a:prstGeom>
          <a:noFill/>
          <a:ln>
            <a:noFill/>
          </a:ln>
        </p:spPr>
        <p:txBody>
          <a:bodyPr lIns="91425" tIns="91425" rIns="91425" bIns="91425" anchor="t" anchorCtr="0">
            <a:noAutofit/>
          </a:bodyPr>
          <a:lstStyle/>
          <a:p>
            <a:pPr lvl="0" rtl="0">
              <a:spcBef>
                <a:spcPts val="0"/>
              </a:spcBef>
              <a:buNone/>
            </a:pPr>
            <a:r>
              <a:rPr lang="en-GB" sz="1800"/>
              <a:t>CNN</a:t>
            </a:r>
          </a:p>
        </p:txBody>
      </p:sp>
      <p:cxnSp>
        <p:nvCxnSpPr>
          <p:cNvPr id="1269" name="Shape 1269"/>
          <p:cNvCxnSpPr/>
          <p:nvPr/>
        </p:nvCxnSpPr>
        <p:spPr>
          <a:xfrm rot="10800000">
            <a:off x="4134525" y="3810275"/>
            <a:ext cx="15900" cy="810900"/>
          </a:xfrm>
          <a:prstGeom prst="straightConnector1">
            <a:avLst/>
          </a:prstGeom>
          <a:noFill/>
          <a:ln w="9525" cap="flat" cmpd="sng">
            <a:solidFill>
              <a:schemeClr val="dk2"/>
            </a:solidFill>
            <a:prstDash val="solid"/>
            <a:round/>
            <a:headEnd type="none" w="lg" len="lg"/>
            <a:tailEnd type="triangle" w="lg" len="lg"/>
          </a:ln>
        </p:spPr>
      </p:cxnSp>
      <p:sp>
        <p:nvSpPr>
          <p:cNvPr id="1270" name="Shape 1270"/>
          <p:cNvSpPr txBox="1"/>
          <p:nvPr/>
        </p:nvSpPr>
        <p:spPr>
          <a:xfrm>
            <a:off x="3899725" y="4619800"/>
            <a:ext cx="5386500" cy="628500"/>
          </a:xfrm>
          <a:prstGeom prst="rect">
            <a:avLst/>
          </a:prstGeom>
          <a:noFill/>
          <a:ln>
            <a:noFill/>
          </a:ln>
        </p:spPr>
        <p:txBody>
          <a:bodyPr lIns="91425" tIns="91425" rIns="91425" bIns="91425" anchor="t" anchorCtr="0">
            <a:noAutofit/>
          </a:bodyPr>
          <a:lstStyle/>
          <a:p>
            <a:pPr lvl="0">
              <a:spcBef>
                <a:spcPts val="0"/>
              </a:spcBef>
              <a:buNone/>
            </a:pPr>
            <a:r>
              <a:rPr lang="en-GB"/>
              <a:t>d</a:t>
            </a:r>
            <a:r>
              <a:rPr lang="en-GB" sz="1000"/>
              <a:t>epth of the </a:t>
            </a:r>
          </a:p>
          <a:p>
            <a:pPr lvl="0">
              <a:spcBef>
                <a:spcPts val="0"/>
              </a:spcBef>
              <a:buNone/>
            </a:pPr>
            <a:r>
              <a:rPr lang="en-GB" sz="1000"/>
              <a:t>input layer: 3 (R,G,B)</a:t>
            </a:r>
          </a:p>
        </p:txBody>
      </p:sp>
      <p:cxnSp>
        <p:nvCxnSpPr>
          <p:cNvPr id="1271" name="Shape 1271"/>
          <p:cNvCxnSpPr/>
          <p:nvPr/>
        </p:nvCxnSpPr>
        <p:spPr>
          <a:xfrm rot="10800000" flipH="1">
            <a:off x="4175100" y="2964525"/>
            <a:ext cx="793800" cy="771000"/>
          </a:xfrm>
          <a:prstGeom prst="straightConnector1">
            <a:avLst/>
          </a:prstGeom>
          <a:noFill/>
          <a:ln w="9525" cap="flat" cmpd="sng">
            <a:solidFill>
              <a:schemeClr val="dk2"/>
            </a:solidFill>
            <a:prstDash val="solid"/>
            <a:round/>
            <a:headEnd type="none" w="lg" len="lg"/>
            <a:tailEnd type="triangle" w="lg" len="lg"/>
          </a:ln>
        </p:spPr>
      </p:cxnSp>
      <p:sp>
        <p:nvSpPr>
          <p:cNvPr id="1272" name="Shape 1272"/>
          <p:cNvSpPr txBox="1"/>
          <p:nvPr/>
        </p:nvSpPr>
        <p:spPr>
          <a:xfrm>
            <a:off x="3899725" y="4040000"/>
            <a:ext cx="280500" cy="628500"/>
          </a:xfrm>
          <a:prstGeom prst="rect">
            <a:avLst/>
          </a:prstGeom>
          <a:noFill/>
          <a:ln>
            <a:noFill/>
          </a:ln>
        </p:spPr>
        <p:txBody>
          <a:bodyPr lIns="91425" tIns="91425" rIns="91425" bIns="91425" anchor="t" anchorCtr="0">
            <a:noAutofit/>
          </a:bodyPr>
          <a:lstStyle/>
          <a:p>
            <a:pPr lvl="0">
              <a:spcBef>
                <a:spcPts val="0"/>
              </a:spcBef>
              <a:buNone/>
            </a:pPr>
            <a:r>
              <a:rPr lang="en-GB"/>
              <a:t>h</a:t>
            </a:r>
          </a:p>
        </p:txBody>
      </p:sp>
      <p:sp>
        <p:nvSpPr>
          <p:cNvPr id="1273" name="Shape 1273"/>
          <p:cNvSpPr txBox="1"/>
          <p:nvPr/>
        </p:nvSpPr>
        <p:spPr>
          <a:xfrm>
            <a:off x="4511850" y="2901850"/>
            <a:ext cx="280500" cy="628500"/>
          </a:xfrm>
          <a:prstGeom prst="rect">
            <a:avLst/>
          </a:prstGeom>
          <a:noFill/>
          <a:ln>
            <a:noFill/>
          </a:ln>
        </p:spPr>
        <p:txBody>
          <a:bodyPr lIns="91425" tIns="91425" rIns="91425" bIns="91425" anchor="t" anchorCtr="0">
            <a:noAutofit/>
          </a:bodyPr>
          <a:lstStyle/>
          <a:p>
            <a:pPr lvl="0" rtl="0">
              <a:spcBef>
                <a:spcPts val="0"/>
              </a:spcBef>
              <a:buNone/>
            </a:pPr>
            <a:r>
              <a:rPr lang="en-GB"/>
              <a:t>w</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7"/>
        <p:cNvGrpSpPr/>
        <p:nvPr/>
      </p:nvGrpSpPr>
      <p:grpSpPr>
        <a:xfrm>
          <a:off x="0" y="0"/>
          <a:ext cx="0" cy="0"/>
          <a:chOff x="0" y="0"/>
          <a:chExt cx="0" cy="0"/>
        </a:xfrm>
      </p:grpSpPr>
      <p:pic>
        <p:nvPicPr>
          <p:cNvPr id="1278" name="Shape 1278"/>
          <p:cNvPicPr preferRelativeResize="0"/>
          <p:nvPr/>
        </p:nvPicPr>
        <p:blipFill>
          <a:blip r:embed="rId3">
            <a:alphaModFix/>
          </a:blip>
          <a:stretch>
            <a:fillRect/>
          </a:stretch>
        </p:blipFill>
        <p:spPr>
          <a:xfrm>
            <a:off x="2245075" y="1826074"/>
            <a:ext cx="4418625" cy="3317424"/>
          </a:xfrm>
          <a:prstGeom prst="rect">
            <a:avLst/>
          </a:prstGeom>
          <a:noFill/>
          <a:ln>
            <a:noFill/>
          </a:ln>
        </p:spPr>
      </p:pic>
      <p:sp>
        <p:nvSpPr>
          <p:cNvPr id="1279" name="Shape 1279"/>
          <p:cNvSpPr txBox="1"/>
          <p:nvPr/>
        </p:nvSpPr>
        <p:spPr>
          <a:xfrm>
            <a:off x="318150" y="1017725"/>
            <a:ext cx="8379000" cy="4125900"/>
          </a:xfrm>
          <a:prstGeom prst="rect">
            <a:avLst/>
          </a:prstGeom>
          <a:noFill/>
          <a:ln>
            <a:noFill/>
          </a:ln>
        </p:spPr>
        <p:txBody>
          <a:bodyPr lIns="91425" tIns="91425" rIns="91425" bIns="91425" anchor="t" anchorCtr="0">
            <a:noAutofit/>
          </a:bodyPr>
          <a:lstStyle/>
          <a:p>
            <a:pPr lvl="0" rtl="0">
              <a:spcBef>
                <a:spcPts val="0"/>
              </a:spcBef>
              <a:buNone/>
            </a:pPr>
            <a:endParaRPr/>
          </a:p>
          <a:p>
            <a:pPr marL="457200" lvl="0" indent="-228600" rtl="0">
              <a:spcBef>
                <a:spcPts val="0"/>
              </a:spcBef>
              <a:buChar char="●"/>
            </a:pPr>
            <a:r>
              <a:rPr lang="en-GB"/>
              <a:t>A CNN layer may be of 5 different kinds, 2 of them are CNN specific (in </a:t>
            </a:r>
            <a:r>
              <a:rPr lang="en-GB" b="1"/>
              <a:t>blank</a:t>
            </a:r>
            <a:r>
              <a:rPr lang="en-GB"/>
              <a:t>)</a:t>
            </a:r>
          </a:p>
          <a:p>
            <a:pPr marL="457200" lvl="0" indent="-228600" rtl="0">
              <a:spcBef>
                <a:spcPts val="0"/>
              </a:spcBef>
              <a:buChar char="●"/>
            </a:pPr>
            <a:r>
              <a:rPr lang="en-GB"/>
              <a:t>Input Layer, </a:t>
            </a:r>
            <a:r>
              <a:rPr lang="en-GB" b="1"/>
              <a:t>Convolutional Layer</a:t>
            </a:r>
            <a:r>
              <a:rPr lang="en-GB"/>
              <a:t>, RELU Layer, </a:t>
            </a:r>
            <a:r>
              <a:rPr lang="en-GB" b="1"/>
              <a:t>Pooling Layer</a:t>
            </a:r>
            <a:r>
              <a:rPr lang="en-GB"/>
              <a:t>, and Fully-Connected Layer</a:t>
            </a:r>
          </a:p>
          <a:p>
            <a:pPr marL="457200" lvl="0" indent="-228600" rtl="0">
              <a:spcBef>
                <a:spcPts val="0"/>
              </a:spcBef>
              <a:buChar char="●"/>
            </a:pPr>
            <a:r>
              <a:rPr lang="en-GB"/>
              <a:t>We explain the layer on a simple architecture over the CIFAR-10</a:t>
            </a:r>
          </a:p>
          <a:p>
            <a:pPr lvl="0" rtl="0">
              <a:spcBef>
                <a:spcPts val="0"/>
              </a:spcBef>
              <a:buNone/>
            </a:pPr>
            <a:endParaRPr/>
          </a:p>
          <a:p>
            <a:pPr lvl="0" rtl="0">
              <a:spcBef>
                <a:spcPts val="0"/>
              </a:spcBef>
              <a:buNone/>
            </a:pPr>
            <a:endParaRPr/>
          </a:p>
          <a:p>
            <a:pPr lvl="0" rtl="0">
              <a:spcBef>
                <a:spcPts val="0"/>
              </a:spcBef>
              <a:buNone/>
            </a:pPr>
            <a:endParaRPr/>
          </a:p>
        </p:txBody>
      </p:sp>
      <p:sp>
        <p:nvSpPr>
          <p:cNvPr id="1280" name="Shape 1280"/>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different types of layers</a:t>
            </a:r>
          </a:p>
        </p:txBody>
      </p:sp>
      <p:sp>
        <p:nvSpPr>
          <p:cNvPr id="1281" name="Shape 1281"/>
          <p:cNvSpPr/>
          <p:nvPr/>
        </p:nvSpPr>
        <p:spPr>
          <a:xfrm>
            <a:off x="2457800" y="3648600"/>
            <a:ext cx="1825200" cy="533100"/>
          </a:xfrm>
          <a:prstGeom prst="rect">
            <a:avLst/>
          </a:prstGeom>
          <a:solidFill>
            <a:schemeClr val="lt1"/>
          </a:solidFill>
          <a:ln>
            <a:noFill/>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5"/>
        <p:cNvGrpSpPr/>
        <p:nvPr/>
      </p:nvGrpSpPr>
      <p:grpSpPr>
        <a:xfrm>
          <a:off x="0" y="0"/>
          <a:ext cx="0" cy="0"/>
          <a:chOff x="0" y="0"/>
          <a:chExt cx="0" cy="0"/>
        </a:xfrm>
      </p:grpSpPr>
      <p:sp>
        <p:nvSpPr>
          <p:cNvPr id="1286" name="Shape 1286"/>
          <p:cNvSpPr txBox="1"/>
          <p:nvPr/>
        </p:nvSpPr>
        <p:spPr>
          <a:xfrm>
            <a:off x="205925" y="1019450"/>
            <a:ext cx="3927600" cy="834900"/>
          </a:xfrm>
          <a:prstGeom prst="rect">
            <a:avLst/>
          </a:prstGeom>
          <a:noFill/>
          <a:ln>
            <a:noFill/>
          </a:ln>
        </p:spPr>
        <p:txBody>
          <a:bodyPr lIns="91425" tIns="91425" rIns="91425" bIns="91425" anchor="t" anchorCtr="0">
            <a:noAutofit/>
          </a:bodyPr>
          <a:lstStyle/>
          <a:p>
            <a:pPr lvl="0" rtl="0">
              <a:spcBef>
                <a:spcPts val="0"/>
              </a:spcBef>
              <a:buNone/>
            </a:pPr>
            <a:endParaRPr/>
          </a:p>
          <a:p>
            <a:pPr marL="457200" lvl="0" indent="-228600" rtl="0">
              <a:spcBef>
                <a:spcPts val="0"/>
              </a:spcBef>
              <a:buChar char="●"/>
            </a:pPr>
            <a:r>
              <a:rPr lang="en-GB">
                <a:solidFill>
                  <a:srgbClr val="FF0000"/>
                </a:solidFill>
              </a:rPr>
              <a:t>WHERE</a:t>
            </a:r>
            <a:r>
              <a:rPr lang="en-GB"/>
              <a:t>: this is the very bottom of the network</a:t>
            </a:r>
          </a:p>
          <a:p>
            <a:pPr marL="457200" lvl="0" indent="-228600" rtl="0">
              <a:spcBef>
                <a:spcPts val="0"/>
              </a:spcBef>
              <a:buChar char="●"/>
            </a:pPr>
            <a:r>
              <a:rPr lang="en-GB">
                <a:solidFill>
                  <a:srgbClr val="FF0000"/>
                </a:solidFill>
              </a:rPr>
              <a:t>WHAT DOES IT SERVE</a:t>
            </a:r>
            <a:r>
              <a:rPr lang="en-GB"/>
              <a:t>: To feed the network</a:t>
            </a:r>
          </a:p>
          <a:p>
            <a:pPr marL="457200" lvl="0" indent="-228600" rtl="0">
              <a:spcBef>
                <a:spcPts val="0"/>
              </a:spcBef>
              <a:buChar char="●"/>
            </a:pPr>
            <a:r>
              <a:rPr lang="en-GB">
                <a:solidFill>
                  <a:srgbClr val="FF0000"/>
                </a:solidFill>
              </a:rPr>
              <a:t>HOW IT IS STRUCTURED</a:t>
            </a:r>
            <a:r>
              <a:rPr lang="en-GB"/>
              <a:t>:The input layer takes as input the CCD of the sensors. It has stacked in depth the R,G,B channels of the network</a:t>
            </a:r>
          </a:p>
          <a:p>
            <a:pPr marL="914400" lvl="1" indent="-228600" rtl="0">
              <a:spcBef>
                <a:spcPts val="0"/>
              </a:spcBef>
              <a:buChar char="○"/>
            </a:pPr>
            <a:r>
              <a:rPr lang="en-GB"/>
              <a:t>In the CIFAR example,it results in a 32x32x3 sized layer of integer numbers</a:t>
            </a:r>
          </a:p>
          <a:p>
            <a:pPr lvl="0" rtl="0">
              <a:spcBef>
                <a:spcPts val="0"/>
              </a:spcBef>
              <a:buNone/>
            </a:pPr>
            <a:endParaRPr/>
          </a:p>
          <a:p>
            <a:pPr lvl="0" rtl="0">
              <a:spcBef>
                <a:spcPts val="0"/>
              </a:spcBef>
              <a:buNone/>
            </a:pPr>
            <a:endParaRPr/>
          </a:p>
          <a:p>
            <a:pPr lvl="0" rtl="0">
              <a:spcBef>
                <a:spcPts val="0"/>
              </a:spcBef>
              <a:buNone/>
            </a:pPr>
            <a:endParaRPr/>
          </a:p>
        </p:txBody>
      </p:sp>
      <p:sp>
        <p:nvSpPr>
          <p:cNvPr id="1287" name="Shape 1287"/>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Input layer</a:t>
            </a:r>
          </a:p>
        </p:txBody>
      </p:sp>
      <p:sp>
        <p:nvSpPr>
          <p:cNvPr id="1288" name="Shape 1288"/>
          <p:cNvSpPr/>
          <p:nvPr/>
        </p:nvSpPr>
        <p:spPr>
          <a:xfrm>
            <a:off x="4396400"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89" name="Shape 1289"/>
          <p:cNvSpPr/>
          <p:nvPr/>
        </p:nvSpPr>
        <p:spPr>
          <a:xfrm>
            <a:off x="4570075"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90" name="Shape 1290"/>
          <p:cNvSpPr/>
          <p:nvPr/>
        </p:nvSpPr>
        <p:spPr>
          <a:xfrm>
            <a:off x="4744214"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91" name="Shape 1291"/>
          <p:cNvSpPr/>
          <p:nvPr/>
        </p:nvSpPr>
        <p:spPr>
          <a:xfrm rot="5400000">
            <a:off x="4550075" y="4161800"/>
            <a:ext cx="224400" cy="608100"/>
          </a:xfrm>
          <a:prstGeom prst="rightBrace">
            <a:avLst>
              <a:gd name="adj1" fmla="val 8333"/>
              <a:gd name="adj2" fmla="val 50000"/>
            </a:avLst>
          </a:prstGeom>
          <a:no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292" name="Shape 1292"/>
          <p:cNvSpPr txBox="1"/>
          <p:nvPr/>
        </p:nvSpPr>
        <p:spPr>
          <a:xfrm>
            <a:off x="4524180" y="4516840"/>
            <a:ext cx="378900" cy="628500"/>
          </a:xfrm>
          <a:prstGeom prst="rect">
            <a:avLst/>
          </a:prstGeom>
          <a:noFill/>
          <a:ln>
            <a:noFill/>
          </a:ln>
        </p:spPr>
        <p:txBody>
          <a:bodyPr lIns="91425" tIns="91425" rIns="91425" bIns="91425" anchor="t" anchorCtr="0">
            <a:noAutofit/>
          </a:bodyPr>
          <a:lstStyle/>
          <a:p>
            <a:pPr lvl="0">
              <a:spcBef>
                <a:spcPts val="0"/>
              </a:spcBef>
              <a:buNone/>
            </a:pPr>
            <a:r>
              <a:rPr lang="en-GB"/>
              <a:t>3</a:t>
            </a:r>
          </a:p>
        </p:txBody>
      </p:sp>
      <p:sp>
        <p:nvSpPr>
          <p:cNvPr id="1293" name="Shape 1293"/>
          <p:cNvSpPr txBox="1"/>
          <p:nvPr/>
        </p:nvSpPr>
        <p:spPr>
          <a:xfrm>
            <a:off x="4057620" y="3133127"/>
            <a:ext cx="503100" cy="628499"/>
          </a:xfrm>
          <a:prstGeom prst="rect">
            <a:avLst/>
          </a:prstGeom>
          <a:noFill/>
          <a:ln>
            <a:noFill/>
          </a:ln>
        </p:spPr>
        <p:txBody>
          <a:bodyPr lIns="91425" tIns="91425" rIns="91425" bIns="91425" anchor="t" anchorCtr="0">
            <a:noAutofit/>
          </a:bodyPr>
          <a:lstStyle/>
          <a:p>
            <a:pPr lvl="0" rtl="0">
              <a:spcBef>
                <a:spcPts val="0"/>
              </a:spcBef>
              <a:buNone/>
            </a:pPr>
            <a:r>
              <a:rPr lang="en-GB"/>
              <a:t>32</a:t>
            </a:r>
          </a:p>
        </p:txBody>
      </p:sp>
      <p:sp>
        <p:nvSpPr>
          <p:cNvPr id="1294" name="Shape 1294"/>
          <p:cNvSpPr txBox="1"/>
          <p:nvPr/>
        </p:nvSpPr>
        <p:spPr>
          <a:xfrm>
            <a:off x="4361220" y="1825602"/>
            <a:ext cx="503100" cy="628500"/>
          </a:xfrm>
          <a:prstGeom prst="rect">
            <a:avLst/>
          </a:prstGeom>
          <a:noFill/>
          <a:ln>
            <a:noFill/>
          </a:ln>
        </p:spPr>
        <p:txBody>
          <a:bodyPr lIns="91425" tIns="91425" rIns="91425" bIns="91425" anchor="t" anchorCtr="0">
            <a:noAutofit/>
          </a:bodyPr>
          <a:lstStyle/>
          <a:p>
            <a:pPr lvl="0" rtl="0">
              <a:spcBef>
                <a:spcPts val="0"/>
              </a:spcBef>
              <a:buNone/>
            </a:pPr>
            <a:r>
              <a:rPr lang="en-GB"/>
              <a:t>32</a:t>
            </a:r>
          </a:p>
        </p:txBody>
      </p:sp>
      <p:pic>
        <p:nvPicPr>
          <p:cNvPr id="1295" name="Shape 1295"/>
          <p:cNvPicPr preferRelativeResize="0"/>
          <p:nvPr/>
        </p:nvPicPr>
        <p:blipFill>
          <a:blip r:embed="rId3">
            <a:alphaModFix/>
          </a:blip>
          <a:stretch>
            <a:fillRect/>
          </a:stretch>
        </p:blipFill>
        <p:spPr>
          <a:xfrm>
            <a:off x="6393900" y="1652350"/>
            <a:ext cx="2438400" cy="2438400"/>
          </a:xfrm>
          <a:prstGeom prst="rect">
            <a:avLst/>
          </a:prstGeom>
          <a:noFill/>
          <a:ln>
            <a:noFill/>
          </a:ln>
        </p:spPr>
      </p:pic>
      <p:sp>
        <p:nvSpPr>
          <p:cNvPr id="1296" name="Shape 1296"/>
          <p:cNvSpPr/>
          <p:nvPr/>
        </p:nvSpPr>
        <p:spPr>
          <a:xfrm rot="-1604523">
            <a:off x="5676945" y="2557278"/>
            <a:ext cx="608034" cy="628561"/>
          </a:xfrm>
          <a:prstGeom prst="leftArrow">
            <a:avLst>
              <a:gd name="adj1" fmla="val 50000"/>
              <a:gd name="adj2" fmla="val 50000"/>
            </a:avLst>
          </a:prstGeom>
          <a:solidFill>
            <a:schemeClr val="lt2"/>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pic>
        <p:nvPicPr>
          <p:cNvPr id="1297" name="Shape 1297"/>
          <p:cNvPicPr preferRelativeResize="0"/>
          <p:nvPr/>
        </p:nvPicPr>
        <p:blipFill>
          <a:blip r:embed="rId3">
            <a:alphaModFix/>
          </a:blip>
          <a:stretch>
            <a:fillRect/>
          </a:stretch>
        </p:blipFill>
        <p:spPr>
          <a:xfrm>
            <a:off x="7423650" y="787500"/>
            <a:ext cx="378899" cy="378899"/>
          </a:xfrm>
          <a:prstGeom prst="rect">
            <a:avLst/>
          </a:prstGeom>
          <a:noFill/>
          <a:ln>
            <a:noFill/>
          </a:ln>
        </p:spPr>
      </p:pic>
      <p:sp>
        <p:nvSpPr>
          <p:cNvPr id="1298" name="Shape 1298"/>
          <p:cNvSpPr/>
          <p:nvPr/>
        </p:nvSpPr>
        <p:spPr>
          <a:xfrm rot="-5400000">
            <a:off x="7469248" y="1294101"/>
            <a:ext cx="287700" cy="285600"/>
          </a:xfrm>
          <a:prstGeom prst="leftArrow">
            <a:avLst>
              <a:gd name="adj1" fmla="val 50000"/>
              <a:gd name="adj2" fmla="val 50000"/>
            </a:avLst>
          </a:prstGeom>
          <a:solidFill>
            <a:srgbClr val="666666"/>
          </a:solidFill>
          <a:ln w="9525" cap="flat" cmpd="sng">
            <a:solidFill>
              <a:srgbClr val="666666"/>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2"/>
        <p:cNvGrpSpPr/>
        <p:nvPr/>
      </p:nvGrpSpPr>
      <p:grpSpPr>
        <a:xfrm>
          <a:off x="0" y="0"/>
          <a:ext cx="0" cy="0"/>
          <a:chOff x="0" y="0"/>
          <a:chExt cx="0" cy="0"/>
        </a:xfrm>
      </p:grpSpPr>
      <p:sp>
        <p:nvSpPr>
          <p:cNvPr id="1303" name="Shape 1303"/>
          <p:cNvSpPr txBox="1"/>
          <p:nvPr/>
        </p:nvSpPr>
        <p:spPr>
          <a:xfrm>
            <a:off x="205925" y="714650"/>
            <a:ext cx="8379000" cy="1057200"/>
          </a:xfrm>
          <a:prstGeom prst="rect">
            <a:avLst/>
          </a:prstGeom>
          <a:noFill/>
          <a:ln>
            <a:noFill/>
          </a:ln>
        </p:spPr>
        <p:txBody>
          <a:bodyPr lIns="91425" tIns="91425" rIns="91425" bIns="91425" anchor="t" anchorCtr="0">
            <a:noAutofit/>
          </a:bodyPr>
          <a:lstStyle/>
          <a:p>
            <a:pPr lvl="0" rtl="0">
              <a:spcBef>
                <a:spcPts val="0"/>
              </a:spcBef>
              <a:buNone/>
            </a:pPr>
            <a:endParaRPr/>
          </a:p>
          <a:p>
            <a:pPr marL="457200" lvl="0" indent="-228600" rtl="0">
              <a:spcBef>
                <a:spcPts val="0"/>
              </a:spcBef>
              <a:buChar char="●"/>
            </a:pPr>
            <a:r>
              <a:rPr lang="en-GB"/>
              <a:t>The reason why we are talking about Cnn</a:t>
            </a:r>
          </a:p>
          <a:p>
            <a:pPr marL="457200" lvl="0" indent="-228600" rtl="0">
              <a:spcBef>
                <a:spcPts val="0"/>
              </a:spcBef>
              <a:buChar char="●"/>
            </a:pPr>
            <a:r>
              <a:rPr lang="en-GB">
                <a:solidFill>
                  <a:srgbClr val="FF0000"/>
                </a:solidFill>
              </a:rPr>
              <a:t>WHERE</a:t>
            </a:r>
            <a:r>
              <a:rPr lang="en-GB"/>
              <a:t>: the early layers of the CNN are CONV</a:t>
            </a:r>
          </a:p>
          <a:p>
            <a:pPr marL="457200" lvl="0" indent="-228600" rtl="0">
              <a:spcBef>
                <a:spcPts val="0"/>
              </a:spcBef>
              <a:buChar char="●"/>
            </a:pPr>
            <a:r>
              <a:rPr lang="en-GB">
                <a:solidFill>
                  <a:srgbClr val="FF0000"/>
                </a:solidFill>
              </a:rPr>
              <a:t>WHAT DOES IT SERVE</a:t>
            </a:r>
            <a:r>
              <a:rPr lang="en-GB">
                <a:solidFill>
                  <a:schemeClr val="dk1"/>
                </a:solidFill>
              </a:rPr>
              <a:t>: </a:t>
            </a:r>
            <a:r>
              <a:rPr lang="en-GB"/>
              <a:t>to highlight low-level - poorly semantic - highly perceptually salient patterns in an economic way (in a parameter number sense)</a:t>
            </a:r>
          </a:p>
          <a:p>
            <a:pPr lvl="0" rtl="0">
              <a:spcBef>
                <a:spcPts val="0"/>
              </a:spcBef>
              <a:buNone/>
            </a:pPr>
            <a:endParaRPr/>
          </a:p>
          <a:p>
            <a:pPr lvl="0" rtl="0">
              <a:spcBef>
                <a:spcPts val="0"/>
              </a:spcBef>
              <a:buNone/>
            </a:pPr>
            <a:endParaRPr/>
          </a:p>
          <a:p>
            <a:pPr lvl="0" rtl="0">
              <a:spcBef>
                <a:spcPts val="0"/>
              </a:spcBef>
              <a:buNone/>
            </a:pPr>
            <a:endParaRPr/>
          </a:p>
        </p:txBody>
      </p:sp>
      <p:sp>
        <p:nvSpPr>
          <p:cNvPr id="1304" name="Shape 1304"/>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Convolutional layer (CONV)</a:t>
            </a:r>
          </a:p>
        </p:txBody>
      </p:sp>
      <p:sp>
        <p:nvSpPr>
          <p:cNvPr id="1305" name="Shape 1305"/>
          <p:cNvSpPr/>
          <p:nvPr/>
        </p:nvSpPr>
        <p:spPr>
          <a:xfrm>
            <a:off x="4396400"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06" name="Shape 1306"/>
          <p:cNvSpPr/>
          <p:nvPr/>
        </p:nvSpPr>
        <p:spPr>
          <a:xfrm>
            <a:off x="4570075"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07" name="Shape 1307"/>
          <p:cNvSpPr/>
          <p:nvPr/>
        </p:nvSpPr>
        <p:spPr>
          <a:xfrm>
            <a:off x="4744214"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08" name="Shape 1308"/>
          <p:cNvSpPr/>
          <p:nvPr/>
        </p:nvSpPr>
        <p:spPr>
          <a:xfrm rot="5400000">
            <a:off x="4550075" y="4161800"/>
            <a:ext cx="224400" cy="608100"/>
          </a:xfrm>
          <a:prstGeom prst="rightBrace">
            <a:avLst>
              <a:gd name="adj1" fmla="val 8333"/>
              <a:gd name="adj2" fmla="val 50000"/>
            </a:avLst>
          </a:prstGeom>
          <a:no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09" name="Shape 1309"/>
          <p:cNvSpPr txBox="1"/>
          <p:nvPr/>
        </p:nvSpPr>
        <p:spPr>
          <a:xfrm>
            <a:off x="4524180" y="4516840"/>
            <a:ext cx="378900" cy="628500"/>
          </a:xfrm>
          <a:prstGeom prst="rect">
            <a:avLst/>
          </a:prstGeom>
          <a:noFill/>
          <a:ln>
            <a:noFill/>
          </a:ln>
        </p:spPr>
        <p:txBody>
          <a:bodyPr lIns="91425" tIns="91425" rIns="91425" bIns="91425" anchor="t" anchorCtr="0">
            <a:noAutofit/>
          </a:bodyPr>
          <a:lstStyle/>
          <a:p>
            <a:pPr lvl="0" rtl="0">
              <a:spcBef>
                <a:spcPts val="0"/>
              </a:spcBef>
              <a:buNone/>
            </a:pPr>
            <a:r>
              <a:rPr lang="en-GB"/>
              <a:t>3</a:t>
            </a:r>
          </a:p>
        </p:txBody>
      </p:sp>
      <p:sp>
        <p:nvSpPr>
          <p:cNvPr id="1310" name="Shape 1310"/>
          <p:cNvSpPr/>
          <p:nvPr/>
        </p:nvSpPr>
        <p:spPr>
          <a:xfrm>
            <a:off x="6099275" y="2252876"/>
            <a:ext cx="464700" cy="1843199"/>
          </a:xfrm>
          <a:prstGeom prst="cube">
            <a:avLst>
              <a:gd name="adj" fmla="val 65187"/>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11" name="Shape 1311"/>
          <p:cNvSpPr/>
          <p:nvPr/>
        </p:nvSpPr>
        <p:spPr>
          <a:xfrm>
            <a:off x="6093317" y="2514634"/>
            <a:ext cx="217200" cy="2097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12" name="Shape 1312"/>
          <p:cNvSpPr/>
          <p:nvPr/>
        </p:nvSpPr>
        <p:spPr>
          <a:xfrm>
            <a:off x="4391567" y="2180984"/>
            <a:ext cx="789000" cy="735300"/>
          </a:xfrm>
          <a:prstGeom prst="cube">
            <a:avLst>
              <a:gd name="adj" fmla="val 35750"/>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grpSp>
        <p:nvGrpSpPr>
          <p:cNvPr id="1313" name="Shape 1313"/>
          <p:cNvGrpSpPr/>
          <p:nvPr/>
        </p:nvGrpSpPr>
        <p:grpSpPr>
          <a:xfrm>
            <a:off x="4408361" y="2553389"/>
            <a:ext cx="342040" cy="370096"/>
            <a:chOff x="4417713" y="2267292"/>
            <a:chExt cx="342040" cy="370096"/>
          </a:xfrm>
        </p:grpSpPr>
        <p:sp>
          <p:nvSpPr>
            <p:cNvPr id="1314" name="Shape 1314"/>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15" name="Shape 1315"/>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16" name="Shape 1316"/>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17" name="Shape 1317"/>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18" name="Shape 1318"/>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19" name="Shape 1319"/>
          <p:cNvGrpSpPr/>
          <p:nvPr/>
        </p:nvGrpSpPr>
        <p:grpSpPr>
          <a:xfrm>
            <a:off x="4408361" y="2477189"/>
            <a:ext cx="342040" cy="370096"/>
            <a:chOff x="4417713" y="2267292"/>
            <a:chExt cx="342040" cy="370096"/>
          </a:xfrm>
        </p:grpSpPr>
        <p:sp>
          <p:nvSpPr>
            <p:cNvPr id="1320" name="Shape 1320"/>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21" name="Shape 1321"/>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22" name="Shape 1322"/>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23" name="Shape 1323"/>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24" name="Shape 1324"/>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25" name="Shape 1325"/>
          <p:cNvGrpSpPr/>
          <p:nvPr/>
        </p:nvGrpSpPr>
        <p:grpSpPr>
          <a:xfrm>
            <a:off x="4417713" y="2382285"/>
            <a:ext cx="342040" cy="370096"/>
            <a:chOff x="4417713" y="2267292"/>
            <a:chExt cx="342040" cy="370096"/>
          </a:xfrm>
        </p:grpSpPr>
        <p:sp>
          <p:nvSpPr>
            <p:cNvPr id="1326" name="Shape 1326"/>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27" name="Shape 1327"/>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28" name="Shape 1328"/>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29" name="Shape 1329"/>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30" name="Shape 1330"/>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31" name="Shape 1331"/>
          <p:cNvGrpSpPr/>
          <p:nvPr/>
        </p:nvGrpSpPr>
        <p:grpSpPr>
          <a:xfrm>
            <a:off x="4417713" y="2267292"/>
            <a:ext cx="342040" cy="370096"/>
            <a:chOff x="4417713" y="2267292"/>
            <a:chExt cx="342040" cy="370096"/>
          </a:xfrm>
        </p:grpSpPr>
        <p:sp>
          <p:nvSpPr>
            <p:cNvPr id="1332" name="Shape 1332"/>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33" name="Shape 1333"/>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34" name="Shape 1334"/>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35" name="Shape 1335"/>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36" name="Shape 1336"/>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cxnSp>
        <p:nvCxnSpPr>
          <p:cNvPr id="1337" name="Shape 1337"/>
          <p:cNvCxnSpPr/>
          <p:nvPr/>
        </p:nvCxnSpPr>
        <p:spPr>
          <a:xfrm>
            <a:off x="5179332" y="2198585"/>
            <a:ext cx="965700" cy="324900"/>
          </a:xfrm>
          <a:prstGeom prst="straightConnector1">
            <a:avLst/>
          </a:prstGeom>
          <a:noFill/>
          <a:ln w="9525" cap="flat" cmpd="sng">
            <a:solidFill>
              <a:schemeClr val="dk2"/>
            </a:solidFill>
            <a:prstDash val="solid"/>
            <a:round/>
            <a:headEnd type="none" w="lg" len="lg"/>
            <a:tailEnd type="none" w="lg" len="lg"/>
          </a:ln>
        </p:spPr>
      </p:cxnSp>
      <p:cxnSp>
        <p:nvCxnSpPr>
          <p:cNvPr id="1338" name="Shape 1338"/>
          <p:cNvCxnSpPr/>
          <p:nvPr/>
        </p:nvCxnSpPr>
        <p:spPr>
          <a:xfrm>
            <a:off x="4923482" y="2454460"/>
            <a:ext cx="1169400" cy="120300"/>
          </a:xfrm>
          <a:prstGeom prst="straightConnector1">
            <a:avLst/>
          </a:prstGeom>
          <a:noFill/>
          <a:ln w="9525" cap="flat" cmpd="sng">
            <a:solidFill>
              <a:schemeClr val="dk2"/>
            </a:solidFill>
            <a:prstDash val="solid"/>
            <a:round/>
            <a:headEnd type="none" w="lg" len="lg"/>
            <a:tailEnd type="none" w="lg" len="lg"/>
          </a:ln>
        </p:spPr>
      </p:cxnSp>
      <p:cxnSp>
        <p:nvCxnSpPr>
          <p:cNvPr id="1339" name="Shape 1339"/>
          <p:cNvCxnSpPr/>
          <p:nvPr/>
        </p:nvCxnSpPr>
        <p:spPr>
          <a:xfrm rot="10800000" flipH="1">
            <a:off x="4920182" y="2733310"/>
            <a:ext cx="1173600" cy="190800"/>
          </a:xfrm>
          <a:prstGeom prst="straightConnector1">
            <a:avLst/>
          </a:prstGeom>
          <a:noFill/>
          <a:ln w="9525" cap="flat" cmpd="sng">
            <a:solidFill>
              <a:schemeClr val="dk2"/>
            </a:solidFill>
            <a:prstDash val="solid"/>
            <a:round/>
            <a:headEnd type="none" w="lg" len="lg"/>
            <a:tailEnd type="none" w="lg" len="lg"/>
          </a:ln>
        </p:spPr>
      </p:cxnSp>
      <p:sp>
        <p:nvSpPr>
          <p:cNvPr id="1340" name="Shape 1340"/>
          <p:cNvSpPr txBox="1"/>
          <p:nvPr/>
        </p:nvSpPr>
        <p:spPr>
          <a:xfrm>
            <a:off x="4057620" y="3133127"/>
            <a:ext cx="503100" cy="628499"/>
          </a:xfrm>
          <a:prstGeom prst="rect">
            <a:avLst/>
          </a:prstGeom>
          <a:noFill/>
          <a:ln>
            <a:noFill/>
          </a:ln>
        </p:spPr>
        <p:txBody>
          <a:bodyPr lIns="91425" tIns="91425" rIns="91425" bIns="91425" anchor="t" anchorCtr="0">
            <a:noAutofit/>
          </a:bodyPr>
          <a:lstStyle/>
          <a:p>
            <a:pPr lvl="0" rtl="0">
              <a:spcBef>
                <a:spcPts val="0"/>
              </a:spcBef>
              <a:buNone/>
            </a:pPr>
            <a:r>
              <a:rPr lang="en-GB"/>
              <a:t>32</a:t>
            </a:r>
          </a:p>
        </p:txBody>
      </p:sp>
      <p:sp>
        <p:nvSpPr>
          <p:cNvPr id="1341" name="Shape 1341"/>
          <p:cNvSpPr txBox="1"/>
          <p:nvPr/>
        </p:nvSpPr>
        <p:spPr>
          <a:xfrm>
            <a:off x="4361220" y="1825602"/>
            <a:ext cx="503100" cy="628500"/>
          </a:xfrm>
          <a:prstGeom prst="rect">
            <a:avLst/>
          </a:prstGeom>
          <a:noFill/>
          <a:ln>
            <a:noFill/>
          </a:ln>
        </p:spPr>
        <p:txBody>
          <a:bodyPr lIns="91425" tIns="91425" rIns="91425" bIns="91425" anchor="t" anchorCtr="0">
            <a:noAutofit/>
          </a:bodyPr>
          <a:lstStyle/>
          <a:p>
            <a:pPr lvl="0" rtl="0">
              <a:spcBef>
                <a:spcPts val="0"/>
              </a:spcBef>
              <a:buNone/>
            </a:pPr>
            <a:r>
              <a:rPr lang="en-GB"/>
              <a:t>32</a:t>
            </a:r>
          </a:p>
        </p:txBody>
      </p:sp>
      <p:sp>
        <p:nvSpPr>
          <p:cNvPr id="1342" name="Shape 1342"/>
          <p:cNvSpPr txBox="1"/>
          <p:nvPr/>
        </p:nvSpPr>
        <p:spPr>
          <a:xfrm>
            <a:off x="196573" y="1864900"/>
            <a:ext cx="3777900" cy="3142500"/>
          </a:xfrm>
          <a:prstGeom prst="rect">
            <a:avLst/>
          </a:prstGeom>
          <a:noFill/>
          <a:ln>
            <a:noFill/>
          </a:ln>
        </p:spPr>
        <p:txBody>
          <a:bodyPr lIns="91425" tIns="91425" rIns="91425" bIns="91425" anchor="t" anchorCtr="0">
            <a:noAutofit/>
          </a:bodyPr>
          <a:lstStyle/>
          <a:p>
            <a:pPr lvl="0" rtl="0">
              <a:spcBef>
                <a:spcPts val="0"/>
              </a:spcBef>
              <a:buNone/>
            </a:pPr>
            <a:endParaRPr/>
          </a:p>
          <a:p>
            <a:pPr marL="457200" lvl="0" indent="-228600" rtl="0">
              <a:spcBef>
                <a:spcPts val="0"/>
              </a:spcBef>
              <a:buChar char="●"/>
            </a:pPr>
            <a:r>
              <a:rPr lang="en-GB">
                <a:solidFill>
                  <a:srgbClr val="FF0000"/>
                </a:solidFill>
              </a:rPr>
              <a:t>HOW IT IS STRUCTURED</a:t>
            </a:r>
            <a:r>
              <a:rPr lang="en-GB"/>
              <a:t>: A CONV layer’s parameters consist of a set of NEURONS =</a:t>
            </a:r>
            <a:r>
              <a:rPr lang="en-GB">
                <a:solidFill>
                  <a:srgbClr val="FF0000"/>
                </a:solidFill>
              </a:rPr>
              <a:t> learnable filters</a:t>
            </a:r>
          </a:p>
          <a:p>
            <a:pPr marL="914400" marR="0" lvl="1" indent="-317500" algn="l" rtl="0">
              <a:lnSpc>
                <a:spcPct val="100000"/>
              </a:lnSpc>
              <a:spcBef>
                <a:spcPts val="0"/>
              </a:spcBef>
              <a:spcAft>
                <a:spcPts val="0"/>
              </a:spcAft>
              <a:buClr>
                <a:srgbClr val="000000"/>
              </a:buClr>
              <a:buFont typeface="Arial"/>
              <a:buChar char="○"/>
            </a:pPr>
            <a:r>
              <a:rPr lang="en-GB" i="1"/>
              <a:t>Let’s see an example of neuron that perform convolution</a:t>
            </a:r>
          </a:p>
          <a:p>
            <a:pPr marL="914400" marR="0" lvl="1" indent="-228600" algn="l" rtl="0">
              <a:lnSpc>
                <a:spcPct val="100000"/>
              </a:lnSpc>
              <a:spcBef>
                <a:spcPts val="0"/>
              </a:spcBef>
              <a:spcAft>
                <a:spcPts val="0"/>
              </a:spcAft>
              <a:buChar char="○"/>
            </a:pPr>
            <a:r>
              <a:rPr lang="en-GB"/>
              <a:t>The red dash-dotted line is just one of the 25x3 = 75 dentrites that arrive to one neuron of the CONV layer</a:t>
            </a:r>
          </a:p>
          <a:p>
            <a:pPr marL="914400" marR="0" lvl="1" indent="-228600" algn="l" rtl="0">
              <a:lnSpc>
                <a:spcPct val="100000"/>
              </a:lnSpc>
              <a:spcBef>
                <a:spcPts val="0"/>
              </a:spcBef>
              <a:spcAft>
                <a:spcPts val="0"/>
              </a:spcAft>
              <a:buChar char="○"/>
            </a:pPr>
            <a:r>
              <a:rPr lang="en-GB"/>
              <a:t>Each dentrite has a weight</a:t>
            </a:r>
          </a:p>
          <a:p>
            <a:pPr marL="914400" marR="0" lvl="1" indent="-228600" algn="l" rtl="0">
              <a:lnSpc>
                <a:spcPct val="100000"/>
              </a:lnSpc>
              <a:spcBef>
                <a:spcPts val="0"/>
              </a:spcBef>
              <a:spcAft>
                <a:spcPts val="0"/>
              </a:spcAft>
              <a:buChar char="○"/>
            </a:pPr>
            <a:r>
              <a:rPr lang="en-GB"/>
              <a:t>Convolution is nothing else that:</a:t>
            </a:r>
          </a:p>
          <a:p>
            <a:pPr marR="0" lvl="0" algn="l" rtl="0">
              <a:lnSpc>
                <a:spcPct val="100000"/>
              </a:lnSpc>
              <a:spcBef>
                <a:spcPts val="0"/>
              </a:spcBef>
              <a:spcAft>
                <a:spcPts val="0"/>
              </a:spcAft>
              <a:buNone/>
            </a:pPr>
            <a:endParaRPr/>
          </a:p>
          <a:p>
            <a:pPr lvl="0" rtl="0">
              <a:spcBef>
                <a:spcPts val="0"/>
              </a:spcBef>
              <a:buNone/>
            </a:pPr>
            <a:endParaRPr/>
          </a:p>
          <a:p>
            <a:pPr lvl="0" rtl="0">
              <a:spcBef>
                <a:spcPts val="0"/>
              </a:spcBef>
              <a:buNone/>
            </a:pPr>
            <a:endParaRPr/>
          </a:p>
          <a:p>
            <a:pPr lvl="0" rtl="0">
              <a:spcBef>
                <a:spcPts val="0"/>
              </a:spcBef>
              <a:buNone/>
            </a:pPr>
            <a:r>
              <a:rPr lang="en-GB"/>
              <a:t>	</a:t>
            </a:r>
          </a:p>
        </p:txBody>
      </p:sp>
      <p:sp>
        <p:nvSpPr>
          <p:cNvPr id="1343" name="Shape 1343"/>
          <p:cNvSpPr/>
          <p:nvPr/>
        </p:nvSpPr>
        <p:spPr>
          <a:xfrm flipH="1">
            <a:off x="4475209" y="2362196"/>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44" name="Shape 1344"/>
          <p:cNvSpPr/>
          <p:nvPr/>
        </p:nvSpPr>
        <p:spPr>
          <a:xfrm flipH="1">
            <a:off x="4408361" y="2447748"/>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45" name="Shape 1345"/>
          <p:cNvSpPr/>
          <p:nvPr/>
        </p:nvSpPr>
        <p:spPr>
          <a:xfrm flipH="1">
            <a:off x="4542057" y="2296733"/>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46" name="Shape 1346"/>
          <p:cNvSpPr/>
          <p:nvPr/>
        </p:nvSpPr>
        <p:spPr>
          <a:xfrm flipH="1">
            <a:off x="4608905" y="2219148"/>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47" name="Shape 1347"/>
          <p:cNvSpPr/>
          <p:nvPr/>
        </p:nvSpPr>
        <p:spPr>
          <a:xfrm flipH="1">
            <a:off x="4666402" y="2161651"/>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48" name="Shape 1348"/>
          <p:cNvSpPr/>
          <p:nvPr/>
        </p:nvSpPr>
        <p:spPr>
          <a:xfrm flipH="1">
            <a:off x="6151609" y="258144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349" name="Shape 1349"/>
          <p:cNvCxnSpPr>
            <a:stCxn id="1341" idx="2"/>
            <a:endCxn id="1348" idx="3"/>
          </p:cNvCxnSpPr>
          <p:nvPr/>
        </p:nvCxnSpPr>
        <p:spPr>
          <a:xfrm>
            <a:off x="4612770" y="2454102"/>
            <a:ext cx="1610400" cy="198900"/>
          </a:xfrm>
          <a:prstGeom prst="straightConnector1">
            <a:avLst/>
          </a:prstGeom>
          <a:noFill/>
          <a:ln w="28575" cap="flat" cmpd="sng">
            <a:solidFill>
              <a:srgbClr val="FF0000"/>
            </a:solidFill>
            <a:prstDash val="dashDot"/>
            <a:round/>
            <a:headEnd type="none" w="lg" len="lg"/>
            <a:tailEnd type="none" w="lg" len="lg"/>
          </a:ln>
        </p:spPr>
      </p:cxnSp>
      <p:sp>
        <p:nvSpPr>
          <p:cNvPr id="1350" name="Shape 1350"/>
          <p:cNvSpPr txBox="1"/>
          <p:nvPr/>
        </p:nvSpPr>
        <p:spPr>
          <a:xfrm>
            <a:off x="5523700" y="2527987"/>
            <a:ext cx="378900" cy="268500"/>
          </a:xfrm>
          <a:prstGeom prst="rect">
            <a:avLst/>
          </a:prstGeom>
          <a:noFill/>
          <a:ln>
            <a:noFill/>
          </a:ln>
        </p:spPr>
        <p:txBody>
          <a:bodyPr lIns="91425" tIns="91425" rIns="91425" bIns="91425" anchor="ctr" anchorCtr="0">
            <a:noAutofit/>
          </a:bodyPr>
          <a:lstStyle/>
          <a:p>
            <a:pPr lvl="0" rtl="0">
              <a:spcBef>
                <a:spcPts val="0"/>
              </a:spcBef>
              <a:buNone/>
            </a:pPr>
            <a:r>
              <a:rPr lang="en-GB">
                <a:solidFill>
                  <a:schemeClr val="dk1"/>
                </a:solidFill>
              </a:rPr>
              <a:t>w</a:t>
            </a:r>
            <a:r>
              <a:rPr lang="en-GB" baseline="-25000">
                <a:solidFill>
                  <a:schemeClr val="dk1"/>
                </a:solidFill>
              </a:rPr>
              <a:t>ji</a:t>
            </a:r>
          </a:p>
        </p:txBody>
      </p:sp>
      <p:pic>
        <p:nvPicPr>
          <p:cNvPr id="1351" name="Shape 1351"/>
          <p:cNvPicPr preferRelativeResize="0"/>
          <p:nvPr/>
        </p:nvPicPr>
        <p:blipFill>
          <a:blip r:embed="rId3">
            <a:alphaModFix/>
          </a:blip>
          <a:stretch>
            <a:fillRect/>
          </a:stretch>
        </p:blipFill>
        <p:spPr>
          <a:xfrm>
            <a:off x="6947089" y="4498022"/>
            <a:ext cx="1554468" cy="572700"/>
          </a:xfrm>
          <a:prstGeom prst="rect">
            <a:avLst/>
          </a:prstGeom>
          <a:noFill/>
          <a:ln>
            <a:noFill/>
          </a:ln>
        </p:spPr>
      </p:pic>
      <p:sp>
        <p:nvSpPr>
          <p:cNvPr id="1352" name="Shape 1352"/>
          <p:cNvSpPr txBox="1"/>
          <p:nvPr/>
        </p:nvSpPr>
        <p:spPr>
          <a:xfrm>
            <a:off x="3843600" y="2252537"/>
            <a:ext cx="789000" cy="628500"/>
          </a:xfrm>
          <a:prstGeom prst="rect">
            <a:avLst/>
          </a:prstGeom>
          <a:noFill/>
          <a:ln>
            <a:noFill/>
          </a:ln>
        </p:spPr>
        <p:txBody>
          <a:bodyPr lIns="91425" tIns="91425" rIns="91425" bIns="91425" anchor="t" anchorCtr="0">
            <a:noAutofit/>
          </a:bodyPr>
          <a:lstStyle/>
          <a:p>
            <a:pPr lvl="0">
              <a:spcBef>
                <a:spcPts val="0"/>
              </a:spcBef>
              <a:buNone/>
            </a:pPr>
            <a:r>
              <a:rPr lang="en-GB"/>
              <a:t>Z</a:t>
            </a:r>
            <a:r>
              <a:rPr lang="en-GB" baseline="-25000"/>
              <a:t>i</a:t>
            </a:r>
            <a:r>
              <a:rPr lang="en-GB"/>
              <a:t> = RGB</a:t>
            </a:r>
            <a:r>
              <a:rPr lang="en-GB" baseline="-25000"/>
              <a:t>i</a:t>
            </a:r>
            <a:r>
              <a:rPr lang="en-GB"/>
              <a:t>  </a:t>
            </a:r>
          </a:p>
        </p:txBody>
      </p:sp>
      <p:grpSp>
        <p:nvGrpSpPr>
          <p:cNvPr id="1353" name="Shape 1353"/>
          <p:cNvGrpSpPr/>
          <p:nvPr/>
        </p:nvGrpSpPr>
        <p:grpSpPr>
          <a:xfrm>
            <a:off x="4623393" y="2549189"/>
            <a:ext cx="342040" cy="370096"/>
            <a:chOff x="4417713" y="2267292"/>
            <a:chExt cx="342040" cy="370096"/>
          </a:xfrm>
        </p:grpSpPr>
        <p:sp>
          <p:nvSpPr>
            <p:cNvPr id="1354" name="Shape 1354"/>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55" name="Shape 1355"/>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56" name="Shape 1356"/>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57" name="Shape 1357"/>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58" name="Shape 1358"/>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59" name="Shape 1359"/>
          <p:cNvGrpSpPr/>
          <p:nvPr/>
        </p:nvGrpSpPr>
        <p:grpSpPr>
          <a:xfrm>
            <a:off x="4623393" y="2472989"/>
            <a:ext cx="342040" cy="370096"/>
            <a:chOff x="4417713" y="2267292"/>
            <a:chExt cx="342040" cy="370096"/>
          </a:xfrm>
        </p:grpSpPr>
        <p:sp>
          <p:nvSpPr>
            <p:cNvPr id="1360" name="Shape 1360"/>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61" name="Shape 1361"/>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62" name="Shape 1362"/>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63" name="Shape 1363"/>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64" name="Shape 1364"/>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65" name="Shape 1365"/>
          <p:cNvGrpSpPr/>
          <p:nvPr/>
        </p:nvGrpSpPr>
        <p:grpSpPr>
          <a:xfrm>
            <a:off x="4632745" y="2378085"/>
            <a:ext cx="342040" cy="370096"/>
            <a:chOff x="4417713" y="2267292"/>
            <a:chExt cx="342040" cy="370096"/>
          </a:xfrm>
        </p:grpSpPr>
        <p:sp>
          <p:nvSpPr>
            <p:cNvPr id="1366" name="Shape 1366"/>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67" name="Shape 1367"/>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68" name="Shape 1368"/>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69" name="Shape 1369"/>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70" name="Shape 1370"/>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71" name="Shape 1371"/>
          <p:cNvGrpSpPr/>
          <p:nvPr/>
        </p:nvGrpSpPr>
        <p:grpSpPr>
          <a:xfrm>
            <a:off x="4632745" y="2263092"/>
            <a:ext cx="342040" cy="370096"/>
            <a:chOff x="4417713" y="2267292"/>
            <a:chExt cx="342040" cy="370096"/>
          </a:xfrm>
        </p:grpSpPr>
        <p:sp>
          <p:nvSpPr>
            <p:cNvPr id="1372" name="Shape 1372"/>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73" name="Shape 1373"/>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74" name="Shape 1374"/>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75" name="Shape 1375"/>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76" name="Shape 1376"/>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sp>
        <p:nvSpPr>
          <p:cNvPr id="1377" name="Shape 1377"/>
          <p:cNvSpPr/>
          <p:nvPr/>
        </p:nvSpPr>
        <p:spPr>
          <a:xfrm flipH="1">
            <a:off x="4690241" y="2357996"/>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78" name="Shape 1378"/>
          <p:cNvSpPr/>
          <p:nvPr/>
        </p:nvSpPr>
        <p:spPr>
          <a:xfrm flipH="1">
            <a:off x="4623393" y="24435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79" name="Shape 1379"/>
          <p:cNvSpPr/>
          <p:nvPr/>
        </p:nvSpPr>
        <p:spPr>
          <a:xfrm flipH="1">
            <a:off x="4757089" y="2292533"/>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80" name="Shape 1380"/>
          <p:cNvSpPr/>
          <p:nvPr/>
        </p:nvSpPr>
        <p:spPr>
          <a:xfrm flipH="1">
            <a:off x="4823938" y="22149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81" name="Shape 1381"/>
          <p:cNvSpPr/>
          <p:nvPr/>
        </p:nvSpPr>
        <p:spPr>
          <a:xfrm flipH="1">
            <a:off x="4881434" y="2157451"/>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nvGrpSpPr>
          <p:cNvPr id="1382" name="Shape 1382"/>
          <p:cNvGrpSpPr/>
          <p:nvPr/>
        </p:nvGrpSpPr>
        <p:grpSpPr>
          <a:xfrm>
            <a:off x="4822552" y="2549189"/>
            <a:ext cx="342040" cy="370096"/>
            <a:chOff x="4417713" y="2267292"/>
            <a:chExt cx="342040" cy="370096"/>
          </a:xfrm>
        </p:grpSpPr>
        <p:sp>
          <p:nvSpPr>
            <p:cNvPr id="1383" name="Shape 1383"/>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84" name="Shape 1384"/>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85" name="Shape 1385"/>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86" name="Shape 1386"/>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87" name="Shape 1387"/>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88" name="Shape 1388"/>
          <p:cNvGrpSpPr/>
          <p:nvPr/>
        </p:nvGrpSpPr>
        <p:grpSpPr>
          <a:xfrm>
            <a:off x="4822552" y="2472989"/>
            <a:ext cx="342040" cy="370096"/>
            <a:chOff x="4417713" y="2267292"/>
            <a:chExt cx="342040" cy="370096"/>
          </a:xfrm>
        </p:grpSpPr>
        <p:sp>
          <p:nvSpPr>
            <p:cNvPr id="1389" name="Shape 1389"/>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0" name="Shape 1390"/>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1" name="Shape 1391"/>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2" name="Shape 1392"/>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3" name="Shape 1393"/>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394" name="Shape 1394"/>
          <p:cNvGrpSpPr/>
          <p:nvPr/>
        </p:nvGrpSpPr>
        <p:grpSpPr>
          <a:xfrm>
            <a:off x="4831904" y="2378085"/>
            <a:ext cx="342040" cy="370096"/>
            <a:chOff x="4417713" y="2267292"/>
            <a:chExt cx="342040" cy="370096"/>
          </a:xfrm>
        </p:grpSpPr>
        <p:sp>
          <p:nvSpPr>
            <p:cNvPr id="1395" name="Shape 1395"/>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6" name="Shape 1396"/>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7" name="Shape 1397"/>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8" name="Shape 1398"/>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399" name="Shape 1399"/>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00" name="Shape 1400"/>
          <p:cNvGrpSpPr/>
          <p:nvPr/>
        </p:nvGrpSpPr>
        <p:grpSpPr>
          <a:xfrm>
            <a:off x="4831904" y="2263092"/>
            <a:ext cx="342040" cy="370096"/>
            <a:chOff x="4417713" y="2267292"/>
            <a:chExt cx="342040" cy="370096"/>
          </a:xfrm>
        </p:grpSpPr>
        <p:sp>
          <p:nvSpPr>
            <p:cNvPr id="1401" name="Shape 1401"/>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02" name="Shape 1402"/>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03" name="Shape 1403"/>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04" name="Shape 1404"/>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05" name="Shape 1405"/>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sp>
        <p:nvSpPr>
          <p:cNvPr id="1406" name="Shape 1406"/>
          <p:cNvSpPr/>
          <p:nvPr/>
        </p:nvSpPr>
        <p:spPr>
          <a:xfrm flipH="1">
            <a:off x="4889400" y="2357996"/>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07" name="Shape 1407"/>
          <p:cNvSpPr/>
          <p:nvPr/>
        </p:nvSpPr>
        <p:spPr>
          <a:xfrm flipH="1">
            <a:off x="4822552" y="24435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08" name="Shape 1408"/>
          <p:cNvSpPr/>
          <p:nvPr/>
        </p:nvSpPr>
        <p:spPr>
          <a:xfrm flipH="1">
            <a:off x="4956248" y="2292533"/>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09" name="Shape 1409"/>
          <p:cNvSpPr/>
          <p:nvPr/>
        </p:nvSpPr>
        <p:spPr>
          <a:xfrm flipH="1">
            <a:off x="5023097" y="22149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10" name="Shape 1410"/>
          <p:cNvSpPr/>
          <p:nvPr/>
        </p:nvSpPr>
        <p:spPr>
          <a:xfrm flipH="1">
            <a:off x="5080593" y="2157451"/>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11" name="Shape 1411"/>
          <p:cNvSpPr txBox="1"/>
          <p:nvPr/>
        </p:nvSpPr>
        <p:spPr>
          <a:xfrm>
            <a:off x="6254200" y="2599987"/>
            <a:ext cx="378900" cy="268500"/>
          </a:xfrm>
          <a:prstGeom prst="rect">
            <a:avLst/>
          </a:prstGeom>
          <a:noFill/>
          <a:ln>
            <a:noFill/>
          </a:ln>
        </p:spPr>
        <p:txBody>
          <a:bodyPr lIns="91425" tIns="91425" rIns="91425" bIns="91425" anchor="ctr" anchorCtr="0">
            <a:noAutofit/>
          </a:bodyPr>
          <a:lstStyle/>
          <a:p>
            <a:pPr lvl="0" rtl="0">
              <a:spcBef>
                <a:spcPts val="0"/>
              </a:spcBef>
              <a:buNone/>
            </a:pPr>
            <a:r>
              <a:rPr lang="en-GB">
                <a:solidFill>
                  <a:schemeClr val="dk1"/>
                </a:solidFill>
              </a:rPr>
              <a:t>a</a:t>
            </a:r>
            <a:r>
              <a:rPr lang="en-GB" baseline="-25000">
                <a:solidFill>
                  <a:schemeClr val="dk1"/>
                </a:solidFill>
              </a:rPr>
              <a:t>j</a:t>
            </a:r>
          </a:p>
        </p:txBody>
      </p:sp>
      <p:sp>
        <p:nvSpPr>
          <p:cNvPr id="1412" name="Shape 1412"/>
          <p:cNvSpPr txBox="1"/>
          <p:nvPr/>
        </p:nvSpPr>
        <p:spPr>
          <a:xfrm>
            <a:off x="7517900" y="4248350"/>
            <a:ext cx="647700" cy="268500"/>
          </a:xfrm>
          <a:prstGeom prst="rect">
            <a:avLst/>
          </a:prstGeom>
          <a:noFill/>
          <a:ln>
            <a:noFill/>
          </a:ln>
        </p:spPr>
        <p:txBody>
          <a:bodyPr lIns="91425" tIns="91425" rIns="91425" bIns="91425" anchor="ctr" anchorCtr="0">
            <a:noAutofit/>
          </a:bodyPr>
          <a:lstStyle/>
          <a:p>
            <a:pPr lvl="0" rtl="0">
              <a:spcBef>
                <a:spcPts val="0"/>
              </a:spcBef>
              <a:buNone/>
            </a:pPr>
            <a:r>
              <a:rPr lang="en-GB">
                <a:solidFill>
                  <a:schemeClr val="dk1"/>
                </a:solidFill>
              </a:rPr>
              <a:t>75</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6"/>
        <p:cNvGrpSpPr/>
        <p:nvPr/>
      </p:nvGrpSpPr>
      <p:grpSpPr>
        <a:xfrm>
          <a:off x="0" y="0"/>
          <a:ext cx="0" cy="0"/>
          <a:chOff x="0" y="0"/>
          <a:chExt cx="0" cy="0"/>
        </a:xfrm>
      </p:grpSpPr>
      <p:sp>
        <p:nvSpPr>
          <p:cNvPr id="1417" name="Shape 1417"/>
          <p:cNvSpPr txBox="1"/>
          <p:nvPr/>
        </p:nvSpPr>
        <p:spPr>
          <a:xfrm>
            <a:off x="205925" y="943250"/>
            <a:ext cx="3684300" cy="3208800"/>
          </a:xfrm>
          <a:prstGeom prst="rect">
            <a:avLst/>
          </a:prstGeom>
          <a:noFill/>
          <a:ln>
            <a:noFill/>
          </a:ln>
        </p:spPr>
        <p:txBody>
          <a:bodyPr lIns="91425" tIns="91425" rIns="91425" bIns="91425" anchor="t" anchorCtr="0">
            <a:noAutofit/>
          </a:bodyPr>
          <a:lstStyle/>
          <a:p>
            <a:pPr lvl="0" rtl="0">
              <a:spcBef>
                <a:spcPts val="0"/>
              </a:spcBef>
              <a:buNone/>
            </a:pPr>
            <a:endParaRPr/>
          </a:p>
          <a:p>
            <a:pPr marL="457200" lvl="0" indent="-228600" rtl="0">
              <a:spcBef>
                <a:spcPts val="0"/>
              </a:spcBef>
              <a:buClr>
                <a:schemeClr val="dk1"/>
              </a:buClr>
              <a:buChar char="●"/>
            </a:pPr>
            <a:r>
              <a:rPr lang="en-GB">
                <a:solidFill>
                  <a:schemeClr val="dk1"/>
                </a:solidFill>
              </a:rPr>
              <a:t>A CONV layer needs </a:t>
            </a:r>
            <a:r>
              <a:rPr lang="en-GB" i="1">
                <a:solidFill>
                  <a:schemeClr val="dk1"/>
                </a:solidFill>
              </a:rPr>
              <a:t>parameters</a:t>
            </a:r>
            <a:r>
              <a:rPr lang="en-GB">
                <a:solidFill>
                  <a:schemeClr val="dk1"/>
                </a:solidFill>
              </a:rPr>
              <a:t>:</a:t>
            </a:r>
          </a:p>
          <a:p>
            <a:pPr marL="914400" lvl="1" indent="-304800" rtl="0">
              <a:spcBef>
                <a:spcPts val="0"/>
              </a:spcBef>
              <a:buClr>
                <a:schemeClr val="dk1"/>
              </a:buClr>
              <a:buSzPct val="100000"/>
              <a:buChar char="○"/>
            </a:pPr>
            <a:r>
              <a:rPr lang="en-GB" sz="1200">
                <a:solidFill>
                  <a:schemeClr val="dk1"/>
                </a:solidFill>
              </a:rPr>
              <a:t>input volume size (</a:t>
            </a:r>
            <a:r>
              <a:rPr lang="en-GB" sz="1200" i="1">
                <a:solidFill>
                  <a:schemeClr val="dk1"/>
                </a:solidFill>
              </a:rPr>
              <a:t>W</a:t>
            </a:r>
            <a:r>
              <a:rPr lang="en-GB" sz="1200">
                <a:solidFill>
                  <a:schemeClr val="dk1"/>
                </a:solidFill>
              </a:rPr>
              <a:t>), </a:t>
            </a:r>
          </a:p>
          <a:p>
            <a:pPr marL="914400" lvl="1" indent="-304800" rtl="0">
              <a:spcBef>
                <a:spcPts val="0"/>
              </a:spcBef>
              <a:buClr>
                <a:schemeClr val="dk1"/>
              </a:buClr>
              <a:buSzPct val="100000"/>
              <a:buChar char="○"/>
            </a:pPr>
            <a:r>
              <a:rPr lang="en-GB" sz="1200">
                <a:solidFill>
                  <a:schemeClr val="dk1"/>
                </a:solidFill>
              </a:rPr>
              <a:t>the receptive field size of the Conv Layer neurons (</a:t>
            </a:r>
            <a:r>
              <a:rPr lang="en-GB" sz="1200" i="1">
                <a:solidFill>
                  <a:schemeClr val="dk1"/>
                </a:solidFill>
              </a:rPr>
              <a:t>F</a:t>
            </a:r>
            <a:r>
              <a:rPr lang="en-GB" sz="1200">
                <a:solidFill>
                  <a:schemeClr val="dk1"/>
                </a:solidFill>
              </a:rPr>
              <a:t>), </a:t>
            </a:r>
          </a:p>
          <a:p>
            <a:pPr marL="914400" lvl="1" indent="-304800" rtl="0">
              <a:spcBef>
                <a:spcPts val="0"/>
              </a:spcBef>
              <a:buClr>
                <a:schemeClr val="dk1"/>
              </a:buClr>
              <a:buSzPct val="100000"/>
              <a:buChar char="○"/>
            </a:pPr>
            <a:r>
              <a:rPr lang="en-GB" sz="1200">
                <a:solidFill>
                  <a:schemeClr val="dk1"/>
                </a:solidFill>
              </a:rPr>
              <a:t>the stride with which they are applied (</a:t>
            </a:r>
            <a:r>
              <a:rPr lang="en-GB" sz="1200" i="1">
                <a:solidFill>
                  <a:schemeClr val="dk1"/>
                </a:solidFill>
              </a:rPr>
              <a:t>S</a:t>
            </a:r>
            <a:r>
              <a:rPr lang="en-GB" sz="1200">
                <a:solidFill>
                  <a:schemeClr val="dk1"/>
                </a:solidFill>
              </a:rPr>
              <a:t>)</a:t>
            </a:r>
          </a:p>
          <a:p>
            <a:pPr marL="914400" lvl="1" indent="-304800" rtl="0">
              <a:spcBef>
                <a:spcPts val="0"/>
              </a:spcBef>
              <a:buClr>
                <a:schemeClr val="dk1"/>
              </a:buClr>
              <a:buSzPct val="100000"/>
              <a:buChar char="○"/>
            </a:pPr>
            <a:r>
              <a:rPr lang="en-GB" sz="1200">
                <a:solidFill>
                  <a:schemeClr val="dk1"/>
                </a:solidFill>
              </a:rPr>
              <a:t>the amount of zero padding used (</a:t>
            </a:r>
            <a:r>
              <a:rPr lang="en-GB" sz="1200" i="1">
                <a:solidFill>
                  <a:schemeClr val="dk1"/>
                </a:solidFill>
              </a:rPr>
              <a:t>P</a:t>
            </a:r>
            <a:r>
              <a:rPr lang="en-GB" sz="1200">
                <a:solidFill>
                  <a:schemeClr val="dk1"/>
                </a:solidFill>
              </a:rPr>
              <a:t>) on the border.</a:t>
            </a:r>
          </a:p>
          <a:p>
            <a:pPr marL="457200" lvl="0" indent="-228600" rtl="0">
              <a:spcBef>
                <a:spcPts val="0"/>
              </a:spcBef>
              <a:buChar char="●"/>
            </a:pPr>
            <a:r>
              <a:rPr lang="en-GB"/>
              <a:t>In this case</a:t>
            </a:r>
          </a:p>
          <a:p>
            <a:pPr marL="914400" lvl="1" indent="-304800" rtl="0">
              <a:spcBef>
                <a:spcPts val="0"/>
              </a:spcBef>
              <a:buSzPct val="100000"/>
              <a:buChar char="○"/>
            </a:pPr>
            <a:r>
              <a:rPr lang="en-GB" sz="1200"/>
              <a:t>W = (32x32x3)</a:t>
            </a:r>
          </a:p>
          <a:p>
            <a:pPr marL="914400" lvl="1" indent="-304800" rtl="0">
              <a:spcBef>
                <a:spcPts val="0"/>
              </a:spcBef>
              <a:buSzPct val="100000"/>
              <a:buChar char="○"/>
            </a:pPr>
            <a:r>
              <a:rPr lang="en-GB" sz="1200"/>
              <a:t>F = (</a:t>
            </a:r>
            <a:r>
              <a:rPr lang="en-GB" b="1">
                <a:solidFill>
                  <a:srgbClr val="9900FF"/>
                </a:solidFill>
              </a:rPr>
              <a:t>5</a:t>
            </a:r>
            <a:r>
              <a:rPr lang="en-GB"/>
              <a:t>x</a:t>
            </a:r>
            <a:r>
              <a:rPr lang="en-GB" b="1">
                <a:solidFill>
                  <a:srgbClr val="9900FF"/>
                </a:solidFill>
              </a:rPr>
              <a:t>5</a:t>
            </a:r>
            <a:r>
              <a:rPr lang="en-GB"/>
              <a:t>x</a:t>
            </a:r>
            <a:r>
              <a:rPr lang="en-GB" b="1">
                <a:solidFill>
                  <a:srgbClr val="9900FF"/>
                </a:solidFill>
              </a:rPr>
              <a:t>3</a:t>
            </a:r>
            <a:r>
              <a:rPr lang="en-GB" sz="1200"/>
              <a:t>)</a:t>
            </a:r>
          </a:p>
          <a:p>
            <a:pPr marL="914400" lvl="1" indent="-304800" rtl="0">
              <a:spcBef>
                <a:spcPts val="0"/>
              </a:spcBef>
              <a:buSzPct val="100000"/>
              <a:buChar char="○"/>
            </a:pPr>
            <a:r>
              <a:rPr lang="en-GB" sz="1200"/>
              <a:t>S = not visible in the figure, could be 1,2,(rare) 3</a:t>
            </a:r>
          </a:p>
          <a:p>
            <a:pPr marL="914400" lvl="1" indent="-304800" rtl="0">
              <a:spcBef>
                <a:spcPts val="0"/>
              </a:spcBef>
              <a:buSzPct val="100000"/>
              <a:buChar char="○"/>
            </a:pPr>
            <a:r>
              <a:rPr lang="en-GB" sz="1200"/>
              <a:t>P=0</a:t>
            </a:r>
          </a:p>
          <a:p>
            <a:pPr marL="457200" lvl="0" indent="-304800" rtl="0">
              <a:spcBef>
                <a:spcPts val="0"/>
              </a:spcBef>
              <a:buSzPct val="100000"/>
              <a:buChar char="●"/>
            </a:pPr>
            <a:r>
              <a:rPr lang="en-GB" sz="1200"/>
              <a:t>How many neurons? In the case of 1D structure → </a:t>
            </a:r>
            <a:r>
              <a:rPr lang="en-GB" sz="1350">
                <a:solidFill>
                  <a:schemeClr val="dk1"/>
                </a:solidFill>
              </a:rPr>
              <a:t>(</a:t>
            </a:r>
            <a:r>
              <a:rPr lang="en-GB" sz="1350" i="1">
                <a:solidFill>
                  <a:schemeClr val="dk1"/>
                </a:solidFill>
              </a:rPr>
              <a:t>W</a:t>
            </a:r>
            <a:r>
              <a:rPr lang="en-GB" sz="1350">
                <a:solidFill>
                  <a:schemeClr val="dk1"/>
                </a:solidFill>
              </a:rPr>
              <a:t>−</a:t>
            </a:r>
            <a:r>
              <a:rPr lang="en-GB" sz="1350" i="1">
                <a:solidFill>
                  <a:schemeClr val="dk1"/>
                </a:solidFill>
              </a:rPr>
              <a:t>F</a:t>
            </a:r>
            <a:r>
              <a:rPr lang="en-GB" sz="1350">
                <a:solidFill>
                  <a:schemeClr val="dk1"/>
                </a:solidFill>
              </a:rPr>
              <a:t>+2</a:t>
            </a:r>
            <a:r>
              <a:rPr lang="en-GB" sz="1350" i="1">
                <a:solidFill>
                  <a:schemeClr val="dk1"/>
                </a:solidFill>
              </a:rPr>
              <a:t>P</a:t>
            </a:r>
            <a:r>
              <a:rPr lang="en-GB" sz="1350">
                <a:solidFill>
                  <a:schemeClr val="dk1"/>
                </a:solidFill>
              </a:rPr>
              <a:t>)/</a:t>
            </a:r>
            <a:r>
              <a:rPr lang="en-GB" sz="1350" i="1">
                <a:solidFill>
                  <a:schemeClr val="dk1"/>
                </a:solidFill>
              </a:rPr>
              <a:t>S</a:t>
            </a:r>
            <a:r>
              <a:rPr lang="en-GB" sz="1350">
                <a:solidFill>
                  <a:schemeClr val="dk1"/>
                </a:solidFill>
              </a:rPr>
              <a:t>+1</a:t>
            </a:r>
          </a:p>
          <a:p>
            <a:pPr lvl="0" rtl="0">
              <a:spcBef>
                <a:spcPts val="0"/>
              </a:spcBef>
              <a:buNone/>
            </a:pPr>
            <a:endParaRPr sz="1200"/>
          </a:p>
          <a:p>
            <a:pPr marL="457200" lvl="0" indent="-304800" rtl="0">
              <a:spcBef>
                <a:spcPts val="0"/>
              </a:spcBef>
              <a:buSzPct val="100000"/>
              <a:buChar char="●"/>
            </a:pPr>
            <a:r>
              <a:rPr lang="en-GB" sz="1200">
                <a:solidFill>
                  <a:schemeClr val="dk1"/>
                </a:solidFill>
              </a:rPr>
              <a:t>How many </a:t>
            </a:r>
            <a:r>
              <a:rPr lang="en-GB" sz="1200"/>
              <a:t>parameters to tune, so far (S=1)?</a:t>
            </a:r>
          </a:p>
          <a:p>
            <a:pPr lvl="0" rtl="0">
              <a:spcBef>
                <a:spcPts val="0"/>
              </a:spcBef>
              <a:buNone/>
            </a:pPr>
            <a:endParaRPr/>
          </a:p>
          <a:p>
            <a:pPr lvl="0" rtl="0">
              <a:spcBef>
                <a:spcPts val="0"/>
              </a:spcBef>
              <a:buNone/>
            </a:pPr>
            <a:endParaRPr/>
          </a:p>
          <a:p>
            <a:pPr lvl="0" rtl="0">
              <a:spcBef>
                <a:spcPts val="0"/>
              </a:spcBef>
              <a:buNone/>
            </a:pPr>
            <a:endParaRPr/>
          </a:p>
        </p:txBody>
      </p:sp>
      <p:sp>
        <p:nvSpPr>
          <p:cNvPr id="1418" name="Shape 141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rtl="0">
              <a:spcBef>
                <a:spcPts val="0"/>
              </a:spcBef>
              <a:buNone/>
            </a:pPr>
            <a:r>
              <a:rPr lang="en-GB"/>
              <a:t>CNN: Convolutional layer (CONV)</a:t>
            </a:r>
          </a:p>
        </p:txBody>
      </p:sp>
      <p:sp>
        <p:nvSpPr>
          <p:cNvPr id="1419" name="Shape 1419"/>
          <p:cNvSpPr/>
          <p:nvPr/>
        </p:nvSpPr>
        <p:spPr>
          <a:xfrm>
            <a:off x="4396400"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20" name="Shape 1420"/>
          <p:cNvSpPr/>
          <p:nvPr/>
        </p:nvSpPr>
        <p:spPr>
          <a:xfrm>
            <a:off x="4570075"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21" name="Shape 1421"/>
          <p:cNvSpPr/>
          <p:nvPr/>
        </p:nvSpPr>
        <p:spPr>
          <a:xfrm>
            <a:off x="4744214" y="1877450"/>
            <a:ext cx="745500" cy="2476200"/>
          </a:xfrm>
          <a:prstGeom prst="cube">
            <a:avLst>
              <a:gd name="adj" fmla="val 76489"/>
            </a:avLst>
          </a:prstGeom>
          <a:solidFill>
            <a:srgbClr val="D9EAD3"/>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22" name="Shape 1422"/>
          <p:cNvSpPr/>
          <p:nvPr/>
        </p:nvSpPr>
        <p:spPr>
          <a:xfrm rot="5400000">
            <a:off x="4550075" y="4161800"/>
            <a:ext cx="224400" cy="608100"/>
          </a:xfrm>
          <a:prstGeom prst="rightBrace">
            <a:avLst>
              <a:gd name="adj1" fmla="val 8333"/>
              <a:gd name="adj2" fmla="val 50000"/>
            </a:avLst>
          </a:prstGeom>
          <a:no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23" name="Shape 1423"/>
          <p:cNvSpPr txBox="1"/>
          <p:nvPr/>
        </p:nvSpPr>
        <p:spPr>
          <a:xfrm>
            <a:off x="4524180" y="4516840"/>
            <a:ext cx="378900" cy="628500"/>
          </a:xfrm>
          <a:prstGeom prst="rect">
            <a:avLst/>
          </a:prstGeom>
          <a:noFill/>
          <a:ln>
            <a:noFill/>
          </a:ln>
        </p:spPr>
        <p:txBody>
          <a:bodyPr lIns="91425" tIns="91425" rIns="91425" bIns="91425" anchor="t" anchorCtr="0">
            <a:noAutofit/>
          </a:bodyPr>
          <a:lstStyle/>
          <a:p>
            <a:pPr lvl="0" rtl="0">
              <a:spcBef>
                <a:spcPts val="0"/>
              </a:spcBef>
              <a:buNone/>
            </a:pPr>
            <a:r>
              <a:rPr lang="en-GB"/>
              <a:t>3</a:t>
            </a:r>
          </a:p>
        </p:txBody>
      </p:sp>
      <p:sp>
        <p:nvSpPr>
          <p:cNvPr id="1424" name="Shape 1424"/>
          <p:cNvSpPr/>
          <p:nvPr/>
        </p:nvSpPr>
        <p:spPr>
          <a:xfrm>
            <a:off x="6099275" y="2252550"/>
            <a:ext cx="437700" cy="1843500"/>
          </a:xfrm>
          <a:prstGeom prst="cube">
            <a:avLst>
              <a:gd name="adj" fmla="val 65187"/>
            </a:avLst>
          </a:prstGeom>
          <a:solidFill>
            <a:srgbClr val="F4CCCC"/>
          </a:solidFill>
          <a:ln w="9525" cap="flat" cmpd="sng">
            <a:solidFill>
              <a:schemeClr val="dk2"/>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25" name="Shape 1425"/>
          <p:cNvSpPr/>
          <p:nvPr/>
        </p:nvSpPr>
        <p:spPr>
          <a:xfrm>
            <a:off x="6093317" y="2514634"/>
            <a:ext cx="217200" cy="209700"/>
          </a:xfrm>
          <a:prstGeom prst="cube">
            <a:avLst>
              <a:gd name="adj" fmla="val 25526"/>
            </a:avLst>
          </a:prstGeom>
          <a:solidFill>
            <a:srgbClr val="EA9999"/>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26" name="Shape 1426"/>
          <p:cNvSpPr/>
          <p:nvPr/>
        </p:nvSpPr>
        <p:spPr>
          <a:xfrm>
            <a:off x="4391567" y="2180984"/>
            <a:ext cx="789000" cy="735300"/>
          </a:xfrm>
          <a:prstGeom prst="cube">
            <a:avLst>
              <a:gd name="adj" fmla="val 35750"/>
            </a:avLst>
          </a:prstGeom>
          <a:solidFill>
            <a:srgbClr val="FFF2CC"/>
          </a:solidFill>
          <a:ln w="9525" cap="flat" cmpd="sng">
            <a:solidFill>
              <a:srgbClr val="990000"/>
            </a:solidFill>
            <a:prstDash val="dash"/>
            <a:round/>
            <a:headEnd type="none" w="med" len="med"/>
            <a:tailEnd type="none" w="med" len="med"/>
          </a:ln>
        </p:spPr>
        <p:txBody>
          <a:bodyPr lIns="91425" tIns="91425" rIns="91425" bIns="91425" anchor="ctr" anchorCtr="0">
            <a:noAutofit/>
          </a:bodyPr>
          <a:lstStyle/>
          <a:p>
            <a:pPr lvl="0">
              <a:spcBef>
                <a:spcPts val="0"/>
              </a:spcBef>
              <a:buNone/>
            </a:pPr>
            <a:endParaRPr/>
          </a:p>
        </p:txBody>
      </p:sp>
      <p:grpSp>
        <p:nvGrpSpPr>
          <p:cNvPr id="1427" name="Shape 1427"/>
          <p:cNvGrpSpPr/>
          <p:nvPr/>
        </p:nvGrpSpPr>
        <p:grpSpPr>
          <a:xfrm>
            <a:off x="4408361" y="2553389"/>
            <a:ext cx="342040" cy="370096"/>
            <a:chOff x="4417713" y="2267292"/>
            <a:chExt cx="342040" cy="370096"/>
          </a:xfrm>
        </p:grpSpPr>
        <p:sp>
          <p:nvSpPr>
            <p:cNvPr id="1428" name="Shape 1428"/>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29" name="Shape 1429"/>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30" name="Shape 1430"/>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31" name="Shape 1431"/>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32" name="Shape 1432"/>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33" name="Shape 1433"/>
          <p:cNvGrpSpPr/>
          <p:nvPr/>
        </p:nvGrpSpPr>
        <p:grpSpPr>
          <a:xfrm>
            <a:off x="4408361" y="2477189"/>
            <a:ext cx="342040" cy="370096"/>
            <a:chOff x="4417713" y="2267292"/>
            <a:chExt cx="342040" cy="370096"/>
          </a:xfrm>
        </p:grpSpPr>
        <p:sp>
          <p:nvSpPr>
            <p:cNvPr id="1434" name="Shape 1434"/>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35" name="Shape 1435"/>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36" name="Shape 1436"/>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37" name="Shape 1437"/>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38" name="Shape 1438"/>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39" name="Shape 1439"/>
          <p:cNvGrpSpPr/>
          <p:nvPr/>
        </p:nvGrpSpPr>
        <p:grpSpPr>
          <a:xfrm>
            <a:off x="4417713" y="2382285"/>
            <a:ext cx="342040" cy="370096"/>
            <a:chOff x="4417713" y="2267292"/>
            <a:chExt cx="342040" cy="370096"/>
          </a:xfrm>
        </p:grpSpPr>
        <p:sp>
          <p:nvSpPr>
            <p:cNvPr id="1440" name="Shape 1440"/>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41" name="Shape 1441"/>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42" name="Shape 1442"/>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43" name="Shape 1443"/>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44" name="Shape 1444"/>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45" name="Shape 1445"/>
          <p:cNvGrpSpPr/>
          <p:nvPr/>
        </p:nvGrpSpPr>
        <p:grpSpPr>
          <a:xfrm>
            <a:off x="4417713" y="2267292"/>
            <a:ext cx="342040" cy="370096"/>
            <a:chOff x="4417713" y="2267292"/>
            <a:chExt cx="342040" cy="370096"/>
          </a:xfrm>
        </p:grpSpPr>
        <p:sp>
          <p:nvSpPr>
            <p:cNvPr id="1446" name="Shape 1446"/>
            <p:cNvSpPr/>
            <p:nvPr/>
          </p:nvSpPr>
          <p:spPr>
            <a:xfrm flipH="1">
              <a:off x="4484561" y="2467837"/>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47" name="Shape 1447"/>
            <p:cNvSpPr/>
            <p:nvPr/>
          </p:nvSpPr>
          <p:spPr>
            <a:xfrm flipH="1">
              <a:off x="4417713" y="25533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48" name="Shape 1448"/>
            <p:cNvSpPr/>
            <p:nvPr/>
          </p:nvSpPr>
          <p:spPr>
            <a:xfrm flipH="1">
              <a:off x="4551409" y="240237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49" name="Shape 1449"/>
            <p:cNvSpPr/>
            <p:nvPr/>
          </p:nvSpPr>
          <p:spPr>
            <a:xfrm flipH="1">
              <a:off x="4618257" y="2324789"/>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50" name="Shape 1450"/>
            <p:cNvSpPr/>
            <p:nvPr/>
          </p:nvSpPr>
          <p:spPr>
            <a:xfrm flipH="1">
              <a:off x="4675754" y="2267292"/>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cxnSp>
        <p:nvCxnSpPr>
          <p:cNvPr id="1451" name="Shape 1451"/>
          <p:cNvCxnSpPr/>
          <p:nvPr/>
        </p:nvCxnSpPr>
        <p:spPr>
          <a:xfrm>
            <a:off x="5179332" y="2198585"/>
            <a:ext cx="965700" cy="324900"/>
          </a:xfrm>
          <a:prstGeom prst="straightConnector1">
            <a:avLst/>
          </a:prstGeom>
          <a:noFill/>
          <a:ln w="9525" cap="flat" cmpd="sng">
            <a:solidFill>
              <a:schemeClr val="dk2"/>
            </a:solidFill>
            <a:prstDash val="solid"/>
            <a:round/>
            <a:headEnd type="none" w="lg" len="lg"/>
            <a:tailEnd type="none" w="lg" len="lg"/>
          </a:ln>
        </p:spPr>
      </p:cxnSp>
      <p:cxnSp>
        <p:nvCxnSpPr>
          <p:cNvPr id="1452" name="Shape 1452"/>
          <p:cNvCxnSpPr/>
          <p:nvPr/>
        </p:nvCxnSpPr>
        <p:spPr>
          <a:xfrm>
            <a:off x="4923482" y="2454460"/>
            <a:ext cx="1169400" cy="120300"/>
          </a:xfrm>
          <a:prstGeom prst="straightConnector1">
            <a:avLst/>
          </a:prstGeom>
          <a:noFill/>
          <a:ln w="9525" cap="flat" cmpd="sng">
            <a:solidFill>
              <a:schemeClr val="dk2"/>
            </a:solidFill>
            <a:prstDash val="solid"/>
            <a:round/>
            <a:headEnd type="none" w="lg" len="lg"/>
            <a:tailEnd type="none" w="lg" len="lg"/>
          </a:ln>
        </p:spPr>
      </p:cxnSp>
      <p:cxnSp>
        <p:nvCxnSpPr>
          <p:cNvPr id="1453" name="Shape 1453"/>
          <p:cNvCxnSpPr/>
          <p:nvPr/>
        </p:nvCxnSpPr>
        <p:spPr>
          <a:xfrm rot="10800000" flipH="1">
            <a:off x="4920182" y="2733310"/>
            <a:ext cx="1173600" cy="190800"/>
          </a:xfrm>
          <a:prstGeom prst="straightConnector1">
            <a:avLst/>
          </a:prstGeom>
          <a:noFill/>
          <a:ln w="9525" cap="flat" cmpd="sng">
            <a:solidFill>
              <a:schemeClr val="dk2"/>
            </a:solidFill>
            <a:prstDash val="solid"/>
            <a:round/>
            <a:headEnd type="none" w="lg" len="lg"/>
            <a:tailEnd type="none" w="lg" len="lg"/>
          </a:ln>
        </p:spPr>
      </p:cxnSp>
      <p:sp>
        <p:nvSpPr>
          <p:cNvPr id="1454" name="Shape 1454"/>
          <p:cNvSpPr txBox="1"/>
          <p:nvPr/>
        </p:nvSpPr>
        <p:spPr>
          <a:xfrm>
            <a:off x="4057620" y="3133127"/>
            <a:ext cx="503100" cy="628499"/>
          </a:xfrm>
          <a:prstGeom prst="rect">
            <a:avLst/>
          </a:prstGeom>
          <a:noFill/>
          <a:ln>
            <a:noFill/>
          </a:ln>
        </p:spPr>
        <p:txBody>
          <a:bodyPr lIns="91425" tIns="91425" rIns="91425" bIns="91425" anchor="t" anchorCtr="0">
            <a:noAutofit/>
          </a:bodyPr>
          <a:lstStyle/>
          <a:p>
            <a:pPr lvl="0" rtl="0">
              <a:spcBef>
                <a:spcPts val="0"/>
              </a:spcBef>
              <a:buNone/>
            </a:pPr>
            <a:r>
              <a:rPr lang="en-GB"/>
              <a:t>32</a:t>
            </a:r>
          </a:p>
        </p:txBody>
      </p:sp>
      <p:sp>
        <p:nvSpPr>
          <p:cNvPr id="1455" name="Shape 1455"/>
          <p:cNvSpPr txBox="1"/>
          <p:nvPr/>
        </p:nvSpPr>
        <p:spPr>
          <a:xfrm>
            <a:off x="4361220" y="1825602"/>
            <a:ext cx="503100" cy="628500"/>
          </a:xfrm>
          <a:prstGeom prst="rect">
            <a:avLst/>
          </a:prstGeom>
          <a:noFill/>
          <a:ln>
            <a:noFill/>
          </a:ln>
        </p:spPr>
        <p:txBody>
          <a:bodyPr lIns="91425" tIns="91425" rIns="91425" bIns="91425" anchor="t" anchorCtr="0">
            <a:noAutofit/>
          </a:bodyPr>
          <a:lstStyle/>
          <a:p>
            <a:pPr lvl="0" rtl="0">
              <a:spcBef>
                <a:spcPts val="0"/>
              </a:spcBef>
              <a:buNone/>
            </a:pPr>
            <a:r>
              <a:rPr lang="en-GB"/>
              <a:t>32</a:t>
            </a:r>
          </a:p>
        </p:txBody>
      </p:sp>
      <p:sp>
        <p:nvSpPr>
          <p:cNvPr id="1456" name="Shape 1456"/>
          <p:cNvSpPr/>
          <p:nvPr/>
        </p:nvSpPr>
        <p:spPr>
          <a:xfrm flipH="1">
            <a:off x="4475209" y="2362196"/>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57" name="Shape 1457"/>
          <p:cNvSpPr/>
          <p:nvPr/>
        </p:nvSpPr>
        <p:spPr>
          <a:xfrm flipH="1">
            <a:off x="4408361" y="2447748"/>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58" name="Shape 1458"/>
          <p:cNvSpPr/>
          <p:nvPr/>
        </p:nvSpPr>
        <p:spPr>
          <a:xfrm flipH="1">
            <a:off x="4542057" y="2296733"/>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59" name="Shape 1459"/>
          <p:cNvSpPr/>
          <p:nvPr/>
        </p:nvSpPr>
        <p:spPr>
          <a:xfrm flipH="1">
            <a:off x="4608905" y="2219148"/>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60" name="Shape 1460"/>
          <p:cNvSpPr/>
          <p:nvPr/>
        </p:nvSpPr>
        <p:spPr>
          <a:xfrm flipH="1">
            <a:off x="4666402" y="2161651"/>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61" name="Shape 1461"/>
          <p:cNvSpPr/>
          <p:nvPr/>
        </p:nvSpPr>
        <p:spPr>
          <a:xfrm flipH="1">
            <a:off x="6151609" y="2581444"/>
            <a:ext cx="84000" cy="84000"/>
          </a:xfrm>
          <a:prstGeom prst="ellipse">
            <a:avLst/>
          </a:prstGeom>
          <a:solidFill>
            <a:srgbClr val="000000"/>
          </a:solid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cxnSp>
        <p:nvCxnSpPr>
          <p:cNvPr id="1462" name="Shape 1462"/>
          <p:cNvCxnSpPr>
            <a:stCxn id="1455" idx="2"/>
            <a:endCxn id="1461" idx="3"/>
          </p:cNvCxnSpPr>
          <p:nvPr/>
        </p:nvCxnSpPr>
        <p:spPr>
          <a:xfrm>
            <a:off x="4612770" y="2454102"/>
            <a:ext cx="1610400" cy="198900"/>
          </a:xfrm>
          <a:prstGeom prst="straightConnector1">
            <a:avLst/>
          </a:prstGeom>
          <a:noFill/>
          <a:ln w="28575" cap="flat" cmpd="sng">
            <a:solidFill>
              <a:srgbClr val="FF0000"/>
            </a:solidFill>
            <a:prstDash val="dashDot"/>
            <a:round/>
            <a:headEnd type="none" w="lg" len="lg"/>
            <a:tailEnd type="none" w="lg" len="lg"/>
          </a:ln>
        </p:spPr>
      </p:cxnSp>
      <p:sp>
        <p:nvSpPr>
          <p:cNvPr id="1463" name="Shape 1463"/>
          <p:cNvSpPr txBox="1"/>
          <p:nvPr/>
        </p:nvSpPr>
        <p:spPr>
          <a:xfrm>
            <a:off x="5523700" y="2527987"/>
            <a:ext cx="378900" cy="268500"/>
          </a:xfrm>
          <a:prstGeom prst="rect">
            <a:avLst/>
          </a:prstGeom>
          <a:noFill/>
          <a:ln>
            <a:noFill/>
          </a:ln>
        </p:spPr>
        <p:txBody>
          <a:bodyPr lIns="91425" tIns="91425" rIns="91425" bIns="91425" anchor="ctr" anchorCtr="0">
            <a:noAutofit/>
          </a:bodyPr>
          <a:lstStyle/>
          <a:p>
            <a:pPr lvl="0" rtl="0">
              <a:spcBef>
                <a:spcPts val="0"/>
              </a:spcBef>
              <a:buNone/>
            </a:pPr>
            <a:r>
              <a:rPr lang="en-GB">
                <a:solidFill>
                  <a:schemeClr val="dk1"/>
                </a:solidFill>
              </a:rPr>
              <a:t>w</a:t>
            </a:r>
            <a:r>
              <a:rPr lang="en-GB" baseline="-25000">
                <a:solidFill>
                  <a:schemeClr val="dk1"/>
                </a:solidFill>
              </a:rPr>
              <a:t>ji</a:t>
            </a:r>
          </a:p>
        </p:txBody>
      </p:sp>
      <p:grpSp>
        <p:nvGrpSpPr>
          <p:cNvPr id="1464" name="Shape 1464"/>
          <p:cNvGrpSpPr/>
          <p:nvPr/>
        </p:nvGrpSpPr>
        <p:grpSpPr>
          <a:xfrm>
            <a:off x="4623393" y="2549189"/>
            <a:ext cx="342040" cy="370096"/>
            <a:chOff x="4417713" y="2267292"/>
            <a:chExt cx="342040" cy="370096"/>
          </a:xfrm>
        </p:grpSpPr>
        <p:sp>
          <p:nvSpPr>
            <p:cNvPr id="1465" name="Shape 1465"/>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66" name="Shape 1466"/>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67" name="Shape 1467"/>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68" name="Shape 1468"/>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69" name="Shape 1469"/>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70" name="Shape 1470"/>
          <p:cNvGrpSpPr/>
          <p:nvPr/>
        </p:nvGrpSpPr>
        <p:grpSpPr>
          <a:xfrm>
            <a:off x="4623393" y="2472989"/>
            <a:ext cx="342040" cy="370096"/>
            <a:chOff x="4417713" y="2267292"/>
            <a:chExt cx="342040" cy="370096"/>
          </a:xfrm>
        </p:grpSpPr>
        <p:sp>
          <p:nvSpPr>
            <p:cNvPr id="1471" name="Shape 1471"/>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72" name="Shape 1472"/>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73" name="Shape 1473"/>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74" name="Shape 1474"/>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75" name="Shape 1475"/>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76" name="Shape 1476"/>
          <p:cNvGrpSpPr/>
          <p:nvPr/>
        </p:nvGrpSpPr>
        <p:grpSpPr>
          <a:xfrm>
            <a:off x="4632745" y="2378085"/>
            <a:ext cx="342040" cy="370096"/>
            <a:chOff x="4417713" y="2267292"/>
            <a:chExt cx="342040" cy="370096"/>
          </a:xfrm>
        </p:grpSpPr>
        <p:sp>
          <p:nvSpPr>
            <p:cNvPr id="1477" name="Shape 1477"/>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78" name="Shape 1478"/>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79" name="Shape 1479"/>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0" name="Shape 1480"/>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1" name="Shape 1481"/>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82" name="Shape 1482"/>
          <p:cNvGrpSpPr/>
          <p:nvPr/>
        </p:nvGrpSpPr>
        <p:grpSpPr>
          <a:xfrm>
            <a:off x="4632745" y="2263092"/>
            <a:ext cx="342040" cy="370096"/>
            <a:chOff x="4417713" y="2267292"/>
            <a:chExt cx="342040" cy="370096"/>
          </a:xfrm>
        </p:grpSpPr>
        <p:sp>
          <p:nvSpPr>
            <p:cNvPr id="1483" name="Shape 1483"/>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4" name="Shape 1484"/>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5" name="Shape 1485"/>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6" name="Shape 1486"/>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7" name="Shape 1487"/>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sp>
        <p:nvSpPr>
          <p:cNvPr id="1488" name="Shape 1488"/>
          <p:cNvSpPr/>
          <p:nvPr/>
        </p:nvSpPr>
        <p:spPr>
          <a:xfrm flipH="1">
            <a:off x="4690241" y="2357996"/>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89" name="Shape 1489"/>
          <p:cNvSpPr/>
          <p:nvPr/>
        </p:nvSpPr>
        <p:spPr>
          <a:xfrm flipH="1">
            <a:off x="4623393" y="24435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90" name="Shape 1490"/>
          <p:cNvSpPr/>
          <p:nvPr/>
        </p:nvSpPr>
        <p:spPr>
          <a:xfrm flipH="1">
            <a:off x="4757089" y="2292533"/>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91" name="Shape 1491"/>
          <p:cNvSpPr/>
          <p:nvPr/>
        </p:nvSpPr>
        <p:spPr>
          <a:xfrm flipH="1">
            <a:off x="4823938" y="22149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92" name="Shape 1492"/>
          <p:cNvSpPr/>
          <p:nvPr/>
        </p:nvSpPr>
        <p:spPr>
          <a:xfrm flipH="1">
            <a:off x="4881434" y="2157451"/>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nvGrpSpPr>
          <p:cNvPr id="1493" name="Shape 1493"/>
          <p:cNvGrpSpPr/>
          <p:nvPr/>
        </p:nvGrpSpPr>
        <p:grpSpPr>
          <a:xfrm>
            <a:off x="4822552" y="2549189"/>
            <a:ext cx="342040" cy="370096"/>
            <a:chOff x="4417713" y="2267292"/>
            <a:chExt cx="342040" cy="370096"/>
          </a:xfrm>
        </p:grpSpPr>
        <p:sp>
          <p:nvSpPr>
            <p:cNvPr id="1494" name="Shape 1494"/>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95" name="Shape 1495"/>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96" name="Shape 1496"/>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97" name="Shape 1497"/>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498" name="Shape 1498"/>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499" name="Shape 1499"/>
          <p:cNvGrpSpPr/>
          <p:nvPr/>
        </p:nvGrpSpPr>
        <p:grpSpPr>
          <a:xfrm>
            <a:off x="4822552" y="2472989"/>
            <a:ext cx="342040" cy="370096"/>
            <a:chOff x="4417713" y="2267292"/>
            <a:chExt cx="342040" cy="370096"/>
          </a:xfrm>
        </p:grpSpPr>
        <p:sp>
          <p:nvSpPr>
            <p:cNvPr id="1500" name="Shape 1500"/>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01" name="Shape 1501"/>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02" name="Shape 1502"/>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03" name="Shape 1503"/>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04" name="Shape 1504"/>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505" name="Shape 1505"/>
          <p:cNvGrpSpPr/>
          <p:nvPr/>
        </p:nvGrpSpPr>
        <p:grpSpPr>
          <a:xfrm>
            <a:off x="4831904" y="2378085"/>
            <a:ext cx="342040" cy="370096"/>
            <a:chOff x="4417713" y="2267292"/>
            <a:chExt cx="342040" cy="370096"/>
          </a:xfrm>
        </p:grpSpPr>
        <p:sp>
          <p:nvSpPr>
            <p:cNvPr id="1506" name="Shape 1506"/>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07" name="Shape 1507"/>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08" name="Shape 1508"/>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09" name="Shape 1509"/>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10" name="Shape 1510"/>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grpSp>
        <p:nvGrpSpPr>
          <p:cNvPr id="1511" name="Shape 1511"/>
          <p:cNvGrpSpPr/>
          <p:nvPr/>
        </p:nvGrpSpPr>
        <p:grpSpPr>
          <a:xfrm>
            <a:off x="4831904" y="2263092"/>
            <a:ext cx="342040" cy="370096"/>
            <a:chOff x="4417713" y="2267292"/>
            <a:chExt cx="342040" cy="370096"/>
          </a:xfrm>
        </p:grpSpPr>
        <p:sp>
          <p:nvSpPr>
            <p:cNvPr id="1512" name="Shape 1512"/>
            <p:cNvSpPr/>
            <p:nvPr/>
          </p:nvSpPr>
          <p:spPr>
            <a:xfrm flipH="1">
              <a:off x="4484561" y="2467837"/>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13" name="Shape 1513"/>
            <p:cNvSpPr/>
            <p:nvPr/>
          </p:nvSpPr>
          <p:spPr>
            <a:xfrm flipH="1">
              <a:off x="4417713" y="25533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14" name="Shape 1514"/>
            <p:cNvSpPr/>
            <p:nvPr/>
          </p:nvSpPr>
          <p:spPr>
            <a:xfrm flipH="1">
              <a:off x="4551409" y="2402374"/>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15" name="Shape 1515"/>
            <p:cNvSpPr/>
            <p:nvPr/>
          </p:nvSpPr>
          <p:spPr>
            <a:xfrm flipH="1">
              <a:off x="4618257" y="2324789"/>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16" name="Shape 1516"/>
            <p:cNvSpPr/>
            <p:nvPr/>
          </p:nvSpPr>
          <p:spPr>
            <a:xfrm flipH="1">
              <a:off x="4675754" y="2267292"/>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grpSp>
      <p:sp>
        <p:nvSpPr>
          <p:cNvPr id="1517" name="Shape 1517"/>
          <p:cNvSpPr/>
          <p:nvPr/>
        </p:nvSpPr>
        <p:spPr>
          <a:xfrm flipH="1">
            <a:off x="4889400" y="2357996"/>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18" name="Shape 1518"/>
          <p:cNvSpPr/>
          <p:nvPr/>
        </p:nvSpPr>
        <p:spPr>
          <a:xfrm flipH="1">
            <a:off x="4822552" y="24435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19" name="Shape 1519"/>
          <p:cNvSpPr/>
          <p:nvPr/>
        </p:nvSpPr>
        <p:spPr>
          <a:xfrm flipH="1">
            <a:off x="4956248" y="2292533"/>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20" name="Shape 1520"/>
          <p:cNvSpPr/>
          <p:nvPr/>
        </p:nvSpPr>
        <p:spPr>
          <a:xfrm flipH="1">
            <a:off x="5023097" y="2214948"/>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21" name="Shape 1521"/>
          <p:cNvSpPr/>
          <p:nvPr/>
        </p:nvSpPr>
        <p:spPr>
          <a:xfrm flipH="1">
            <a:off x="5080593" y="2157451"/>
            <a:ext cx="84000" cy="84000"/>
          </a:xfrm>
          <a:prstGeom prst="ellipse">
            <a:avLst/>
          </a:prstGeom>
          <a:noFill/>
          <a:ln w="9525" cap="flat" cmpd="sng">
            <a:solidFill>
              <a:srgbClr val="000000"/>
            </a:solidFill>
            <a:prstDash val="solid"/>
            <a:round/>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1522" name="Shape 1522"/>
          <p:cNvSpPr txBox="1"/>
          <p:nvPr/>
        </p:nvSpPr>
        <p:spPr>
          <a:xfrm>
            <a:off x="3222237" y="4508594"/>
            <a:ext cx="745499" cy="628500"/>
          </a:xfrm>
          <a:prstGeom prst="rect">
            <a:avLst/>
          </a:prstGeom>
          <a:noFill/>
          <a:ln>
            <a:noFill/>
          </a:ln>
        </p:spPr>
        <p:txBody>
          <a:bodyPr lIns="91425" tIns="91425" rIns="91425" bIns="91425" anchor="t" anchorCtr="0">
            <a:noAutofit/>
          </a:bodyPr>
          <a:lstStyle/>
          <a:p>
            <a:pPr lvl="0">
              <a:spcBef>
                <a:spcPts val="0"/>
              </a:spcBef>
              <a:buNone/>
            </a:pPr>
            <a:r>
              <a:rPr lang="en-GB"/>
              <a:t>bias</a:t>
            </a:r>
          </a:p>
        </p:txBody>
      </p:sp>
      <p:sp>
        <p:nvSpPr>
          <p:cNvPr id="1523" name="Shape 1523"/>
          <p:cNvSpPr txBox="1"/>
          <p:nvPr/>
        </p:nvSpPr>
        <p:spPr>
          <a:xfrm>
            <a:off x="6254200" y="2599987"/>
            <a:ext cx="378900" cy="268500"/>
          </a:xfrm>
          <a:prstGeom prst="rect">
            <a:avLst/>
          </a:prstGeom>
          <a:noFill/>
          <a:ln>
            <a:noFill/>
          </a:ln>
        </p:spPr>
        <p:txBody>
          <a:bodyPr lIns="91425" tIns="91425" rIns="91425" bIns="91425" anchor="ctr" anchorCtr="0">
            <a:noAutofit/>
          </a:bodyPr>
          <a:lstStyle/>
          <a:p>
            <a:pPr lvl="0" rtl="0">
              <a:spcBef>
                <a:spcPts val="0"/>
              </a:spcBef>
              <a:buNone/>
            </a:pPr>
            <a:r>
              <a:rPr lang="en-GB">
                <a:solidFill>
                  <a:schemeClr val="dk1"/>
                </a:solidFill>
              </a:rPr>
              <a:t>a</a:t>
            </a:r>
            <a:r>
              <a:rPr lang="en-GB" baseline="-25000">
                <a:solidFill>
                  <a:schemeClr val="dk1"/>
                </a:solidFill>
              </a:rPr>
              <a:t>j</a:t>
            </a:r>
          </a:p>
        </p:txBody>
      </p:sp>
      <p:sp>
        <p:nvSpPr>
          <p:cNvPr id="1524" name="Shape 1524"/>
          <p:cNvSpPr txBox="1"/>
          <p:nvPr/>
        </p:nvSpPr>
        <p:spPr>
          <a:xfrm>
            <a:off x="598900" y="4394700"/>
            <a:ext cx="6254100" cy="1010100"/>
          </a:xfrm>
          <a:prstGeom prst="rect">
            <a:avLst/>
          </a:prstGeom>
          <a:noFill/>
          <a:ln>
            <a:noFill/>
          </a:ln>
        </p:spPr>
        <p:txBody>
          <a:bodyPr lIns="91425" tIns="91425" rIns="91425" bIns="91425" anchor="ctr" anchorCtr="0">
            <a:noAutofit/>
          </a:bodyPr>
          <a:lstStyle/>
          <a:p>
            <a:pPr lvl="0" rtl="0">
              <a:spcBef>
                <a:spcPts val="0"/>
              </a:spcBef>
              <a:buNone/>
            </a:pPr>
            <a:r>
              <a:rPr lang="en-GB" sz="1800">
                <a:solidFill>
                  <a:schemeClr val="dk1"/>
                </a:solidFill>
              </a:rPr>
              <a:t>[(32-4)x(32-4)]x[(5x5x3) + 1] = 59584→ </a:t>
            </a:r>
            <a:r>
              <a:rPr lang="en-GB" sz="1800" b="1">
                <a:solidFill>
                  <a:srgbClr val="FF0000"/>
                </a:solidFill>
              </a:rPr>
              <a:t>TOO MANY!!!</a:t>
            </a:r>
          </a:p>
        </p:txBody>
      </p:sp>
      <p:sp>
        <p:nvSpPr>
          <p:cNvPr id="1525" name="Shape 1525"/>
          <p:cNvSpPr txBox="1"/>
          <p:nvPr/>
        </p:nvSpPr>
        <p:spPr>
          <a:xfrm>
            <a:off x="2565878" y="4508594"/>
            <a:ext cx="745500" cy="628500"/>
          </a:xfrm>
          <a:prstGeom prst="rect">
            <a:avLst/>
          </a:prstGeom>
          <a:noFill/>
          <a:ln>
            <a:noFill/>
          </a:ln>
        </p:spPr>
        <p:txBody>
          <a:bodyPr lIns="91425" tIns="91425" rIns="91425" bIns="91425" anchor="t" anchorCtr="0">
            <a:noAutofit/>
          </a:bodyPr>
          <a:lstStyle/>
          <a:p>
            <a:pPr lvl="0" rtl="0">
              <a:spcBef>
                <a:spcPts val="0"/>
              </a:spcBef>
              <a:buNone/>
            </a:pPr>
            <a:r>
              <a:rPr lang="en-GB"/>
              <a:t>F</a:t>
            </a:r>
          </a:p>
        </p:txBody>
      </p:sp>
      <p:sp>
        <p:nvSpPr>
          <p:cNvPr id="1526" name="Shape 1526"/>
          <p:cNvSpPr txBox="1"/>
          <p:nvPr/>
        </p:nvSpPr>
        <p:spPr>
          <a:xfrm>
            <a:off x="4515450" y="2870375"/>
            <a:ext cx="270900" cy="324900"/>
          </a:xfrm>
          <a:prstGeom prst="rect">
            <a:avLst/>
          </a:prstGeom>
          <a:noFill/>
          <a:ln>
            <a:noFill/>
          </a:ln>
        </p:spPr>
        <p:txBody>
          <a:bodyPr lIns="91425" tIns="91425" rIns="91425" bIns="91425" anchor="ctr" anchorCtr="0">
            <a:noAutofit/>
          </a:bodyPr>
          <a:lstStyle/>
          <a:p>
            <a:pPr marL="0" lvl="0" indent="0" rtl="0">
              <a:spcBef>
                <a:spcPts val="0"/>
              </a:spcBef>
              <a:buNone/>
            </a:pPr>
            <a:r>
              <a:rPr lang="en-GB" b="1">
                <a:solidFill>
                  <a:srgbClr val="9900FF"/>
                </a:solidFill>
              </a:rPr>
              <a:t>3</a:t>
            </a:r>
          </a:p>
        </p:txBody>
      </p:sp>
      <p:sp>
        <p:nvSpPr>
          <p:cNvPr id="1527" name="Shape 1527"/>
          <p:cNvSpPr txBox="1"/>
          <p:nvPr/>
        </p:nvSpPr>
        <p:spPr>
          <a:xfrm>
            <a:off x="4172789" y="2492950"/>
            <a:ext cx="270900" cy="324900"/>
          </a:xfrm>
          <a:prstGeom prst="rect">
            <a:avLst/>
          </a:prstGeom>
          <a:noFill/>
          <a:ln>
            <a:noFill/>
          </a:ln>
        </p:spPr>
        <p:txBody>
          <a:bodyPr lIns="91425" tIns="91425" rIns="91425" bIns="91425" anchor="ctr" anchorCtr="0">
            <a:noAutofit/>
          </a:bodyPr>
          <a:lstStyle/>
          <a:p>
            <a:pPr marL="0" lvl="0" indent="0" rtl="0">
              <a:spcBef>
                <a:spcPts val="0"/>
              </a:spcBef>
              <a:buNone/>
            </a:pPr>
            <a:r>
              <a:rPr lang="en-GB" b="1">
                <a:solidFill>
                  <a:srgbClr val="9900FF"/>
                </a:solidFill>
              </a:rPr>
              <a:t>5</a:t>
            </a:r>
          </a:p>
        </p:txBody>
      </p:sp>
      <p:sp>
        <p:nvSpPr>
          <p:cNvPr id="1528" name="Shape 1528"/>
          <p:cNvSpPr txBox="1"/>
          <p:nvPr/>
        </p:nvSpPr>
        <p:spPr>
          <a:xfrm>
            <a:off x="4317223" y="2102598"/>
            <a:ext cx="270900" cy="324900"/>
          </a:xfrm>
          <a:prstGeom prst="rect">
            <a:avLst/>
          </a:prstGeom>
          <a:noFill/>
          <a:ln>
            <a:noFill/>
          </a:ln>
        </p:spPr>
        <p:txBody>
          <a:bodyPr lIns="91425" tIns="91425" rIns="91425" bIns="91425" anchor="ctr" anchorCtr="0">
            <a:noAutofit/>
          </a:bodyPr>
          <a:lstStyle/>
          <a:p>
            <a:pPr marL="0" lvl="0" indent="0" rtl="0">
              <a:spcBef>
                <a:spcPts val="0"/>
              </a:spcBef>
              <a:buNone/>
            </a:pPr>
            <a:r>
              <a:rPr lang="en-GB" b="1">
                <a:solidFill>
                  <a:srgbClr val="9900FF"/>
                </a:solidFill>
              </a:rPr>
              <a:t>5</a:t>
            </a:r>
          </a:p>
        </p:txBody>
      </p:sp>
    </p:spTree>
  </p:cSld>
  <p:clrMapOvr>
    <a:masterClrMapping/>
  </p:clrMapOvr>
</p:sld>
</file>

<file path=ppt/theme/theme1.xml><?xml version="1.0" encoding="utf-8"?>
<a:theme xmlns:a="http://schemas.openxmlformats.org/drawingml/2006/main" name="simple-light-2">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2741</Words>
  <Application>Microsoft Office PowerPoint</Application>
  <PresentationFormat>Presentazione su schermo (16:9)</PresentationFormat>
  <Paragraphs>333</Paragraphs>
  <Slides>33</Slides>
  <Notes>33</Notes>
  <HiddenSlides>0</HiddenSlides>
  <MMClips>0</MMClips>
  <ScaleCrop>false</ScaleCrop>
  <HeadingPairs>
    <vt:vector size="4" baseType="variant">
      <vt:variant>
        <vt:lpstr>Tema</vt:lpstr>
      </vt:variant>
      <vt:variant>
        <vt:i4>1</vt:i4>
      </vt:variant>
      <vt:variant>
        <vt:lpstr>Titoli diapositive</vt:lpstr>
      </vt:variant>
      <vt:variant>
        <vt:i4>33</vt:i4>
      </vt:variant>
    </vt:vector>
  </HeadingPairs>
  <TitlesOfParts>
    <vt:vector size="34" baseType="lpstr">
      <vt:lpstr>simple-light-2</vt:lpstr>
      <vt:lpstr>Architectures</vt:lpstr>
      <vt:lpstr>Know your data - many types of networks</vt:lpstr>
      <vt:lpstr>Fully connected architecture - standard (D)NN</vt:lpstr>
      <vt:lpstr>Sharing the weights - CNN, RNN</vt:lpstr>
      <vt:lpstr>CNN: Convolutional Neural Networks or ConvNets</vt:lpstr>
      <vt:lpstr>CNN: different types of layers</vt:lpstr>
      <vt:lpstr>CNN: Input layer</vt:lpstr>
      <vt:lpstr>CNN: Convolutional layer (CONV)</vt:lpstr>
      <vt:lpstr>CNN: Convolutional layer (CONV)</vt:lpstr>
      <vt:lpstr>CNN: Convolutional layer (CONV)</vt:lpstr>
      <vt:lpstr>Presentazione standard di PowerPoint</vt:lpstr>
      <vt:lpstr>CNN: Convolutional layer (CONV)</vt:lpstr>
      <vt:lpstr>CNN</vt:lpstr>
      <vt:lpstr>CNN: stride</vt:lpstr>
      <vt:lpstr>CNN: padding</vt:lpstr>
      <vt:lpstr>CNN: convolutional (depth) pyramid</vt:lpstr>
      <vt:lpstr>CNN --verbose</vt:lpstr>
      <vt:lpstr>CNN: Pooling layer</vt:lpstr>
      <vt:lpstr>CNN: Pooling layer</vt:lpstr>
      <vt:lpstr>CNN: Common architectures</vt:lpstr>
      <vt:lpstr>CNN: State of the art architectures</vt:lpstr>
      <vt:lpstr>CNN: State of the art architectures</vt:lpstr>
      <vt:lpstr>Visualizing CNNs  (what’s going on under the hood)</vt:lpstr>
      <vt:lpstr>Visualization techniques</vt:lpstr>
      <vt:lpstr>Visualizing the activations and first-layer weights</vt:lpstr>
      <vt:lpstr>Visualizing the activations and first-layer weights</vt:lpstr>
      <vt:lpstr>Retrieving images that maximally activate a neuron</vt:lpstr>
      <vt:lpstr>Embedding the codes with t-SNE</vt:lpstr>
      <vt:lpstr>Occluding parts of the image</vt:lpstr>
      <vt:lpstr>Transfer Learning  </vt:lpstr>
      <vt:lpstr>The transfer learning and its strategies - CNN codes</vt:lpstr>
      <vt:lpstr>Transfer learning - Fine tuning</vt:lpstr>
      <vt:lpstr>Transfer learning - Fine tuning (2)</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Architectures</dc:title>
  <cp:lastModifiedBy>Marco Cristani</cp:lastModifiedBy>
  <cp:revision>1</cp:revision>
  <dcterms:modified xsi:type="dcterms:W3CDTF">2017-01-23T10:24:54Z</dcterms:modified>
</cp:coreProperties>
</file>