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5" r:id="rId5"/>
    <p:sldId id="266" r:id="rId6"/>
    <p:sldId id="259" r:id="rId7"/>
    <p:sldId id="260" r:id="rId8"/>
    <p:sldId id="270" r:id="rId9"/>
    <p:sldId id="261" r:id="rId10"/>
    <p:sldId id="269" r:id="rId11"/>
    <p:sldId id="262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41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49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9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18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96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66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81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9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66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14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00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40B22-BEC9-3546-BB57-592CF90D05DC}" type="datetimeFigureOut">
              <a:rPr lang="it-IT" smtClean="0"/>
              <a:t>27/02/2013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99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Costituzione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Concetto giuridico ed espressione del costituzionalismo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98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/>
              <a:t>Costituzioni storiche</a:t>
            </a:r>
            <a:br>
              <a:rPr lang="it-IT" sz="3600" dirty="0" smtClean="0"/>
            </a:br>
            <a:r>
              <a:rPr lang="it-IT" sz="3600" dirty="0" smtClean="0"/>
              <a:t>(nella prospettiva del costituzionalismo)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Inghilterra (poi Regno Unito)</a:t>
            </a:r>
          </a:p>
          <a:p>
            <a:r>
              <a:rPr lang="it-IT" dirty="0" smtClean="0"/>
              <a:t>Ruolo e caratteri della </a:t>
            </a:r>
            <a:r>
              <a:rPr lang="it-IT" i="1" dirty="0" smtClean="0"/>
              <a:t>common law</a:t>
            </a:r>
          </a:p>
          <a:p>
            <a:r>
              <a:rPr lang="it-IT" dirty="0" smtClean="0"/>
              <a:t>Elaborazione di limiti al potere regio: anch’esso subordinato a </a:t>
            </a:r>
            <a:r>
              <a:rPr lang="it-IT" i="1" dirty="0" smtClean="0"/>
              <a:t>common law</a:t>
            </a:r>
          </a:p>
          <a:p>
            <a:r>
              <a:rPr lang="it-IT" dirty="0" smtClean="0"/>
              <a:t>Vi concorre l’“emancipazione” delle Corti e del </a:t>
            </a:r>
            <a:r>
              <a:rPr lang="it-IT" i="1" dirty="0" smtClean="0"/>
              <a:t>common law</a:t>
            </a:r>
          </a:p>
          <a:p>
            <a:r>
              <a:rPr lang="it-IT" i="1" dirty="0" err="1" smtClean="0"/>
              <a:t>Rule</a:t>
            </a:r>
            <a:r>
              <a:rPr lang="it-IT" i="1" dirty="0" smtClean="0"/>
              <a:t> of law</a:t>
            </a:r>
          </a:p>
          <a:p>
            <a:r>
              <a:rPr lang="it-IT" dirty="0" smtClean="0"/>
              <a:t>Stratificazione normativa</a:t>
            </a:r>
          </a:p>
          <a:p>
            <a:r>
              <a:rPr lang="it-IT" dirty="0" smtClean="0"/>
              <a:t>Affermazione della </a:t>
            </a:r>
            <a:r>
              <a:rPr lang="it-IT" i="1" dirty="0" err="1" smtClean="0"/>
              <a:t>parliamentary</a:t>
            </a:r>
            <a:r>
              <a:rPr lang="it-IT" i="1" dirty="0" smtClean="0"/>
              <a:t> </a:t>
            </a:r>
            <a:r>
              <a:rPr lang="it-IT" i="1" dirty="0" err="1" smtClean="0"/>
              <a:t>sovereignty</a:t>
            </a:r>
            <a:r>
              <a:rPr lang="it-IT" i="1" dirty="0" smtClean="0"/>
              <a:t> 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6948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base al potere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Costituzioni popolari</a:t>
            </a:r>
          </a:p>
          <a:p>
            <a:r>
              <a:rPr lang="it-IT" dirty="0" smtClean="0"/>
              <a:t>Concesse </a:t>
            </a:r>
          </a:p>
          <a:p>
            <a:r>
              <a:rPr lang="it-IT" dirty="0" smtClean="0"/>
              <a:t>Pattizie</a:t>
            </a:r>
          </a:p>
          <a:p>
            <a:r>
              <a:rPr lang="it-IT" dirty="0" smtClean="0"/>
              <a:t>Plebiscitarie</a:t>
            </a:r>
          </a:p>
          <a:p>
            <a:r>
              <a:rPr lang="it-IT" dirty="0" smtClean="0"/>
              <a:t>Esterne</a:t>
            </a:r>
          </a:p>
          <a:p>
            <a:r>
              <a:rPr lang="it-IT" dirty="0" smtClean="0"/>
              <a:t>Accordi internazionali</a:t>
            </a:r>
          </a:p>
          <a:p>
            <a:r>
              <a:rPr lang="it-IT" dirty="0" smtClean="0"/>
              <a:t>condizionate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93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base al procedimento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Procedimenti esterni (sconfitta bellica o indipendenza);</a:t>
            </a:r>
          </a:p>
          <a:p>
            <a:r>
              <a:rPr lang="it-IT" dirty="0" smtClean="0"/>
              <a:t>Procedimenti internazionalmente guidati;</a:t>
            </a:r>
          </a:p>
          <a:p>
            <a:r>
              <a:rPr lang="it-IT" dirty="0" smtClean="0"/>
              <a:t>Procedimenti interni;</a:t>
            </a:r>
          </a:p>
          <a:p>
            <a:r>
              <a:rPr lang="it-IT" dirty="0" smtClean="0"/>
              <a:t>Procedimenti monarchici;</a:t>
            </a:r>
          </a:p>
          <a:p>
            <a:r>
              <a:rPr lang="it-IT" dirty="0" smtClean="0"/>
              <a:t>Procedimenti democratici;</a:t>
            </a:r>
          </a:p>
          <a:p>
            <a:r>
              <a:rPr lang="it-IT" dirty="0" smtClean="0"/>
              <a:t>Federativi</a:t>
            </a:r>
          </a:p>
          <a:p>
            <a:r>
              <a:rPr lang="it-IT" dirty="0" smtClean="0"/>
              <a:t>Autoritari;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7967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base </a:t>
            </a:r>
            <a:r>
              <a:rPr lang="it-IT" smtClean="0"/>
              <a:t>alle fonti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Consuetudinarie;</a:t>
            </a:r>
          </a:p>
          <a:p>
            <a:r>
              <a:rPr lang="it-IT" dirty="0" smtClean="0"/>
              <a:t>Convenzionali; </a:t>
            </a:r>
          </a:p>
          <a:p>
            <a:r>
              <a:rPr lang="it-IT" dirty="0" smtClean="0"/>
              <a:t>Giurisprudenziali; </a:t>
            </a:r>
          </a:p>
          <a:p>
            <a:r>
              <a:rPr lang="it-IT" dirty="0" smtClean="0"/>
              <a:t>Religiose; </a:t>
            </a:r>
          </a:p>
          <a:p>
            <a:r>
              <a:rPr lang="it-IT" dirty="0" smtClean="0"/>
              <a:t>Internazionali; </a:t>
            </a:r>
          </a:p>
          <a:p>
            <a:r>
              <a:rPr lang="it-IT" smtClean="0"/>
              <a:t>Politiche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44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Cos’è la costituzione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È la legge fondamentale dello Stato</a:t>
            </a:r>
          </a:p>
          <a:p>
            <a:r>
              <a:rPr lang="it-IT" dirty="0" smtClean="0"/>
              <a:t>La legge fondamentale che costituisce </a:t>
            </a:r>
            <a:r>
              <a:rPr lang="it-IT" b="1" dirty="0" smtClean="0"/>
              <a:t>quel particolare </a:t>
            </a:r>
            <a:r>
              <a:rPr lang="it-IT" dirty="0" smtClean="0"/>
              <a:t>tipo di Stato</a:t>
            </a:r>
          </a:p>
          <a:p>
            <a:r>
              <a:rPr lang="it-IT" dirty="0" smtClean="0"/>
              <a:t>Detta le regole della convivenza  sociale (diritti) e l’organizzazione dei poteri pubblici</a:t>
            </a:r>
          </a:p>
          <a:p>
            <a:r>
              <a:rPr lang="it-IT" dirty="0"/>
              <a:t> </a:t>
            </a:r>
            <a:r>
              <a:rPr lang="it-IT" dirty="0" smtClean="0"/>
              <a:t>è legge superiore (</a:t>
            </a:r>
            <a:r>
              <a:rPr lang="it-IT" i="1" dirty="0" err="1" smtClean="0"/>
              <a:t>lex</a:t>
            </a:r>
            <a:r>
              <a:rPr lang="it-IT" i="1" dirty="0" smtClean="0"/>
              <a:t> </a:t>
            </a:r>
            <a:r>
              <a:rPr lang="it-IT" i="1" dirty="0" err="1" smtClean="0"/>
              <a:t>superior</a:t>
            </a:r>
            <a:r>
              <a:rPr lang="it-IT" dirty="0" smtClean="0"/>
              <a:t>, </a:t>
            </a:r>
            <a:r>
              <a:rPr lang="it-IT" i="1" dirty="0" err="1" smtClean="0"/>
              <a:t>higher</a:t>
            </a:r>
            <a:r>
              <a:rPr lang="it-IT" i="1" dirty="0" smtClean="0"/>
              <a:t> law</a:t>
            </a:r>
            <a:r>
              <a:rPr lang="it-IT" dirty="0" smtClean="0"/>
              <a:t>, </a:t>
            </a:r>
            <a:r>
              <a:rPr lang="it-IT" i="1" dirty="0" err="1" smtClean="0"/>
              <a:t>fundamental</a:t>
            </a:r>
            <a:r>
              <a:rPr lang="it-IT" i="1" dirty="0" smtClean="0"/>
              <a:t> law</a:t>
            </a:r>
            <a:r>
              <a:rPr lang="it-IT" dirty="0" smtClean="0"/>
              <a:t>) che limita i poteri in favore delle libertà individuali e collettive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08235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Concezione garantista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È La nozione giuridica di costituzione è </a:t>
            </a:r>
            <a:r>
              <a:rPr lang="it-IT" dirty="0"/>
              <a:t>derivata dal costituzionalismo: </a:t>
            </a:r>
            <a:endParaRPr lang="it-IT" dirty="0" smtClean="0"/>
          </a:p>
          <a:p>
            <a:pPr marL="514350" indent="-514350" algn="just">
              <a:buAutoNum type="arabicParenR"/>
            </a:pPr>
            <a:r>
              <a:rPr lang="it-IT" dirty="0" smtClean="0"/>
              <a:t>Carattere normativo;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Testo </a:t>
            </a:r>
            <a:r>
              <a:rPr lang="it-IT" dirty="0"/>
              <a:t>scritto e </a:t>
            </a:r>
            <a:r>
              <a:rPr lang="it-IT" dirty="0" smtClean="0"/>
              <a:t>solenne (formalizzazione come prima forma di garanzia); 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Disciplina della forma di governo; 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Garanzia dei diritti di libertà nei confronti del potere politico; 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Organizzazione </a:t>
            </a:r>
            <a:r>
              <a:rPr lang="it-IT" dirty="0"/>
              <a:t>del potere ripartita per garantire le libertà fondamentali. </a:t>
            </a:r>
          </a:p>
        </p:txBody>
      </p:sp>
    </p:spTree>
    <p:extLst>
      <p:ext uri="{BB962C8B-B14F-4D97-AF65-F5344CB8AC3E}">
        <p14:creationId xmlns:p14="http://schemas.microsoft.com/office/powerpoint/2010/main" val="43728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Concezioni concorrenti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Tradizionalista (</a:t>
            </a:r>
            <a:r>
              <a:rPr lang="it-IT" i="1" dirty="0" smtClean="0"/>
              <a:t>ancien </a:t>
            </a:r>
            <a:r>
              <a:rPr lang="it-IT" i="1" dirty="0" err="1" smtClean="0"/>
              <a:t>régime</a:t>
            </a:r>
            <a:r>
              <a:rPr lang="it-IT" dirty="0" smtClean="0"/>
              <a:t>, stratificata, restaurazione, </a:t>
            </a:r>
            <a:r>
              <a:rPr lang="it-IT" i="1" dirty="0" err="1" smtClean="0"/>
              <a:t>octroyée</a:t>
            </a:r>
            <a:r>
              <a:rPr lang="it-IT" dirty="0" smtClean="0"/>
              <a:t> o pattuita);</a:t>
            </a:r>
          </a:p>
          <a:p>
            <a:r>
              <a:rPr lang="it-IT" dirty="0" smtClean="0"/>
              <a:t>Positivista;</a:t>
            </a:r>
          </a:p>
          <a:p>
            <a:r>
              <a:rPr lang="it-IT" dirty="0" smtClean="0"/>
              <a:t>Decisionista; </a:t>
            </a:r>
          </a:p>
          <a:p>
            <a:r>
              <a:rPr lang="it-IT" dirty="0" err="1" smtClean="0"/>
              <a:t>Normativista</a:t>
            </a:r>
            <a:r>
              <a:rPr lang="it-IT" dirty="0" smtClean="0"/>
              <a:t>; </a:t>
            </a:r>
          </a:p>
          <a:p>
            <a:r>
              <a:rPr lang="it-IT" dirty="0" smtClean="0"/>
              <a:t>Materiale (costituzione-bilancio).</a:t>
            </a:r>
          </a:p>
          <a:p>
            <a:r>
              <a:rPr lang="it-IT" dirty="0" smtClean="0"/>
              <a:t>Tavola </a:t>
            </a:r>
            <a:r>
              <a:rPr lang="it-IT" smtClean="0"/>
              <a:t>dei valori.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4538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classificare le costituzioni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“cicli”</a:t>
            </a:r>
          </a:p>
          <a:p>
            <a:endParaRPr lang="it-IT" dirty="0" smtClean="0"/>
          </a:p>
          <a:p>
            <a:r>
              <a:rPr lang="it-IT" dirty="0" smtClean="0"/>
              <a:t>Per “modelli”</a:t>
            </a:r>
          </a:p>
          <a:p>
            <a:endParaRPr lang="it-IT" dirty="0" smtClean="0"/>
          </a:p>
          <a:p>
            <a:r>
              <a:rPr lang="it-IT" dirty="0" smtClean="0"/>
              <a:t>Per caratteristiche formali e/o sostanziali</a:t>
            </a:r>
          </a:p>
          <a:p>
            <a:endParaRPr lang="it-IT" dirty="0" smtClean="0"/>
          </a:p>
          <a:p>
            <a:r>
              <a:rPr lang="it-IT" dirty="0" smtClean="0"/>
              <a:t>Per modalità di formazione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811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Costituzioni: studio per cicli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Costituzioni rivoluzionarie settecentesche (USA, Francia)</a:t>
            </a:r>
          </a:p>
          <a:p>
            <a:r>
              <a:rPr lang="it-IT" dirty="0" smtClean="0"/>
              <a:t>Costituzioni napoleoniche </a:t>
            </a:r>
          </a:p>
          <a:p>
            <a:r>
              <a:rPr lang="it-IT" dirty="0" smtClean="0"/>
              <a:t>Costituzioni della Restaurazione (Carta di Luigi XIV del 1814, Stati tedeschi dal 1815)</a:t>
            </a:r>
          </a:p>
          <a:p>
            <a:r>
              <a:rPr lang="it-IT" dirty="0" smtClean="0"/>
              <a:t>Costituzioni liberali (Francia 1830, Belgio 1831, Statuto albertino e Impero austriaco 1848, Prussia 1850, Giappone 1889)</a:t>
            </a:r>
          </a:p>
          <a:p>
            <a:r>
              <a:rPr lang="it-IT" dirty="0" smtClean="0"/>
              <a:t>Costituzioni democratiche razionalizzate (Weimar e Finlandia 1919, Austria 1920)</a:t>
            </a:r>
          </a:p>
          <a:p>
            <a:r>
              <a:rPr lang="it-IT" dirty="0" smtClean="0"/>
              <a:t>Costituzioni liberal-democratiche (dopo la seconda guerra mondiale)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819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e per modelli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USA (forma di governo presidenziale, stato federale, controllo di costituzionalità);</a:t>
            </a:r>
          </a:p>
          <a:p>
            <a:r>
              <a:rPr lang="it-IT" dirty="0" smtClean="0"/>
              <a:t>Francia (dal 1789 al 1958)</a:t>
            </a:r>
          </a:p>
          <a:p>
            <a:r>
              <a:rPr lang="it-IT" dirty="0" smtClean="0"/>
              <a:t>Costituzioni Francese (1830) e Belga (1831)</a:t>
            </a:r>
          </a:p>
          <a:p>
            <a:r>
              <a:rPr lang="it-IT" dirty="0" smtClean="0"/>
              <a:t>Costituzioni razionalizzate</a:t>
            </a:r>
          </a:p>
          <a:p>
            <a:r>
              <a:rPr lang="it-IT" dirty="0" smtClean="0"/>
              <a:t>Costituzione consuetudinaria inglese</a:t>
            </a:r>
          </a:p>
          <a:p>
            <a:r>
              <a:rPr lang="it-IT" dirty="0" smtClean="0"/>
              <a:t>Sovietiche</a:t>
            </a:r>
          </a:p>
          <a:p>
            <a:r>
              <a:rPr lang="it-IT" dirty="0" smtClean="0"/>
              <a:t>Autoritarie</a:t>
            </a:r>
          </a:p>
          <a:p>
            <a:r>
              <a:rPr lang="it-IT" dirty="0" smtClean="0"/>
              <a:t>Islamiche   </a:t>
            </a:r>
          </a:p>
        </p:txBody>
      </p:sp>
    </p:spTree>
    <p:extLst>
      <p:ext uri="{BB962C8B-B14F-4D97-AF65-F5344CB8AC3E}">
        <p14:creationId xmlns:p14="http://schemas.microsoft.com/office/powerpoint/2010/main" val="268203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Storiche</a:t>
            </a:r>
          </a:p>
          <a:p>
            <a:r>
              <a:rPr lang="it-IT" dirty="0" smtClean="0"/>
              <a:t>Scritte/consuetudinarie</a:t>
            </a:r>
          </a:p>
          <a:p>
            <a:r>
              <a:rPr lang="it-IT" dirty="0" smtClean="0"/>
              <a:t>Provvisorie</a:t>
            </a:r>
          </a:p>
          <a:p>
            <a:r>
              <a:rPr lang="it-IT" dirty="0" smtClean="0"/>
              <a:t>Lunghe/brevi</a:t>
            </a:r>
          </a:p>
          <a:p>
            <a:r>
              <a:rPr lang="it-IT" dirty="0" smtClean="0"/>
              <a:t>Flessibili/rigide</a:t>
            </a:r>
          </a:p>
          <a:p>
            <a:r>
              <a:rPr lang="it-IT" dirty="0" err="1" smtClean="0"/>
              <a:t>Unitestuali</a:t>
            </a:r>
            <a:r>
              <a:rPr lang="it-IT" dirty="0" smtClean="0"/>
              <a:t>/</a:t>
            </a:r>
            <a:r>
              <a:rPr lang="it-IT" dirty="0" err="1" smtClean="0"/>
              <a:t>pluritestuali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1116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formazione delle costituzioni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In base al potere/organo;</a:t>
            </a:r>
          </a:p>
          <a:p>
            <a:endParaRPr lang="it-IT" dirty="0"/>
          </a:p>
          <a:p>
            <a:r>
              <a:rPr lang="it-IT" dirty="0" smtClean="0"/>
              <a:t>In base al procedimento;</a:t>
            </a:r>
          </a:p>
          <a:p>
            <a:endParaRPr lang="it-IT" dirty="0"/>
          </a:p>
          <a:p>
            <a:r>
              <a:rPr lang="it-IT" dirty="0" smtClean="0"/>
              <a:t>In base alle fonti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6875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417</Words>
  <Application>Microsoft Office PowerPoint</Application>
  <PresentationFormat>Presentazione su schermo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La Costituzione</vt:lpstr>
      <vt:lpstr>Cos’è la costituzione</vt:lpstr>
      <vt:lpstr>Concezione garantista</vt:lpstr>
      <vt:lpstr>Concezioni concorrenti</vt:lpstr>
      <vt:lpstr>Come classificare le costituzioni</vt:lpstr>
      <vt:lpstr>Costituzioni: studio per cicli …</vt:lpstr>
      <vt:lpstr>… e per modelli</vt:lpstr>
      <vt:lpstr>Caratteristiche </vt:lpstr>
      <vt:lpstr>La formazione delle costituzioni</vt:lpstr>
      <vt:lpstr>Costituzioni storiche (nella prospettiva del costituzionalismo) </vt:lpstr>
      <vt:lpstr>In base al potere</vt:lpstr>
      <vt:lpstr>In base al procedimento</vt:lpstr>
      <vt:lpstr>In base alle fonti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Chiara Bertoni</cp:lastModifiedBy>
  <cp:revision>46</cp:revision>
  <dcterms:created xsi:type="dcterms:W3CDTF">2013-02-21T09:08:49Z</dcterms:created>
  <dcterms:modified xsi:type="dcterms:W3CDTF">2013-02-27T11:39:45Z</dcterms:modified>
</cp:coreProperties>
</file>