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57" r:id="rId5"/>
    <p:sldId id="266" r:id="rId6"/>
    <p:sldId id="267" r:id="rId7"/>
    <p:sldId id="268" r:id="rId8"/>
    <p:sldId id="258" r:id="rId9"/>
    <p:sldId id="259" r:id="rId10"/>
    <p:sldId id="260" r:id="rId11"/>
    <p:sldId id="277" r:id="rId12"/>
    <p:sldId id="264" r:id="rId13"/>
    <p:sldId id="261" r:id="rId14"/>
    <p:sldId id="262" r:id="rId15"/>
    <p:sldId id="263" r:id="rId16"/>
    <p:sldId id="265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797675" cy="98567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04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61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73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12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48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81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17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74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428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66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09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5FBA6-BB6D-40A4-B9E5-CD9F6D0F6612}" type="datetimeFigureOut">
              <a:rPr lang="it-IT" smtClean="0"/>
              <a:pPr/>
              <a:t>30/10/2012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248B6-ED28-4A5D-B5DD-793D459C33C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33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LIBERTA’ RELIGIOSA</a:t>
            </a:r>
            <a:endParaRPr lang="it-IT" sz="32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Art. 19 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.: </a:t>
            </a:r>
          </a:p>
          <a:p>
            <a:r>
              <a:rPr lang="it-IT" sz="2400" b="1" dirty="0" smtClean="0"/>
              <a:t>«Tutti hanno diritto di professare liberamente la propria fede religiosa in qualsiasi forma, individuale o associata, di farne propaganda e di esercitarne in privato o in pubblico il culto, </a:t>
            </a:r>
            <a:r>
              <a:rPr lang="it-IT" sz="2400" b="1" dirty="0" err="1" smtClean="0"/>
              <a:t>purchè</a:t>
            </a:r>
            <a:r>
              <a:rPr lang="it-IT" sz="2400" b="1" dirty="0" smtClean="0"/>
              <a:t> non siano riti contrari al buon costume»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- </a:t>
            </a:r>
            <a:r>
              <a:rPr lang="it-IT" sz="2400" b="1" u="sng" dirty="0" smtClean="0"/>
              <a:t>libertà di coscienza </a:t>
            </a:r>
            <a:r>
              <a:rPr lang="it-IT" sz="2400" b="1" dirty="0" smtClean="0"/>
              <a:t>= facoltà di professare la fede religiosa in forma individuale o associata</a:t>
            </a:r>
          </a:p>
          <a:p>
            <a:r>
              <a:rPr lang="it-IT" sz="2400" b="1" dirty="0" smtClean="0"/>
              <a:t>- </a:t>
            </a:r>
            <a:r>
              <a:rPr lang="it-IT" sz="2400" b="1" u="sng" dirty="0" smtClean="0"/>
              <a:t>libertà di culto </a:t>
            </a:r>
            <a:r>
              <a:rPr lang="it-IT" sz="2400" b="1" dirty="0" smtClean="0"/>
              <a:t>= facoltà di esercitare in privato o in pubblico le espressioni esterne del sentimento religioso</a:t>
            </a:r>
          </a:p>
          <a:p>
            <a:r>
              <a:rPr lang="it-IT" sz="2400" b="1" dirty="0" smtClean="0"/>
              <a:t>- </a:t>
            </a:r>
            <a:r>
              <a:rPr lang="it-IT" sz="2400" b="1" u="sng" dirty="0" smtClean="0"/>
              <a:t>libertà di propaganda religiosa</a:t>
            </a:r>
            <a:r>
              <a:rPr lang="it-IT" sz="2400" b="1" dirty="0" smtClean="0"/>
              <a:t> = facoltà di fare proselitismo</a:t>
            </a:r>
          </a:p>
          <a:p>
            <a:endParaRPr lang="it-IT" sz="2400" b="1" dirty="0" smtClean="0"/>
          </a:p>
          <a:p>
            <a:pPr>
              <a:buNone/>
            </a:pPr>
            <a:endParaRPr lang="it-IT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7061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LIBERTA’ DI MANIFESTAZIONE DEL PENSIERO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8800" b="1" dirty="0" smtClean="0"/>
              <a:t>Art. 21 Cost.:</a:t>
            </a:r>
          </a:p>
          <a:p>
            <a:pPr algn="just"/>
            <a:r>
              <a:rPr lang="it-IT" sz="6200" b="1" dirty="0" smtClean="0"/>
              <a:t>«</a:t>
            </a:r>
            <a:r>
              <a:rPr lang="it-IT" sz="8800" b="1" dirty="0" smtClean="0"/>
              <a:t>Tutti hanno diritto di manifestare liberamente il proprio pensiero con la parola, lo scritto e ogni altro mezzo di diffusione.</a:t>
            </a:r>
          </a:p>
          <a:p>
            <a:pPr algn="just"/>
            <a:r>
              <a:rPr lang="it-IT" sz="8800" b="1" dirty="0" smtClean="0"/>
              <a:t>La stampa non può essere soggetta ad autorizzazioni o censure.</a:t>
            </a:r>
          </a:p>
          <a:p>
            <a:pPr algn="just"/>
            <a:r>
              <a:rPr lang="it-IT" sz="8800" b="1" dirty="0" smtClean="0"/>
              <a:t>Si può procedere a sequestro soltanto per atto motivato dell’autorità giudiziaria nel caso di delitti per i quali la legge sulla stampa espressamente lo autorizzi, o nel caso di violazione delle norme che la legge stessa prescriva per l’indicazione dei responsabili.</a:t>
            </a:r>
          </a:p>
          <a:p>
            <a:pPr algn="just"/>
            <a:r>
              <a:rPr lang="it-IT" sz="8800" b="1" dirty="0" smtClean="0"/>
              <a:t>In tali casi, quando vi sia assoluta urgenza e non sia possibile il tempestivo intervento dell’autorità giudiziaria, il sequestro della stampa periodica può essere eseguito da ufficiali di polizia giudiziaria, che devono immediatamente, e non mai oltre ventiquattro ore, fare denunzia all’autorità giudiziaria. Se questa non lo convalida nelle ventiquattro ore successive, il sequestro s’intende revocato e privo d’ogni effetto.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7751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</a:t>
            </a:r>
            <a:r>
              <a:rPr lang="it-IT" sz="3200" b="1" dirty="0" smtClean="0"/>
              <a:t>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it-IT" sz="2200" b="1" dirty="0" smtClean="0"/>
          </a:p>
          <a:p>
            <a:pPr algn="just"/>
            <a:endParaRPr lang="it-IT" sz="2200" b="1" dirty="0" smtClean="0"/>
          </a:p>
          <a:p>
            <a:pPr algn="just"/>
            <a:r>
              <a:rPr lang="it-IT" sz="2200" b="1" dirty="0" smtClean="0"/>
              <a:t>La legge può stabilire, con norme di carattere generale, che siano resi noti i mezzi di finanziamento della stampa periodica.</a:t>
            </a:r>
          </a:p>
          <a:p>
            <a:pPr algn="just"/>
            <a:r>
              <a:rPr lang="it-IT" sz="2200" b="1" dirty="0" smtClean="0"/>
              <a:t>Sono vietate le pubblicazioni a stampa, gli spettacoli e tutte le altre manifestazioni contrarie al buon costume. La legge stabilisce i provvedimenti adeguati a prevenire e a reprimere le violazioni».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STAMPA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Legge sulla stampa = </a:t>
            </a:r>
            <a:r>
              <a:rPr lang="it-IT" sz="2800" b="1" dirty="0" err="1" smtClean="0"/>
              <a:t>l.n</a:t>
            </a:r>
            <a:r>
              <a:rPr lang="it-IT" sz="2800" b="1" dirty="0" smtClean="0"/>
              <a:t>. 47/1948</a:t>
            </a:r>
          </a:p>
          <a:p>
            <a:endParaRPr lang="it-IT" sz="2800" b="1" dirty="0"/>
          </a:p>
          <a:p>
            <a:r>
              <a:rPr lang="it-IT" sz="2800" b="1" dirty="0" smtClean="0"/>
              <a:t>NO AD AUTORIZZAZIONI</a:t>
            </a:r>
          </a:p>
          <a:p>
            <a:pPr marL="0" indent="0">
              <a:buNone/>
            </a:pPr>
            <a:endParaRPr lang="it-IT" sz="2800" b="1" dirty="0" smtClean="0"/>
          </a:p>
          <a:p>
            <a:r>
              <a:rPr lang="it-IT" sz="2800" b="1" dirty="0" smtClean="0"/>
              <a:t>NO A CENSURE</a:t>
            </a:r>
          </a:p>
          <a:p>
            <a:endParaRPr lang="it-IT" sz="2800" b="1" dirty="0"/>
          </a:p>
          <a:p>
            <a:r>
              <a:rPr lang="it-IT" sz="2800" b="1" dirty="0" smtClean="0"/>
              <a:t>SI AL SEQUESTRO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79733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LIBERTA’ DI MANIFESTAZIONE DEL PENSIERO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Pietra angolare dell’ordine democratico (Corte 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., </a:t>
            </a:r>
            <a:r>
              <a:rPr lang="it-IT" sz="2400" b="1" dirty="0" err="1" smtClean="0"/>
              <a:t>sent</a:t>
            </a:r>
            <a:r>
              <a:rPr lang="it-IT" sz="2400" b="1" dirty="0" smtClean="0"/>
              <a:t>. </a:t>
            </a:r>
            <a:r>
              <a:rPr lang="it-IT" sz="2400" b="1" dirty="0"/>
              <a:t>n</a:t>
            </a:r>
            <a:r>
              <a:rPr lang="it-IT" sz="2400" b="1" dirty="0" smtClean="0"/>
              <a:t>. 69/1984)</a:t>
            </a:r>
          </a:p>
          <a:p>
            <a:endParaRPr lang="it-IT" sz="2400" b="1" dirty="0"/>
          </a:p>
          <a:p>
            <a:r>
              <a:rPr lang="it-IT" sz="2400" b="1" dirty="0" smtClean="0"/>
              <a:t>Limite espresso = buon costume = </a:t>
            </a:r>
            <a:r>
              <a:rPr lang="it-IT" sz="2400" b="1" dirty="0" err="1" smtClean="0"/>
              <a:t>sent</a:t>
            </a:r>
            <a:r>
              <a:rPr lang="it-IT" sz="2400" b="1" dirty="0" smtClean="0"/>
              <a:t>. n. 293/2000</a:t>
            </a:r>
          </a:p>
          <a:p>
            <a:pPr marL="0" indent="0">
              <a:buNone/>
            </a:pPr>
            <a:endParaRPr lang="it-IT" sz="2400" b="1" dirty="0" smtClean="0"/>
          </a:p>
          <a:p>
            <a:r>
              <a:rPr lang="it-IT" sz="2400" b="1" dirty="0" smtClean="0"/>
              <a:t>Limiti impliciti = diritti della personalità (onore, reputazione ecc.) </a:t>
            </a:r>
          </a:p>
          <a:p>
            <a:r>
              <a:rPr lang="it-IT" sz="2400" b="1" dirty="0" smtClean="0"/>
              <a:t>Bilanciamento tra diritto di cronaca e critica, da un lato, e diritti della personalità, dall’altro:</a:t>
            </a:r>
          </a:p>
          <a:p>
            <a:r>
              <a:rPr lang="it-IT" sz="2400" b="1" dirty="0" smtClean="0"/>
              <a:t>Verità, utilità sociale, forma civile dell’esposizione (Cassazione n. 5259/1984)</a:t>
            </a:r>
          </a:p>
        </p:txBody>
      </p:sp>
    </p:spTree>
    <p:extLst>
      <p:ext uri="{BB962C8B-B14F-4D97-AF65-F5344CB8AC3E}">
        <p14:creationId xmlns:p14="http://schemas.microsoft.com/office/powerpoint/2010/main" val="400100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RAPPORTO TRA PENSIERO ED 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endParaRPr lang="it-IT" sz="2800" b="1" dirty="0"/>
          </a:p>
          <a:p>
            <a:r>
              <a:rPr lang="it-IT" sz="2800" b="1" dirty="0" smtClean="0"/>
              <a:t>È punibile la manifestazione del pensiero quando è idonea a determinare direttamente l’azione pericolosa per la sicurezza e l’ordine pubblico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8928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RAPPORTO TRA STAMPA E PROPRIETA’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Art. 21, c.5 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. </a:t>
            </a:r>
          </a:p>
          <a:p>
            <a:pPr algn="just"/>
            <a:r>
              <a:rPr lang="it-IT" sz="2400" b="1" dirty="0" smtClean="0"/>
              <a:t>La legge può stabilire, con norme di carattere generale, che siano resi noti i mezzi di finanziamento della stampa periodica 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 smtClean="0"/>
              <a:t>Esiste un diritto ad essere informati?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 smtClean="0"/>
              <a:t>Pluralismo dell’informazione: esterno e interno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 smtClean="0"/>
              <a:t>Legislazione antitrust </a:t>
            </a:r>
          </a:p>
        </p:txBody>
      </p:sp>
    </p:spTree>
    <p:extLst>
      <p:ext uri="{BB962C8B-B14F-4D97-AF65-F5344CB8AC3E}">
        <p14:creationId xmlns:p14="http://schemas.microsoft.com/office/powerpoint/2010/main" val="24822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RADIOTELEVISIONE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b="1" dirty="0" smtClean="0"/>
              <a:t>Le fasi storiche:</a:t>
            </a:r>
          </a:p>
          <a:p>
            <a:pPr marL="0" indent="0">
              <a:buNone/>
            </a:pPr>
            <a:endParaRPr lang="it-IT" sz="2000" b="1" dirty="0" smtClean="0"/>
          </a:p>
          <a:p>
            <a:pPr marL="0" indent="0">
              <a:buNone/>
            </a:pPr>
            <a:r>
              <a:rPr lang="it-IT" sz="2000" b="1" dirty="0" smtClean="0"/>
              <a:t>1) monopolio pubblico (Corte </a:t>
            </a:r>
            <a:r>
              <a:rPr lang="it-IT" sz="2000" b="1" dirty="0" err="1" smtClean="0"/>
              <a:t>cost</a:t>
            </a:r>
            <a:r>
              <a:rPr lang="it-IT" sz="2000" b="1" dirty="0" smtClean="0"/>
              <a:t>.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</a:t>
            </a:r>
            <a:r>
              <a:rPr lang="it-IT" sz="2000" b="1" dirty="0"/>
              <a:t>n</a:t>
            </a:r>
            <a:r>
              <a:rPr lang="it-IT" sz="2000" b="1" dirty="0" smtClean="0"/>
              <a:t>. 59/1960);</a:t>
            </a:r>
          </a:p>
          <a:p>
            <a:pPr marL="0" indent="0">
              <a:buNone/>
            </a:pPr>
            <a:r>
              <a:rPr lang="it-IT" sz="2000" b="1" dirty="0" smtClean="0"/>
              <a:t>2) liberalizzazione in via locale (Corte </a:t>
            </a:r>
            <a:r>
              <a:rPr lang="it-IT" sz="2000" b="1" dirty="0" err="1" smtClean="0"/>
              <a:t>cost</a:t>
            </a:r>
            <a:r>
              <a:rPr lang="it-IT" sz="2000" b="1" dirty="0" smtClean="0"/>
              <a:t>.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n. 225/1974;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n.226/1974;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</a:t>
            </a:r>
            <a:r>
              <a:rPr lang="it-IT" sz="2000" b="1" dirty="0"/>
              <a:t>n</a:t>
            </a:r>
            <a:r>
              <a:rPr lang="it-IT" sz="2000" b="1" dirty="0" smtClean="0"/>
              <a:t>. 202/1976);</a:t>
            </a:r>
          </a:p>
          <a:p>
            <a:pPr marL="0" indent="0">
              <a:buNone/>
            </a:pPr>
            <a:r>
              <a:rPr lang="it-IT" sz="2000" b="1" dirty="0" smtClean="0"/>
              <a:t>3) nascita del monopolio privato;  decreto “Berlusconi”; Corte cost. sent. </a:t>
            </a:r>
            <a:endParaRPr lang="it-IT" sz="2000" b="1" smtClean="0"/>
          </a:p>
          <a:p>
            <a:pPr marL="0" indent="0">
              <a:buNone/>
            </a:pPr>
            <a:r>
              <a:rPr lang="it-IT" sz="2000" b="1" smtClean="0"/>
              <a:t> </a:t>
            </a:r>
            <a:r>
              <a:rPr lang="it-IT" sz="2000" b="1" dirty="0" smtClean="0"/>
              <a:t>826/1988</a:t>
            </a:r>
          </a:p>
          <a:p>
            <a:pPr marL="0" indent="0">
              <a:buNone/>
            </a:pPr>
            <a:r>
              <a:rPr lang="it-IT" sz="2000" b="1" dirty="0" smtClean="0"/>
              <a:t>4) la legge Mammì 223/1990 = </a:t>
            </a:r>
            <a:r>
              <a:rPr lang="it-IT" sz="2000" b="1" u="sng" dirty="0" smtClean="0"/>
              <a:t>legge polaroid;</a:t>
            </a:r>
            <a:endParaRPr lang="it-IT" sz="2000" b="1" dirty="0" smtClean="0"/>
          </a:p>
          <a:p>
            <a:pPr marL="0" indent="0">
              <a:buNone/>
            </a:pPr>
            <a:r>
              <a:rPr lang="it-IT" sz="2000" b="1" dirty="0" smtClean="0"/>
              <a:t>5) Corte </a:t>
            </a:r>
            <a:r>
              <a:rPr lang="it-IT" sz="2000" b="1" dirty="0" err="1" smtClean="0"/>
              <a:t>cost</a:t>
            </a:r>
            <a:r>
              <a:rPr lang="it-IT" sz="2000" b="1" dirty="0" smtClean="0"/>
              <a:t>.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420/1994 = NO 3 RETI A UN PRIVATO</a:t>
            </a:r>
          </a:p>
          <a:p>
            <a:pPr marL="0" indent="0">
              <a:buNone/>
            </a:pPr>
            <a:r>
              <a:rPr lang="it-IT" sz="2000" b="1" dirty="0" smtClean="0"/>
              <a:t>6) Corte </a:t>
            </a:r>
            <a:r>
              <a:rPr lang="it-IT" sz="2000" b="1" dirty="0" err="1" smtClean="0"/>
              <a:t>cost</a:t>
            </a:r>
            <a:r>
              <a:rPr lang="it-IT" sz="2000" b="1" dirty="0" smtClean="0"/>
              <a:t>. </a:t>
            </a:r>
            <a:r>
              <a:rPr lang="it-IT" sz="2000" b="1" dirty="0" err="1" smtClean="0"/>
              <a:t>sent</a:t>
            </a:r>
            <a:r>
              <a:rPr lang="it-IT" sz="2000" b="1" dirty="0" smtClean="0"/>
              <a:t>. 466/2002 = non c’è pluralismo esterno radiotelevisivo = termine del 31 dicembre 2003</a:t>
            </a:r>
          </a:p>
          <a:p>
            <a:pPr marL="0" indent="0">
              <a:buNone/>
            </a:pPr>
            <a:r>
              <a:rPr lang="it-IT" sz="2000" b="1" dirty="0" smtClean="0"/>
              <a:t>7) Legge Gasparri l. n. 112/2004 = SISTEMA INTEGRATO DELLE COMUNICAZIONI (S.I.C.)</a:t>
            </a:r>
          </a:p>
          <a:p>
            <a:pPr marL="0" indent="0">
              <a:buNone/>
            </a:pPr>
            <a:r>
              <a:rPr lang="it-IT" sz="2000" b="1" dirty="0" smtClean="0"/>
              <a:t>8) CASO EUROPA 7</a:t>
            </a:r>
          </a:p>
          <a:p>
            <a:endParaRPr lang="it-IT" sz="2000" b="1" dirty="0"/>
          </a:p>
          <a:p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2717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SALUTE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Art. 32 Cost.:</a:t>
            </a:r>
          </a:p>
          <a:p>
            <a:r>
              <a:rPr lang="it-IT" sz="2800" b="1" dirty="0" smtClean="0"/>
              <a:t>“La Repubblica tutela la salute come fondamentale diritto dell’individuo e interesse della collettività, e garantisce cure gratuite agli indigenti.</a:t>
            </a:r>
          </a:p>
          <a:p>
            <a:r>
              <a:rPr lang="it-IT" sz="2800" b="1" dirty="0" smtClean="0"/>
              <a:t>Nessuno può essere obbligato a un determinato trattamento sanitario se non per disposizione di legge. La legge non può in nessun caso violare i limiti imposti dal rispetto della persona umana”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SALUTE SOTTO L’ASPETTO GIURIDICO-COSTITUZIONALE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1) </a:t>
            </a:r>
            <a:r>
              <a:rPr lang="it-IT" sz="2800" b="1" u="sng" dirty="0" smtClean="0"/>
              <a:t>Diritto alla propria integrità psico-fisica</a:t>
            </a:r>
          </a:p>
          <a:p>
            <a:r>
              <a:rPr lang="it-IT" sz="2800" b="1" dirty="0" smtClean="0"/>
              <a:t>- diritto soggettivo = pretesa a che i terzi non pongano in essere atti che possano pregiudicarlo;</a:t>
            </a:r>
          </a:p>
          <a:p>
            <a:r>
              <a:rPr lang="it-IT" sz="2800" b="1" dirty="0" smtClean="0"/>
              <a:t>- diritto ad un ambiente salubre; </a:t>
            </a:r>
          </a:p>
          <a:p>
            <a:r>
              <a:rPr lang="it-IT" sz="2800" b="1" dirty="0" smtClean="0"/>
              <a:t>- diritto a rifiutare i trattamenti sanitari, diritto al consenso informato (artt. 2, 13 e 32 Cost. secondo la sent. Corte cost. n. 438/2008)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…………………………</a:t>
            </a:r>
            <a:r>
              <a:rPr lang="it-IT" sz="3200" b="1" dirty="0" smtClean="0"/>
              <a:t>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u="sng" dirty="0" smtClean="0"/>
              <a:t>2) Diritto alle prestazioni sanitarie</a:t>
            </a:r>
          </a:p>
          <a:p>
            <a:r>
              <a:rPr lang="it-IT" sz="2800" b="1" dirty="0" smtClean="0"/>
              <a:t>Legge n. 833 Servizio sanitario nazionale;</a:t>
            </a:r>
          </a:p>
          <a:p>
            <a:r>
              <a:rPr lang="it-IT" sz="2800" b="1" dirty="0" smtClean="0"/>
              <a:t>Nucleo essenziale e disponibilità finanziarie;</a:t>
            </a:r>
          </a:p>
          <a:p>
            <a:r>
              <a:rPr lang="it-IT" sz="2800" b="1" dirty="0" smtClean="0"/>
              <a:t>Obiezione di coscienza = interruzione volontaria di gravidanza (Legge n. 194/1978)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FENOMENO RELIGIOSO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800" b="1" dirty="0" smtClean="0"/>
          </a:p>
          <a:p>
            <a:r>
              <a:rPr lang="it-IT" sz="2800" b="1" dirty="0" smtClean="0"/>
              <a:t>La religione come fenomeno esteriore = il culto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Eguaglianza = libertà e trattamento</a:t>
            </a:r>
          </a:p>
          <a:p>
            <a:r>
              <a:rPr lang="it-IT" sz="2800" b="1" dirty="0" smtClean="0"/>
              <a:t>Eguaglianza di trattamento = protezione del sentimento religioso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u="sng" dirty="0" smtClean="0"/>
              <a:t>3) Salute come interesse della collettività</a:t>
            </a:r>
          </a:p>
          <a:p>
            <a:r>
              <a:rPr lang="it-IT" sz="2800" b="1" dirty="0" smtClean="0"/>
              <a:t>- equilibrio tra la salute come interesse della collettività e la salute come diritto individuale (Corte cost. sent. n. 438 e 439/1995);</a:t>
            </a:r>
          </a:p>
          <a:p>
            <a:r>
              <a:rPr lang="it-IT" sz="2800" b="1" dirty="0" smtClean="0"/>
              <a:t>- cure gratuite agli indigenti</a:t>
            </a:r>
          </a:p>
          <a:p>
            <a:r>
              <a:rPr lang="it-IT" sz="2800" b="1" dirty="0" smtClean="0"/>
              <a:t>- i trattamenti sanitari obbligatori (previsti dalla legge = riserva assoluta e rinforzata di legge; ) </a:t>
            </a:r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TRATTAMENTI SANITARI OBBLIGATORI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Attività diagnostica e terapeutica imposta alla persona (trattamenti in caso di malattia mentale, vaccinazioni obbligatorie ecc.);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Se il trattamento è finalizzato alla ricerca della prova del reato o alla difesa della società da reati futuri = art. 13 Cost. (libertà personale);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Se il trattamento è dovuto a obiettivi sanitari = art. 32 Cost.</a:t>
            </a:r>
          </a:p>
          <a:p>
            <a:endParaRPr lang="it-IT" sz="2400" b="1" dirty="0" smtClean="0"/>
          </a:p>
          <a:p>
            <a:r>
              <a:rPr lang="it-IT" sz="2400" b="1" dirty="0" err="1" smtClean="0"/>
              <a:t>T.S.O</a:t>
            </a:r>
            <a:r>
              <a:rPr lang="it-IT" sz="2400" b="1" dirty="0" smtClean="0"/>
              <a:t> = non c’è la riserva di giurisdizione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LIMITI ALLA LIBERTA’ RELIGIOSA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u="sng" dirty="0" smtClean="0"/>
              <a:t>Buon costume</a:t>
            </a:r>
          </a:p>
          <a:p>
            <a:pPr algn="just">
              <a:buNone/>
            </a:pPr>
            <a:endParaRPr lang="it-IT" sz="2800" b="1" dirty="0" smtClean="0"/>
          </a:p>
          <a:p>
            <a:pPr algn="just"/>
            <a:r>
              <a:rPr lang="it-IT" sz="2800" b="1" u="sng" dirty="0" smtClean="0"/>
              <a:t>Tutela della salute </a:t>
            </a:r>
            <a:r>
              <a:rPr lang="it-IT" sz="2800" b="1" dirty="0" smtClean="0"/>
              <a:t>= art. 32 Cost. = combinato disposto di artt. 2, 30, 32 Cost. (trasfusione di sangue e testimoni di Geova sent. Corte di assise di Appello di Cagliari 13 dicembre 1982 e Cassazione penale sez. I, 13 dicembre 1983).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INTESE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 smtClean="0"/>
              <a:t>Art. 8 </a:t>
            </a:r>
            <a:r>
              <a:rPr lang="it-IT" sz="2400" b="1" dirty="0" err="1" smtClean="0"/>
              <a:t>Cost</a:t>
            </a:r>
            <a:r>
              <a:rPr lang="it-IT" sz="2400" b="1" dirty="0" smtClean="0"/>
              <a:t>.: </a:t>
            </a:r>
          </a:p>
          <a:p>
            <a:pPr algn="just"/>
            <a:r>
              <a:rPr lang="it-IT" sz="2400" b="1" dirty="0" smtClean="0"/>
              <a:t>«Tutte le confessioni religiose sono egualmente libere davanti alla legge.</a:t>
            </a:r>
          </a:p>
          <a:p>
            <a:pPr algn="just"/>
            <a:r>
              <a:rPr lang="it-IT" sz="2400" b="1" dirty="0" smtClean="0"/>
              <a:t>Le confessioni religiose diverse dalla cattolica hanno diritto di organizzarsi secondo i propri statuti, in quanto non contrastino con l’ordinamento giuridico italiano.</a:t>
            </a:r>
          </a:p>
          <a:p>
            <a:pPr algn="just"/>
            <a:r>
              <a:rPr lang="it-IT" sz="2400" b="1" dirty="0" smtClean="0"/>
              <a:t>I loro rapporti con lo Stato sono regolati per legge sulla base di intese con le rispettive rappresentanze»        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                                                     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78044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LE INTESE (ART. 8 </a:t>
            </a:r>
            <a:r>
              <a:rPr lang="it-IT" sz="3200" b="1" dirty="0" err="1" smtClean="0"/>
              <a:t>COST</a:t>
            </a:r>
            <a:r>
              <a:rPr lang="it-IT" sz="3200" b="1" dirty="0" smtClean="0"/>
              <a:t>.)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b="1" dirty="0" smtClean="0"/>
              <a:t>Art. 8, c. 3 Cost. = riserva di legge rinforzata nel procedimento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Leggi in base alle intese: Tavola valdese, Chiese evangeliche pentecostali, Unione delle Chiese avventiste, Comunità ebraica, Battisti, Luterani</a:t>
            </a:r>
          </a:p>
          <a:p>
            <a:pPr algn="just"/>
            <a:endParaRPr lang="it-IT" sz="2400" b="1" dirty="0" smtClean="0"/>
          </a:p>
          <a:p>
            <a:pPr algn="just"/>
            <a:r>
              <a:rPr lang="it-IT" sz="2400" b="1" dirty="0" smtClean="0"/>
              <a:t>Intese stipulate a cui non fa seguito la legge: buddisti, induisti, Chiesa apostolica, mormoni, testimoni di Geova, ortodossi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CHE COSA E’ RELIGIONE?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Corte cost. sent. n. 195/1993 = non è sufficiente l’</a:t>
            </a:r>
            <a:r>
              <a:rPr lang="it-IT" sz="2400" b="1" dirty="0" err="1" smtClean="0"/>
              <a:t>autoqualificazione</a:t>
            </a: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Natura di confessione religiosa “da precedenti riconoscimenti pubblici, dallo statuto che ne esprima chiaramente i caratteri, o comunque dalla comune considerazione”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Chiesa di </a:t>
            </a:r>
            <a:r>
              <a:rPr lang="it-IT" sz="2400" b="1" dirty="0" err="1" smtClean="0"/>
              <a:t>Scientology</a:t>
            </a:r>
            <a:r>
              <a:rPr lang="it-IT" sz="2400" b="1" dirty="0" smtClean="0"/>
              <a:t> = criterio di </a:t>
            </a:r>
            <a:r>
              <a:rPr lang="it-IT" sz="2400" b="1" dirty="0" err="1" smtClean="0"/>
              <a:t>autoqualificazione</a:t>
            </a:r>
            <a:r>
              <a:rPr lang="it-IT" sz="2400" b="1" dirty="0" smtClean="0"/>
              <a:t>  (Cassazione sez. </a:t>
            </a:r>
            <a:r>
              <a:rPr lang="it-IT" sz="2400" b="1" dirty="0" err="1" smtClean="0"/>
              <a:t>VI</a:t>
            </a:r>
            <a:r>
              <a:rPr lang="it-IT" sz="2400" b="1" dirty="0" smtClean="0"/>
              <a:t>, 8 ottobre 1997, n. 9746)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CHE COSA E’ RELIGIONE?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r>
              <a:rPr lang="it-IT" sz="2800" b="1" dirty="0" smtClean="0"/>
              <a:t>Opportunità di una legge generale sul fenomeno religioso 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r>
              <a:rPr lang="it-IT" sz="2800" b="1" dirty="0" smtClean="0"/>
              <a:t>Corte cost. = i finanziamenti regionali per l’edilizia di culto non possono essere limitati alle confessioni religiose munite di intesa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DIVIETO DI DISCRIMINAZIONE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Il problema del reato di bestemmia (Corte </a:t>
            </a:r>
            <a:r>
              <a:rPr lang="it-IT" sz="2800" b="1" dirty="0" err="1" smtClean="0"/>
              <a:t>cost</a:t>
            </a:r>
            <a:r>
              <a:rPr lang="it-IT" sz="2800" b="1" dirty="0" smtClean="0"/>
              <a:t>. n. 440/1995 e 85/2006)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- Libertà di religione e giuramento</a:t>
            </a:r>
          </a:p>
          <a:p>
            <a:endParaRPr lang="it-IT" sz="2800" b="1" dirty="0"/>
          </a:p>
          <a:p>
            <a:endParaRPr lang="it-IT" sz="2800" b="1" dirty="0" smtClean="0"/>
          </a:p>
          <a:p>
            <a:r>
              <a:rPr lang="it-IT" sz="2800" b="1" dirty="0" smtClean="0"/>
              <a:t>- La questione del crocifisso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63273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L’OBIEZIONE DI COSCIENZA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- </a:t>
            </a:r>
            <a:r>
              <a:rPr lang="it-IT" sz="2800" b="1" dirty="0" smtClean="0"/>
              <a:t>Contrasto fra le prescrizioni dell’ordinamento giuridico e le proprie convinzioni etiche</a:t>
            </a:r>
          </a:p>
          <a:p>
            <a:endParaRPr lang="it-IT" sz="2800" b="1" dirty="0"/>
          </a:p>
          <a:p>
            <a:r>
              <a:rPr lang="it-IT" sz="2800" b="1" dirty="0" smtClean="0"/>
              <a:t>- servizio militare</a:t>
            </a:r>
          </a:p>
          <a:p>
            <a:r>
              <a:rPr lang="it-IT" sz="2800" b="1" dirty="0" smtClean="0"/>
              <a:t>- personale sanitario</a:t>
            </a:r>
          </a:p>
          <a:p>
            <a:r>
              <a:rPr lang="it-IT" sz="2800" b="1" dirty="0" smtClean="0"/>
              <a:t>- sperimentazione animale</a:t>
            </a:r>
          </a:p>
        </p:txBody>
      </p:sp>
    </p:spTree>
    <p:extLst>
      <p:ext uri="{BB962C8B-B14F-4D97-AF65-F5344CB8AC3E}">
        <p14:creationId xmlns:p14="http://schemas.microsoft.com/office/powerpoint/2010/main" val="23793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1284</Words>
  <Application>Microsoft Office PowerPoint</Application>
  <PresentationFormat>Presentazione su schermo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LIBERTA’ RELIGIOSA</vt:lpstr>
      <vt:lpstr>IL FENOMENO RELIGIOSO</vt:lpstr>
      <vt:lpstr>LIMITI ALLA LIBERTA’ RELIGIOSA</vt:lpstr>
      <vt:lpstr>LE INTESE</vt:lpstr>
      <vt:lpstr>LE INTESE (ART. 8 COST.)</vt:lpstr>
      <vt:lpstr>CHE COSA E’ RELIGIONE?</vt:lpstr>
      <vt:lpstr>CHE COSA E’ RELIGIONE?</vt:lpstr>
      <vt:lpstr>DIVIETO DI DISCRIMINAZIONE</vt:lpstr>
      <vt:lpstr>L’OBIEZIONE DI COSCIENZA</vt:lpstr>
      <vt:lpstr>LA LIBERTA’ DI MANIFESTAZIONE DEL PENSIERO</vt:lpstr>
      <vt:lpstr>CONTINUA …………..</vt:lpstr>
      <vt:lpstr>LA STAMPA</vt:lpstr>
      <vt:lpstr>LIBERTA’ DI MANIFESTAZIONE DEL PENSIERO</vt:lpstr>
      <vt:lpstr>RAPPORTO TRA PENSIERO ED AZIONE</vt:lpstr>
      <vt:lpstr>RAPPORTO TRA STAMPA E PROPRIETA’</vt:lpstr>
      <vt:lpstr>LA RADIOTELEVISIONE</vt:lpstr>
      <vt:lpstr>LA SALUTE</vt:lpstr>
      <vt:lpstr>LA SALUTE SOTTO L’ASPETTO GIURIDICO-COSTITUZIONALE</vt:lpstr>
      <vt:lpstr>CONTINUA …………………………..</vt:lpstr>
      <vt:lpstr>CONTINUA ……………</vt:lpstr>
      <vt:lpstr>TRATTAMENTI SANITARI OBBLIGATORI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Butturini</dc:creator>
  <cp:lastModifiedBy>Chiara Bertoni</cp:lastModifiedBy>
  <cp:revision>24</cp:revision>
  <cp:lastPrinted>2012-10-29T09:38:34Z</cp:lastPrinted>
  <dcterms:created xsi:type="dcterms:W3CDTF">2012-10-27T10:28:07Z</dcterms:created>
  <dcterms:modified xsi:type="dcterms:W3CDTF">2012-10-30T14:37:00Z</dcterms:modified>
</cp:coreProperties>
</file>