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42"/>
  </p:notesMasterIdLst>
  <p:handoutMasterIdLst>
    <p:handoutMasterId r:id="rId43"/>
  </p:handoutMasterIdLst>
  <p:sldIdLst>
    <p:sldId id="256" r:id="rId2"/>
    <p:sldId id="342" r:id="rId3"/>
    <p:sldId id="269" r:id="rId4"/>
    <p:sldId id="344" r:id="rId5"/>
    <p:sldId id="326" r:id="rId6"/>
    <p:sldId id="328" r:id="rId7"/>
    <p:sldId id="351" r:id="rId8"/>
    <p:sldId id="341" r:id="rId9"/>
    <p:sldId id="329" r:id="rId10"/>
    <p:sldId id="306" r:id="rId11"/>
    <p:sldId id="310" r:id="rId12"/>
    <p:sldId id="302" r:id="rId13"/>
    <p:sldId id="331" r:id="rId14"/>
    <p:sldId id="312" r:id="rId15"/>
    <p:sldId id="334" r:id="rId16"/>
    <p:sldId id="348" r:id="rId17"/>
    <p:sldId id="325" r:id="rId18"/>
    <p:sldId id="349" r:id="rId19"/>
    <p:sldId id="332" r:id="rId20"/>
    <p:sldId id="304" r:id="rId21"/>
    <p:sldId id="355" r:id="rId22"/>
    <p:sldId id="303" r:id="rId23"/>
    <p:sldId id="346" r:id="rId24"/>
    <p:sldId id="336" r:id="rId25"/>
    <p:sldId id="337" r:id="rId26"/>
    <p:sldId id="313" r:id="rId27"/>
    <p:sldId id="311" r:id="rId28"/>
    <p:sldId id="315" r:id="rId29"/>
    <p:sldId id="316" r:id="rId30"/>
    <p:sldId id="353" r:id="rId31"/>
    <p:sldId id="354" r:id="rId32"/>
    <p:sldId id="335" r:id="rId33"/>
    <p:sldId id="321" r:id="rId34"/>
    <p:sldId id="324" r:id="rId35"/>
    <p:sldId id="322" r:id="rId36"/>
    <p:sldId id="323" r:id="rId37"/>
    <p:sldId id="317" r:id="rId38"/>
    <p:sldId id="319" r:id="rId39"/>
    <p:sldId id="318" r:id="rId40"/>
    <p:sldId id="34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86457" autoAdjust="0"/>
  </p:normalViewPr>
  <p:slideViewPr>
    <p:cSldViewPr snapToGrid="0" snapToObjects="1">
      <p:cViewPr varScale="1">
        <p:scale>
          <a:sx n="77" d="100"/>
          <a:sy n="77" d="100"/>
        </p:scale>
        <p:origin x="166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74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B50D1F-7444-40AD-BF25-CCE14816D03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DC423D6-D2F8-427E-A610-3FD27459E14B}">
      <dgm:prSet phldrT="[Text]"/>
      <dgm:spPr/>
      <dgm:t>
        <a:bodyPr/>
        <a:lstStyle/>
        <a:p>
          <a:r>
            <a:rPr lang="it-IT" dirty="0" smtClean="0"/>
            <a:t>1°</a:t>
          </a:r>
          <a:endParaRPr lang="it-IT" dirty="0"/>
        </a:p>
      </dgm:t>
    </dgm:pt>
    <dgm:pt modelId="{B2E299FE-C9F9-4DA2-9C97-908BDF4509DE}" type="parTrans" cxnId="{A3F48F42-195E-4092-B4A6-14EAA6180086}">
      <dgm:prSet/>
      <dgm:spPr/>
      <dgm:t>
        <a:bodyPr/>
        <a:lstStyle/>
        <a:p>
          <a:endParaRPr lang="it-IT"/>
        </a:p>
      </dgm:t>
    </dgm:pt>
    <dgm:pt modelId="{314305AF-10EF-400D-8E65-D7B5F548634E}" type="sibTrans" cxnId="{A3F48F42-195E-4092-B4A6-14EAA6180086}">
      <dgm:prSet/>
      <dgm:spPr/>
      <dgm:t>
        <a:bodyPr/>
        <a:lstStyle/>
        <a:p>
          <a:endParaRPr lang="it-IT"/>
        </a:p>
      </dgm:t>
    </dgm:pt>
    <dgm:pt modelId="{32123B25-B933-4945-A18E-FE6D16AB61B7}">
      <dgm:prSet phldrT="[Text]"/>
      <dgm:spPr/>
      <dgm:t>
        <a:bodyPr/>
        <a:lstStyle/>
        <a:p>
          <a:r>
            <a:rPr lang="it-IT" dirty="0" smtClean="0"/>
            <a:t>Presentazione</a:t>
          </a:r>
          <a:endParaRPr lang="it-IT" dirty="0"/>
        </a:p>
      </dgm:t>
    </dgm:pt>
    <dgm:pt modelId="{FA70BEC0-3CFD-49C8-9AA1-7DF66939EBC7}" type="parTrans" cxnId="{85A9E752-B6C9-40A6-B39B-49428D4E79E7}">
      <dgm:prSet/>
      <dgm:spPr/>
      <dgm:t>
        <a:bodyPr/>
        <a:lstStyle/>
        <a:p>
          <a:endParaRPr lang="it-IT"/>
        </a:p>
      </dgm:t>
    </dgm:pt>
    <dgm:pt modelId="{1D8696DA-62DF-4FAE-91B3-DE32973DAEF4}" type="sibTrans" cxnId="{85A9E752-B6C9-40A6-B39B-49428D4E79E7}">
      <dgm:prSet/>
      <dgm:spPr/>
      <dgm:t>
        <a:bodyPr/>
        <a:lstStyle/>
        <a:p>
          <a:endParaRPr lang="it-IT"/>
        </a:p>
      </dgm:t>
    </dgm:pt>
    <dgm:pt modelId="{D98E529C-5CAC-423E-AB9B-C3031F744DE0}">
      <dgm:prSet phldrT="[Text]"/>
      <dgm:spPr/>
      <dgm:t>
        <a:bodyPr/>
        <a:lstStyle/>
        <a:p>
          <a:r>
            <a:rPr lang="it-IT" dirty="0" smtClean="0"/>
            <a:t>2° </a:t>
          </a:r>
          <a:endParaRPr lang="it-IT" dirty="0"/>
        </a:p>
      </dgm:t>
    </dgm:pt>
    <dgm:pt modelId="{ADCDD0CB-EB77-4BAA-82B1-17D146D68932}" type="parTrans" cxnId="{C2A928C7-740B-4A88-BFBC-2570C9AC280A}">
      <dgm:prSet/>
      <dgm:spPr/>
      <dgm:t>
        <a:bodyPr/>
        <a:lstStyle/>
        <a:p>
          <a:endParaRPr lang="it-IT"/>
        </a:p>
      </dgm:t>
    </dgm:pt>
    <dgm:pt modelId="{CDC57902-4643-4775-B3C3-BBBA75BC30DD}" type="sibTrans" cxnId="{C2A928C7-740B-4A88-BFBC-2570C9AC280A}">
      <dgm:prSet/>
      <dgm:spPr/>
      <dgm:t>
        <a:bodyPr/>
        <a:lstStyle/>
        <a:p>
          <a:endParaRPr lang="it-IT"/>
        </a:p>
      </dgm:t>
    </dgm:pt>
    <dgm:pt modelId="{12CD6FEF-A289-4481-992E-67BFEE084478}">
      <dgm:prSet phldrT="[Text]"/>
      <dgm:spPr/>
      <dgm:t>
        <a:bodyPr/>
        <a:lstStyle/>
        <a:p>
          <a:r>
            <a:rPr lang="it-IT" dirty="0" smtClean="0"/>
            <a:t>Ontologia relazionale</a:t>
          </a:r>
          <a:endParaRPr lang="it-IT" dirty="0"/>
        </a:p>
      </dgm:t>
    </dgm:pt>
    <dgm:pt modelId="{B384A24A-3C90-41CB-A199-6E217E4AE8C3}" type="parTrans" cxnId="{CC5205BF-9176-4826-947E-B7C44A4F6B6A}">
      <dgm:prSet/>
      <dgm:spPr/>
      <dgm:t>
        <a:bodyPr/>
        <a:lstStyle/>
        <a:p>
          <a:endParaRPr lang="it-IT"/>
        </a:p>
      </dgm:t>
    </dgm:pt>
    <dgm:pt modelId="{DD1B0395-35A3-41B9-9772-9B7407028EE7}" type="sibTrans" cxnId="{CC5205BF-9176-4826-947E-B7C44A4F6B6A}">
      <dgm:prSet/>
      <dgm:spPr/>
      <dgm:t>
        <a:bodyPr/>
        <a:lstStyle/>
        <a:p>
          <a:endParaRPr lang="it-IT"/>
        </a:p>
      </dgm:t>
    </dgm:pt>
    <dgm:pt modelId="{9C28D7D6-B847-46CE-9B6D-885AD17A94D5}">
      <dgm:prSet phldrT="[Text]"/>
      <dgm:spPr/>
      <dgm:t>
        <a:bodyPr/>
        <a:lstStyle/>
        <a:p>
          <a:r>
            <a:rPr lang="it-IT" dirty="0" smtClean="0"/>
            <a:t>3° </a:t>
          </a:r>
          <a:endParaRPr lang="it-IT" dirty="0"/>
        </a:p>
      </dgm:t>
    </dgm:pt>
    <dgm:pt modelId="{4807642C-F4EC-4ECB-AB6E-18DB2C4F1A95}" type="parTrans" cxnId="{88E3FA9C-482F-4914-88A6-89CB05B72927}">
      <dgm:prSet/>
      <dgm:spPr/>
      <dgm:t>
        <a:bodyPr/>
        <a:lstStyle/>
        <a:p>
          <a:endParaRPr lang="it-IT"/>
        </a:p>
      </dgm:t>
    </dgm:pt>
    <dgm:pt modelId="{D683CEC6-1F9B-4A91-8CAF-BEC3B1E94671}" type="sibTrans" cxnId="{88E3FA9C-482F-4914-88A6-89CB05B72927}">
      <dgm:prSet/>
      <dgm:spPr/>
      <dgm:t>
        <a:bodyPr/>
        <a:lstStyle/>
        <a:p>
          <a:endParaRPr lang="it-IT"/>
        </a:p>
      </dgm:t>
    </dgm:pt>
    <dgm:pt modelId="{08B6E57F-1682-4E5D-9DC1-E0AF34CC8807}">
      <dgm:prSet phldrT="[Text]"/>
      <dgm:spPr/>
      <dgm:t>
        <a:bodyPr/>
        <a:lstStyle/>
        <a:p>
          <a:r>
            <a:rPr lang="it-IT" dirty="0" smtClean="0"/>
            <a:t>Corpo e</a:t>
          </a:r>
          <a:r>
            <a:rPr lang="it-IT" baseline="0" dirty="0" smtClean="0"/>
            <a:t> relazione;</a:t>
          </a:r>
          <a:endParaRPr lang="it-IT" dirty="0"/>
        </a:p>
      </dgm:t>
    </dgm:pt>
    <dgm:pt modelId="{9CBD4BC2-0114-4F32-AC62-63474D1AAC79}" type="parTrans" cxnId="{575470DE-FB78-43D3-BF75-D3C5963523EC}">
      <dgm:prSet/>
      <dgm:spPr/>
      <dgm:t>
        <a:bodyPr/>
        <a:lstStyle/>
        <a:p>
          <a:endParaRPr lang="it-IT"/>
        </a:p>
      </dgm:t>
    </dgm:pt>
    <dgm:pt modelId="{2A22B87F-297D-4D32-866B-93B611061B32}" type="sibTrans" cxnId="{575470DE-FB78-43D3-BF75-D3C5963523EC}">
      <dgm:prSet/>
      <dgm:spPr/>
      <dgm:t>
        <a:bodyPr/>
        <a:lstStyle/>
        <a:p>
          <a:endParaRPr lang="it-IT"/>
        </a:p>
      </dgm:t>
    </dgm:pt>
    <dgm:pt modelId="{B6FB290E-3655-4E04-ABAD-B515BDFBE58D}">
      <dgm:prSet phldrT="[Text]"/>
      <dgm:spPr/>
      <dgm:t>
        <a:bodyPr/>
        <a:lstStyle/>
        <a:p>
          <a:r>
            <a:rPr lang="it-IT" dirty="0" smtClean="0"/>
            <a:t>4°</a:t>
          </a:r>
          <a:endParaRPr lang="it-IT" dirty="0"/>
        </a:p>
      </dgm:t>
    </dgm:pt>
    <dgm:pt modelId="{8E3C7F0C-9D1F-4324-848B-4AF66D6B7899}" type="parTrans" cxnId="{A415003C-249B-41DB-BC2A-757756AE2F59}">
      <dgm:prSet/>
      <dgm:spPr/>
      <dgm:t>
        <a:bodyPr/>
        <a:lstStyle/>
        <a:p>
          <a:endParaRPr lang="it-IT"/>
        </a:p>
      </dgm:t>
    </dgm:pt>
    <dgm:pt modelId="{78C0A98C-41ED-4DA0-A2BF-28BDDE746344}" type="sibTrans" cxnId="{A415003C-249B-41DB-BC2A-757756AE2F59}">
      <dgm:prSet/>
      <dgm:spPr/>
      <dgm:t>
        <a:bodyPr/>
        <a:lstStyle/>
        <a:p>
          <a:endParaRPr lang="it-IT"/>
        </a:p>
      </dgm:t>
    </dgm:pt>
    <dgm:pt modelId="{322DBB7F-71E5-42D0-B715-D00F3C1A8579}">
      <dgm:prSet phldrT="[Text]"/>
      <dgm:spPr/>
      <dgm:t>
        <a:bodyPr/>
        <a:lstStyle/>
        <a:p>
          <a:r>
            <a:rPr lang="it-IT" dirty="0" smtClean="0"/>
            <a:t>5° </a:t>
          </a:r>
          <a:endParaRPr lang="it-IT" dirty="0"/>
        </a:p>
      </dgm:t>
    </dgm:pt>
    <dgm:pt modelId="{2FFD3E1E-E19A-4DA0-841A-4E8D833DF5C8}" type="parTrans" cxnId="{668BAD42-1A6C-4AAC-9B63-A2FD84A7C035}">
      <dgm:prSet/>
      <dgm:spPr/>
      <dgm:t>
        <a:bodyPr/>
        <a:lstStyle/>
        <a:p>
          <a:endParaRPr lang="it-IT"/>
        </a:p>
      </dgm:t>
    </dgm:pt>
    <dgm:pt modelId="{E0404B88-A95E-4667-A382-67F33AD3146B}" type="sibTrans" cxnId="{668BAD42-1A6C-4AAC-9B63-A2FD84A7C035}">
      <dgm:prSet/>
      <dgm:spPr/>
      <dgm:t>
        <a:bodyPr/>
        <a:lstStyle/>
        <a:p>
          <a:endParaRPr lang="it-IT"/>
        </a:p>
      </dgm:t>
    </dgm:pt>
    <dgm:pt modelId="{4A31A08E-5A93-4C30-83B5-069F1648C9BC}">
      <dgm:prSet phldrT="[Text]"/>
      <dgm:spPr/>
      <dgm:t>
        <a:bodyPr/>
        <a:lstStyle/>
        <a:p>
          <a:r>
            <a:rPr lang="it-IT" baseline="0" dirty="0" smtClean="0"/>
            <a:t>Lavori di gruppo</a:t>
          </a:r>
          <a:endParaRPr lang="it-IT" dirty="0"/>
        </a:p>
      </dgm:t>
    </dgm:pt>
    <dgm:pt modelId="{DDE7EAFC-A5B6-4EA7-A8FE-5160CF02BE71}" type="parTrans" cxnId="{CB96EAB3-14A8-410C-AA9D-0FEFE31E61CB}">
      <dgm:prSet/>
      <dgm:spPr/>
      <dgm:t>
        <a:bodyPr/>
        <a:lstStyle/>
        <a:p>
          <a:endParaRPr lang="it-IT"/>
        </a:p>
      </dgm:t>
    </dgm:pt>
    <dgm:pt modelId="{0E953F2D-438F-4CB3-A73C-C7333A54F69B}" type="sibTrans" cxnId="{CB96EAB3-14A8-410C-AA9D-0FEFE31E61CB}">
      <dgm:prSet/>
      <dgm:spPr/>
      <dgm:t>
        <a:bodyPr/>
        <a:lstStyle/>
        <a:p>
          <a:endParaRPr lang="it-IT"/>
        </a:p>
      </dgm:t>
    </dgm:pt>
    <dgm:pt modelId="{FD6E3AC0-04C1-4E2E-990E-58949A0C1607}">
      <dgm:prSet/>
      <dgm:spPr/>
      <dgm:t>
        <a:bodyPr/>
        <a:lstStyle/>
        <a:p>
          <a:r>
            <a:rPr lang="it-IT" dirty="0" smtClean="0"/>
            <a:t>Teoria sistemica</a:t>
          </a:r>
          <a:r>
            <a:rPr lang="it-IT" baseline="0" dirty="0" smtClean="0"/>
            <a:t> dei gruppi</a:t>
          </a:r>
          <a:endParaRPr lang="it-IT" dirty="0"/>
        </a:p>
      </dgm:t>
    </dgm:pt>
    <dgm:pt modelId="{7569338E-64BE-4CD0-982F-AB244C435EED}" type="parTrans" cxnId="{95CC5BA4-EBB7-4616-A8C5-DD8908B4AAE6}">
      <dgm:prSet/>
      <dgm:spPr/>
      <dgm:t>
        <a:bodyPr/>
        <a:lstStyle/>
        <a:p>
          <a:endParaRPr lang="it-IT"/>
        </a:p>
      </dgm:t>
    </dgm:pt>
    <dgm:pt modelId="{F93B3C01-38CA-4181-BD8B-C596A9CB32B6}" type="sibTrans" cxnId="{95CC5BA4-EBB7-4616-A8C5-DD8908B4AAE6}">
      <dgm:prSet/>
      <dgm:spPr/>
      <dgm:t>
        <a:bodyPr/>
        <a:lstStyle/>
        <a:p>
          <a:endParaRPr lang="it-IT"/>
        </a:p>
      </dgm:t>
    </dgm:pt>
    <dgm:pt modelId="{75A387F6-8A84-424B-988A-A3B1ADACAB0C}">
      <dgm:prSet/>
      <dgm:spPr/>
      <dgm:t>
        <a:bodyPr/>
        <a:lstStyle/>
        <a:p>
          <a:r>
            <a:rPr lang="it-IT" smtClean="0"/>
            <a:t>Presentazione</a:t>
          </a:r>
          <a:r>
            <a:rPr lang="it-IT" baseline="0" smtClean="0"/>
            <a:t> lavori e conclusione corso</a:t>
          </a:r>
          <a:endParaRPr lang="it-IT"/>
        </a:p>
      </dgm:t>
    </dgm:pt>
    <dgm:pt modelId="{51805F30-EA63-45AC-A30B-81E2178D836A}" type="parTrans" cxnId="{803B27EB-C53A-473E-861D-04D0A456AD00}">
      <dgm:prSet/>
      <dgm:spPr/>
      <dgm:t>
        <a:bodyPr/>
        <a:lstStyle/>
        <a:p>
          <a:endParaRPr lang="it-IT"/>
        </a:p>
      </dgm:t>
    </dgm:pt>
    <dgm:pt modelId="{C6489F5A-FA1E-471C-B60F-E490162CE903}" type="sibTrans" cxnId="{803B27EB-C53A-473E-861D-04D0A456AD00}">
      <dgm:prSet/>
      <dgm:spPr/>
      <dgm:t>
        <a:bodyPr/>
        <a:lstStyle/>
        <a:p>
          <a:endParaRPr lang="it-IT"/>
        </a:p>
      </dgm:t>
    </dgm:pt>
    <dgm:pt modelId="{E635BB0F-31E1-42AB-B6BA-E08831B4D898}">
      <dgm:prSet phldrT="[Text]"/>
      <dgm:spPr/>
      <dgm:t>
        <a:bodyPr/>
        <a:lstStyle/>
        <a:p>
          <a:r>
            <a:rPr lang="it-IT" dirty="0" smtClean="0"/>
            <a:t>Lavori di gruppo</a:t>
          </a:r>
          <a:endParaRPr lang="it-IT" dirty="0"/>
        </a:p>
      </dgm:t>
    </dgm:pt>
    <dgm:pt modelId="{20F76E4F-ED89-40A5-941E-DDD2F0D5516C}" type="parTrans" cxnId="{7E279815-31B9-432C-A6D6-B3D7BDDDC84A}">
      <dgm:prSet/>
      <dgm:spPr/>
      <dgm:t>
        <a:bodyPr/>
        <a:lstStyle/>
        <a:p>
          <a:endParaRPr lang="it-IT"/>
        </a:p>
      </dgm:t>
    </dgm:pt>
    <dgm:pt modelId="{541537D7-C696-49B3-A40C-4474F91A88E3}" type="sibTrans" cxnId="{7E279815-31B9-432C-A6D6-B3D7BDDDC84A}">
      <dgm:prSet/>
      <dgm:spPr/>
      <dgm:t>
        <a:bodyPr/>
        <a:lstStyle/>
        <a:p>
          <a:endParaRPr lang="it-IT"/>
        </a:p>
      </dgm:t>
    </dgm:pt>
    <dgm:pt modelId="{D7AD43C8-8469-46E8-A4D3-CD7D61451BBE}">
      <dgm:prSet/>
      <dgm:spPr/>
      <dgm:t>
        <a:bodyPr/>
        <a:lstStyle/>
        <a:p>
          <a:r>
            <a:rPr lang="it-IT" baseline="0" dirty="0" smtClean="0"/>
            <a:t>Lavori di gruppo</a:t>
          </a:r>
          <a:endParaRPr lang="it-IT" dirty="0"/>
        </a:p>
      </dgm:t>
    </dgm:pt>
    <dgm:pt modelId="{AFF3DFD1-9AED-4D80-B28B-57D4B38AA838}" type="parTrans" cxnId="{43145511-9EC5-44A4-A6A1-03D4CAF07129}">
      <dgm:prSet/>
      <dgm:spPr/>
      <dgm:t>
        <a:bodyPr/>
        <a:lstStyle/>
        <a:p>
          <a:endParaRPr lang="it-IT"/>
        </a:p>
      </dgm:t>
    </dgm:pt>
    <dgm:pt modelId="{613DE004-E7E5-4B62-90A7-535B48FAA233}" type="sibTrans" cxnId="{43145511-9EC5-44A4-A6A1-03D4CAF07129}">
      <dgm:prSet/>
      <dgm:spPr/>
      <dgm:t>
        <a:bodyPr/>
        <a:lstStyle/>
        <a:p>
          <a:endParaRPr lang="it-IT"/>
        </a:p>
      </dgm:t>
    </dgm:pt>
    <dgm:pt modelId="{2884B7B7-447B-420D-95C3-9ABC54314D69}">
      <dgm:prSet phldrT="[Text]"/>
      <dgm:spPr/>
      <dgm:t>
        <a:bodyPr/>
        <a:lstStyle/>
        <a:p>
          <a:r>
            <a:rPr lang="it-IT" dirty="0" smtClean="0"/>
            <a:t>Lavoro di gruppo</a:t>
          </a:r>
          <a:endParaRPr lang="it-IT" dirty="0"/>
        </a:p>
      </dgm:t>
    </dgm:pt>
    <dgm:pt modelId="{74153938-3063-49AC-ABA4-317C63619CAC}" type="parTrans" cxnId="{80A27010-91B7-4006-A260-3E0FD4B145CB}">
      <dgm:prSet/>
      <dgm:spPr/>
      <dgm:t>
        <a:bodyPr/>
        <a:lstStyle/>
        <a:p>
          <a:endParaRPr lang="it-IT"/>
        </a:p>
      </dgm:t>
    </dgm:pt>
    <dgm:pt modelId="{579573D1-5352-4C09-BA4C-E9C28C214469}" type="sibTrans" cxnId="{80A27010-91B7-4006-A260-3E0FD4B145CB}">
      <dgm:prSet/>
      <dgm:spPr/>
      <dgm:t>
        <a:bodyPr/>
        <a:lstStyle/>
        <a:p>
          <a:endParaRPr lang="it-IT"/>
        </a:p>
      </dgm:t>
    </dgm:pt>
    <dgm:pt modelId="{FCB39BAC-D4D8-47F2-9007-4E64E99C153C}" type="pres">
      <dgm:prSet presAssocID="{F6B50D1F-7444-40AD-BF25-CCE14816D03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A5761726-A2A4-4A7C-A1AA-2B712CC41EEF}" type="pres">
      <dgm:prSet presAssocID="{1DC423D6-D2F8-427E-A610-3FD27459E14B}" presName="composite" presStyleCnt="0"/>
      <dgm:spPr/>
    </dgm:pt>
    <dgm:pt modelId="{F557B15C-026F-4C39-A1D4-C2A172216EC6}" type="pres">
      <dgm:prSet presAssocID="{1DC423D6-D2F8-427E-A610-3FD27459E14B}" presName="LShape" presStyleLbl="alignNode1" presStyleIdx="0" presStyleCnt="9"/>
      <dgm:spPr/>
    </dgm:pt>
    <dgm:pt modelId="{4BEC6086-D37B-4F53-B99B-2603943F3632}" type="pres">
      <dgm:prSet presAssocID="{1DC423D6-D2F8-427E-A610-3FD27459E14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8581DB-9516-498D-9323-25766F81BE76}" type="pres">
      <dgm:prSet presAssocID="{1DC423D6-D2F8-427E-A610-3FD27459E14B}" presName="Triangle" presStyleLbl="alignNode1" presStyleIdx="1" presStyleCnt="9"/>
      <dgm:spPr/>
    </dgm:pt>
    <dgm:pt modelId="{6A55589B-0C24-4005-BCC4-5B15E203DB5A}" type="pres">
      <dgm:prSet presAssocID="{314305AF-10EF-400D-8E65-D7B5F548634E}" presName="sibTrans" presStyleCnt="0"/>
      <dgm:spPr/>
    </dgm:pt>
    <dgm:pt modelId="{350BE64C-3CBA-401A-BC10-BD73EF782CFA}" type="pres">
      <dgm:prSet presAssocID="{314305AF-10EF-400D-8E65-D7B5F548634E}" presName="space" presStyleCnt="0"/>
      <dgm:spPr/>
    </dgm:pt>
    <dgm:pt modelId="{2D756229-B6B4-4E9D-9B5F-3BE51694AF8D}" type="pres">
      <dgm:prSet presAssocID="{D98E529C-5CAC-423E-AB9B-C3031F744DE0}" presName="composite" presStyleCnt="0"/>
      <dgm:spPr/>
    </dgm:pt>
    <dgm:pt modelId="{5688029D-6F93-4C31-8663-48A2A8CE3758}" type="pres">
      <dgm:prSet presAssocID="{D98E529C-5CAC-423E-AB9B-C3031F744DE0}" presName="LShape" presStyleLbl="alignNode1" presStyleIdx="2" presStyleCnt="9"/>
      <dgm:spPr/>
    </dgm:pt>
    <dgm:pt modelId="{AA6FE36E-FF69-4412-94D8-57F6EBD53908}" type="pres">
      <dgm:prSet presAssocID="{D98E529C-5CAC-423E-AB9B-C3031F744DE0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467A47-3E8E-4B03-9589-E0B9BD64F099}" type="pres">
      <dgm:prSet presAssocID="{D98E529C-5CAC-423E-AB9B-C3031F744DE0}" presName="Triangle" presStyleLbl="alignNode1" presStyleIdx="3" presStyleCnt="9"/>
      <dgm:spPr/>
    </dgm:pt>
    <dgm:pt modelId="{B66091BC-7816-4286-A405-47D19CD08426}" type="pres">
      <dgm:prSet presAssocID="{CDC57902-4643-4775-B3C3-BBBA75BC30DD}" presName="sibTrans" presStyleCnt="0"/>
      <dgm:spPr/>
    </dgm:pt>
    <dgm:pt modelId="{E73ED5CC-7461-4053-9BC5-6346DF0BF131}" type="pres">
      <dgm:prSet presAssocID="{CDC57902-4643-4775-B3C3-BBBA75BC30DD}" presName="space" presStyleCnt="0"/>
      <dgm:spPr/>
    </dgm:pt>
    <dgm:pt modelId="{B7224439-00F0-401D-9E38-7E7AA81AE8D9}" type="pres">
      <dgm:prSet presAssocID="{9C28D7D6-B847-46CE-9B6D-885AD17A94D5}" presName="composite" presStyleCnt="0"/>
      <dgm:spPr/>
    </dgm:pt>
    <dgm:pt modelId="{76E07B19-0710-479C-B7AC-E3CB211F9203}" type="pres">
      <dgm:prSet presAssocID="{9C28D7D6-B847-46CE-9B6D-885AD17A94D5}" presName="LShape" presStyleLbl="alignNode1" presStyleIdx="4" presStyleCnt="9"/>
      <dgm:spPr/>
    </dgm:pt>
    <dgm:pt modelId="{4E85B7AD-8403-47C9-AF9A-9BC6F7923D1E}" type="pres">
      <dgm:prSet presAssocID="{9C28D7D6-B847-46CE-9B6D-885AD17A94D5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FF8EDD-85A2-4A19-918B-3633CDCBF43D}" type="pres">
      <dgm:prSet presAssocID="{9C28D7D6-B847-46CE-9B6D-885AD17A94D5}" presName="Triangle" presStyleLbl="alignNode1" presStyleIdx="5" presStyleCnt="9"/>
      <dgm:spPr/>
    </dgm:pt>
    <dgm:pt modelId="{E1490A8D-032C-4F88-B383-83DBF5492ED1}" type="pres">
      <dgm:prSet presAssocID="{D683CEC6-1F9B-4A91-8CAF-BEC3B1E94671}" presName="sibTrans" presStyleCnt="0"/>
      <dgm:spPr/>
    </dgm:pt>
    <dgm:pt modelId="{22E47C24-8D49-4499-9221-6A26453BF6F6}" type="pres">
      <dgm:prSet presAssocID="{D683CEC6-1F9B-4A91-8CAF-BEC3B1E94671}" presName="space" presStyleCnt="0"/>
      <dgm:spPr/>
    </dgm:pt>
    <dgm:pt modelId="{0E823973-C1F1-461B-8E57-48C0B619AC23}" type="pres">
      <dgm:prSet presAssocID="{B6FB290E-3655-4E04-ABAD-B515BDFBE58D}" presName="composite" presStyleCnt="0"/>
      <dgm:spPr/>
    </dgm:pt>
    <dgm:pt modelId="{A63F9069-A8C7-40E9-A32B-FB9E3E1ABCD2}" type="pres">
      <dgm:prSet presAssocID="{B6FB290E-3655-4E04-ABAD-B515BDFBE58D}" presName="LShape" presStyleLbl="alignNode1" presStyleIdx="6" presStyleCnt="9"/>
      <dgm:spPr/>
    </dgm:pt>
    <dgm:pt modelId="{8E898777-F924-4D48-A438-A9FB33C45810}" type="pres">
      <dgm:prSet presAssocID="{B6FB290E-3655-4E04-ABAD-B515BDFBE58D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38C32A-9C25-4693-ACCB-F8F4B3589962}" type="pres">
      <dgm:prSet presAssocID="{B6FB290E-3655-4E04-ABAD-B515BDFBE58D}" presName="Triangle" presStyleLbl="alignNode1" presStyleIdx="7" presStyleCnt="9"/>
      <dgm:spPr/>
    </dgm:pt>
    <dgm:pt modelId="{7E17174F-190A-412C-94EE-74E34529878D}" type="pres">
      <dgm:prSet presAssocID="{78C0A98C-41ED-4DA0-A2BF-28BDDE746344}" presName="sibTrans" presStyleCnt="0"/>
      <dgm:spPr/>
    </dgm:pt>
    <dgm:pt modelId="{2AC55D08-A61F-4EE0-9186-C01ADD82B13B}" type="pres">
      <dgm:prSet presAssocID="{78C0A98C-41ED-4DA0-A2BF-28BDDE746344}" presName="space" presStyleCnt="0"/>
      <dgm:spPr/>
    </dgm:pt>
    <dgm:pt modelId="{D5D3E98E-9B89-4AAD-835D-50DEC0C3C918}" type="pres">
      <dgm:prSet presAssocID="{322DBB7F-71E5-42D0-B715-D00F3C1A8579}" presName="composite" presStyleCnt="0"/>
      <dgm:spPr/>
    </dgm:pt>
    <dgm:pt modelId="{6E24A5DC-BDC5-43DD-9124-FB93954EE232}" type="pres">
      <dgm:prSet presAssocID="{322DBB7F-71E5-42D0-B715-D00F3C1A8579}" presName="LShape" presStyleLbl="alignNode1" presStyleIdx="8" presStyleCnt="9"/>
      <dgm:spPr/>
    </dgm:pt>
    <dgm:pt modelId="{B7490570-D6FF-4E4E-ADE7-07A4585962D9}" type="pres">
      <dgm:prSet presAssocID="{322DBB7F-71E5-42D0-B715-D00F3C1A8579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B96EAB3-14A8-410C-AA9D-0FEFE31E61CB}" srcId="{9C28D7D6-B847-46CE-9B6D-885AD17A94D5}" destId="{4A31A08E-5A93-4C30-83B5-069F1648C9BC}" srcOrd="1" destOrd="0" parTransId="{DDE7EAFC-A5B6-4EA7-A8FE-5160CF02BE71}" sibTransId="{0E953F2D-438F-4CB3-A73C-C7333A54F69B}"/>
    <dgm:cxn modelId="{5B81647F-4DC2-41AE-8EF9-D5CEA1729FE5}" type="presOf" srcId="{D98E529C-5CAC-423E-AB9B-C3031F744DE0}" destId="{AA6FE36E-FF69-4412-94D8-57F6EBD53908}" srcOrd="0" destOrd="0" presId="urn:microsoft.com/office/officeart/2009/3/layout/StepUpProcess"/>
    <dgm:cxn modelId="{EBA2015B-E07B-4C31-BD5B-2B5F2FEBCB3D}" type="presOf" srcId="{2884B7B7-447B-420D-95C3-9ABC54314D69}" destId="{4BEC6086-D37B-4F53-B99B-2603943F3632}" srcOrd="0" destOrd="2" presId="urn:microsoft.com/office/officeart/2009/3/layout/StepUpProcess"/>
    <dgm:cxn modelId="{C2A928C7-740B-4A88-BFBC-2570C9AC280A}" srcId="{F6B50D1F-7444-40AD-BF25-CCE14816D03E}" destId="{D98E529C-5CAC-423E-AB9B-C3031F744DE0}" srcOrd="1" destOrd="0" parTransId="{ADCDD0CB-EB77-4BAA-82B1-17D146D68932}" sibTransId="{CDC57902-4643-4775-B3C3-BBBA75BC30DD}"/>
    <dgm:cxn modelId="{D37BA9DC-CC06-46D4-BBE0-B2A1D8EBEC80}" type="presOf" srcId="{4A31A08E-5A93-4C30-83B5-069F1648C9BC}" destId="{4E85B7AD-8403-47C9-AF9A-9BC6F7923D1E}" srcOrd="0" destOrd="2" presId="urn:microsoft.com/office/officeart/2009/3/layout/StepUpProcess"/>
    <dgm:cxn modelId="{9568DB7E-9600-43F8-B3C7-CD92552F8F6D}" type="presOf" srcId="{1DC423D6-D2F8-427E-A610-3FD27459E14B}" destId="{4BEC6086-D37B-4F53-B99B-2603943F3632}" srcOrd="0" destOrd="0" presId="urn:microsoft.com/office/officeart/2009/3/layout/StepUpProcess"/>
    <dgm:cxn modelId="{C4079F80-6828-422A-82E5-22A79F45FCB3}" type="presOf" srcId="{9C28D7D6-B847-46CE-9B6D-885AD17A94D5}" destId="{4E85B7AD-8403-47C9-AF9A-9BC6F7923D1E}" srcOrd="0" destOrd="0" presId="urn:microsoft.com/office/officeart/2009/3/layout/StepUpProcess"/>
    <dgm:cxn modelId="{4A2CB133-6F09-416C-8DEA-63530235A32A}" type="presOf" srcId="{322DBB7F-71E5-42D0-B715-D00F3C1A8579}" destId="{B7490570-D6FF-4E4E-ADE7-07A4585962D9}" srcOrd="0" destOrd="0" presId="urn:microsoft.com/office/officeart/2009/3/layout/StepUpProcess"/>
    <dgm:cxn modelId="{CC5205BF-9176-4826-947E-B7C44A4F6B6A}" srcId="{D98E529C-5CAC-423E-AB9B-C3031F744DE0}" destId="{12CD6FEF-A289-4481-992E-67BFEE084478}" srcOrd="0" destOrd="0" parTransId="{B384A24A-3C90-41CB-A199-6E217E4AE8C3}" sibTransId="{DD1B0395-35A3-41B9-9772-9B7407028EE7}"/>
    <dgm:cxn modelId="{43145511-9EC5-44A4-A6A1-03D4CAF07129}" srcId="{B6FB290E-3655-4E04-ABAD-B515BDFBE58D}" destId="{D7AD43C8-8469-46E8-A4D3-CD7D61451BBE}" srcOrd="1" destOrd="0" parTransId="{AFF3DFD1-9AED-4D80-B28B-57D4B38AA838}" sibTransId="{613DE004-E7E5-4B62-90A7-535B48FAA233}"/>
    <dgm:cxn modelId="{575470DE-FB78-43D3-BF75-D3C5963523EC}" srcId="{9C28D7D6-B847-46CE-9B6D-885AD17A94D5}" destId="{08B6E57F-1682-4E5D-9DC1-E0AF34CC8807}" srcOrd="0" destOrd="0" parTransId="{9CBD4BC2-0114-4F32-AC62-63474D1AAC79}" sibTransId="{2A22B87F-297D-4D32-866B-93B611061B32}"/>
    <dgm:cxn modelId="{A1A0B90D-6779-4D1B-8E40-AD4A60C0212E}" type="presOf" srcId="{D7AD43C8-8469-46E8-A4D3-CD7D61451BBE}" destId="{8E898777-F924-4D48-A438-A9FB33C45810}" srcOrd="0" destOrd="2" presId="urn:microsoft.com/office/officeart/2009/3/layout/StepUpProcess"/>
    <dgm:cxn modelId="{803B27EB-C53A-473E-861D-04D0A456AD00}" srcId="{322DBB7F-71E5-42D0-B715-D00F3C1A8579}" destId="{75A387F6-8A84-424B-988A-A3B1ADACAB0C}" srcOrd="0" destOrd="0" parTransId="{51805F30-EA63-45AC-A30B-81E2178D836A}" sibTransId="{C6489F5A-FA1E-471C-B60F-E490162CE903}"/>
    <dgm:cxn modelId="{85A9E752-B6C9-40A6-B39B-49428D4E79E7}" srcId="{1DC423D6-D2F8-427E-A610-3FD27459E14B}" destId="{32123B25-B933-4945-A18E-FE6D16AB61B7}" srcOrd="0" destOrd="0" parTransId="{FA70BEC0-3CFD-49C8-9AA1-7DF66939EBC7}" sibTransId="{1D8696DA-62DF-4FAE-91B3-DE32973DAEF4}"/>
    <dgm:cxn modelId="{88E3FA9C-482F-4914-88A6-89CB05B72927}" srcId="{F6B50D1F-7444-40AD-BF25-CCE14816D03E}" destId="{9C28D7D6-B847-46CE-9B6D-885AD17A94D5}" srcOrd="2" destOrd="0" parTransId="{4807642C-F4EC-4ECB-AB6E-18DB2C4F1A95}" sibTransId="{D683CEC6-1F9B-4A91-8CAF-BEC3B1E94671}"/>
    <dgm:cxn modelId="{A3F48F42-195E-4092-B4A6-14EAA6180086}" srcId="{F6B50D1F-7444-40AD-BF25-CCE14816D03E}" destId="{1DC423D6-D2F8-427E-A610-3FD27459E14B}" srcOrd="0" destOrd="0" parTransId="{B2E299FE-C9F9-4DA2-9C97-908BDF4509DE}" sibTransId="{314305AF-10EF-400D-8E65-D7B5F548634E}"/>
    <dgm:cxn modelId="{6B11419D-6A2E-4FC0-893A-6AE901D09424}" type="presOf" srcId="{FD6E3AC0-04C1-4E2E-990E-58949A0C1607}" destId="{8E898777-F924-4D48-A438-A9FB33C45810}" srcOrd="0" destOrd="1" presId="urn:microsoft.com/office/officeart/2009/3/layout/StepUpProcess"/>
    <dgm:cxn modelId="{0A90EDA8-EF76-484D-B50A-B4CBD3F1C475}" type="presOf" srcId="{75A387F6-8A84-424B-988A-A3B1ADACAB0C}" destId="{B7490570-D6FF-4E4E-ADE7-07A4585962D9}" srcOrd="0" destOrd="1" presId="urn:microsoft.com/office/officeart/2009/3/layout/StepUpProcess"/>
    <dgm:cxn modelId="{97EB5456-D148-4071-8060-45BCC799B110}" type="presOf" srcId="{12CD6FEF-A289-4481-992E-67BFEE084478}" destId="{AA6FE36E-FF69-4412-94D8-57F6EBD53908}" srcOrd="0" destOrd="1" presId="urn:microsoft.com/office/officeart/2009/3/layout/StepUpProcess"/>
    <dgm:cxn modelId="{64B66201-8707-4A28-ADCD-F4B283ED1A85}" type="presOf" srcId="{E635BB0F-31E1-42AB-B6BA-E08831B4D898}" destId="{AA6FE36E-FF69-4412-94D8-57F6EBD53908}" srcOrd="0" destOrd="2" presId="urn:microsoft.com/office/officeart/2009/3/layout/StepUpProcess"/>
    <dgm:cxn modelId="{668BAD42-1A6C-4AAC-9B63-A2FD84A7C035}" srcId="{F6B50D1F-7444-40AD-BF25-CCE14816D03E}" destId="{322DBB7F-71E5-42D0-B715-D00F3C1A8579}" srcOrd="4" destOrd="0" parTransId="{2FFD3E1E-E19A-4DA0-841A-4E8D833DF5C8}" sibTransId="{E0404B88-A95E-4667-A382-67F33AD3146B}"/>
    <dgm:cxn modelId="{A415003C-249B-41DB-BC2A-757756AE2F59}" srcId="{F6B50D1F-7444-40AD-BF25-CCE14816D03E}" destId="{B6FB290E-3655-4E04-ABAD-B515BDFBE58D}" srcOrd="3" destOrd="0" parTransId="{8E3C7F0C-9D1F-4324-848B-4AF66D6B7899}" sibTransId="{78C0A98C-41ED-4DA0-A2BF-28BDDE746344}"/>
    <dgm:cxn modelId="{0EB88609-6FD5-41AD-90D6-80DEF612FA96}" type="presOf" srcId="{B6FB290E-3655-4E04-ABAD-B515BDFBE58D}" destId="{8E898777-F924-4D48-A438-A9FB33C45810}" srcOrd="0" destOrd="0" presId="urn:microsoft.com/office/officeart/2009/3/layout/StepUpProcess"/>
    <dgm:cxn modelId="{7E279815-31B9-432C-A6D6-B3D7BDDDC84A}" srcId="{D98E529C-5CAC-423E-AB9B-C3031F744DE0}" destId="{E635BB0F-31E1-42AB-B6BA-E08831B4D898}" srcOrd="1" destOrd="0" parTransId="{20F76E4F-ED89-40A5-941E-DDD2F0D5516C}" sibTransId="{541537D7-C696-49B3-A40C-4474F91A88E3}"/>
    <dgm:cxn modelId="{B7441746-0002-41AB-BE0E-A9A4F41B7B31}" type="presOf" srcId="{F6B50D1F-7444-40AD-BF25-CCE14816D03E}" destId="{FCB39BAC-D4D8-47F2-9007-4E64E99C153C}" srcOrd="0" destOrd="0" presId="urn:microsoft.com/office/officeart/2009/3/layout/StepUpProcess"/>
    <dgm:cxn modelId="{80A27010-91B7-4006-A260-3E0FD4B145CB}" srcId="{1DC423D6-D2F8-427E-A610-3FD27459E14B}" destId="{2884B7B7-447B-420D-95C3-9ABC54314D69}" srcOrd="1" destOrd="0" parTransId="{74153938-3063-49AC-ABA4-317C63619CAC}" sibTransId="{579573D1-5352-4C09-BA4C-E9C28C214469}"/>
    <dgm:cxn modelId="{95CC5BA4-EBB7-4616-A8C5-DD8908B4AAE6}" srcId="{B6FB290E-3655-4E04-ABAD-B515BDFBE58D}" destId="{FD6E3AC0-04C1-4E2E-990E-58949A0C1607}" srcOrd="0" destOrd="0" parTransId="{7569338E-64BE-4CD0-982F-AB244C435EED}" sibTransId="{F93B3C01-38CA-4181-BD8B-C596A9CB32B6}"/>
    <dgm:cxn modelId="{026F8E8B-6BCD-42A0-B0FC-73C67DD0D4DA}" type="presOf" srcId="{32123B25-B933-4945-A18E-FE6D16AB61B7}" destId="{4BEC6086-D37B-4F53-B99B-2603943F3632}" srcOrd="0" destOrd="1" presId="urn:microsoft.com/office/officeart/2009/3/layout/StepUpProcess"/>
    <dgm:cxn modelId="{1BB2AE6E-29A1-42AB-904A-079882D3592C}" type="presOf" srcId="{08B6E57F-1682-4E5D-9DC1-E0AF34CC8807}" destId="{4E85B7AD-8403-47C9-AF9A-9BC6F7923D1E}" srcOrd="0" destOrd="1" presId="urn:microsoft.com/office/officeart/2009/3/layout/StepUpProcess"/>
    <dgm:cxn modelId="{379C4BAB-74C9-4425-90E3-90181F630FB8}" type="presParOf" srcId="{FCB39BAC-D4D8-47F2-9007-4E64E99C153C}" destId="{A5761726-A2A4-4A7C-A1AA-2B712CC41EEF}" srcOrd="0" destOrd="0" presId="urn:microsoft.com/office/officeart/2009/3/layout/StepUpProcess"/>
    <dgm:cxn modelId="{632E18C5-E1CE-4F39-8861-DD14D2ECE118}" type="presParOf" srcId="{A5761726-A2A4-4A7C-A1AA-2B712CC41EEF}" destId="{F557B15C-026F-4C39-A1D4-C2A172216EC6}" srcOrd="0" destOrd="0" presId="urn:microsoft.com/office/officeart/2009/3/layout/StepUpProcess"/>
    <dgm:cxn modelId="{E2F8176E-9B1E-4357-81F3-654977D32412}" type="presParOf" srcId="{A5761726-A2A4-4A7C-A1AA-2B712CC41EEF}" destId="{4BEC6086-D37B-4F53-B99B-2603943F3632}" srcOrd="1" destOrd="0" presId="urn:microsoft.com/office/officeart/2009/3/layout/StepUpProcess"/>
    <dgm:cxn modelId="{0EEB370F-5B97-44B9-A0D9-2AFFD05AD8E4}" type="presParOf" srcId="{A5761726-A2A4-4A7C-A1AA-2B712CC41EEF}" destId="{958581DB-9516-498D-9323-25766F81BE76}" srcOrd="2" destOrd="0" presId="urn:microsoft.com/office/officeart/2009/3/layout/StepUpProcess"/>
    <dgm:cxn modelId="{4E17B7AE-2FC4-459A-96F7-387CE560AA83}" type="presParOf" srcId="{FCB39BAC-D4D8-47F2-9007-4E64E99C153C}" destId="{6A55589B-0C24-4005-BCC4-5B15E203DB5A}" srcOrd="1" destOrd="0" presId="urn:microsoft.com/office/officeart/2009/3/layout/StepUpProcess"/>
    <dgm:cxn modelId="{F3D36CFC-3C24-4824-9E63-14B884695721}" type="presParOf" srcId="{6A55589B-0C24-4005-BCC4-5B15E203DB5A}" destId="{350BE64C-3CBA-401A-BC10-BD73EF782CFA}" srcOrd="0" destOrd="0" presId="urn:microsoft.com/office/officeart/2009/3/layout/StepUpProcess"/>
    <dgm:cxn modelId="{FA5540A1-DC76-4A0C-A110-1A00147B89B0}" type="presParOf" srcId="{FCB39BAC-D4D8-47F2-9007-4E64E99C153C}" destId="{2D756229-B6B4-4E9D-9B5F-3BE51694AF8D}" srcOrd="2" destOrd="0" presId="urn:microsoft.com/office/officeart/2009/3/layout/StepUpProcess"/>
    <dgm:cxn modelId="{FAABBDD3-764A-44E5-BAC6-3DCB4509E20C}" type="presParOf" srcId="{2D756229-B6B4-4E9D-9B5F-3BE51694AF8D}" destId="{5688029D-6F93-4C31-8663-48A2A8CE3758}" srcOrd="0" destOrd="0" presId="urn:microsoft.com/office/officeart/2009/3/layout/StepUpProcess"/>
    <dgm:cxn modelId="{1914A4C2-3D24-4119-BB1A-879BF1BBBD2D}" type="presParOf" srcId="{2D756229-B6B4-4E9D-9B5F-3BE51694AF8D}" destId="{AA6FE36E-FF69-4412-94D8-57F6EBD53908}" srcOrd="1" destOrd="0" presId="urn:microsoft.com/office/officeart/2009/3/layout/StepUpProcess"/>
    <dgm:cxn modelId="{3782E82F-8CDE-470F-9A7D-BCB56253853A}" type="presParOf" srcId="{2D756229-B6B4-4E9D-9B5F-3BE51694AF8D}" destId="{C3467A47-3E8E-4B03-9589-E0B9BD64F099}" srcOrd="2" destOrd="0" presId="urn:microsoft.com/office/officeart/2009/3/layout/StepUpProcess"/>
    <dgm:cxn modelId="{0C687AFD-7ED0-4EAE-80B4-F03AEF835FAD}" type="presParOf" srcId="{FCB39BAC-D4D8-47F2-9007-4E64E99C153C}" destId="{B66091BC-7816-4286-A405-47D19CD08426}" srcOrd="3" destOrd="0" presId="urn:microsoft.com/office/officeart/2009/3/layout/StepUpProcess"/>
    <dgm:cxn modelId="{0D2FB7A5-D2E9-4EE4-BCF3-2F98A3BD01AD}" type="presParOf" srcId="{B66091BC-7816-4286-A405-47D19CD08426}" destId="{E73ED5CC-7461-4053-9BC5-6346DF0BF131}" srcOrd="0" destOrd="0" presId="urn:microsoft.com/office/officeart/2009/3/layout/StepUpProcess"/>
    <dgm:cxn modelId="{61A5D42D-36E6-4E06-9BC2-5C9EAE754CCC}" type="presParOf" srcId="{FCB39BAC-D4D8-47F2-9007-4E64E99C153C}" destId="{B7224439-00F0-401D-9E38-7E7AA81AE8D9}" srcOrd="4" destOrd="0" presId="urn:microsoft.com/office/officeart/2009/3/layout/StepUpProcess"/>
    <dgm:cxn modelId="{FF06CB6A-74B3-4E1D-B61A-37363D2AD846}" type="presParOf" srcId="{B7224439-00F0-401D-9E38-7E7AA81AE8D9}" destId="{76E07B19-0710-479C-B7AC-E3CB211F9203}" srcOrd="0" destOrd="0" presId="urn:microsoft.com/office/officeart/2009/3/layout/StepUpProcess"/>
    <dgm:cxn modelId="{8A9ACF4B-DBFC-440D-BA6C-34DDFC1B70A4}" type="presParOf" srcId="{B7224439-00F0-401D-9E38-7E7AA81AE8D9}" destId="{4E85B7AD-8403-47C9-AF9A-9BC6F7923D1E}" srcOrd="1" destOrd="0" presId="urn:microsoft.com/office/officeart/2009/3/layout/StepUpProcess"/>
    <dgm:cxn modelId="{EE1CF879-E281-4F02-88E3-3F39F8CEF009}" type="presParOf" srcId="{B7224439-00F0-401D-9E38-7E7AA81AE8D9}" destId="{F4FF8EDD-85A2-4A19-918B-3633CDCBF43D}" srcOrd="2" destOrd="0" presId="urn:microsoft.com/office/officeart/2009/3/layout/StepUpProcess"/>
    <dgm:cxn modelId="{5288887D-0DEE-4671-8837-8FA9D4CFA304}" type="presParOf" srcId="{FCB39BAC-D4D8-47F2-9007-4E64E99C153C}" destId="{E1490A8D-032C-4F88-B383-83DBF5492ED1}" srcOrd="5" destOrd="0" presId="urn:microsoft.com/office/officeart/2009/3/layout/StepUpProcess"/>
    <dgm:cxn modelId="{FD70551D-705A-4111-A923-6E8DEAAAADBA}" type="presParOf" srcId="{E1490A8D-032C-4F88-B383-83DBF5492ED1}" destId="{22E47C24-8D49-4499-9221-6A26453BF6F6}" srcOrd="0" destOrd="0" presId="urn:microsoft.com/office/officeart/2009/3/layout/StepUpProcess"/>
    <dgm:cxn modelId="{DB5FC395-38CD-412B-8E3D-03E4A3DD4E56}" type="presParOf" srcId="{FCB39BAC-D4D8-47F2-9007-4E64E99C153C}" destId="{0E823973-C1F1-461B-8E57-48C0B619AC23}" srcOrd="6" destOrd="0" presId="urn:microsoft.com/office/officeart/2009/3/layout/StepUpProcess"/>
    <dgm:cxn modelId="{B4049058-09DF-465F-9FBE-427726904735}" type="presParOf" srcId="{0E823973-C1F1-461B-8E57-48C0B619AC23}" destId="{A63F9069-A8C7-40E9-A32B-FB9E3E1ABCD2}" srcOrd="0" destOrd="0" presId="urn:microsoft.com/office/officeart/2009/3/layout/StepUpProcess"/>
    <dgm:cxn modelId="{84E724C0-4191-4C4D-9DC7-D2697C7DD1DD}" type="presParOf" srcId="{0E823973-C1F1-461B-8E57-48C0B619AC23}" destId="{8E898777-F924-4D48-A438-A9FB33C45810}" srcOrd="1" destOrd="0" presId="urn:microsoft.com/office/officeart/2009/3/layout/StepUpProcess"/>
    <dgm:cxn modelId="{AF93E079-ABC5-4EDB-815D-B3632FD0CE94}" type="presParOf" srcId="{0E823973-C1F1-461B-8E57-48C0B619AC23}" destId="{4438C32A-9C25-4693-ACCB-F8F4B3589962}" srcOrd="2" destOrd="0" presId="urn:microsoft.com/office/officeart/2009/3/layout/StepUpProcess"/>
    <dgm:cxn modelId="{FB46851B-8B0C-4D4B-922A-5AE5479979F7}" type="presParOf" srcId="{FCB39BAC-D4D8-47F2-9007-4E64E99C153C}" destId="{7E17174F-190A-412C-94EE-74E34529878D}" srcOrd="7" destOrd="0" presId="urn:microsoft.com/office/officeart/2009/3/layout/StepUpProcess"/>
    <dgm:cxn modelId="{B7531978-004D-4D2F-B78D-340ED443A9A5}" type="presParOf" srcId="{7E17174F-190A-412C-94EE-74E34529878D}" destId="{2AC55D08-A61F-4EE0-9186-C01ADD82B13B}" srcOrd="0" destOrd="0" presId="urn:microsoft.com/office/officeart/2009/3/layout/StepUpProcess"/>
    <dgm:cxn modelId="{5FF04F0D-BCFE-4442-B092-D221AFB16209}" type="presParOf" srcId="{FCB39BAC-D4D8-47F2-9007-4E64E99C153C}" destId="{D5D3E98E-9B89-4AAD-835D-50DEC0C3C918}" srcOrd="8" destOrd="0" presId="urn:microsoft.com/office/officeart/2009/3/layout/StepUpProcess"/>
    <dgm:cxn modelId="{90C29C1A-A1A0-4CA0-8C77-84C28773E265}" type="presParOf" srcId="{D5D3E98E-9B89-4AAD-835D-50DEC0C3C918}" destId="{6E24A5DC-BDC5-43DD-9124-FB93954EE232}" srcOrd="0" destOrd="0" presId="urn:microsoft.com/office/officeart/2009/3/layout/StepUpProcess"/>
    <dgm:cxn modelId="{91D712BD-BBAA-4052-8D03-B52E92D6ED0F}" type="presParOf" srcId="{D5D3E98E-9B89-4AAD-835D-50DEC0C3C918}" destId="{B7490570-D6FF-4E4E-ADE7-07A4585962D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B4F97F-47C7-204B-9E74-6A3F6343B94D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B6D4D9-AA32-EA40-978D-0DA3F5EE4765}">
      <dgm:prSet phldrT="[Text]"/>
      <dgm:spPr/>
      <dgm:t>
        <a:bodyPr/>
        <a:lstStyle/>
        <a:p>
          <a:r>
            <a:rPr lang="en-US" dirty="0" err="1" smtClean="0"/>
            <a:t>Gruppo</a:t>
          </a:r>
          <a:endParaRPr lang="en-US" dirty="0"/>
        </a:p>
      </dgm:t>
    </dgm:pt>
    <dgm:pt modelId="{C9EC443B-74CA-CE4D-857E-A305C683F2D9}" type="parTrans" cxnId="{DF70FE8B-DE7E-3D4A-9010-AC11F78FB4D9}">
      <dgm:prSet/>
      <dgm:spPr/>
      <dgm:t>
        <a:bodyPr/>
        <a:lstStyle/>
        <a:p>
          <a:endParaRPr lang="en-US"/>
        </a:p>
      </dgm:t>
    </dgm:pt>
    <dgm:pt modelId="{C27E5095-C1C9-C548-B626-19A88B4048B0}" type="sibTrans" cxnId="{DF70FE8B-DE7E-3D4A-9010-AC11F78FB4D9}">
      <dgm:prSet/>
      <dgm:spPr/>
      <dgm:t>
        <a:bodyPr/>
        <a:lstStyle/>
        <a:p>
          <a:endParaRPr lang="en-US"/>
        </a:p>
      </dgm:t>
    </dgm:pt>
    <dgm:pt modelId="{1DFFAC73-E6DA-AB4E-8E30-A8AAE30287EA}">
      <dgm:prSet phldrT="[Text]"/>
      <dgm:spPr/>
      <dgm:t>
        <a:bodyPr/>
        <a:lstStyle/>
        <a:p>
          <a:r>
            <a:rPr lang="en-US" dirty="0" smtClean="0"/>
            <a:t>Leadership</a:t>
          </a:r>
        </a:p>
        <a:p>
          <a:r>
            <a:rPr lang="en-US" dirty="0" err="1" smtClean="0"/>
            <a:t>Bisogni</a:t>
          </a:r>
          <a:r>
            <a:rPr lang="en-US" dirty="0" smtClean="0"/>
            <a:t> di </a:t>
          </a:r>
          <a:r>
            <a:rPr lang="en-US" dirty="0" err="1" smtClean="0"/>
            <a:t>equilibrio</a:t>
          </a:r>
          <a:r>
            <a:rPr lang="en-US" dirty="0" smtClean="0"/>
            <a:t> e </a:t>
          </a:r>
          <a:r>
            <a:rPr lang="en-US" dirty="0" err="1" smtClean="0"/>
            <a:t>azione</a:t>
          </a:r>
          <a:endParaRPr lang="en-US" dirty="0"/>
        </a:p>
      </dgm:t>
    </dgm:pt>
    <dgm:pt modelId="{9EDAF258-A542-B54B-AA6C-855D64695970}" type="parTrans" cxnId="{1D61A814-4DF2-864D-B7F3-BEC64F371D0C}">
      <dgm:prSet/>
      <dgm:spPr/>
      <dgm:t>
        <a:bodyPr/>
        <a:lstStyle/>
        <a:p>
          <a:endParaRPr lang="en-US"/>
        </a:p>
      </dgm:t>
    </dgm:pt>
    <dgm:pt modelId="{1494982F-0AE2-224A-A0F7-F57BA667AC2B}" type="sibTrans" cxnId="{1D61A814-4DF2-864D-B7F3-BEC64F371D0C}">
      <dgm:prSet/>
      <dgm:spPr/>
      <dgm:t>
        <a:bodyPr/>
        <a:lstStyle/>
        <a:p>
          <a:endParaRPr lang="en-US"/>
        </a:p>
      </dgm:t>
    </dgm:pt>
    <dgm:pt modelId="{7AB87033-3ADC-C344-BD0A-F6C81B4F5AE5}">
      <dgm:prSet phldrT="[Text]"/>
      <dgm:spPr/>
      <dgm:t>
        <a:bodyPr/>
        <a:lstStyle/>
        <a:p>
          <a:r>
            <a:rPr lang="en-US" dirty="0" err="1" smtClean="0"/>
            <a:t>Groupship</a:t>
          </a:r>
          <a:endParaRPr lang="en-US" dirty="0" smtClean="0"/>
        </a:p>
        <a:p>
          <a:r>
            <a:rPr lang="en-US" dirty="0" err="1" smtClean="0"/>
            <a:t>Identità</a:t>
          </a:r>
          <a:r>
            <a:rPr lang="en-US" dirty="0" smtClean="0"/>
            <a:t> del </a:t>
          </a:r>
          <a:r>
            <a:rPr lang="en-US" dirty="0" err="1" smtClean="0"/>
            <a:t>gruppo</a:t>
          </a:r>
          <a:endParaRPr lang="en-US" dirty="0"/>
        </a:p>
      </dgm:t>
    </dgm:pt>
    <dgm:pt modelId="{77795742-8344-A641-95D6-DA2225B425EF}" type="parTrans" cxnId="{B5DC4437-0216-E440-8F86-FE1BAFCA5CA8}">
      <dgm:prSet/>
      <dgm:spPr/>
      <dgm:t>
        <a:bodyPr/>
        <a:lstStyle/>
        <a:p>
          <a:endParaRPr lang="en-US"/>
        </a:p>
      </dgm:t>
    </dgm:pt>
    <dgm:pt modelId="{74AE1710-BAB5-A046-9088-57A54BF51EF6}" type="sibTrans" cxnId="{B5DC4437-0216-E440-8F86-FE1BAFCA5CA8}">
      <dgm:prSet/>
      <dgm:spPr/>
      <dgm:t>
        <a:bodyPr/>
        <a:lstStyle/>
        <a:p>
          <a:endParaRPr lang="en-US"/>
        </a:p>
      </dgm:t>
    </dgm:pt>
    <dgm:pt modelId="{A499F79A-25B2-B44E-9A75-8F58D3FD64F4}">
      <dgm:prSet phldrT="[Text]"/>
      <dgm:spPr/>
      <dgm:t>
        <a:bodyPr/>
        <a:lstStyle/>
        <a:p>
          <a:r>
            <a:rPr lang="en-US" dirty="0" smtClean="0"/>
            <a:t>Membership</a:t>
          </a:r>
        </a:p>
        <a:p>
          <a:r>
            <a:rPr lang="en-US" dirty="0" err="1" smtClean="0"/>
            <a:t>Bisogni</a:t>
          </a:r>
          <a:r>
            <a:rPr lang="en-US" dirty="0" smtClean="0"/>
            <a:t> </a:t>
          </a:r>
          <a:r>
            <a:rPr lang="en-US" dirty="0" err="1" smtClean="0"/>
            <a:t>dell’individuo</a:t>
          </a:r>
          <a:r>
            <a:rPr lang="en-US" dirty="0" smtClean="0"/>
            <a:t>, </a:t>
          </a:r>
          <a:r>
            <a:rPr lang="en-US" dirty="0" err="1" smtClean="0"/>
            <a:t>appartenenza</a:t>
          </a:r>
          <a:r>
            <a:rPr lang="en-US" dirty="0" smtClean="0"/>
            <a:t> (follower)</a:t>
          </a:r>
          <a:endParaRPr lang="en-US" dirty="0"/>
        </a:p>
      </dgm:t>
    </dgm:pt>
    <dgm:pt modelId="{1C3910C1-AA41-2246-874E-A73A5CE85A32}" type="parTrans" cxnId="{19F0EB0F-227B-444B-A8F6-CE81BD6878C4}">
      <dgm:prSet/>
      <dgm:spPr/>
      <dgm:t>
        <a:bodyPr/>
        <a:lstStyle/>
        <a:p>
          <a:endParaRPr lang="en-US"/>
        </a:p>
      </dgm:t>
    </dgm:pt>
    <dgm:pt modelId="{CCA96479-CBA2-364D-A886-83EA09FA6C31}" type="sibTrans" cxnId="{19F0EB0F-227B-444B-A8F6-CE81BD6878C4}">
      <dgm:prSet/>
      <dgm:spPr/>
      <dgm:t>
        <a:bodyPr/>
        <a:lstStyle/>
        <a:p>
          <a:endParaRPr lang="en-US"/>
        </a:p>
      </dgm:t>
    </dgm:pt>
    <dgm:pt modelId="{D1C7E47A-2A17-764A-A1E5-83B40DA0BB11}" type="pres">
      <dgm:prSet presAssocID="{BAB4F97F-47C7-204B-9E74-6A3F6343B94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924CAD-1881-FB47-A620-91A5F3368B61}" type="pres">
      <dgm:prSet presAssocID="{BAB4F97F-47C7-204B-9E74-6A3F6343B94D}" presName="radial" presStyleCnt="0">
        <dgm:presLayoutVars>
          <dgm:animLvl val="ctr"/>
        </dgm:presLayoutVars>
      </dgm:prSet>
      <dgm:spPr/>
    </dgm:pt>
    <dgm:pt modelId="{160732DE-BC88-1544-ACC9-B541A74A27F7}" type="pres">
      <dgm:prSet presAssocID="{97B6D4D9-AA32-EA40-978D-0DA3F5EE4765}" presName="centerShape" presStyleLbl="vennNode1" presStyleIdx="0" presStyleCnt="4"/>
      <dgm:spPr/>
      <dgm:t>
        <a:bodyPr/>
        <a:lstStyle/>
        <a:p>
          <a:endParaRPr lang="en-US"/>
        </a:p>
      </dgm:t>
    </dgm:pt>
    <dgm:pt modelId="{BF1182FF-1F67-D648-A8DE-3854A7510FB1}" type="pres">
      <dgm:prSet presAssocID="{1DFFAC73-E6DA-AB4E-8E30-A8AAE30287EA}" presName="node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CF574-D231-354F-8542-16C7D003286D}" type="pres">
      <dgm:prSet presAssocID="{7AB87033-3ADC-C344-BD0A-F6C81B4F5AE5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0FA8C-022D-BB49-8500-9EA1EA15D3C1}" type="pres">
      <dgm:prSet presAssocID="{A499F79A-25B2-B44E-9A75-8F58D3FD64F4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F0EB0F-227B-444B-A8F6-CE81BD6878C4}" srcId="{97B6D4D9-AA32-EA40-978D-0DA3F5EE4765}" destId="{A499F79A-25B2-B44E-9A75-8F58D3FD64F4}" srcOrd="2" destOrd="0" parTransId="{1C3910C1-AA41-2246-874E-A73A5CE85A32}" sibTransId="{CCA96479-CBA2-364D-A886-83EA09FA6C31}"/>
    <dgm:cxn modelId="{8D20D2BE-3BB1-ED45-9BA8-DE39194904F3}" type="presOf" srcId="{1DFFAC73-E6DA-AB4E-8E30-A8AAE30287EA}" destId="{BF1182FF-1F67-D648-A8DE-3854A7510FB1}" srcOrd="0" destOrd="0" presId="urn:microsoft.com/office/officeart/2005/8/layout/radial3"/>
    <dgm:cxn modelId="{D8369890-11E2-164A-89D6-F082674F228A}" type="presOf" srcId="{BAB4F97F-47C7-204B-9E74-6A3F6343B94D}" destId="{D1C7E47A-2A17-764A-A1E5-83B40DA0BB11}" srcOrd="0" destOrd="0" presId="urn:microsoft.com/office/officeart/2005/8/layout/radial3"/>
    <dgm:cxn modelId="{1D61A814-4DF2-864D-B7F3-BEC64F371D0C}" srcId="{97B6D4D9-AA32-EA40-978D-0DA3F5EE4765}" destId="{1DFFAC73-E6DA-AB4E-8E30-A8AAE30287EA}" srcOrd="0" destOrd="0" parTransId="{9EDAF258-A542-B54B-AA6C-855D64695970}" sibTransId="{1494982F-0AE2-224A-A0F7-F57BA667AC2B}"/>
    <dgm:cxn modelId="{DF70FE8B-DE7E-3D4A-9010-AC11F78FB4D9}" srcId="{BAB4F97F-47C7-204B-9E74-6A3F6343B94D}" destId="{97B6D4D9-AA32-EA40-978D-0DA3F5EE4765}" srcOrd="0" destOrd="0" parTransId="{C9EC443B-74CA-CE4D-857E-A305C683F2D9}" sibTransId="{C27E5095-C1C9-C548-B626-19A88B4048B0}"/>
    <dgm:cxn modelId="{80B13B6B-F7C0-B84E-81C2-FCC232A18A26}" type="presOf" srcId="{A499F79A-25B2-B44E-9A75-8F58D3FD64F4}" destId="{7100FA8C-022D-BB49-8500-9EA1EA15D3C1}" srcOrd="0" destOrd="0" presId="urn:microsoft.com/office/officeart/2005/8/layout/radial3"/>
    <dgm:cxn modelId="{B5DC4437-0216-E440-8F86-FE1BAFCA5CA8}" srcId="{97B6D4D9-AA32-EA40-978D-0DA3F5EE4765}" destId="{7AB87033-3ADC-C344-BD0A-F6C81B4F5AE5}" srcOrd="1" destOrd="0" parTransId="{77795742-8344-A641-95D6-DA2225B425EF}" sibTransId="{74AE1710-BAB5-A046-9088-57A54BF51EF6}"/>
    <dgm:cxn modelId="{B3FDD87F-F4E9-7548-9B70-F15F7041BF44}" type="presOf" srcId="{7AB87033-3ADC-C344-BD0A-F6C81B4F5AE5}" destId="{C57CF574-D231-354F-8542-16C7D003286D}" srcOrd="0" destOrd="0" presId="urn:microsoft.com/office/officeart/2005/8/layout/radial3"/>
    <dgm:cxn modelId="{EBEB4A92-EE8C-6044-8855-6D2BF4261FFE}" type="presOf" srcId="{97B6D4D9-AA32-EA40-978D-0DA3F5EE4765}" destId="{160732DE-BC88-1544-ACC9-B541A74A27F7}" srcOrd="0" destOrd="0" presId="urn:microsoft.com/office/officeart/2005/8/layout/radial3"/>
    <dgm:cxn modelId="{C7DB6C5A-4B9A-4F47-B5A5-3173F495E8B3}" type="presParOf" srcId="{D1C7E47A-2A17-764A-A1E5-83B40DA0BB11}" destId="{6D924CAD-1881-FB47-A620-91A5F3368B61}" srcOrd="0" destOrd="0" presId="urn:microsoft.com/office/officeart/2005/8/layout/radial3"/>
    <dgm:cxn modelId="{335A1095-DC3D-5449-81CB-4CF9D6BF3317}" type="presParOf" srcId="{6D924CAD-1881-FB47-A620-91A5F3368B61}" destId="{160732DE-BC88-1544-ACC9-B541A74A27F7}" srcOrd="0" destOrd="0" presId="urn:microsoft.com/office/officeart/2005/8/layout/radial3"/>
    <dgm:cxn modelId="{D22851A7-B6AE-4D4C-81C4-B7F03305EEE3}" type="presParOf" srcId="{6D924CAD-1881-FB47-A620-91A5F3368B61}" destId="{BF1182FF-1F67-D648-A8DE-3854A7510FB1}" srcOrd="1" destOrd="0" presId="urn:microsoft.com/office/officeart/2005/8/layout/radial3"/>
    <dgm:cxn modelId="{D525322D-1E75-FC4F-AD3F-8D8AE0D5A0B8}" type="presParOf" srcId="{6D924CAD-1881-FB47-A620-91A5F3368B61}" destId="{C57CF574-D231-354F-8542-16C7D003286D}" srcOrd="2" destOrd="0" presId="urn:microsoft.com/office/officeart/2005/8/layout/radial3"/>
    <dgm:cxn modelId="{F7796A93-FD8B-4A4E-9022-2A96697EECC1}" type="presParOf" srcId="{6D924CAD-1881-FB47-A620-91A5F3368B61}" destId="{7100FA8C-022D-BB49-8500-9EA1EA15D3C1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7B15C-026F-4C39-A1D4-C2A172216EC6}">
      <dsp:nvSpPr>
        <dsp:cNvPr id="0" name=""/>
        <dsp:cNvSpPr/>
      </dsp:nvSpPr>
      <dsp:spPr>
        <a:xfrm rot="5400000">
          <a:off x="277823" y="1866677"/>
          <a:ext cx="823318" cy="136998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C6086-D37B-4F53-B99B-2603943F3632}">
      <dsp:nvSpPr>
        <dsp:cNvPr id="0" name=""/>
        <dsp:cNvSpPr/>
      </dsp:nvSpPr>
      <dsp:spPr>
        <a:xfrm>
          <a:off x="140391" y="2276007"/>
          <a:ext cx="1236829" cy="108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1°</a:t>
          </a:r>
          <a:endParaRPr lang="it-IT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/>
            <a:t>Presentazione</a:t>
          </a:r>
          <a:endParaRPr lang="it-I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/>
            <a:t>Lavoro di gruppo</a:t>
          </a:r>
          <a:endParaRPr lang="it-IT" sz="1000" kern="1200" dirty="0"/>
        </a:p>
      </dsp:txBody>
      <dsp:txXfrm>
        <a:off x="140391" y="2276007"/>
        <a:ext cx="1236829" cy="1084153"/>
      </dsp:txXfrm>
    </dsp:sp>
    <dsp:sp modelId="{958581DB-9516-498D-9323-25766F81BE76}">
      <dsp:nvSpPr>
        <dsp:cNvPr id="0" name=""/>
        <dsp:cNvSpPr/>
      </dsp:nvSpPr>
      <dsp:spPr>
        <a:xfrm>
          <a:off x="1143856" y="1765818"/>
          <a:ext cx="233364" cy="23336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8029D-6F93-4C31-8663-48A2A8CE3758}">
      <dsp:nvSpPr>
        <dsp:cNvPr id="0" name=""/>
        <dsp:cNvSpPr/>
      </dsp:nvSpPr>
      <dsp:spPr>
        <a:xfrm rot="5400000">
          <a:off x="1791944" y="1492007"/>
          <a:ext cx="823318" cy="136998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FE36E-FF69-4412-94D8-57F6EBD53908}">
      <dsp:nvSpPr>
        <dsp:cNvPr id="0" name=""/>
        <dsp:cNvSpPr/>
      </dsp:nvSpPr>
      <dsp:spPr>
        <a:xfrm>
          <a:off x="1654511" y="1901337"/>
          <a:ext cx="1236829" cy="108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2° </a:t>
          </a:r>
          <a:endParaRPr lang="it-IT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/>
            <a:t>Ontologia relazionale</a:t>
          </a:r>
          <a:endParaRPr lang="it-I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/>
            <a:t>Lavori di gruppo</a:t>
          </a:r>
          <a:endParaRPr lang="it-IT" sz="1000" kern="1200" dirty="0"/>
        </a:p>
      </dsp:txBody>
      <dsp:txXfrm>
        <a:off x="1654511" y="1901337"/>
        <a:ext cx="1236829" cy="1084153"/>
      </dsp:txXfrm>
    </dsp:sp>
    <dsp:sp modelId="{C3467A47-3E8E-4B03-9589-E0B9BD64F099}">
      <dsp:nvSpPr>
        <dsp:cNvPr id="0" name=""/>
        <dsp:cNvSpPr/>
      </dsp:nvSpPr>
      <dsp:spPr>
        <a:xfrm>
          <a:off x="2657977" y="1391147"/>
          <a:ext cx="233364" cy="23336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07B19-0710-479C-B7AC-E3CB211F9203}">
      <dsp:nvSpPr>
        <dsp:cNvPr id="0" name=""/>
        <dsp:cNvSpPr/>
      </dsp:nvSpPr>
      <dsp:spPr>
        <a:xfrm rot="5400000">
          <a:off x="3306064" y="1117336"/>
          <a:ext cx="823318" cy="136998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85B7AD-8403-47C9-AF9A-9BC6F7923D1E}">
      <dsp:nvSpPr>
        <dsp:cNvPr id="0" name=""/>
        <dsp:cNvSpPr/>
      </dsp:nvSpPr>
      <dsp:spPr>
        <a:xfrm>
          <a:off x="3168632" y="1526666"/>
          <a:ext cx="1236829" cy="108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3° </a:t>
          </a:r>
          <a:endParaRPr lang="it-IT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/>
            <a:t>Corpo e</a:t>
          </a:r>
          <a:r>
            <a:rPr lang="it-IT" sz="1000" kern="1200" baseline="0" dirty="0" smtClean="0"/>
            <a:t> relazione;</a:t>
          </a:r>
          <a:endParaRPr lang="it-I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baseline="0" dirty="0" smtClean="0"/>
            <a:t>Lavori di gruppo</a:t>
          </a:r>
          <a:endParaRPr lang="it-IT" sz="1000" kern="1200" dirty="0"/>
        </a:p>
      </dsp:txBody>
      <dsp:txXfrm>
        <a:off x="3168632" y="1526666"/>
        <a:ext cx="1236829" cy="1084153"/>
      </dsp:txXfrm>
    </dsp:sp>
    <dsp:sp modelId="{F4FF8EDD-85A2-4A19-918B-3633CDCBF43D}">
      <dsp:nvSpPr>
        <dsp:cNvPr id="0" name=""/>
        <dsp:cNvSpPr/>
      </dsp:nvSpPr>
      <dsp:spPr>
        <a:xfrm>
          <a:off x="4172097" y="1016476"/>
          <a:ext cx="233364" cy="23336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F9069-A8C7-40E9-A32B-FB9E3E1ABCD2}">
      <dsp:nvSpPr>
        <dsp:cNvPr id="0" name=""/>
        <dsp:cNvSpPr/>
      </dsp:nvSpPr>
      <dsp:spPr>
        <a:xfrm rot="5400000">
          <a:off x="4820185" y="742665"/>
          <a:ext cx="823318" cy="136998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98777-F924-4D48-A438-A9FB33C45810}">
      <dsp:nvSpPr>
        <dsp:cNvPr id="0" name=""/>
        <dsp:cNvSpPr/>
      </dsp:nvSpPr>
      <dsp:spPr>
        <a:xfrm>
          <a:off x="4682753" y="1151995"/>
          <a:ext cx="1236829" cy="108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4°</a:t>
          </a:r>
          <a:endParaRPr lang="it-IT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dirty="0" smtClean="0"/>
            <a:t>Teoria sistemica</a:t>
          </a:r>
          <a:r>
            <a:rPr lang="it-IT" sz="1000" kern="1200" baseline="0" dirty="0" smtClean="0"/>
            <a:t> dei gruppi</a:t>
          </a:r>
          <a:endParaRPr lang="it-I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baseline="0" dirty="0" smtClean="0"/>
            <a:t>Lavori di gruppo</a:t>
          </a:r>
          <a:endParaRPr lang="it-IT" sz="1000" kern="1200" dirty="0"/>
        </a:p>
      </dsp:txBody>
      <dsp:txXfrm>
        <a:off x="4682753" y="1151995"/>
        <a:ext cx="1236829" cy="1084153"/>
      </dsp:txXfrm>
    </dsp:sp>
    <dsp:sp modelId="{4438C32A-9C25-4693-ACCB-F8F4B3589962}">
      <dsp:nvSpPr>
        <dsp:cNvPr id="0" name=""/>
        <dsp:cNvSpPr/>
      </dsp:nvSpPr>
      <dsp:spPr>
        <a:xfrm>
          <a:off x="5686218" y="641806"/>
          <a:ext cx="233364" cy="23336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4A5DC-BDC5-43DD-9124-FB93954EE232}">
      <dsp:nvSpPr>
        <dsp:cNvPr id="0" name=""/>
        <dsp:cNvSpPr/>
      </dsp:nvSpPr>
      <dsp:spPr>
        <a:xfrm rot="5400000">
          <a:off x="6334306" y="367995"/>
          <a:ext cx="823318" cy="136998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90570-D6FF-4E4E-ADE7-07A4585962D9}">
      <dsp:nvSpPr>
        <dsp:cNvPr id="0" name=""/>
        <dsp:cNvSpPr/>
      </dsp:nvSpPr>
      <dsp:spPr>
        <a:xfrm>
          <a:off x="6196873" y="777325"/>
          <a:ext cx="1236829" cy="1084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5° </a:t>
          </a:r>
          <a:endParaRPr lang="it-IT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kern="1200" smtClean="0"/>
            <a:t>Presentazione</a:t>
          </a:r>
          <a:r>
            <a:rPr lang="it-IT" sz="1000" kern="1200" baseline="0" smtClean="0"/>
            <a:t> lavori e conclusione corso</a:t>
          </a:r>
          <a:endParaRPr lang="it-IT" sz="1000" kern="1200"/>
        </a:p>
      </dsp:txBody>
      <dsp:txXfrm>
        <a:off x="6196873" y="777325"/>
        <a:ext cx="1236829" cy="10841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732DE-BC88-1544-ACC9-B541A74A27F7}">
      <dsp:nvSpPr>
        <dsp:cNvPr id="0" name=""/>
        <dsp:cNvSpPr/>
      </dsp:nvSpPr>
      <dsp:spPr>
        <a:xfrm>
          <a:off x="2116978" y="1596515"/>
          <a:ext cx="3349529" cy="334952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err="1" smtClean="0"/>
            <a:t>Gruppo</a:t>
          </a:r>
          <a:endParaRPr lang="en-US" sz="4600" kern="1200" dirty="0"/>
        </a:p>
      </dsp:txBody>
      <dsp:txXfrm>
        <a:off x="2607505" y="2087042"/>
        <a:ext cx="2368475" cy="2368475"/>
      </dsp:txXfrm>
    </dsp:sp>
    <dsp:sp modelId="{BF1182FF-1F67-D648-A8DE-3854A7510FB1}">
      <dsp:nvSpPr>
        <dsp:cNvPr id="0" name=""/>
        <dsp:cNvSpPr/>
      </dsp:nvSpPr>
      <dsp:spPr>
        <a:xfrm>
          <a:off x="2954361" y="254716"/>
          <a:ext cx="1674764" cy="16747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Leadership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Bisogni</a:t>
          </a:r>
          <a:r>
            <a:rPr lang="en-US" sz="1200" kern="1200" dirty="0" smtClean="0"/>
            <a:t> di </a:t>
          </a:r>
          <a:r>
            <a:rPr lang="en-US" sz="1200" kern="1200" dirty="0" err="1" smtClean="0"/>
            <a:t>equilibrio</a:t>
          </a:r>
          <a:r>
            <a:rPr lang="en-US" sz="1200" kern="1200" dirty="0" smtClean="0"/>
            <a:t> e </a:t>
          </a:r>
          <a:r>
            <a:rPr lang="en-US" sz="1200" kern="1200" dirty="0" err="1" smtClean="0"/>
            <a:t>azione</a:t>
          </a:r>
          <a:endParaRPr lang="en-US" sz="1200" kern="1200" dirty="0"/>
        </a:p>
      </dsp:txBody>
      <dsp:txXfrm>
        <a:off x="3199625" y="499980"/>
        <a:ext cx="1184236" cy="1184236"/>
      </dsp:txXfrm>
    </dsp:sp>
    <dsp:sp modelId="{C57CF574-D231-354F-8542-16C7D003286D}">
      <dsp:nvSpPr>
        <dsp:cNvPr id="0" name=""/>
        <dsp:cNvSpPr/>
      </dsp:nvSpPr>
      <dsp:spPr>
        <a:xfrm>
          <a:off x="4841588" y="3523489"/>
          <a:ext cx="1674764" cy="16747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Groupship</a:t>
          </a: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Identità</a:t>
          </a:r>
          <a:r>
            <a:rPr lang="en-US" sz="1200" kern="1200" dirty="0" smtClean="0"/>
            <a:t> del </a:t>
          </a:r>
          <a:r>
            <a:rPr lang="en-US" sz="1200" kern="1200" dirty="0" err="1" smtClean="0"/>
            <a:t>gruppo</a:t>
          </a:r>
          <a:endParaRPr lang="en-US" sz="1200" kern="1200" dirty="0"/>
        </a:p>
      </dsp:txBody>
      <dsp:txXfrm>
        <a:off x="5086852" y="3768753"/>
        <a:ext cx="1184236" cy="1184236"/>
      </dsp:txXfrm>
    </dsp:sp>
    <dsp:sp modelId="{7100FA8C-022D-BB49-8500-9EA1EA15D3C1}">
      <dsp:nvSpPr>
        <dsp:cNvPr id="0" name=""/>
        <dsp:cNvSpPr/>
      </dsp:nvSpPr>
      <dsp:spPr>
        <a:xfrm>
          <a:off x="1067134" y="3523489"/>
          <a:ext cx="1674764" cy="16747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Membership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Bisogni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dell’individuo</a:t>
          </a:r>
          <a:r>
            <a:rPr lang="en-US" sz="1200" kern="1200" dirty="0" smtClean="0"/>
            <a:t>, </a:t>
          </a:r>
          <a:r>
            <a:rPr lang="en-US" sz="1200" kern="1200" dirty="0" err="1" smtClean="0"/>
            <a:t>appartenenza</a:t>
          </a:r>
          <a:r>
            <a:rPr lang="en-US" sz="1200" kern="1200" dirty="0" smtClean="0"/>
            <a:t> (follower)</a:t>
          </a:r>
          <a:endParaRPr lang="en-US" sz="1200" kern="1200" dirty="0"/>
        </a:p>
      </dsp:txBody>
      <dsp:txXfrm>
        <a:off x="1312398" y="3768753"/>
        <a:ext cx="1184236" cy="1184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4EB6D-035E-D94D-A93F-010B31F66B25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B6CEF-AA14-7141-9480-E40EEA83A0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3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67F4A-0F56-FA48-A175-06F3442D6DEE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77D3D-5C9D-974E-BE9F-27DD3884D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831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8AF53-4C2D-9B40-B927-BB25AB7A8752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90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2F22-BBC9-1441-BE2C-CEEA08746FF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582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2F22-BBC9-1441-BE2C-CEEA08746FF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67167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2F22-BBC9-1441-BE2C-CEEA08746FF5}" type="datetime5">
              <a:rPr lang="en-US" smtClean="0"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3726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2F22-BBC9-1441-BE2C-CEEA08746FF5}" type="datetime5">
              <a:rPr lang="en-US" smtClean="0"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9396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A2F22-BBC9-1441-BE2C-CEEA08746FF5}" type="datetime5">
              <a:rPr lang="en-US" smtClean="0"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87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ADA7-7214-3F47-AE2A-DFBC1B57EE0B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30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E259-F1B5-2C44-BC6D-52B6FFC4EF08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47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7F67-990F-5848-AA03-F1BB82CFC74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64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B5B7-24CA-6542-900A-7BB1DCFC0596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56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7D53-C2AE-2B45-A161-7A2834B340E0}" type="datetime5">
              <a:rPr lang="en-US" smtClean="0"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79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FD85-94AB-594A-A47B-7FBA583E58DD}" type="datetime5">
              <a:rPr lang="en-US" smtClean="0"/>
              <a:t>21-Apr-15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19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7B7A-0424-0A4F-B29F-596334DD6970}" type="datetime5">
              <a:rPr lang="en-US" smtClean="0"/>
              <a:t>21-Apr-15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284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8F74A-93EF-0141-BF42-72B709CF231C}" type="datetime5">
              <a:rPr lang="en-US" smtClean="0"/>
              <a:t>21-Apr-15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3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31FAF-126D-4B4E-9164-D9527F43B2FF}" type="datetime5">
              <a:rPr lang="en-US" smtClean="0"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25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457A9-D772-1F49-853D-AAE027ACEE9D}" type="datetime5">
              <a:rPr lang="en-US" smtClean="0"/>
              <a:t>21-Apr-15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6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A2F22-BBC9-1441-BE2C-CEEA08746FF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7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2YdkQ1G5QI&amp;feature=player_detailpag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wqBlcLw0vg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enis.francesconi@univr.it" TargetMode="External"/><Relationship Id="rId2" Type="http://schemas.openxmlformats.org/officeDocument/2006/relationships/hyperlink" Target="mailto:denis.francesconi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Dinamiche</a:t>
            </a:r>
            <a:r>
              <a:rPr lang="en-US" sz="3600" dirty="0" smtClean="0"/>
              <a:t> </a:t>
            </a:r>
            <a:r>
              <a:rPr lang="en-US" sz="3600" dirty="0" err="1"/>
              <a:t>relazionali</a:t>
            </a:r>
            <a:r>
              <a:rPr lang="en-US" sz="3600" dirty="0"/>
              <a:t> </a:t>
            </a:r>
            <a:r>
              <a:rPr lang="en-US" sz="3600" dirty="0" err="1"/>
              <a:t>nel</a:t>
            </a:r>
            <a:r>
              <a:rPr lang="en-US" sz="3600" dirty="0"/>
              <a:t> </a:t>
            </a:r>
            <a:r>
              <a:rPr lang="en-US" sz="3600" dirty="0" err="1"/>
              <a:t>lavoro</a:t>
            </a:r>
            <a:r>
              <a:rPr lang="en-US" sz="3600" dirty="0"/>
              <a:t> di </a:t>
            </a:r>
            <a:r>
              <a:rPr lang="en-US" sz="3600" dirty="0" err="1"/>
              <a:t>gruppo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404759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Denis Francesconi</a:t>
            </a:r>
          </a:p>
          <a:p>
            <a:r>
              <a:rPr lang="en-US" dirty="0" smtClean="0"/>
              <a:t>Corso di </a:t>
            </a:r>
            <a:r>
              <a:rPr lang="en-US" dirty="0" err="1" smtClean="0"/>
              <a:t>Fisioterapria</a:t>
            </a:r>
            <a:r>
              <a:rPr lang="en-US" dirty="0" smtClean="0"/>
              <a:t>, 3</a:t>
            </a:r>
            <a:r>
              <a:rPr lang="it-IT" dirty="0" smtClean="0"/>
              <a:t>° anno, </a:t>
            </a:r>
            <a:r>
              <a:rPr lang="it-IT" dirty="0" smtClean="0"/>
              <a:t>aa. 2014/2015</a:t>
            </a:r>
          </a:p>
          <a:p>
            <a:r>
              <a:rPr lang="it-IT" dirty="0" smtClean="0"/>
              <a:t>Facoltà </a:t>
            </a:r>
            <a:r>
              <a:rPr lang="it-IT" dirty="0" smtClean="0"/>
              <a:t>di Medicina, Università di Verona, Polo di Rovereto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13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52908"/>
            <a:ext cx="7583487" cy="48848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dirty="0"/>
              <a:t>Il lavoro educativo </a:t>
            </a:r>
            <a:r>
              <a:rPr lang="it-IT" dirty="0" smtClean="0"/>
              <a:t>prevede </a:t>
            </a:r>
            <a:r>
              <a:rPr lang="it-IT" dirty="0"/>
              <a:t>(l’induzione di) un cambiamento </a:t>
            </a:r>
            <a:r>
              <a:rPr lang="it-IT" dirty="0" smtClean="0"/>
              <a:t>nel soggetto, </a:t>
            </a:r>
            <a:r>
              <a:rPr lang="it-IT" dirty="0"/>
              <a:t>sia </a:t>
            </a:r>
            <a:r>
              <a:rPr lang="it-IT" dirty="0" smtClean="0"/>
              <a:t>nelle </a:t>
            </a:r>
            <a:r>
              <a:rPr lang="it-IT" dirty="0"/>
              <a:t>competenze </a:t>
            </a:r>
            <a:r>
              <a:rPr lang="it-IT" dirty="0" smtClean="0"/>
              <a:t>che nella </a:t>
            </a:r>
            <a:r>
              <a:rPr lang="it-IT" dirty="0"/>
              <a:t>personalità, attraverso il governo della relazione educativa. Il cambiamento </a:t>
            </a:r>
            <a:r>
              <a:rPr lang="it-IT" dirty="0" smtClean="0"/>
              <a:t>non </a:t>
            </a:r>
            <a:r>
              <a:rPr lang="it-IT" dirty="0"/>
              <a:t>può mai essere </a:t>
            </a:r>
            <a:r>
              <a:rPr lang="it-IT" dirty="0" smtClean="0"/>
              <a:t>neutro, esso è sempre intenzionale e carico di significato. La domanda dunque è: in </a:t>
            </a:r>
            <a:r>
              <a:rPr lang="it-IT" dirty="0"/>
              <a:t>quale </a:t>
            </a:r>
            <a:r>
              <a:rPr lang="it-IT" dirty="0" smtClean="0"/>
              <a:t>direzione dirigere il cambiamento e perché? </a:t>
            </a:r>
            <a:r>
              <a:rPr lang="it-IT" dirty="0"/>
              <a:t>La direzione dell’agire educativo è solitamente dettata dalla pedagogia </a:t>
            </a:r>
            <a:r>
              <a:rPr lang="it-IT" dirty="0" smtClean="0"/>
              <a:t>e </a:t>
            </a:r>
            <a:r>
              <a:rPr lang="it-IT" dirty="0"/>
              <a:t>differisce a seconda dei paradigmi di </a:t>
            </a:r>
            <a:r>
              <a:rPr lang="it-IT" dirty="0" smtClean="0"/>
              <a:t>riferimento e della situazione contingente.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9F701-07FD-EA41-AEEF-FC356159D73B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74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262270"/>
            <a:ext cx="7583487" cy="477546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it-IT" dirty="0"/>
              <a:t>Il lavoro </a:t>
            </a:r>
            <a:r>
              <a:rPr lang="it-IT" dirty="0" smtClean="0"/>
              <a:t>fisioterapeutico prevede </a:t>
            </a:r>
            <a:r>
              <a:rPr lang="it-IT" dirty="0"/>
              <a:t>(l’induzione di) un cambiamento </a:t>
            </a:r>
            <a:r>
              <a:rPr lang="it-IT" dirty="0" smtClean="0"/>
              <a:t>nell’utente, </a:t>
            </a:r>
            <a:r>
              <a:rPr lang="it-IT" dirty="0"/>
              <a:t>sia </a:t>
            </a:r>
            <a:r>
              <a:rPr lang="it-IT" dirty="0" smtClean="0"/>
              <a:t>nelle </a:t>
            </a:r>
            <a:r>
              <a:rPr lang="it-IT" dirty="0"/>
              <a:t>competenze </a:t>
            </a:r>
            <a:r>
              <a:rPr lang="it-IT" dirty="0" smtClean="0"/>
              <a:t>che nella personalità, attraverso il governo della relazione fisioterapeutica. </a:t>
            </a:r>
            <a:r>
              <a:rPr lang="it-IT" dirty="0"/>
              <a:t>Il cambiamento </a:t>
            </a:r>
            <a:r>
              <a:rPr lang="it-IT" dirty="0" smtClean="0"/>
              <a:t>non </a:t>
            </a:r>
            <a:r>
              <a:rPr lang="it-IT" dirty="0"/>
              <a:t>può mai essere </a:t>
            </a:r>
            <a:r>
              <a:rPr lang="it-IT" dirty="0" smtClean="0"/>
              <a:t>neutro, esso è sempre intenzionale e carico di significato. La domanda dunque è: in </a:t>
            </a:r>
            <a:r>
              <a:rPr lang="it-IT" dirty="0"/>
              <a:t>quale direzione </a:t>
            </a:r>
            <a:r>
              <a:rPr lang="it-IT" dirty="0" smtClean="0"/>
              <a:t>dirigere il cambiamento e perché? </a:t>
            </a:r>
            <a:r>
              <a:rPr lang="it-IT" dirty="0"/>
              <a:t>La direzione dell’agire </a:t>
            </a:r>
            <a:r>
              <a:rPr lang="it-IT" dirty="0" smtClean="0"/>
              <a:t>fisioterapeutico </a:t>
            </a:r>
            <a:r>
              <a:rPr lang="it-IT" dirty="0"/>
              <a:t>è solitamente dettata dalla </a:t>
            </a:r>
            <a:r>
              <a:rPr lang="it-IT" dirty="0" smtClean="0"/>
              <a:t>fisioterapia stessa e </a:t>
            </a:r>
            <a:r>
              <a:rPr lang="it-IT" dirty="0"/>
              <a:t>differisce a seconda dei paradigmi di </a:t>
            </a:r>
            <a:r>
              <a:rPr lang="it-IT" dirty="0" smtClean="0"/>
              <a:t>riferimento e della situazione contingente.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18AF2-D306-1242-B74D-6A119D121938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212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e </a:t>
            </a:r>
            <a:r>
              <a:rPr lang="en-US" dirty="0" err="1" smtClean="0"/>
              <a:t>natura</a:t>
            </a:r>
            <a:r>
              <a:rPr lang="en-US" dirty="0" smtClean="0"/>
              <a:t> </a:t>
            </a:r>
            <a:r>
              <a:rPr lang="en-US" dirty="0" err="1" smtClean="0"/>
              <a:t>dell’uomo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Ontologia</a:t>
            </a:r>
            <a:r>
              <a:rPr lang="en-US" dirty="0" smtClean="0"/>
              <a:t>: </a:t>
            </a:r>
            <a:r>
              <a:rPr lang="en-US" dirty="0" err="1"/>
              <a:t>ò</a:t>
            </a:r>
            <a:r>
              <a:rPr lang="en-US" dirty="0" err="1" smtClean="0"/>
              <a:t>ntos</a:t>
            </a:r>
            <a:r>
              <a:rPr lang="en-US" dirty="0" smtClean="0"/>
              <a:t> e </a:t>
            </a:r>
            <a:r>
              <a:rPr lang="en-US" dirty="0" err="1" smtClean="0"/>
              <a:t>lògos</a:t>
            </a:r>
            <a:r>
              <a:rPr lang="en-US" dirty="0" smtClean="0"/>
              <a:t>: </a:t>
            </a:r>
            <a:r>
              <a:rPr lang="en-US" dirty="0" err="1" smtClean="0"/>
              <a:t>discorso</a:t>
            </a:r>
            <a:r>
              <a:rPr lang="en-US" dirty="0" smtClean="0"/>
              <a:t> </a:t>
            </a:r>
            <a:r>
              <a:rPr lang="en-US" dirty="0" err="1" smtClean="0"/>
              <a:t>sull’essere</a:t>
            </a:r>
            <a:r>
              <a:rPr lang="en-US" dirty="0" smtClean="0"/>
              <a:t>. </a:t>
            </a:r>
            <a:r>
              <a:rPr lang="en-US" dirty="0" err="1" smtClean="0"/>
              <a:t>Ricerca</a:t>
            </a:r>
            <a:r>
              <a:rPr lang="en-US" dirty="0" smtClean="0"/>
              <a:t> del </a:t>
            </a:r>
            <a:r>
              <a:rPr lang="en-US" dirty="0" err="1"/>
              <a:t>f</a:t>
            </a:r>
            <a:r>
              <a:rPr lang="en-US" dirty="0" err="1" smtClean="0"/>
              <a:t>ondamento</a:t>
            </a:r>
            <a:r>
              <a:rPr lang="en-US" dirty="0" smtClean="0"/>
              <a:t> </a:t>
            </a:r>
            <a:r>
              <a:rPr lang="en-US" dirty="0" err="1" smtClean="0"/>
              <a:t>dell’essere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L’essere</a:t>
            </a:r>
            <a:r>
              <a:rPr lang="en-US" dirty="0" smtClean="0"/>
              <a:t> </a:t>
            </a:r>
            <a:r>
              <a:rPr lang="en-US" dirty="0" err="1" smtClean="0"/>
              <a:t>umano</a:t>
            </a:r>
            <a:r>
              <a:rPr lang="en-US" dirty="0" smtClean="0"/>
              <a:t> è </a:t>
            </a:r>
            <a:r>
              <a:rPr lang="en-US" dirty="0" err="1" smtClean="0"/>
              <a:t>ontologicamente</a:t>
            </a:r>
            <a:r>
              <a:rPr lang="en-US" dirty="0" smtClean="0"/>
              <a:t> </a:t>
            </a:r>
            <a:r>
              <a:rPr lang="en-US" dirty="0" err="1" smtClean="0"/>
              <a:t>relazionale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Relazione</a:t>
            </a:r>
            <a:r>
              <a:rPr lang="en-US" dirty="0" smtClean="0"/>
              <a:t>: </a:t>
            </a:r>
            <a:r>
              <a:rPr lang="en-US" dirty="0" err="1" smtClean="0"/>
              <a:t>rapporto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cose</a:t>
            </a:r>
            <a:r>
              <a:rPr lang="en-US" dirty="0" smtClean="0"/>
              <a:t>; </a:t>
            </a:r>
            <a:r>
              <a:rPr lang="en-US" dirty="0" err="1" smtClean="0"/>
              <a:t>azione</a:t>
            </a:r>
            <a:r>
              <a:rPr lang="en-US" dirty="0" smtClean="0"/>
              <a:t> verso </a:t>
            </a:r>
            <a:r>
              <a:rPr lang="en-US" dirty="0" err="1" smtClean="0"/>
              <a:t>l’altro</a:t>
            </a:r>
            <a:r>
              <a:rPr lang="en-US" dirty="0" smtClean="0"/>
              <a:t> da </a:t>
            </a:r>
            <a:r>
              <a:rPr lang="en-US" dirty="0" err="1" smtClean="0"/>
              <a:t>sè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7316-974F-D94F-9D9C-0C9073205111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48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e </a:t>
            </a:r>
            <a:r>
              <a:rPr lang="en-US" dirty="0" err="1" smtClean="0"/>
              <a:t>natura</a:t>
            </a:r>
            <a:r>
              <a:rPr lang="en-US" dirty="0" smtClean="0"/>
              <a:t> </a:t>
            </a:r>
            <a:r>
              <a:rPr lang="en-US" dirty="0" err="1" smtClean="0"/>
              <a:t>dell’uomo</a:t>
            </a:r>
            <a:r>
              <a:rPr lang="en-US" dirty="0" smtClean="0"/>
              <a:t> </a:t>
            </a:r>
            <a:r>
              <a:rPr lang="en-US" sz="1600" dirty="0" smtClean="0"/>
              <a:t>(Pinker 2011; </a:t>
            </a:r>
            <a:r>
              <a:rPr lang="en-US" sz="1600" dirty="0" err="1" smtClean="0"/>
              <a:t>Bonino</a:t>
            </a:r>
            <a:r>
              <a:rPr lang="en-US" sz="1600" dirty="0" smtClean="0"/>
              <a:t> 2012; Singer et al. 2015)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Homo sapiens: </a:t>
            </a:r>
            <a:r>
              <a:rPr lang="en-US" dirty="0" err="1"/>
              <a:t>l’uomo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 smtClean="0"/>
              <a:t>apprende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 smtClean="0"/>
              <a:t>Intelligenza</a:t>
            </a:r>
            <a:r>
              <a:rPr lang="en-US" dirty="0" smtClean="0"/>
              <a:t> come virus: </a:t>
            </a:r>
            <a:r>
              <a:rPr lang="en-US" dirty="0" err="1" smtClean="0"/>
              <a:t>evoluzione</a:t>
            </a:r>
            <a:r>
              <a:rPr lang="en-US" dirty="0" smtClean="0"/>
              <a:t> </a:t>
            </a:r>
            <a:r>
              <a:rPr lang="en-US" dirty="0" err="1" smtClean="0"/>
              <a:t>culturale</a:t>
            </a:r>
            <a:r>
              <a:rPr lang="en-US" dirty="0"/>
              <a:t>/</a:t>
            </a:r>
            <a:r>
              <a:rPr lang="en-US" dirty="0" err="1" smtClean="0"/>
              <a:t>memica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Diffusione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conoscenza</a:t>
            </a:r>
            <a:r>
              <a:rPr lang="en-US" dirty="0" smtClean="0"/>
              <a:t> (</a:t>
            </a:r>
            <a:r>
              <a:rPr lang="en-US" dirty="0" err="1" smtClean="0"/>
              <a:t>oggetto</a:t>
            </a:r>
            <a:r>
              <a:rPr lang="en-US" dirty="0" smtClean="0"/>
              <a:t>) e </a:t>
            </a:r>
            <a:r>
              <a:rPr lang="en-US" dirty="0" err="1" smtClean="0"/>
              <a:t>dell’intelligenza</a:t>
            </a:r>
            <a:r>
              <a:rPr lang="en-US" dirty="0" smtClean="0"/>
              <a:t> (</a:t>
            </a:r>
            <a:r>
              <a:rPr lang="en-US" dirty="0" err="1" smtClean="0"/>
              <a:t>funzione</a:t>
            </a:r>
            <a:r>
              <a:rPr lang="en-US" dirty="0" smtClean="0"/>
              <a:t>) </a:t>
            </a:r>
            <a:r>
              <a:rPr lang="en-US" dirty="0" err="1" smtClean="0"/>
              <a:t>lungo</a:t>
            </a:r>
            <a:r>
              <a:rPr lang="en-US" dirty="0" smtClean="0"/>
              <a:t> </a:t>
            </a:r>
            <a:r>
              <a:rPr lang="en-US" dirty="0" err="1" smtClean="0"/>
              <a:t>l’arco</a:t>
            </a:r>
            <a:r>
              <a:rPr lang="en-US" dirty="0" smtClean="0"/>
              <a:t> </a:t>
            </a:r>
            <a:r>
              <a:rPr lang="en-US" dirty="0" err="1" smtClean="0"/>
              <a:t>dell’evoluzione</a:t>
            </a:r>
            <a:r>
              <a:rPr lang="en-US" dirty="0" smtClean="0"/>
              <a:t> </a:t>
            </a:r>
            <a:r>
              <a:rPr lang="en-US" dirty="0" err="1" smtClean="0"/>
              <a:t>dell’uomo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Zoon </a:t>
            </a:r>
            <a:r>
              <a:rPr lang="en-US" dirty="0" err="1"/>
              <a:t>politikon</a:t>
            </a:r>
            <a:r>
              <a:rPr lang="en-US" dirty="0"/>
              <a:t>: </a:t>
            </a:r>
            <a:r>
              <a:rPr lang="en-US" dirty="0" err="1"/>
              <a:t>animale</a:t>
            </a:r>
            <a:r>
              <a:rPr lang="en-US" dirty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vive e </a:t>
            </a:r>
            <a:r>
              <a:rPr lang="en-US" dirty="0" err="1" smtClean="0"/>
              <a:t>costruisce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 e </a:t>
            </a:r>
            <a:r>
              <a:rPr lang="en-US" dirty="0" err="1" smtClean="0"/>
              <a:t>civiltà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Homo </a:t>
            </a:r>
            <a:r>
              <a:rPr lang="en-US" dirty="0" err="1" smtClean="0"/>
              <a:t>reciprocans</a:t>
            </a:r>
            <a:r>
              <a:rPr lang="en-US" dirty="0" smtClean="0"/>
              <a:t>: </a:t>
            </a:r>
            <a:r>
              <a:rPr lang="en-US" dirty="0" err="1" smtClean="0"/>
              <a:t>uomo</a:t>
            </a:r>
            <a:r>
              <a:rPr lang="en-US" dirty="0" smtClean="0"/>
              <a:t> </a:t>
            </a:r>
            <a:r>
              <a:rPr lang="en-US" dirty="0" err="1" smtClean="0"/>
              <a:t>cooperativo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adotta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collaborativi</a:t>
            </a:r>
            <a:r>
              <a:rPr lang="en-US" dirty="0" smtClean="0"/>
              <a:t> e </a:t>
            </a:r>
            <a:r>
              <a:rPr lang="en-US" dirty="0" err="1" smtClean="0"/>
              <a:t>cooperativi</a:t>
            </a:r>
            <a:r>
              <a:rPr lang="en-US" dirty="0" smtClean="0"/>
              <a:t> per lo </a:t>
            </a:r>
            <a:r>
              <a:rPr lang="en-US" dirty="0" err="1" smtClean="0"/>
              <a:t>sviluppo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 e </a:t>
            </a:r>
            <a:r>
              <a:rPr lang="en-US" dirty="0" err="1" smtClean="0"/>
              <a:t>civiltà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AF3B-F534-4246-970A-FC67474F1B49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155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</a:t>
            </a:r>
            <a:r>
              <a:rPr lang="en-US" sz="2000" dirty="0" smtClean="0"/>
              <a:t>(Mortari 2002)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1600" dirty="0" err="1" smtClean="0"/>
              <a:t>Contro</a:t>
            </a:r>
            <a:r>
              <a:rPr lang="en-US" sz="1600" dirty="0" smtClean="0"/>
              <a:t> </a:t>
            </a:r>
            <a:r>
              <a:rPr lang="en-US" sz="1600" dirty="0" err="1" smtClean="0"/>
              <a:t>l’ontologia</a:t>
            </a:r>
            <a:r>
              <a:rPr lang="en-US" sz="1600" dirty="0" smtClean="0"/>
              <a:t> </a:t>
            </a:r>
            <a:r>
              <a:rPr lang="en-US" sz="1600" dirty="0" err="1" smtClean="0"/>
              <a:t>atomistica</a:t>
            </a:r>
            <a:r>
              <a:rPr lang="en-US" sz="1600" dirty="0" smtClean="0"/>
              <a:t> (</a:t>
            </a:r>
            <a:r>
              <a:rPr lang="en-US" sz="1600" dirty="0" err="1" smtClean="0"/>
              <a:t>Platonismo</a:t>
            </a:r>
            <a:r>
              <a:rPr lang="en-US" sz="1600" dirty="0" smtClean="0"/>
              <a:t>): </a:t>
            </a:r>
            <a:r>
              <a:rPr lang="en-US" sz="1600" dirty="0" err="1" smtClean="0"/>
              <a:t>individualismo</a:t>
            </a:r>
            <a:r>
              <a:rPr lang="en-US" sz="1600" dirty="0" smtClean="0"/>
              <a:t>, </a:t>
            </a:r>
            <a:r>
              <a:rPr lang="en-US" sz="1600" dirty="0" err="1" smtClean="0"/>
              <a:t>solipsismo</a:t>
            </a:r>
            <a:r>
              <a:rPr lang="en-US" sz="1600" dirty="0" smtClean="0"/>
              <a:t>, </a:t>
            </a:r>
            <a:r>
              <a:rPr lang="en-US" sz="1600" dirty="0" err="1" smtClean="0"/>
              <a:t>riduzionismo</a:t>
            </a:r>
            <a:r>
              <a:rPr lang="en-US" sz="1600" dirty="0" smtClean="0"/>
              <a:t>. </a:t>
            </a:r>
            <a:r>
              <a:rPr lang="en-US" sz="1600" dirty="0" err="1" smtClean="0"/>
              <a:t>Elementi</a:t>
            </a:r>
            <a:r>
              <a:rPr lang="en-US" sz="1600" dirty="0" smtClean="0"/>
              <a:t> </a:t>
            </a:r>
            <a:r>
              <a:rPr lang="en-US" sz="1600" dirty="0" err="1" smtClean="0"/>
              <a:t>individuali</a:t>
            </a:r>
            <a:r>
              <a:rPr lang="en-US" sz="1600" dirty="0" smtClean="0"/>
              <a:t> </a:t>
            </a:r>
            <a:r>
              <a:rPr lang="en-US" sz="1600" dirty="0" err="1" smtClean="0"/>
              <a:t>separati</a:t>
            </a:r>
            <a:r>
              <a:rPr lang="en-US" sz="1600" dirty="0" smtClean="0"/>
              <a:t> </a:t>
            </a:r>
            <a:r>
              <a:rPr lang="en-US" sz="1600" dirty="0" err="1" smtClean="0"/>
              <a:t>dagli</a:t>
            </a:r>
            <a:r>
              <a:rPr lang="en-US" sz="1600" dirty="0" smtClean="0"/>
              <a:t> </a:t>
            </a:r>
            <a:r>
              <a:rPr lang="en-US" sz="1600" dirty="0" err="1" smtClean="0"/>
              <a:t>altri</a:t>
            </a:r>
            <a:r>
              <a:rPr lang="en-US" sz="1600" dirty="0" smtClean="0"/>
              <a:t> </a:t>
            </a:r>
            <a:r>
              <a:rPr lang="en-US" sz="1600" dirty="0" err="1" smtClean="0"/>
              <a:t>elementi</a:t>
            </a:r>
            <a:r>
              <a:rPr lang="en-US" sz="1600" dirty="0" smtClean="0"/>
              <a:t> del </a:t>
            </a:r>
            <a:r>
              <a:rPr lang="en-US" sz="1600" dirty="0" err="1" smtClean="0"/>
              <a:t>sistema</a:t>
            </a:r>
            <a:endParaRPr lang="en-US" sz="1600" dirty="0" smtClean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1600" dirty="0" err="1" smtClean="0"/>
              <a:t>Contro</a:t>
            </a:r>
            <a:r>
              <a:rPr lang="en-US" sz="1600" dirty="0" smtClean="0"/>
              <a:t> </a:t>
            </a:r>
            <a:r>
              <a:rPr lang="en-US" sz="1600" dirty="0" err="1" smtClean="0"/>
              <a:t>l’ipotesi</a:t>
            </a:r>
            <a:r>
              <a:rPr lang="en-US" sz="1600" dirty="0" smtClean="0"/>
              <a:t> del “brain in the vat” (</a:t>
            </a:r>
            <a:r>
              <a:rPr lang="en-US" sz="1600" dirty="0" err="1" smtClean="0"/>
              <a:t>cervello</a:t>
            </a:r>
            <a:r>
              <a:rPr lang="en-US" sz="1600" dirty="0" smtClean="0"/>
              <a:t> </a:t>
            </a:r>
            <a:r>
              <a:rPr lang="en-US" sz="1600" dirty="0" err="1" smtClean="0"/>
              <a:t>nella</a:t>
            </a:r>
            <a:r>
              <a:rPr lang="en-US" sz="1600" dirty="0" smtClean="0"/>
              <a:t> </a:t>
            </a:r>
            <a:r>
              <a:rPr lang="en-US" sz="1600" dirty="0" err="1" smtClean="0"/>
              <a:t>vasca</a:t>
            </a:r>
            <a:r>
              <a:rPr lang="en-US" sz="1600" dirty="0" smtClean="0"/>
              <a:t>): il </a:t>
            </a:r>
            <a:r>
              <a:rPr lang="en-US" sz="1600" dirty="0" err="1" smtClean="0"/>
              <a:t>cervello</a:t>
            </a:r>
            <a:r>
              <a:rPr lang="en-US" sz="1600" dirty="0" smtClean="0"/>
              <a:t> </a:t>
            </a:r>
            <a:r>
              <a:rPr lang="en-US" sz="1600" dirty="0" err="1" smtClean="0"/>
              <a:t>può</a:t>
            </a:r>
            <a:r>
              <a:rPr lang="en-US" sz="1600" dirty="0" smtClean="0"/>
              <a:t> </a:t>
            </a:r>
            <a:r>
              <a:rPr lang="en-US" sz="1600" dirty="0" err="1" smtClean="0"/>
              <a:t>essere</a:t>
            </a:r>
            <a:r>
              <a:rPr lang="en-US" sz="1600" dirty="0" smtClean="0"/>
              <a:t> </a:t>
            </a:r>
            <a:r>
              <a:rPr lang="en-US" sz="1600" dirty="0" err="1" smtClean="0"/>
              <a:t>separato</a:t>
            </a:r>
            <a:r>
              <a:rPr lang="en-US" sz="1600" dirty="0" smtClean="0"/>
              <a:t> dal </a:t>
            </a:r>
            <a:r>
              <a:rPr lang="en-US" sz="1600" dirty="0" err="1" smtClean="0"/>
              <a:t>corpo</a:t>
            </a:r>
            <a:r>
              <a:rPr lang="en-US" sz="1600" dirty="0" smtClean="0"/>
              <a:t> e dal </a:t>
            </a:r>
            <a:r>
              <a:rPr lang="en-US" sz="1600" dirty="0" err="1" smtClean="0"/>
              <a:t>mondo</a:t>
            </a:r>
            <a:r>
              <a:rPr lang="en-US" sz="1600" dirty="0" smtClean="0"/>
              <a:t> </a:t>
            </a:r>
            <a:r>
              <a:rPr lang="en-US" sz="1600" dirty="0" err="1" smtClean="0"/>
              <a:t>circostante</a:t>
            </a:r>
            <a:r>
              <a:rPr lang="en-US" sz="1600" dirty="0" smtClean="0"/>
              <a:t> </a:t>
            </a:r>
            <a:r>
              <a:rPr lang="en-US" sz="1600" dirty="0" err="1" smtClean="0"/>
              <a:t>continuando</a:t>
            </a:r>
            <a:r>
              <a:rPr lang="en-US" sz="1600" dirty="0" smtClean="0"/>
              <a:t> a </a:t>
            </a:r>
            <a:r>
              <a:rPr lang="en-US" sz="1600" dirty="0" err="1" smtClean="0"/>
              <a:t>svolgere</a:t>
            </a:r>
            <a:r>
              <a:rPr lang="en-US" sz="1600" dirty="0" smtClean="0"/>
              <a:t> le sue </a:t>
            </a:r>
            <a:r>
              <a:rPr lang="en-US" sz="1600" dirty="0" err="1" smtClean="0"/>
              <a:t>funzioni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E2E5-720C-DF44-9EA2-B5843FDA4620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98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</a:t>
            </a:r>
            <a:r>
              <a:rPr lang="en-US" sz="2000" dirty="0" smtClean="0"/>
              <a:t>(Mortari 2002)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/>
              <a:t>Co-</a:t>
            </a:r>
            <a:r>
              <a:rPr lang="en-US" sz="1600" dirty="0" err="1" smtClean="0"/>
              <a:t>dipendenza</a:t>
            </a:r>
            <a:r>
              <a:rPr lang="en-US" sz="1600" dirty="0" smtClean="0"/>
              <a:t> e </a:t>
            </a:r>
            <a:r>
              <a:rPr lang="en-US" sz="1600" dirty="0"/>
              <a:t>co-</a:t>
            </a:r>
            <a:r>
              <a:rPr lang="en-US" sz="1600" dirty="0" err="1" smtClean="0"/>
              <a:t>esistenza</a:t>
            </a:r>
            <a:r>
              <a:rPr lang="en-US" sz="1600" dirty="0" smtClean="0"/>
              <a:t> </a:t>
            </a:r>
            <a:r>
              <a:rPr lang="en-US" sz="1600" dirty="0" err="1" smtClean="0"/>
              <a:t>sia</a:t>
            </a:r>
            <a:r>
              <a:rPr lang="en-US" sz="1600" dirty="0" smtClean="0"/>
              <a:t> </a:t>
            </a:r>
            <a:r>
              <a:rPr lang="en-US" sz="1600" dirty="0" err="1" smtClean="0"/>
              <a:t>degli</a:t>
            </a:r>
            <a:r>
              <a:rPr lang="en-US" sz="1600" dirty="0" smtClean="0"/>
              <a:t> </a:t>
            </a:r>
            <a:r>
              <a:rPr lang="en-US" sz="1600" dirty="0" err="1" smtClean="0"/>
              <a:t>elementi</a:t>
            </a:r>
            <a:r>
              <a:rPr lang="en-US" sz="1600" dirty="0" smtClean="0"/>
              <a:t> </a:t>
            </a:r>
            <a:r>
              <a:rPr lang="en-US" sz="1600" dirty="0" err="1" smtClean="0"/>
              <a:t>interni</a:t>
            </a:r>
            <a:r>
              <a:rPr lang="en-US" sz="1600" dirty="0" smtClean="0"/>
              <a:t> </a:t>
            </a:r>
            <a:r>
              <a:rPr lang="en-US" sz="1600" dirty="0" err="1" smtClean="0"/>
              <a:t>all’essere</a:t>
            </a:r>
            <a:r>
              <a:rPr lang="en-US" sz="1600" dirty="0" smtClean="0"/>
              <a:t> </a:t>
            </a:r>
            <a:r>
              <a:rPr lang="en-US" sz="1600" dirty="0" err="1" smtClean="0"/>
              <a:t>umano</a:t>
            </a:r>
            <a:r>
              <a:rPr lang="en-US" sz="1600" dirty="0" smtClean="0"/>
              <a:t> (</a:t>
            </a:r>
            <a:r>
              <a:rPr lang="en-US" sz="1600" dirty="0" err="1" smtClean="0"/>
              <a:t>mente-cervello-corpo</a:t>
            </a:r>
            <a:r>
              <a:rPr lang="en-US" sz="1600" dirty="0" smtClean="0"/>
              <a:t>), </a:t>
            </a:r>
            <a:r>
              <a:rPr lang="en-US" sz="1600" dirty="0" err="1" smtClean="0"/>
              <a:t>sia</a:t>
            </a:r>
            <a:r>
              <a:rPr lang="en-US" sz="1600" dirty="0" smtClean="0"/>
              <a:t> </a:t>
            </a:r>
            <a:r>
              <a:rPr lang="en-US" sz="1600" dirty="0" err="1" smtClean="0"/>
              <a:t>tra</a:t>
            </a:r>
            <a:r>
              <a:rPr lang="en-US" sz="1600" dirty="0" smtClean="0"/>
              <a:t> </a:t>
            </a:r>
            <a:r>
              <a:rPr lang="en-US" sz="1600" dirty="0" err="1" smtClean="0"/>
              <a:t>gli</a:t>
            </a:r>
            <a:r>
              <a:rPr lang="en-US" sz="1600" dirty="0" smtClean="0"/>
              <a:t> </a:t>
            </a:r>
            <a:r>
              <a:rPr lang="en-US" sz="1600" dirty="0" err="1" smtClean="0"/>
              <a:t>esseri</a:t>
            </a:r>
            <a:r>
              <a:rPr lang="en-US" sz="1600" dirty="0" smtClean="0"/>
              <a:t> </a:t>
            </a:r>
            <a:r>
              <a:rPr lang="en-US" sz="1600" dirty="0" err="1" smtClean="0"/>
              <a:t>umani</a:t>
            </a:r>
            <a:r>
              <a:rPr lang="en-US" sz="1600" dirty="0" smtClean="0"/>
              <a:t>, </a:t>
            </a:r>
            <a:r>
              <a:rPr lang="en-US" sz="1600" dirty="0" err="1" smtClean="0"/>
              <a:t>sia</a:t>
            </a:r>
            <a:r>
              <a:rPr lang="en-US" sz="1600" dirty="0" smtClean="0"/>
              <a:t> con </a:t>
            </a:r>
            <a:r>
              <a:rPr lang="en-US" sz="1600" dirty="0" err="1" smtClean="0"/>
              <a:t>l’ambiente</a:t>
            </a:r>
            <a:r>
              <a:rPr lang="en-US" sz="1600" dirty="0" smtClean="0"/>
              <a:t> </a:t>
            </a:r>
            <a:r>
              <a:rPr lang="en-US" sz="1600" dirty="0" err="1" smtClean="0"/>
              <a:t>circostante</a:t>
            </a:r>
            <a:r>
              <a:rPr lang="en-US" sz="1600" dirty="0" smtClean="0"/>
              <a:t> (</a:t>
            </a:r>
            <a:r>
              <a:rPr lang="en-US" sz="1600" dirty="0" err="1" smtClean="0"/>
              <a:t>nicchia</a:t>
            </a:r>
            <a:r>
              <a:rPr lang="en-US" sz="1600" dirty="0" smtClean="0"/>
              <a:t> </a:t>
            </a:r>
            <a:r>
              <a:rPr lang="en-US" sz="1600" dirty="0" err="1" smtClean="0"/>
              <a:t>ecologica</a:t>
            </a:r>
            <a:r>
              <a:rPr lang="en-US" sz="16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1600" dirty="0" err="1" smtClean="0"/>
              <a:t>Tre</a:t>
            </a:r>
            <a:r>
              <a:rPr lang="en-US" sz="1600" dirty="0" smtClean="0"/>
              <a:t> </a:t>
            </a:r>
            <a:r>
              <a:rPr lang="en-US" sz="1600" dirty="0" err="1" smtClean="0"/>
              <a:t>livelli</a:t>
            </a:r>
            <a:r>
              <a:rPr lang="en-US" sz="1600" dirty="0" smtClean="0"/>
              <a:t> di </a:t>
            </a:r>
            <a:r>
              <a:rPr lang="en-US" sz="1600" dirty="0" err="1" smtClean="0"/>
              <a:t>relazionalità</a:t>
            </a:r>
            <a:r>
              <a:rPr lang="en-US" sz="1600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en-US" sz="1400" dirty="0" err="1" smtClean="0"/>
              <a:t>Sè</a:t>
            </a:r>
            <a:r>
              <a:rPr lang="en-US" sz="1400" dirty="0" smtClean="0"/>
              <a:t> </a:t>
            </a:r>
            <a:r>
              <a:rPr lang="en-US" sz="1400" dirty="0" err="1" smtClean="0"/>
              <a:t>personale</a:t>
            </a:r>
            <a:r>
              <a:rPr lang="en-US" sz="1400" dirty="0" smtClean="0"/>
              <a:t>: </a:t>
            </a:r>
            <a:r>
              <a:rPr lang="en-US" sz="1400" dirty="0" err="1" smtClean="0"/>
              <a:t>relazione</a:t>
            </a:r>
            <a:r>
              <a:rPr lang="en-US" sz="1400" dirty="0" smtClean="0"/>
              <a:t> </a:t>
            </a:r>
            <a:r>
              <a:rPr lang="en-US" sz="1400" dirty="0" err="1" smtClean="0"/>
              <a:t>io-io</a:t>
            </a: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1400" dirty="0" err="1"/>
              <a:t>Sè</a:t>
            </a:r>
            <a:r>
              <a:rPr lang="en-US" sz="1400" dirty="0"/>
              <a:t> </a:t>
            </a:r>
            <a:r>
              <a:rPr lang="en-US" sz="1400" dirty="0" err="1"/>
              <a:t>sociale</a:t>
            </a:r>
            <a:r>
              <a:rPr lang="en-US" sz="1400" dirty="0"/>
              <a:t>: </a:t>
            </a:r>
            <a:r>
              <a:rPr lang="en-US" sz="1400" dirty="0" err="1"/>
              <a:t>relazione</a:t>
            </a:r>
            <a:r>
              <a:rPr lang="en-US" sz="1400" dirty="0"/>
              <a:t> </a:t>
            </a:r>
            <a:r>
              <a:rPr lang="en-US" sz="1400" dirty="0" err="1"/>
              <a:t>io-l’altro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 err="1"/>
              <a:t>Sè</a:t>
            </a:r>
            <a:r>
              <a:rPr lang="en-US" sz="1400" dirty="0"/>
              <a:t> </a:t>
            </a:r>
            <a:r>
              <a:rPr lang="en-US" sz="1400" dirty="0" err="1"/>
              <a:t>ecologico</a:t>
            </a:r>
            <a:r>
              <a:rPr lang="en-US" sz="1400" dirty="0"/>
              <a:t>: </a:t>
            </a:r>
            <a:r>
              <a:rPr lang="en-US" sz="1400" dirty="0" err="1"/>
              <a:t>relazione</a:t>
            </a:r>
            <a:r>
              <a:rPr lang="en-US" sz="1400" dirty="0"/>
              <a:t> </a:t>
            </a:r>
            <a:r>
              <a:rPr lang="en-US" sz="1400" dirty="0" err="1" smtClean="0"/>
              <a:t>io-ambiente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C42D-3EDE-E440-A838-172F0A434727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98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</a:t>
            </a:r>
            <a:r>
              <a:rPr lang="en-US" sz="2000" dirty="0" smtClean="0"/>
              <a:t>(Mortari 2002)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/>
              <a:t>Asimmetria</a:t>
            </a:r>
            <a:r>
              <a:rPr lang="en-US" b="1" dirty="0" smtClean="0"/>
              <a:t> </a:t>
            </a:r>
            <a:r>
              <a:rPr lang="en-US" b="1" dirty="0" err="1" smtClean="0"/>
              <a:t>relazionale</a:t>
            </a:r>
            <a:r>
              <a:rPr lang="en-US" dirty="0" smtClean="0"/>
              <a:t>: </a:t>
            </a:r>
            <a:r>
              <a:rPr lang="en-US" dirty="0" err="1" smtClean="0"/>
              <a:t>riconoscere</a:t>
            </a:r>
            <a:r>
              <a:rPr lang="en-US" dirty="0" smtClean="0"/>
              <a:t> e </a:t>
            </a:r>
            <a:r>
              <a:rPr lang="en-US" dirty="0" err="1" smtClean="0"/>
              <a:t>valorizzare</a:t>
            </a:r>
            <a:r>
              <a:rPr lang="en-US" dirty="0" smtClean="0"/>
              <a:t> le </a:t>
            </a:r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relazione</a:t>
            </a:r>
            <a:r>
              <a:rPr lang="en-US" dirty="0" smtClean="0"/>
              <a:t>; la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terapeutica</a:t>
            </a:r>
            <a:r>
              <a:rPr lang="en-US" dirty="0" smtClean="0"/>
              <a:t>, come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educativa</a:t>
            </a:r>
            <a:r>
              <a:rPr lang="en-US" dirty="0" smtClean="0"/>
              <a:t>, è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asimmetrica</a:t>
            </a:r>
            <a:r>
              <a:rPr lang="en-US" dirty="0" smtClean="0"/>
              <a:t>, per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motivo</a:t>
            </a:r>
            <a:r>
              <a:rPr lang="en-US" dirty="0" smtClean="0"/>
              <a:t> il </a:t>
            </a:r>
            <a:r>
              <a:rPr lang="en-US" dirty="0" err="1" smtClean="0"/>
              <a:t>terapeuta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in </a:t>
            </a:r>
            <a:r>
              <a:rPr lang="en-US" dirty="0" err="1" smtClean="0"/>
              <a:t>grado</a:t>
            </a:r>
            <a:r>
              <a:rPr lang="en-US" dirty="0" smtClean="0"/>
              <a:t> di </a:t>
            </a:r>
            <a:r>
              <a:rPr lang="en-US" dirty="0" err="1" smtClean="0"/>
              <a:t>gestire</a:t>
            </a:r>
            <a:r>
              <a:rPr lang="en-US" dirty="0" smtClean="0"/>
              <a:t> </a:t>
            </a:r>
            <a:r>
              <a:rPr lang="en-US" dirty="0" err="1" smtClean="0"/>
              <a:t>l’asimmetria</a:t>
            </a:r>
            <a:r>
              <a:rPr lang="en-US" dirty="0" smtClean="0"/>
              <a:t> </a:t>
            </a:r>
            <a:r>
              <a:rPr lang="en-US" dirty="0" err="1" smtClean="0"/>
              <a:t>relazionale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CC42D-3EDE-E440-A838-172F0A434727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98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</a:t>
            </a:r>
            <a:r>
              <a:rPr lang="en-US" sz="2000" dirty="0" smtClean="0"/>
              <a:t>(Mortari 2002)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/>
              <a:t>Principio di </a:t>
            </a:r>
            <a:r>
              <a:rPr lang="en-US" sz="1600" b="1" dirty="0" err="1" smtClean="0"/>
              <a:t>responsabilità</a:t>
            </a:r>
            <a:r>
              <a:rPr lang="en-US" sz="1600" dirty="0" smtClean="0"/>
              <a:t>: </a:t>
            </a:r>
            <a:r>
              <a:rPr lang="en-US" sz="1600" dirty="0" err="1" smtClean="0"/>
              <a:t>etica</a:t>
            </a:r>
            <a:r>
              <a:rPr lang="en-US" sz="1600" dirty="0" smtClean="0"/>
              <a:t> (</a:t>
            </a:r>
            <a:r>
              <a:rPr lang="en-US" sz="1600" dirty="0" err="1" smtClean="0"/>
              <a:t>èthos</a:t>
            </a:r>
            <a:r>
              <a:rPr lang="en-US" sz="1600" dirty="0" smtClean="0"/>
              <a:t>): </a:t>
            </a:r>
            <a:r>
              <a:rPr lang="en-US" sz="1600" dirty="0" err="1" smtClean="0"/>
              <a:t>carattere</a:t>
            </a:r>
            <a:r>
              <a:rPr lang="en-US" sz="1600" dirty="0" smtClean="0"/>
              <a:t>, </a:t>
            </a:r>
            <a:r>
              <a:rPr lang="en-US" sz="1600" dirty="0" err="1" smtClean="0"/>
              <a:t>comportamento</a:t>
            </a:r>
            <a:r>
              <a:rPr lang="en-US" sz="1600" dirty="0" smtClean="0"/>
              <a:t>, costume, </a:t>
            </a:r>
            <a:r>
              <a:rPr lang="en-US" sz="1600" dirty="0" err="1" smtClean="0"/>
              <a:t>consuetudine</a:t>
            </a:r>
            <a:r>
              <a:rPr lang="en-US" sz="1600" dirty="0" smtClean="0"/>
              <a:t> (Hans Jonas 1979); </a:t>
            </a:r>
            <a:r>
              <a:rPr lang="en-US" sz="1600" dirty="0" err="1" smtClean="0"/>
              <a:t>responsabilità</a:t>
            </a:r>
            <a:r>
              <a:rPr lang="en-US" sz="1600" dirty="0" smtClean="0"/>
              <a:t> </a:t>
            </a:r>
            <a:r>
              <a:rPr lang="en-US" sz="1600" dirty="0" err="1" smtClean="0"/>
              <a:t>nella</a:t>
            </a:r>
            <a:r>
              <a:rPr lang="en-US" sz="1600" dirty="0" smtClean="0"/>
              <a:t> </a:t>
            </a:r>
            <a:r>
              <a:rPr lang="en-US" sz="1600" dirty="0" err="1" smtClean="0"/>
              <a:t>gestione</a:t>
            </a:r>
            <a:r>
              <a:rPr lang="en-US" sz="1600" dirty="0" smtClean="0"/>
              <a:t> </a:t>
            </a:r>
            <a:r>
              <a:rPr lang="en-US" sz="1600" dirty="0" err="1" smtClean="0"/>
              <a:t>dell’asimmetria</a:t>
            </a:r>
            <a:r>
              <a:rPr lang="en-US" sz="1600" dirty="0" smtClean="0"/>
              <a:t> </a:t>
            </a:r>
            <a:r>
              <a:rPr lang="en-US" sz="1600" dirty="0" err="1" smtClean="0"/>
              <a:t>relazionale</a:t>
            </a:r>
            <a:r>
              <a:rPr lang="en-US" sz="1600" dirty="0" smtClean="0"/>
              <a:t>; </a:t>
            </a:r>
            <a:r>
              <a:rPr lang="en-US" sz="1600" dirty="0" err="1" smtClean="0"/>
              <a:t>responsabilità</a:t>
            </a:r>
            <a:r>
              <a:rPr lang="en-US" sz="1600" dirty="0" smtClean="0"/>
              <a:t> </a:t>
            </a:r>
            <a:r>
              <a:rPr lang="en-US" sz="1600" dirty="0" err="1" smtClean="0"/>
              <a:t>nella</a:t>
            </a:r>
            <a:r>
              <a:rPr lang="en-US" sz="1600" dirty="0" smtClean="0"/>
              <a:t> </a:t>
            </a:r>
            <a:r>
              <a:rPr lang="en-US" sz="1600" dirty="0" err="1" smtClean="0"/>
              <a:t>conduzione</a:t>
            </a:r>
            <a:r>
              <a:rPr lang="en-US" sz="1600" dirty="0" smtClean="0"/>
              <a:t> </a:t>
            </a:r>
            <a:r>
              <a:rPr lang="en-US" sz="1600" dirty="0" err="1" smtClean="0"/>
              <a:t>dell’altro</a:t>
            </a:r>
            <a:r>
              <a:rPr lang="en-US" sz="1600" dirty="0" smtClean="0"/>
              <a:t> e </a:t>
            </a:r>
            <a:r>
              <a:rPr lang="en-US" sz="1600" dirty="0" err="1" smtClean="0"/>
              <a:t>nella</a:t>
            </a:r>
            <a:r>
              <a:rPr lang="en-US" sz="1600" dirty="0" smtClean="0"/>
              <a:t> </a:t>
            </a:r>
            <a:r>
              <a:rPr lang="en-US" sz="1600" dirty="0" err="1" smtClean="0"/>
              <a:t>direzione</a:t>
            </a:r>
            <a:r>
              <a:rPr lang="en-US" sz="1600" dirty="0" smtClean="0"/>
              <a:t> del </a:t>
            </a:r>
            <a:r>
              <a:rPr lang="en-US" sz="1600" dirty="0" err="1" smtClean="0"/>
              <a:t>cambiamento</a:t>
            </a:r>
            <a:r>
              <a:rPr lang="en-US" sz="1600" dirty="0" smtClean="0"/>
              <a:t> </a:t>
            </a:r>
            <a:r>
              <a:rPr lang="en-US" sz="1600" dirty="0" err="1" smtClean="0"/>
              <a:t>intenzionalmente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indotto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b="1" dirty="0" err="1" smtClean="0"/>
              <a:t>Dialettica</a:t>
            </a:r>
            <a:r>
              <a:rPr lang="en-US" sz="1600" b="1" dirty="0" smtClean="0"/>
              <a:t> </a:t>
            </a:r>
            <a:r>
              <a:rPr lang="en-US" sz="1600" b="1" dirty="0" err="1"/>
              <a:t>p</a:t>
            </a:r>
            <a:r>
              <a:rPr lang="en-US" sz="1600" b="1" dirty="0" err="1" smtClean="0"/>
              <a:t>assività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attività</a:t>
            </a:r>
            <a:r>
              <a:rPr lang="en-US" sz="1600" dirty="0" smtClean="0"/>
              <a:t>: </a:t>
            </a:r>
            <a:r>
              <a:rPr lang="en-US" sz="1600" dirty="0" err="1" smtClean="0"/>
              <a:t>capacità</a:t>
            </a:r>
            <a:r>
              <a:rPr lang="en-US" sz="1600" dirty="0" smtClean="0"/>
              <a:t> di </a:t>
            </a:r>
            <a:r>
              <a:rPr lang="en-US" sz="1600" dirty="0" err="1" smtClean="0"/>
              <a:t>gestire</a:t>
            </a:r>
            <a:r>
              <a:rPr lang="en-US" sz="1600" dirty="0" smtClean="0"/>
              <a:t> la </a:t>
            </a:r>
            <a:r>
              <a:rPr lang="en-US" sz="1600" dirty="0" err="1" smtClean="0"/>
              <a:t>relazione</a:t>
            </a:r>
            <a:r>
              <a:rPr lang="en-US" sz="1600" dirty="0" smtClean="0"/>
              <a:t> </a:t>
            </a:r>
            <a:r>
              <a:rPr lang="en-US" sz="1600" dirty="0" err="1" smtClean="0"/>
              <a:t>attraverso</a:t>
            </a:r>
            <a:r>
              <a:rPr lang="en-US" sz="1600" dirty="0" smtClean="0"/>
              <a:t> le </a:t>
            </a:r>
            <a:r>
              <a:rPr lang="en-US" sz="1600" dirty="0" err="1" smtClean="0"/>
              <a:t>opposte</a:t>
            </a:r>
            <a:r>
              <a:rPr lang="en-US" sz="1600" dirty="0" smtClean="0"/>
              <a:t> </a:t>
            </a:r>
            <a:r>
              <a:rPr lang="en-US" sz="1600" dirty="0" err="1" smtClean="0"/>
              <a:t>forze</a:t>
            </a:r>
            <a:r>
              <a:rPr lang="en-US" sz="1600" dirty="0" smtClean="0"/>
              <a:t> di </a:t>
            </a:r>
            <a:r>
              <a:rPr lang="en-US" sz="1600" dirty="0" err="1" smtClean="0"/>
              <a:t>azione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A929-F268-504C-8EF6-020F2DC7C65D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98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Ontologia </a:t>
            </a:r>
            <a:r>
              <a:rPr lang="en-US" dirty="0" err="1" smtClean="0"/>
              <a:t>relazionale</a:t>
            </a:r>
            <a:r>
              <a:rPr lang="en-US" dirty="0" smtClean="0"/>
              <a:t> </a:t>
            </a:r>
            <a:r>
              <a:rPr lang="en-US" sz="2000" dirty="0" smtClean="0"/>
              <a:t>(Mortari 2002)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/>
              <a:t>Ascolto</a:t>
            </a:r>
            <a:r>
              <a:rPr lang="en-US" dirty="0" smtClean="0"/>
              <a:t>: </a:t>
            </a:r>
            <a:r>
              <a:rPr lang="en-US" dirty="0" err="1" smtClean="0"/>
              <a:t>dimensione</a:t>
            </a:r>
            <a:r>
              <a:rPr lang="en-US" dirty="0" smtClean="0"/>
              <a:t> del </a:t>
            </a:r>
            <a:r>
              <a:rPr lang="en-US" dirty="0" err="1" smtClean="0"/>
              <a:t>silenzio</a:t>
            </a:r>
            <a:r>
              <a:rPr lang="en-US" dirty="0" smtClean="0"/>
              <a:t> (</a:t>
            </a:r>
            <a:r>
              <a:rPr lang="en-US" dirty="0" err="1" smtClean="0"/>
              <a:t>esercizi</a:t>
            </a:r>
            <a:r>
              <a:rPr lang="en-US" dirty="0" smtClean="0"/>
              <a:t> per </a:t>
            </a:r>
            <a:r>
              <a:rPr lang="en-US" dirty="0" err="1" smtClean="0"/>
              <a:t>stimolare</a:t>
            </a:r>
            <a:r>
              <a:rPr lang="en-US" dirty="0" smtClean="0"/>
              <a:t> </a:t>
            </a:r>
            <a:r>
              <a:rPr lang="en-US" dirty="0" err="1" smtClean="0"/>
              <a:t>silenzio</a:t>
            </a:r>
            <a:r>
              <a:rPr lang="en-US" dirty="0" smtClean="0"/>
              <a:t> </a:t>
            </a:r>
            <a:r>
              <a:rPr lang="en-US" dirty="0" err="1" smtClean="0"/>
              <a:t>accogliente</a:t>
            </a:r>
            <a:r>
              <a:rPr lang="en-US" dirty="0" smtClean="0"/>
              <a:t>); per </a:t>
            </a:r>
            <a:r>
              <a:rPr lang="en-US" dirty="0" err="1" smtClean="0"/>
              <a:t>conoscere</a:t>
            </a:r>
            <a:r>
              <a:rPr lang="en-US" dirty="0" smtClean="0"/>
              <a:t> la </a:t>
            </a:r>
            <a:r>
              <a:rPr lang="en-US" dirty="0" err="1" smtClean="0"/>
              <a:t>dimensione</a:t>
            </a:r>
            <a:r>
              <a:rPr lang="en-US" dirty="0" smtClean="0"/>
              <a:t> </a:t>
            </a:r>
            <a:r>
              <a:rPr lang="en-US" dirty="0" err="1" smtClean="0"/>
              <a:t>dell’altro</a:t>
            </a:r>
            <a:r>
              <a:rPr lang="en-US" dirty="0" smtClean="0"/>
              <a:t> è </a:t>
            </a:r>
            <a:r>
              <a:rPr lang="en-US" dirty="0" err="1" smtClean="0"/>
              <a:t>necessario</a:t>
            </a:r>
            <a:r>
              <a:rPr lang="en-US" dirty="0" smtClean="0"/>
              <a:t> </a:t>
            </a:r>
            <a:r>
              <a:rPr lang="en-US" dirty="0" err="1" smtClean="0"/>
              <a:t>consentirne</a:t>
            </a:r>
            <a:r>
              <a:rPr lang="en-US" dirty="0" smtClean="0"/>
              <a:t> </a:t>
            </a:r>
            <a:r>
              <a:rPr lang="en-US" dirty="0" err="1" smtClean="0"/>
              <a:t>l’emersione</a:t>
            </a:r>
            <a:r>
              <a:rPr lang="en-US" dirty="0" smtClean="0"/>
              <a:t> del </a:t>
            </a:r>
            <a:r>
              <a:rPr lang="en-US" dirty="0" err="1" smtClean="0"/>
              <a:t>comportamento</a:t>
            </a:r>
            <a:r>
              <a:rPr lang="en-US" dirty="0" smtClean="0"/>
              <a:t>; </a:t>
            </a:r>
            <a:r>
              <a:rPr lang="en-US" dirty="0" err="1" smtClean="0"/>
              <a:t>presenza</a:t>
            </a:r>
            <a:r>
              <a:rPr lang="en-US" dirty="0" smtClean="0"/>
              <a:t> </a:t>
            </a:r>
            <a:r>
              <a:rPr lang="en-US" dirty="0" err="1" smtClean="0"/>
              <a:t>accogliente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A929-F268-504C-8EF6-020F2DC7C65D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87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Bibliografia</a:t>
            </a:r>
            <a:r>
              <a:rPr lang="en-US" dirty="0" smtClean="0"/>
              <a:t> minima </a:t>
            </a:r>
            <a:r>
              <a:rPr lang="en-US" dirty="0" err="1" smtClean="0"/>
              <a:t>sull’ontologia</a:t>
            </a:r>
            <a:r>
              <a:rPr lang="en-US" dirty="0" smtClean="0"/>
              <a:t> </a:t>
            </a:r>
            <a:r>
              <a:rPr lang="en-US" dirty="0" err="1" smtClean="0"/>
              <a:t>relazionale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Pinker S. (2011) The Better Angels of our nature. Why violence has declined, Viking, New York</a:t>
            </a:r>
          </a:p>
          <a:p>
            <a:r>
              <a:rPr lang="it-IT" dirty="0" smtClean="0"/>
              <a:t>Bonino S. (</a:t>
            </a:r>
            <a:r>
              <a:rPr lang="it-IT" dirty="0"/>
              <a:t>2012) Altruisti per natura: alle radici della socialità </a:t>
            </a:r>
            <a:r>
              <a:rPr lang="it-IT" dirty="0" smtClean="0"/>
              <a:t>positiva, Laterza, Milano</a:t>
            </a:r>
            <a:endParaRPr lang="en-US" dirty="0" smtClean="0"/>
          </a:p>
          <a:p>
            <a:r>
              <a:rPr lang="en-US" dirty="0" err="1" smtClean="0"/>
              <a:t>Elworthy</a:t>
            </a:r>
            <a:r>
              <a:rPr lang="en-US" dirty="0" smtClean="0"/>
              <a:t> C. (1993). </a:t>
            </a:r>
            <a:r>
              <a:rPr lang="en-US" i="1" dirty="0" smtClean="0"/>
              <a:t>Homo </a:t>
            </a:r>
            <a:r>
              <a:rPr lang="en-US" i="1" dirty="0" err="1"/>
              <a:t>Biologicus</a:t>
            </a:r>
            <a:r>
              <a:rPr lang="en-US" i="1" dirty="0"/>
              <a:t>: An Evolutionary Model for the Human Sciences.</a:t>
            </a:r>
            <a:r>
              <a:rPr lang="en-US" dirty="0"/>
              <a:t> </a:t>
            </a:r>
            <a:r>
              <a:rPr lang="en-US" dirty="0" err="1"/>
              <a:t>Duncker</a:t>
            </a:r>
            <a:r>
              <a:rPr lang="en-US" dirty="0"/>
              <a:t> &amp; </a:t>
            </a:r>
            <a:r>
              <a:rPr lang="en-US" dirty="0" err="1"/>
              <a:t>Humblot</a:t>
            </a:r>
            <a:r>
              <a:rPr lang="en-US" dirty="0"/>
              <a:t>, </a:t>
            </a:r>
            <a:r>
              <a:rPr lang="en-US" dirty="0" smtClean="0"/>
              <a:t>Berlin</a:t>
            </a:r>
          </a:p>
          <a:p>
            <a:r>
              <a:rPr lang="en-US" dirty="0" smtClean="0"/>
              <a:t>Huizinga J. (2002; 1938). Homo </a:t>
            </a:r>
            <a:r>
              <a:rPr lang="en-US" dirty="0" err="1" smtClean="0"/>
              <a:t>ludens</a:t>
            </a:r>
            <a:r>
              <a:rPr lang="en-US" dirty="0" smtClean="0"/>
              <a:t>, </a:t>
            </a:r>
            <a:r>
              <a:rPr lang="en-US" dirty="0" err="1" smtClean="0"/>
              <a:t>Einaudi</a:t>
            </a:r>
            <a:r>
              <a:rPr lang="en-US" dirty="0" smtClean="0"/>
              <a:t>, Torino.</a:t>
            </a:r>
          </a:p>
          <a:p>
            <a:r>
              <a:rPr lang="en-US" dirty="0" smtClean="0"/>
              <a:t>Jonas H. (2002) </a:t>
            </a:r>
            <a:r>
              <a:rPr lang="en-US" i="1" dirty="0" smtClean="0"/>
              <a:t>Il </a:t>
            </a:r>
            <a:r>
              <a:rPr lang="en-US" i="1" dirty="0"/>
              <a:t>principio </a:t>
            </a:r>
            <a:r>
              <a:rPr lang="en-US" i="1" dirty="0" err="1"/>
              <a:t>responsabilità</a:t>
            </a:r>
            <a:r>
              <a:rPr lang="en-US" i="1" dirty="0"/>
              <a:t>. </a:t>
            </a:r>
            <a:r>
              <a:rPr lang="en-US" i="1" dirty="0" err="1"/>
              <a:t>Un'etica</a:t>
            </a:r>
            <a:r>
              <a:rPr lang="en-US" i="1" dirty="0"/>
              <a:t> per la </a:t>
            </a:r>
            <a:r>
              <a:rPr lang="en-US" i="1" dirty="0" err="1"/>
              <a:t>civiltà</a:t>
            </a:r>
            <a:r>
              <a:rPr lang="en-US" i="1" dirty="0"/>
              <a:t> </a:t>
            </a:r>
            <a:r>
              <a:rPr lang="en-US" i="1" dirty="0" err="1"/>
              <a:t>tecnologica</a:t>
            </a:r>
            <a:r>
              <a:rPr lang="en-US" dirty="0"/>
              <a:t>, </a:t>
            </a:r>
            <a:r>
              <a:rPr lang="en-US" dirty="0" err="1"/>
              <a:t>curato</a:t>
            </a:r>
            <a:r>
              <a:rPr lang="en-US" dirty="0"/>
              <a:t> da P. P. </a:t>
            </a:r>
            <a:r>
              <a:rPr lang="en-US" dirty="0" err="1"/>
              <a:t>Portinaro</a:t>
            </a:r>
            <a:r>
              <a:rPr lang="en-US" dirty="0"/>
              <a:t>, </a:t>
            </a:r>
            <a:r>
              <a:rPr lang="en-US" dirty="0" err="1"/>
              <a:t>Biblioteca</a:t>
            </a:r>
            <a:r>
              <a:rPr lang="en-US" dirty="0"/>
              <a:t> </a:t>
            </a:r>
            <a:r>
              <a:rPr lang="en-US" dirty="0" err="1" smtClean="0"/>
              <a:t>Einaudi</a:t>
            </a:r>
            <a:r>
              <a:rPr lang="en-US" dirty="0" smtClean="0"/>
              <a:t>, Torino.</a:t>
            </a:r>
          </a:p>
          <a:p>
            <a:r>
              <a:rPr lang="en-US" dirty="0" smtClean="0"/>
              <a:t>Mortari L. (2002) Aver </a:t>
            </a:r>
            <a:r>
              <a:rPr lang="en-US" dirty="0" err="1" smtClean="0"/>
              <a:t>cura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vita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mente</a:t>
            </a:r>
            <a:r>
              <a:rPr lang="en-US" dirty="0" smtClean="0"/>
              <a:t>, La </a:t>
            </a:r>
            <a:r>
              <a:rPr lang="en-US" dirty="0" err="1" smtClean="0"/>
              <a:t>Nuova</a:t>
            </a:r>
            <a:r>
              <a:rPr lang="en-US" dirty="0" smtClean="0"/>
              <a:t> Italia, Firenze</a:t>
            </a:r>
          </a:p>
          <a:p>
            <a:r>
              <a:rPr lang="en-US" dirty="0" smtClean="0"/>
              <a:t>Singer T., Ricard M. (2015). Caring Economics, Picador.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48699-3B0D-0F41-97A3-0222E42AE801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25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 </a:t>
            </a:r>
            <a:r>
              <a:rPr lang="en-US" dirty="0" err="1" smtClean="0"/>
              <a:t>temi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Dinamica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Relazione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Lavoro</a:t>
            </a:r>
            <a:r>
              <a:rPr lang="en-US" dirty="0" smtClean="0"/>
              <a:t> di </a:t>
            </a:r>
            <a:r>
              <a:rPr lang="en-US" dirty="0" err="1"/>
              <a:t>g</a:t>
            </a:r>
            <a:r>
              <a:rPr lang="en-US" dirty="0" err="1" smtClean="0"/>
              <a:t>ruppo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7F67-990F-5848-AA03-F1BB82CFC74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23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Corpo</a:t>
            </a:r>
            <a:r>
              <a:rPr lang="en-US" dirty="0" smtClean="0"/>
              <a:t> e </a:t>
            </a:r>
            <a:r>
              <a:rPr lang="en-US" dirty="0" err="1" smtClean="0"/>
              <a:t>relazione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Embodiment</a:t>
            </a:r>
            <a:r>
              <a:rPr lang="en-US" dirty="0" smtClean="0"/>
              <a:t>: </a:t>
            </a:r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err="1" smtClean="0"/>
              <a:t>scientifico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recupera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corpo</a:t>
            </a:r>
            <a:r>
              <a:rPr lang="en-US" dirty="0" smtClean="0"/>
              <a:t> e la </a:t>
            </a:r>
            <a:r>
              <a:rPr lang="en-US" dirty="0" err="1" smtClean="0"/>
              <a:t>corporeità</a:t>
            </a:r>
            <a:r>
              <a:rPr lang="en-US" dirty="0" smtClean="0"/>
              <a:t> </a:t>
            </a:r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fondamento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cognizione</a:t>
            </a:r>
            <a:r>
              <a:rPr lang="en-US" dirty="0" smtClean="0"/>
              <a:t>, </a:t>
            </a:r>
            <a:r>
              <a:rPr lang="en-US" dirty="0" err="1" smtClean="0"/>
              <a:t>dell’identità</a:t>
            </a:r>
            <a:r>
              <a:rPr lang="en-US" dirty="0" smtClean="0"/>
              <a:t> 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(Varela et al 1991)</a:t>
            </a:r>
          </a:p>
          <a:p>
            <a:r>
              <a:rPr lang="en-US" b="1" dirty="0" err="1" smtClean="0"/>
              <a:t>Imitazione</a:t>
            </a:r>
            <a:r>
              <a:rPr lang="en-US" dirty="0" smtClean="0"/>
              <a:t>: Mirror System; </a:t>
            </a:r>
            <a:r>
              <a:rPr lang="en-US" dirty="0" err="1" smtClean="0"/>
              <a:t>capacità</a:t>
            </a:r>
            <a:r>
              <a:rPr lang="en-US" dirty="0" smtClean="0"/>
              <a:t> di </a:t>
            </a:r>
            <a:r>
              <a:rPr lang="en-US" dirty="0" err="1" smtClean="0"/>
              <a:t>apprendere</a:t>
            </a:r>
            <a:r>
              <a:rPr lang="en-US" dirty="0" smtClean="0"/>
              <a:t> e </a:t>
            </a:r>
            <a:r>
              <a:rPr lang="en-US" dirty="0" err="1" smtClean="0"/>
              <a:t>comprendere</a:t>
            </a:r>
            <a:r>
              <a:rPr lang="en-US" dirty="0" smtClean="0"/>
              <a:t> le </a:t>
            </a:r>
            <a:r>
              <a:rPr lang="en-US" dirty="0" err="1" smtClean="0"/>
              <a:t>intenzioni</a:t>
            </a:r>
            <a:r>
              <a:rPr lang="en-US" dirty="0" smtClean="0"/>
              <a:t> </a:t>
            </a:r>
            <a:r>
              <a:rPr lang="en-US" dirty="0" err="1" smtClean="0"/>
              <a:t>altrui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la </a:t>
            </a:r>
            <a:r>
              <a:rPr lang="en-US" dirty="0" err="1" smtClean="0"/>
              <a:t>dimensione</a:t>
            </a:r>
            <a:r>
              <a:rPr lang="en-US" dirty="0" smtClean="0"/>
              <a:t> </a:t>
            </a:r>
            <a:r>
              <a:rPr lang="en-US" dirty="0" err="1" smtClean="0"/>
              <a:t>corporea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esperienziale</a:t>
            </a:r>
            <a:r>
              <a:rPr lang="en-US" dirty="0" smtClean="0"/>
              <a:t>; so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fai</a:t>
            </a:r>
            <a:r>
              <a:rPr lang="en-US" dirty="0" smtClean="0"/>
              <a:t>, so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senti</a:t>
            </a:r>
            <a:endParaRPr lang="en-US" dirty="0" smtClean="0"/>
          </a:p>
          <a:p>
            <a:r>
              <a:rPr lang="en-US" b="1" dirty="0" smtClean="0"/>
              <a:t>Merging (blurring)</a:t>
            </a:r>
            <a:r>
              <a:rPr lang="en-US" dirty="0" smtClean="0"/>
              <a:t>: </a:t>
            </a:r>
            <a:r>
              <a:rPr lang="en-US" dirty="0" err="1" smtClean="0"/>
              <a:t>tendenza</a:t>
            </a:r>
            <a:r>
              <a:rPr lang="en-US" dirty="0" smtClean="0"/>
              <a:t> a </a:t>
            </a:r>
            <a:r>
              <a:rPr lang="en-US" dirty="0" err="1" smtClean="0"/>
              <a:t>confondere</a:t>
            </a:r>
            <a:r>
              <a:rPr lang="en-US" dirty="0" smtClean="0"/>
              <a:t> la </a:t>
            </a:r>
            <a:r>
              <a:rPr lang="en-US" dirty="0" err="1" smtClean="0"/>
              <a:t>propria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r>
              <a:rPr lang="en-US" dirty="0" smtClean="0"/>
              <a:t> con </a:t>
            </a:r>
            <a:r>
              <a:rPr lang="en-US" dirty="0" err="1" smtClean="0"/>
              <a:t>quella</a:t>
            </a:r>
            <a:r>
              <a:rPr lang="en-US" dirty="0" smtClean="0"/>
              <a:t> di un </a:t>
            </a:r>
            <a:r>
              <a:rPr lang="en-US" dirty="0" err="1" smtClean="0"/>
              <a:t>altro</a:t>
            </a:r>
            <a:r>
              <a:rPr lang="en-US" dirty="0" smtClean="0"/>
              <a:t> o il </a:t>
            </a:r>
            <a:r>
              <a:rPr lang="en-US" dirty="0" err="1" smtClean="0"/>
              <a:t>proprio</a:t>
            </a:r>
            <a:r>
              <a:rPr lang="en-US" dirty="0" smtClean="0"/>
              <a:t> </a:t>
            </a:r>
            <a:r>
              <a:rPr lang="en-US" dirty="0" err="1" smtClean="0"/>
              <a:t>corpo</a:t>
            </a:r>
            <a:r>
              <a:rPr lang="en-US" dirty="0" smtClean="0"/>
              <a:t> con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(</a:t>
            </a:r>
            <a:r>
              <a:rPr lang="en-US" dirty="0" err="1" smtClean="0"/>
              <a:t>arto</a:t>
            </a:r>
            <a:r>
              <a:rPr lang="en-US" dirty="0" smtClean="0"/>
              <a:t> </a:t>
            </a:r>
            <a:r>
              <a:rPr lang="en-US" dirty="0" err="1" smtClean="0"/>
              <a:t>fantasma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Synchronizing</a:t>
            </a:r>
            <a:r>
              <a:rPr lang="en-US" dirty="0" smtClean="0"/>
              <a:t>: </a:t>
            </a:r>
            <a:r>
              <a:rPr lang="en-US" dirty="0" err="1" smtClean="0"/>
              <a:t>sincronizzazione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movimenti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movimenti</a:t>
            </a:r>
            <a:r>
              <a:rPr lang="en-US" dirty="0" smtClean="0"/>
              <a:t> </a:t>
            </a:r>
            <a:r>
              <a:rPr lang="en-US" dirty="0" err="1" smtClean="0"/>
              <a:t>sincroni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preferiti</a:t>
            </a:r>
            <a:r>
              <a:rPr lang="en-US" dirty="0" smtClean="0"/>
              <a:t> a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asincroni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2D06F-E3CC-B147-8F73-5528FC5E2A06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29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581" y="628123"/>
            <a:ext cx="6589199" cy="128089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Corpo</a:t>
            </a:r>
            <a:r>
              <a:rPr lang="en-US" dirty="0" smtClean="0"/>
              <a:t> e </a:t>
            </a:r>
            <a:r>
              <a:rPr lang="en-US" dirty="0" err="1" smtClean="0"/>
              <a:t>relazione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Il </a:t>
            </a:r>
            <a:r>
              <a:rPr lang="en-US" dirty="0" err="1" smtClean="0"/>
              <a:t>fisioterapista</a:t>
            </a:r>
            <a:r>
              <a:rPr lang="en-US" dirty="0" smtClean="0"/>
              <a:t> non è solo </a:t>
            </a:r>
            <a:r>
              <a:rPr lang="en-US" dirty="0" err="1" smtClean="0"/>
              <a:t>esecutore</a:t>
            </a:r>
            <a:r>
              <a:rPr lang="en-US" dirty="0" smtClean="0"/>
              <a:t> ma </a:t>
            </a:r>
            <a:r>
              <a:rPr lang="en-US" dirty="0" err="1" smtClean="0"/>
              <a:t>gestore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dinamiche</a:t>
            </a:r>
            <a:r>
              <a:rPr lang="en-US" dirty="0" smtClean="0"/>
              <a:t> </a:t>
            </a:r>
            <a:r>
              <a:rPr lang="en-US" dirty="0" err="1" smtClean="0"/>
              <a:t>complesse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Weltanschauung: “</a:t>
            </a:r>
            <a:r>
              <a:rPr lang="en-US" dirty="0" err="1" smtClean="0"/>
              <a:t>visione</a:t>
            </a:r>
            <a:r>
              <a:rPr lang="en-US" dirty="0" smtClean="0"/>
              <a:t> del </a:t>
            </a:r>
            <a:r>
              <a:rPr lang="en-US" dirty="0" err="1" smtClean="0"/>
              <a:t>mondo</a:t>
            </a:r>
            <a:r>
              <a:rPr lang="en-US" dirty="0" smtClean="0"/>
              <a:t>”. </a:t>
            </a:r>
            <a:r>
              <a:rPr lang="en-US" dirty="0" err="1" smtClean="0"/>
              <a:t>Capacità</a:t>
            </a:r>
            <a:r>
              <a:rPr lang="en-US" dirty="0" smtClean="0"/>
              <a:t> di </a:t>
            </a:r>
            <a:r>
              <a:rPr lang="en-US" dirty="0" err="1" smtClean="0"/>
              <a:t>affrontare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del </a:t>
            </a:r>
            <a:r>
              <a:rPr lang="en-US" dirty="0" err="1" smtClean="0"/>
              <a:t>ruolo</a:t>
            </a:r>
            <a:r>
              <a:rPr lang="en-US" dirty="0" smtClean="0"/>
              <a:t> del </a:t>
            </a:r>
            <a:r>
              <a:rPr lang="en-US" dirty="0" err="1" smtClean="0"/>
              <a:t>corpo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vita </a:t>
            </a:r>
            <a:r>
              <a:rPr lang="en-US" dirty="0" err="1" smtClean="0"/>
              <a:t>dell’individuo</a:t>
            </a:r>
            <a:r>
              <a:rPr lang="en-US" dirty="0" smtClean="0"/>
              <a:t> e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 </a:t>
            </a:r>
            <a:r>
              <a:rPr lang="en-US" dirty="0" err="1" smtClean="0"/>
              <a:t>all’interno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/>
              <a:t>T</a:t>
            </a:r>
            <a:r>
              <a:rPr lang="en-US" dirty="0" err="1" smtClean="0"/>
              <a:t>eorie</a:t>
            </a:r>
            <a:r>
              <a:rPr lang="en-US" dirty="0" smtClean="0"/>
              <a:t> del </a:t>
            </a:r>
            <a:r>
              <a:rPr lang="en-US" dirty="0" err="1" smtClean="0"/>
              <a:t>corpo</a:t>
            </a:r>
            <a:r>
              <a:rPr lang="en-US" dirty="0" smtClean="0"/>
              <a:t>: Michel Foucault, Jean-Luc Nancy (</a:t>
            </a:r>
            <a:r>
              <a:rPr lang="en-US" i="1" dirty="0" err="1" smtClean="0"/>
              <a:t>Essere</a:t>
            </a:r>
            <a:r>
              <a:rPr lang="en-US" i="1" dirty="0" smtClean="0"/>
              <a:t> </a:t>
            </a:r>
            <a:r>
              <a:rPr lang="en-US" i="1" dirty="0" err="1" smtClean="0"/>
              <a:t>singolare</a:t>
            </a:r>
            <a:r>
              <a:rPr lang="en-US" i="1" dirty="0" smtClean="0"/>
              <a:t> </a:t>
            </a:r>
            <a:r>
              <a:rPr lang="en-US" i="1" dirty="0" err="1" smtClean="0"/>
              <a:t>plurale</a:t>
            </a:r>
            <a:r>
              <a:rPr lang="en-US" dirty="0" smtClean="0"/>
              <a:t>), Umberto </a:t>
            </a:r>
            <a:r>
              <a:rPr lang="en-US" dirty="0" err="1" smtClean="0"/>
              <a:t>Galimberti</a:t>
            </a:r>
            <a:r>
              <a:rPr lang="en-US" dirty="0" smtClean="0"/>
              <a:t>, Francisco Varela (Embodiment)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CEBB8-A2FE-C04A-A5F5-98BC283644DF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18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Video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dimensione</a:t>
            </a:r>
            <a:r>
              <a:rPr lang="en-US" dirty="0" smtClean="0"/>
              <a:t> </a:t>
            </a:r>
            <a:r>
              <a:rPr lang="en-US" dirty="0" err="1" smtClean="0"/>
              <a:t>naturale</a:t>
            </a:r>
            <a:r>
              <a:rPr lang="en-US" dirty="0" smtClean="0"/>
              <a:t> </a:t>
            </a:r>
            <a:r>
              <a:rPr lang="en-US" dirty="0" err="1" smtClean="0"/>
              <a:t>dell’imitazione</a:t>
            </a:r>
            <a:r>
              <a:rPr lang="en-US" dirty="0" smtClean="0"/>
              <a:t> </a:t>
            </a:r>
            <a:r>
              <a:rPr lang="en-US" dirty="0" err="1" smtClean="0"/>
              <a:t>motorio</a:t>
            </a:r>
            <a:r>
              <a:rPr lang="en-US" dirty="0" smtClean="0"/>
              <a:t>/</a:t>
            </a:r>
            <a:r>
              <a:rPr lang="en-US" dirty="0" err="1" smtClean="0"/>
              <a:t>corporea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://youtu.be/</a:t>
            </a:r>
            <a:r>
              <a:rPr lang="en-US" dirty="0" smtClean="0">
                <a:hlinkClick r:id="rId2"/>
              </a:rPr>
              <a:t>k72WFYv6WMw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://youtu.be/-9k4Y8x-</a:t>
            </a:r>
            <a:r>
              <a:rPr lang="en-US" dirty="0" smtClean="0">
                <a:hlinkClick r:id="rId2"/>
              </a:rPr>
              <a:t>L6E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://www.youtube.com/watch?v=k2YdkQ1G5QI&amp;feature=</a:t>
            </a:r>
            <a:r>
              <a:rPr lang="en-US" dirty="0" smtClean="0">
                <a:hlinkClick r:id="rId2"/>
              </a:rPr>
              <a:t>player_detailpage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688B-B79E-5846-B405-D0EAFCF3EB68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06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Video sul comportamento pro-sociale</a:t>
            </a:r>
            <a:endParaRPr lang="it-IT" dirty="0"/>
          </a:p>
        </p:txBody>
      </p:sp>
      <p:pic>
        <p:nvPicPr>
          <p:cNvPr id="7" name="-wqBlcLw0v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09950" y="3003964"/>
            <a:ext cx="3657600" cy="2057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7F67-990F-5848-AA03-F1BB82CFC74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9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Empatia</a:t>
            </a:r>
            <a:r>
              <a:rPr lang="en-US" dirty="0" smtClean="0"/>
              <a:t>: </a:t>
            </a:r>
            <a:r>
              <a:rPr lang="en-US" dirty="0" err="1" smtClean="0"/>
              <a:t>abilità</a:t>
            </a:r>
            <a:r>
              <a:rPr lang="en-US" dirty="0" smtClean="0"/>
              <a:t> di </a:t>
            </a:r>
            <a:r>
              <a:rPr lang="en-US" dirty="0" err="1" smtClean="0"/>
              <a:t>comprendere</a:t>
            </a:r>
            <a:r>
              <a:rPr lang="en-US" dirty="0" smtClean="0"/>
              <a:t> </a:t>
            </a:r>
            <a:r>
              <a:rPr lang="en-US" dirty="0" err="1" smtClean="0"/>
              <a:t>l’altro</a:t>
            </a:r>
            <a:r>
              <a:rPr lang="en-US" dirty="0" smtClean="0"/>
              <a:t> da </a:t>
            </a:r>
            <a:r>
              <a:rPr lang="en-US" dirty="0" err="1" smtClean="0"/>
              <a:t>dentro</a:t>
            </a:r>
            <a:r>
              <a:rPr lang="en-US" dirty="0" smtClean="0"/>
              <a:t>, “come se </a:t>
            </a:r>
            <a:r>
              <a:rPr lang="en-US" dirty="0" err="1" smtClean="0"/>
              <a:t>succeddesse</a:t>
            </a:r>
            <a:r>
              <a:rPr lang="en-US" dirty="0" smtClean="0"/>
              <a:t> a me”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lvl="0"/>
            <a:r>
              <a:rPr lang="it-IT" dirty="0" smtClean="0"/>
              <a:t>Civiltà </a:t>
            </a:r>
            <a:r>
              <a:rPr lang="it-IT" dirty="0" smtClean="0"/>
              <a:t>dell’empatia</a:t>
            </a:r>
            <a:r>
              <a:rPr lang="it-IT" dirty="0"/>
              <a:t> </a:t>
            </a:r>
            <a:r>
              <a:rPr lang="it-IT" dirty="0" smtClean="0"/>
              <a:t>(Rifkin, 2010): civiltà che riproduce e promuove empatia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3D1A4-6DC0-724C-9C55-5ED7687094CB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1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Bibliografia</a:t>
            </a:r>
            <a:r>
              <a:rPr lang="en-US" dirty="0" smtClean="0"/>
              <a:t> minima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corpo</a:t>
            </a:r>
            <a:r>
              <a:rPr lang="en-US" dirty="0" smtClean="0"/>
              <a:t> e </a:t>
            </a:r>
            <a:r>
              <a:rPr lang="en-US" dirty="0" err="1" smtClean="0"/>
              <a:t>relazione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Rizzolatti</a:t>
            </a:r>
            <a:r>
              <a:rPr lang="en-US" dirty="0" smtClean="0"/>
              <a:t> G. e </a:t>
            </a:r>
            <a:r>
              <a:rPr lang="en-US" dirty="0" err="1" smtClean="0"/>
              <a:t>Sinigaglia</a:t>
            </a:r>
            <a:r>
              <a:rPr lang="en-US" dirty="0" smtClean="0"/>
              <a:t> C. (2006). So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fai</a:t>
            </a:r>
            <a:r>
              <a:rPr lang="en-US" dirty="0" smtClean="0"/>
              <a:t>. Il </a:t>
            </a:r>
            <a:r>
              <a:rPr lang="en-US" dirty="0" err="1" smtClean="0"/>
              <a:t>cervello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agisce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neuroni</a:t>
            </a:r>
            <a:r>
              <a:rPr lang="en-US" dirty="0" smtClean="0"/>
              <a:t> </a:t>
            </a:r>
            <a:r>
              <a:rPr lang="en-US" dirty="0" err="1" smtClean="0"/>
              <a:t>specchio</a:t>
            </a:r>
            <a:r>
              <a:rPr lang="en-US" dirty="0" smtClean="0"/>
              <a:t>. Cortina </a:t>
            </a:r>
            <a:r>
              <a:rPr lang="en-US" dirty="0" err="1" smtClean="0"/>
              <a:t>Raffaello</a:t>
            </a:r>
            <a:endParaRPr lang="en-US" dirty="0" smtClean="0"/>
          </a:p>
          <a:p>
            <a:r>
              <a:rPr lang="en-US" dirty="0" smtClean="0"/>
              <a:t>Varela F, Thompson E. </a:t>
            </a:r>
            <a:r>
              <a:rPr lang="en-US" dirty="0" err="1" smtClean="0"/>
              <a:t>Rosch</a:t>
            </a:r>
            <a:r>
              <a:rPr lang="en-US" dirty="0" smtClean="0"/>
              <a:t> E. (1991). The Embodied Mind. Cognitive science and human </a:t>
            </a:r>
            <a:r>
              <a:rPr lang="en-US" dirty="0" err="1" smtClean="0"/>
              <a:t>experience,The</a:t>
            </a:r>
            <a:r>
              <a:rPr lang="en-US" dirty="0" smtClean="0"/>
              <a:t> MIT Press, Boston</a:t>
            </a:r>
          </a:p>
          <a:p>
            <a:r>
              <a:rPr lang="en-US" dirty="0" smtClean="0"/>
              <a:t>Rifkin J. (2011). La </a:t>
            </a:r>
            <a:r>
              <a:rPr lang="en-US" dirty="0" err="1" smtClean="0"/>
              <a:t>Civiltà</a:t>
            </a:r>
            <a:r>
              <a:rPr lang="en-US" dirty="0" smtClean="0"/>
              <a:t> </a:t>
            </a:r>
            <a:r>
              <a:rPr lang="en-US" dirty="0" err="1" smtClean="0"/>
              <a:t>dell’Empatia</a:t>
            </a:r>
            <a:r>
              <a:rPr lang="en-US" dirty="0" smtClean="0"/>
              <a:t>. </a:t>
            </a:r>
            <a:r>
              <a:rPr lang="en-US" dirty="0" err="1" smtClean="0"/>
              <a:t>Mondadori</a:t>
            </a:r>
            <a:r>
              <a:rPr lang="en-US" dirty="0" smtClean="0"/>
              <a:t> Italia, Milano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B8A-267E-5348-B329-1082FA39E62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33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Musso</a:t>
            </a:r>
            <a:r>
              <a:rPr lang="en-US" sz="1600" dirty="0" smtClean="0"/>
              <a:t> 1997; Smith 2007)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Epistemologia</a:t>
            </a:r>
            <a:r>
              <a:rPr lang="en-US" dirty="0" smtClean="0"/>
              <a:t> </a:t>
            </a:r>
            <a:r>
              <a:rPr lang="en-US" dirty="0" err="1" smtClean="0"/>
              <a:t>sistemica</a:t>
            </a:r>
            <a:r>
              <a:rPr lang="en-US" dirty="0" smtClean="0"/>
              <a:t>: 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complessi</a:t>
            </a:r>
            <a:r>
              <a:rPr lang="en-US" dirty="0" smtClean="0"/>
              <a:t> per lo studio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relazioni</a:t>
            </a:r>
            <a:r>
              <a:rPr lang="en-US" dirty="0" smtClean="0"/>
              <a:t> </a:t>
            </a:r>
            <a:r>
              <a:rPr lang="en-US" dirty="0" err="1" smtClean="0"/>
              <a:t>umane</a:t>
            </a:r>
            <a:endParaRPr lang="en-US" dirty="0" smtClean="0"/>
          </a:p>
          <a:p>
            <a:r>
              <a:rPr lang="en-US" dirty="0" smtClean="0"/>
              <a:t>Quattro </a:t>
            </a:r>
            <a:r>
              <a:rPr lang="en-US" dirty="0" err="1" smtClean="0"/>
              <a:t>caratteristiche</a:t>
            </a:r>
            <a:r>
              <a:rPr lang="en-US" dirty="0" smtClean="0"/>
              <a:t>: </a:t>
            </a:r>
          </a:p>
          <a:p>
            <a:pPr lvl="1">
              <a:spcBef>
                <a:spcPts val="1800"/>
              </a:spcBef>
            </a:pPr>
            <a:r>
              <a:rPr lang="en-US" dirty="0" err="1" smtClean="0"/>
              <a:t>naturale</a:t>
            </a:r>
            <a:r>
              <a:rPr lang="en-US" dirty="0" smtClean="0"/>
              <a:t> </a:t>
            </a:r>
            <a:r>
              <a:rPr lang="en-US" dirty="0" err="1" smtClean="0"/>
              <a:t>autosviluppo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: </a:t>
            </a:r>
            <a:r>
              <a:rPr lang="en-US" b="1" dirty="0" err="1" smtClean="0"/>
              <a:t>autopoiesi</a:t>
            </a:r>
            <a:r>
              <a:rPr lang="en-US" dirty="0" smtClean="0"/>
              <a:t> (self-organizing systems, </a:t>
            </a:r>
            <a:r>
              <a:rPr lang="en-US" dirty="0" err="1" smtClean="0"/>
              <a:t>Sugata</a:t>
            </a:r>
            <a:r>
              <a:rPr lang="en-US" dirty="0" smtClean="0"/>
              <a:t> </a:t>
            </a:r>
            <a:r>
              <a:rPr lang="en-US" dirty="0" err="1" smtClean="0"/>
              <a:t>Mitra</a:t>
            </a:r>
            <a:r>
              <a:rPr lang="en-US" dirty="0" smtClean="0"/>
              <a:t>)</a:t>
            </a:r>
          </a:p>
          <a:p>
            <a:pPr lvl="1">
              <a:spcBef>
                <a:spcPts val="1800"/>
              </a:spcBef>
            </a:pPr>
            <a:r>
              <a:rPr lang="en-US" dirty="0" err="1" smtClean="0"/>
              <a:t>naturale</a:t>
            </a:r>
            <a:r>
              <a:rPr lang="en-US" dirty="0" smtClean="0"/>
              <a:t> </a:t>
            </a:r>
            <a:r>
              <a:rPr lang="en-US" dirty="0" err="1" smtClean="0"/>
              <a:t>direzionalità</a:t>
            </a:r>
            <a:r>
              <a:rPr lang="en-US" dirty="0" smtClean="0"/>
              <a:t> del </a:t>
            </a:r>
            <a:r>
              <a:rPr lang="en-US" dirty="0" err="1" smtClean="0"/>
              <a:t>sistema</a:t>
            </a:r>
            <a:r>
              <a:rPr lang="en-US" dirty="0" smtClean="0"/>
              <a:t>: </a:t>
            </a:r>
            <a:r>
              <a:rPr lang="en-US" b="1" dirty="0" err="1" smtClean="0"/>
              <a:t>autonomia</a:t>
            </a:r>
            <a:endParaRPr lang="en-US" b="1" dirty="0" smtClean="0"/>
          </a:p>
          <a:p>
            <a:pPr lvl="1">
              <a:spcBef>
                <a:spcPts val="1800"/>
              </a:spcBef>
            </a:pPr>
            <a:r>
              <a:rPr lang="en-US" dirty="0" err="1" smtClean="0"/>
              <a:t>naturale</a:t>
            </a:r>
            <a:r>
              <a:rPr lang="en-US" dirty="0" smtClean="0"/>
              <a:t> </a:t>
            </a:r>
            <a:r>
              <a:rPr lang="en-US" dirty="0" err="1" smtClean="0"/>
              <a:t>consapevolezza</a:t>
            </a:r>
            <a:r>
              <a:rPr lang="en-US" dirty="0" smtClean="0"/>
              <a:t> e </a:t>
            </a:r>
            <a:r>
              <a:rPr lang="en-US" dirty="0" err="1" smtClean="0"/>
              <a:t>autocorrezione</a:t>
            </a:r>
            <a:r>
              <a:rPr lang="en-US" dirty="0" smtClean="0"/>
              <a:t> del </a:t>
            </a:r>
            <a:r>
              <a:rPr lang="en-US" dirty="0" err="1" smtClean="0"/>
              <a:t>sistema</a:t>
            </a:r>
            <a:r>
              <a:rPr lang="en-US" dirty="0" smtClean="0"/>
              <a:t>: </a:t>
            </a:r>
            <a:r>
              <a:rPr lang="en-US" b="1" dirty="0" err="1" smtClean="0"/>
              <a:t>coscienza</a:t>
            </a:r>
            <a:endParaRPr lang="en-US" b="1" dirty="0" smtClean="0"/>
          </a:p>
          <a:p>
            <a:pPr lvl="1">
              <a:spcBef>
                <a:spcPts val="1800"/>
              </a:spcBef>
            </a:pPr>
            <a:r>
              <a:rPr lang="en-US" dirty="0" err="1"/>
              <a:t>n</a:t>
            </a:r>
            <a:r>
              <a:rPr lang="en-US" dirty="0" err="1" smtClean="0"/>
              <a:t>aturale</a:t>
            </a:r>
            <a:r>
              <a:rPr lang="en-US" dirty="0" smtClean="0"/>
              <a:t> </a:t>
            </a:r>
            <a:r>
              <a:rPr lang="en-US" dirty="0" err="1" smtClean="0"/>
              <a:t>tendenza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ricerca del </a:t>
            </a:r>
            <a:r>
              <a:rPr lang="en-US" dirty="0" err="1" smtClean="0"/>
              <a:t>benessere</a:t>
            </a:r>
            <a:r>
              <a:rPr lang="en-US" dirty="0" smtClean="0"/>
              <a:t> </a:t>
            </a:r>
            <a:r>
              <a:rPr lang="en-US" dirty="0" err="1" smtClean="0"/>
              <a:t>psicofisico</a:t>
            </a:r>
            <a:r>
              <a:rPr lang="en-US" dirty="0" smtClean="0"/>
              <a:t> del </a:t>
            </a:r>
            <a:r>
              <a:rPr lang="en-US" dirty="0" err="1" smtClean="0"/>
              <a:t>sistema</a:t>
            </a:r>
            <a:r>
              <a:rPr lang="en-US" dirty="0" smtClean="0"/>
              <a:t>: </a:t>
            </a:r>
            <a:r>
              <a:rPr lang="en-US" b="1" dirty="0" err="1" smtClean="0"/>
              <a:t>eudaimonia</a:t>
            </a:r>
            <a:r>
              <a:rPr lang="en-US" dirty="0" smtClean="0"/>
              <a:t> (</a:t>
            </a:r>
            <a:r>
              <a:rPr lang="en-US" dirty="0" err="1" smtClean="0"/>
              <a:t>felicità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E453-914C-D346-8E32-B7592C0A3B99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6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err="1" smtClean="0"/>
              <a:t>Effetto</a:t>
            </a:r>
            <a:r>
              <a:rPr lang="en-US" dirty="0" smtClean="0"/>
              <a:t> </a:t>
            </a:r>
            <a:r>
              <a:rPr lang="en-US" dirty="0" err="1" smtClean="0"/>
              <a:t>farfalla</a:t>
            </a:r>
            <a:r>
              <a:rPr lang="en-US" dirty="0" smtClean="0"/>
              <a:t> (</a:t>
            </a:r>
            <a:r>
              <a:rPr lang="en-US" dirty="0" err="1" smtClean="0"/>
              <a:t>sensibilità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variazioni</a:t>
            </a:r>
            <a:r>
              <a:rPr lang="en-US" dirty="0" smtClean="0"/>
              <a:t> </a:t>
            </a:r>
            <a:r>
              <a:rPr lang="en-US" dirty="0" err="1" smtClean="0"/>
              <a:t>iniziali</a:t>
            </a:r>
            <a:r>
              <a:rPr lang="en-US" dirty="0" smtClean="0"/>
              <a:t> del </a:t>
            </a:r>
            <a:r>
              <a:rPr lang="en-US" dirty="0" err="1" smtClean="0"/>
              <a:t>sistema</a:t>
            </a:r>
            <a:r>
              <a:rPr lang="en-US" dirty="0" smtClean="0"/>
              <a:t>): </a:t>
            </a:r>
            <a:r>
              <a:rPr lang="en-US" dirty="0" err="1"/>
              <a:t>p</a:t>
            </a:r>
            <a:r>
              <a:rPr lang="en-US" dirty="0" err="1" smtClean="0"/>
              <a:t>iccole</a:t>
            </a:r>
            <a:r>
              <a:rPr lang="en-US" dirty="0" smtClean="0"/>
              <a:t> </a:t>
            </a:r>
            <a:r>
              <a:rPr lang="en-US" dirty="0" err="1" smtClean="0"/>
              <a:t>variazioni</a:t>
            </a:r>
            <a:r>
              <a:rPr lang="en-US" dirty="0" smtClean="0"/>
              <a:t> </a:t>
            </a:r>
            <a:r>
              <a:rPr lang="en-US" dirty="0" err="1" smtClean="0"/>
              <a:t>iniziali</a:t>
            </a:r>
            <a:r>
              <a:rPr lang="en-US" dirty="0" smtClean="0"/>
              <a:t>, </a:t>
            </a:r>
            <a:r>
              <a:rPr lang="en-US" dirty="0" err="1" smtClean="0"/>
              <a:t>grandi</a:t>
            </a:r>
            <a:r>
              <a:rPr lang="en-US" dirty="0" smtClean="0"/>
              <a:t> </a:t>
            </a:r>
            <a:r>
              <a:rPr lang="en-US" dirty="0" err="1" smtClean="0"/>
              <a:t>effetti</a:t>
            </a:r>
            <a:r>
              <a:rPr lang="en-US" dirty="0" smtClean="0"/>
              <a:t> </a:t>
            </a:r>
            <a:r>
              <a:rPr lang="en-US" dirty="0" err="1" smtClean="0"/>
              <a:t>finali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 smtClean="0"/>
              <a:t>Dinamica</a:t>
            </a:r>
            <a:r>
              <a:rPr lang="en-US" dirty="0" smtClean="0"/>
              <a:t> non </a:t>
            </a:r>
            <a:r>
              <a:rPr lang="en-US" dirty="0" err="1" smtClean="0"/>
              <a:t>lineare</a:t>
            </a:r>
            <a:r>
              <a:rPr lang="it-IT" dirty="0"/>
              <a:t> </a:t>
            </a:r>
            <a:r>
              <a:rPr lang="it-IT" dirty="0" smtClean="0"/>
              <a:t>produce</a:t>
            </a:r>
            <a:r>
              <a:rPr lang="it-IT" dirty="0" smtClean="0"/>
              <a:t> </a:t>
            </a:r>
            <a:r>
              <a:rPr lang="it-IT" dirty="0" smtClean="0"/>
              <a:t>processi </a:t>
            </a:r>
            <a:r>
              <a:rPr lang="it-IT" dirty="0" smtClean="0"/>
              <a:t>emergenti: comportamenti del sistema non riconducibili ai singoli nodi che compongono il sistema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Gestalt: il </a:t>
            </a:r>
            <a:r>
              <a:rPr lang="en-US" dirty="0" err="1" smtClean="0"/>
              <a:t>tutto</a:t>
            </a:r>
            <a:r>
              <a:rPr lang="en-US" dirty="0" smtClean="0"/>
              <a:t> non è la </a:t>
            </a:r>
            <a:r>
              <a:rPr lang="en-US" dirty="0" err="1" smtClean="0"/>
              <a:t>somma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 smtClean="0"/>
              <a:t>Attrattori</a:t>
            </a:r>
            <a:r>
              <a:rPr lang="en-US" dirty="0" smtClean="0"/>
              <a:t>: </a:t>
            </a:r>
            <a:r>
              <a:rPr lang="en-US" dirty="0"/>
              <a:t>l</a:t>
            </a:r>
            <a:r>
              <a:rPr lang="en-US" dirty="0" smtClean="0"/>
              <a:t>eader/follower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B817D-AB2E-A44E-A931-1A57E8123ED0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687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37551"/>
          </a:xfrm>
        </p:spPr>
        <p:txBody>
          <a:bodyPr/>
          <a:lstStyle/>
          <a:p>
            <a:pPr marL="282575" lvl="0" indent="-282575"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  <a:ea typeface="+mn-ea"/>
                <a:cs typeface="+mn-cs"/>
              </a:rPr>
              <a:t>Elementi del </a:t>
            </a:r>
            <a:r>
              <a:rPr lang="en-US" sz="3600" dirty="0" err="1" smtClean="0">
                <a:solidFill>
                  <a:schemeClr val="tx1"/>
                </a:solidFill>
                <a:ea typeface="+mn-ea"/>
                <a:cs typeface="+mn-cs"/>
              </a:rPr>
              <a:t>gruppo-sistema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451113"/>
            <a:ext cx="6591985" cy="446010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Individui</a:t>
            </a:r>
            <a:r>
              <a:rPr lang="en-US" dirty="0" smtClean="0"/>
              <a:t> – </a:t>
            </a:r>
            <a:r>
              <a:rPr lang="en-US" dirty="0" err="1" smtClean="0"/>
              <a:t>nodi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Ruoli</a:t>
            </a:r>
            <a:r>
              <a:rPr lang="en-US" dirty="0" smtClean="0"/>
              <a:t>: </a:t>
            </a:r>
            <a:r>
              <a:rPr lang="en-US" dirty="0" err="1" smtClean="0"/>
              <a:t>cosa</a:t>
            </a:r>
            <a:r>
              <a:rPr lang="en-US" dirty="0" smtClean="0"/>
              <a:t> fa </a:t>
            </a:r>
            <a:r>
              <a:rPr lang="en-US" dirty="0" err="1" smtClean="0"/>
              <a:t>l’individuo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Proprietà</a:t>
            </a:r>
            <a:r>
              <a:rPr lang="en-US" dirty="0" smtClean="0"/>
              <a:t>: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fare </a:t>
            </a:r>
            <a:r>
              <a:rPr lang="en-US" dirty="0" err="1" smtClean="0"/>
              <a:t>l’individuo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Relazioni</a:t>
            </a:r>
            <a:r>
              <a:rPr lang="en-US" dirty="0" smtClean="0"/>
              <a:t> – </a:t>
            </a:r>
            <a:r>
              <a:rPr lang="en-US" dirty="0" err="1" smtClean="0"/>
              <a:t>connessioni</a:t>
            </a:r>
            <a:r>
              <a:rPr lang="en-US" dirty="0" smtClean="0"/>
              <a:t>: </a:t>
            </a:r>
            <a:r>
              <a:rPr lang="en-US" dirty="0" err="1" smtClean="0"/>
              <a:t>contatti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individui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Azione</a:t>
            </a:r>
            <a:r>
              <a:rPr lang="en-US" dirty="0" smtClean="0"/>
              <a:t> – </a:t>
            </a:r>
            <a:r>
              <a:rPr lang="en-US" dirty="0" err="1" smtClean="0"/>
              <a:t>informazione</a:t>
            </a:r>
            <a:r>
              <a:rPr lang="en-US" dirty="0" smtClean="0"/>
              <a:t>(es</a:t>
            </a:r>
            <a:r>
              <a:rPr lang="en-US" dirty="0" smtClean="0"/>
              <a:t>. </a:t>
            </a:r>
            <a:r>
              <a:rPr lang="en-US" dirty="0" err="1"/>
              <a:t>i</a:t>
            </a:r>
            <a:r>
              <a:rPr lang="en-US" dirty="0" err="1" smtClean="0"/>
              <a:t>nformazione</a:t>
            </a:r>
            <a:r>
              <a:rPr lang="en-US" dirty="0" smtClean="0"/>
              <a:t> </a:t>
            </a:r>
            <a:r>
              <a:rPr lang="en-US" dirty="0" err="1" smtClean="0"/>
              <a:t>vuota</a:t>
            </a:r>
            <a:r>
              <a:rPr lang="en-US" dirty="0" smtClean="0"/>
              <a:t>):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trasmette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contatto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individui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Norme</a:t>
            </a:r>
            <a:r>
              <a:rPr lang="en-US" dirty="0" smtClean="0"/>
              <a:t> – </a:t>
            </a:r>
            <a:r>
              <a:rPr lang="en-US" dirty="0" err="1" smtClean="0"/>
              <a:t>regole</a:t>
            </a:r>
            <a:r>
              <a:rPr lang="en-US" dirty="0" smtClean="0"/>
              <a:t>: interne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esterne</a:t>
            </a:r>
            <a:r>
              <a:rPr lang="en-US" dirty="0" smtClean="0"/>
              <a:t> al </a:t>
            </a:r>
            <a:r>
              <a:rPr lang="en-US" dirty="0" err="1" smtClean="0"/>
              <a:t>gruppo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E4DA4-36F2-384C-A531-FCFD9960F871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27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Caratteristiche</a:t>
            </a:r>
            <a:r>
              <a:rPr lang="en-US" dirty="0" smtClean="0"/>
              <a:t> del </a:t>
            </a:r>
            <a:r>
              <a:rPr lang="en-US" dirty="0" err="1" smtClean="0"/>
              <a:t>gruppo-sistema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L’informazione</a:t>
            </a:r>
            <a:r>
              <a:rPr lang="en-US" dirty="0" smtClean="0"/>
              <a:t> </a:t>
            </a:r>
            <a:r>
              <a:rPr lang="en-US" dirty="0" smtClean="0"/>
              <a:t>è (</a:t>
            </a:r>
            <a:r>
              <a:rPr lang="en-US" dirty="0" err="1" smtClean="0"/>
              <a:t>sempre</a:t>
            </a:r>
            <a:r>
              <a:rPr lang="en-US" dirty="0" smtClean="0"/>
              <a:t>) </a:t>
            </a:r>
            <a:r>
              <a:rPr lang="en-US" dirty="0" err="1" smtClean="0"/>
              <a:t>bidirezionale</a:t>
            </a:r>
            <a:r>
              <a:rPr lang="en-US" dirty="0" smtClean="0"/>
              <a:t>: feedback </a:t>
            </a:r>
            <a:r>
              <a:rPr lang="en-US" dirty="0" err="1" smtClean="0"/>
              <a:t>retroattivo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Nodi</a:t>
            </a:r>
            <a:r>
              <a:rPr lang="en-US" dirty="0" smtClean="0"/>
              <a:t>: peso e </a:t>
            </a:r>
            <a:r>
              <a:rPr lang="en-US" dirty="0" err="1" smtClean="0"/>
              <a:t>frequenza</a:t>
            </a:r>
            <a:r>
              <a:rPr lang="en-US" dirty="0" smtClean="0"/>
              <a:t> di </a:t>
            </a:r>
            <a:r>
              <a:rPr lang="en-US" dirty="0" err="1" smtClean="0"/>
              <a:t>selezione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Informazione</a:t>
            </a:r>
            <a:r>
              <a:rPr lang="en-US" dirty="0" smtClean="0"/>
              <a:t>: peso e </a:t>
            </a:r>
            <a:r>
              <a:rPr lang="en-US" dirty="0" err="1" smtClean="0"/>
              <a:t>frequenza</a:t>
            </a:r>
            <a:r>
              <a:rPr lang="en-US" dirty="0" smtClean="0"/>
              <a:t> di </a:t>
            </a:r>
            <a:r>
              <a:rPr lang="en-US" dirty="0" err="1" smtClean="0"/>
              <a:t>invio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DBA-A18F-574B-9D54-211AA1A9167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42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Cinque </a:t>
            </a:r>
            <a:r>
              <a:rPr lang="en-US" dirty="0" err="1" smtClean="0"/>
              <a:t>incontri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462838"/>
            <a:ext cx="7583487" cy="357489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err="1" smtClean="0"/>
              <a:t>Introduzione</a:t>
            </a:r>
            <a:r>
              <a:rPr lang="en-US" dirty="0" smtClean="0"/>
              <a:t> al </a:t>
            </a:r>
            <a:r>
              <a:rPr lang="en-US" dirty="0" err="1" smtClean="0"/>
              <a:t>corso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Ontologia</a:t>
            </a:r>
            <a:r>
              <a:rPr lang="en-US" dirty="0" smtClean="0"/>
              <a:t> </a:t>
            </a:r>
            <a:r>
              <a:rPr lang="en-US" dirty="0" err="1" smtClean="0"/>
              <a:t>relazionale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err="1" smtClean="0"/>
              <a:t>Corpo</a:t>
            </a:r>
            <a:r>
              <a:rPr lang="en-US" dirty="0" smtClean="0"/>
              <a:t> e </a:t>
            </a:r>
            <a:r>
              <a:rPr lang="en-US" dirty="0" err="1" smtClean="0"/>
              <a:t>relazione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e 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grafi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Formazione e </a:t>
            </a:r>
            <a:r>
              <a:rPr lang="en-US" dirty="0" err="1" smtClean="0"/>
              <a:t>gestione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Presentazioni</a:t>
            </a:r>
            <a:r>
              <a:rPr lang="en-US" dirty="0" smtClean="0"/>
              <a:t> </a:t>
            </a:r>
            <a:r>
              <a:rPr lang="en-US" dirty="0" err="1" smtClean="0"/>
              <a:t>finali</a:t>
            </a:r>
            <a:r>
              <a:rPr lang="en-US" dirty="0" smtClean="0"/>
              <a:t> e </a:t>
            </a:r>
            <a:r>
              <a:rPr lang="en-US" dirty="0" err="1" smtClean="0"/>
              <a:t>conclusione</a:t>
            </a:r>
            <a:r>
              <a:rPr lang="en-US" dirty="0" smtClean="0"/>
              <a:t>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B41CF-4263-5F4F-8C9F-069BECDD710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079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Caratteristiche</a:t>
            </a:r>
            <a:r>
              <a:rPr lang="en-US" dirty="0" smtClean="0"/>
              <a:t> del </a:t>
            </a:r>
            <a:r>
              <a:rPr lang="en-US" dirty="0" err="1" smtClean="0"/>
              <a:t>gruppo-sistema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Outgroup-</a:t>
            </a:r>
            <a:r>
              <a:rPr lang="en-US" dirty="0" err="1" smtClean="0"/>
              <a:t>ingroup</a:t>
            </a:r>
            <a:r>
              <a:rPr lang="en-US" dirty="0" smtClean="0"/>
              <a:t>: </a:t>
            </a:r>
            <a:r>
              <a:rPr lang="en-US" dirty="0" err="1" smtClean="0"/>
              <a:t>selezione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inclusione</a:t>
            </a:r>
            <a:r>
              <a:rPr lang="en-US" dirty="0" smtClean="0"/>
              <a:t> </a:t>
            </a:r>
            <a:r>
              <a:rPr lang="en-US" dirty="0" err="1" smtClean="0"/>
              <a:t>esclusione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membri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Coesione</a:t>
            </a:r>
            <a:r>
              <a:rPr lang="en-US" dirty="0" smtClean="0"/>
              <a:t> </a:t>
            </a:r>
            <a:r>
              <a:rPr lang="en-US" dirty="0" err="1" smtClean="0"/>
              <a:t>interna</a:t>
            </a:r>
            <a:r>
              <a:rPr lang="en-US" dirty="0" smtClean="0"/>
              <a:t>: </a:t>
            </a:r>
            <a:r>
              <a:rPr lang="en-US" dirty="0" err="1" smtClean="0"/>
              <a:t>identità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</a:t>
            </a:r>
            <a:r>
              <a:rPr lang="en-US" dirty="0" smtClean="0"/>
              <a:t>uto-</a:t>
            </a:r>
            <a:r>
              <a:rPr lang="en-US" dirty="0" err="1" smtClean="0"/>
              <a:t>somiglianza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indentità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 e di </a:t>
            </a:r>
            <a:r>
              <a:rPr lang="en-US" dirty="0" err="1" smtClean="0"/>
              <a:t>gruppo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Loop co-</a:t>
            </a:r>
            <a:r>
              <a:rPr lang="en-US" dirty="0" err="1" smtClean="0"/>
              <a:t>evolutivo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e </a:t>
            </a:r>
            <a:r>
              <a:rPr lang="en-US" dirty="0" err="1" smtClean="0"/>
              <a:t>nicchia</a:t>
            </a:r>
            <a:r>
              <a:rPr lang="en-US" dirty="0" smtClean="0"/>
              <a:t> </a:t>
            </a:r>
            <a:r>
              <a:rPr lang="en-US" dirty="0" err="1" smtClean="0"/>
              <a:t>ecologica</a:t>
            </a:r>
            <a:r>
              <a:rPr lang="en-US" dirty="0" smtClean="0"/>
              <a:t>: lo </a:t>
            </a:r>
            <a:r>
              <a:rPr lang="en-US" dirty="0" err="1" smtClean="0"/>
              <a:t>scambio</a:t>
            </a:r>
            <a:r>
              <a:rPr lang="en-US" dirty="0" smtClean="0"/>
              <a:t> di </a:t>
            </a:r>
            <a:r>
              <a:rPr lang="en-US" dirty="0" err="1" smtClean="0"/>
              <a:t>energia</a:t>
            </a:r>
            <a:r>
              <a:rPr lang="en-US" dirty="0" smtClean="0"/>
              <a:t> </a:t>
            </a:r>
            <a:r>
              <a:rPr lang="en-US" dirty="0" smtClean="0"/>
              <a:t>con </a:t>
            </a:r>
            <a:r>
              <a:rPr lang="en-US" dirty="0" err="1" smtClean="0"/>
              <a:t>l’esterno</a:t>
            </a:r>
            <a:r>
              <a:rPr lang="en-US" dirty="0" smtClean="0"/>
              <a:t> è </a:t>
            </a:r>
            <a:r>
              <a:rPr lang="en-US" dirty="0" err="1" smtClean="0"/>
              <a:t>naturale</a:t>
            </a:r>
            <a:r>
              <a:rPr lang="en-US" dirty="0" smtClean="0"/>
              <a:t> e </a:t>
            </a:r>
            <a:r>
              <a:rPr lang="en-US" dirty="0" err="1" smtClean="0"/>
              <a:t>necessario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Intenzionalità</a:t>
            </a:r>
            <a:r>
              <a:rPr lang="en-US" dirty="0" smtClean="0"/>
              <a:t> </a:t>
            </a:r>
            <a:r>
              <a:rPr lang="en-US" dirty="0"/>
              <a:t>(leadership): </a:t>
            </a:r>
            <a:r>
              <a:rPr lang="en-US" dirty="0" err="1"/>
              <a:t>obiettivi</a:t>
            </a:r>
            <a:r>
              <a:rPr lang="en-US" dirty="0"/>
              <a:t> e </a:t>
            </a:r>
            <a:r>
              <a:rPr lang="en-US" dirty="0" err="1" smtClean="0"/>
              <a:t>strategia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DBA-A18F-574B-9D54-211AA1A9167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421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Caratteristiche</a:t>
            </a:r>
            <a:r>
              <a:rPr lang="en-US" dirty="0" smtClean="0"/>
              <a:t> del </a:t>
            </a:r>
            <a:r>
              <a:rPr lang="en-US" dirty="0" err="1" smtClean="0"/>
              <a:t>grupp</a:t>
            </a:r>
            <a:r>
              <a:rPr lang="en-US" dirty="0" err="1" smtClean="0"/>
              <a:t>o-sistema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Feedback: in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rigidi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limitato</a:t>
            </a:r>
            <a:r>
              <a:rPr lang="en-US" dirty="0" smtClean="0"/>
              <a:t>, </a:t>
            </a:r>
            <a:r>
              <a:rPr lang="en-US" dirty="0" smtClean="0"/>
              <a:t>in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aperti</a:t>
            </a:r>
            <a:r>
              <a:rPr lang="en-US" dirty="0" smtClean="0"/>
              <a:t> è </a:t>
            </a:r>
            <a:r>
              <a:rPr lang="en-US" dirty="0" err="1" smtClean="0"/>
              <a:t>favorito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Noise</a:t>
            </a:r>
            <a:r>
              <a:rPr lang="en-US" dirty="0" smtClean="0"/>
              <a:t>: </a:t>
            </a:r>
            <a:r>
              <a:rPr lang="en-US" dirty="0" err="1" smtClean="0"/>
              <a:t>dipende</a:t>
            </a:r>
            <a:r>
              <a:rPr lang="en-US" dirty="0" smtClean="0"/>
              <a:t> da </a:t>
            </a:r>
            <a:r>
              <a:rPr lang="en-US" dirty="0" err="1" smtClean="0"/>
              <a:t>numerosità</a:t>
            </a:r>
            <a:r>
              <a:rPr lang="en-US" dirty="0" smtClean="0"/>
              <a:t> </a:t>
            </a:r>
            <a:r>
              <a:rPr lang="en-US" dirty="0" err="1" smtClean="0"/>
              <a:t>gruppo</a:t>
            </a:r>
            <a:r>
              <a:rPr lang="en-US" dirty="0" smtClean="0"/>
              <a:t> 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capacità</a:t>
            </a:r>
            <a:r>
              <a:rPr lang="en-US" dirty="0" smtClean="0"/>
              <a:t> di </a:t>
            </a:r>
            <a:r>
              <a:rPr lang="en-US" dirty="0" err="1" smtClean="0"/>
              <a:t>autonomia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Sistema è </a:t>
            </a:r>
            <a:r>
              <a:rPr lang="en-US" dirty="0" err="1" smtClean="0"/>
              <a:t>sempre</a:t>
            </a:r>
            <a:r>
              <a:rPr lang="en-US" dirty="0" smtClean="0"/>
              <a:t> bounded: </a:t>
            </a:r>
            <a:r>
              <a:rPr lang="en-US" dirty="0" err="1" smtClean="0"/>
              <a:t>limitato</a:t>
            </a:r>
            <a:r>
              <a:rPr lang="en-US" dirty="0" smtClean="0"/>
              <a:t> </a:t>
            </a:r>
            <a:r>
              <a:rPr lang="en-US" dirty="0" err="1" smtClean="0"/>
              <a:t>spazialmente</a:t>
            </a:r>
            <a:r>
              <a:rPr lang="en-US" dirty="0" smtClean="0"/>
              <a:t> </a:t>
            </a:r>
            <a:r>
              <a:rPr lang="en-US" dirty="0" smtClean="0"/>
              <a:t>e/o </a:t>
            </a:r>
            <a:r>
              <a:rPr lang="en-US" dirty="0" err="1" smtClean="0"/>
              <a:t>simbolicamente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6DBA-A18F-574B-9D54-211AA1A9167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35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Bibliografia</a:t>
            </a:r>
            <a:r>
              <a:rPr lang="en-US" dirty="0" smtClean="0"/>
              <a:t> minima sui </a:t>
            </a:r>
            <a:r>
              <a:rPr lang="en-US" dirty="0" err="1"/>
              <a:t>s</a:t>
            </a:r>
            <a:r>
              <a:rPr lang="en-US" dirty="0" err="1" smtClean="0"/>
              <a:t>istemi</a:t>
            </a:r>
            <a:r>
              <a:rPr lang="en-US" dirty="0" smtClean="0"/>
              <a:t> </a:t>
            </a:r>
            <a:r>
              <a:rPr lang="en-US" dirty="0" err="1" smtClean="0"/>
              <a:t>complessi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Musso</a:t>
            </a:r>
            <a:r>
              <a:rPr lang="en-US" dirty="0" smtClean="0"/>
              <a:t> P. (1997). </a:t>
            </a:r>
            <a:r>
              <a:rPr lang="en-US" dirty="0" err="1" smtClean="0"/>
              <a:t>Filosofia</a:t>
            </a:r>
            <a:r>
              <a:rPr lang="en-US" dirty="0" smtClean="0"/>
              <a:t> del </a:t>
            </a:r>
            <a:r>
              <a:rPr lang="en-US" dirty="0" err="1" smtClean="0"/>
              <a:t>caos</a:t>
            </a:r>
            <a:r>
              <a:rPr lang="en-US" dirty="0" smtClean="0"/>
              <a:t>, </a:t>
            </a:r>
            <a:r>
              <a:rPr lang="en-US" dirty="0" err="1" smtClean="0"/>
              <a:t>FrancoAngeli</a:t>
            </a:r>
            <a:r>
              <a:rPr lang="en-US" dirty="0" smtClean="0"/>
              <a:t>, Milano</a:t>
            </a:r>
          </a:p>
          <a:p>
            <a:r>
              <a:rPr lang="en-US" dirty="0" smtClean="0"/>
              <a:t>Smith L. (2007). Chaos. Oxford University Press, New York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BF0-015E-9A4C-93E1-574ADA8ED1F9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57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classica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904999"/>
            <a:ext cx="6591985" cy="4230089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600" dirty="0" smtClean="0"/>
              <a:t>Kurt </a:t>
            </a:r>
            <a:r>
              <a:rPr lang="en-US" sz="1600" dirty="0" err="1" smtClean="0"/>
              <a:t>Lewin</a:t>
            </a:r>
            <a:r>
              <a:rPr lang="en-US" sz="1600" dirty="0" smtClean="0"/>
              <a:t> (1951): “Il </a:t>
            </a:r>
            <a:r>
              <a:rPr lang="en-US" sz="1600" dirty="0" err="1" smtClean="0"/>
              <a:t>gruppo</a:t>
            </a:r>
            <a:r>
              <a:rPr lang="en-US" sz="1600" dirty="0" smtClean="0"/>
              <a:t> </a:t>
            </a:r>
            <a:r>
              <a:rPr lang="en-US" sz="1600" dirty="0" err="1" smtClean="0"/>
              <a:t>è</a:t>
            </a:r>
            <a:r>
              <a:rPr lang="en-US" sz="1600" dirty="0" smtClean="0"/>
              <a:t> </a:t>
            </a:r>
            <a:r>
              <a:rPr lang="en-US" sz="1600" dirty="0" err="1" smtClean="0"/>
              <a:t>qualcosa</a:t>
            </a:r>
            <a:r>
              <a:rPr lang="en-US" sz="1600" dirty="0" smtClean="0"/>
              <a:t> di </a:t>
            </a:r>
            <a:r>
              <a:rPr lang="en-US" sz="1600" dirty="0" err="1" smtClean="0"/>
              <a:t>più</a:t>
            </a:r>
            <a:r>
              <a:rPr lang="en-US" sz="1600" dirty="0" smtClean="0"/>
              <a:t>, o, per </a:t>
            </a:r>
            <a:r>
              <a:rPr lang="en-US" sz="1600" dirty="0" err="1" smtClean="0"/>
              <a:t>meglio</a:t>
            </a:r>
            <a:r>
              <a:rPr lang="en-US" sz="1600" dirty="0" smtClean="0"/>
              <a:t> dire, </a:t>
            </a:r>
            <a:r>
              <a:rPr lang="en-US" sz="1600" dirty="0" err="1" smtClean="0"/>
              <a:t>qualcosa</a:t>
            </a:r>
            <a:r>
              <a:rPr lang="en-US" sz="1600" dirty="0" smtClean="0"/>
              <a:t> di </a:t>
            </a:r>
            <a:r>
              <a:rPr lang="en-US" sz="1600" dirty="0" err="1" smtClean="0"/>
              <a:t>diverso</a:t>
            </a:r>
            <a:r>
              <a:rPr lang="en-US" sz="1600" dirty="0" smtClean="0"/>
              <a:t> </a:t>
            </a:r>
            <a:r>
              <a:rPr lang="en-US" sz="1600" dirty="0" err="1" smtClean="0"/>
              <a:t>dalla</a:t>
            </a:r>
            <a:r>
              <a:rPr lang="en-US" sz="1600" dirty="0" smtClean="0"/>
              <a:t> </a:t>
            </a:r>
            <a:r>
              <a:rPr lang="en-US" sz="1600" dirty="0" err="1" smtClean="0"/>
              <a:t>somma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suoi</a:t>
            </a:r>
            <a:r>
              <a:rPr lang="en-US" sz="1600" dirty="0" smtClean="0"/>
              <a:t> </a:t>
            </a:r>
            <a:r>
              <a:rPr lang="en-US" sz="1600" dirty="0" err="1" smtClean="0"/>
              <a:t>membri</a:t>
            </a:r>
            <a:r>
              <a:rPr lang="en-US" sz="1600" dirty="0" smtClean="0"/>
              <a:t>: ha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stuttura</a:t>
            </a:r>
            <a:r>
              <a:rPr lang="en-US" sz="1600" dirty="0" smtClean="0"/>
              <a:t> </a:t>
            </a:r>
            <a:r>
              <a:rPr lang="en-US" sz="1600" dirty="0" err="1" smtClean="0"/>
              <a:t>propria</a:t>
            </a:r>
            <a:r>
              <a:rPr lang="en-US" sz="1600" dirty="0" smtClean="0"/>
              <a:t>, </a:t>
            </a:r>
            <a:r>
              <a:rPr lang="en-US" sz="1600" dirty="0" err="1" smtClean="0"/>
              <a:t>fini</a:t>
            </a:r>
            <a:r>
              <a:rPr lang="en-US" sz="1600" dirty="0" smtClean="0"/>
              <a:t> </a:t>
            </a:r>
            <a:r>
              <a:rPr lang="en-US" sz="1600" dirty="0" err="1" smtClean="0"/>
              <a:t>peculiari</a:t>
            </a:r>
            <a:r>
              <a:rPr lang="en-US" sz="1600" dirty="0" smtClean="0"/>
              <a:t>, e </a:t>
            </a:r>
            <a:r>
              <a:rPr lang="en-US" sz="1600" dirty="0" err="1" smtClean="0"/>
              <a:t>relazioni</a:t>
            </a:r>
            <a:r>
              <a:rPr lang="en-US" sz="1600" dirty="0" smtClean="0"/>
              <a:t> </a:t>
            </a:r>
            <a:r>
              <a:rPr lang="en-US" sz="1600" dirty="0" err="1" smtClean="0"/>
              <a:t>particolari</a:t>
            </a:r>
            <a:r>
              <a:rPr lang="en-US" sz="1600" dirty="0" smtClean="0"/>
              <a:t> con </a:t>
            </a:r>
            <a:r>
              <a:rPr lang="en-US" sz="1600" dirty="0" err="1" smtClean="0"/>
              <a:t>altri</a:t>
            </a:r>
            <a:r>
              <a:rPr lang="en-US" sz="1600" dirty="0" smtClean="0"/>
              <a:t> </a:t>
            </a:r>
            <a:r>
              <a:rPr lang="en-US" sz="1600" dirty="0" err="1" smtClean="0"/>
              <a:t>gruppi</a:t>
            </a:r>
            <a:r>
              <a:rPr lang="en-US" sz="1600" dirty="0" smtClean="0"/>
              <a:t>. </a:t>
            </a:r>
            <a:r>
              <a:rPr lang="en-US" sz="1600" dirty="0" err="1" smtClean="0"/>
              <a:t>Quel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ne </a:t>
            </a:r>
            <a:r>
              <a:rPr lang="en-US" sz="1600" dirty="0" err="1" smtClean="0"/>
              <a:t>costituisce</a:t>
            </a:r>
            <a:r>
              <a:rPr lang="en-US" sz="1600" dirty="0" smtClean="0"/>
              <a:t> </a:t>
            </a:r>
            <a:r>
              <a:rPr lang="en-US" sz="1600" dirty="0" err="1" smtClean="0"/>
              <a:t>l’essenza</a:t>
            </a:r>
            <a:r>
              <a:rPr lang="en-US" sz="1600" dirty="0" smtClean="0"/>
              <a:t> non </a:t>
            </a:r>
            <a:r>
              <a:rPr lang="en-US" sz="1600" dirty="0" err="1" smtClean="0"/>
              <a:t>è</a:t>
            </a:r>
            <a:r>
              <a:rPr lang="en-US" sz="1600" dirty="0" smtClean="0"/>
              <a:t> la </a:t>
            </a:r>
            <a:r>
              <a:rPr lang="en-US" sz="1600" dirty="0" err="1" smtClean="0"/>
              <a:t>somiglianza</a:t>
            </a:r>
            <a:r>
              <a:rPr lang="en-US" sz="1600" dirty="0" smtClean="0"/>
              <a:t> o la </a:t>
            </a:r>
            <a:r>
              <a:rPr lang="en-US" sz="1600" dirty="0" err="1" smtClean="0"/>
              <a:t>dissomiglianza</a:t>
            </a:r>
            <a:r>
              <a:rPr lang="en-US" sz="1600" dirty="0" smtClean="0"/>
              <a:t> </a:t>
            </a:r>
            <a:r>
              <a:rPr lang="en-US" sz="1600" dirty="0" err="1" smtClean="0"/>
              <a:t>riscontrabile</a:t>
            </a:r>
            <a:r>
              <a:rPr lang="en-US" sz="1600" dirty="0" smtClean="0"/>
              <a:t> </a:t>
            </a:r>
            <a:r>
              <a:rPr lang="en-US" sz="1600" dirty="0" err="1" smtClean="0"/>
              <a:t>tra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suoi</a:t>
            </a:r>
            <a:r>
              <a:rPr lang="en-US" sz="1600" dirty="0" smtClean="0"/>
              <a:t> </a:t>
            </a:r>
            <a:r>
              <a:rPr lang="en-US" sz="1600" dirty="0" err="1" smtClean="0"/>
              <a:t>membri</a:t>
            </a:r>
            <a:r>
              <a:rPr lang="en-US" sz="1600" dirty="0" smtClean="0"/>
              <a:t>, </a:t>
            </a:r>
            <a:r>
              <a:rPr lang="en-US" sz="1600" dirty="0" err="1" smtClean="0"/>
              <a:t>bensì</a:t>
            </a:r>
            <a:r>
              <a:rPr lang="en-US" sz="1600" dirty="0" smtClean="0"/>
              <a:t> la </a:t>
            </a:r>
            <a:r>
              <a:rPr lang="en-US" sz="1600" dirty="0" err="1" smtClean="0"/>
              <a:t>loro</a:t>
            </a:r>
            <a:r>
              <a:rPr lang="en-US" sz="1600" dirty="0" smtClean="0"/>
              <a:t> </a:t>
            </a:r>
            <a:r>
              <a:rPr lang="en-US" sz="1600" dirty="0" err="1" smtClean="0"/>
              <a:t>interdipendenza</a:t>
            </a:r>
            <a:r>
              <a:rPr lang="en-US" sz="1600" dirty="0" smtClean="0"/>
              <a:t>. Esso </a:t>
            </a:r>
            <a:r>
              <a:rPr lang="en-US" sz="1600" dirty="0" err="1" smtClean="0"/>
              <a:t>può</a:t>
            </a:r>
            <a:r>
              <a:rPr lang="en-US" sz="1600" dirty="0" smtClean="0"/>
              <a:t> </a:t>
            </a:r>
            <a:r>
              <a:rPr lang="en-US" sz="1600" dirty="0" err="1" smtClean="0"/>
              <a:t>definirsi</a:t>
            </a:r>
            <a:r>
              <a:rPr lang="en-US" sz="1600" dirty="0" smtClean="0"/>
              <a:t> come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totalità</a:t>
            </a:r>
            <a:r>
              <a:rPr lang="en-US" sz="1600" dirty="0" smtClean="0"/>
              <a:t> </a:t>
            </a:r>
            <a:r>
              <a:rPr lang="en-US" sz="1600" dirty="0" err="1" smtClean="0"/>
              <a:t>dinamica</a:t>
            </a:r>
            <a:r>
              <a:rPr lang="en-US" sz="1600" dirty="0" smtClean="0"/>
              <a:t>. </a:t>
            </a:r>
            <a:r>
              <a:rPr lang="en-US" sz="1600" dirty="0" err="1" smtClean="0"/>
              <a:t>Ciò</a:t>
            </a:r>
            <a:r>
              <a:rPr lang="en-US" sz="1600" dirty="0" smtClean="0"/>
              <a:t> </a:t>
            </a:r>
            <a:r>
              <a:rPr lang="en-US" sz="1600" dirty="0" err="1" smtClean="0"/>
              <a:t>significa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un </a:t>
            </a:r>
            <a:r>
              <a:rPr lang="en-US" sz="1600" dirty="0" err="1" smtClean="0"/>
              <a:t>cambiamento</a:t>
            </a:r>
            <a:r>
              <a:rPr lang="en-US" sz="1600" dirty="0" smtClean="0"/>
              <a:t> di </a:t>
            </a:r>
            <a:r>
              <a:rPr lang="en-US" sz="1600" dirty="0" err="1" smtClean="0"/>
              <a:t>stato</a:t>
            </a:r>
            <a:r>
              <a:rPr lang="en-US" sz="1600" dirty="0" smtClean="0"/>
              <a:t>, di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sua</a:t>
            </a:r>
            <a:r>
              <a:rPr lang="en-US" sz="1600" dirty="0" smtClean="0"/>
              <a:t> parte o </a:t>
            </a:r>
            <a:r>
              <a:rPr lang="en-US" sz="1600" dirty="0" err="1" smtClean="0"/>
              <a:t>frazione</a:t>
            </a:r>
            <a:r>
              <a:rPr lang="en-US" sz="1600" dirty="0" smtClean="0"/>
              <a:t> </a:t>
            </a:r>
            <a:r>
              <a:rPr lang="en-US" sz="1600" dirty="0" err="1" smtClean="0"/>
              <a:t>qualsiasi</a:t>
            </a:r>
            <a:r>
              <a:rPr lang="en-US" sz="1600" dirty="0" smtClean="0"/>
              <a:t>, </a:t>
            </a:r>
            <a:r>
              <a:rPr lang="en-US" sz="1600" dirty="0" err="1" smtClean="0"/>
              <a:t>interessa</a:t>
            </a:r>
            <a:r>
              <a:rPr lang="en-US" sz="1600" dirty="0" smtClean="0"/>
              <a:t> lo </a:t>
            </a:r>
            <a:r>
              <a:rPr lang="en-US" sz="1600" dirty="0" err="1" smtClean="0"/>
              <a:t>stato</a:t>
            </a:r>
            <a:r>
              <a:rPr lang="en-US" sz="1600" dirty="0" smtClean="0"/>
              <a:t> di </a:t>
            </a:r>
            <a:r>
              <a:rPr lang="en-US" sz="1600" dirty="0" err="1" smtClean="0"/>
              <a:t>tutte</a:t>
            </a:r>
            <a:r>
              <a:rPr lang="en-US" sz="1600" dirty="0" smtClean="0"/>
              <a:t> le </a:t>
            </a:r>
            <a:r>
              <a:rPr lang="en-US" sz="1600" dirty="0" err="1" smtClean="0"/>
              <a:t>altre</a:t>
            </a:r>
            <a:r>
              <a:rPr lang="en-US" sz="1600" dirty="0" smtClean="0"/>
              <a:t>. […] </a:t>
            </a:r>
            <a:r>
              <a:rPr lang="en-US" sz="1600" dirty="0" err="1" smtClean="0"/>
              <a:t>Nel</a:t>
            </a:r>
            <a:r>
              <a:rPr lang="en-US" sz="1600" dirty="0" smtClean="0"/>
              <a:t> campo </a:t>
            </a:r>
            <a:r>
              <a:rPr lang="en-US" sz="1600" dirty="0" err="1" smtClean="0"/>
              <a:t>sociale</a:t>
            </a:r>
            <a:r>
              <a:rPr lang="en-US" sz="1600" dirty="0" smtClean="0"/>
              <a:t> e in </a:t>
            </a:r>
            <a:r>
              <a:rPr lang="en-US" sz="1600" dirty="0" err="1" smtClean="0"/>
              <a:t>quello</a:t>
            </a:r>
            <a:r>
              <a:rPr lang="en-US" sz="1600" dirty="0" smtClean="0"/>
              <a:t> </a:t>
            </a:r>
            <a:r>
              <a:rPr lang="en-US" sz="1600" dirty="0" err="1" smtClean="0"/>
              <a:t>filosofico</a:t>
            </a:r>
            <a:r>
              <a:rPr lang="en-US" sz="1600" dirty="0" smtClean="0"/>
              <a:t> le </a:t>
            </a:r>
            <a:r>
              <a:rPr lang="en-US" sz="1600" dirty="0" err="1" smtClean="0"/>
              <a:t>proprietà</a:t>
            </a:r>
            <a:r>
              <a:rPr lang="en-US" sz="1600" dirty="0" smtClean="0"/>
              <a:t> </a:t>
            </a:r>
            <a:r>
              <a:rPr lang="en-US" sz="1600" dirty="0" err="1" smtClean="0"/>
              <a:t>strutturali</a:t>
            </a:r>
            <a:r>
              <a:rPr lang="en-US" sz="1600" dirty="0" smtClean="0"/>
              <a:t> di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totalità</a:t>
            </a:r>
            <a:r>
              <a:rPr lang="en-US" sz="1600" dirty="0" smtClean="0"/>
              <a:t> </a:t>
            </a:r>
            <a:r>
              <a:rPr lang="en-US" sz="1600" dirty="0" err="1" smtClean="0"/>
              <a:t>dinamica</a:t>
            </a:r>
            <a:r>
              <a:rPr lang="en-US" sz="1600" dirty="0" smtClean="0"/>
              <a:t> </a:t>
            </a:r>
            <a:r>
              <a:rPr lang="en-US" sz="1600" dirty="0" err="1" smtClean="0"/>
              <a:t>sono</a:t>
            </a:r>
            <a:r>
              <a:rPr lang="en-US" sz="1600" dirty="0" smtClean="0"/>
              <a:t> diverse </a:t>
            </a:r>
            <a:r>
              <a:rPr lang="en-US" sz="1600" dirty="0" err="1" smtClean="0"/>
              <a:t>dalle</a:t>
            </a:r>
            <a:r>
              <a:rPr lang="en-US" sz="1600" dirty="0" smtClean="0"/>
              <a:t> </a:t>
            </a:r>
            <a:r>
              <a:rPr lang="en-US" sz="1600" dirty="0" err="1" smtClean="0"/>
              <a:t>proprietà</a:t>
            </a:r>
            <a:r>
              <a:rPr lang="en-US" sz="1600" dirty="0" smtClean="0"/>
              <a:t> </a:t>
            </a:r>
            <a:r>
              <a:rPr lang="en-US" sz="1600" dirty="0" err="1" smtClean="0"/>
              <a:t>strutturali</a:t>
            </a:r>
            <a:r>
              <a:rPr lang="en-US" sz="1600" dirty="0" smtClean="0"/>
              <a:t> </a:t>
            </a:r>
            <a:r>
              <a:rPr lang="en-US" sz="1600" dirty="0" err="1" smtClean="0"/>
              <a:t>delle</a:t>
            </a:r>
            <a:r>
              <a:rPr lang="en-US" sz="1600" dirty="0" smtClean="0"/>
              <a:t> </a:t>
            </a:r>
            <a:r>
              <a:rPr lang="en-US" sz="1600" dirty="0" err="1" smtClean="0"/>
              <a:t>sottoparti</a:t>
            </a:r>
            <a:r>
              <a:rPr lang="en-US" sz="1600" dirty="0" smtClean="0"/>
              <a:t>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31FD2-D705-824D-8800-1DBBDEC92536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028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36333"/>
          </a:xfrm>
        </p:spPr>
        <p:txBody>
          <a:bodyPr/>
          <a:lstStyle/>
          <a:p>
            <a:r>
              <a:rPr lang="en-US" dirty="0" smtClean="0"/>
              <a:t>Come </a:t>
            </a:r>
            <a:r>
              <a:rPr lang="en-US" dirty="0" err="1" smtClean="0"/>
              <a:t>si</a:t>
            </a:r>
            <a:r>
              <a:rPr lang="en-US" dirty="0" smtClean="0"/>
              <a:t> forma un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sz="1400" dirty="0" smtClean="0"/>
              <a:t>(De </a:t>
            </a:r>
            <a:r>
              <a:rPr lang="en-US" sz="1400" dirty="0" err="1" smtClean="0"/>
              <a:t>Grada</a:t>
            </a:r>
            <a:r>
              <a:rPr lang="en-US" sz="1400" dirty="0" smtClean="0"/>
              <a:t> 2000)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560443"/>
            <a:ext cx="6591985" cy="435077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err="1" smtClean="0"/>
              <a:t>Istinto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(o </a:t>
            </a:r>
            <a:r>
              <a:rPr lang="en-US" dirty="0" err="1" smtClean="0"/>
              <a:t>gregario</a:t>
            </a:r>
            <a:r>
              <a:rPr lang="en-US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Prossimità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 err="1" smtClean="0"/>
              <a:t>Attrazione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Similarità</a:t>
            </a:r>
            <a:r>
              <a:rPr lang="en-US" dirty="0" smtClean="0"/>
              <a:t> (</a:t>
            </a:r>
            <a:r>
              <a:rPr lang="en-US" dirty="0" err="1" smtClean="0"/>
              <a:t>dissimilarità</a:t>
            </a:r>
            <a:r>
              <a:rPr lang="en-US" dirty="0" smtClean="0"/>
              <a:t> </a:t>
            </a:r>
            <a:r>
              <a:rPr lang="en-US" dirty="0" err="1" smtClean="0"/>
              <a:t>positiva</a:t>
            </a:r>
            <a:r>
              <a:rPr lang="en-US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Ragioni</a:t>
            </a:r>
            <a:r>
              <a:rPr lang="en-US" dirty="0" smtClean="0"/>
              <a:t> di </a:t>
            </a:r>
            <a:r>
              <a:rPr lang="en-US" dirty="0" err="1" smtClean="0"/>
              <a:t>opportunità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Ragioni</a:t>
            </a:r>
            <a:r>
              <a:rPr lang="en-US" dirty="0" smtClean="0"/>
              <a:t> di </a:t>
            </a:r>
            <a:r>
              <a:rPr lang="en-US" dirty="0" err="1"/>
              <a:t>n</a:t>
            </a:r>
            <a:r>
              <a:rPr lang="en-US" dirty="0" err="1" smtClean="0"/>
              <a:t>ecessità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err="1" smtClean="0"/>
              <a:t>Bisogni</a:t>
            </a:r>
            <a:r>
              <a:rPr lang="en-US" dirty="0" smtClean="0"/>
              <a:t>: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</a:t>
            </a:r>
            <a:r>
              <a:rPr lang="en-US" dirty="0" smtClean="0"/>
              <a:t>i </a:t>
            </a:r>
            <a:r>
              <a:rPr lang="en-US" dirty="0" err="1" smtClean="0"/>
              <a:t>inclusione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/>
              <a:t>d</a:t>
            </a:r>
            <a:r>
              <a:rPr lang="en-US" dirty="0" smtClean="0"/>
              <a:t>i </a:t>
            </a:r>
            <a:r>
              <a:rPr lang="en-US" dirty="0" err="1" smtClean="0"/>
              <a:t>controllo</a:t>
            </a: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err="1" smtClean="0"/>
              <a:t>affettivo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A87B5-C305-D849-BBCC-7FEA33210C25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3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 </a:t>
            </a:r>
            <a:r>
              <a:rPr lang="en-US" dirty="0" err="1" smtClean="0"/>
              <a:t>gruppo</a:t>
            </a:r>
            <a:r>
              <a:rPr lang="en-US" dirty="0" smtClean="0"/>
              <a:t> al </a:t>
            </a:r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Un </a:t>
            </a:r>
            <a:r>
              <a:rPr lang="en-US" dirty="0" err="1" smtClean="0"/>
              <a:t>aggregato</a:t>
            </a:r>
            <a:r>
              <a:rPr lang="en-US" dirty="0" smtClean="0"/>
              <a:t>: </a:t>
            </a:r>
            <a:r>
              <a:rPr lang="en-US" dirty="0" err="1" smtClean="0"/>
              <a:t>pluralità</a:t>
            </a:r>
            <a:r>
              <a:rPr lang="en-US" dirty="0" smtClean="0"/>
              <a:t> di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nello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 </a:t>
            </a:r>
            <a:r>
              <a:rPr lang="en-US" dirty="0" err="1" smtClean="0"/>
              <a:t>spazio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Un </a:t>
            </a:r>
            <a:r>
              <a:rPr lang="en-US" dirty="0" err="1" smtClean="0"/>
              <a:t>gruppo</a:t>
            </a:r>
            <a:r>
              <a:rPr lang="en-US" dirty="0" smtClean="0"/>
              <a:t>: </a:t>
            </a:r>
            <a:r>
              <a:rPr lang="en-US" dirty="0" err="1" smtClean="0"/>
              <a:t>pluralità</a:t>
            </a:r>
            <a:r>
              <a:rPr lang="en-US" dirty="0" smtClean="0"/>
              <a:t> di </a:t>
            </a:r>
            <a:r>
              <a:rPr lang="en-US" dirty="0" err="1" smtClean="0"/>
              <a:t>persone</a:t>
            </a:r>
            <a:r>
              <a:rPr lang="en-US" dirty="0" smtClean="0"/>
              <a:t> in </a:t>
            </a:r>
            <a:r>
              <a:rPr lang="en-US" dirty="0" err="1" smtClean="0"/>
              <a:t>interazione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Un </a:t>
            </a:r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 è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pluralità</a:t>
            </a:r>
            <a:r>
              <a:rPr lang="en-US" dirty="0" smtClean="0"/>
              <a:t> di </a:t>
            </a:r>
            <a:r>
              <a:rPr lang="en-US" dirty="0" err="1" smtClean="0"/>
              <a:t>integrazione</a:t>
            </a:r>
            <a:r>
              <a:rPr lang="en-US" dirty="0" smtClean="0"/>
              <a:t> e </a:t>
            </a:r>
            <a:r>
              <a:rPr lang="en-US" dirty="0" err="1" smtClean="0"/>
              <a:t>interdipendenza</a:t>
            </a:r>
            <a:r>
              <a:rPr lang="en-US" dirty="0" smtClean="0"/>
              <a:t> con </a:t>
            </a:r>
            <a:r>
              <a:rPr lang="en-US" dirty="0" err="1" smtClean="0"/>
              <a:t>specifici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, </a:t>
            </a:r>
            <a:r>
              <a:rPr lang="en-US" dirty="0" err="1" smtClean="0"/>
              <a:t>obiettivi</a:t>
            </a:r>
            <a:r>
              <a:rPr lang="en-US" dirty="0" smtClean="0"/>
              <a:t>, </a:t>
            </a:r>
            <a:r>
              <a:rPr lang="en-US" dirty="0" err="1" smtClean="0"/>
              <a:t>norme</a:t>
            </a:r>
            <a:r>
              <a:rPr lang="en-US" dirty="0" smtClean="0"/>
              <a:t>: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integrati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comunità</a:t>
            </a:r>
            <a:r>
              <a:rPr lang="en-US" dirty="0" smtClean="0"/>
              <a:t>, con </a:t>
            </a:r>
            <a:r>
              <a:rPr lang="en-US" dirty="0" err="1" smtClean="0"/>
              <a:t>valori</a:t>
            </a:r>
            <a:r>
              <a:rPr lang="en-US" dirty="0" smtClean="0"/>
              <a:t>, </a:t>
            </a:r>
            <a:r>
              <a:rPr lang="en-US" dirty="0" err="1" smtClean="0"/>
              <a:t>norme</a:t>
            </a:r>
            <a:r>
              <a:rPr lang="en-US" dirty="0" smtClean="0"/>
              <a:t>, </a:t>
            </a:r>
            <a:r>
              <a:rPr lang="en-US" dirty="0" err="1" smtClean="0"/>
              <a:t>regole</a:t>
            </a:r>
            <a:r>
              <a:rPr lang="en-US" dirty="0" smtClean="0"/>
              <a:t>, </a:t>
            </a:r>
            <a:r>
              <a:rPr lang="en-US" dirty="0" err="1" smtClean="0"/>
              <a:t>obiettivi</a:t>
            </a:r>
            <a:r>
              <a:rPr lang="en-US" dirty="0" smtClean="0"/>
              <a:t>, </a:t>
            </a:r>
            <a:r>
              <a:rPr lang="en-US" dirty="0" err="1" smtClean="0"/>
              <a:t>ruoli</a:t>
            </a:r>
            <a:r>
              <a:rPr lang="en-US" dirty="0" smtClean="0"/>
              <a:t>;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interdipendenza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l’azione</a:t>
            </a:r>
            <a:r>
              <a:rPr lang="en-US" dirty="0" smtClean="0"/>
              <a:t> di </a:t>
            </a:r>
            <a:r>
              <a:rPr lang="en-US" dirty="0" err="1" smtClean="0"/>
              <a:t>ognuno</a:t>
            </a:r>
            <a:r>
              <a:rPr lang="en-US" dirty="0" smtClean="0"/>
              <a:t> ha </a:t>
            </a:r>
            <a:r>
              <a:rPr lang="en-US" dirty="0" err="1" smtClean="0"/>
              <a:t>ripercussioni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altro</a:t>
            </a:r>
            <a:r>
              <a:rPr lang="en-US" dirty="0" smtClean="0"/>
              <a:t> e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gruppo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6D7B-97B3-2740-B6E5-43BFBA3DF33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81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7549635"/>
              </p:ext>
            </p:extLst>
          </p:nvPr>
        </p:nvGraphicFramePr>
        <p:xfrm>
          <a:off x="779463" y="584760"/>
          <a:ext cx="7583487" cy="5452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BAC-C539-414C-87A0-1ECA57C3F19F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712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Fasi</a:t>
            </a:r>
            <a:r>
              <a:rPr lang="en-US" dirty="0" smtClean="0"/>
              <a:t> di vita del </a:t>
            </a:r>
            <a:r>
              <a:rPr lang="en-US" dirty="0" err="1" smtClean="0"/>
              <a:t>gruppo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Formazione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Strutturazione</a:t>
            </a:r>
            <a:r>
              <a:rPr lang="en-US" dirty="0" smtClean="0"/>
              <a:t> (</a:t>
            </a:r>
            <a:r>
              <a:rPr lang="en-US" dirty="0" err="1" smtClean="0"/>
              <a:t>individuazione</a:t>
            </a:r>
            <a:r>
              <a:rPr lang="en-US" dirty="0" smtClean="0"/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Attività</a:t>
            </a:r>
            <a:r>
              <a:rPr lang="en-US" dirty="0" smtClean="0"/>
              <a:t> (performing)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Aggiornamento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Conflitto</a:t>
            </a:r>
            <a:r>
              <a:rPr lang="en-US" dirty="0" smtClean="0"/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Integrazione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Scioglimento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A502-8BC5-6342-8451-A54ECDF450FB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19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L’individuo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gruppo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Stereotipi</a:t>
            </a:r>
            <a:r>
              <a:rPr lang="en-US" dirty="0" smtClean="0"/>
              <a:t>: </a:t>
            </a:r>
            <a:r>
              <a:rPr lang="en-US" dirty="0" err="1" smtClean="0"/>
              <a:t>costituzione</a:t>
            </a:r>
            <a:r>
              <a:rPr lang="en-US" dirty="0" smtClean="0"/>
              <a:t> e </a:t>
            </a:r>
            <a:r>
              <a:rPr lang="en-US" dirty="0" err="1" smtClean="0"/>
              <a:t>rafforzamento</a:t>
            </a:r>
            <a:r>
              <a:rPr lang="en-US" dirty="0" smtClean="0"/>
              <a:t> </a:t>
            </a:r>
            <a:r>
              <a:rPr lang="en-US" dirty="0" err="1" smtClean="0"/>
              <a:t>dell’identità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Discriminazione</a:t>
            </a:r>
            <a:r>
              <a:rPr lang="en-US" dirty="0" smtClean="0"/>
              <a:t> (</a:t>
            </a:r>
            <a:r>
              <a:rPr lang="en-US" i="1" dirty="0" err="1" smtClean="0"/>
              <a:t>discrimen</a:t>
            </a:r>
            <a:r>
              <a:rPr lang="en-US" dirty="0" smtClean="0"/>
              <a:t>): </a:t>
            </a:r>
            <a:r>
              <a:rPr lang="en-US" dirty="0" err="1" smtClean="0"/>
              <a:t>divisione</a:t>
            </a:r>
            <a:r>
              <a:rPr lang="en-US" dirty="0" smtClean="0"/>
              <a:t>; </a:t>
            </a:r>
            <a:r>
              <a:rPr lang="en-US" dirty="0" err="1" smtClean="0"/>
              <a:t>distinguere</a:t>
            </a:r>
            <a:r>
              <a:rPr lang="en-US" dirty="0" smtClean="0"/>
              <a:t> </a:t>
            </a:r>
            <a:r>
              <a:rPr lang="en-US" dirty="0" err="1" smtClean="0"/>
              <a:t>alcune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da </a:t>
            </a:r>
            <a:r>
              <a:rPr lang="en-US" dirty="0" err="1" smtClean="0"/>
              <a:t>altre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Groupthink: </a:t>
            </a:r>
            <a:r>
              <a:rPr lang="en-US" dirty="0" err="1" smtClean="0"/>
              <a:t>consenso</a:t>
            </a:r>
            <a:r>
              <a:rPr lang="en-US" dirty="0" smtClean="0"/>
              <a:t> </a:t>
            </a:r>
            <a:r>
              <a:rPr lang="en-US" dirty="0" err="1" smtClean="0"/>
              <a:t>prematuro</a:t>
            </a:r>
            <a:r>
              <a:rPr lang="en-US" dirty="0" smtClean="0"/>
              <a:t> al leader, </a:t>
            </a:r>
            <a:r>
              <a:rPr lang="en-US" dirty="0" err="1" smtClean="0"/>
              <a:t>mancanza</a:t>
            </a:r>
            <a:r>
              <a:rPr lang="en-US" dirty="0" smtClean="0"/>
              <a:t> di </a:t>
            </a:r>
            <a:r>
              <a:rPr lang="en-US" dirty="0" err="1" smtClean="0"/>
              <a:t>sfruttamento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cognitive e </a:t>
            </a:r>
            <a:r>
              <a:rPr lang="en-US" dirty="0" err="1" smtClean="0"/>
              <a:t>delle</a:t>
            </a:r>
            <a:r>
              <a:rPr lang="en-US" dirty="0" smtClean="0"/>
              <a:t> diverse </a:t>
            </a:r>
            <a:r>
              <a:rPr lang="en-US" dirty="0" err="1" smtClean="0"/>
              <a:t>prospettive</a:t>
            </a:r>
            <a:r>
              <a:rPr lang="en-US" dirty="0" smtClean="0"/>
              <a:t> interne al </a:t>
            </a:r>
            <a:r>
              <a:rPr lang="en-US" dirty="0" err="1" smtClean="0"/>
              <a:t>gruppo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Deindividuazione</a:t>
            </a:r>
            <a:r>
              <a:rPr lang="en-US" dirty="0" smtClean="0"/>
              <a:t>: </a:t>
            </a:r>
            <a:r>
              <a:rPr lang="en-US" dirty="0" err="1" smtClean="0"/>
              <a:t>anonimato</a:t>
            </a:r>
            <a:r>
              <a:rPr lang="en-US" dirty="0" smtClean="0"/>
              <a:t>, </a:t>
            </a:r>
            <a:r>
              <a:rPr lang="en-US" dirty="0" err="1" smtClean="0"/>
              <a:t>rafforzamento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err="1" smtClean="0"/>
              <a:t>quella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r>
              <a:rPr lang="en-US" dirty="0" smtClean="0"/>
              <a:t>, </a:t>
            </a:r>
            <a:r>
              <a:rPr lang="en-US" dirty="0" err="1" smtClean="0"/>
              <a:t>deresponsabilizzazione</a:t>
            </a:r>
            <a:r>
              <a:rPr lang="en-US" dirty="0" smtClean="0"/>
              <a:t> (</a:t>
            </a:r>
            <a:r>
              <a:rPr lang="en-US" dirty="0" err="1" smtClean="0"/>
              <a:t>bullismo</a:t>
            </a:r>
            <a:r>
              <a:rPr lang="en-US" dirty="0" smtClean="0"/>
              <a:t>, </a:t>
            </a:r>
            <a:r>
              <a:rPr lang="en-US" dirty="0" err="1" smtClean="0"/>
              <a:t>tifo</a:t>
            </a:r>
            <a:r>
              <a:rPr lang="en-US" dirty="0" smtClean="0"/>
              <a:t> </a:t>
            </a:r>
            <a:r>
              <a:rPr lang="en-US" dirty="0" err="1" smtClean="0"/>
              <a:t>violento</a:t>
            </a:r>
            <a:r>
              <a:rPr lang="en-US" dirty="0" smtClean="0"/>
              <a:t>, </a:t>
            </a:r>
            <a:r>
              <a:rPr lang="en-US" dirty="0" err="1" smtClean="0"/>
              <a:t>nazismo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1A4E-D595-C54F-95F7-031D984E95C6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2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comunicazione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Il </a:t>
            </a:r>
            <a:r>
              <a:rPr lang="en-US" dirty="0" err="1" smtClean="0"/>
              <a:t>comunicatore</a:t>
            </a:r>
            <a:r>
              <a:rPr lang="en-US" dirty="0" smtClean="0"/>
              <a:t>: </a:t>
            </a:r>
            <a:r>
              <a:rPr lang="en-US" dirty="0" err="1" smtClean="0"/>
              <a:t>credibilità</a:t>
            </a:r>
            <a:r>
              <a:rPr lang="en-US" dirty="0" smtClean="0"/>
              <a:t>, </a:t>
            </a:r>
            <a:r>
              <a:rPr lang="en-US" dirty="0" err="1" smtClean="0"/>
              <a:t>esperienza</a:t>
            </a:r>
            <a:r>
              <a:rPr lang="en-US" dirty="0" smtClean="0"/>
              <a:t>, </a:t>
            </a:r>
            <a:r>
              <a:rPr lang="en-US" dirty="0" err="1" smtClean="0"/>
              <a:t>fiducia</a:t>
            </a:r>
            <a:r>
              <a:rPr lang="en-US" dirty="0" smtClean="0"/>
              <a:t>, </a:t>
            </a:r>
            <a:r>
              <a:rPr lang="en-US" dirty="0" err="1" smtClean="0"/>
              <a:t>attrattività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Il </a:t>
            </a:r>
            <a:r>
              <a:rPr lang="en-US" dirty="0" err="1" smtClean="0"/>
              <a:t>messaggio</a:t>
            </a:r>
            <a:r>
              <a:rPr lang="en-US" dirty="0" smtClean="0"/>
              <a:t>: </a:t>
            </a:r>
            <a:r>
              <a:rPr lang="en-US" dirty="0" err="1" smtClean="0"/>
              <a:t>vari</a:t>
            </a:r>
            <a:r>
              <a:rPr lang="en-US" dirty="0" smtClean="0"/>
              <a:t> </a:t>
            </a:r>
            <a:r>
              <a:rPr lang="en-US" dirty="0" err="1" smtClean="0"/>
              <a:t>gradi</a:t>
            </a:r>
            <a:r>
              <a:rPr lang="en-US" dirty="0" smtClean="0"/>
              <a:t> di </a:t>
            </a:r>
            <a:r>
              <a:rPr lang="en-US" dirty="0" err="1" smtClean="0"/>
              <a:t>ragionevolezza</a:t>
            </a:r>
            <a:r>
              <a:rPr lang="en-US" dirty="0" smtClean="0"/>
              <a:t>, </a:t>
            </a:r>
            <a:r>
              <a:rPr lang="en-US" dirty="0" err="1" smtClean="0"/>
              <a:t>piacevolezza</a:t>
            </a:r>
            <a:r>
              <a:rPr lang="en-US" dirty="0" smtClean="0"/>
              <a:t>, </a:t>
            </a:r>
            <a:r>
              <a:rPr lang="en-US" dirty="0" err="1" smtClean="0"/>
              <a:t>emotività</a:t>
            </a:r>
            <a:r>
              <a:rPr lang="en-US" dirty="0" smtClean="0"/>
              <a:t>, </a:t>
            </a:r>
            <a:r>
              <a:rPr lang="en-US" dirty="0" err="1" smtClean="0"/>
              <a:t>credibilità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err="1" smtClean="0"/>
              <a:t>L’audience</a:t>
            </a:r>
            <a:r>
              <a:rPr lang="en-US" dirty="0" smtClean="0"/>
              <a:t>: </a:t>
            </a:r>
            <a:r>
              <a:rPr lang="en-US" dirty="0" err="1" smtClean="0"/>
              <a:t>varietà</a:t>
            </a:r>
            <a:r>
              <a:rPr lang="en-US" dirty="0" smtClean="0"/>
              <a:t> </a:t>
            </a:r>
            <a:r>
              <a:rPr lang="en-US" dirty="0" err="1" smtClean="0"/>
              <a:t>demografica</a:t>
            </a:r>
            <a:r>
              <a:rPr lang="en-US" dirty="0" smtClean="0"/>
              <a:t>, </a:t>
            </a:r>
            <a:r>
              <a:rPr lang="en-US" dirty="0" err="1" smtClean="0"/>
              <a:t>tratti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personalità</a:t>
            </a:r>
            <a:r>
              <a:rPr lang="en-US" dirty="0" smtClean="0"/>
              <a:t>, </a:t>
            </a:r>
            <a:r>
              <a:rPr lang="en-US" dirty="0" err="1" smtClean="0"/>
              <a:t>preferenze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Il </a:t>
            </a:r>
            <a:r>
              <a:rPr lang="en-US" dirty="0" err="1" smtClean="0"/>
              <a:t>canale</a:t>
            </a:r>
            <a:r>
              <a:rPr lang="en-US" dirty="0" smtClean="0"/>
              <a:t> o medium: </a:t>
            </a:r>
            <a:r>
              <a:rPr lang="en-US" dirty="0" err="1" smtClean="0"/>
              <a:t>stampa</a:t>
            </a:r>
            <a:r>
              <a:rPr lang="en-US" dirty="0" smtClean="0"/>
              <a:t>, </a:t>
            </a:r>
            <a:r>
              <a:rPr lang="en-US" dirty="0"/>
              <a:t>radio, </a:t>
            </a:r>
            <a:r>
              <a:rPr lang="en-US" dirty="0" err="1" smtClean="0"/>
              <a:t>televisione</a:t>
            </a:r>
            <a:r>
              <a:rPr lang="en-US" dirty="0" smtClean="0"/>
              <a:t>, internet</a:t>
            </a:r>
            <a:r>
              <a:rPr lang="en-US" dirty="0"/>
              <a:t>, </a:t>
            </a:r>
            <a:r>
              <a:rPr lang="en-US" dirty="0" err="1" smtClean="0"/>
              <a:t>interazione</a:t>
            </a:r>
            <a:r>
              <a:rPr lang="en-US" dirty="0" smtClean="0"/>
              <a:t> </a:t>
            </a:r>
            <a:r>
              <a:rPr lang="en-US" dirty="0" err="1" smtClean="0"/>
              <a:t>pesonale</a:t>
            </a:r>
            <a:r>
              <a:rPr lang="en-US" dirty="0" smtClean="0"/>
              <a:t>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Il </a:t>
            </a:r>
            <a:r>
              <a:rPr lang="en-US" dirty="0" err="1" smtClean="0"/>
              <a:t>contesto</a:t>
            </a:r>
            <a:r>
              <a:rPr lang="en-US" dirty="0" smtClean="0"/>
              <a:t>: </a:t>
            </a:r>
            <a:r>
              <a:rPr lang="en-US" dirty="0" err="1" smtClean="0"/>
              <a:t>l’ambiente</a:t>
            </a:r>
            <a:r>
              <a:rPr lang="en-US" dirty="0" smtClean="0"/>
              <a:t>, la </a:t>
            </a:r>
            <a:r>
              <a:rPr lang="en-US" dirty="0" err="1" smtClean="0"/>
              <a:t>situazione</a:t>
            </a:r>
            <a:r>
              <a:rPr lang="en-US" dirty="0" smtClean="0"/>
              <a:t>, le </a:t>
            </a:r>
            <a:r>
              <a:rPr lang="en-US" dirty="0" err="1" smtClean="0"/>
              <a:t>circostanze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62EB-7685-9E4E-A471-72715378F683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461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071934"/>
              </p:ext>
            </p:extLst>
          </p:nvPr>
        </p:nvGraphicFramePr>
        <p:xfrm>
          <a:off x="1096206" y="2133599"/>
          <a:ext cx="7438194" cy="4001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7F67-990F-5848-AA03-F1BB82CFC74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04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Bibliografia</a:t>
            </a:r>
            <a:r>
              <a:rPr lang="en-US" dirty="0" smtClean="0"/>
              <a:t> minima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psicologia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relazioni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G.P. </a:t>
            </a:r>
            <a:r>
              <a:rPr lang="en-US" dirty="0" err="1"/>
              <a:t>Quaglino</a:t>
            </a:r>
            <a:r>
              <a:rPr lang="en-US" dirty="0"/>
              <a:t>, S. </a:t>
            </a:r>
            <a:r>
              <a:rPr lang="en-US" dirty="0" err="1"/>
              <a:t>Casagrande</a:t>
            </a:r>
            <a:r>
              <a:rPr lang="en-US" dirty="0"/>
              <a:t>, A. </a:t>
            </a:r>
            <a:r>
              <a:rPr lang="en-US" dirty="0" err="1"/>
              <a:t>Castellano</a:t>
            </a:r>
            <a:r>
              <a:rPr lang="en-US" dirty="0"/>
              <a:t> (1992). </a:t>
            </a:r>
            <a:r>
              <a:rPr lang="en-US" dirty="0" err="1"/>
              <a:t>Gruppo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, </a:t>
            </a:r>
            <a:r>
              <a:rPr lang="en-US" dirty="0" err="1"/>
              <a:t>lavoro</a:t>
            </a:r>
            <a:r>
              <a:rPr lang="en-US" dirty="0"/>
              <a:t> di </a:t>
            </a:r>
            <a:r>
              <a:rPr lang="en-US" dirty="0" err="1"/>
              <a:t>gruppo</a:t>
            </a:r>
            <a:r>
              <a:rPr lang="en-US" dirty="0"/>
              <a:t>, </a:t>
            </a:r>
            <a:r>
              <a:rPr lang="en-US" dirty="0" err="1"/>
              <a:t>Raffaello</a:t>
            </a:r>
            <a:r>
              <a:rPr lang="en-US" dirty="0"/>
              <a:t> Cortina </a:t>
            </a:r>
            <a:r>
              <a:rPr lang="en-US" dirty="0" err="1"/>
              <a:t>Editore</a:t>
            </a:r>
            <a:r>
              <a:rPr lang="en-US" dirty="0"/>
              <a:t>, Milano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E. De </a:t>
            </a:r>
            <a:r>
              <a:rPr lang="en-US" dirty="0" err="1"/>
              <a:t>Grada</a:t>
            </a:r>
            <a:r>
              <a:rPr lang="en-US" dirty="0"/>
              <a:t> (2000), </a:t>
            </a:r>
            <a:r>
              <a:rPr lang="en-US" dirty="0" err="1"/>
              <a:t>Fondamenti</a:t>
            </a:r>
            <a:r>
              <a:rPr lang="en-US" dirty="0"/>
              <a:t> di </a:t>
            </a:r>
            <a:r>
              <a:rPr lang="en-US" dirty="0" err="1"/>
              <a:t>psicologia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gruppi</a:t>
            </a:r>
            <a:r>
              <a:rPr lang="en-US" dirty="0"/>
              <a:t>, </a:t>
            </a:r>
            <a:r>
              <a:rPr lang="en-US" dirty="0" err="1"/>
              <a:t>Carrocci</a:t>
            </a:r>
            <a:r>
              <a:rPr lang="en-US" dirty="0"/>
              <a:t>, </a:t>
            </a:r>
            <a:r>
              <a:rPr lang="en-US" dirty="0" smtClean="0"/>
              <a:t>Roma</a:t>
            </a:r>
          </a:p>
          <a:p>
            <a:pPr marL="282575" lvl="1" indent="-282575">
              <a:spcBef>
                <a:spcPts val="1200"/>
              </a:spcBef>
              <a:spcAft>
                <a:spcPts val="1200"/>
              </a:spcAft>
            </a:pPr>
            <a:r>
              <a:rPr lang="en-US" sz="1800" dirty="0"/>
              <a:t>Brown R. (2000). </a:t>
            </a:r>
            <a:r>
              <a:rPr lang="en-US" sz="1800" dirty="0" err="1"/>
              <a:t>Psicologia</a:t>
            </a:r>
            <a:r>
              <a:rPr lang="en-US" sz="1800" dirty="0"/>
              <a:t> </a:t>
            </a:r>
            <a:r>
              <a:rPr lang="en-US" sz="1800" dirty="0" err="1"/>
              <a:t>sociale</a:t>
            </a:r>
            <a:r>
              <a:rPr lang="en-US" sz="1800" dirty="0"/>
              <a:t> </a:t>
            </a:r>
            <a:r>
              <a:rPr lang="en-US" sz="1800" dirty="0" err="1"/>
              <a:t>dei</a:t>
            </a:r>
            <a:r>
              <a:rPr lang="en-US" sz="1800" dirty="0"/>
              <a:t> </a:t>
            </a:r>
            <a:r>
              <a:rPr lang="en-US" sz="1800" dirty="0" err="1"/>
              <a:t>gruppi</a:t>
            </a:r>
            <a:r>
              <a:rPr lang="en-US" sz="1800" dirty="0"/>
              <a:t>, Il </a:t>
            </a:r>
            <a:r>
              <a:rPr lang="en-US" sz="1800" dirty="0" err="1"/>
              <a:t>Mulino</a:t>
            </a:r>
            <a:r>
              <a:rPr lang="en-US" sz="1800" dirty="0"/>
              <a:t>, Bologna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785B-0E4F-084D-B003-CC63D72A2C6A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36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Contatti</a:t>
            </a:r>
            <a:r>
              <a:rPr lang="en-US" dirty="0" smtClean="0"/>
              <a:t> e </a:t>
            </a:r>
            <a:r>
              <a:rPr lang="en-US" dirty="0" err="1" smtClean="0"/>
              <a:t>bibliografia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</a:t>
            </a:r>
            <a:r>
              <a:rPr lang="en-US" dirty="0" smtClean="0">
                <a:hlinkClick r:id="rId2"/>
              </a:rPr>
              <a:t>enis.francesconi@gmail.com</a:t>
            </a:r>
            <a:endParaRPr lang="en-US" dirty="0" smtClean="0"/>
          </a:p>
          <a:p>
            <a:r>
              <a:rPr lang="en-US" dirty="0">
                <a:hlinkClick r:id="rId3"/>
              </a:rPr>
              <a:t>d</a:t>
            </a:r>
            <a:r>
              <a:rPr lang="en-US" dirty="0" smtClean="0">
                <a:hlinkClick r:id="rId3"/>
              </a:rPr>
              <a:t>enis.francesconi@univr.it</a:t>
            </a:r>
            <a:endParaRPr lang="en-US" dirty="0" smtClean="0"/>
          </a:p>
          <a:p>
            <a:r>
              <a:rPr lang="en-US" dirty="0" err="1" smtClean="0"/>
              <a:t>Testi</a:t>
            </a:r>
            <a:r>
              <a:rPr lang="en-US" dirty="0" smtClean="0"/>
              <a:t> </a:t>
            </a:r>
            <a:r>
              <a:rPr lang="en-US" dirty="0" err="1" smtClean="0"/>
              <a:t>consigliati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Quaglino</a:t>
            </a:r>
            <a:r>
              <a:rPr lang="en-US" dirty="0" smtClean="0"/>
              <a:t> G. P., </a:t>
            </a:r>
            <a:r>
              <a:rPr lang="en-US" dirty="0" err="1" smtClean="0"/>
              <a:t>Casagrande</a:t>
            </a:r>
            <a:r>
              <a:rPr lang="en-US" dirty="0" smtClean="0"/>
              <a:t> S., </a:t>
            </a:r>
            <a:r>
              <a:rPr lang="en-US" dirty="0" err="1" smtClean="0"/>
              <a:t>Castellano</a:t>
            </a:r>
            <a:r>
              <a:rPr lang="en-US" dirty="0" smtClean="0"/>
              <a:t> A. (1992). </a:t>
            </a:r>
            <a:r>
              <a:rPr lang="en-US" dirty="0" err="1" smtClean="0"/>
              <a:t>Gruppo</a:t>
            </a:r>
            <a:r>
              <a:rPr lang="en-US" dirty="0" smtClean="0"/>
              <a:t> di </a:t>
            </a:r>
            <a:r>
              <a:rPr lang="en-US" dirty="0" err="1" smtClean="0"/>
              <a:t>lavoro</a:t>
            </a:r>
            <a:r>
              <a:rPr lang="en-US" dirty="0" smtClean="0"/>
              <a:t>, </a:t>
            </a:r>
            <a:r>
              <a:rPr lang="en-US" dirty="0" err="1" smtClean="0"/>
              <a:t>lavoro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, </a:t>
            </a:r>
            <a:r>
              <a:rPr lang="en-US" dirty="0" err="1" smtClean="0"/>
              <a:t>Raffaello</a:t>
            </a:r>
            <a:r>
              <a:rPr lang="en-US" dirty="0" smtClean="0"/>
              <a:t> Cortina </a:t>
            </a:r>
            <a:r>
              <a:rPr lang="en-US" dirty="0" err="1" smtClean="0"/>
              <a:t>Editore</a:t>
            </a:r>
            <a:r>
              <a:rPr lang="en-US" dirty="0" smtClean="0"/>
              <a:t>, Milano</a:t>
            </a:r>
          </a:p>
          <a:p>
            <a:pPr lvl="1"/>
            <a:r>
              <a:rPr lang="en-US" dirty="0" smtClean="0"/>
              <a:t>De </a:t>
            </a:r>
            <a:r>
              <a:rPr lang="en-US" dirty="0" err="1" smtClean="0"/>
              <a:t>Grada</a:t>
            </a:r>
            <a:r>
              <a:rPr lang="en-US" dirty="0"/>
              <a:t> </a:t>
            </a:r>
            <a:r>
              <a:rPr lang="en-US" dirty="0" smtClean="0"/>
              <a:t>E. (2000). </a:t>
            </a:r>
            <a:r>
              <a:rPr lang="en-US" dirty="0" err="1" smtClean="0"/>
              <a:t>Fondamenti</a:t>
            </a:r>
            <a:r>
              <a:rPr lang="en-US" dirty="0" smtClean="0"/>
              <a:t> di </a:t>
            </a:r>
            <a:r>
              <a:rPr lang="en-US" dirty="0" err="1" smtClean="0"/>
              <a:t>psicologia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, </a:t>
            </a:r>
            <a:r>
              <a:rPr lang="en-US" dirty="0" err="1" smtClean="0"/>
              <a:t>Carrocci</a:t>
            </a:r>
            <a:r>
              <a:rPr lang="en-US" dirty="0" smtClean="0"/>
              <a:t>, Roma</a:t>
            </a:r>
          </a:p>
          <a:p>
            <a:pPr lvl="1"/>
            <a:r>
              <a:rPr lang="en-US" dirty="0" smtClean="0"/>
              <a:t>Brown R. (2000). </a:t>
            </a:r>
            <a:r>
              <a:rPr lang="en-US" dirty="0" err="1" smtClean="0"/>
              <a:t>Psicologia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, Il </a:t>
            </a:r>
            <a:r>
              <a:rPr lang="en-US" dirty="0" err="1" smtClean="0"/>
              <a:t>Mulino</a:t>
            </a:r>
            <a:r>
              <a:rPr lang="en-US" dirty="0" smtClean="0"/>
              <a:t>, Bologna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581B-EB17-7642-9381-DE2ED6CDF7C3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39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Valutazione</a:t>
            </a:r>
            <a:r>
              <a:rPr lang="en-US" dirty="0" smtClean="0"/>
              <a:t> e </a:t>
            </a:r>
            <a:r>
              <a:rPr lang="en-US" dirty="0" err="1" smtClean="0"/>
              <a:t>modalità</a:t>
            </a:r>
            <a:r>
              <a:rPr lang="en-US" dirty="0" smtClean="0"/>
              <a:t> </a:t>
            </a:r>
            <a:r>
              <a:rPr lang="en-US" dirty="0" err="1" smtClean="0"/>
              <a:t>d’esame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 smtClean="0"/>
              <a:t>Partecipazione</a:t>
            </a:r>
            <a:r>
              <a:rPr lang="en-US" dirty="0" smtClean="0"/>
              <a:t> in aula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Presentazione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in power </a:t>
            </a:r>
            <a:r>
              <a:rPr lang="en-US" dirty="0"/>
              <a:t>point </a:t>
            </a:r>
            <a:r>
              <a:rPr lang="en-US" dirty="0" err="1"/>
              <a:t>durante</a:t>
            </a:r>
            <a:r>
              <a:rPr lang="en-US" dirty="0"/>
              <a:t> </a:t>
            </a:r>
            <a:r>
              <a:rPr lang="en-US" dirty="0" err="1"/>
              <a:t>l’ultima</a:t>
            </a:r>
            <a:r>
              <a:rPr lang="en-US" dirty="0"/>
              <a:t> </a:t>
            </a:r>
            <a:r>
              <a:rPr lang="en-US" dirty="0" err="1" smtClean="0"/>
              <a:t>lezione</a:t>
            </a: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scritta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 e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a </a:t>
            </a:r>
            <a:r>
              <a:rPr lang="en-US" dirty="0" err="1" smtClean="0"/>
              <a:t>scelta</a:t>
            </a:r>
            <a:r>
              <a:rPr lang="en-US" dirty="0" smtClean="0"/>
              <a:t>;</a:t>
            </a:r>
          </a:p>
          <a:p>
            <a:pPr>
              <a:spcAft>
                <a:spcPts val="1200"/>
              </a:spcAft>
            </a:pP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scritta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dinamiche</a:t>
            </a:r>
            <a:r>
              <a:rPr lang="en-US" dirty="0" smtClean="0"/>
              <a:t> </a:t>
            </a:r>
            <a:r>
              <a:rPr lang="en-US" dirty="0" err="1" smtClean="0"/>
              <a:t>relazionali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di </a:t>
            </a:r>
            <a:r>
              <a:rPr lang="en-US" dirty="0" err="1" smtClean="0"/>
              <a:t>gruppo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B8C3B-E24E-E84D-935B-65F75EB0ADFA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9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Paper </a:t>
            </a:r>
            <a:r>
              <a:rPr lang="it-IT" dirty="0" smtClean="0"/>
              <a:t>finale: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Paper 2: Articolo per rivista scientifica</a:t>
            </a:r>
          </a:p>
          <a:p>
            <a:r>
              <a:rPr lang="it-IT" dirty="0" smtClean="0"/>
              <a:t>Carattere 12, interlinea 1.5, 2/3 pagine ciascuno</a:t>
            </a:r>
          </a:p>
          <a:p>
            <a:pPr lvl="1"/>
            <a:r>
              <a:rPr lang="it-IT" dirty="0" smtClean="0"/>
              <a:t>Titolo, sottotitolo</a:t>
            </a:r>
          </a:p>
          <a:p>
            <a:pPr lvl="1"/>
            <a:r>
              <a:rPr lang="it-IT" dirty="0"/>
              <a:t>A</a:t>
            </a:r>
            <a:r>
              <a:rPr lang="it-IT" dirty="0" smtClean="0"/>
              <a:t>utori</a:t>
            </a:r>
          </a:p>
          <a:p>
            <a:pPr lvl="1"/>
            <a:r>
              <a:rPr lang="it-IT" dirty="0" smtClean="0"/>
              <a:t>Abstract</a:t>
            </a:r>
          </a:p>
          <a:p>
            <a:pPr lvl="1"/>
            <a:r>
              <a:rPr lang="it-IT" dirty="0" smtClean="0"/>
              <a:t>Corpo dell’articolo (APA 6th, o altro a scelta da specificare)</a:t>
            </a:r>
          </a:p>
          <a:p>
            <a:pPr lvl="2"/>
            <a:r>
              <a:rPr lang="it-IT" dirty="0" smtClean="0"/>
              <a:t>Introduzione</a:t>
            </a:r>
          </a:p>
          <a:p>
            <a:pPr lvl="2"/>
            <a:r>
              <a:rPr lang="it-IT" dirty="0" smtClean="0"/>
              <a:t>…</a:t>
            </a:r>
          </a:p>
          <a:p>
            <a:pPr lvl="2"/>
            <a:r>
              <a:rPr lang="it-IT" dirty="0" smtClean="0"/>
              <a:t>Conclusioni/discussione</a:t>
            </a:r>
          </a:p>
          <a:p>
            <a:pPr lvl="2"/>
            <a:r>
              <a:rPr lang="it-IT" dirty="0" smtClean="0"/>
              <a:t>Riferimenti bibliografici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7F67-990F-5848-AA03-F1BB82CFC744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66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Temi</a:t>
            </a:r>
            <a:r>
              <a:rPr lang="en-US" dirty="0" smtClean="0"/>
              <a:t> per la </a:t>
            </a:r>
            <a:r>
              <a:rPr lang="en-US" dirty="0" err="1" smtClean="0"/>
              <a:t>tesi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207" y="2133600"/>
            <a:ext cx="7438194" cy="37776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1600" dirty="0" err="1" smtClean="0"/>
              <a:t>Pedagogia</a:t>
            </a:r>
            <a:r>
              <a:rPr lang="en-US" sz="1600" dirty="0" smtClean="0"/>
              <a:t> del </a:t>
            </a:r>
            <a:r>
              <a:rPr lang="en-US" sz="1600" dirty="0" err="1" smtClean="0"/>
              <a:t>corpo</a:t>
            </a:r>
            <a:r>
              <a:rPr lang="en-US" sz="1600" dirty="0" smtClean="0"/>
              <a:t>: </a:t>
            </a:r>
            <a:r>
              <a:rPr lang="en-US" sz="1600" dirty="0" err="1" smtClean="0"/>
              <a:t>relazione</a:t>
            </a:r>
            <a:r>
              <a:rPr lang="en-US" sz="1600" dirty="0" smtClean="0"/>
              <a:t> </a:t>
            </a:r>
            <a:r>
              <a:rPr lang="en-US" sz="1600" dirty="0" err="1" smtClean="0"/>
              <a:t>corpo-mente</a:t>
            </a:r>
            <a:r>
              <a:rPr lang="en-US" sz="1600" dirty="0" smtClean="0"/>
              <a:t>, </a:t>
            </a:r>
            <a:r>
              <a:rPr lang="en-US" sz="1600" dirty="0" err="1" smtClean="0"/>
              <a:t>identità</a:t>
            </a:r>
            <a:r>
              <a:rPr lang="en-US" sz="1600" dirty="0" smtClean="0"/>
              <a:t> </a:t>
            </a:r>
            <a:r>
              <a:rPr lang="en-US" sz="1600" dirty="0" err="1" smtClean="0"/>
              <a:t>corporea</a:t>
            </a:r>
            <a:r>
              <a:rPr lang="en-US" sz="1600" dirty="0" smtClean="0"/>
              <a:t>, </a:t>
            </a:r>
            <a:r>
              <a:rPr lang="en-US" sz="1600" dirty="0" err="1" smtClean="0"/>
              <a:t>sè</a:t>
            </a:r>
            <a:r>
              <a:rPr lang="en-US" sz="1600" dirty="0" smtClean="0"/>
              <a:t> </a:t>
            </a:r>
            <a:r>
              <a:rPr lang="en-US" sz="1600" dirty="0" err="1" smtClean="0"/>
              <a:t>corporeo</a:t>
            </a:r>
            <a:r>
              <a:rPr lang="en-US" sz="1600" dirty="0" smtClean="0"/>
              <a:t>, </a:t>
            </a:r>
            <a:r>
              <a:rPr lang="en-US" sz="1600" dirty="0" err="1" smtClean="0"/>
              <a:t>immagine</a:t>
            </a:r>
            <a:r>
              <a:rPr lang="en-US" sz="1600" dirty="0" smtClean="0"/>
              <a:t> </a:t>
            </a:r>
            <a:r>
              <a:rPr lang="en-US" sz="1600" dirty="0" err="1" smtClean="0"/>
              <a:t>corporea</a:t>
            </a:r>
            <a:r>
              <a:rPr lang="en-US" sz="1600" dirty="0" smtClean="0"/>
              <a:t>, schema </a:t>
            </a:r>
            <a:r>
              <a:rPr lang="en-US" sz="1600" dirty="0" err="1" smtClean="0"/>
              <a:t>corporeo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err="1" smtClean="0"/>
              <a:t>Educazione</a:t>
            </a:r>
            <a:r>
              <a:rPr lang="en-US" sz="1600" dirty="0" smtClean="0"/>
              <a:t> </a:t>
            </a:r>
            <a:r>
              <a:rPr lang="en-US" sz="1600" dirty="0" err="1" smtClean="0"/>
              <a:t>esperienziale</a:t>
            </a:r>
            <a:r>
              <a:rPr lang="en-US" sz="1600" dirty="0" smtClean="0"/>
              <a:t>: la </a:t>
            </a:r>
            <a:r>
              <a:rPr lang="en-US" sz="1600" dirty="0" err="1" smtClean="0"/>
              <a:t>corporeità</a:t>
            </a:r>
            <a:r>
              <a:rPr lang="en-US" sz="1600" dirty="0" smtClean="0"/>
              <a:t> a </a:t>
            </a:r>
            <a:r>
              <a:rPr lang="en-US" sz="1600" dirty="0" err="1" smtClean="0"/>
              <a:t>scuola</a:t>
            </a:r>
            <a:r>
              <a:rPr lang="en-US" sz="1600" dirty="0" smtClean="0"/>
              <a:t>; </a:t>
            </a:r>
            <a:r>
              <a:rPr lang="en-US" sz="1600" dirty="0" err="1" smtClean="0"/>
              <a:t>l’attività</a:t>
            </a:r>
            <a:r>
              <a:rPr lang="en-US" sz="1600" dirty="0" smtClean="0"/>
              <a:t> </a:t>
            </a:r>
            <a:r>
              <a:rPr lang="en-US" sz="1600" dirty="0" err="1" smtClean="0"/>
              <a:t>motorio</a:t>
            </a:r>
            <a:r>
              <a:rPr lang="en-US" sz="1600" dirty="0" smtClean="0"/>
              <a:t>/</a:t>
            </a:r>
            <a:r>
              <a:rPr lang="en-US" sz="1600" dirty="0" err="1" smtClean="0"/>
              <a:t>corporea</a:t>
            </a:r>
            <a:r>
              <a:rPr lang="en-US" sz="1600" dirty="0" smtClean="0"/>
              <a:t> </a:t>
            </a:r>
            <a:r>
              <a:rPr lang="en-US" sz="1600" dirty="0" err="1" smtClean="0"/>
              <a:t>nei</a:t>
            </a:r>
            <a:r>
              <a:rPr lang="en-US" sz="1600" dirty="0" smtClean="0"/>
              <a:t> </a:t>
            </a:r>
            <a:r>
              <a:rPr lang="en-US" sz="1600" dirty="0" err="1" smtClean="0"/>
              <a:t>processi</a:t>
            </a:r>
            <a:r>
              <a:rPr lang="en-US" sz="1600" dirty="0" smtClean="0"/>
              <a:t> </a:t>
            </a:r>
            <a:r>
              <a:rPr lang="en-US" sz="1600" dirty="0" err="1" smtClean="0"/>
              <a:t>educativi</a:t>
            </a:r>
            <a:r>
              <a:rPr lang="en-US" sz="1600" dirty="0" smtClean="0"/>
              <a:t> e </a:t>
            </a:r>
            <a:r>
              <a:rPr lang="en-US" sz="1600" dirty="0" err="1" smtClean="0"/>
              <a:t>formativi</a:t>
            </a:r>
            <a:r>
              <a:rPr lang="en-US" sz="1600" dirty="0" smtClean="0"/>
              <a:t>; </a:t>
            </a:r>
            <a:r>
              <a:rPr lang="en-US" sz="1600" dirty="0" err="1" smtClean="0"/>
              <a:t>apprendimento</a:t>
            </a:r>
            <a:r>
              <a:rPr lang="en-US" sz="1600" dirty="0" smtClean="0"/>
              <a:t> </a:t>
            </a:r>
            <a:r>
              <a:rPr lang="en-US" sz="1600" dirty="0" err="1" smtClean="0"/>
              <a:t>motorio</a:t>
            </a:r>
            <a:r>
              <a:rPr lang="en-US" sz="1600" dirty="0" smtClean="0"/>
              <a:t>; </a:t>
            </a:r>
            <a:r>
              <a:rPr lang="en-US" sz="1600" dirty="0" err="1" smtClean="0"/>
              <a:t>intelligenza</a:t>
            </a:r>
            <a:r>
              <a:rPr lang="en-US" sz="1600" dirty="0" smtClean="0"/>
              <a:t> </a:t>
            </a:r>
            <a:r>
              <a:rPr lang="en-US" sz="1600" dirty="0" err="1" smtClean="0"/>
              <a:t>corporea</a:t>
            </a:r>
            <a:r>
              <a:rPr lang="en-US" sz="1600" dirty="0" smtClean="0"/>
              <a:t>; </a:t>
            </a:r>
            <a:r>
              <a:rPr lang="en-US" sz="1600" dirty="0" err="1" smtClean="0"/>
              <a:t>percezione</a:t>
            </a:r>
            <a:r>
              <a:rPr lang="en-US" sz="1600" dirty="0" smtClean="0"/>
              <a:t> </a:t>
            </a:r>
            <a:r>
              <a:rPr lang="en-US" sz="1600" dirty="0" err="1" smtClean="0"/>
              <a:t>ed</a:t>
            </a:r>
            <a:r>
              <a:rPr lang="en-US" sz="1600" dirty="0" smtClean="0"/>
              <a:t> </a:t>
            </a:r>
            <a:r>
              <a:rPr lang="en-US" sz="1600" dirty="0" err="1" smtClean="0"/>
              <a:t>espressione</a:t>
            </a:r>
            <a:r>
              <a:rPr lang="en-US" sz="1600" dirty="0" smtClean="0"/>
              <a:t> </a:t>
            </a:r>
            <a:r>
              <a:rPr lang="en-US" sz="1600" dirty="0" err="1" smtClean="0"/>
              <a:t>corporea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err="1" smtClean="0"/>
              <a:t>Pratiche</a:t>
            </a:r>
            <a:r>
              <a:rPr lang="en-US" sz="1600" dirty="0" smtClean="0"/>
              <a:t> di </a:t>
            </a:r>
            <a:r>
              <a:rPr lang="en-US" sz="1600" dirty="0" err="1" smtClean="0"/>
              <a:t>sviluppo</a:t>
            </a:r>
            <a:r>
              <a:rPr lang="en-US" sz="1600" dirty="0" smtClean="0"/>
              <a:t> di </a:t>
            </a:r>
            <a:r>
              <a:rPr lang="en-US" sz="1600" dirty="0" err="1" smtClean="0"/>
              <a:t>sè</a:t>
            </a:r>
            <a:r>
              <a:rPr lang="en-US" sz="1600" dirty="0" smtClean="0"/>
              <a:t> </a:t>
            </a:r>
            <a:r>
              <a:rPr lang="en-US" sz="1600" dirty="0" err="1" smtClean="0"/>
              <a:t>attraverso</a:t>
            </a:r>
            <a:r>
              <a:rPr lang="en-US" sz="1600" dirty="0" smtClean="0"/>
              <a:t>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corpo</a:t>
            </a:r>
            <a:r>
              <a:rPr lang="en-US" sz="1600" dirty="0" smtClean="0"/>
              <a:t>: </a:t>
            </a:r>
            <a:r>
              <a:rPr lang="en-US" sz="1600" dirty="0" err="1" smtClean="0"/>
              <a:t>pratiche</a:t>
            </a:r>
            <a:r>
              <a:rPr lang="en-US" sz="1600" dirty="0" smtClean="0"/>
              <a:t> </a:t>
            </a:r>
            <a:r>
              <a:rPr lang="en-US" sz="1600" dirty="0" err="1" smtClean="0"/>
              <a:t>mente-corpo</a:t>
            </a:r>
            <a:r>
              <a:rPr lang="en-US" sz="1600" dirty="0" smtClean="0"/>
              <a:t> (</a:t>
            </a:r>
            <a:r>
              <a:rPr lang="en-US" sz="1600" dirty="0" err="1" smtClean="0"/>
              <a:t>meditazione</a:t>
            </a:r>
            <a:r>
              <a:rPr lang="en-US" sz="1600" dirty="0" smtClean="0"/>
              <a:t>, tai chi, yoga…); </a:t>
            </a:r>
            <a:r>
              <a:rPr lang="en-US" sz="1600" dirty="0" err="1" smtClean="0"/>
              <a:t>teatro</a:t>
            </a:r>
            <a:r>
              <a:rPr lang="en-US" sz="1600" dirty="0" smtClean="0"/>
              <a:t>; sport;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Il </a:t>
            </a:r>
            <a:r>
              <a:rPr lang="en-US" sz="1600" dirty="0" err="1" smtClean="0"/>
              <a:t>corpo</a:t>
            </a:r>
            <a:r>
              <a:rPr lang="en-US" sz="1600" dirty="0" smtClean="0"/>
              <a:t> </a:t>
            </a:r>
            <a:r>
              <a:rPr lang="en-US" sz="1600" dirty="0" err="1" smtClean="0"/>
              <a:t>nei</a:t>
            </a:r>
            <a:r>
              <a:rPr lang="en-US" sz="1600" dirty="0" smtClean="0"/>
              <a:t> </a:t>
            </a:r>
            <a:r>
              <a:rPr lang="en-US" sz="1600" dirty="0" err="1" smtClean="0"/>
              <a:t>lavori</a:t>
            </a:r>
            <a:r>
              <a:rPr lang="en-US" sz="1600" dirty="0" smtClean="0"/>
              <a:t> di </a:t>
            </a:r>
            <a:r>
              <a:rPr lang="en-US" sz="1600" dirty="0" err="1" smtClean="0"/>
              <a:t>gruppi</a:t>
            </a:r>
            <a:r>
              <a:rPr lang="en-US" sz="1600" dirty="0" smtClean="0"/>
              <a:t>: sport di </a:t>
            </a:r>
            <a:r>
              <a:rPr lang="en-US" sz="1600" dirty="0" err="1" smtClean="0"/>
              <a:t>squadra</a:t>
            </a:r>
            <a:r>
              <a:rPr lang="en-US" sz="1600" dirty="0" smtClean="0"/>
              <a:t>; </a:t>
            </a:r>
            <a:r>
              <a:rPr lang="en-US" sz="1600" dirty="0" err="1" smtClean="0"/>
              <a:t>formazione</a:t>
            </a:r>
            <a:r>
              <a:rPr lang="en-US" sz="1600" dirty="0" smtClean="0"/>
              <a:t> e </a:t>
            </a:r>
            <a:r>
              <a:rPr lang="en-US" sz="1600" dirty="0" err="1" smtClean="0"/>
              <a:t>gestione</a:t>
            </a:r>
            <a:r>
              <a:rPr lang="en-US" sz="1600" dirty="0" smtClean="0"/>
              <a:t> del team; leadership e </a:t>
            </a:r>
            <a:r>
              <a:rPr lang="en-US" sz="1600" dirty="0" err="1" smtClean="0"/>
              <a:t>followship</a:t>
            </a:r>
            <a:r>
              <a:rPr lang="en-US" sz="1600" dirty="0" smtClean="0"/>
              <a:t>; </a:t>
            </a:r>
            <a:r>
              <a:rPr lang="en-US" sz="1600" dirty="0" err="1" smtClean="0"/>
              <a:t>metafore</a:t>
            </a:r>
            <a:r>
              <a:rPr lang="en-US" sz="1600" dirty="0" smtClean="0"/>
              <a:t> </a:t>
            </a:r>
            <a:r>
              <a:rPr lang="en-US" sz="1600" dirty="0" err="1" smtClean="0"/>
              <a:t>motorio</a:t>
            </a:r>
            <a:r>
              <a:rPr lang="en-US" sz="1600" dirty="0" smtClean="0"/>
              <a:t>/</a:t>
            </a:r>
            <a:r>
              <a:rPr lang="en-US" sz="1600" dirty="0" err="1" smtClean="0"/>
              <a:t>corporee</a:t>
            </a:r>
            <a:r>
              <a:rPr lang="en-US" sz="1600" dirty="0" smtClean="0"/>
              <a:t> </a:t>
            </a:r>
            <a:r>
              <a:rPr lang="en-US" sz="1600" dirty="0" err="1" smtClean="0"/>
              <a:t>nelle</a:t>
            </a:r>
            <a:r>
              <a:rPr lang="en-US" sz="1600" dirty="0" smtClean="0"/>
              <a:t> </a:t>
            </a:r>
            <a:r>
              <a:rPr lang="en-US" sz="1600" dirty="0" err="1" smtClean="0"/>
              <a:t>dinamiche</a:t>
            </a:r>
            <a:r>
              <a:rPr lang="en-US" sz="1600" dirty="0" smtClean="0"/>
              <a:t> </a:t>
            </a:r>
            <a:r>
              <a:rPr lang="en-US" sz="1600" dirty="0" err="1" smtClean="0"/>
              <a:t>relazionali</a:t>
            </a:r>
            <a:r>
              <a:rPr lang="en-US" sz="1600" dirty="0" smtClean="0"/>
              <a:t> </a:t>
            </a:r>
            <a:r>
              <a:rPr lang="en-US" sz="1600" dirty="0" err="1"/>
              <a:t>d</a:t>
            </a:r>
            <a:r>
              <a:rPr lang="en-US" sz="1600" dirty="0" err="1" smtClean="0"/>
              <a:t>ei</a:t>
            </a:r>
            <a:r>
              <a:rPr lang="en-US" sz="1600" dirty="0" smtClean="0"/>
              <a:t> </a:t>
            </a:r>
            <a:r>
              <a:rPr lang="en-US" sz="1600" dirty="0" err="1" smtClean="0"/>
              <a:t>gruppi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42BB-680E-314F-8A7A-8DA9AEEDFD3F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29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Educazione</a:t>
            </a:r>
            <a:r>
              <a:rPr lang="en-US" dirty="0" smtClean="0"/>
              <a:t> e </a:t>
            </a:r>
            <a:r>
              <a:rPr lang="en-US" dirty="0" err="1" smtClean="0"/>
              <a:t>fisioterapia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Convergenza</a:t>
            </a:r>
            <a:r>
              <a:rPr lang="en-US" dirty="0" smtClean="0"/>
              <a:t> di </a:t>
            </a:r>
            <a:r>
              <a:rPr lang="en-US" dirty="0" err="1" smtClean="0"/>
              <a:t>educazione</a:t>
            </a:r>
            <a:r>
              <a:rPr lang="en-US" dirty="0" smtClean="0"/>
              <a:t> e </a:t>
            </a:r>
            <a:r>
              <a:rPr lang="en-US" dirty="0" err="1" smtClean="0"/>
              <a:t>fisioterapia</a:t>
            </a:r>
            <a:r>
              <a:rPr lang="en-US" dirty="0" smtClean="0"/>
              <a:t> sui </a:t>
            </a:r>
            <a:r>
              <a:rPr lang="en-US" dirty="0" err="1" smtClean="0"/>
              <a:t>temi</a:t>
            </a:r>
            <a:r>
              <a:rPr lang="en-US" dirty="0" smtClean="0"/>
              <a:t> del </a:t>
            </a:r>
            <a:r>
              <a:rPr lang="en-US" dirty="0" err="1" smtClean="0"/>
              <a:t>cambiamento</a:t>
            </a:r>
            <a:r>
              <a:rPr lang="en-US" dirty="0" smtClean="0"/>
              <a:t> e </a:t>
            </a:r>
            <a:r>
              <a:rPr lang="en-US" dirty="0" err="1" smtClean="0"/>
              <a:t>dell’intenzionalità</a:t>
            </a:r>
            <a:r>
              <a:rPr lang="en-US" dirty="0" smtClean="0"/>
              <a:t> del </a:t>
            </a:r>
            <a:r>
              <a:rPr lang="en-US" dirty="0" err="1" smtClean="0"/>
              <a:t>cambiamento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cura</a:t>
            </a:r>
            <a:r>
              <a:rPr lang="en-US" dirty="0" smtClean="0"/>
              <a:t> di </a:t>
            </a:r>
            <a:r>
              <a:rPr lang="en-US" dirty="0" err="1" smtClean="0"/>
              <a:t>sè</a:t>
            </a:r>
            <a:r>
              <a:rPr lang="en-US" dirty="0" smtClean="0"/>
              <a:t> (in </a:t>
            </a:r>
            <a:r>
              <a:rPr lang="en-US" dirty="0" err="1" smtClean="0"/>
              <a:t>senso</a:t>
            </a:r>
            <a:r>
              <a:rPr lang="en-US" dirty="0" smtClean="0"/>
              <a:t> </a:t>
            </a:r>
            <a:r>
              <a:rPr lang="en-US" dirty="0" err="1" smtClean="0"/>
              <a:t>terapeutico</a:t>
            </a:r>
            <a:r>
              <a:rPr lang="en-US" dirty="0" smtClean="0"/>
              <a:t>)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cura</a:t>
            </a:r>
            <a:r>
              <a:rPr lang="en-US" dirty="0" smtClean="0"/>
              <a:t> di </a:t>
            </a:r>
            <a:r>
              <a:rPr lang="en-US" dirty="0" err="1" smtClean="0"/>
              <a:t>sè</a:t>
            </a:r>
            <a:r>
              <a:rPr lang="en-US" dirty="0" smtClean="0"/>
              <a:t> (in </a:t>
            </a:r>
            <a:r>
              <a:rPr lang="en-US" dirty="0" err="1" smtClean="0"/>
              <a:t>senso</a:t>
            </a:r>
            <a:r>
              <a:rPr lang="en-US" dirty="0" smtClean="0"/>
              <a:t> </a:t>
            </a:r>
            <a:r>
              <a:rPr lang="en-US" dirty="0" err="1" smtClean="0"/>
              <a:t>pedagogico</a:t>
            </a:r>
            <a:r>
              <a:rPr lang="en-US" dirty="0" smtClean="0"/>
              <a:t>: </a:t>
            </a:r>
            <a:r>
              <a:rPr lang="en-US" dirty="0" err="1" smtClean="0"/>
              <a:t>sviluppo</a:t>
            </a:r>
            <a:r>
              <a:rPr lang="en-US" dirty="0" smtClean="0"/>
              <a:t> di </a:t>
            </a:r>
            <a:r>
              <a:rPr lang="en-US" dirty="0" err="1" smtClean="0"/>
              <a:t>sè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/>
              <a:t>Epimeleia</a:t>
            </a:r>
            <a:r>
              <a:rPr lang="en-US" dirty="0"/>
              <a:t> </a:t>
            </a:r>
            <a:r>
              <a:rPr lang="en-US" dirty="0" err="1"/>
              <a:t>heautou</a:t>
            </a:r>
            <a:r>
              <a:rPr lang="en-US" dirty="0"/>
              <a:t> (</a:t>
            </a:r>
            <a:r>
              <a:rPr lang="en-US" dirty="0" err="1"/>
              <a:t>cura</a:t>
            </a:r>
            <a:r>
              <a:rPr lang="en-US" dirty="0"/>
              <a:t> sui): </a:t>
            </a:r>
            <a:r>
              <a:rPr lang="en-US" dirty="0" err="1" smtClean="0"/>
              <a:t>cura</a:t>
            </a:r>
            <a:r>
              <a:rPr lang="en-US" dirty="0" smtClean="0"/>
              <a:t> di </a:t>
            </a:r>
            <a:r>
              <a:rPr lang="en-US" dirty="0" err="1" smtClean="0"/>
              <a:t>sè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Care vs. cure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A63B5-E2B3-594D-B606-4E98ECBF2B1E}" type="datetime5">
              <a:rPr lang="en-US" smtClean="0"/>
              <a:t>21-Apr-15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Dinamiche relazionali nel lavoro di gruppo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818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5901</TotalTime>
  <Words>2425</Words>
  <Application>Microsoft Office PowerPoint</Application>
  <PresentationFormat>On-screen Show (4:3)</PresentationFormat>
  <Paragraphs>335</Paragraphs>
  <Slides>40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Century Gothic</vt:lpstr>
      <vt:lpstr>Wingdings 3</vt:lpstr>
      <vt:lpstr>Wisp</vt:lpstr>
      <vt:lpstr>Dinamiche relazionali nel lavoro di gruppo</vt:lpstr>
      <vt:lpstr>Tre temi principali</vt:lpstr>
      <vt:lpstr>Cinque incontri</vt:lpstr>
      <vt:lpstr>PowerPoint Presentation</vt:lpstr>
      <vt:lpstr>Contatti e bibliografia</vt:lpstr>
      <vt:lpstr>Valutazione e modalità d’esame</vt:lpstr>
      <vt:lpstr>Paper finale: </vt:lpstr>
      <vt:lpstr>Temi per la tesi</vt:lpstr>
      <vt:lpstr>Educazione e fisioterapia</vt:lpstr>
      <vt:lpstr>PowerPoint Presentation</vt:lpstr>
      <vt:lpstr>PowerPoint Presentation</vt:lpstr>
      <vt:lpstr>Ontologia relazionale e natura dell’uomo</vt:lpstr>
      <vt:lpstr>Ontologia relazionale e natura dell’uomo (Pinker 2011; Bonino 2012; Singer et al. 2015)</vt:lpstr>
      <vt:lpstr>Ontologia relazionale (Mortari 2002)</vt:lpstr>
      <vt:lpstr>Ontologia relazionale (Mortari 2002)</vt:lpstr>
      <vt:lpstr>Ontologia relazionale (Mortari 2002)</vt:lpstr>
      <vt:lpstr>Ontologia relazionale (Mortari 2002)</vt:lpstr>
      <vt:lpstr>Ontologia relazionale (Mortari 2002)</vt:lpstr>
      <vt:lpstr>Bibliografia minima sull’ontologia relazionale</vt:lpstr>
      <vt:lpstr>Corpo e relazione</vt:lpstr>
      <vt:lpstr>Corpo e relazione</vt:lpstr>
      <vt:lpstr>Video sulla dimensione naturale dell’imitazione motorio/corporea</vt:lpstr>
      <vt:lpstr>Video sul comportamento pro-sociale</vt:lpstr>
      <vt:lpstr>PowerPoint Presentation</vt:lpstr>
      <vt:lpstr>Bibliografia minima su corpo e relazione</vt:lpstr>
      <vt:lpstr>Teoria dei sistemi (Musso 1997; Smith 2007)</vt:lpstr>
      <vt:lpstr>Teoria dei sistemi</vt:lpstr>
      <vt:lpstr>Elementi del gruppo-sistema</vt:lpstr>
      <vt:lpstr>Caratteristiche del gruppo-sistema</vt:lpstr>
      <vt:lpstr>Caratteristiche del gruppo-sistema</vt:lpstr>
      <vt:lpstr>Caratteristiche del gruppo-sistema</vt:lpstr>
      <vt:lpstr>Bibliografia minima sui sistemi complessi</vt:lpstr>
      <vt:lpstr>Definizione classica di gruppo </vt:lpstr>
      <vt:lpstr>Come si forma un gruppo (De Grada 2000)</vt:lpstr>
      <vt:lpstr>Dal gruppo al gruppo di lavoro</vt:lpstr>
      <vt:lpstr>PowerPoint Presentation</vt:lpstr>
      <vt:lpstr>Fasi di vita del gruppo</vt:lpstr>
      <vt:lpstr>L’individuo e il gruppo</vt:lpstr>
      <vt:lpstr>Aspetti della comunicazione di gruppo</vt:lpstr>
      <vt:lpstr>Bibliografia minima su psicologia dei gruppi e delle relazioni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Zero</dc:title>
  <dc:creator>Denis Francesconi</dc:creator>
  <cp:lastModifiedBy>Denis Francesconi</cp:lastModifiedBy>
  <cp:revision>237</cp:revision>
  <dcterms:created xsi:type="dcterms:W3CDTF">2010-12-15T13:33:57Z</dcterms:created>
  <dcterms:modified xsi:type="dcterms:W3CDTF">2015-04-21T15:22:08Z</dcterms:modified>
</cp:coreProperties>
</file>