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9" r:id="rId3"/>
    <p:sldId id="270" r:id="rId4"/>
    <p:sldId id="266" r:id="rId5"/>
    <p:sldId id="257" r:id="rId6"/>
    <p:sldId id="258" r:id="rId7"/>
    <p:sldId id="259" r:id="rId8"/>
    <p:sldId id="260" r:id="rId9"/>
    <p:sldId id="261" r:id="rId10"/>
    <p:sldId id="262"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7" d="100"/>
          <a:sy n="107" d="100"/>
        </p:scale>
        <p:origin x="-1098"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2765A1-26A7-48E1-BFFA-0703DDD3A4E8}" type="datetimeFigureOut">
              <a:rPr lang="it-IT" smtClean="0"/>
              <a:t>30/11/2015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47F95-9F1B-4D00-83DB-5091DF3C697D}" type="slidenum">
              <a:rPr lang="it-IT" smtClean="0"/>
              <a:t>‹N›</a:t>
            </a:fld>
            <a:endParaRPr lang="it-IT"/>
          </a:p>
        </p:txBody>
      </p:sp>
    </p:spTree>
    <p:extLst>
      <p:ext uri="{BB962C8B-B14F-4D97-AF65-F5344CB8AC3E}">
        <p14:creationId xmlns:p14="http://schemas.microsoft.com/office/powerpoint/2010/main" val="2795520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892CF5-5EFB-48A5-AF27-E77CA1E3EB3B}" type="slidenum">
              <a:rPr lang="it-IT" altLang="it-IT"/>
              <a:pPr/>
              <a:t>2</a:t>
            </a:fld>
            <a:endParaRPr lang="it-IT" altLang="it-IT"/>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A47447-C425-47BA-8D19-FAE1F5AB2D4F}" type="slidenum">
              <a:rPr lang="it-IT" altLang="it-IT"/>
              <a:pPr/>
              <a:t>3</a:t>
            </a:fld>
            <a:endParaRPr lang="it-IT" altLang="it-IT"/>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30/11/2015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30/11/2015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30/11/2015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914400" y="277813"/>
            <a:ext cx="77724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914400" y="1600200"/>
            <a:ext cx="3810000" cy="21891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876800" y="1600200"/>
            <a:ext cx="3810000" cy="21891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914400" y="3941763"/>
            <a:ext cx="3810000" cy="218916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876800" y="3941763"/>
            <a:ext cx="3810000" cy="218916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914400" y="6251575"/>
            <a:ext cx="1981200" cy="457200"/>
          </a:xfrm>
        </p:spPr>
        <p:txBody>
          <a:bodyPr/>
          <a:lstStyle>
            <a:lvl1pPr>
              <a:defRPr/>
            </a:lvl1pPr>
          </a:lstStyle>
          <a:p>
            <a:endParaRPr lang="it-IT" altLang="it-IT"/>
          </a:p>
        </p:txBody>
      </p:sp>
      <p:sp>
        <p:nvSpPr>
          <p:cNvPr id="8" name="Segnaposto piè di pagina 7"/>
          <p:cNvSpPr>
            <a:spLocks noGrp="1"/>
          </p:cNvSpPr>
          <p:nvPr>
            <p:ph type="ftr" sz="quarter" idx="11"/>
          </p:nvPr>
        </p:nvSpPr>
        <p:spPr>
          <a:xfrm>
            <a:off x="3352800" y="6248400"/>
            <a:ext cx="2971800" cy="457200"/>
          </a:xfrm>
        </p:spPr>
        <p:txBody>
          <a:bodyPr/>
          <a:lstStyle>
            <a:lvl1pPr>
              <a:defRPr/>
            </a:lvl1pPr>
          </a:lstStyle>
          <a:p>
            <a:endParaRPr lang="it-IT" altLang="it-IT"/>
          </a:p>
        </p:txBody>
      </p:sp>
      <p:sp>
        <p:nvSpPr>
          <p:cNvPr id="9" name="Segnaposto numero diapositiva 8"/>
          <p:cNvSpPr>
            <a:spLocks noGrp="1"/>
          </p:cNvSpPr>
          <p:nvPr>
            <p:ph type="sldNum" sz="quarter" idx="12"/>
          </p:nvPr>
        </p:nvSpPr>
        <p:spPr>
          <a:xfrm>
            <a:off x="6781800" y="6248400"/>
            <a:ext cx="1905000" cy="457200"/>
          </a:xfrm>
        </p:spPr>
        <p:txBody>
          <a:bodyPr/>
          <a:lstStyle>
            <a:lvl1pPr>
              <a:defRPr/>
            </a:lvl1pPr>
          </a:lstStyle>
          <a:p>
            <a:fld id="{F9D0F502-5D89-4F3A-AF64-1717D3FBBDC5}" type="slidenum">
              <a:rPr lang="it-IT" altLang="it-IT"/>
              <a:pPr/>
              <a:t>‹N›</a:t>
            </a:fld>
            <a:endParaRPr lang="it-IT" altLang="it-IT"/>
          </a:p>
        </p:txBody>
      </p:sp>
    </p:spTree>
    <p:extLst>
      <p:ext uri="{BB962C8B-B14F-4D97-AF65-F5344CB8AC3E}">
        <p14:creationId xmlns:p14="http://schemas.microsoft.com/office/powerpoint/2010/main" val="3402818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30/11/2015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30/11/2015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t>30/11/2015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t>30/11/2015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t>30/11/2015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30/11/2015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30/11/2015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30/11/2015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t>30/11/2015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b="1" dirty="0" smtClean="0">
                <a:solidFill>
                  <a:srgbClr val="FF0000"/>
                </a:solidFill>
              </a:rPr>
              <a:t>Storici italiani del Novecento</a:t>
            </a:r>
            <a:endParaRPr lang="it-IT" b="1" dirty="0">
              <a:solidFill>
                <a:srgbClr val="FF0000"/>
              </a:solidFill>
            </a:endParaRPr>
          </a:p>
        </p:txBody>
      </p:sp>
      <p:sp>
        <p:nvSpPr>
          <p:cNvPr id="3" name="Sottotitolo 2"/>
          <p:cNvSpPr>
            <a:spLocks noGrp="1"/>
          </p:cNvSpPr>
          <p:nvPr>
            <p:ph type="subTitle" idx="1"/>
          </p:nvPr>
        </p:nvSpPr>
        <p:spPr/>
        <p:txBody>
          <a:bodyPr/>
          <a:lstStyle/>
          <a:p>
            <a:r>
              <a:rPr lang="it-IT" b="1" dirty="0" smtClean="0">
                <a:solidFill>
                  <a:srgbClr val="FF0000"/>
                </a:solidFill>
              </a:rPr>
              <a:t>Federico </a:t>
            </a:r>
            <a:r>
              <a:rPr lang="it-IT" b="1" dirty="0" err="1" smtClean="0">
                <a:solidFill>
                  <a:srgbClr val="FF0000"/>
                </a:solidFill>
              </a:rPr>
              <a:t>Chabod</a:t>
            </a:r>
            <a:r>
              <a:rPr lang="it-IT" b="1" dirty="0" smtClean="0">
                <a:solidFill>
                  <a:srgbClr val="FF0000"/>
                </a:solidFill>
              </a:rPr>
              <a:t> e Delio </a:t>
            </a:r>
            <a:r>
              <a:rPr lang="it-IT" b="1" dirty="0" err="1" smtClean="0">
                <a:solidFill>
                  <a:srgbClr val="FF0000"/>
                </a:solidFill>
              </a:rPr>
              <a:t>Cantimori</a:t>
            </a:r>
            <a:endParaRPr lang="it-IT" b="1" dirty="0">
              <a:solidFill>
                <a:srgbClr val="FF0000"/>
              </a:solidFill>
            </a:endParaRPr>
          </a:p>
        </p:txBody>
      </p:sp>
    </p:spTree>
    <p:extLst>
      <p:ext uri="{BB962C8B-B14F-4D97-AF65-F5344CB8AC3E}">
        <p14:creationId xmlns:p14="http://schemas.microsoft.com/office/powerpoint/2010/main" val="3857583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Ricostruzione e dopoguerra</a:t>
            </a:r>
            <a:endParaRPr lang="it-IT" b="1" dirty="0"/>
          </a:p>
        </p:txBody>
      </p:sp>
      <p:sp>
        <p:nvSpPr>
          <p:cNvPr id="3" name="Segnaposto testo 2"/>
          <p:cNvSpPr>
            <a:spLocks noGrp="1"/>
          </p:cNvSpPr>
          <p:nvPr>
            <p:ph type="body" idx="1"/>
          </p:nvPr>
        </p:nvSpPr>
        <p:spPr>
          <a:xfrm>
            <a:off x="457200" y="1340769"/>
            <a:ext cx="4040188" cy="648072"/>
          </a:xfrm>
        </p:spPr>
        <p:txBody>
          <a:bodyPr>
            <a:normAutofit fontScale="85000" lnSpcReduction="20000"/>
          </a:bodyPr>
          <a:lstStyle/>
          <a:p>
            <a:r>
              <a:rPr lang="it-IT" altLang="it-IT" i="1" dirty="0">
                <a:solidFill>
                  <a:srgbClr val="FF0000"/>
                </a:solidFill>
              </a:rPr>
              <a:t>Il “guardiano della storiografia</a:t>
            </a:r>
            <a:r>
              <a:rPr lang="it-IT" altLang="it-IT" i="1" dirty="0" smtClean="0">
                <a:solidFill>
                  <a:srgbClr val="FF0000"/>
                </a:solidFill>
              </a:rPr>
              <a:t>”</a:t>
            </a:r>
            <a:endParaRPr lang="it-IT" altLang="it-IT" i="1" dirty="0">
              <a:solidFill>
                <a:srgbClr val="FF0000"/>
              </a:solidFill>
            </a:endParaRPr>
          </a:p>
          <a:p>
            <a:r>
              <a:rPr lang="it-IT" altLang="it-IT" i="1" dirty="0" smtClean="0">
                <a:solidFill>
                  <a:srgbClr val="FF0000"/>
                </a:solidFill>
              </a:rPr>
              <a:t> (1946-1960):</a:t>
            </a:r>
            <a:endParaRPr lang="it-IT" altLang="it-IT" i="1" dirty="0">
              <a:solidFill>
                <a:srgbClr val="FF0000"/>
              </a:solidFill>
            </a:endParaRPr>
          </a:p>
        </p:txBody>
      </p:sp>
      <p:sp>
        <p:nvSpPr>
          <p:cNvPr id="7" name="Segnaposto contenuto 6"/>
          <p:cNvSpPr>
            <a:spLocks noGrp="1"/>
          </p:cNvSpPr>
          <p:nvPr>
            <p:ph sz="half" idx="2"/>
          </p:nvPr>
        </p:nvSpPr>
        <p:spPr/>
        <p:txBody>
          <a:bodyPr>
            <a:normAutofit fontScale="25000" lnSpcReduction="20000"/>
          </a:bodyPr>
          <a:lstStyle/>
          <a:p>
            <a:pPr marL="0" indent="0">
              <a:lnSpc>
                <a:spcPct val="80000"/>
              </a:lnSpc>
              <a:buNone/>
            </a:pPr>
            <a:r>
              <a:rPr lang="it-IT" altLang="it-IT" sz="4800" b="1" dirty="0" smtClean="0"/>
              <a:t>1946 </a:t>
            </a:r>
            <a:r>
              <a:rPr lang="it-IT" altLang="it-IT" sz="4800" dirty="0" smtClean="0"/>
              <a:t>– chiude definitivamente con la politica e torna all’insegnamento. Abbandona il partito d’Azione pur mantenendo buoni rapporti con i dirigenti repubblicani come La Malfa.</a:t>
            </a:r>
          </a:p>
          <a:p>
            <a:pPr marL="0" indent="0">
              <a:lnSpc>
                <a:spcPct val="80000"/>
              </a:lnSpc>
              <a:buNone/>
            </a:pPr>
            <a:r>
              <a:rPr lang="it-IT" altLang="it-IT" sz="4800" b="1" dirty="0" smtClean="0"/>
              <a:t>1946-47 </a:t>
            </a:r>
            <a:r>
              <a:rPr lang="it-IT" altLang="it-IT" sz="4800" dirty="0"/>
              <a:t>- è chiamato alla </a:t>
            </a:r>
            <a:r>
              <a:rPr lang="it-IT" altLang="it-IT" sz="4800" b="1" dirty="0"/>
              <a:t>Facoltà di Lettere dell'Università di </a:t>
            </a:r>
            <a:r>
              <a:rPr lang="it-IT" altLang="it-IT" sz="4800" b="1" dirty="0" smtClean="0">
                <a:solidFill>
                  <a:srgbClr val="FF0000"/>
                </a:solidFill>
              </a:rPr>
              <a:t>Roma</a:t>
            </a:r>
            <a:r>
              <a:rPr lang="it-IT" altLang="it-IT" sz="4800" dirty="0" smtClean="0"/>
              <a:t>;</a:t>
            </a:r>
          </a:p>
          <a:p>
            <a:pPr marL="0" indent="0">
              <a:lnSpc>
                <a:spcPct val="80000"/>
              </a:lnSpc>
              <a:buNone/>
            </a:pPr>
            <a:r>
              <a:rPr lang="it-IT" altLang="it-IT" sz="4800" dirty="0" smtClean="0"/>
              <a:t>È </a:t>
            </a:r>
            <a:r>
              <a:rPr lang="it-IT" altLang="it-IT" sz="4800" dirty="0"/>
              <a:t>nominato direttore </a:t>
            </a:r>
            <a:r>
              <a:rPr lang="it-IT" altLang="it-IT" sz="4800" b="1" dirty="0"/>
              <a:t>dell'Istituto italiano per gli studi storici</a:t>
            </a:r>
            <a:r>
              <a:rPr lang="it-IT" altLang="it-IT" sz="4800" dirty="0"/>
              <a:t> (fondato da B. Croce) con sede a </a:t>
            </a:r>
            <a:r>
              <a:rPr lang="it-IT" altLang="it-IT" sz="4800" dirty="0">
                <a:solidFill>
                  <a:srgbClr val="FF0000"/>
                </a:solidFill>
              </a:rPr>
              <a:t>Napoli</a:t>
            </a:r>
            <a:r>
              <a:rPr lang="it-IT" altLang="it-IT" sz="4800" dirty="0" smtClean="0"/>
              <a:t>.</a:t>
            </a:r>
          </a:p>
          <a:p>
            <a:pPr marL="0" indent="0">
              <a:lnSpc>
                <a:spcPct val="80000"/>
              </a:lnSpc>
              <a:buNone/>
            </a:pPr>
            <a:r>
              <a:rPr lang="it-IT" altLang="it-IT" sz="4800" dirty="0" smtClean="0"/>
              <a:t>Assume anche la </a:t>
            </a:r>
            <a:r>
              <a:rPr lang="it-IT" altLang="it-IT" sz="4800" dirty="0"/>
              <a:t>direzione della rinata </a:t>
            </a:r>
            <a:r>
              <a:rPr lang="it-IT" altLang="it-IT" sz="4800" b="1" dirty="0"/>
              <a:t>"Rivista Storica Italiana",</a:t>
            </a:r>
            <a:r>
              <a:rPr lang="it-IT" altLang="it-IT" sz="4800" dirty="0"/>
              <a:t> che sposta da Torino a Napoli, affiancato da D</a:t>
            </a:r>
            <a:r>
              <a:rPr lang="it-IT" altLang="it-IT" sz="4800" dirty="0" smtClean="0"/>
              <a:t>. </a:t>
            </a:r>
            <a:r>
              <a:rPr lang="it-IT" altLang="it-IT" sz="4800" dirty="0" err="1" smtClean="0"/>
              <a:t>Cantimori</a:t>
            </a:r>
            <a:r>
              <a:rPr lang="it-IT" altLang="it-IT" sz="4800" dirty="0"/>
              <a:t>, G</a:t>
            </a:r>
            <a:r>
              <a:rPr lang="it-IT" altLang="it-IT" sz="4800" dirty="0" smtClean="0"/>
              <a:t>. Falco</a:t>
            </a:r>
            <a:r>
              <a:rPr lang="it-IT" altLang="it-IT" sz="4800" dirty="0"/>
              <a:t>, W</a:t>
            </a:r>
            <a:r>
              <a:rPr lang="it-IT" altLang="it-IT" sz="4800" dirty="0" smtClean="0"/>
              <a:t>. Maturi</a:t>
            </a:r>
            <a:r>
              <a:rPr lang="it-IT" altLang="it-IT" sz="4800" dirty="0"/>
              <a:t>, A</a:t>
            </a:r>
            <a:r>
              <a:rPr lang="it-IT" altLang="it-IT" sz="4800" dirty="0" smtClean="0"/>
              <a:t>. Momigliano</a:t>
            </a:r>
            <a:r>
              <a:rPr lang="it-IT" altLang="it-IT" sz="4800" dirty="0"/>
              <a:t>, C</a:t>
            </a:r>
            <a:r>
              <a:rPr lang="it-IT" altLang="it-IT" sz="4800" dirty="0" smtClean="0"/>
              <a:t>. Morandi</a:t>
            </a:r>
            <a:r>
              <a:rPr lang="it-IT" altLang="it-IT" sz="4800" dirty="0"/>
              <a:t>.</a:t>
            </a:r>
          </a:p>
          <a:p>
            <a:pPr marL="0" indent="0">
              <a:lnSpc>
                <a:spcPct val="80000"/>
              </a:lnSpc>
              <a:buNone/>
            </a:pPr>
            <a:r>
              <a:rPr lang="it-IT" altLang="it-IT" sz="4800" b="1" dirty="0"/>
              <a:t>1946</a:t>
            </a:r>
            <a:r>
              <a:rPr lang="it-IT" altLang="it-IT" sz="4800" dirty="0"/>
              <a:t> - è l'ispiratore della decisione presa dal Ministero degli Esteri di creare una commissione per la pubblicazione dei </a:t>
            </a:r>
            <a:r>
              <a:rPr lang="it-IT" altLang="it-IT" sz="4800" i="1" dirty="0"/>
              <a:t>Documenti diplomatici italiani </a:t>
            </a:r>
            <a:r>
              <a:rPr lang="it-IT" altLang="it-IT" sz="4800" dirty="0"/>
              <a:t> sul modello francese</a:t>
            </a:r>
            <a:r>
              <a:rPr lang="it-IT" altLang="it-IT" sz="4800" dirty="0" smtClean="0"/>
              <a:t>.</a:t>
            </a:r>
          </a:p>
          <a:p>
            <a:pPr marL="0" indent="0">
              <a:lnSpc>
                <a:spcPct val="80000"/>
              </a:lnSpc>
              <a:buNone/>
            </a:pPr>
            <a:r>
              <a:rPr lang="it-IT" altLang="it-IT" sz="4800" b="1" dirty="0" smtClean="0"/>
              <a:t>1950</a:t>
            </a:r>
            <a:r>
              <a:rPr lang="it-IT" altLang="it-IT" sz="4800" dirty="0" smtClean="0"/>
              <a:t> </a:t>
            </a:r>
            <a:r>
              <a:rPr lang="it-IT" altLang="it-IT" sz="4800" dirty="0"/>
              <a:t>- tiene un corso alla Sorbona su "l'Italia contemporanea 1918-1948" nel quale riflette sulle origini e sulla caduta del fascismo e avvia la riflessione sul Novecento italiano.</a:t>
            </a:r>
          </a:p>
          <a:p>
            <a:pPr marL="0" indent="0">
              <a:lnSpc>
                <a:spcPct val="80000"/>
              </a:lnSpc>
              <a:buNone/>
            </a:pPr>
            <a:r>
              <a:rPr lang="it-IT" altLang="it-IT" sz="4800" b="1" dirty="0"/>
              <a:t>1950-51 </a:t>
            </a:r>
            <a:r>
              <a:rPr lang="it-IT" altLang="it-IT" sz="4800" dirty="0"/>
              <a:t>- il corso universitario è invece dedicato a Paolo </a:t>
            </a:r>
            <a:r>
              <a:rPr lang="it-IT" altLang="it-IT" sz="4800" dirty="0" err="1"/>
              <a:t>Sarpi</a:t>
            </a:r>
            <a:r>
              <a:rPr lang="it-IT" altLang="it-IT" sz="4800" dirty="0"/>
              <a:t>.</a:t>
            </a:r>
          </a:p>
          <a:p>
            <a:pPr marL="0" indent="0">
              <a:lnSpc>
                <a:spcPct val="80000"/>
              </a:lnSpc>
              <a:buNone/>
            </a:pPr>
            <a:r>
              <a:rPr lang="it-IT" altLang="it-IT" sz="4800" b="1" dirty="0"/>
              <a:t>1951</a:t>
            </a:r>
            <a:r>
              <a:rPr lang="it-IT" altLang="it-IT" sz="4800" dirty="0"/>
              <a:t> - pubblica la </a:t>
            </a:r>
            <a:r>
              <a:rPr lang="it-IT" altLang="it-IT" sz="4800" i="1" dirty="0"/>
              <a:t>Storia della politica estera italiana dal 1870 al 1896</a:t>
            </a:r>
            <a:r>
              <a:rPr lang="it-IT" altLang="it-IT" sz="4800" dirty="0"/>
              <a:t> , che aveva già impostato nel 1943. Si impegna a livello internazionale per la riorganizzazione della Società degli storici entrando nel "bureau" nel 1950.</a:t>
            </a:r>
          </a:p>
          <a:p>
            <a:pPr marL="0" indent="0">
              <a:lnSpc>
                <a:spcPct val="80000"/>
              </a:lnSpc>
              <a:buNone/>
            </a:pPr>
            <a:r>
              <a:rPr lang="it-IT" altLang="it-IT" sz="4800" b="1" dirty="0"/>
              <a:t>1952-53</a:t>
            </a:r>
            <a:r>
              <a:rPr lang="it-IT" altLang="it-IT" sz="4800" dirty="0"/>
              <a:t> - corso universitario su Machiavelli.</a:t>
            </a:r>
          </a:p>
          <a:p>
            <a:pPr marL="0" indent="0">
              <a:lnSpc>
                <a:spcPct val="80000"/>
              </a:lnSpc>
              <a:buNone/>
            </a:pPr>
            <a:r>
              <a:rPr lang="it-IT" altLang="it-IT" sz="4800" b="1" dirty="0"/>
              <a:t>1952, 1954 </a:t>
            </a:r>
            <a:r>
              <a:rPr lang="it-IT" altLang="it-IT" sz="4800" dirty="0"/>
              <a:t>- muoiono Croce e </a:t>
            </a:r>
            <a:r>
              <a:rPr lang="it-IT" altLang="it-IT" sz="4800" dirty="0" err="1"/>
              <a:t>Meinecke</a:t>
            </a:r>
            <a:r>
              <a:rPr lang="it-IT" altLang="it-IT" sz="4800" dirty="0"/>
              <a:t>: </a:t>
            </a:r>
            <a:r>
              <a:rPr lang="it-IT" altLang="it-IT" sz="4800" dirty="0" err="1"/>
              <a:t>Chabod</a:t>
            </a:r>
            <a:r>
              <a:rPr lang="it-IT" altLang="it-IT" sz="4800" dirty="0"/>
              <a:t> commemora i suoi due </a:t>
            </a:r>
            <a:r>
              <a:rPr lang="it-IT" altLang="it-IT" sz="4800" dirty="0" smtClean="0"/>
              <a:t>maestri, ma rompe i rapporti con Volpe.</a:t>
            </a:r>
            <a:endParaRPr lang="it-IT" altLang="it-IT" sz="4800" dirty="0"/>
          </a:p>
          <a:p>
            <a:pPr marL="0" indent="0">
              <a:lnSpc>
                <a:spcPct val="80000"/>
              </a:lnSpc>
              <a:buNone/>
            </a:pPr>
            <a:r>
              <a:rPr lang="it-IT" altLang="it-IT" sz="4800" b="1" dirty="0"/>
              <a:t>1955</a:t>
            </a:r>
            <a:r>
              <a:rPr lang="it-IT" altLang="it-IT" sz="4800" dirty="0"/>
              <a:t> </a:t>
            </a:r>
            <a:r>
              <a:rPr lang="it-IT" altLang="it-IT" sz="4800" dirty="0" smtClean="0"/>
              <a:t>– organizza e presiede </a:t>
            </a:r>
            <a:r>
              <a:rPr lang="it-IT" altLang="it-IT" sz="4800" dirty="0"/>
              <a:t>il </a:t>
            </a:r>
            <a:r>
              <a:rPr lang="it-IT" altLang="it-IT" sz="4800" b="1" dirty="0" smtClean="0"/>
              <a:t>X Congresso </a:t>
            </a:r>
            <a:r>
              <a:rPr lang="it-IT" altLang="it-IT" sz="4800" b="1" dirty="0"/>
              <a:t>internazionale di scienze storiche a Roma</a:t>
            </a:r>
            <a:r>
              <a:rPr lang="it-IT" altLang="it-IT" sz="4800" dirty="0"/>
              <a:t> al quale per la prima volta partecipano anche i rappresentanti dei paesi comunisti. E' eletto presidente della Società internazionale degli storici.</a:t>
            </a:r>
          </a:p>
          <a:p>
            <a:pPr marL="0" indent="0">
              <a:lnSpc>
                <a:spcPct val="80000"/>
              </a:lnSpc>
              <a:buNone/>
            </a:pPr>
            <a:r>
              <a:rPr lang="it-IT" altLang="it-IT" sz="4800" b="1" dirty="0"/>
              <a:t>1956-57</a:t>
            </a:r>
            <a:r>
              <a:rPr lang="it-IT" altLang="it-IT" sz="4800" dirty="0"/>
              <a:t> - corso universitario sulle origini dello Stato moderno.</a:t>
            </a:r>
          </a:p>
          <a:p>
            <a:pPr marL="0" indent="0">
              <a:lnSpc>
                <a:spcPct val="80000"/>
              </a:lnSpc>
              <a:buNone/>
            </a:pPr>
            <a:r>
              <a:rPr lang="it-IT" altLang="it-IT" sz="4800" b="1" dirty="0"/>
              <a:t>1959</a:t>
            </a:r>
            <a:r>
              <a:rPr lang="it-IT" altLang="it-IT" sz="4800" dirty="0"/>
              <a:t> - ammalatosi di cancro non abbandona gli impegni di studio, ma cede la direzione della “Rivista Storica italiana” al giovane Franco Venturi.</a:t>
            </a:r>
          </a:p>
          <a:p>
            <a:pPr marL="0" indent="0">
              <a:lnSpc>
                <a:spcPct val="80000"/>
              </a:lnSpc>
              <a:buNone/>
            </a:pPr>
            <a:r>
              <a:rPr lang="it-IT" altLang="it-IT" sz="4800" b="1" dirty="0"/>
              <a:t>1960</a:t>
            </a:r>
            <a:r>
              <a:rPr lang="it-IT" altLang="it-IT" sz="4800" dirty="0"/>
              <a:t> - muore a Roma il 14 luglio.</a:t>
            </a:r>
          </a:p>
          <a:p>
            <a:pPr marL="0" indent="0">
              <a:lnSpc>
                <a:spcPct val="80000"/>
              </a:lnSpc>
              <a:buNone/>
            </a:pPr>
            <a:endParaRPr lang="it-IT" altLang="it-IT" dirty="0"/>
          </a:p>
        </p:txBody>
      </p:sp>
      <p:sp>
        <p:nvSpPr>
          <p:cNvPr id="8" name="Segnaposto testo 7"/>
          <p:cNvSpPr>
            <a:spLocks noGrp="1"/>
          </p:cNvSpPr>
          <p:nvPr>
            <p:ph type="body" sz="quarter" idx="3"/>
          </p:nvPr>
        </p:nvSpPr>
        <p:spPr>
          <a:xfrm>
            <a:off x="4645025" y="1268760"/>
            <a:ext cx="4041775" cy="639762"/>
          </a:xfrm>
        </p:spPr>
        <p:txBody>
          <a:bodyPr>
            <a:normAutofit fontScale="92500" lnSpcReduction="20000"/>
          </a:bodyPr>
          <a:lstStyle/>
          <a:p>
            <a:r>
              <a:rPr lang="it-IT" altLang="it-IT" i="1" dirty="0">
                <a:solidFill>
                  <a:srgbClr val="FF0000"/>
                </a:solidFill>
              </a:rPr>
              <a:t>Il dopoguerra e il difficile rapporto con il PCI (1948-1966</a:t>
            </a:r>
            <a:r>
              <a:rPr lang="it-IT" altLang="it-IT" i="1" dirty="0" smtClean="0">
                <a:solidFill>
                  <a:srgbClr val="FF0000"/>
                </a:solidFill>
              </a:rPr>
              <a:t>):</a:t>
            </a:r>
            <a:endParaRPr lang="it-IT" altLang="it-IT" i="1" dirty="0">
              <a:solidFill>
                <a:srgbClr val="FF0000"/>
              </a:solidFill>
            </a:endParaRPr>
          </a:p>
        </p:txBody>
      </p:sp>
      <p:sp>
        <p:nvSpPr>
          <p:cNvPr id="9" name="Segnaposto contenuto 8"/>
          <p:cNvSpPr>
            <a:spLocks noGrp="1"/>
          </p:cNvSpPr>
          <p:nvPr>
            <p:ph sz="quarter" idx="4"/>
          </p:nvPr>
        </p:nvSpPr>
        <p:spPr>
          <a:xfrm>
            <a:off x="4645025" y="1988840"/>
            <a:ext cx="4319463" cy="3951288"/>
          </a:xfrm>
        </p:spPr>
        <p:txBody>
          <a:bodyPr>
            <a:noAutofit/>
          </a:bodyPr>
          <a:lstStyle/>
          <a:p>
            <a:pPr marL="0" indent="0">
              <a:lnSpc>
                <a:spcPct val="80000"/>
              </a:lnSpc>
              <a:buNone/>
            </a:pPr>
            <a:r>
              <a:rPr lang="it-IT" altLang="it-IT" sz="1200" b="1" dirty="0" smtClean="0"/>
              <a:t>1948 </a:t>
            </a:r>
            <a:r>
              <a:rPr lang="it-IT" altLang="it-IT" sz="1200" dirty="0" smtClean="0"/>
              <a:t> </a:t>
            </a:r>
            <a:r>
              <a:rPr lang="it-IT" altLang="it-IT" sz="1200" dirty="0"/>
              <a:t>- si iscrive al Partito Comunista, dopo la rottura dei governi di unità antifascista. </a:t>
            </a:r>
            <a:r>
              <a:rPr lang="it-IT" altLang="it-IT" sz="1200" dirty="0" err="1"/>
              <a:t>Cantimori</a:t>
            </a:r>
            <a:r>
              <a:rPr lang="it-IT" altLang="it-IT" sz="1200" dirty="0"/>
              <a:t> e Giulio Einaudi sono oggetto di attacchi polemici per la pubblicazione (suggerita da </a:t>
            </a:r>
            <a:r>
              <a:rPr lang="it-IT" altLang="it-IT" sz="1200" dirty="0" err="1"/>
              <a:t>Cantimori</a:t>
            </a:r>
            <a:r>
              <a:rPr lang="it-IT" altLang="it-IT" sz="1200" dirty="0"/>
              <a:t>) del libro del gesuita </a:t>
            </a:r>
            <a:r>
              <a:rPr lang="it-IT" altLang="it-IT" sz="1200" dirty="0" err="1"/>
              <a:t>Wetter</a:t>
            </a:r>
            <a:r>
              <a:rPr lang="it-IT" altLang="it-IT" sz="1200" dirty="0"/>
              <a:t> sul </a:t>
            </a:r>
            <a:r>
              <a:rPr lang="it-IT" altLang="it-IT" sz="1200" i="1" dirty="0"/>
              <a:t>materialismo sovietico</a:t>
            </a:r>
            <a:r>
              <a:rPr lang="it-IT" altLang="it-IT" sz="1200" dirty="0"/>
              <a:t> .</a:t>
            </a:r>
          </a:p>
          <a:p>
            <a:pPr marL="0" indent="0">
              <a:lnSpc>
                <a:spcPct val="80000"/>
              </a:lnSpc>
              <a:buNone/>
            </a:pPr>
            <a:r>
              <a:rPr lang="it-IT" altLang="it-IT" sz="1200" dirty="0"/>
              <a:t>          - lascia la Normale per passare alla cattedra di </a:t>
            </a:r>
            <a:r>
              <a:rPr lang="it-IT" altLang="it-IT" sz="1200" i="1" dirty="0"/>
              <a:t>storia moderna</a:t>
            </a:r>
            <a:r>
              <a:rPr lang="it-IT" altLang="it-IT" sz="1200" dirty="0"/>
              <a:t>  nella </a:t>
            </a:r>
            <a:r>
              <a:rPr lang="it-IT" altLang="it-IT" sz="1200" b="1" dirty="0"/>
              <a:t>Facoltà di Lettere e Filosofia dell'Università di Pisa.</a:t>
            </a:r>
          </a:p>
          <a:p>
            <a:pPr marL="0" indent="0">
              <a:lnSpc>
                <a:spcPct val="80000"/>
              </a:lnSpc>
              <a:buNone/>
            </a:pPr>
            <a:r>
              <a:rPr lang="it-IT" altLang="it-IT" sz="1200" b="1" dirty="0"/>
              <a:t>1949</a:t>
            </a:r>
            <a:r>
              <a:rPr lang="it-IT" altLang="it-IT" sz="1200" dirty="0"/>
              <a:t> - sconsiglia a Giulio Einaudi la traduzione in italiano </a:t>
            </a:r>
            <a:r>
              <a:rPr lang="it-IT" altLang="it-IT" sz="1200" dirty="0" err="1"/>
              <a:t>de</a:t>
            </a:r>
            <a:r>
              <a:rPr lang="it-IT" altLang="it-IT" sz="1200" i="1" dirty="0" err="1"/>
              <a:t>La</a:t>
            </a:r>
            <a:r>
              <a:rPr lang="it-IT" altLang="it-IT" sz="1200" i="1" dirty="0"/>
              <a:t> </a:t>
            </a:r>
            <a:r>
              <a:rPr lang="it-IT" altLang="it-IT" sz="1200" i="1" dirty="0" err="1"/>
              <a:t>Méditerranée</a:t>
            </a:r>
            <a:r>
              <a:rPr lang="it-IT" altLang="it-IT" sz="1200" dirty="0"/>
              <a:t>  di F. </a:t>
            </a:r>
            <a:r>
              <a:rPr lang="it-IT" altLang="it-IT" sz="1200" dirty="0" err="1"/>
              <a:t>Braudel</a:t>
            </a:r>
            <a:r>
              <a:rPr lang="it-IT" altLang="it-IT" sz="1200" dirty="0"/>
              <a:t>, definendolo "una specie di </a:t>
            </a:r>
            <a:r>
              <a:rPr lang="it-IT" altLang="it-IT" sz="1200" i="1" dirty="0"/>
              <a:t>Via col vento  </a:t>
            </a:r>
            <a:r>
              <a:rPr lang="it-IT" altLang="it-IT" sz="1200" dirty="0"/>
              <a:t>della storiografia".</a:t>
            </a:r>
          </a:p>
          <a:p>
            <a:pPr marL="0" indent="0">
              <a:lnSpc>
                <a:spcPct val="80000"/>
              </a:lnSpc>
              <a:buNone/>
            </a:pPr>
            <a:r>
              <a:rPr lang="it-IT" altLang="it-IT" sz="1200" b="1" dirty="0"/>
              <a:t>1949-50 </a:t>
            </a:r>
            <a:r>
              <a:rPr lang="it-IT" altLang="it-IT" sz="1200" dirty="0"/>
              <a:t> - traduce dal tedesco il primo libro del </a:t>
            </a:r>
            <a:r>
              <a:rPr lang="it-IT" altLang="it-IT" sz="1200" i="1" dirty="0"/>
              <a:t>Capitale</a:t>
            </a:r>
            <a:r>
              <a:rPr lang="it-IT" altLang="it-IT" sz="1200" dirty="0"/>
              <a:t>  di </a:t>
            </a:r>
            <a:r>
              <a:rPr lang="it-IT" altLang="it-IT" sz="1200" dirty="0" err="1"/>
              <a:t>Marx</a:t>
            </a:r>
            <a:r>
              <a:rPr lang="it-IT" altLang="it-IT" sz="1200" dirty="0"/>
              <a:t> (1951).</a:t>
            </a:r>
          </a:p>
          <a:p>
            <a:pPr marL="0" indent="0">
              <a:lnSpc>
                <a:spcPct val="80000"/>
              </a:lnSpc>
              <a:buNone/>
            </a:pPr>
            <a:r>
              <a:rPr lang="it-IT" altLang="it-IT" sz="1200" b="1" dirty="0"/>
              <a:t>1951 </a:t>
            </a:r>
            <a:r>
              <a:rPr lang="it-IT" altLang="it-IT" sz="1200" dirty="0"/>
              <a:t> - passa alla cattedra di </a:t>
            </a:r>
            <a:r>
              <a:rPr lang="it-IT" altLang="it-IT" sz="1200" i="1" dirty="0"/>
              <a:t>storia moderna</a:t>
            </a:r>
            <a:r>
              <a:rPr lang="it-IT" altLang="it-IT" sz="1200" dirty="0"/>
              <a:t>  nella Facoltà di Lettere e Filosofia dell'Università di </a:t>
            </a:r>
            <a:r>
              <a:rPr lang="it-IT" altLang="it-IT" sz="1200" b="1" dirty="0">
                <a:solidFill>
                  <a:srgbClr val="FF0000"/>
                </a:solidFill>
              </a:rPr>
              <a:t>Firenze</a:t>
            </a:r>
            <a:r>
              <a:rPr lang="it-IT" altLang="it-IT" sz="1200" dirty="0"/>
              <a:t>. Cessa il suo interesse per la storia del marxismo e riprende gli studi di storia religiosa del Cinquecento.</a:t>
            </a:r>
          </a:p>
          <a:p>
            <a:pPr marL="0" indent="0">
              <a:lnSpc>
                <a:spcPct val="80000"/>
              </a:lnSpc>
              <a:buNone/>
            </a:pPr>
            <a:r>
              <a:rPr lang="it-IT" altLang="it-IT" sz="1200" b="1" dirty="0"/>
              <a:t>1955 </a:t>
            </a:r>
            <a:r>
              <a:rPr lang="it-IT" altLang="it-IT" sz="1200" dirty="0"/>
              <a:t>- partecipa al </a:t>
            </a:r>
            <a:r>
              <a:rPr lang="it-IT" altLang="it-IT" sz="1200" b="1" dirty="0"/>
              <a:t>X Congresso internazionale di scienze storiche </a:t>
            </a:r>
            <a:r>
              <a:rPr lang="it-IT" altLang="it-IT" sz="1200" dirty="0"/>
              <a:t>- organizzato a Roma da F. </a:t>
            </a:r>
            <a:r>
              <a:rPr lang="it-IT" altLang="it-IT" sz="1200" dirty="0" err="1"/>
              <a:t>Chabod</a:t>
            </a:r>
            <a:r>
              <a:rPr lang="it-IT" altLang="it-IT" sz="1200" dirty="0"/>
              <a:t> - con una relazione su </a:t>
            </a:r>
            <a:r>
              <a:rPr lang="it-IT" altLang="it-IT" sz="1200" i="1" dirty="0"/>
              <a:t>La periodizzazione del Rinascimento</a:t>
            </a:r>
            <a:r>
              <a:rPr lang="it-IT" altLang="it-IT" sz="1200" dirty="0"/>
              <a:t>  nella quale propone la categoria di "età dell'Umanesimo" (1300-1700).</a:t>
            </a:r>
          </a:p>
          <a:p>
            <a:pPr marL="0" indent="0">
              <a:lnSpc>
                <a:spcPct val="80000"/>
              </a:lnSpc>
              <a:buNone/>
            </a:pPr>
            <a:r>
              <a:rPr lang="it-IT" altLang="it-IT" sz="1200" b="1" dirty="0"/>
              <a:t>1956 </a:t>
            </a:r>
            <a:r>
              <a:rPr lang="it-IT" altLang="it-IT" sz="1200" dirty="0"/>
              <a:t> - non rinnova la tessera del Partito Comunista e decide di dedicarsi principalmente allo studio, non riuscendo, per il momento, a risolvere la contraddizione fra impegno politico e libertà della ricerca.</a:t>
            </a:r>
          </a:p>
          <a:p>
            <a:pPr marL="0" indent="0">
              <a:lnSpc>
                <a:spcPct val="80000"/>
              </a:lnSpc>
              <a:buNone/>
            </a:pPr>
            <a:r>
              <a:rPr lang="it-IT" altLang="it-IT" sz="1200" b="1" dirty="0"/>
              <a:t>1958-60 </a:t>
            </a:r>
            <a:r>
              <a:rPr lang="it-IT" altLang="it-IT" sz="1200" dirty="0"/>
              <a:t>- discutendo le recenti opere di A</a:t>
            </a:r>
            <a:r>
              <a:rPr lang="it-IT" altLang="it-IT" sz="1200" dirty="0" smtClean="0"/>
              <a:t>. Tenenti</a:t>
            </a:r>
            <a:r>
              <a:rPr lang="it-IT" altLang="it-IT" sz="1200" dirty="0"/>
              <a:t>, L. </a:t>
            </a:r>
            <a:r>
              <a:rPr lang="it-IT" altLang="it-IT" sz="1200" dirty="0" err="1"/>
              <a:t>Febvre</a:t>
            </a:r>
            <a:r>
              <a:rPr lang="it-IT" altLang="it-IT" sz="1200" dirty="0"/>
              <a:t> e F. </a:t>
            </a:r>
            <a:r>
              <a:rPr lang="it-IT" altLang="it-IT" sz="1200" dirty="0" err="1"/>
              <a:t>Braudel</a:t>
            </a:r>
            <a:r>
              <a:rPr lang="it-IT" altLang="it-IT" sz="1200" dirty="0"/>
              <a:t> si confronta con la metodologia delle "Annales" di cui contesta la troppo rigida </a:t>
            </a:r>
            <a:r>
              <a:rPr lang="it-IT" altLang="it-IT" sz="1200" dirty="0" smtClean="0"/>
              <a:t>separazione </a:t>
            </a:r>
            <a:r>
              <a:rPr lang="it-IT" altLang="it-IT" sz="1200" dirty="0"/>
              <a:t>fra il piano "evenemenziale" e quello sociale; si esplicitano così le perplessità già manifestate nel 1949 a proposito dell'opera di </a:t>
            </a:r>
            <a:r>
              <a:rPr lang="it-IT" altLang="it-IT" sz="1200" dirty="0" err="1"/>
              <a:t>Braudel</a:t>
            </a:r>
            <a:r>
              <a:rPr lang="it-IT" altLang="it-IT" sz="1200" dirty="0"/>
              <a:t>.</a:t>
            </a:r>
          </a:p>
          <a:p>
            <a:pPr marL="0" indent="0">
              <a:lnSpc>
                <a:spcPct val="80000"/>
              </a:lnSpc>
              <a:buNone/>
            </a:pPr>
            <a:r>
              <a:rPr lang="it-IT" altLang="it-IT" sz="1200" b="1" dirty="0"/>
              <a:t>1966 </a:t>
            </a:r>
            <a:r>
              <a:rPr lang="it-IT" altLang="it-IT" sz="1200" dirty="0"/>
              <a:t>- muore a Pisa, cadendo da una scaletta nella biblioteca del suo studio</a:t>
            </a:r>
          </a:p>
        </p:txBody>
      </p:sp>
    </p:spTree>
    <p:extLst>
      <p:ext uri="{BB962C8B-B14F-4D97-AF65-F5344CB8AC3E}">
        <p14:creationId xmlns:p14="http://schemas.microsoft.com/office/powerpoint/2010/main" val="1709694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sz="quarter"/>
          </p:nvPr>
        </p:nvSpPr>
        <p:spPr>
          <a:xfrm>
            <a:off x="914400" y="115888"/>
            <a:ext cx="7772400" cy="1143000"/>
          </a:xfrm>
        </p:spPr>
        <p:txBody>
          <a:bodyPr>
            <a:normAutofit fontScale="90000"/>
          </a:bodyPr>
          <a:lstStyle/>
          <a:p>
            <a:r>
              <a:rPr lang="it-IT" altLang="it-IT" sz="3800"/>
              <a:t>I patriarchi: </a:t>
            </a:r>
            <a:br>
              <a:rPr lang="it-IT" altLang="it-IT" sz="3800"/>
            </a:br>
            <a:r>
              <a:rPr lang="it-IT" altLang="it-IT" sz="2800"/>
              <a:t>Benedetto Croce e Giovanni Gentile, </a:t>
            </a:r>
            <a:br>
              <a:rPr lang="it-IT" altLang="it-IT" sz="2800"/>
            </a:br>
            <a:r>
              <a:rPr lang="it-IT" altLang="it-IT" sz="2800"/>
              <a:t>                    Gioacchino Volpe e Gaetano Salvemini</a:t>
            </a:r>
          </a:p>
        </p:txBody>
      </p:sp>
      <p:grpSp>
        <p:nvGrpSpPr>
          <p:cNvPr id="2" name="Organization Chart 2"/>
          <p:cNvGrpSpPr>
            <a:grpSpLocks/>
          </p:cNvGrpSpPr>
          <p:nvPr/>
        </p:nvGrpSpPr>
        <p:grpSpPr bwMode="auto">
          <a:xfrm>
            <a:off x="34925" y="1600200"/>
            <a:ext cx="3810000" cy="2197100"/>
            <a:chOff x="1801" y="1717"/>
            <a:chExt cx="2400" cy="2554"/>
          </a:xfrm>
        </p:grpSpPr>
        <p:cxnSp>
          <p:nvCxnSpPr>
            <p:cNvPr id="1028" name="_s1028"/>
            <p:cNvCxnSpPr>
              <a:cxnSpLocks noChangeShapeType="1"/>
              <a:stCxn id="7" idx="0"/>
              <a:endCxn id="6" idx="2"/>
            </p:cNvCxnSpPr>
            <p:nvPr/>
          </p:nvCxnSpPr>
          <p:spPr bwMode="auto">
            <a:xfrm rot="16200000">
              <a:off x="2612" y="3900"/>
              <a:ext cx="146" cy="1"/>
            </a:xfrm>
            <a:prstGeom prst="bentConnector3">
              <a:avLst>
                <a:gd name="adj1" fmla="val 4936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6" idx="3"/>
              <a:endCxn id="3" idx="2"/>
            </p:cNvCxnSpPr>
            <p:nvPr/>
          </p:nvCxnSpPr>
          <p:spPr bwMode="auto">
            <a:xfrm flipV="1">
              <a:off x="3120" y="2485"/>
              <a:ext cx="145" cy="119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0" name="_s1030"/>
            <p:cNvCxnSpPr>
              <a:cxnSpLocks noChangeShapeType="1"/>
              <a:stCxn id="5" idx="3"/>
              <a:endCxn id="3" idx="2"/>
            </p:cNvCxnSpPr>
            <p:nvPr/>
          </p:nvCxnSpPr>
          <p:spPr bwMode="auto">
            <a:xfrm flipV="1">
              <a:off x="3120" y="2485"/>
              <a:ext cx="145" cy="74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1" name="_s1031"/>
            <p:cNvCxnSpPr>
              <a:cxnSpLocks noChangeShapeType="1"/>
              <a:stCxn id="4" idx="3"/>
              <a:endCxn id="3" idx="2"/>
            </p:cNvCxnSpPr>
            <p:nvPr/>
          </p:nvCxnSpPr>
          <p:spPr bwMode="auto">
            <a:xfrm flipV="1">
              <a:off x="3120" y="2485"/>
              <a:ext cx="145" cy="29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032"/>
            <p:cNvSpPr>
              <a:spLocks noChangeArrowheads="1"/>
            </p:cNvSpPr>
            <p:nvPr/>
          </p:nvSpPr>
          <p:spPr bwMode="auto">
            <a:xfrm>
              <a:off x="2775" y="2142"/>
              <a:ext cx="979" cy="343"/>
            </a:xfrm>
            <a:prstGeom prst="roundRect">
              <a:avLst>
                <a:gd name="adj" fmla="val 16667"/>
              </a:avLst>
            </a:prstGeom>
            <a:solidFill>
              <a:srgbClr val="70F683"/>
            </a:solidFill>
            <a:ln w="9525">
              <a:solidFill>
                <a:schemeClr val="tx1"/>
              </a:solidFill>
              <a:round/>
              <a:headEnd/>
              <a:tailEnd/>
            </a:ln>
          </p:spPr>
          <p:txBody>
            <a:bodyPr vert="horz" wrap="none" lIns="48852" tIns="24426" rIns="48852" bIns="2442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smtClean="0">
                  <a:ln>
                    <a:noFill/>
                  </a:ln>
                  <a:solidFill>
                    <a:schemeClr val="tx1"/>
                  </a:solidFill>
                  <a:effectLst/>
                  <a:latin typeface="Arial" charset="0"/>
                </a:rPr>
                <a:t>Benedetto Croce</a:t>
              </a:r>
            </a:p>
          </p:txBody>
        </p:sp>
        <p:sp>
          <p:nvSpPr>
            <p:cNvPr id="4" name="_s1033"/>
            <p:cNvSpPr>
              <a:spLocks noChangeArrowheads="1"/>
            </p:cNvSpPr>
            <p:nvPr/>
          </p:nvSpPr>
          <p:spPr bwMode="auto">
            <a:xfrm>
              <a:off x="2249" y="2629"/>
              <a:ext cx="871" cy="304"/>
            </a:xfrm>
            <a:prstGeom prst="roundRect">
              <a:avLst>
                <a:gd name="adj" fmla="val 16667"/>
              </a:avLst>
            </a:prstGeom>
            <a:solidFill>
              <a:srgbClr val="70F683"/>
            </a:solidFill>
            <a:ln w="9525">
              <a:solidFill>
                <a:schemeClr val="tx1"/>
              </a:solidFill>
              <a:round/>
              <a:headEnd/>
              <a:tailEnd/>
            </a:ln>
          </p:spPr>
          <p:txBody>
            <a:bodyPr vert="horz" wrap="none" lIns="48852" tIns="24426" rIns="48852" bIns="2442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100" b="0" i="0" u="none" strike="noStrike" cap="none" normalizeH="0" baseline="0" smtClean="0">
                  <a:ln>
                    <a:noFill/>
                  </a:ln>
                  <a:solidFill>
                    <a:schemeClr val="tx1"/>
                  </a:solidFill>
                  <a:effectLst/>
                  <a:latin typeface="Arial" charset="0"/>
                </a:rPr>
                <a:t>Adolfo Omodeo</a:t>
              </a:r>
            </a:p>
          </p:txBody>
        </p:sp>
        <p:sp>
          <p:nvSpPr>
            <p:cNvPr id="5" name="_s1034"/>
            <p:cNvSpPr>
              <a:spLocks noChangeArrowheads="1"/>
            </p:cNvSpPr>
            <p:nvPr/>
          </p:nvSpPr>
          <p:spPr bwMode="auto">
            <a:xfrm>
              <a:off x="2249" y="3077"/>
              <a:ext cx="871" cy="304"/>
            </a:xfrm>
            <a:prstGeom prst="roundRect">
              <a:avLst>
                <a:gd name="adj" fmla="val 16667"/>
              </a:avLst>
            </a:prstGeom>
            <a:solidFill>
              <a:srgbClr val="70F683"/>
            </a:solidFill>
            <a:ln w="9525">
              <a:solidFill>
                <a:schemeClr val="tx1"/>
              </a:solidFill>
              <a:round/>
              <a:headEnd/>
              <a:tailEnd/>
            </a:ln>
          </p:spPr>
          <p:txBody>
            <a:bodyPr vert="horz" wrap="none" lIns="48852" tIns="24426" rIns="48852" bIns="2442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100" b="0" i="0" u="none" strike="noStrike" cap="none" normalizeH="0" baseline="0" smtClean="0">
                  <a:ln>
                    <a:noFill/>
                  </a:ln>
                  <a:solidFill>
                    <a:schemeClr val="tx1"/>
                  </a:solidFill>
                  <a:effectLst/>
                  <a:latin typeface="Arial" charset="0"/>
                </a:rPr>
                <a:t>Walter Maturi</a:t>
              </a:r>
            </a:p>
          </p:txBody>
        </p:sp>
        <p:sp>
          <p:nvSpPr>
            <p:cNvPr id="6" name="_s1035"/>
            <p:cNvSpPr>
              <a:spLocks noChangeArrowheads="1"/>
            </p:cNvSpPr>
            <p:nvPr/>
          </p:nvSpPr>
          <p:spPr bwMode="auto">
            <a:xfrm>
              <a:off x="2249" y="3525"/>
              <a:ext cx="871" cy="304"/>
            </a:xfrm>
            <a:prstGeom prst="roundRect">
              <a:avLst>
                <a:gd name="adj" fmla="val 16667"/>
              </a:avLst>
            </a:prstGeom>
            <a:solidFill>
              <a:srgbClr val="70F683"/>
            </a:solidFill>
            <a:ln w="9525">
              <a:solidFill>
                <a:schemeClr val="tx1"/>
              </a:solidFill>
              <a:round/>
              <a:headEnd/>
              <a:tailEnd/>
            </a:ln>
          </p:spPr>
          <p:txBody>
            <a:bodyPr vert="horz" wrap="none" lIns="48852" tIns="24426" rIns="48852" bIns="2442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Arial" charset="0"/>
                </a:rPr>
                <a:t>Federico Chabod</a:t>
              </a:r>
            </a:p>
          </p:txBody>
        </p:sp>
        <p:sp>
          <p:nvSpPr>
            <p:cNvPr id="7" name="_s1036"/>
            <p:cNvSpPr>
              <a:spLocks noChangeArrowheads="1"/>
            </p:cNvSpPr>
            <p:nvPr/>
          </p:nvSpPr>
          <p:spPr bwMode="auto">
            <a:xfrm>
              <a:off x="2252" y="3973"/>
              <a:ext cx="864" cy="298"/>
            </a:xfrm>
            <a:prstGeom prst="roundRect">
              <a:avLst>
                <a:gd name="adj" fmla="val 16667"/>
              </a:avLst>
            </a:prstGeom>
            <a:solidFill>
              <a:srgbClr val="70F683"/>
            </a:solidFill>
            <a:ln w="9525">
              <a:solidFill>
                <a:schemeClr val="tx1"/>
              </a:solidFill>
              <a:round/>
              <a:headEnd/>
              <a:tailEnd/>
            </a:ln>
          </p:spPr>
          <p:txBody>
            <a:bodyPr vert="horz" wrap="none" lIns="67633" tIns="33816" rIns="67633" bIns="338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100" b="0" i="0" u="none" strike="noStrike" cap="none" normalizeH="0" baseline="0" smtClean="0">
                  <a:ln>
                    <a:noFill/>
                  </a:ln>
                  <a:solidFill>
                    <a:schemeClr val="tx1"/>
                  </a:solidFill>
                  <a:effectLst/>
                  <a:latin typeface="Arial" charset="0"/>
                </a:rPr>
                <a:t>Franco Venturi</a:t>
              </a:r>
            </a:p>
          </p:txBody>
        </p:sp>
      </p:grpSp>
      <p:grpSp>
        <p:nvGrpSpPr>
          <p:cNvPr id="8" name="Organization Chart 13"/>
          <p:cNvGrpSpPr>
            <a:grpSpLocks noChangeAspect="1"/>
          </p:cNvGrpSpPr>
          <p:nvPr/>
        </p:nvGrpSpPr>
        <p:grpSpPr bwMode="auto">
          <a:xfrm>
            <a:off x="4876800" y="1600200"/>
            <a:ext cx="3810000" cy="2189163"/>
            <a:chOff x="1801" y="1717"/>
            <a:chExt cx="2400" cy="1381"/>
          </a:xfrm>
        </p:grpSpPr>
      </p:grpSp>
      <p:grpSp>
        <p:nvGrpSpPr>
          <p:cNvPr id="9" name="Organization Chart 15"/>
          <p:cNvGrpSpPr>
            <a:grpSpLocks/>
          </p:cNvGrpSpPr>
          <p:nvPr/>
        </p:nvGrpSpPr>
        <p:grpSpPr bwMode="auto">
          <a:xfrm>
            <a:off x="4506913" y="1628775"/>
            <a:ext cx="3810000" cy="2189163"/>
            <a:chOff x="1801" y="1717"/>
            <a:chExt cx="2400" cy="1899"/>
          </a:xfrm>
        </p:grpSpPr>
        <p:cxnSp>
          <p:nvCxnSpPr>
            <p:cNvPr id="1041" name="_s1041"/>
            <p:cNvCxnSpPr>
              <a:cxnSpLocks noChangeShapeType="1"/>
              <a:stCxn id="12" idx="3"/>
              <a:endCxn id="10" idx="2"/>
            </p:cNvCxnSpPr>
            <p:nvPr/>
          </p:nvCxnSpPr>
          <p:spPr bwMode="auto">
            <a:xfrm flipV="1">
              <a:off x="3136" y="2322"/>
              <a:ext cx="144" cy="716"/>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2" name="_s1042"/>
            <p:cNvCxnSpPr>
              <a:cxnSpLocks noChangeShapeType="1"/>
              <a:stCxn id="11" idx="3"/>
              <a:endCxn id="10" idx="2"/>
            </p:cNvCxnSpPr>
            <p:nvPr/>
          </p:nvCxnSpPr>
          <p:spPr bwMode="auto">
            <a:xfrm flipV="1">
              <a:off x="3136" y="2322"/>
              <a:ext cx="144" cy="286"/>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0" name="_s1043"/>
            <p:cNvSpPr>
              <a:spLocks noChangeArrowheads="1"/>
            </p:cNvSpPr>
            <p:nvPr/>
          </p:nvSpPr>
          <p:spPr bwMode="auto">
            <a:xfrm>
              <a:off x="2754" y="2033"/>
              <a:ext cx="1052" cy="288"/>
            </a:xfrm>
            <a:prstGeom prst="roundRect">
              <a:avLst>
                <a:gd name="adj" fmla="val 16667"/>
              </a:avLst>
            </a:prstGeom>
            <a:solidFill>
              <a:schemeClr val="accent1"/>
            </a:solidFill>
            <a:ln w="9525">
              <a:solidFill>
                <a:schemeClr val="tx1"/>
              </a:solidFill>
              <a:round/>
              <a:headEnd/>
              <a:tailEnd/>
            </a:ln>
          </p:spPr>
          <p:txBody>
            <a:bodyPr vert="horz" wrap="none" lIns="66047" tIns="33023" rIns="66047" bIns="3302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smtClean="0">
                  <a:ln>
                    <a:noFill/>
                  </a:ln>
                  <a:solidFill>
                    <a:schemeClr val="tx1"/>
                  </a:solidFill>
                  <a:effectLst/>
                  <a:latin typeface="Arial" charset="0"/>
                </a:rPr>
                <a:t>Gioacchino Volpe</a:t>
              </a:r>
            </a:p>
          </p:txBody>
        </p:sp>
        <p:sp>
          <p:nvSpPr>
            <p:cNvPr id="11" name="_s1044"/>
            <p:cNvSpPr>
              <a:spLocks noChangeArrowheads="1"/>
            </p:cNvSpPr>
            <p:nvPr/>
          </p:nvSpPr>
          <p:spPr bwMode="auto">
            <a:xfrm>
              <a:off x="2197" y="2465"/>
              <a:ext cx="939" cy="285"/>
            </a:xfrm>
            <a:prstGeom prst="roundRect">
              <a:avLst>
                <a:gd name="adj" fmla="val 16667"/>
              </a:avLst>
            </a:prstGeom>
            <a:solidFill>
              <a:schemeClr val="folHlink"/>
            </a:solidFill>
            <a:ln w="9525">
              <a:solidFill>
                <a:schemeClr val="tx1"/>
              </a:solidFill>
              <a:round/>
              <a:headEnd/>
              <a:tailEnd/>
            </a:ln>
          </p:spPr>
          <p:txBody>
            <a:bodyPr vert="horz" wrap="none" lIns="66047" tIns="33023" rIns="66047" bIns="3302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chemeClr val="tx1"/>
                  </a:solidFill>
                  <a:effectLst/>
                  <a:latin typeface="Arial" charset="0"/>
                </a:rPr>
                <a:t>Rosario Romeo</a:t>
              </a:r>
            </a:p>
          </p:txBody>
        </p:sp>
        <p:sp>
          <p:nvSpPr>
            <p:cNvPr id="12" name="_s1045"/>
            <p:cNvSpPr>
              <a:spLocks noChangeArrowheads="1"/>
            </p:cNvSpPr>
            <p:nvPr/>
          </p:nvSpPr>
          <p:spPr bwMode="auto">
            <a:xfrm>
              <a:off x="2197" y="2894"/>
              <a:ext cx="939" cy="285"/>
            </a:xfrm>
            <a:prstGeom prst="roundRect">
              <a:avLst>
                <a:gd name="adj" fmla="val 16667"/>
              </a:avLst>
            </a:prstGeom>
            <a:solidFill>
              <a:schemeClr val="folHlink"/>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chemeClr val="tx1"/>
                  </a:solidFill>
                  <a:effectLst/>
                  <a:latin typeface="Arial" charset="0"/>
                </a:rPr>
                <a:t>Franco Valsecchi</a:t>
              </a:r>
            </a:p>
          </p:txBody>
        </p:sp>
      </p:grpSp>
      <p:grpSp>
        <p:nvGrpSpPr>
          <p:cNvPr id="13" name="Organization Chart 22"/>
          <p:cNvGrpSpPr>
            <a:grpSpLocks/>
          </p:cNvGrpSpPr>
          <p:nvPr/>
        </p:nvGrpSpPr>
        <p:grpSpPr bwMode="auto">
          <a:xfrm>
            <a:off x="1835150" y="1628775"/>
            <a:ext cx="3810000" cy="2189163"/>
            <a:chOff x="1801" y="1717"/>
            <a:chExt cx="2400" cy="1897"/>
          </a:xfrm>
        </p:grpSpPr>
        <p:cxnSp>
          <p:nvCxnSpPr>
            <p:cNvPr id="1048" name="_s1048"/>
            <p:cNvCxnSpPr>
              <a:cxnSpLocks noChangeShapeType="1"/>
              <a:stCxn id="16" idx="3"/>
              <a:endCxn id="14" idx="2"/>
            </p:cNvCxnSpPr>
            <p:nvPr/>
          </p:nvCxnSpPr>
          <p:spPr bwMode="auto">
            <a:xfrm flipV="1">
              <a:off x="3120" y="2320"/>
              <a:ext cx="144" cy="71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9" name="_s1049"/>
            <p:cNvCxnSpPr>
              <a:cxnSpLocks noChangeShapeType="1"/>
              <a:stCxn id="15" idx="3"/>
              <a:endCxn id="14" idx="2"/>
            </p:cNvCxnSpPr>
            <p:nvPr/>
          </p:nvCxnSpPr>
          <p:spPr bwMode="auto">
            <a:xfrm flipV="1">
              <a:off x="3120" y="2320"/>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4" name="_s1050"/>
            <p:cNvSpPr>
              <a:spLocks noChangeArrowheads="1"/>
            </p:cNvSpPr>
            <p:nvPr/>
          </p:nvSpPr>
          <p:spPr bwMode="auto">
            <a:xfrm>
              <a:off x="2766" y="2033"/>
              <a:ext cx="996" cy="287"/>
            </a:xfrm>
            <a:prstGeom prst="roundRect">
              <a:avLst>
                <a:gd name="adj" fmla="val 16667"/>
              </a:avLst>
            </a:prstGeom>
            <a:solidFill>
              <a:schemeClr val="accent1"/>
            </a:solidFill>
            <a:ln w="9525">
              <a:solidFill>
                <a:schemeClr val="tx1"/>
              </a:solidFill>
              <a:round/>
              <a:headEnd/>
              <a:tailEnd/>
            </a:ln>
          </p:spPr>
          <p:txBody>
            <a:bodyPr vert="horz" wrap="none" lIns="66047" tIns="33023" rIns="66047" bIns="3302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smtClean="0">
                  <a:ln>
                    <a:noFill/>
                  </a:ln>
                  <a:solidFill>
                    <a:schemeClr val="tx1"/>
                  </a:solidFill>
                  <a:effectLst/>
                  <a:latin typeface="Arial" charset="0"/>
                </a:rPr>
                <a:t>Giovanni Gentile</a:t>
              </a:r>
            </a:p>
          </p:txBody>
        </p:sp>
        <p:sp>
          <p:nvSpPr>
            <p:cNvPr id="15" name="_s1051"/>
            <p:cNvSpPr>
              <a:spLocks noChangeArrowheads="1"/>
            </p:cNvSpPr>
            <p:nvPr/>
          </p:nvSpPr>
          <p:spPr bwMode="auto">
            <a:xfrm>
              <a:off x="2240" y="2464"/>
              <a:ext cx="880" cy="287"/>
            </a:xfrm>
            <a:prstGeom prst="roundRect">
              <a:avLst>
                <a:gd name="adj" fmla="val 16667"/>
              </a:avLst>
            </a:prstGeom>
            <a:solidFill>
              <a:srgbClr val="FF0000"/>
            </a:solidFill>
            <a:ln w="9525">
              <a:solidFill>
                <a:schemeClr val="tx1"/>
              </a:solidFill>
              <a:round/>
              <a:headEnd/>
              <a:tailEnd/>
            </a:ln>
          </p:spPr>
          <p:txBody>
            <a:bodyPr vert="horz" wrap="none" lIns="66047" tIns="33023" rIns="66047" bIns="3302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chemeClr val="tx1"/>
                  </a:solidFill>
                  <a:effectLst/>
                  <a:latin typeface="Arial" charset="0"/>
                </a:rPr>
                <a:t>Delio Cantimori</a:t>
              </a:r>
            </a:p>
          </p:txBody>
        </p:sp>
        <p:sp>
          <p:nvSpPr>
            <p:cNvPr id="16" name="_s1052"/>
            <p:cNvSpPr>
              <a:spLocks noChangeArrowheads="1"/>
            </p:cNvSpPr>
            <p:nvPr/>
          </p:nvSpPr>
          <p:spPr bwMode="auto">
            <a:xfrm>
              <a:off x="2240" y="2895"/>
              <a:ext cx="880" cy="287"/>
            </a:xfrm>
            <a:prstGeom prst="roundRect">
              <a:avLst>
                <a:gd name="adj" fmla="val 16667"/>
              </a:avLst>
            </a:prstGeom>
            <a:solidFill>
              <a:srgbClr val="70F683"/>
            </a:solidFill>
            <a:ln w="9525">
              <a:solidFill>
                <a:schemeClr val="tx1"/>
              </a:solidFill>
              <a:round/>
              <a:headEnd/>
              <a:tailEnd/>
            </a:ln>
          </p:spPr>
          <p:txBody>
            <a:bodyPr vert="horz" wrap="none" lIns="66047" tIns="33023" rIns="66047" bIns="3302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chemeClr val="tx1"/>
                  </a:solidFill>
                  <a:effectLst/>
                  <a:latin typeface="Arial" charset="0"/>
                </a:rPr>
                <a:t>Piero Calogero</a:t>
              </a:r>
            </a:p>
          </p:txBody>
        </p:sp>
      </p:grpSp>
      <p:grpSp>
        <p:nvGrpSpPr>
          <p:cNvPr id="17" name="Organization Chart 29"/>
          <p:cNvGrpSpPr>
            <a:grpSpLocks noChangeAspect="1"/>
          </p:cNvGrpSpPr>
          <p:nvPr/>
        </p:nvGrpSpPr>
        <p:grpSpPr bwMode="auto">
          <a:xfrm>
            <a:off x="5875338" y="1993900"/>
            <a:ext cx="3810000" cy="4530725"/>
            <a:chOff x="1801" y="980"/>
            <a:chExt cx="2400" cy="2854"/>
          </a:xfrm>
        </p:grpSpPr>
        <p:cxnSp>
          <p:nvCxnSpPr>
            <p:cNvPr id="1055" name="_s1055"/>
            <p:cNvCxnSpPr>
              <a:cxnSpLocks noChangeShapeType="1"/>
              <a:stCxn id="19" idx="3"/>
              <a:endCxn id="18" idx="2"/>
            </p:cNvCxnSpPr>
            <p:nvPr/>
          </p:nvCxnSpPr>
          <p:spPr bwMode="auto">
            <a:xfrm flipV="1">
              <a:off x="3020" y="1743"/>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8" name="_s1056"/>
            <p:cNvSpPr>
              <a:spLocks noChangeArrowheads="1"/>
            </p:cNvSpPr>
            <p:nvPr/>
          </p:nvSpPr>
          <p:spPr bwMode="auto">
            <a:xfrm>
              <a:off x="2482" y="1455"/>
              <a:ext cx="1364" cy="288"/>
            </a:xfrm>
            <a:prstGeom prst="roundRect">
              <a:avLst>
                <a:gd name="adj" fmla="val 16667"/>
              </a:avLst>
            </a:prstGeom>
            <a:solidFill>
              <a:schemeClr val="accent2"/>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smtClean="0">
                  <a:ln>
                    <a:noFill/>
                  </a:ln>
                  <a:solidFill>
                    <a:schemeClr val="tx1"/>
                  </a:solidFill>
                  <a:effectLst/>
                  <a:latin typeface="Arial" charset="0"/>
                </a:rPr>
                <a:t>Gaetano Salvemini</a:t>
              </a:r>
            </a:p>
          </p:txBody>
        </p:sp>
        <p:sp>
          <p:nvSpPr>
            <p:cNvPr id="19" name="_s1057"/>
            <p:cNvSpPr>
              <a:spLocks noChangeArrowheads="1"/>
            </p:cNvSpPr>
            <p:nvPr/>
          </p:nvSpPr>
          <p:spPr bwMode="auto">
            <a:xfrm>
              <a:off x="2156" y="1887"/>
              <a:ext cx="864" cy="288"/>
            </a:xfrm>
            <a:prstGeom prst="roundRect">
              <a:avLst>
                <a:gd name="adj" fmla="val 16667"/>
              </a:avLst>
            </a:prstGeom>
            <a:solidFill>
              <a:srgbClr val="FF0000"/>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smtClean="0">
                  <a:ln>
                    <a:noFill/>
                  </a:ln>
                  <a:solidFill>
                    <a:schemeClr val="tx1"/>
                  </a:solidFill>
                  <a:effectLst/>
                  <a:latin typeface="Arial" charset="0"/>
                </a:rPr>
                <a:t>Gino Luzzatto</a:t>
              </a:r>
            </a:p>
          </p:txBody>
        </p:sp>
        <p:sp>
          <p:nvSpPr>
            <p:cNvPr id="20" name="Picture 34" descr="g_salvemini"/>
            <p:cNvSpPr>
              <a:spLocks noChangeAspect="1" noChangeArrowheads="1" noTextEdit="1"/>
            </p:cNvSpPr>
            <p:nvPr/>
          </p:nvSpPr>
          <p:spPr bwMode="auto">
            <a:xfrm>
              <a:off x="2564" y="2365"/>
              <a:ext cx="1138" cy="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grpSp>
      <p:pic>
        <p:nvPicPr>
          <p:cNvPr id="5191" name="Picture 71" descr="vol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4473575"/>
            <a:ext cx="1773238"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2" name="Picture 72" descr="Cro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4076700"/>
            <a:ext cx="189547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3" name="Picture 73" descr="genti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4149725"/>
            <a:ext cx="1938338"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17795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Grp="1" noChangeArrowheads="1"/>
          </p:cNvSpPr>
          <p:nvPr>
            <p:ph type="title"/>
          </p:nvPr>
        </p:nvSpPr>
        <p:spPr/>
        <p:txBody>
          <a:bodyPr>
            <a:normAutofit fontScale="90000"/>
          </a:bodyPr>
          <a:lstStyle/>
          <a:p>
            <a:r>
              <a:rPr lang="it-IT" altLang="it-IT" sz="3800"/>
              <a:t>I grandi maestri del Novecento:</a:t>
            </a:r>
            <a:br>
              <a:rPr lang="it-IT" altLang="it-IT" sz="3800"/>
            </a:br>
            <a:r>
              <a:rPr lang="it-IT" altLang="it-IT" sz="3800" b="1"/>
              <a:t>Federico Chabod</a:t>
            </a:r>
            <a:r>
              <a:rPr lang="it-IT" altLang="it-IT" sz="3800"/>
              <a:t> e </a:t>
            </a:r>
            <a:r>
              <a:rPr lang="it-IT" altLang="it-IT" sz="3800" b="1"/>
              <a:t>Delio Cantimori</a:t>
            </a:r>
          </a:p>
        </p:txBody>
      </p:sp>
      <p:grpSp>
        <p:nvGrpSpPr>
          <p:cNvPr id="2" name="Organization Chart 2"/>
          <p:cNvGrpSpPr>
            <a:grpSpLocks/>
          </p:cNvGrpSpPr>
          <p:nvPr/>
        </p:nvGrpSpPr>
        <p:grpSpPr bwMode="auto">
          <a:xfrm>
            <a:off x="395288" y="1628775"/>
            <a:ext cx="5111750" cy="4752975"/>
            <a:chOff x="1799" y="4667"/>
            <a:chExt cx="1627" cy="27295"/>
          </a:xfrm>
        </p:grpSpPr>
        <p:cxnSp>
          <p:nvCxnSpPr>
            <p:cNvPr id="2052" name="_s2052"/>
            <p:cNvCxnSpPr>
              <a:cxnSpLocks noChangeShapeType="1"/>
              <a:stCxn id="9" idx="0"/>
              <a:endCxn id="7" idx="2"/>
            </p:cNvCxnSpPr>
            <p:nvPr/>
          </p:nvCxnSpPr>
          <p:spPr bwMode="auto">
            <a:xfrm rot="5400000" flipH="1">
              <a:off x="392" y="25634"/>
              <a:ext cx="5023" cy="194"/>
            </a:xfrm>
            <a:prstGeom prst="bentConnector3">
              <a:avLst>
                <a:gd name="adj1" fmla="val 13069"/>
              </a:avLst>
            </a:prstGeom>
            <a:noFill/>
            <a:ln w="28575">
              <a:solidFill>
                <a:srgbClr val="51513D"/>
              </a:solidFill>
              <a:miter lim="800000"/>
              <a:headEnd/>
              <a:tailEnd/>
            </a:ln>
            <a:extLst>
              <a:ext uri="{909E8E84-426E-40DD-AFC4-6F175D3DCCD1}">
                <a14:hiddenFill xmlns:a14="http://schemas.microsoft.com/office/drawing/2010/main">
                  <a:noFill/>
                </a14:hiddenFill>
              </a:ext>
            </a:extLst>
          </p:spPr>
        </p:cxnSp>
        <p:cxnSp>
          <p:nvCxnSpPr>
            <p:cNvPr id="2053" name="_s2053"/>
            <p:cNvCxnSpPr>
              <a:cxnSpLocks noChangeShapeType="1"/>
              <a:stCxn id="8" idx="1"/>
              <a:endCxn id="3" idx="2"/>
            </p:cNvCxnSpPr>
            <p:nvPr/>
          </p:nvCxnSpPr>
          <p:spPr bwMode="auto">
            <a:xfrm rot="10800000">
              <a:off x="2254" y="8697"/>
              <a:ext cx="119" cy="16145"/>
            </a:xfrm>
            <a:prstGeom prst="bentConnector2">
              <a:avLst/>
            </a:prstGeom>
            <a:noFill/>
            <a:ln w="28575">
              <a:solidFill>
                <a:srgbClr val="51513D"/>
              </a:solidFill>
              <a:miter lim="800000"/>
              <a:headEnd/>
              <a:tailEnd/>
            </a:ln>
            <a:extLst>
              <a:ext uri="{909E8E84-426E-40DD-AFC4-6F175D3DCCD1}">
                <a14:hiddenFill xmlns:a14="http://schemas.microsoft.com/office/drawing/2010/main">
                  <a:noFill/>
                </a14:hiddenFill>
              </a:ext>
            </a:extLst>
          </p:spPr>
        </p:cxnSp>
        <p:cxnSp>
          <p:nvCxnSpPr>
            <p:cNvPr id="2054" name="_s2054"/>
            <p:cNvCxnSpPr>
              <a:cxnSpLocks noChangeShapeType="1"/>
              <a:stCxn id="7" idx="1"/>
              <a:endCxn id="3" idx="2"/>
            </p:cNvCxnSpPr>
            <p:nvPr/>
          </p:nvCxnSpPr>
          <p:spPr bwMode="auto">
            <a:xfrm rot="10800000">
              <a:off x="2254" y="8697"/>
              <a:ext cx="121" cy="12881"/>
            </a:xfrm>
            <a:prstGeom prst="bentConnector2">
              <a:avLst/>
            </a:prstGeom>
            <a:noFill/>
            <a:ln w="28575">
              <a:solidFill>
                <a:srgbClr val="51513D"/>
              </a:solidFill>
              <a:miter lim="800000"/>
              <a:headEnd/>
              <a:tailEnd/>
            </a:ln>
            <a:extLst>
              <a:ext uri="{909E8E84-426E-40DD-AFC4-6F175D3DCCD1}">
                <a14:hiddenFill xmlns:a14="http://schemas.microsoft.com/office/drawing/2010/main">
                  <a:noFill/>
                </a14:hiddenFill>
              </a:ext>
            </a:extLst>
          </p:spPr>
        </p:cxnSp>
        <p:cxnSp>
          <p:nvCxnSpPr>
            <p:cNvPr id="2055" name="_s2055"/>
            <p:cNvCxnSpPr>
              <a:cxnSpLocks noChangeShapeType="1"/>
              <a:stCxn id="6" idx="1"/>
              <a:endCxn id="3" idx="2"/>
            </p:cNvCxnSpPr>
            <p:nvPr/>
          </p:nvCxnSpPr>
          <p:spPr bwMode="auto">
            <a:xfrm rot="10800000">
              <a:off x="2254" y="8697"/>
              <a:ext cx="121" cy="9608"/>
            </a:xfrm>
            <a:prstGeom prst="bentConnector2">
              <a:avLst/>
            </a:prstGeom>
            <a:noFill/>
            <a:ln w="28575">
              <a:solidFill>
                <a:srgbClr val="51513D"/>
              </a:solidFill>
              <a:miter lim="800000"/>
              <a:headEnd/>
              <a:tailEnd/>
            </a:ln>
            <a:extLst>
              <a:ext uri="{909E8E84-426E-40DD-AFC4-6F175D3DCCD1}">
                <a14:hiddenFill xmlns:a14="http://schemas.microsoft.com/office/drawing/2010/main">
                  <a:noFill/>
                </a14:hiddenFill>
              </a:ext>
            </a:extLst>
          </p:spPr>
        </p:cxnSp>
        <p:cxnSp>
          <p:nvCxnSpPr>
            <p:cNvPr id="2056" name="_s2056"/>
            <p:cNvCxnSpPr>
              <a:cxnSpLocks noChangeShapeType="1"/>
              <a:stCxn id="5" idx="1"/>
              <a:endCxn id="3" idx="2"/>
            </p:cNvCxnSpPr>
            <p:nvPr/>
          </p:nvCxnSpPr>
          <p:spPr bwMode="auto">
            <a:xfrm rot="10800000">
              <a:off x="2254" y="8697"/>
              <a:ext cx="121" cy="6336"/>
            </a:xfrm>
            <a:prstGeom prst="bentConnector2">
              <a:avLst/>
            </a:prstGeom>
            <a:noFill/>
            <a:ln w="28575">
              <a:solidFill>
                <a:srgbClr val="51513D"/>
              </a:solidFill>
              <a:miter lim="800000"/>
              <a:headEnd/>
              <a:tailEnd/>
            </a:ln>
            <a:extLst>
              <a:ext uri="{909E8E84-426E-40DD-AFC4-6F175D3DCCD1}">
                <a14:hiddenFill xmlns:a14="http://schemas.microsoft.com/office/drawing/2010/main">
                  <a:noFill/>
                </a14:hiddenFill>
              </a:ext>
            </a:extLst>
          </p:spPr>
        </p:cxnSp>
        <p:cxnSp>
          <p:nvCxnSpPr>
            <p:cNvPr id="2057" name="_s2057"/>
            <p:cNvCxnSpPr>
              <a:cxnSpLocks noChangeShapeType="1"/>
              <a:stCxn id="4" idx="1"/>
              <a:endCxn id="3" idx="2"/>
            </p:cNvCxnSpPr>
            <p:nvPr/>
          </p:nvCxnSpPr>
          <p:spPr bwMode="auto">
            <a:xfrm rot="10800000">
              <a:off x="2254" y="8697"/>
              <a:ext cx="118" cy="2917"/>
            </a:xfrm>
            <a:prstGeom prst="bentConnector2">
              <a:avLst/>
            </a:prstGeom>
            <a:noFill/>
            <a:ln w="28575">
              <a:solidFill>
                <a:srgbClr val="51513D"/>
              </a:solidFill>
              <a:miter lim="800000"/>
              <a:headEnd/>
              <a:tailEnd/>
            </a:ln>
            <a:extLst>
              <a:ext uri="{909E8E84-426E-40DD-AFC4-6F175D3DCCD1}">
                <a14:hiddenFill xmlns:a14="http://schemas.microsoft.com/office/drawing/2010/main">
                  <a:noFill/>
                </a14:hiddenFill>
              </a:ext>
            </a:extLst>
          </p:spPr>
        </p:cxnSp>
        <p:sp>
          <p:nvSpPr>
            <p:cNvPr id="3" name="_s2058"/>
            <p:cNvSpPr>
              <a:spLocks noChangeArrowheads="1"/>
            </p:cNvSpPr>
            <p:nvPr/>
          </p:nvSpPr>
          <p:spPr bwMode="auto">
            <a:xfrm>
              <a:off x="1822" y="6317"/>
              <a:ext cx="864" cy="2270"/>
            </a:xfrm>
            <a:prstGeom prst="roundRect">
              <a:avLst>
                <a:gd name="adj" fmla="val 16667"/>
              </a:avLst>
            </a:prstGeom>
            <a:solidFill>
              <a:srgbClr val="E1E1C2"/>
            </a:solidFill>
            <a:ln w="38100">
              <a:solidFill>
                <a:srgbClr val="51513D"/>
              </a:solidFill>
              <a:round/>
              <a:headEnd/>
              <a:tailEnd/>
            </a:ln>
            <a:effectLst>
              <a:outerShdw dist="53882" dir="2700000" algn="ctr" rotWithShape="0">
                <a:schemeClr val="bg2">
                  <a:alpha val="50000"/>
                </a:schemeClr>
              </a:outerShdw>
            </a:effectLst>
          </p:spPr>
          <p:txBody>
            <a:bodyPr vert="horz" wrap="none" lIns="8695" tIns="4348" rIns="8695" bIns="434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smtClean="0">
                  <a:ln>
                    <a:noFill/>
                  </a:ln>
                  <a:solidFill>
                    <a:schemeClr val="tx1"/>
                  </a:solidFill>
                  <a:effectLst/>
                  <a:latin typeface="Arial" charset="0"/>
                </a:rPr>
                <a:t>Federico Chabod (1901-1960)</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smtClean="0">
                  <a:ln>
                    <a:noFill/>
                  </a:ln>
                  <a:solidFill>
                    <a:schemeClr val="tx1"/>
                  </a:solidFill>
                  <a:effectLst/>
                  <a:latin typeface="Arial" charset="0"/>
                </a:rPr>
                <a:t>Milano – Roma – Napoli</a:t>
              </a:r>
            </a:p>
          </p:txBody>
        </p:sp>
        <p:sp>
          <p:nvSpPr>
            <p:cNvPr id="4" name="_s2059"/>
            <p:cNvSpPr>
              <a:spLocks noChangeArrowheads="1"/>
            </p:cNvSpPr>
            <p:nvPr/>
          </p:nvSpPr>
          <p:spPr bwMode="auto">
            <a:xfrm>
              <a:off x="2372" y="10046"/>
              <a:ext cx="863" cy="3127"/>
            </a:xfrm>
            <a:prstGeom prst="roundRect">
              <a:avLst>
                <a:gd name="adj" fmla="val 16667"/>
              </a:avLst>
            </a:prstGeom>
            <a:solidFill>
              <a:schemeClr val="accent1"/>
            </a:solidFill>
            <a:ln w="28575">
              <a:solidFill>
                <a:srgbClr val="51513D"/>
              </a:solidFill>
              <a:round/>
              <a:headEnd/>
              <a:tailEnd/>
            </a:ln>
            <a:effectLst>
              <a:outerShdw dist="53882" dir="2700000" algn="ctr" rotWithShape="0">
                <a:schemeClr val="bg2">
                  <a:alpha val="50000"/>
                </a:schemeClr>
              </a:outerShdw>
            </a:effectLst>
          </p:spPr>
          <p:txBody>
            <a:bodyPr vert="horz" wrap="none" lIns="8695" tIns="4348" rIns="8695" bIns="434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Arial" charset="0"/>
                </a:rPr>
                <a:t>Leo Valiani (MI)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Arial" charset="0"/>
                </a:rPr>
                <a:t>1909-2002</a:t>
              </a:r>
            </a:p>
          </p:txBody>
        </p:sp>
        <p:sp>
          <p:nvSpPr>
            <p:cNvPr id="5" name="_s2060"/>
            <p:cNvSpPr>
              <a:spLocks noChangeArrowheads="1"/>
            </p:cNvSpPr>
            <p:nvPr/>
          </p:nvSpPr>
          <p:spPr bwMode="auto">
            <a:xfrm>
              <a:off x="2375" y="13466"/>
              <a:ext cx="864" cy="3128"/>
            </a:xfrm>
            <a:prstGeom prst="roundRect">
              <a:avLst>
                <a:gd name="adj" fmla="val 16667"/>
              </a:avLst>
            </a:prstGeom>
            <a:solidFill>
              <a:schemeClr val="accent1"/>
            </a:solidFill>
            <a:ln w="28575">
              <a:solidFill>
                <a:srgbClr val="51513D"/>
              </a:solidFill>
              <a:round/>
              <a:headEnd/>
              <a:tailEnd/>
            </a:ln>
            <a:effectLst>
              <a:outerShdw dist="53882" dir="2700000" algn="ctr" rotWithShape="0">
                <a:schemeClr val="bg2">
                  <a:alpha val="50000"/>
                </a:schemeClr>
              </a:outerShdw>
            </a:effectLst>
          </p:spPr>
          <p:txBody>
            <a:bodyPr vert="horz" wrap="none" lIns="8695" tIns="4348" rIns="8695" bIns="434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6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Arial" charset="0"/>
                </a:rPr>
                <a:t>Franco Venturi (TO)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Arial" charset="0"/>
                </a:rPr>
                <a:t>1914-1994</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200" b="1" i="0" u="none" strike="noStrike" cap="none" normalizeH="0" baseline="0" smtClean="0">
                <a:ln>
                  <a:noFill/>
                </a:ln>
                <a:solidFill>
                  <a:schemeClr val="tx1"/>
                </a:solidFill>
                <a:effectLst/>
                <a:latin typeface="Arial" charset="0"/>
              </a:endParaRPr>
            </a:p>
          </p:txBody>
        </p:sp>
        <p:sp>
          <p:nvSpPr>
            <p:cNvPr id="6" name="_s2061"/>
            <p:cNvSpPr>
              <a:spLocks noChangeArrowheads="1"/>
            </p:cNvSpPr>
            <p:nvPr/>
          </p:nvSpPr>
          <p:spPr bwMode="auto">
            <a:xfrm>
              <a:off x="2375" y="16738"/>
              <a:ext cx="864" cy="3128"/>
            </a:xfrm>
            <a:prstGeom prst="roundRect">
              <a:avLst>
                <a:gd name="adj" fmla="val 16667"/>
              </a:avLst>
            </a:prstGeom>
            <a:solidFill>
              <a:schemeClr val="accent1"/>
            </a:solidFill>
            <a:ln w="28575">
              <a:solidFill>
                <a:srgbClr val="51513D"/>
              </a:solidFill>
              <a:round/>
              <a:headEnd/>
              <a:tailEnd/>
            </a:ln>
            <a:effectLst>
              <a:outerShdw dist="53882" dir="2700000" algn="ctr" rotWithShape="0">
                <a:schemeClr val="bg2">
                  <a:alpha val="50000"/>
                </a:schemeClr>
              </a:outerShdw>
            </a:effectLst>
          </p:spPr>
          <p:txBody>
            <a:bodyPr vert="horz" wrap="none" lIns="12713" tIns="6355" rIns="12713" bIns="635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Arial" charset="0"/>
                </a:rPr>
                <a:t>Alberto Caracciolo (Roma)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Arial" charset="0"/>
                </a:rPr>
                <a:t>1926-2005</a:t>
              </a:r>
            </a:p>
          </p:txBody>
        </p:sp>
        <p:sp>
          <p:nvSpPr>
            <p:cNvPr id="7" name="_s2062"/>
            <p:cNvSpPr>
              <a:spLocks noChangeArrowheads="1"/>
            </p:cNvSpPr>
            <p:nvPr/>
          </p:nvSpPr>
          <p:spPr bwMode="auto">
            <a:xfrm>
              <a:off x="2375" y="20010"/>
              <a:ext cx="864" cy="3128"/>
            </a:xfrm>
            <a:prstGeom prst="roundRect">
              <a:avLst>
                <a:gd name="adj" fmla="val 16667"/>
              </a:avLst>
            </a:prstGeom>
            <a:solidFill>
              <a:schemeClr val="accent1"/>
            </a:solidFill>
            <a:ln w="28575">
              <a:solidFill>
                <a:srgbClr val="51513D"/>
              </a:solidFill>
              <a:round/>
              <a:headEnd/>
              <a:tailEnd/>
            </a:ln>
            <a:effectLst>
              <a:outerShdw dist="53882" dir="2700000" algn="ctr" rotWithShape="0">
                <a:schemeClr val="bg2">
                  <a:alpha val="50000"/>
                </a:schemeClr>
              </a:outerShdw>
            </a:effectLst>
          </p:spPr>
          <p:txBody>
            <a:bodyPr vert="horz" wrap="none" lIns="12713" tIns="6355" rIns="12713" bIns="635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Arial" charset="0"/>
                </a:rPr>
                <a:t>Giuseppe Galasso (NA)</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Arial" charset="0"/>
                </a:rPr>
                <a:t>1929</a:t>
              </a:r>
            </a:p>
          </p:txBody>
        </p:sp>
        <p:sp>
          <p:nvSpPr>
            <p:cNvPr id="8" name="_s2063"/>
            <p:cNvSpPr>
              <a:spLocks noChangeArrowheads="1"/>
            </p:cNvSpPr>
            <p:nvPr/>
          </p:nvSpPr>
          <p:spPr bwMode="auto">
            <a:xfrm>
              <a:off x="2373" y="23274"/>
              <a:ext cx="864" cy="3127"/>
            </a:xfrm>
            <a:prstGeom prst="roundRect">
              <a:avLst>
                <a:gd name="adj" fmla="val 16667"/>
              </a:avLst>
            </a:prstGeom>
            <a:solidFill>
              <a:schemeClr val="accent1"/>
            </a:solidFill>
            <a:ln w="28575">
              <a:solidFill>
                <a:srgbClr val="51513D"/>
              </a:solidFill>
              <a:round/>
              <a:headEnd/>
              <a:tailEnd/>
            </a:ln>
            <a:effectLst>
              <a:outerShdw dist="53882" dir="2700000" algn="ctr" rotWithShape="0">
                <a:schemeClr val="bg2">
                  <a:alpha val="50000"/>
                </a:schemeClr>
              </a:outerShdw>
            </a:effectLst>
          </p:spPr>
          <p:txBody>
            <a:bodyPr vert="horz" wrap="none" lIns="12713" tIns="6355" rIns="12713" bIns="635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Arial" charset="0"/>
                </a:rPr>
                <a:t>Brunello Vigezzi (MI)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Arial" charset="0"/>
                </a:rPr>
                <a:t>1933</a:t>
              </a:r>
            </a:p>
          </p:txBody>
        </p:sp>
        <p:sp>
          <p:nvSpPr>
            <p:cNvPr id="9" name="_s2064"/>
            <p:cNvSpPr>
              <a:spLocks noChangeArrowheads="1"/>
            </p:cNvSpPr>
            <p:nvPr/>
          </p:nvSpPr>
          <p:spPr bwMode="auto">
            <a:xfrm>
              <a:off x="2578" y="28242"/>
              <a:ext cx="845" cy="3127"/>
            </a:xfrm>
            <a:prstGeom prst="roundRect">
              <a:avLst>
                <a:gd name="adj" fmla="val 16667"/>
              </a:avLst>
            </a:prstGeom>
            <a:solidFill>
              <a:srgbClr val="BCBC8D"/>
            </a:solidFill>
            <a:ln w="3175">
              <a:solidFill>
                <a:srgbClr val="51513D"/>
              </a:solidFill>
              <a:round/>
              <a:headEnd/>
              <a:tailEnd/>
            </a:ln>
            <a:effectLst>
              <a:outerShdw dist="53882" dir="2700000" algn="ctr" rotWithShape="0">
                <a:schemeClr val="bg2">
                  <a:alpha val="50000"/>
                </a:schemeClr>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Arial" charset="0"/>
                </a:rPr>
                <a:t>Renzo De Felice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Arial" charset="0"/>
                </a:rPr>
                <a:t>1929-1995</a:t>
              </a:r>
            </a:p>
          </p:txBody>
        </p:sp>
      </p:grpSp>
      <p:grpSp>
        <p:nvGrpSpPr>
          <p:cNvPr id="10" name="Organization Chart 17"/>
          <p:cNvGrpSpPr>
            <a:grpSpLocks/>
          </p:cNvGrpSpPr>
          <p:nvPr/>
        </p:nvGrpSpPr>
        <p:grpSpPr bwMode="auto">
          <a:xfrm>
            <a:off x="3203575" y="1090613"/>
            <a:ext cx="6073775" cy="4570412"/>
            <a:chOff x="1796" y="970"/>
            <a:chExt cx="1413" cy="13929"/>
          </a:xfrm>
        </p:grpSpPr>
        <p:cxnSp>
          <p:nvCxnSpPr>
            <p:cNvPr id="2067" name="_s2067"/>
            <p:cNvCxnSpPr>
              <a:cxnSpLocks noChangeShapeType="1"/>
              <a:stCxn id="17" idx="1"/>
              <a:endCxn id="11" idx="2"/>
            </p:cNvCxnSpPr>
            <p:nvPr/>
          </p:nvCxnSpPr>
          <p:spPr bwMode="auto">
            <a:xfrm rot="10800000">
              <a:off x="2270" y="4613"/>
              <a:ext cx="116" cy="9488"/>
            </a:xfrm>
            <a:prstGeom prst="bentConnector2">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cxnSp>
          <p:nvCxnSpPr>
            <p:cNvPr id="2068" name="_s2068"/>
            <p:cNvCxnSpPr>
              <a:cxnSpLocks noChangeShapeType="1"/>
              <a:stCxn id="16" idx="1"/>
              <a:endCxn id="11" idx="2"/>
            </p:cNvCxnSpPr>
            <p:nvPr/>
          </p:nvCxnSpPr>
          <p:spPr bwMode="auto">
            <a:xfrm rot="10800000">
              <a:off x="2270" y="4613"/>
              <a:ext cx="116" cy="7780"/>
            </a:xfrm>
            <a:prstGeom prst="bentConnector2">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cxnSp>
          <p:nvCxnSpPr>
            <p:cNvPr id="2069" name="_s2069"/>
            <p:cNvCxnSpPr>
              <a:cxnSpLocks noChangeShapeType="1"/>
              <a:stCxn id="15" idx="1"/>
              <a:endCxn id="11" idx="2"/>
            </p:cNvCxnSpPr>
            <p:nvPr/>
          </p:nvCxnSpPr>
          <p:spPr bwMode="auto">
            <a:xfrm rot="10800000">
              <a:off x="2270" y="4613"/>
              <a:ext cx="116" cy="6067"/>
            </a:xfrm>
            <a:prstGeom prst="bentConnector2">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cxnSp>
          <p:nvCxnSpPr>
            <p:cNvPr id="2070" name="_s2070"/>
            <p:cNvCxnSpPr>
              <a:cxnSpLocks noChangeShapeType="1"/>
              <a:stCxn id="14" idx="1"/>
              <a:endCxn id="11" idx="2"/>
            </p:cNvCxnSpPr>
            <p:nvPr/>
          </p:nvCxnSpPr>
          <p:spPr bwMode="auto">
            <a:xfrm rot="10800000">
              <a:off x="2270" y="4613"/>
              <a:ext cx="116" cy="4354"/>
            </a:xfrm>
            <a:prstGeom prst="bentConnector2">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cxnSp>
          <p:nvCxnSpPr>
            <p:cNvPr id="2071" name="_s2071"/>
            <p:cNvCxnSpPr>
              <a:cxnSpLocks noChangeShapeType="1"/>
              <a:stCxn id="13" idx="1"/>
              <a:endCxn id="11" idx="2"/>
            </p:cNvCxnSpPr>
            <p:nvPr/>
          </p:nvCxnSpPr>
          <p:spPr bwMode="auto">
            <a:xfrm rot="10800000">
              <a:off x="2270" y="4613"/>
              <a:ext cx="116" cy="2647"/>
            </a:xfrm>
            <a:prstGeom prst="bentConnector2">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cxnSp>
          <p:nvCxnSpPr>
            <p:cNvPr id="2072" name="_s2072"/>
            <p:cNvCxnSpPr>
              <a:cxnSpLocks noChangeShapeType="1"/>
              <a:stCxn id="12" idx="1"/>
              <a:endCxn id="11" idx="2"/>
            </p:cNvCxnSpPr>
            <p:nvPr/>
          </p:nvCxnSpPr>
          <p:spPr bwMode="auto">
            <a:xfrm rot="10800000">
              <a:off x="2270" y="4613"/>
              <a:ext cx="116" cy="934"/>
            </a:xfrm>
            <a:prstGeom prst="bentConnector2">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sp>
          <p:nvSpPr>
            <p:cNvPr id="11" name="_s2073"/>
            <p:cNvSpPr>
              <a:spLocks noChangeArrowheads="1"/>
            </p:cNvSpPr>
            <p:nvPr/>
          </p:nvSpPr>
          <p:spPr bwMode="auto">
            <a:xfrm>
              <a:off x="1922" y="3289"/>
              <a:ext cx="696" cy="1324"/>
            </a:xfrm>
            <a:prstGeom prst="roundRect">
              <a:avLst>
                <a:gd name="adj" fmla="val 16667"/>
              </a:avLst>
            </a:prstGeom>
            <a:gradFill rotWithShape="1">
              <a:gsLst>
                <a:gs pos="0">
                  <a:srgbClr val="F9F67F"/>
                </a:gs>
                <a:gs pos="100000">
                  <a:srgbClr val="FFCC00"/>
                </a:gs>
              </a:gsLst>
              <a:lin ang="5400000" scaled="1"/>
            </a:gradFill>
            <a:ln w="9525">
              <a:solidFill>
                <a:srgbClr val="800000"/>
              </a:solidFill>
              <a:round/>
              <a:headEnd/>
              <a:tailEnd/>
            </a:ln>
          </p:spPr>
          <p:txBody>
            <a:bodyPr vert="horz" wrap="none" lIns="17700" tIns="8850" rIns="17700" bIns="885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smtClean="0">
                  <a:ln>
                    <a:noFill/>
                  </a:ln>
                  <a:solidFill>
                    <a:schemeClr val="tx1"/>
                  </a:solidFill>
                  <a:effectLst/>
                  <a:latin typeface="Arial" charset="0"/>
                </a:rPr>
                <a:t>Delio Cantimori (1904-1966)</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smtClean="0">
                  <a:ln>
                    <a:noFill/>
                  </a:ln>
                  <a:solidFill>
                    <a:schemeClr val="tx1"/>
                  </a:solidFill>
                  <a:effectLst/>
                  <a:latin typeface="Arial" charset="0"/>
                </a:rPr>
                <a:t>Pisa</a:t>
              </a:r>
            </a:p>
          </p:txBody>
        </p:sp>
        <p:sp>
          <p:nvSpPr>
            <p:cNvPr id="12" name="_s2074"/>
            <p:cNvSpPr>
              <a:spLocks noChangeArrowheads="1"/>
            </p:cNvSpPr>
            <p:nvPr/>
          </p:nvSpPr>
          <p:spPr bwMode="auto">
            <a:xfrm>
              <a:off x="2386" y="4749"/>
              <a:ext cx="696" cy="1595"/>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vert="horz" wrap="none" lIns="17700" tIns="8850" rIns="17700" bIns="885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Arial" charset="0"/>
                </a:rPr>
                <a:t>Marino Berengo (MI-VE)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Arial" charset="0"/>
                </a:rPr>
                <a:t>1924-2000</a:t>
              </a:r>
            </a:p>
          </p:txBody>
        </p:sp>
        <p:sp>
          <p:nvSpPr>
            <p:cNvPr id="13" name="_s2075"/>
            <p:cNvSpPr>
              <a:spLocks noChangeArrowheads="1"/>
            </p:cNvSpPr>
            <p:nvPr/>
          </p:nvSpPr>
          <p:spPr bwMode="auto">
            <a:xfrm>
              <a:off x="2386" y="6460"/>
              <a:ext cx="696" cy="1595"/>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vert="horz" wrap="none" lIns="17700" tIns="8850" rIns="17700" bIns="885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Arial" charset="0"/>
                </a:rPr>
                <a:t>Giovanni Miccoli (VE-TS)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Arial" charset="0"/>
                </a:rPr>
                <a:t>1933</a:t>
              </a:r>
            </a:p>
          </p:txBody>
        </p:sp>
        <p:sp>
          <p:nvSpPr>
            <p:cNvPr id="14" name="_s2076"/>
            <p:cNvSpPr>
              <a:spLocks noChangeArrowheads="1"/>
            </p:cNvSpPr>
            <p:nvPr/>
          </p:nvSpPr>
          <p:spPr bwMode="auto">
            <a:xfrm>
              <a:off x="2386" y="8171"/>
              <a:ext cx="696" cy="1595"/>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vert="horz" wrap="none" lIns="17700" tIns="8850" rIns="17700" bIns="885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Arial" charset="0"/>
                </a:rPr>
                <a:t>Carlo Ginzburg (BO-PI)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Arial" charset="0"/>
                </a:rPr>
                <a:t>1939</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200" b="1" i="0" u="none" strike="noStrike" cap="none" normalizeH="0" baseline="0" smtClean="0">
                <a:ln>
                  <a:noFill/>
                </a:ln>
                <a:solidFill>
                  <a:schemeClr val="tx1"/>
                </a:solidFill>
                <a:effectLst/>
                <a:latin typeface="Arial" charset="0"/>
              </a:endParaRPr>
            </a:p>
          </p:txBody>
        </p:sp>
        <p:sp>
          <p:nvSpPr>
            <p:cNvPr id="15" name="_s2077"/>
            <p:cNvSpPr>
              <a:spLocks noChangeArrowheads="1"/>
            </p:cNvSpPr>
            <p:nvPr/>
          </p:nvSpPr>
          <p:spPr bwMode="auto">
            <a:xfrm>
              <a:off x="2386" y="9882"/>
              <a:ext cx="696" cy="1595"/>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vert="horz" wrap="none" lIns="25878" tIns="12937" rIns="25878" bIns="1293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Arial" charset="0"/>
                </a:rPr>
                <a:t>Adriano Prosperi (PI)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Arial" charset="0"/>
                </a:rPr>
                <a:t>1939</a:t>
              </a:r>
            </a:p>
          </p:txBody>
        </p:sp>
        <p:sp>
          <p:nvSpPr>
            <p:cNvPr id="16" name="_s2078"/>
            <p:cNvSpPr>
              <a:spLocks noChangeArrowheads="1"/>
            </p:cNvSpPr>
            <p:nvPr/>
          </p:nvSpPr>
          <p:spPr bwMode="auto">
            <a:xfrm>
              <a:off x="2386" y="11593"/>
              <a:ext cx="696" cy="1595"/>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vert="horz" wrap="none" lIns="25878" tIns="12937" rIns="25878" bIns="1293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Arial" charset="0"/>
                </a:rPr>
                <a:t>Antonio Rotondò (TO-FI)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Arial" charset="0"/>
                </a:rPr>
                <a:t>1936-2007</a:t>
              </a:r>
            </a:p>
          </p:txBody>
        </p:sp>
        <p:sp>
          <p:nvSpPr>
            <p:cNvPr id="17" name="_s2079"/>
            <p:cNvSpPr>
              <a:spLocks noChangeArrowheads="1"/>
            </p:cNvSpPr>
            <p:nvPr/>
          </p:nvSpPr>
          <p:spPr bwMode="auto">
            <a:xfrm>
              <a:off x="2386" y="13304"/>
              <a:ext cx="696" cy="1595"/>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vert="horz" wrap="none" lIns="56729" tIns="28366" rIns="56729" bIns="2836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Arial" charset="0"/>
                </a:rPr>
                <a:t>Corrado Vivanti (TO-Roma)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Arial" charset="0"/>
                </a:rPr>
                <a:t>1928</a:t>
              </a:r>
            </a:p>
          </p:txBody>
        </p:sp>
      </p:grpSp>
    </p:spTree>
    <p:extLst>
      <p:ext uri="{BB962C8B-B14F-4D97-AF65-F5344CB8AC3E}">
        <p14:creationId xmlns:p14="http://schemas.microsoft.com/office/powerpoint/2010/main" val="3194821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Federico </a:t>
            </a:r>
            <a:r>
              <a:rPr lang="it-IT" b="1" dirty="0" err="1" smtClean="0">
                <a:solidFill>
                  <a:srgbClr val="FF0000"/>
                </a:solidFill>
              </a:rPr>
              <a:t>Chabod</a:t>
            </a:r>
            <a:r>
              <a:rPr lang="it-IT" b="1" dirty="0" smtClean="0">
                <a:solidFill>
                  <a:srgbClr val="FF0000"/>
                </a:solidFill>
              </a:rPr>
              <a:t> (1901-1960) e </a:t>
            </a:r>
            <a:br>
              <a:rPr lang="it-IT" b="1" dirty="0" smtClean="0">
                <a:solidFill>
                  <a:srgbClr val="FF0000"/>
                </a:solidFill>
              </a:rPr>
            </a:br>
            <a:r>
              <a:rPr lang="it-IT" b="1" dirty="0" smtClean="0">
                <a:solidFill>
                  <a:srgbClr val="FF0000"/>
                </a:solidFill>
              </a:rPr>
              <a:t>Delio </a:t>
            </a:r>
            <a:r>
              <a:rPr lang="it-IT" b="1" dirty="0" err="1" smtClean="0">
                <a:solidFill>
                  <a:srgbClr val="FF0000"/>
                </a:solidFill>
              </a:rPr>
              <a:t>Cantimori</a:t>
            </a:r>
            <a:r>
              <a:rPr lang="it-IT" b="1" dirty="0" smtClean="0">
                <a:solidFill>
                  <a:srgbClr val="FF0000"/>
                </a:solidFill>
              </a:rPr>
              <a:t> (1904-1966)</a:t>
            </a:r>
            <a:endParaRPr lang="it-IT" b="1"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609997"/>
            <a:ext cx="3767590" cy="498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445" y="1537989"/>
            <a:ext cx="3455987"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951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b="1" dirty="0" smtClean="0"/>
              <a:t>Gli anni della formazione</a:t>
            </a:r>
            <a:endParaRPr lang="it-IT" b="1" dirty="0"/>
          </a:p>
        </p:txBody>
      </p:sp>
      <p:sp>
        <p:nvSpPr>
          <p:cNvPr id="8" name="Segnaposto testo 7"/>
          <p:cNvSpPr>
            <a:spLocks noGrp="1"/>
          </p:cNvSpPr>
          <p:nvPr>
            <p:ph type="body" idx="1"/>
          </p:nvPr>
        </p:nvSpPr>
        <p:spPr>
          <a:xfrm>
            <a:off x="457200" y="1268760"/>
            <a:ext cx="4040188" cy="906115"/>
          </a:xfrm>
        </p:spPr>
        <p:txBody>
          <a:bodyPr>
            <a:normAutofit fontScale="70000" lnSpcReduction="20000"/>
          </a:bodyPr>
          <a:lstStyle/>
          <a:p>
            <a:r>
              <a:rPr lang="it-IT" altLang="it-IT" i="1" dirty="0">
                <a:solidFill>
                  <a:srgbClr val="FF0000"/>
                </a:solidFill>
              </a:rPr>
              <a:t>La </a:t>
            </a:r>
            <a:r>
              <a:rPr lang="it-IT" altLang="it-IT" i="1" dirty="0" smtClean="0">
                <a:solidFill>
                  <a:srgbClr val="FF0000"/>
                </a:solidFill>
              </a:rPr>
              <a:t>formazione storica </a:t>
            </a:r>
            <a:r>
              <a:rPr lang="it-IT" altLang="it-IT" i="1" dirty="0">
                <a:solidFill>
                  <a:srgbClr val="FF0000"/>
                </a:solidFill>
              </a:rPr>
              <a:t>fra Torino, Firenze e </a:t>
            </a:r>
            <a:r>
              <a:rPr lang="it-IT" altLang="it-IT" i="1" dirty="0" smtClean="0">
                <a:solidFill>
                  <a:srgbClr val="FF0000"/>
                </a:solidFill>
              </a:rPr>
              <a:t>Berlino. Il rapporto con Salvemini</a:t>
            </a:r>
            <a:r>
              <a:rPr lang="it-IT" altLang="it-IT" i="1" dirty="0">
                <a:solidFill>
                  <a:srgbClr val="FF0000"/>
                </a:solidFill>
              </a:rPr>
              <a:t> </a:t>
            </a:r>
            <a:r>
              <a:rPr lang="it-IT" altLang="it-IT" i="1" dirty="0" smtClean="0">
                <a:solidFill>
                  <a:srgbClr val="FF0000"/>
                </a:solidFill>
              </a:rPr>
              <a:t>e </a:t>
            </a:r>
            <a:r>
              <a:rPr lang="it-IT" altLang="it-IT" i="1" dirty="0" err="1" smtClean="0">
                <a:solidFill>
                  <a:srgbClr val="FF0000"/>
                </a:solidFill>
              </a:rPr>
              <a:t>Meinecke</a:t>
            </a:r>
            <a:r>
              <a:rPr lang="it-IT" altLang="it-IT" i="1" dirty="0" smtClean="0">
                <a:solidFill>
                  <a:srgbClr val="FF0000"/>
                </a:solidFill>
              </a:rPr>
              <a:t>. L’antifascismo </a:t>
            </a:r>
            <a:r>
              <a:rPr lang="it-IT" altLang="it-IT" i="1" dirty="0">
                <a:solidFill>
                  <a:srgbClr val="FF0000"/>
                </a:solidFill>
              </a:rPr>
              <a:t>(1901-1930</a:t>
            </a:r>
            <a:r>
              <a:rPr lang="it-IT" altLang="it-IT" i="1" dirty="0" smtClean="0">
                <a:solidFill>
                  <a:srgbClr val="FF0000"/>
                </a:solidFill>
              </a:rPr>
              <a:t>)</a:t>
            </a:r>
            <a:endParaRPr lang="it-IT" altLang="it-IT" i="1" dirty="0">
              <a:solidFill>
                <a:srgbClr val="FF0000"/>
              </a:solidFill>
            </a:endParaRPr>
          </a:p>
        </p:txBody>
      </p:sp>
      <p:sp>
        <p:nvSpPr>
          <p:cNvPr id="9" name="Segnaposto contenuto 8"/>
          <p:cNvSpPr>
            <a:spLocks noGrp="1"/>
          </p:cNvSpPr>
          <p:nvPr>
            <p:ph sz="half" idx="2"/>
          </p:nvPr>
        </p:nvSpPr>
        <p:spPr>
          <a:xfrm>
            <a:off x="457200" y="2420887"/>
            <a:ext cx="4186808" cy="3960441"/>
          </a:xfrm>
        </p:spPr>
        <p:txBody>
          <a:bodyPr>
            <a:normAutofit fontScale="55000" lnSpcReduction="20000"/>
          </a:bodyPr>
          <a:lstStyle/>
          <a:p>
            <a:pPr marL="0" indent="0">
              <a:lnSpc>
                <a:spcPct val="80000"/>
              </a:lnSpc>
              <a:buNone/>
            </a:pPr>
            <a:r>
              <a:rPr lang="it-IT" altLang="it-IT" b="1" dirty="0"/>
              <a:t>1901 </a:t>
            </a:r>
            <a:r>
              <a:rPr lang="it-IT" altLang="it-IT" dirty="0"/>
              <a:t>- nasce ad Aosta, figlio di un notaio della Valsavaranche.</a:t>
            </a:r>
          </a:p>
          <a:p>
            <a:pPr marL="0" indent="0">
              <a:lnSpc>
                <a:spcPct val="80000"/>
              </a:lnSpc>
              <a:buNone/>
            </a:pPr>
            <a:r>
              <a:rPr lang="it-IT" altLang="it-IT" dirty="0"/>
              <a:t>            studia ad Aosta dove frequenta il liceo</a:t>
            </a:r>
          </a:p>
          <a:p>
            <a:pPr marL="0" indent="0">
              <a:lnSpc>
                <a:spcPct val="80000"/>
              </a:lnSpc>
              <a:buNone/>
            </a:pPr>
            <a:r>
              <a:rPr lang="it-IT" altLang="it-IT" b="1" dirty="0"/>
              <a:t>1918 </a:t>
            </a:r>
            <a:r>
              <a:rPr lang="it-IT" altLang="it-IT" dirty="0"/>
              <a:t>- si iscrive alla Facoltà di Lettere dell'Università di </a:t>
            </a:r>
            <a:r>
              <a:rPr lang="it-IT" altLang="it-IT" dirty="0">
                <a:solidFill>
                  <a:srgbClr val="FF0000"/>
                </a:solidFill>
              </a:rPr>
              <a:t>Torino</a:t>
            </a:r>
            <a:r>
              <a:rPr lang="it-IT" altLang="it-IT" dirty="0"/>
              <a:t>, dove conosce Mario </a:t>
            </a:r>
            <a:r>
              <a:rPr lang="it-IT" altLang="it-IT" dirty="0" err="1"/>
              <a:t>Fubini</a:t>
            </a:r>
            <a:r>
              <a:rPr lang="it-IT" altLang="it-IT" dirty="0"/>
              <a:t> e Natalino </a:t>
            </a:r>
            <a:r>
              <a:rPr lang="it-IT" altLang="it-IT" dirty="0" err="1"/>
              <a:t>Sapegno</a:t>
            </a:r>
            <a:r>
              <a:rPr lang="it-IT" altLang="it-IT" dirty="0"/>
              <a:t>; segue i corsi di Lionello Venturi e di </a:t>
            </a:r>
            <a:r>
              <a:rPr lang="it-IT" altLang="it-IT" b="1" dirty="0"/>
              <a:t>Piero </a:t>
            </a:r>
            <a:r>
              <a:rPr lang="it-IT" altLang="it-IT" b="1" dirty="0" err="1"/>
              <a:t>Egidi</a:t>
            </a:r>
            <a:r>
              <a:rPr lang="it-IT" altLang="it-IT" dirty="0"/>
              <a:t> con il quale si laureerà in storia.</a:t>
            </a:r>
          </a:p>
          <a:p>
            <a:pPr marL="0" indent="0">
              <a:lnSpc>
                <a:spcPct val="80000"/>
              </a:lnSpc>
              <a:buNone/>
            </a:pPr>
            <a:r>
              <a:rPr lang="it-IT" altLang="it-IT" b="1" dirty="0"/>
              <a:t>1920 </a:t>
            </a:r>
            <a:r>
              <a:rPr lang="it-IT" altLang="it-IT" dirty="0"/>
              <a:t> - inizia la collaborazione alla "Rivista Storica Italiana" diretta da </a:t>
            </a:r>
            <a:r>
              <a:rPr lang="it-IT" altLang="it-IT" dirty="0" err="1"/>
              <a:t>Egidi</a:t>
            </a:r>
            <a:r>
              <a:rPr lang="it-IT" altLang="it-IT" dirty="0"/>
              <a:t>; progetta una tesi sul passaggio dal Comune alla Signoria, presto abbandonata per completare un impegnativo studio su Machiavelli commissionatogli da </a:t>
            </a:r>
            <a:r>
              <a:rPr lang="it-IT" altLang="it-IT" dirty="0" err="1"/>
              <a:t>Egidi</a:t>
            </a:r>
            <a:r>
              <a:rPr lang="it-IT" altLang="it-IT" dirty="0"/>
              <a:t>.</a:t>
            </a:r>
          </a:p>
          <a:p>
            <a:pPr marL="0" indent="0">
              <a:lnSpc>
                <a:spcPct val="80000"/>
              </a:lnSpc>
              <a:buNone/>
            </a:pPr>
            <a:r>
              <a:rPr lang="it-IT" altLang="it-IT" b="1" dirty="0"/>
              <a:t>1924</a:t>
            </a:r>
            <a:r>
              <a:rPr lang="it-IT" altLang="it-IT" dirty="0"/>
              <a:t> - pubblica la </a:t>
            </a:r>
            <a:r>
              <a:rPr lang="it-IT" altLang="it-IT" i="1" dirty="0"/>
              <a:t>Introduzione  </a:t>
            </a:r>
            <a:r>
              <a:rPr lang="it-IT" altLang="it-IT" dirty="0"/>
              <a:t>al </a:t>
            </a:r>
            <a:r>
              <a:rPr lang="it-IT" altLang="it-IT" i="1" dirty="0"/>
              <a:t>Principe</a:t>
            </a:r>
            <a:r>
              <a:rPr lang="it-IT" altLang="it-IT" dirty="0"/>
              <a:t>  di Machiavelli</a:t>
            </a:r>
          </a:p>
          <a:p>
            <a:pPr marL="0" indent="0">
              <a:lnSpc>
                <a:spcPct val="80000"/>
              </a:lnSpc>
              <a:buNone/>
            </a:pPr>
            <a:r>
              <a:rPr lang="it-IT" altLang="it-IT" dirty="0"/>
              <a:t>         - si trasferisce a </a:t>
            </a:r>
            <a:r>
              <a:rPr lang="it-IT" altLang="it-IT" dirty="0">
                <a:solidFill>
                  <a:srgbClr val="FF0000"/>
                </a:solidFill>
              </a:rPr>
              <a:t>Firenze</a:t>
            </a:r>
            <a:r>
              <a:rPr lang="it-IT" altLang="it-IT" dirty="0"/>
              <a:t> per completare gli studi sotto la guida di </a:t>
            </a:r>
            <a:r>
              <a:rPr lang="it-IT" altLang="it-IT" b="1" dirty="0">
                <a:solidFill>
                  <a:srgbClr val="FF0000"/>
                </a:solidFill>
              </a:rPr>
              <a:t>Gaetano Salvemini</a:t>
            </a:r>
          </a:p>
          <a:p>
            <a:pPr marL="0" indent="0">
              <a:lnSpc>
                <a:spcPct val="80000"/>
              </a:lnSpc>
              <a:buNone/>
            </a:pPr>
            <a:r>
              <a:rPr lang="it-IT" altLang="it-IT" b="1" dirty="0"/>
              <a:t>1925 </a:t>
            </a:r>
            <a:r>
              <a:rPr lang="it-IT" altLang="it-IT" dirty="0"/>
              <a:t>- aiuta Salvemini ad espatriare attraverso il Gran San </a:t>
            </a:r>
            <a:r>
              <a:rPr lang="it-IT" altLang="it-IT" dirty="0" smtClean="0"/>
              <a:t>Bernardo e </a:t>
            </a:r>
            <a:r>
              <a:rPr lang="it-IT" altLang="it-IT" dirty="0"/>
              <a:t>si impegna a collaborare al "Baretti" dopo l'assassinio di Piero Gobetti.</a:t>
            </a:r>
          </a:p>
          <a:p>
            <a:pPr marL="0" indent="0">
              <a:lnSpc>
                <a:spcPct val="80000"/>
              </a:lnSpc>
              <a:buNone/>
            </a:pPr>
            <a:r>
              <a:rPr lang="it-IT" altLang="it-IT" dirty="0"/>
              <a:t>        - vince il concorso a cattedre di italiano negli Istituti tecnici ed inizia ad insegnare a </a:t>
            </a:r>
            <a:r>
              <a:rPr lang="it-IT" altLang="it-IT" dirty="0">
                <a:solidFill>
                  <a:srgbClr val="FF0000"/>
                </a:solidFill>
              </a:rPr>
              <a:t>Piacenza </a:t>
            </a:r>
            <a:r>
              <a:rPr lang="it-IT" altLang="it-IT" dirty="0"/>
              <a:t>(1925-28).</a:t>
            </a:r>
          </a:p>
          <a:p>
            <a:pPr marL="0" indent="0">
              <a:lnSpc>
                <a:spcPct val="80000"/>
              </a:lnSpc>
              <a:buNone/>
            </a:pPr>
            <a:r>
              <a:rPr lang="it-IT" altLang="it-IT" b="1" dirty="0"/>
              <a:t>1925-26 </a:t>
            </a:r>
            <a:r>
              <a:rPr lang="it-IT" altLang="it-IT" dirty="0"/>
              <a:t>- soggiorno a </a:t>
            </a:r>
            <a:r>
              <a:rPr lang="it-IT" altLang="it-IT" dirty="0">
                <a:solidFill>
                  <a:srgbClr val="FF0000"/>
                </a:solidFill>
              </a:rPr>
              <a:t>Berlino</a:t>
            </a:r>
            <a:r>
              <a:rPr lang="it-IT" altLang="it-IT" dirty="0"/>
              <a:t> presso il Seminario storico di </a:t>
            </a:r>
            <a:r>
              <a:rPr lang="it-IT" altLang="it-IT" b="1" dirty="0"/>
              <a:t>Friedrich </a:t>
            </a:r>
            <a:r>
              <a:rPr lang="it-IT" altLang="it-IT" b="1" dirty="0" err="1"/>
              <a:t>Meinecke</a:t>
            </a:r>
            <a:r>
              <a:rPr lang="it-IT" altLang="it-IT" dirty="0"/>
              <a:t> con il quale discute la datazione del </a:t>
            </a:r>
            <a:r>
              <a:rPr lang="it-IT" altLang="it-IT" i="1" dirty="0"/>
              <a:t>Principe</a:t>
            </a:r>
            <a:r>
              <a:rPr lang="it-IT" altLang="it-IT" dirty="0"/>
              <a:t> .</a:t>
            </a:r>
          </a:p>
          <a:p>
            <a:pPr marL="0" indent="0">
              <a:lnSpc>
                <a:spcPct val="80000"/>
              </a:lnSpc>
              <a:buNone/>
            </a:pPr>
            <a:r>
              <a:rPr lang="it-IT" altLang="it-IT" b="1" dirty="0"/>
              <a:t>1927-30</a:t>
            </a:r>
            <a:r>
              <a:rPr lang="it-IT" altLang="it-IT" dirty="0"/>
              <a:t> - soggiorni periodici presso l'archivio di </a:t>
            </a:r>
            <a:r>
              <a:rPr lang="it-IT" altLang="it-IT" dirty="0" err="1">
                <a:solidFill>
                  <a:srgbClr val="FF0000"/>
                </a:solidFill>
              </a:rPr>
              <a:t>Simancas</a:t>
            </a:r>
            <a:r>
              <a:rPr lang="it-IT" altLang="it-IT" dirty="0"/>
              <a:t> insieme con Piero </a:t>
            </a:r>
            <a:r>
              <a:rPr lang="it-IT" altLang="it-IT" dirty="0" err="1"/>
              <a:t>Egidi</a:t>
            </a:r>
            <a:r>
              <a:rPr lang="it-IT" altLang="it-IT" dirty="0"/>
              <a:t> e Vittorio di Tocco (che vi morrà).</a:t>
            </a:r>
          </a:p>
          <a:p>
            <a:endParaRPr lang="it-IT" dirty="0"/>
          </a:p>
        </p:txBody>
      </p:sp>
      <p:sp>
        <p:nvSpPr>
          <p:cNvPr id="10" name="Segnaposto testo 9"/>
          <p:cNvSpPr>
            <a:spLocks noGrp="1"/>
          </p:cNvSpPr>
          <p:nvPr>
            <p:ph type="body" sz="quarter" idx="3"/>
          </p:nvPr>
        </p:nvSpPr>
        <p:spPr>
          <a:xfrm>
            <a:off x="4645025" y="1535113"/>
            <a:ext cx="4319463" cy="639762"/>
          </a:xfrm>
        </p:spPr>
        <p:txBody>
          <a:bodyPr>
            <a:noAutofit/>
          </a:bodyPr>
          <a:lstStyle/>
          <a:p>
            <a:r>
              <a:rPr lang="it-IT" altLang="it-IT" sz="2000" i="1" dirty="0">
                <a:solidFill>
                  <a:srgbClr val="FF0000"/>
                </a:solidFill>
              </a:rPr>
              <a:t>La formazione </a:t>
            </a:r>
            <a:r>
              <a:rPr lang="it-IT" altLang="it-IT" sz="2000" i="1" dirty="0" smtClean="0">
                <a:solidFill>
                  <a:srgbClr val="FF0000"/>
                </a:solidFill>
              </a:rPr>
              <a:t>filosofica fra Ravenna e Pisa. Il </a:t>
            </a:r>
            <a:r>
              <a:rPr lang="it-IT" altLang="it-IT" sz="2000" i="1" dirty="0">
                <a:solidFill>
                  <a:srgbClr val="FF0000"/>
                </a:solidFill>
              </a:rPr>
              <a:t>rapporto con </a:t>
            </a:r>
            <a:r>
              <a:rPr lang="it-IT" altLang="it-IT" sz="2000" i="1" dirty="0" smtClean="0">
                <a:solidFill>
                  <a:srgbClr val="FF0000"/>
                </a:solidFill>
              </a:rPr>
              <a:t>Gentile e </a:t>
            </a:r>
            <a:r>
              <a:rPr lang="it-IT" altLang="it-IT" sz="2000" i="1" dirty="0">
                <a:solidFill>
                  <a:srgbClr val="FF0000"/>
                </a:solidFill>
              </a:rPr>
              <a:t>l’adesione al fascismo </a:t>
            </a:r>
            <a:r>
              <a:rPr lang="it-IT" altLang="it-IT" sz="2000" i="1" dirty="0" smtClean="0">
                <a:solidFill>
                  <a:srgbClr val="FF0000"/>
                </a:solidFill>
              </a:rPr>
              <a:t>(</a:t>
            </a:r>
            <a:r>
              <a:rPr lang="it-IT" altLang="it-IT" sz="2000" i="1" dirty="0">
                <a:solidFill>
                  <a:srgbClr val="FF0000"/>
                </a:solidFill>
              </a:rPr>
              <a:t>1904-1930</a:t>
            </a:r>
            <a:r>
              <a:rPr lang="it-IT" altLang="it-IT" sz="2000" i="1" dirty="0" smtClean="0">
                <a:solidFill>
                  <a:srgbClr val="FF0000"/>
                </a:solidFill>
              </a:rPr>
              <a:t>):</a:t>
            </a:r>
            <a:endParaRPr lang="it-IT" altLang="it-IT" sz="2000" i="1" dirty="0">
              <a:solidFill>
                <a:srgbClr val="FF0000"/>
              </a:solidFill>
            </a:endParaRPr>
          </a:p>
        </p:txBody>
      </p:sp>
      <p:sp>
        <p:nvSpPr>
          <p:cNvPr id="11" name="Segnaposto contenuto 10"/>
          <p:cNvSpPr>
            <a:spLocks noGrp="1"/>
          </p:cNvSpPr>
          <p:nvPr>
            <p:ph sz="quarter" idx="4"/>
          </p:nvPr>
        </p:nvSpPr>
        <p:spPr>
          <a:xfrm>
            <a:off x="4645025" y="2174875"/>
            <a:ext cx="4319463" cy="3951288"/>
          </a:xfrm>
        </p:spPr>
        <p:txBody>
          <a:bodyPr>
            <a:normAutofit fontScale="25000" lnSpcReduction="20000"/>
          </a:bodyPr>
          <a:lstStyle/>
          <a:p>
            <a:pPr marL="0" indent="0">
              <a:lnSpc>
                <a:spcPct val="80000"/>
              </a:lnSpc>
              <a:buNone/>
            </a:pPr>
            <a:r>
              <a:rPr lang="it-IT" altLang="it-IT" sz="4800" b="1" dirty="0"/>
              <a:t>1904  </a:t>
            </a:r>
            <a:r>
              <a:rPr lang="it-IT" altLang="it-IT" sz="4800" dirty="0"/>
              <a:t>- nasce a Russi (Ravenna), figlio di un preside di liceo repubblicano</a:t>
            </a:r>
          </a:p>
          <a:p>
            <a:pPr marL="0" indent="0">
              <a:lnSpc>
                <a:spcPct val="80000"/>
              </a:lnSpc>
              <a:buNone/>
            </a:pPr>
            <a:r>
              <a:rPr lang="it-IT" altLang="it-IT" sz="4800" b="1" dirty="0"/>
              <a:t>1919  </a:t>
            </a:r>
            <a:r>
              <a:rPr lang="it-IT" altLang="it-IT" sz="4800" dirty="0"/>
              <a:t>- frequenta il ginnasio a Forlì e aderisce al movimento repubblicano</a:t>
            </a:r>
          </a:p>
          <a:p>
            <a:pPr marL="0" indent="0">
              <a:lnSpc>
                <a:spcPct val="80000"/>
              </a:lnSpc>
              <a:buNone/>
            </a:pPr>
            <a:r>
              <a:rPr lang="it-IT" altLang="it-IT" sz="4800" b="1" dirty="0"/>
              <a:t>1922</a:t>
            </a:r>
            <a:r>
              <a:rPr lang="it-IT" altLang="it-IT" sz="4800" dirty="0"/>
              <a:t>  - frequenta il liceo a </a:t>
            </a:r>
            <a:r>
              <a:rPr lang="it-IT" altLang="it-IT" sz="4800" dirty="0">
                <a:solidFill>
                  <a:srgbClr val="FF0000"/>
                </a:solidFill>
              </a:rPr>
              <a:t>Ravenna</a:t>
            </a:r>
            <a:r>
              <a:rPr lang="it-IT" altLang="it-IT" sz="4800" dirty="0"/>
              <a:t>, dove ha come supplente di filosofia il giovane </a:t>
            </a:r>
            <a:r>
              <a:rPr lang="it-IT" altLang="it-IT" sz="4800" b="1" dirty="0"/>
              <a:t>Galvano Della Volpe</a:t>
            </a:r>
            <a:r>
              <a:rPr lang="it-IT" altLang="it-IT" sz="4800" dirty="0"/>
              <a:t>. E' vicino agli ambienti squadristici.</a:t>
            </a:r>
          </a:p>
          <a:p>
            <a:pPr marL="0" indent="0">
              <a:lnSpc>
                <a:spcPct val="80000"/>
              </a:lnSpc>
              <a:buNone/>
            </a:pPr>
            <a:r>
              <a:rPr lang="it-IT" altLang="it-IT" sz="4800" dirty="0"/>
              <a:t>1</a:t>
            </a:r>
            <a:r>
              <a:rPr lang="it-IT" altLang="it-IT" sz="4800" b="1" dirty="0"/>
              <a:t>924 </a:t>
            </a:r>
            <a:r>
              <a:rPr lang="it-IT" altLang="it-IT" sz="4800" dirty="0"/>
              <a:t> - In occasione del delitto Matteotti giustifica "</a:t>
            </a:r>
            <a:r>
              <a:rPr lang="it-IT" altLang="it-IT" sz="4800" dirty="0" err="1"/>
              <a:t>machiavellianamente</a:t>
            </a:r>
            <a:r>
              <a:rPr lang="it-IT" altLang="it-IT" sz="4800" dirty="0"/>
              <a:t>" l'omicidio politico e desidera iscriversi al Fascio che identifica con un movimento rivoluzionario.</a:t>
            </a:r>
          </a:p>
          <a:p>
            <a:pPr marL="0" indent="0">
              <a:lnSpc>
                <a:spcPct val="80000"/>
              </a:lnSpc>
              <a:buNone/>
            </a:pPr>
            <a:r>
              <a:rPr lang="it-IT" altLang="it-IT" sz="4800" dirty="0"/>
              <a:t>          - Vince il concorso di ammissione alla Scuola Normale di </a:t>
            </a:r>
            <a:r>
              <a:rPr lang="it-IT" altLang="it-IT" sz="4800" dirty="0">
                <a:solidFill>
                  <a:srgbClr val="FF0000"/>
                </a:solidFill>
              </a:rPr>
              <a:t>Pisa</a:t>
            </a:r>
            <a:r>
              <a:rPr lang="it-IT" altLang="it-IT" sz="4800" dirty="0"/>
              <a:t> (diretta da </a:t>
            </a:r>
            <a:r>
              <a:rPr lang="it-IT" altLang="it-IT" sz="4800" b="1" dirty="0">
                <a:solidFill>
                  <a:srgbClr val="FF0000"/>
                </a:solidFill>
              </a:rPr>
              <a:t>Giovanni Gentile</a:t>
            </a:r>
            <a:r>
              <a:rPr lang="it-IT" altLang="it-IT" sz="4800" dirty="0"/>
              <a:t> dal 1928) dove frequenterà la Classe di Filosofia tra il 1924 e il 1929. E' allievo di Giuseppe </a:t>
            </a:r>
            <a:r>
              <a:rPr lang="it-IT" altLang="it-IT" sz="4800" dirty="0" err="1"/>
              <a:t>Saitta</a:t>
            </a:r>
            <a:r>
              <a:rPr lang="it-IT" altLang="it-IT" sz="4800" dirty="0"/>
              <a:t> (docente di storia della filosofia) che lo spinge a studiare l'Umanesimo italiano.</a:t>
            </a:r>
          </a:p>
          <a:p>
            <a:pPr marL="0" indent="0">
              <a:lnSpc>
                <a:spcPct val="80000"/>
              </a:lnSpc>
              <a:buNone/>
            </a:pPr>
            <a:r>
              <a:rPr lang="it-IT" altLang="it-IT" sz="4800" b="1" dirty="0"/>
              <a:t>1926  </a:t>
            </a:r>
            <a:r>
              <a:rPr lang="it-IT" altLang="it-IT" sz="4800" dirty="0"/>
              <a:t>- si iscrive al PNF e partecipa alle attività dei gruppi universitari fascisti.</a:t>
            </a:r>
          </a:p>
          <a:p>
            <a:pPr marL="0" indent="0">
              <a:lnSpc>
                <a:spcPct val="80000"/>
              </a:lnSpc>
              <a:buNone/>
            </a:pPr>
            <a:r>
              <a:rPr lang="it-IT" altLang="it-IT" sz="4800" b="1" dirty="0"/>
              <a:t>1927 </a:t>
            </a:r>
            <a:r>
              <a:rPr lang="it-IT" altLang="it-IT" sz="4800" dirty="0"/>
              <a:t> - tesina su </a:t>
            </a:r>
            <a:r>
              <a:rPr lang="it-IT" altLang="it-IT" sz="4800" i="1" dirty="0"/>
              <a:t>Bernardino </a:t>
            </a:r>
            <a:r>
              <a:rPr lang="it-IT" altLang="it-IT" sz="4800" i="1" dirty="0" err="1"/>
              <a:t>Ochino</a:t>
            </a:r>
            <a:r>
              <a:rPr lang="it-IT" altLang="it-IT" sz="4800" dirty="0"/>
              <a:t>, poi trasformata in libro nel 1929.</a:t>
            </a:r>
          </a:p>
          <a:p>
            <a:pPr marL="0" indent="0">
              <a:lnSpc>
                <a:spcPct val="80000"/>
              </a:lnSpc>
              <a:buNone/>
            </a:pPr>
            <a:r>
              <a:rPr lang="it-IT" altLang="it-IT" sz="4800" b="1" dirty="0"/>
              <a:t>1928 </a:t>
            </a:r>
            <a:r>
              <a:rPr lang="it-IT" altLang="it-IT" sz="4800" dirty="0"/>
              <a:t> - si laurea a Pisa in storia della filosofia con una tesi su </a:t>
            </a:r>
            <a:r>
              <a:rPr lang="it-IT" altLang="it-IT" sz="4800" i="1" dirty="0" err="1"/>
              <a:t>Hutten</a:t>
            </a:r>
            <a:r>
              <a:rPr lang="it-IT" altLang="it-IT" sz="4800" dirty="0"/>
              <a:t>  (</a:t>
            </a:r>
            <a:r>
              <a:rPr lang="it-IT" altLang="it-IT" sz="4800" dirty="0" err="1"/>
              <a:t>rel</a:t>
            </a:r>
            <a:r>
              <a:rPr lang="it-IT" altLang="it-IT" sz="4800" dirty="0"/>
              <a:t>. G. </a:t>
            </a:r>
            <a:r>
              <a:rPr lang="it-IT" altLang="it-IT" sz="4800" dirty="0" err="1"/>
              <a:t>Saitta</a:t>
            </a:r>
            <a:r>
              <a:rPr lang="it-IT" altLang="it-IT" sz="4800" dirty="0"/>
              <a:t>). Il centro del suo interesse si indirizza al tema del sorgere della coscienza nazionale nel quadro dello svolgimento storico europeo.</a:t>
            </a:r>
          </a:p>
          <a:p>
            <a:pPr marL="0" indent="0">
              <a:lnSpc>
                <a:spcPct val="80000"/>
              </a:lnSpc>
              <a:buNone/>
            </a:pPr>
            <a:r>
              <a:rPr lang="it-IT" altLang="it-IT" sz="4800" b="1" dirty="0"/>
              <a:t>1929</a:t>
            </a:r>
            <a:r>
              <a:rPr lang="it-IT" altLang="it-IT" sz="4800" dirty="0"/>
              <a:t>  - discute con G. Gentile una tesi di perfezionamento in filosofia su </a:t>
            </a:r>
            <a:r>
              <a:rPr lang="it-IT" altLang="it-IT" sz="4800" i="1" dirty="0"/>
              <a:t>Il concetto di Rinascimento</a:t>
            </a:r>
            <a:r>
              <a:rPr lang="it-IT" altLang="it-IT" sz="4800" dirty="0"/>
              <a:t> , pubblicata nel 1932.</a:t>
            </a:r>
          </a:p>
          <a:p>
            <a:pPr marL="0" indent="0">
              <a:lnSpc>
                <a:spcPct val="80000"/>
              </a:lnSpc>
              <a:buNone/>
            </a:pPr>
            <a:r>
              <a:rPr lang="it-IT" altLang="it-IT" sz="4800" b="1" dirty="0"/>
              <a:t>1927-32</a:t>
            </a:r>
            <a:r>
              <a:rPr lang="it-IT" altLang="it-IT" sz="4800" dirty="0"/>
              <a:t>  - collabora al periodico della sinistra fascista "Vita Nova", diretto da </a:t>
            </a:r>
            <a:r>
              <a:rPr lang="it-IT" altLang="it-IT" sz="4800" dirty="0" err="1"/>
              <a:t>Saitta</a:t>
            </a:r>
            <a:r>
              <a:rPr lang="it-IT" altLang="it-IT" sz="4800" dirty="0"/>
              <a:t>, con articoli e recensioni; in questa fase C. vede nel fascismo un movimento rivoluzionario antiborghese e anticapitalista, ma dedica  pari attenzione al movimento nazionalsocialista tedesco e alla rivoluzione sovietica.</a:t>
            </a:r>
          </a:p>
          <a:p>
            <a:pPr marL="0" indent="0">
              <a:lnSpc>
                <a:spcPct val="80000"/>
              </a:lnSpc>
              <a:buNone/>
            </a:pPr>
            <a:r>
              <a:rPr lang="it-IT" altLang="it-IT" sz="4800" b="1" dirty="0"/>
              <a:t>1930</a:t>
            </a:r>
            <a:r>
              <a:rPr lang="it-IT" altLang="it-IT" sz="4800" dirty="0"/>
              <a:t>  - grazie ad un articolo di Carlo Morandi "scopre" l'opera di Lucien </a:t>
            </a:r>
            <a:r>
              <a:rPr lang="it-IT" altLang="it-IT" sz="4800" dirty="0" err="1"/>
              <a:t>Febvre</a:t>
            </a:r>
            <a:r>
              <a:rPr lang="it-IT" altLang="it-IT" sz="4800" dirty="0"/>
              <a:t> su </a:t>
            </a:r>
            <a:r>
              <a:rPr lang="it-IT" altLang="it-IT" sz="4800" i="1" dirty="0"/>
              <a:t>Le origini della Riforma in Francia </a:t>
            </a:r>
            <a:r>
              <a:rPr lang="it-IT" altLang="it-IT" sz="4800" dirty="0"/>
              <a:t> (della quale tuttavia non condivide le premesse "antimodernistiche") e si indirizza decisamente agli studi di storia delle idee religiose del Cinquecento. Avverte "che la società è più importante che lo Stato, la cultura più che la filosofia dogmatica, la vita religiosa, la teologia e persino le superstizioni astrologiche più fondamentali che i trattati e le guerre". "E tuttavia... gli altri non hanno del tutto torto". Insegna storia e filosofia al liceo di </a:t>
            </a:r>
            <a:r>
              <a:rPr lang="it-IT" altLang="it-IT" sz="4800" dirty="0">
                <a:solidFill>
                  <a:srgbClr val="FF0000"/>
                </a:solidFill>
              </a:rPr>
              <a:t>Cagliari</a:t>
            </a:r>
            <a:r>
              <a:rPr lang="it-IT" altLang="it-IT" sz="4800" dirty="0"/>
              <a:t>.</a:t>
            </a:r>
          </a:p>
          <a:p>
            <a:pPr marL="0" indent="0">
              <a:buNone/>
            </a:pPr>
            <a:endParaRPr lang="it-IT" dirty="0"/>
          </a:p>
        </p:txBody>
      </p:sp>
    </p:spTree>
    <p:extLst>
      <p:ext uri="{BB962C8B-B14F-4D97-AF65-F5344CB8AC3E}">
        <p14:creationId xmlns:p14="http://schemas.microsoft.com/office/powerpoint/2010/main" val="2293830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23528" y="274638"/>
            <a:ext cx="8640960" cy="1143000"/>
          </a:xfrm>
        </p:spPr>
        <p:txBody>
          <a:bodyPr>
            <a:normAutofit fontScale="90000"/>
          </a:bodyPr>
          <a:lstStyle/>
          <a:p>
            <a:r>
              <a:rPr lang="it-IT" b="1" dirty="0" smtClean="0"/>
              <a:t>Gentile, Volpe e l’Enciclopedia Treccani</a:t>
            </a:r>
            <a:r>
              <a:rPr lang="it-IT" dirty="0" smtClean="0"/>
              <a:t/>
            </a:r>
            <a:br>
              <a:rPr lang="it-IT" dirty="0" smtClean="0"/>
            </a:br>
            <a:endParaRPr lang="it-IT" dirty="0"/>
          </a:p>
        </p:txBody>
      </p:sp>
      <p:sp>
        <p:nvSpPr>
          <p:cNvPr id="14" name="Segnaposto testo 13"/>
          <p:cNvSpPr>
            <a:spLocks noGrp="1"/>
          </p:cNvSpPr>
          <p:nvPr>
            <p:ph type="body" idx="1"/>
          </p:nvPr>
        </p:nvSpPr>
        <p:spPr>
          <a:xfrm>
            <a:off x="457200" y="1196753"/>
            <a:ext cx="4040188" cy="648072"/>
          </a:xfrm>
        </p:spPr>
        <p:txBody>
          <a:bodyPr>
            <a:normAutofit fontScale="70000" lnSpcReduction="20000"/>
          </a:bodyPr>
          <a:lstStyle/>
          <a:p>
            <a:r>
              <a:rPr lang="it-IT" altLang="it-IT" i="1" dirty="0" smtClean="0">
                <a:solidFill>
                  <a:srgbClr val="FF0000"/>
                </a:solidFill>
              </a:rPr>
              <a:t>La collaborazione con l’Enciclopedia Italiana e i viaggi in Europa (1928-1940):</a:t>
            </a:r>
            <a:endParaRPr lang="it-IT" altLang="it-IT" i="1" dirty="0">
              <a:solidFill>
                <a:srgbClr val="FF0000"/>
              </a:solidFill>
            </a:endParaRPr>
          </a:p>
        </p:txBody>
      </p:sp>
      <p:sp>
        <p:nvSpPr>
          <p:cNvPr id="15" name="Segnaposto contenuto 14"/>
          <p:cNvSpPr>
            <a:spLocks noGrp="1"/>
          </p:cNvSpPr>
          <p:nvPr>
            <p:ph sz="half" idx="2"/>
          </p:nvPr>
        </p:nvSpPr>
        <p:spPr/>
        <p:txBody>
          <a:bodyPr>
            <a:normAutofit fontScale="62500" lnSpcReduction="20000"/>
          </a:bodyPr>
          <a:lstStyle/>
          <a:p>
            <a:pPr marL="0" indent="0">
              <a:lnSpc>
                <a:spcPct val="80000"/>
              </a:lnSpc>
              <a:buNone/>
            </a:pPr>
            <a:r>
              <a:rPr lang="it-IT" altLang="it-IT" b="1" dirty="0"/>
              <a:t>1928 -  </a:t>
            </a:r>
            <a:r>
              <a:rPr lang="it-IT" altLang="it-IT" dirty="0"/>
              <a:t>vince il concorso a cattedre di storia e filosofia nei licei e va ad insegnare al liceo Mamiani di </a:t>
            </a:r>
            <a:r>
              <a:rPr lang="it-IT" altLang="it-IT" b="1" dirty="0">
                <a:solidFill>
                  <a:srgbClr val="FF0000"/>
                </a:solidFill>
              </a:rPr>
              <a:t>Roma</a:t>
            </a:r>
            <a:r>
              <a:rPr lang="it-IT" altLang="it-IT" b="1" dirty="0"/>
              <a:t> </a:t>
            </a:r>
            <a:r>
              <a:rPr lang="it-IT" altLang="it-IT" dirty="0"/>
              <a:t>(1928-30). A Roma diventa redattore dell'</a:t>
            </a:r>
            <a:r>
              <a:rPr lang="it-IT" altLang="it-IT" i="1" dirty="0"/>
              <a:t>Enciclopedia Italiana</a:t>
            </a:r>
            <a:r>
              <a:rPr lang="it-IT" altLang="it-IT" dirty="0"/>
              <a:t>  diretta da </a:t>
            </a:r>
            <a:r>
              <a:rPr lang="it-IT" altLang="it-IT" b="1" dirty="0"/>
              <a:t>Giovanni Gentile</a:t>
            </a:r>
            <a:r>
              <a:rPr lang="it-IT" altLang="it-IT" dirty="0"/>
              <a:t> (per la quale scriverà le voci </a:t>
            </a:r>
            <a:r>
              <a:rPr lang="it-IT" altLang="it-IT" i="1" dirty="0"/>
              <a:t>Borghesia, Calvinismo, Illuminismo, Rinascimento, Italia, Machiavelli, Guicciardini</a:t>
            </a:r>
            <a:r>
              <a:rPr lang="it-IT" altLang="it-IT" dirty="0"/>
              <a:t>) e dove conosce Arnaldo Momigliano, Walter Maturi, Carlo Morandi ed Ernesto </a:t>
            </a:r>
            <a:r>
              <a:rPr lang="it-IT" altLang="it-IT" dirty="0" err="1"/>
              <a:t>Sestan</a:t>
            </a:r>
            <a:r>
              <a:rPr lang="it-IT" altLang="it-IT" dirty="0"/>
              <a:t>.</a:t>
            </a:r>
          </a:p>
          <a:p>
            <a:pPr marL="0" indent="0">
              <a:lnSpc>
                <a:spcPct val="80000"/>
              </a:lnSpc>
              <a:buNone/>
            </a:pPr>
            <a:r>
              <a:rPr lang="it-IT" altLang="it-IT" b="1" dirty="0"/>
              <a:t>1930 </a:t>
            </a:r>
            <a:r>
              <a:rPr lang="it-IT" altLang="it-IT" dirty="0"/>
              <a:t>- sposa </a:t>
            </a:r>
            <a:r>
              <a:rPr lang="it-IT" altLang="it-IT" dirty="0" smtClean="0"/>
              <a:t>la svizzera Jeanne </a:t>
            </a:r>
            <a:r>
              <a:rPr lang="it-IT" altLang="it-IT" dirty="0" err="1" smtClean="0"/>
              <a:t>Rohr</a:t>
            </a:r>
            <a:r>
              <a:rPr lang="it-IT" altLang="it-IT" dirty="0" smtClean="0"/>
              <a:t>, segretaria dell’Enciclopedia.</a:t>
            </a:r>
            <a:endParaRPr lang="it-IT" altLang="it-IT" dirty="0"/>
          </a:p>
          <a:p>
            <a:pPr marL="0" indent="0">
              <a:lnSpc>
                <a:spcPct val="80000"/>
              </a:lnSpc>
              <a:buNone/>
            </a:pPr>
            <a:r>
              <a:rPr lang="it-IT" altLang="it-IT" b="1" dirty="0"/>
              <a:t>1930-34</a:t>
            </a:r>
            <a:r>
              <a:rPr lang="it-IT" altLang="it-IT" dirty="0"/>
              <a:t> - entra a far parte della </a:t>
            </a:r>
            <a:r>
              <a:rPr lang="it-IT" altLang="it-IT" b="1" dirty="0"/>
              <a:t>Scuola di storia moderna e contemporanea</a:t>
            </a:r>
            <a:r>
              <a:rPr lang="it-IT" altLang="it-IT" dirty="0"/>
              <a:t> diretta da </a:t>
            </a:r>
            <a:r>
              <a:rPr lang="it-IT" altLang="it-IT" b="1" dirty="0"/>
              <a:t>Gioacchino Volpe</a:t>
            </a:r>
            <a:r>
              <a:rPr lang="it-IT" altLang="it-IT" dirty="0"/>
              <a:t>, compie soggiorni di studio a </a:t>
            </a:r>
            <a:r>
              <a:rPr lang="it-IT" altLang="it-IT" dirty="0">
                <a:solidFill>
                  <a:srgbClr val="FF0000"/>
                </a:solidFill>
              </a:rPr>
              <a:t>Madrid, Parigi e Bruxelles</a:t>
            </a:r>
            <a:r>
              <a:rPr lang="it-IT" altLang="it-IT" dirty="0"/>
              <a:t>.</a:t>
            </a:r>
          </a:p>
          <a:p>
            <a:pPr marL="0" indent="0">
              <a:lnSpc>
                <a:spcPct val="80000"/>
              </a:lnSpc>
              <a:buNone/>
            </a:pPr>
            <a:r>
              <a:rPr lang="it-IT" altLang="it-IT" b="1" dirty="0"/>
              <a:t>1933</a:t>
            </a:r>
            <a:r>
              <a:rPr lang="it-IT" altLang="it-IT" dirty="0"/>
              <a:t> - partecipa al VII Congresso internazionale di scienze storiche a </a:t>
            </a:r>
            <a:r>
              <a:rPr lang="it-IT" altLang="it-IT" dirty="0">
                <a:solidFill>
                  <a:srgbClr val="FF0000"/>
                </a:solidFill>
              </a:rPr>
              <a:t>Varsavia</a:t>
            </a:r>
            <a:r>
              <a:rPr lang="it-IT" altLang="it-IT" dirty="0"/>
              <a:t>, con una relazione sulle "recenti interpretazioni del Rinascimento".</a:t>
            </a:r>
          </a:p>
          <a:p>
            <a:pPr marL="0" indent="0">
              <a:lnSpc>
                <a:spcPct val="80000"/>
              </a:lnSpc>
              <a:buNone/>
            </a:pPr>
            <a:r>
              <a:rPr lang="it-IT" altLang="it-IT" b="1" dirty="0"/>
              <a:t>1934</a:t>
            </a:r>
            <a:r>
              <a:rPr lang="it-IT" altLang="it-IT" dirty="0"/>
              <a:t> - pubblica il saggio su </a:t>
            </a:r>
            <a:r>
              <a:rPr lang="it-IT" altLang="it-IT" i="1" dirty="0"/>
              <a:t>Giovanni Botero </a:t>
            </a:r>
            <a:r>
              <a:rPr lang="it-IT" altLang="it-IT" dirty="0"/>
              <a:t>e il volume su </a:t>
            </a:r>
            <a:r>
              <a:rPr lang="it-IT" altLang="it-IT" i="1" dirty="0"/>
              <a:t>Lo Stato di Milano nell'Impero di Carlo V</a:t>
            </a:r>
            <a:r>
              <a:rPr lang="it-IT" altLang="it-IT" dirty="0"/>
              <a:t>,  ma, insoddisfatto, ne fa circolare solo una cinquantina di copie</a:t>
            </a:r>
            <a:r>
              <a:rPr lang="it-IT" altLang="it-IT" dirty="0" smtClean="0"/>
              <a:t>.</a:t>
            </a:r>
            <a:endParaRPr lang="it-IT" altLang="it-IT" dirty="0"/>
          </a:p>
        </p:txBody>
      </p:sp>
      <p:sp>
        <p:nvSpPr>
          <p:cNvPr id="16" name="Segnaposto testo 15"/>
          <p:cNvSpPr>
            <a:spLocks noGrp="1"/>
          </p:cNvSpPr>
          <p:nvPr>
            <p:ph type="body" sz="quarter" idx="3"/>
          </p:nvPr>
        </p:nvSpPr>
        <p:spPr>
          <a:xfrm>
            <a:off x="4645025" y="1196753"/>
            <a:ext cx="4041775" cy="648072"/>
          </a:xfrm>
        </p:spPr>
        <p:txBody>
          <a:bodyPr>
            <a:normAutofit fontScale="92500" lnSpcReduction="20000"/>
          </a:bodyPr>
          <a:lstStyle/>
          <a:p>
            <a:r>
              <a:rPr lang="it-IT" altLang="it-IT" i="1" dirty="0">
                <a:solidFill>
                  <a:srgbClr val="FF0000"/>
                </a:solidFill>
              </a:rPr>
              <a:t>La scoperta della storia religiosa </a:t>
            </a:r>
            <a:r>
              <a:rPr lang="it-IT" altLang="it-IT" i="1" dirty="0" smtClean="0">
                <a:solidFill>
                  <a:srgbClr val="FF0000"/>
                </a:solidFill>
              </a:rPr>
              <a:t>e i viaggi in Europa (1931-1934):</a:t>
            </a:r>
            <a:endParaRPr lang="it-IT" altLang="it-IT" i="1" dirty="0">
              <a:solidFill>
                <a:srgbClr val="FF0000"/>
              </a:solidFill>
            </a:endParaRPr>
          </a:p>
        </p:txBody>
      </p:sp>
      <p:sp>
        <p:nvSpPr>
          <p:cNvPr id="17" name="Segnaposto contenuto 16"/>
          <p:cNvSpPr>
            <a:spLocks noGrp="1"/>
          </p:cNvSpPr>
          <p:nvPr>
            <p:ph sz="quarter" idx="4"/>
          </p:nvPr>
        </p:nvSpPr>
        <p:spPr>
          <a:xfrm>
            <a:off x="4645025" y="1844824"/>
            <a:ext cx="4319463" cy="4281339"/>
          </a:xfrm>
        </p:spPr>
        <p:txBody>
          <a:bodyPr>
            <a:noAutofit/>
          </a:bodyPr>
          <a:lstStyle/>
          <a:p>
            <a:pPr marL="0" indent="0">
              <a:lnSpc>
                <a:spcPct val="80000"/>
              </a:lnSpc>
              <a:buNone/>
            </a:pPr>
            <a:r>
              <a:rPr lang="it-IT" altLang="it-IT" sz="1100" b="1" dirty="0" smtClean="0"/>
              <a:t>1931</a:t>
            </a:r>
            <a:r>
              <a:rPr lang="it-IT" altLang="it-IT" sz="1100" dirty="0" smtClean="0"/>
              <a:t>  </a:t>
            </a:r>
            <a:r>
              <a:rPr lang="it-IT" altLang="it-IT" sz="1100" dirty="0"/>
              <a:t>- prende la seconda laurea in letteratura tedesca (ma con un argomento di storia delle idee) a Pisa su </a:t>
            </a:r>
            <a:r>
              <a:rPr lang="it-IT" altLang="it-IT" sz="1100" i="1" dirty="0" err="1"/>
              <a:t>Hebbel</a:t>
            </a:r>
            <a:r>
              <a:rPr lang="it-IT" altLang="it-IT" sz="1100" i="1" dirty="0"/>
              <a:t> e la rappresentazione romantica dello Stato</a:t>
            </a:r>
            <a:r>
              <a:rPr lang="it-IT" altLang="it-IT" sz="1100" dirty="0"/>
              <a:t> .  Pubblica su "Vita Nova" due articoli di piena e convinta adesione al fascismo "rivoluzionario": </a:t>
            </a:r>
            <a:r>
              <a:rPr lang="it-IT" altLang="it-IT" sz="1100" i="1" dirty="0"/>
              <a:t>Fascismo, rivoluzione e non reazione europea </a:t>
            </a:r>
            <a:r>
              <a:rPr lang="it-IT" altLang="it-IT" sz="1100" dirty="0"/>
              <a:t> e </a:t>
            </a:r>
            <a:r>
              <a:rPr lang="it-IT" altLang="it-IT" sz="1100" i="1" dirty="0"/>
              <a:t>Fascismo, nazionalismi e reazioni</a:t>
            </a:r>
            <a:r>
              <a:rPr lang="it-IT" altLang="it-IT" sz="1100" dirty="0"/>
              <a:t>.</a:t>
            </a:r>
          </a:p>
          <a:p>
            <a:pPr marL="0" indent="0">
              <a:lnSpc>
                <a:spcPct val="80000"/>
              </a:lnSpc>
              <a:buNone/>
            </a:pPr>
            <a:r>
              <a:rPr lang="it-IT" altLang="it-IT" sz="1100" dirty="0"/>
              <a:t>         - in ottobre ottiene il trasferimento da Cagliari al liceo U. Foscolo di </a:t>
            </a:r>
            <a:r>
              <a:rPr lang="it-IT" altLang="it-IT" sz="1100" dirty="0">
                <a:solidFill>
                  <a:srgbClr val="FF0000"/>
                </a:solidFill>
              </a:rPr>
              <a:t>Pavia</a:t>
            </a:r>
            <a:r>
              <a:rPr lang="it-IT" altLang="it-IT" sz="1100" dirty="0"/>
              <a:t>, ma subito parte per </a:t>
            </a:r>
            <a:r>
              <a:rPr lang="it-IT" altLang="it-IT" sz="1100" dirty="0">
                <a:solidFill>
                  <a:srgbClr val="FF0000"/>
                </a:solidFill>
              </a:rPr>
              <a:t>Basilea</a:t>
            </a:r>
            <a:r>
              <a:rPr lang="it-IT" altLang="it-IT" sz="1100" dirty="0"/>
              <a:t> con una borsa di studio ministeriale.</a:t>
            </a:r>
          </a:p>
          <a:p>
            <a:pPr marL="0" indent="0">
              <a:lnSpc>
                <a:spcPct val="80000"/>
              </a:lnSpc>
              <a:buNone/>
            </a:pPr>
            <a:r>
              <a:rPr lang="it-IT" altLang="it-IT" sz="1100" b="1" dirty="0"/>
              <a:t>1931-32</a:t>
            </a:r>
            <a:r>
              <a:rPr lang="it-IT" altLang="it-IT" sz="1100" dirty="0"/>
              <a:t>  - a Basilea si iscrive alla facoltà di Teologia ed inizia a studiare gli esuli protestanti del '500. Frequenta ambienti evangelici </a:t>
            </a:r>
            <a:r>
              <a:rPr lang="it-IT" altLang="it-IT" sz="1100" dirty="0" err="1"/>
              <a:t>barthiani</a:t>
            </a:r>
            <a:r>
              <a:rPr lang="it-IT" altLang="it-IT" sz="1100" dirty="0"/>
              <a:t>.</a:t>
            </a:r>
          </a:p>
          <a:p>
            <a:pPr marL="0" indent="0">
              <a:lnSpc>
                <a:spcPct val="80000"/>
              </a:lnSpc>
              <a:buNone/>
            </a:pPr>
            <a:r>
              <a:rPr lang="it-IT" altLang="it-IT" sz="1100" b="1" dirty="0"/>
              <a:t>1932</a:t>
            </a:r>
            <a:r>
              <a:rPr lang="it-IT" altLang="it-IT" sz="1100" dirty="0"/>
              <a:t>  - rientra in Italia e riprende l'insegnamento al liceo di Pavia; pubblica la tesi di perfezionamento sugli "Annali" della Scuola Normale di Pisa. Sviluppa un interessante carteggio con l'amico "normalista" Aldo </a:t>
            </a:r>
            <a:r>
              <a:rPr lang="it-IT" altLang="it-IT" sz="1100" dirty="0" err="1"/>
              <a:t>Capitini</a:t>
            </a:r>
            <a:r>
              <a:rPr lang="it-IT" altLang="it-IT" sz="1100" dirty="0"/>
              <a:t>, già allora antifascista.</a:t>
            </a:r>
          </a:p>
          <a:p>
            <a:pPr marL="0" indent="0">
              <a:lnSpc>
                <a:spcPct val="80000"/>
              </a:lnSpc>
              <a:buNone/>
            </a:pPr>
            <a:r>
              <a:rPr lang="it-IT" altLang="it-IT" sz="1100" b="1" dirty="0"/>
              <a:t>1933</a:t>
            </a:r>
            <a:r>
              <a:rPr lang="it-IT" altLang="it-IT" sz="1100" dirty="0"/>
              <a:t>  - a Pavia conosce Carlo Morandi che lo mette in contatto con </a:t>
            </a:r>
            <a:r>
              <a:rPr lang="it-IT" altLang="it-IT" sz="1100" b="1" dirty="0">
                <a:solidFill>
                  <a:srgbClr val="FF0000"/>
                </a:solidFill>
              </a:rPr>
              <a:t>Federico </a:t>
            </a:r>
            <a:r>
              <a:rPr lang="it-IT" altLang="it-IT" sz="1100" b="1" dirty="0" err="1">
                <a:solidFill>
                  <a:srgbClr val="FF0000"/>
                </a:solidFill>
              </a:rPr>
              <a:t>Chabod</a:t>
            </a:r>
            <a:r>
              <a:rPr lang="it-IT" altLang="it-IT" sz="1100" dirty="0"/>
              <a:t>, a quell'epoca ancora professore di liceo, </a:t>
            </a:r>
            <a:r>
              <a:rPr lang="it-IT" altLang="it-IT" sz="1100" dirty="0" err="1"/>
              <a:t>nonchè</a:t>
            </a:r>
            <a:r>
              <a:rPr lang="it-IT" altLang="it-IT" sz="1100" dirty="0"/>
              <a:t> redattore dell'</a:t>
            </a:r>
            <a:r>
              <a:rPr lang="it-IT" altLang="it-IT" sz="1100" i="1" dirty="0"/>
              <a:t>Enciclopedia Italiana</a:t>
            </a:r>
            <a:r>
              <a:rPr lang="it-IT" altLang="it-IT" sz="1100" dirty="0"/>
              <a:t>  ed autore della relazione sulle </a:t>
            </a:r>
            <a:r>
              <a:rPr lang="it-IT" altLang="it-IT" sz="1100" i="1" dirty="0"/>
              <a:t>Recenti interpretazioni del Rinascimento</a:t>
            </a:r>
            <a:r>
              <a:rPr lang="it-IT" altLang="it-IT" sz="1100" dirty="0"/>
              <a:t>  al </a:t>
            </a:r>
            <a:r>
              <a:rPr lang="it-IT" altLang="it-IT" sz="1100" dirty="0" smtClean="0"/>
              <a:t>VII Congresso </a:t>
            </a:r>
            <a:r>
              <a:rPr lang="it-IT" altLang="it-IT" sz="1100" dirty="0"/>
              <a:t>internazionale di scienze storiche di </a:t>
            </a:r>
            <a:r>
              <a:rPr lang="it-IT" altLang="it-IT" sz="1100" dirty="0">
                <a:solidFill>
                  <a:srgbClr val="FF0000"/>
                </a:solidFill>
              </a:rPr>
              <a:t>Varsavia</a:t>
            </a:r>
            <a:r>
              <a:rPr lang="it-IT" altLang="it-IT" sz="1100" dirty="0"/>
              <a:t> (1933); sempre a Pavia stringe amicizia con Baldo Peroni e Renato </a:t>
            </a:r>
            <a:r>
              <a:rPr lang="it-IT" altLang="it-IT" sz="1100" dirty="0" err="1"/>
              <a:t>Sòriga</a:t>
            </a:r>
            <a:r>
              <a:rPr lang="it-IT" altLang="it-IT" sz="1100" dirty="0"/>
              <a:t> che lo introducono allo studio del settarismo sette-ottocentesco e del "giacobinismo" italiano. "Scopre" l'erudizione storica e la scuola critica tedesca (</a:t>
            </a:r>
            <a:r>
              <a:rPr lang="it-IT" altLang="it-IT" sz="1100" dirty="0" err="1"/>
              <a:t>Ranke</a:t>
            </a:r>
            <a:r>
              <a:rPr lang="it-IT" altLang="it-IT" sz="1100" dirty="0"/>
              <a:t>, </a:t>
            </a:r>
            <a:r>
              <a:rPr lang="it-IT" altLang="it-IT" sz="1100" dirty="0" err="1"/>
              <a:t>Burkhardt</a:t>
            </a:r>
            <a:r>
              <a:rPr lang="it-IT" altLang="it-IT" sz="1100" dirty="0"/>
              <a:t>, Weber) all'approfondimento della quale si dedicherà negli anni </a:t>
            </a:r>
            <a:r>
              <a:rPr lang="it-IT" altLang="it-IT" sz="1100" dirty="0" err="1"/>
              <a:t>segunti</a:t>
            </a:r>
            <a:r>
              <a:rPr lang="it-IT" altLang="it-IT" sz="1100" dirty="0"/>
              <a:t>. Legge in edizione francese il </a:t>
            </a:r>
            <a:r>
              <a:rPr lang="it-IT" altLang="it-IT" sz="1100" i="1" dirty="0"/>
              <a:t>Socialismo liberale</a:t>
            </a:r>
            <a:r>
              <a:rPr lang="it-IT" altLang="it-IT" sz="1100" dirty="0"/>
              <a:t>  di Carlo Rosselli, primo contatto con la cultura politica dell'antifascismo.</a:t>
            </a:r>
          </a:p>
          <a:p>
            <a:pPr marL="0" indent="0">
              <a:lnSpc>
                <a:spcPct val="80000"/>
              </a:lnSpc>
              <a:buNone/>
            </a:pPr>
            <a:r>
              <a:rPr lang="it-IT" altLang="it-IT" sz="1100" b="1" dirty="0"/>
              <a:t>1933-34</a:t>
            </a:r>
            <a:r>
              <a:rPr lang="it-IT" altLang="it-IT" sz="1100" dirty="0"/>
              <a:t>  - vince una borsa di studio dell'Accademia d'Italia (procuratagli da Gentile e Volpe) e inizia così un lungo </a:t>
            </a:r>
            <a:r>
              <a:rPr lang="it-IT" altLang="it-IT" sz="1100" b="1" dirty="0">
                <a:solidFill>
                  <a:srgbClr val="FF0000"/>
                </a:solidFill>
              </a:rPr>
              <a:t>viaggio di studio per l'Europa</a:t>
            </a:r>
            <a:r>
              <a:rPr lang="it-IT" altLang="it-IT" sz="1100" dirty="0"/>
              <a:t> (tocca </a:t>
            </a:r>
            <a:r>
              <a:rPr lang="it-IT" altLang="it-IT" sz="1100" dirty="0" err="1"/>
              <a:t>Coira</a:t>
            </a:r>
            <a:r>
              <a:rPr lang="it-IT" altLang="it-IT" sz="1100" dirty="0"/>
              <a:t>, Zurigo, Salisburgo, Vienna, Cracovia, Breslavia, Berlino, Zurigo, Londra, Dublino) alla ricerca degli eretici italiani del XVI secolo. A Vienna incontra Giorgio Falco, a Berlino conosce Cesare Luporini che ritroverà più tardi alla Normale di Pisa.</a:t>
            </a:r>
          </a:p>
          <a:p>
            <a:pPr marL="0" indent="0">
              <a:lnSpc>
                <a:spcPct val="80000"/>
              </a:lnSpc>
              <a:buNone/>
            </a:pPr>
            <a:r>
              <a:rPr lang="it-IT" altLang="it-IT" sz="1100" b="1" dirty="0"/>
              <a:t>1934</a:t>
            </a:r>
            <a:r>
              <a:rPr lang="it-IT" altLang="it-IT" sz="1100" dirty="0"/>
              <a:t>  - rientrato in Italia diviene assistente e direttore della biblioteca all'Istituto italiano di studi germanici di </a:t>
            </a:r>
            <a:r>
              <a:rPr lang="it-IT" altLang="it-IT" sz="1100" b="1" dirty="0">
                <a:solidFill>
                  <a:srgbClr val="FF0000"/>
                </a:solidFill>
              </a:rPr>
              <a:t>Roma</a:t>
            </a:r>
            <a:r>
              <a:rPr lang="it-IT" altLang="it-IT" sz="1100" dirty="0"/>
              <a:t>. Contemporaneamente collabora con l'Istituto dell'Enciclopedia Italiana diretto da Gentile, dove ritrova Morandi e </a:t>
            </a:r>
            <a:r>
              <a:rPr lang="it-IT" altLang="it-IT" sz="1100" dirty="0" err="1"/>
              <a:t>Chabod</a:t>
            </a:r>
            <a:r>
              <a:rPr lang="it-IT" altLang="it-IT" sz="1100" dirty="0"/>
              <a:t> che aiutano a superare l'impostazione idealistica della storia religiosa come storia essenzialmente filosofica. </a:t>
            </a:r>
          </a:p>
          <a:p>
            <a:pPr marL="0" indent="0">
              <a:buNone/>
            </a:pPr>
            <a:endParaRPr lang="it-IT" sz="1100" dirty="0"/>
          </a:p>
        </p:txBody>
      </p:sp>
    </p:spTree>
    <p:extLst>
      <p:ext uri="{BB962C8B-B14F-4D97-AF65-F5344CB8AC3E}">
        <p14:creationId xmlns:p14="http://schemas.microsoft.com/office/powerpoint/2010/main" val="4241163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fontScale="90000"/>
          </a:bodyPr>
          <a:lstStyle/>
          <a:p>
            <a:r>
              <a:rPr lang="it-IT" b="1" dirty="0" smtClean="0"/>
              <a:t>La lunga marcia attraverso il fascismo</a:t>
            </a:r>
            <a:endParaRPr lang="it-IT" b="1" dirty="0"/>
          </a:p>
        </p:txBody>
      </p:sp>
      <p:sp>
        <p:nvSpPr>
          <p:cNvPr id="8" name="Segnaposto testo 7"/>
          <p:cNvSpPr>
            <a:spLocks noGrp="1"/>
          </p:cNvSpPr>
          <p:nvPr>
            <p:ph type="body" idx="1"/>
          </p:nvPr>
        </p:nvSpPr>
        <p:spPr>
          <a:xfrm>
            <a:off x="457200" y="1340769"/>
            <a:ext cx="4040188" cy="576064"/>
          </a:xfrm>
        </p:spPr>
        <p:txBody>
          <a:bodyPr>
            <a:normAutofit fontScale="77500" lnSpcReduction="20000"/>
          </a:bodyPr>
          <a:lstStyle/>
          <a:p>
            <a:r>
              <a:rPr lang="it-IT" i="1" dirty="0" smtClean="0">
                <a:solidFill>
                  <a:srgbClr val="FF0000"/>
                </a:solidFill>
              </a:rPr>
              <a:t>La carriera universitaria negli anni del regime (1935-1938)</a:t>
            </a:r>
            <a:endParaRPr lang="it-IT" i="1" dirty="0">
              <a:solidFill>
                <a:srgbClr val="FF0000"/>
              </a:solidFill>
            </a:endParaRPr>
          </a:p>
        </p:txBody>
      </p:sp>
      <p:sp>
        <p:nvSpPr>
          <p:cNvPr id="9" name="Segnaposto contenuto 8"/>
          <p:cNvSpPr>
            <a:spLocks noGrp="1"/>
          </p:cNvSpPr>
          <p:nvPr>
            <p:ph sz="half" idx="2"/>
          </p:nvPr>
        </p:nvSpPr>
        <p:spPr/>
        <p:txBody>
          <a:bodyPr>
            <a:normAutofit fontScale="70000" lnSpcReduction="20000"/>
          </a:bodyPr>
          <a:lstStyle/>
          <a:p>
            <a:pPr marL="0" indent="0">
              <a:lnSpc>
                <a:spcPct val="80000"/>
              </a:lnSpc>
              <a:buNone/>
            </a:pPr>
            <a:r>
              <a:rPr lang="it-IT" altLang="it-IT" b="1" dirty="0"/>
              <a:t>1935</a:t>
            </a:r>
            <a:r>
              <a:rPr lang="it-IT" altLang="it-IT" b="1" dirty="0">
                <a:solidFill>
                  <a:srgbClr val="FF0000"/>
                </a:solidFill>
              </a:rPr>
              <a:t> – </a:t>
            </a:r>
            <a:r>
              <a:rPr lang="it-IT" altLang="it-IT" dirty="0">
                <a:solidFill>
                  <a:srgbClr val="FF0000"/>
                </a:solidFill>
              </a:rPr>
              <a:t>a 34 anni vince la cattedra universitaria di storia medievale e moderna:</a:t>
            </a:r>
            <a:r>
              <a:rPr lang="it-IT" altLang="it-IT" dirty="0"/>
              <a:t> è chiamato come professore straordinario alla </a:t>
            </a:r>
            <a:r>
              <a:rPr lang="it-IT" altLang="it-IT" b="1" dirty="0"/>
              <a:t>Facoltà di Scienze Politiche di </a:t>
            </a:r>
            <a:r>
              <a:rPr lang="it-IT" altLang="it-IT" b="1" dirty="0">
                <a:solidFill>
                  <a:srgbClr val="FF0000"/>
                </a:solidFill>
              </a:rPr>
              <a:t>Perugia</a:t>
            </a:r>
            <a:r>
              <a:rPr lang="it-IT" altLang="it-IT" b="1" dirty="0"/>
              <a:t>.</a:t>
            </a:r>
          </a:p>
          <a:p>
            <a:pPr marL="0" indent="0">
              <a:lnSpc>
                <a:spcPct val="80000"/>
              </a:lnSpc>
              <a:buNone/>
            </a:pPr>
            <a:r>
              <a:rPr lang="it-IT" altLang="it-IT" b="1" dirty="0"/>
              <a:t>1936-43</a:t>
            </a:r>
            <a:r>
              <a:rPr lang="it-IT" altLang="it-IT" dirty="0"/>
              <a:t> - aderisce al progetto </a:t>
            </a:r>
            <a:r>
              <a:rPr lang="it-IT" altLang="it-IT" dirty="0" smtClean="0"/>
              <a:t>dell'ISPI (Istituto per la storia della politica internazionale, diretto da Pirelli</a:t>
            </a:r>
            <a:r>
              <a:rPr lang="it-IT" altLang="it-IT" dirty="0"/>
              <a:t>, </a:t>
            </a:r>
            <a:r>
              <a:rPr lang="it-IT" altLang="it-IT" dirty="0" smtClean="0"/>
              <a:t>Gaslini e Volpe</a:t>
            </a:r>
            <a:r>
              <a:rPr lang="it-IT" altLang="it-IT" dirty="0"/>
              <a:t>) per una </a:t>
            </a:r>
            <a:r>
              <a:rPr lang="it-IT" altLang="it-IT" i="1" dirty="0"/>
              <a:t>Storia della politica estera italiana dal 1861 al 1814</a:t>
            </a:r>
            <a:r>
              <a:rPr lang="it-IT" altLang="it-IT" dirty="0"/>
              <a:t> , assumendosi l'incarico di studiare il periodo fra il 1870 e il 1896; lavora per sei anni a Roma </a:t>
            </a:r>
            <a:r>
              <a:rPr lang="it-IT" altLang="it-IT" dirty="0" smtClean="0"/>
              <a:t>presso l'archivio </a:t>
            </a:r>
            <a:r>
              <a:rPr lang="it-IT" altLang="it-IT" dirty="0"/>
              <a:t>del Ministero degli Esteri</a:t>
            </a:r>
            <a:r>
              <a:rPr lang="it-IT" altLang="it-IT" dirty="0" smtClean="0"/>
              <a:t>.</a:t>
            </a:r>
          </a:p>
          <a:p>
            <a:pPr marL="0" indent="0">
              <a:lnSpc>
                <a:spcPct val="80000"/>
              </a:lnSpc>
              <a:buNone/>
            </a:pPr>
            <a:r>
              <a:rPr lang="it-IT" altLang="it-IT" b="1" dirty="0" smtClean="0"/>
              <a:t>1936</a:t>
            </a:r>
            <a:r>
              <a:rPr lang="it-IT" altLang="it-IT" dirty="0" smtClean="0"/>
              <a:t> . Inneggia ai successi dell’Italia imperiale e sembra accettare, suo malgrado, il regime fascista.</a:t>
            </a:r>
            <a:endParaRPr lang="it-IT" altLang="it-IT" dirty="0"/>
          </a:p>
          <a:p>
            <a:pPr marL="0" indent="0">
              <a:lnSpc>
                <a:spcPct val="80000"/>
              </a:lnSpc>
              <a:buNone/>
            </a:pPr>
            <a:r>
              <a:rPr lang="it-IT" altLang="it-IT" b="1" dirty="0"/>
              <a:t>1938</a:t>
            </a:r>
            <a:r>
              <a:rPr lang="it-IT" altLang="it-IT" dirty="0"/>
              <a:t> - diventato professore ordinario passa alla </a:t>
            </a:r>
            <a:r>
              <a:rPr lang="it-IT" altLang="it-IT" b="1" dirty="0"/>
              <a:t>Facoltà di Lettere e Filosofia dell'Università di </a:t>
            </a:r>
            <a:r>
              <a:rPr lang="it-IT" altLang="it-IT" b="1" dirty="0">
                <a:solidFill>
                  <a:srgbClr val="FF0000"/>
                </a:solidFill>
              </a:rPr>
              <a:t>Milano</a:t>
            </a:r>
            <a:r>
              <a:rPr lang="it-IT" altLang="it-IT" dirty="0"/>
              <a:t>. Pubblica il volume </a:t>
            </a:r>
            <a:r>
              <a:rPr lang="it-IT" altLang="it-IT" i="1" dirty="0"/>
              <a:t> Per la storia religiosa dello Stato di Milano durante il dominio di Carlo V</a:t>
            </a:r>
            <a:r>
              <a:rPr lang="it-IT" altLang="it-IT" dirty="0"/>
              <a:t> </a:t>
            </a:r>
          </a:p>
          <a:p>
            <a:pPr marL="0" indent="0">
              <a:lnSpc>
                <a:spcPct val="80000"/>
              </a:lnSpc>
              <a:buNone/>
            </a:pPr>
            <a:r>
              <a:rPr lang="it-IT" altLang="it-IT" b="1" dirty="0"/>
              <a:t>1939-40</a:t>
            </a:r>
            <a:r>
              <a:rPr lang="it-IT" altLang="it-IT" dirty="0"/>
              <a:t> - tiene il corso sulla </a:t>
            </a:r>
            <a:r>
              <a:rPr lang="it-IT" altLang="it-IT" i="1" dirty="0"/>
              <a:t>politica imperiale di Carlo V</a:t>
            </a:r>
            <a:r>
              <a:rPr lang="it-IT" altLang="it-IT" dirty="0"/>
              <a:t>.</a:t>
            </a:r>
          </a:p>
          <a:p>
            <a:endParaRPr lang="it-IT" dirty="0"/>
          </a:p>
        </p:txBody>
      </p:sp>
      <p:sp>
        <p:nvSpPr>
          <p:cNvPr id="10" name="Segnaposto testo 9"/>
          <p:cNvSpPr>
            <a:spLocks noGrp="1"/>
          </p:cNvSpPr>
          <p:nvPr>
            <p:ph type="body" sz="quarter" idx="3"/>
          </p:nvPr>
        </p:nvSpPr>
        <p:spPr>
          <a:xfrm>
            <a:off x="4645025" y="1340767"/>
            <a:ext cx="4041775" cy="576065"/>
          </a:xfrm>
        </p:spPr>
        <p:txBody>
          <a:bodyPr>
            <a:normAutofit fontScale="77500" lnSpcReduction="20000"/>
          </a:bodyPr>
          <a:lstStyle/>
          <a:p>
            <a:r>
              <a:rPr lang="it-IT" altLang="it-IT" i="1" dirty="0">
                <a:solidFill>
                  <a:srgbClr val="FF0000"/>
                </a:solidFill>
              </a:rPr>
              <a:t>Tra fascismo critico e comunismo clandestino (1934-1936</a:t>
            </a:r>
            <a:r>
              <a:rPr lang="it-IT" altLang="it-IT" i="1" dirty="0" smtClean="0">
                <a:solidFill>
                  <a:srgbClr val="FF0000"/>
                </a:solidFill>
              </a:rPr>
              <a:t>):</a:t>
            </a:r>
            <a:endParaRPr lang="it-IT" altLang="it-IT" i="1" dirty="0">
              <a:solidFill>
                <a:srgbClr val="FF0000"/>
              </a:solidFill>
            </a:endParaRPr>
          </a:p>
        </p:txBody>
      </p:sp>
      <p:sp>
        <p:nvSpPr>
          <p:cNvPr id="11" name="Segnaposto contenuto 10"/>
          <p:cNvSpPr>
            <a:spLocks noGrp="1"/>
          </p:cNvSpPr>
          <p:nvPr>
            <p:ph sz="quarter" idx="4"/>
          </p:nvPr>
        </p:nvSpPr>
        <p:spPr>
          <a:xfrm>
            <a:off x="4645025" y="2174874"/>
            <a:ext cx="4041775" cy="4278461"/>
          </a:xfrm>
        </p:spPr>
        <p:txBody>
          <a:bodyPr>
            <a:normAutofit fontScale="62500" lnSpcReduction="20000"/>
          </a:bodyPr>
          <a:lstStyle/>
          <a:p>
            <a:pPr marL="0" indent="0">
              <a:lnSpc>
                <a:spcPct val="80000"/>
              </a:lnSpc>
              <a:buNone/>
            </a:pPr>
            <a:r>
              <a:rPr lang="it-IT" altLang="it-IT" sz="2600" b="1" dirty="0" smtClean="0"/>
              <a:t>1934-39 </a:t>
            </a:r>
            <a:r>
              <a:rPr lang="it-IT" altLang="it-IT" sz="2600" dirty="0" smtClean="0"/>
              <a:t> </a:t>
            </a:r>
            <a:r>
              <a:rPr lang="it-IT" altLang="it-IT" sz="2600" dirty="0"/>
              <a:t>- inizia a studiare le ideologie politiche tedesche del periodo </a:t>
            </a:r>
            <a:r>
              <a:rPr lang="it-IT" altLang="it-IT" sz="2600" dirty="0" err="1"/>
              <a:t>weimaiano</a:t>
            </a:r>
            <a:r>
              <a:rPr lang="it-IT" altLang="it-IT" sz="2600" dirty="0"/>
              <a:t>, poi confluite nel nazionalsocialismo; pubblica note e </a:t>
            </a:r>
            <a:r>
              <a:rPr lang="it-IT" altLang="it-IT" sz="2600" dirty="0" err="1"/>
              <a:t>rcensioni</a:t>
            </a:r>
            <a:r>
              <a:rPr lang="it-IT" altLang="it-IT" sz="2600" dirty="0"/>
              <a:t> su "Studi Germanici" e su "Leonardo". In questo periodo matura una coscienza antinazista, mentre, attraverso la mediazione della critica weberiana, approfondisce la conoscenza del pensiero di </a:t>
            </a:r>
            <a:r>
              <a:rPr lang="it-IT" altLang="it-IT" sz="2600" dirty="0" err="1"/>
              <a:t>Marx</a:t>
            </a:r>
            <a:r>
              <a:rPr lang="it-IT" altLang="it-IT" sz="2600" dirty="0"/>
              <a:t> (e di Lenin).</a:t>
            </a:r>
          </a:p>
          <a:p>
            <a:pPr marL="0" indent="0">
              <a:lnSpc>
                <a:spcPct val="80000"/>
              </a:lnSpc>
              <a:buNone/>
            </a:pPr>
            <a:r>
              <a:rPr lang="it-IT" altLang="it-IT" sz="2600" b="1" dirty="0"/>
              <a:t>1935 </a:t>
            </a:r>
            <a:r>
              <a:rPr lang="it-IT" altLang="it-IT" sz="2600" dirty="0"/>
              <a:t>- discussione con B. Croce sul ruolo della Riforma "radicale" (anabattisti e sociniani) </a:t>
            </a:r>
          </a:p>
          <a:p>
            <a:pPr marL="0" indent="0">
              <a:lnSpc>
                <a:spcPct val="80000"/>
              </a:lnSpc>
              <a:buNone/>
            </a:pPr>
            <a:r>
              <a:rPr lang="it-IT" altLang="it-IT" sz="2600" dirty="0"/>
              <a:t>         - sposa Emma </a:t>
            </a:r>
            <a:r>
              <a:rPr lang="it-IT" altLang="it-IT" sz="2600" dirty="0" err="1"/>
              <a:t>Mezzomonti</a:t>
            </a:r>
            <a:r>
              <a:rPr lang="it-IT" altLang="it-IT" sz="2600" dirty="0"/>
              <a:t>, già allora legata al Partito Comunista. Soggiorno estivo a Zurigo e Basilea. </a:t>
            </a:r>
          </a:p>
          <a:p>
            <a:pPr marL="0" indent="0">
              <a:lnSpc>
                <a:spcPct val="80000"/>
              </a:lnSpc>
              <a:buNone/>
            </a:pPr>
            <a:r>
              <a:rPr lang="it-IT" altLang="it-IT" sz="2600" b="1" dirty="0"/>
              <a:t>1936 </a:t>
            </a:r>
            <a:r>
              <a:rPr lang="it-IT" altLang="it-IT" sz="2600" dirty="0"/>
              <a:t> - </a:t>
            </a:r>
            <a:r>
              <a:rPr lang="it-IT" altLang="it-IT" sz="2600" b="1" dirty="0"/>
              <a:t>consegue la libera docenza in </a:t>
            </a:r>
            <a:r>
              <a:rPr lang="it-IT" altLang="it-IT" sz="2600" b="1" i="1" dirty="0"/>
              <a:t>storia della chiesa</a:t>
            </a:r>
            <a:r>
              <a:rPr lang="it-IT" altLang="it-IT" sz="2600" dirty="0"/>
              <a:t>. Soggiorno estivo a Lipsia e Dresda. Pubblica il saggio su </a:t>
            </a:r>
            <a:r>
              <a:rPr lang="it-IT" altLang="it-IT" sz="2600" i="1" dirty="0"/>
              <a:t>Anabattismo e neoplatonismo  nel XVI secolo in Italia</a:t>
            </a:r>
            <a:r>
              <a:rPr lang="it-IT" altLang="it-IT" sz="2600" dirty="0"/>
              <a:t>  (presentato da Gentile all'Accademia dei Lincei) nel quale ribadisce ed articola il suo dissenso con B. Croce (</a:t>
            </a:r>
            <a:r>
              <a:rPr lang="it-IT" altLang="it-IT" sz="2600" i="1" dirty="0"/>
              <a:t>Galeazzo Caracciolo, </a:t>
            </a:r>
            <a:r>
              <a:rPr lang="it-IT" altLang="it-IT" sz="2600" dirty="0"/>
              <a:t>1933) e manifesta il suo interesse per il "primitivo comunismo cristiano".</a:t>
            </a:r>
          </a:p>
          <a:p>
            <a:pPr marL="0" indent="0">
              <a:lnSpc>
                <a:spcPct val="80000"/>
              </a:lnSpc>
              <a:buNone/>
            </a:pPr>
            <a:r>
              <a:rPr lang="it-IT" altLang="it-IT" sz="2600" dirty="0"/>
              <a:t>          - recensisce gli </a:t>
            </a:r>
            <a:r>
              <a:rPr lang="it-IT" altLang="it-IT" sz="2600" i="1" dirty="0"/>
              <a:t>Scritti e discorsi  </a:t>
            </a:r>
            <a:r>
              <a:rPr lang="it-IT" altLang="it-IT" sz="2600" dirty="0"/>
              <a:t>di </a:t>
            </a:r>
            <a:r>
              <a:rPr lang="it-IT" altLang="it-IT" sz="2600" dirty="0" smtClean="0"/>
              <a:t>Benito Mussolini</a:t>
            </a:r>
            <a:r>
              <a:rPr lang="it-IT" altLang="it-IT" sz="2600" dirty="0"/>
              <a:t>, con tono apparentemente avalutativo, ma sostanzialmente critico ("l'uomo dominato dalla volontà di potenza").</a:t>
            </a:r>
          </a:p>
          <a:p>
            <a:endParaRPr lang="it-IT" dirty="0"/>
          </a:p>
        </p:txBody>
      </p:sp>
    </p:spTree>
    <p:extLst>
      <p:ext uri="{BB962C8B-B14F-4D97-AF65-F5344CB8AC3E}">
        <p14:creationId xmlns:p14="http://schemas.microsoft.com/office/powerpoint/2010/main" val="3271565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Crisi del fascismo e guerra</a:t>
            </a:r>
            <a:endParaRPr lang="it-IT" b="1" dirty="0"/>
          </a:p>
        </p:txBody>
      </p:sp>
      <p:sp>
        <p:nvSpPr>
          <p:cNvPr id="3" name="Segnaposto testo 2"/>
          <p:cNvSpPr>
            <a:spLocks noGrp="1"/>
          </p:cNvSpPr>
          <p:nvPr>
            <p:ph type="body" idx="1"/>
          </p:nvPr>
        </p:nvSpPr>
        <p:spPr/>
        <p:txBody>
          <a:bodyPr>
            <a:normAutofit fontScale="92500" lnSpcReduction="20000"/>
          </a:bodyPr>
          <a:lstStyle/>
          <a:p>
            <a:r>
              <a:rPr lang="it-IT" i="1" dirty="0" smtClean="0">
                <a:solidFill>
                  <a:srgbClr val="FF0000"/>
                </a:solidFill>
              </a:rPr>
              <a:t>Fra storiografia e politica (1940-1943)</a:t>
            </a:r>
            <a:endParaRPr lang="it-IT" i="1" dirty="0">
              <a:solidFill>
                <a:srgbClr val="FF0000"/>
              </a:solidFill>
            </a:endParaRPr>
          </a:p>
        </p:txBody>
      </p:sp>
      <p:sp>
        <p:nvSpPr>
          <p:cNvPr id="7" name="Segnaposto contenuto 6"/>
          <p:cNvSpPr>
            <a:spLocks noGrp="1"/>
          </p:cNvSpPr>
          <p:nvPr>
            <p:ph sz="half" idx="2"/>
          </p:nvPr>
        </p:nvSpPr>
        <p:spPr>
          <a:xfrm>
            <a:off x="457200" y="2348879"/>
            <a:ext cx="4040188" cy="3777283"/>
          </a:xfrm>
        </p:spPr>
        <p:txBody>
          <a:bodyPr>
            <a:normAutofit fontScale="70000" lnSpcReduction="20000"/>
          </a:bodyPr>
          <a:lstStyle/>
          <a:p>
            <a:pPr marL="0" indent="0">
              <a:lnSpc>
                <a:spcPct val="80000"/>
              </a:lnSpc>
              <a:buNone/>
            </a:pPr>
            <a:r>
              <a:rPr lang="it-IT" altLang="it-IT" b="1" dirty="0"/>
              <a:t>1940 </a:t>
            </a:r>
            <a:r>
              <a:rPr lang="it-IT" altLang="it-IT" dirty="0"/>
              <a:t>– mentre insegna a </a:t>
            </a:r>
            <a:r>
              <a:rPr lang="it-IT" altLang="it-IT" b="1" dirty="0">
                <a:solidFill>
                  <a:srgbClr val="FF0000"/>
                </a:solidFill>
              </a:rPr>
              <a:t>Milano</a:t>
            </a:r>
            <a:r>
              <a:rPr lang="it-IT" altLang="it-IT" dirty="0"/>
              <a:t> partecipa, insieme a Raffaele Mattioli, Gino Luzzatto e Ugo La Malfa (già attivisti del </a:t>
            </a:r>
            <a:r>
              <a:rPr lang="it-IT" altLang="it-IT" b="1" dirty="0">
                <a:solidFill>
                  <a:srgbClr val="FF0000"/>
                </a:solidFill>
              </a:rPr>
              <a:t>Partito d'Azione</a:t>
            </a:r>
            <a:r>
              <a:rPr lang="it-IT" altLang="it-IT" dirty="0"/>
              <a:t>), al progetto promosso dalla Banca Commerciale di una grande storia economica e sociale d'Italia dal XVIII al XX </a:t>
            </a:r>
            <a:r>
              <a:rPr lang="it-IT" altLang="it-IT" dirty="0" smtClean="0"/>
              <a:t>secolo (interrotto </a:t>
            </a:r>
            <a:r>
              <a:rPr lang="it-IT" altLang="it-IT" dirty="0"/>
              <a:t>nel 1943). Collabora alla direzione di collane storiche per gli editori Sansoni </a:t>
            </a:r>
            <a:r>
              <a:rPr lang="it-IT" altLang="it-IT" dirty="0" smtClean="0"/>
              <a:t>(diretta dal figlio di Gentile) ed Einaudi (dichiaratamente antifascista).</a:t>
            </a:r>
            <a:endParaRPr lang="it-IT" altLang="it-IT" dirty="0"/>
          </a:p>
          <a:p>
            <a:pPr marL="0" indent="0">
              <a:lnSpc>
                <a:spcPct val="80000"/>
              </a:lnSpc>
              <a:buNone/>
            </a:pPr>
            <a:r>
              <a:rPr lang="it-IT" altLang="it-IT" b="1" dirty="0"/>
              <a:t>1940-41</a:t>
            </a:r>
            <a:r>
              <a:rPr lang="it-IT" altLang="it-IT" dirty="0"/>
              <a:t>-  corso sul </a:t>
            </a:r>
            <a:r>
              <a:rPr lang="it-IT" altLang="it-IT" i="1" dirty="0"/>
              <a:t>passaggio dai Comuni alle Signorie nell'Italia settentrionale</a:t>
            </a:r>
          </a:p>
          <a:p>
            <a:pPr marL="0" indent="0">
              <a:lnSpc>
                <a:spcPct val="80000"/>
              </a:lnSpc>
              <a:buNone/>
            </a:pPr>
            <a:r>
              <a:rPr lang="it-IT" altLang="it-IT" b="1" dirty="0"/>
              <a:t>1941-42</a:t>
            </a:r>
            <a:r>
              <a:rPr lang="it-IT" altLang="it-IT" dirty="0"/>
              <a:t> - corso sulla </a:t>
            </a:r>
            <a:r>
              <a:rPr lang="it-IT" altLang="it-IT" i="1" dirty="0"/>
              <a:t>politica estera italiana dal 1871 al 1878</a:t>
            </a:r>
            <a:r>
              <a:rPr lang="it-IT" altLang="it-IT" dirty="0"/>
              <a:t>. </a:t>
            </a:r>
            <a:endParaRPr lang="it-IT" altLang="it-IT" dirty="0" smtClean="0"/>
          </a:p>
          <a:p>
            <a:pPr marL="0" indent="0">
              <a:lnSpc>
                <a:spcPct val="80000"/>
              </a:lnSpc>
              <a:buNone/>
            </a:pPr>
            <a:r>
              <a:rPr lang="it-IT" altLang="it-IT" dirty="0" smtClean="0"/>
              <a:t>Assume </a:t>
            </a:r>
            <a:r>
              <a:rPr lang="it-IT" altLang="it-IT" dirty="0"/>
              <a:t>insieme a Carlo Morandi la direzione della rivista quindicinale "Popoli", pubblicata dall'ISPI (vi collaborano W. Maturi, G. Luzzatto, G. Falco) trattando temi diversi e spesso contrari alla propaganda ufficiale del regime fascista.</a:t>
            </a:r>
          </a:p>
          <a:p>
            <a:pPr marL="0" indent="0">
              <a:lnSpc>
                <a:spcPct val="80000"/>
              </a:lnSpc>
              <a:buNone/>
            </a:pPr>
            <a:r>
              <a:rPr lang="it-IT" altLang="it-IT" b="1" dirty="0"/>
              <a:t>1942-43</a:t>
            </a:r>
            <a:r>
              <a:rPr lang="it-IT" altLang="it-IT" dirty="0"/>
              <a:t> - corso su </a:t>
            </a:r>
            <a:r>
              <a:rPr lang="it-IT" altLang="it-IT" i="1" dirty="0"/>
              <a:t>Cola di Rienzo</a:t>
            </a:r>
          </a:p>
          <a:p>
            <a:endParaRPr lang="it-IT" dirty="0"/>
          </a:p>
        </p:txBody>
      </p:sp>
      <p:sp>
        <p:nvSpPr>
          <p:cNvPr id="8" name="Segnaposto testo 7"/>
          <p:cNvSpPr>
            <a:spLocks noGrp="1"/>
          </p:cNvSpPr>
          <p:nvPr>
            <p:ph type="body" sz="quarter" idx="3"/>
          </p:nvPr>
        </p:nvSpPr>
        <p:spPr/>
        <p:txBody>
          <a:bodyPr>
            <a:normAutofit fontScale="85000" lnSpcReduction="20000"/>
          </a:bodyPr>
          <a:lstStyle/>
          <a:p>
            <a:r>
              <a:rPr lang="it-IT" altLang="it-IT" i="1" dirty="0">
                <a:solidFill>
                  <a:srgbClr val="FF0000"/>
                </a:solidFill>
              </a:rPr>
              <a:t>L’insegnamento universitario: Roma, Messina, Pisa (1937-1942</a:t>
            </a:r>
            <a:r>
              <a:rPr lang="it-IT" altLang="it-IT" i="1" dirty="0" smtClean="0">
                <a:solidFill>
                  <a:srgbClr val="FF0000"/>
                </a:solidFill>
              </a:rPr>
              <a:t>):</a:t>
            </a:r>
            <a:endParaRPr lang="it-IT" altLang="it-IT" i="1" dirty="0">
              <a:solidFill>
                <a:srgbClr val="FF0000"/>
              </a:solidFill>
            </a:endParaRPr>
          </a:p>
        </p:txBody>
      </p:sp>
      <p:sp>
        <p:nvSpPr>
          <p:cNvPr id="9" name="Segnaposto contenuto 8"/>
          <p:cNvSpPr>
            <a:spLocks noGrp="1"/>
          </p:cNvSpPr>
          <p:nvPr>
            <p:ph sz="quarter" idx="4"/>
          </p:nvPr>
        </p:nvSpPr>
        <p:spPr/>
        <p:txBody>
          <a:bodyPr>
            <a:normAutofit fontScale="25000" lnSpcReduction="20000"/>
          </a:bodyPr>
          <a:lstStyle/>
          <a:p>
            <a:pPr marL="0" indent="0">
              <a:lnSpc>
                <a:spcPct val="80000"/>
              </a:lnSpc>
              <a:buNone/>
            </a:pPr>
            <a:r>
              <a:rPr lang="it-IT" altLang="it-IT" sz="4800" b="1" dirty="0" smtClean="0"/>
              <a:t>1937</a:t>
            </a:r>
            <a:r>
              <a:rPr lang="it-IT" altLang="it-IT" sz="4800" dirty="0" smtClean="0"/>
              <a:t>  </a:t>
            </a:r>
            <a:r>
              <a:rPr lang="it-IT" altLang="it-IT" sz="4800" dirty="0"/>
              <a:t>- con il sostegno di Gentile ottiene l'incarico di </a:t>
            </a:r>
            <a:r>
              <a:rPr lang="it-IT" altLang="it-IT" sz="4800" b="1" i="1" dirty="0">
                <a:solidFill>
                  <a:srgbClr val="FF0000"/>
                </a:solidFill>
              </a:rPr>
              <a:t>storia del cristianesimo</a:t>
            </a:r>
            <a:r>
              <a:rPr lang="it-IT" altLang="it-IT" sz="4800" dirty="0"/>
              <a:t>  alla Facoltà di Lettere e Filosofia di </a:t>
            </a:r>
            <a:r>
              <a:rPr lang="it-IT" altLang="it-IT" sz="4800" b="1" dirty="0">
                <a:solidFill>
                  <a:srgbClr val="FF0000"/>
                </a:solidFill>
              </a:rPr>
              <a:t>Roma</a:t>
            </a:r>
            <a:r>
              <a:rPr lang="it-IT" altLang="it-IT" sz="4800" dirty="0"/>
              <a:t>. Inizia la pubblicazione di testi inediti o rari di riformatori italiani del '500. Soggiorno estivo a Parigi e Zurigo.</a:t>
            </a:r>
          </a:p>
          <a:p>
            <a:pPr marL="0" indent="0">
              <a:lnSpc>
                <a:spcPct val="80000"/>
              </a:lnSpc>
              <a:buNone/>
            </a:pPr>
            <a:r>
              <a:rPr lang="it-IT" altLang="it-IT" sz="4800" dirty="0"/>
              <a:t>1938  - soggiorno estivo a Pécs e Parigi. E' invitato a Zurigo al VIII Congresso internazionale di scienze storiche con una relazione su </a:t>
            </a:r>
            <a:r>
              <a:rPr lang="it-IT" altLang="it-IT" sz="4800" i="1" dirty="0"/>
              <a:t>La </a:t>
            </a:r>
            <a:r>
              <a:rPr lang="it-IT" altLang="it-IT" sz="4800" i="1" dirty="0" err="1"/>
              <a:t>Confessio</a:t>
            </a:r>
            <a:r>
              <a:rPr lang="it-IT" altLang="it-IT" sz="4800" i="1" dirty="0"/>
              <a:t> </a:t>
            </a:r>
            <a:r>
              <a:rPr lang="it-IT" altLang="it-IT" sz="4800" i="1" dirty="0" err="1"/>
              <a:t>Helvetica</a:t>
            </a:r>
            <a:r>
              <a:rPr lang="it-IT" altLang="it-IT" sz="4800" dirty="0"/>
              <a:t>.</a:t>
            </a:r>
          </a:p>
          <a:p>
            <a:pPr marL="0" indent="0">
              <a:lnSpc>
                <a:spcPct val="80000"/>
              </a:lnSpc>
              <a:buNone/>
            </a:pPr>
            <a:r>
              <a:rPr lang="it-IT" altLang="it-IT" sz="4800" b="1" dirty="0"/>
              <a:t>1939 </a:t>
            </a:r>
            <a:r>
              <a:rPr lang="it-IT" altLang="it-IT" sz="4800" dirty="0"/>
              <a:t> - pubblica il suo capolavoro sugli </a:t>
            </a:r>
            <a:r>
              <a:rPr lang="it-IT" altLang="it-IT" sz="4800" b="1" i="1" dirty="0">
                <a:solidFill>
                  <a:srgbClr val="FF0000"/>
                </a:solidFill>
              </a:rPr>
              <a:t>Eretici italiani del Cinquecento</a:t>
            </a:r>
            <a:r>
              <a:rPr lang="it-IT" altLang="it-IT" sz="4800" b="1" dirty="0">
                <a:solidFill>
                  <a:srgbClr val="FF0000"/>
                </a:solidFill>
              </a:rPr>
              <a:t>.</a:t>
            </a:r>
            <a:r>
              <a:rPr lang="it-IT" altLang="it-IT" sz="4800" dirty="0"/>
              <a:t> Gli eretici sono ribelli alla chiesa di Roma, ma refrattari ad aderire alle Chiese riformate. Possibile lettura in chiave politica? </a:t>
            </a:r>
          </a:p>
          <a:p>
            <a:pPr marL="0" indent="0">
              <a:lnSpc>
                <a:spcPct val="80000"/>
              </a:lnSpc>
              <a:buNone/>
            </a:pPr>
            <a:r>
              <a:rPr lang="it-IT" altLang="it-IT" sz="4800" dirty="0"/>
              <a:t>         - </a:t>
            </a:r>
            <a:r>
              <a:rPr lang="it-IT" altLang="it-IT" sz="4800" b="1" dirty="0"/>
              <a:t>vince la cattedra universitaria di </a:t>
            </a:r>
            <a:r>
              <a:rPr lang="it-IT" altLang="it-IT" sz="4800" b="1" i="1" dirty="0">
                <a:solidFill>
                  <a:srgbClr val="FF0000"/>
                </a:solidFill>
              </a:rPr>
              <a:t>storia</a:t>
            </a:r>
            <a:r>
              <a:rPr lang="it-IT" altLang="it-IT" sz="4800" dirty="0"/>
              <a:t>  (commissione: </a:t>
            </a:r>
            <a:r>
              <a:rPr lang="it-IT" altLang="it-IT" sz="4800" dirty="0" err="1"/>
              <a:t>P.Fedele</a:t>
            </a:r>
            <a:r>
              <a:rPr lang="it-IT" altLang="it-IT" sz="4800" dirty="0"/>
              <a:t> </a:t>
            </a:r>
            <a:r>
              <a:rPr lang="it-IT" altLang="it-IT" sz="4800" dirty="0" err="1"/>
              <a:t>pres</a:t>
            </a:r>
            <a:r>
              <a:rPr lang="it-IT" altLang="it-IT" sz="4800" dirty="0"/>
              <a:t>., </a:t>
            </a:r>
            <a:r>
              <a:rPr lang="it-IT" altLang="it-IT" sz="4800" dirty="0" err="1"/>
              <a:t>F.Ercole</a:t>
            </a:r>
            <a:r>
              <a:rPr lang="it-IT" altLang="it-IT" sz="4800" dirty="0"/>
              <a:t>, </a:t>
            </a:r>
            <a:r>
              <a:rPr lang="it-IT" altLang="it-IT" sz="4800" dirty="0" err="1"/>
              <a:t>F.Cognasso</a:t>
            </a:r>
            <a:r>
              <a:rPr lang="it-IT" altLang="it-IT" sz="4800" dirty="0"/>
              <a:t>, </a:t>
            </a:r>
            <a:r>
              <a:rPr lang="it-IT" altLang="it-IT" sz="4800" dirty="0" err="1"/>
              <a:t>B.Barbadoro</a:t>
            </a:r>
            <a:r>
              <a:rPr lang="it-IT" altLang="it-IT" sz="4800" dirty="0"/>
              <a:t>, </a:t>
            </a:r>
            <a:r>
              <a:rPr lang="it-IT" altLang="it-IT" sz="4800" dirty="0" err="1"/>
              <a:t>F.Chabod</a:t>
            </a:r>
            <a:r>
              <a:rPr lang="it-IT" altLang="it-IT" sz="4800" dirty="0"/>
              <a:t> </a:t>
            </a:r>
            <a:r>
              <a:rPr lang="it-IT" altLang="it-IT" sz="4800" dirty="0" err="1"/>
              <a:t>segr</a:t>
            </a:r>
            <a:r>
              <a:rPr lang="it-IT" altLang="it-IT" sz="4800" dirty="0"/>
              <a:t>. </a:t>
            </a:r>
            <a:r>
              <a:rPr lang="it-IT" altLang="it-IT" sz="4800" dirty="0" err="1"/>
              <a:t>rel</a:t>
            </a:r>
            <a:r>
              <a:rPr lang="it-IT" altLang="it-IT" sz="4800" dirty="0"/>
              <a:t>.; vincitori: </a:t>
            </a:r>
            <a:r>
              <a:rPr lang="it-IT" altLang="it-IT" sz="4800" dirty="0" err="1"/>
              <a:t>R.Quazza</a:t>
            </a:r>
            <a:r>
              <a:rPr lang="it-IT" altLang="it-IT" sz="4800" dirty="0"/>
              <a:t>, </a:t>
            </a:r>
            <a:r>
              <a:rPr lang="it-IT" altLang="it-IT" sz="4800" dirty="0" err="1"/>
              <a:t>D.Cantimori</a:t>
            </a:r>
            <a:r>
              <a:rPr lang="it-IT" altLang="it-IT" sz="4800" dirty="0"/>
              <a:t>, </a:t>
            </a:r>
            <a:r>
              <a:rPr lang="it-IT" altLang="it-IT" sz="4800" dirty="0" err="1"/>
              <a:t>W.Maturi</a:t>
            </a:r>
            <a:r>
              <a:rPr lang="it-IT" altLang="it-IT" sz="4800" dirty="0"/>
              <a:t>) ed è chiamato al Magistero di </a:t>
            </a:r>
            <a:r>
              <a:rPr lang="it-IT" altLang="it-IT" sz="4800" b="1" dirty="0">
                <a:solidFill>
                  <a:srgbClr val="FF0000"/>
                </a:solidFill>
              </a:rPr>
              <a:t>Messina</a:t>
            </a:r>
            <a:r>
              <a:rPr lang="it-IT" altLang="it-IT" sz="4800" dirty="0">
                <a:solidFill>
                  <a:srgbClr val="FF0000"/>
                </a:solidFill>
              </a:rPr>
              <a:t> </a:t>
            </a:r>
            <a:r>
              <a:rPr lang="it-IT" altLang="it-IT" sz="4800" dirty="0"/>
              <a:t>(sulla cattedra lasciata libera da </a:t>
            </a:r>
            <a:r>
              <a:rPr lang="it-IT" altLang="it-IT" sz="4800" dirty="0" err="1"/>
              <a:t>P.Pieri</a:t>
            </a:r>
            <a:r>
              <a:rPr lang="it-IT" altLang="it-IT" sz="4800" dirty="0"/>
              <a:t>, richiamato a Torino), dove insegna per un solo anno ed è subito eletto Preside (agosto). </a:t>
            </a:r>
          </a:p>
          <a:p>
            <a:pPr marL="0" indent="0">
              <a:lnSpc>
                <a:spcPct val="80000"/>
              </a:lnSpc>
              <a:buNone/>
            </a:pPr>
            <a:r>
              <a:rPr lang="it-IT" altLang="it-IT" sz="4800" dirty="0"/>
              <a:t>        - ospita nella sua casa romana il dirigente comunista Velio Spano, in missione segreta per conto del PCI clandestino. E' probabilmente in questo periodo cha matura il suo distacco definitivo dal fascismo ed il suo avvicinamento progressivo al marxismo.</a:t>
            </a:r>
          </a:p>
          <a:p>
            <a:pPr marL="0" indent="0">
              <a:lnSpc>
                <a:spcPct val="80000"/>
              </a:lnSpc>
              <a:buNone/>
            </a:pPr>
            <a:r>
              <a:rPr lang="it-IT" altLang="it-IT" sz="4800" b="1" dirty="0"/>
              <a:t>1940 </a:t>
            </a:r>
            <a:r>
              <a:rPr lang="it-IT" altLang="it-IT" sz="4800" dirty="0"/>
              <a:t> - è chiamato, su proposta di Gentile, alla cattedra di </a:t>
            </a:r>
            <a:r>
              <a:rPr lang="it-IT" altLang="it-IT" sz="4800" i="1" dirty="0"/>
              <a:t>storia </a:t>
            </a:r>
            <a:r>
              <a:rPr lang="it-IT" altLang="it-IT" sz="4800" dirty="0"/>
              <a:t> nella </a:t>
            </a:r>
            <a:r>
              <a:rPr lang="it-IT" altLang="it-IT" sz="4800" b="1" dirty="0">
                <a:solidFill>
                  <a:srgbClr val="FF0000"/>
                </a:solidFill>
              </a:rPr>
              <a:t>Scuola Normale di Pisa</a:t>
            </a:r>
            <a:r>
              <a:rPr lang="it-IT" altLang="it-IT" sz="4800" dirty="0"/>
              <a:t>. Gentile fa addirittura modificare lo Statuto della Facoltà per poterlo chiamare come professore interno.</a:t>
            </a:r>
          </a:p>
          <a:p>
            <a:pPr marL="0" indent="0">
              <a:lnSpc>
                <a:spcPct val="80000"/>
              </a:lnSpc>
              <a:buNone/>
            </a:pPr>
            <a:r>
              <a:rPr lang="it-IT" altLang="it-IT" sz="4800" b="1" dirty="0"/>
              <a:t>1940</a:t>
            </a:r>
            <a:r>
              <a:rPr lang="it-IT" altLang="it-IT" sz="4800" dirty="0"/>
              <a:t>  - pubblica la voce </a:t>
            </a:r>
            <a:r>
              <a:rPr lang="it-IT" altLang="it-IT" sz="4800" i="1" dirty="0"/>
              <a:t>Nazionalsocialismo</a:t>
            </a:r>
            <a:r>
              <a:rPr lang="it-IT" altLang="it-IT" sz="4800" dirty="0"/>
              <a:t>  nel </a:t>
            </a:r>
            <a:r>
              <a:rPr lang="it-IT" altLang="it-IT" sz="4800" i="1" dirty="0"/>
              <a:t>Dizionario di Politica</a:t>
            </a:r>
            <a:r>
              <a:rPr lang="it-IT" altLang="it-IT" sz="4800" dirty="0"/>
              <a:t> .</a:t>
            </a:r>
          </a:p>
          <a:p>
            <a:pPr marL="0" indent="0">
              <a:lnSpc>
                <a:spcPct val="80000"/>
              </a:lnSpc>
              <a:buNone/>
            </a:pPr>
            <a:r>
              <a:rPr lang="it-IT" altLang="it-IT" sz="4800" b="1" dirty="0"/>
              <a:t>1941  </a:t>
            </a:r>
            <a:r>
              <a:rPr lang="it-IT" altLang="it-IT" sz="4800" dirty="0"/>
              <a:t>- pubblica un articolo su </a:t>
            </a:r>
            <a:r>
              <a:rPr lang="it-IT" altLang="it-IT" sz="4800" i="1" dirty="0" err="1"/>
              <a:t>Babeuf</a:t>
            </a:r>
            <a:r>
              <a:rPr lang="it-IT" altLang="it-IT" sz="4800" dirty="0"/>
              <a:t>  nella rivista "Popoli" promossa da </a:t>
            </a:r>
            <a:r>
              <a:rPr lang="it-IT" altLang="it-IT" sz="4800" dirty="0" err="1"/>
              <a:t>Chabod</a:t>
            </a:r>
            <a:r>
              <a:rPr lang="it-IT" altLang="it-IT" sz="4800" dirty="0"/>
              <a:t> e Morandi nell'ambito dell'ISPI; dedica il corso universitario 1941-42 al </a:t>
            </a:r>
            <a:r>
              <a:rPr lang="it-IT" altLang="it-IT" sz="4800" i="1" dirty="0"/>
              <a:t>Socialismo premarxista, da </a:t>
            </a:r>
            <a:r>
              <a:rPr lang="it-IT" altLang="it-IT" sz="4800" i="1" dirty="0" err="1"/>
              <a:t>Babeuf</a:t>
            </a:r>
            <a:r>
              <a:rPr lang="it-IT" altLang="it-IT" sz="4800" i="1" dirty="0"/>
              <a:t> al 1848.</a:t>
            </a:r>
            <a:endParaRPr lang="it-IT" altLang="it-IT" sz="4800" dirty="0"/>
          </a:p>
          <a:p>
            <a:pPr marL="0" indent="0">
              <a:lnSpc>
                <a:spcPct val="80000"/>
              </a:lnSpc>
              <a:buNone/>
            </a:pPr>
            <a:r>
              <a:rPr lang="it-IT" altLang="it-IT" sz="4800" b="1" dirty="0"/>
              <a:t>1942 </a:t>
            </a:r>
            <a:r>
              <a:rPr lang="it-IT" altLang="it-IT" sz="4800" dirty="0"/>
              <a:t> - pubblica un articolo su </a:t>
            </a:r>
            <a:r>
              <a:rPr lang="it-IT" altLang="it-IT" sz="4800" i="1" dirty="0"/>
              <a:t>Saint Simon </a:t>
            </a:r>
            <a:r>
              <a:rPr lang="it-IT" altLang="it-IT" sz="4800" dirty="0"/>
              <a:t> nella medesima rivista; iniziano così le ricerche sugli utopisti e riformatori sociali che proseguiranno negli anni del dopoguerra. Inizia la collaborazione con il gruppo dell'editore Giulio Einaudi, per il quale prepara un'edizione degli scritti di Cavour. Soggiorno in Svizzera (Basilea e Zurigo) per conferenze (e contatti politici?).</a:t>
            </a:r>
          </a:p>
          <a:p>
            <a:endParaRPr lang="it-IT" dirty="0"/>
          </a:p>
        </p:txBody>
      </p:sp>
    </p:spTree>
    <p:extLst>
      <p:ext uri="{BB962C8B-B14F-4D97-AF65-F5344CB8AC3E}">
        <p14:creationId xmlns:p14="http://schemas.microsoft.com/office/powerpoint/2010/main" val="1709694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Guerra e Resistenza</a:t>
            </a:r>
            <a:endParaRPr lang="it-IT" b="1" dirty="0"/>
          </a:p>
        </p:txBody>
      </p:sp>
      <p:sp>
        <p:nvSpPr>
          <p:cNvPr id="3" name="Segnaposto testo 2"/>
          <p:cNvSpPr>
            <a:spLocks noGrp="1"/>
          </p:cNvSpPr>
          <p:nvPr>
            <p:ph type="body" idx="1"/>
          </p:nvPr>
        </p:nvSpPr>
        <p:spPr/>
        <p:txBody>
          <a:bodyPr>
            <a:normAutofit fontScale="77500" lnSpcReduction="20000"/>
          </a:bodyPr>
          <a:lstStyle/>
          <a:p>
            <a:r>
              <a:rPr lang="it-IT" altLang="it-IT" i="1" dirty="0" smtClean="0">
                <a:solidFill>
                  <a:srgbClr val="FF0000"/>
                </a:solidFill>
              </a:rPr>
              <a:t>La Resistenza e l’esperienza di governo in Valle d’Aosta </a:t>
            </a:r>
            <a:r>
              <a:rPr lang="it-IT" altLang="it-IT" i="1" dirty="0">
                <a:solidFill>
                  <a:srgbClr val="FF0000"/>
                </a:solidFill>
              </a:rPr>
              <a:t>(</a:t>
            </a:r>
            <a:r>
              <a:rPr lang="it-IT" altLang="it-IT" i="1" dirty="0" smtClean="0">
                <a:solidFill>
                  <a:srgbClr val="FF0000"/>
                </a:solidFill>
              </a:rPr>
              <a:t>1943-1946):</a:t>
            </a:r>
            <a:endParaRPr lang="it-IT" altLang="it-IT" i="1" dirty="0">
              <a:solidFill>
                <a:srgbClr val="FF0000"/>
              </a:solidFill>
            </a:endParaRPr>
          </a:p>
        </p:txBody>
      </p:sp>
      <p:sp>
        <p:nvSpPr>
          <p:cNvPr id="7" name="Segnaposto contenuto 6"/>
          <p:cNvSpPr>
            <a:spLocks noGrp="1"/>
          </p:cNvSpPr>
          <p:nvPr>
            <p:ph sz="half" idx="2"/>
          </p:nvPr>
        </p:nvSpPr>
        <p:spPr>
          <a:xfrm>
            <a:off x="457200" y="2348879"/>
            <a:ext cx="4040188" cy="3777283"/>
          </a:xfrm>
        </p:spPr>
        <p:txBody>
          <a:bodyPr>
            <a:normAutofit fontScale="25000" lnSpcReduction="20000"/>
          </a:bodyPr>
          <a:lstStyle/>
          <a:p>
            <a:pPr marL="0" indent="0">
              <a:lnSpc>
                <a:spcPct val="80000"/>
              </a:lnSpc>
              <a:buNone/>
            </a:pPr>
            <a:r>
              <a:rPr lang="it-IT" altLang="it-IT" dirty="0" smtClean="0"/>
              <a:t> </a:t>
            </a:r>
            <a:r>
              <a:rPr lang="it-IT" altLang="it-IT" sz="4800" b="1" dirty="0" smtClean="0"/>
              <a:t>1943-44 </a:t>
            </a:r>
            <a:r>
              <a:rPr lang="it-IT" altLang="it-IT" sz="4800" dirty="0"/>
              <a:t>- </a:t>
            </a:r>
            <a:r>
              <a:rPr lang="it-IT" altLang="it-IT" sz="4800" i="1" dirty="0"/>
              <a:t>corso sull'idea di nazione e di Europa nell'età moderna</a:t>
            </a:r>
            <a:r>
              <a:rPr lang="it-IT" altLang="it-IT" sz="4800" dirty="0"/>
              <a:t> nel quale </a:t>
            </a:r>
            <a:r>
              <a:rPr lang="it-IT" altLang="it-IT" sz="4800" dirty="0" err="1"/>
              <a:t>Chabod</a:t>
            </a:r>
            <a:r>
              <a:rPr lang="it-IT" altLang="it-IT" sz="4800" dirty="0"/>
              <a:t>, sotto l'influenza dominante di Croce, riflette indirettamente sulle condizioni presenti dell'Italia e dell'Europa in </a:t>
            </a:r>
            <a:r>
              <a:rPr lang="it-IT" altLang="it-IT" sz="4800" dirty="0" smtClean="0"/>
              <a:t>guerra. Rompe </a:t>
            </a:r>
            <a:r>
              <a:rPr lang="it-IT" altLang="it-IT" sz="4800" dirty="0"/>
              <a:t>con </a:t>
            </a:r>
            <a:r>
              <a:rPr lang="it-IT" altLang="it-IT" sz="4800" dirty="0" smtClean="0"/>
              <a:t>Gentile </a:t>
            </a:r>
            <a:r>
              <a:rPr lang="it-IT" altLang="it-IT" sz="4800" dirty="0"/>
              <a:t>e lascia la direzione delle collane storiche Sansoni.</a:t>
            </a:r>
          </a:p>
          <a:p>
            <a:pPr marL="0" indent="0">
              <a:lnSpc>
                <a:spcPct val="80000"/>
              </a:lnSpc>
              <a:buNone/>
            </a:pPr>
            <a:r>
              <a:rPr lang="it-IT" altLang="it-IT" sz="4800" dirty="0"/>
              <a:t>1943 - dopo l'armistizio dell'8 settembre si stabilisce della casa paterna in Valle d'Aosta prendendo contatto con la </a:t>
            </a:r>
            <a:r>
              <a:rPr lang="it-IT" altLang="it-IT" sz="4800" b="1" dirty="0">
                <a:solidFill>
                  <a:srgbClr val="FF0000"/>
                </a:solidFill>
              </a:rPr>
              <a:t>Resistenza in Valsavaranche</a:t>
            </a:r>
            <a:r>
              <a:rPr lang="it-IT" altLang="it-IT" sz="4800" dirty="0"/>
              <a:t>; contribuisce con un documento al </a:t>
            </a:r>
            <a:r>
              <a:rPr lang="it-IT" altLang="it-IT" sz="4800" b="1" dirty="0"/>
              <a:t>convegno di Chivasso </a:t>
            </a:r>
            <a:r>
              <a:rPr lang="it-IT" altLang="it-IT" sz="4800" dirty="0"/>
              <a:t>del 19 dicembre 1943 dal quale uscirà la "Carta delle autonomie".</a:t>
            </a:r>
          </a:p>
          <a:p>
            <a:pPr marL="0" indent="0">
              <a:lnSpc>
                <a:spcPct val="80000"/>
              </a:lnSpc>
              <a:buNone/>
            </a:pPr>
            <a:r>
              <a:rPr lang="it-IT" altLang="it-IT" sz="4800" b="1" dirty="0"/>
              <a:t>1944 - </a:t>
            </a:r>
            <a:r>
              <a:rPr lang="it-IT" altLang="it-IT" sz="4800" dirty="0"/>
              <a:t>durante l'estate </a:t>
            </a:r>
            <a:r>
              <a:rPr lang="it-IT" altLang="it-IT" sz="4800" b="1" dirty="0"/>
              <a:t>sceglie la via della lotta partigiana</a:t>
            </a:r>
            <a:r>
              <a:rPr lang="it-IT" altLang="it-IT" sz="4800" dirty="0"/>
              <a:t> e della clandestinità ed entra a far parte, con il nome di battaglia di "Lazzaro" (=risorto), della banda </a:t>
            </a:r>
            <a:r>
              <a:rPr lang="it-IT" altLang="it-IT" sz="4800" dirty="0" err="1"/>
              <a:t>Crétier</a:t>
            </a:r>
            <a:r>
              <a:rPr lang="it-IT" altLang="it-IT" sz="4800" dirty="0"/>
              <a:t> comandata dal cugino Remo </a:t>
            </a:r>
            <a:r>
              <a:rPr lang="it-IT" altLang="it-IT" sz="4800" dirty="0" err="1"/>
              <a:t>Chabod</a:t>
            </a:r>
            <a:r>
              <a:rPr lang="it-IT" altLang="it-IT" sz="4800" dirty="0"/>
              <a:t>. Durante il mese di agosto partecipa alla riorganizzazione della vita democratica nella Valsavaranche liberata dai partigiani. Si batte per la futura autonomia della Valle d'Aosta, ma si oppone ai fautori dell'annessione alla Francia. </a:t>
            </a:r>
            <a:r>
              <a:rPr lang="it-IT" altLang="it-IT" sz="4800" dirty="0" smtClean="0"/>
              <a:t>Entra </a:t>
            </a:r>
            <a:r>
              <a:rPr lang="it-IT" altLang="it-IT" sz="4800" dirty="0"/>
              <a:t>a far parte del CLN della Valle d'Aosta come rappresentante del Partito d'Azione. </a:t>
            </a:r>
            <a:endParaRPr lang="it-IT" altLang="it-IT" sz="4800" dirty="0" smtClean="0"/>
          </a:p>
          <a:p>
            <a:pPr marL="0" indent="0">
              <a:lnSpc>
                <a:spcPct val="80000"/>
              </a:lnSpc>
              <a:buNone/>
            </a:pPr>
            <a:r>
              <a:rPr lang="it-IT" altLang="it-IT" sz="4800" dirty="0" smtClean="0"/>
              <a:t>Nel </a:t>
            </a:r>
            <a:r>
              <a:rPr lang="it-IT" altLang="it-IT" sz="4800" dirty="0"/>
              <a:t>mese di novembre 1944 si rifugia con la moglie in Francia e riprende l'attività politica nella </a:t>
            </a:r>
            <a:r>
              <a:rPr lang="it-IT" altLang="it-IT" sz="4800" dirty="0">
                <a:solidFill>
                  <a:srgbClr val="FF0000"/>
                </a:solidFill>
              </a:rPr>
              <a:t>Parigi</a:t>
            </a:r>
            <a:r>
              <a:rPr lang="it-IT" altLang="it-IT" sz="4800" dirty="0"/>
              <a:t> liberata con notevoli contrasti con le autorità francesi</a:t>
            </a:r>
            <a:r>
              <a:rPr lang="it-IT" altLang="it-IT" sz="4800" dirty="0" smtClean="0"/>
              <a:t>.</a:t>
            </a:r>
          </a:p>
          <a:p>
            <a:pPr marL="0" indent="0">
              <a:lnSpc>
                <a:spcPct val="80000"/>
              </a:lnSpc>
              <a:buNone/>
            </a:pPr>
            <a:r>
              <a:rPr lang="it-IT" altLang="it-IT" sz="4800" b="1" dirty="0"/>
              <a:t>1945</a:t>
            </a:r>
            <a:r>
              <a:rPr lang="it-IT" altLang="it-IT" sz="4800" dirty="0"/>
              <a:t> - nel mese di maggio rientra nella Val d'Aosta ormai liberata, ma sottoposta alla pressione francese e alle rivendicazioni annessionistiche. Collabora con Alessandro </a:t>
            </a:r>
            <a:r>
              <a:rPr lang="it-IT" altLang="it-IT" sz="4800" dirty="0" err="1"/>
              <a:t>Passerin</a:t>
            </a:r>
            <a:r>
              <a:rPr lang="it-IT" altLang="it-IT" sz="4800" dirty="0"/>
              <a:t> d'</a:t>
            </a:r>
            <a:r>
              <a:rPr lang="it-IT" altLang="it-IT" sz="4800" dirty="0" err="1"/>
              <a:t>Entrèves</a:t>
            </a:r>
            <a:r>
              <a:rPr lang="it-IT" altLang="it-IT" sz="4800" dirty="0"/>
              <a:t>, prefetto della Valle, e prende contatto con le autorità alleate. In tre mesi a Roma (giugno-agosto) diventa il più convinto fautore dell'autonomia presso il nuovo governo italiano; ottiene il sostegno di De Gasperi. </a:t>
            </a:r>
            <a:r>
              <a:rPr lang="it-IT" altLang="it-IT" sz="4800" b="1" dirty="0"/>
              <a:t>E' eletto presidente del Consiglio della </a:t>
            </a:r>
            <a:r>
              <a:rPr lang="it-IT" altLang="it-IT" sz="4800" b="1" dirty="0">
                <a:solidFill>
                  <a:srgbClr val="FF0000"/>
                </a:solidFill>
              </a:rPr>
              <a:t>Valle d'Aosta</a:t>
            </a:r>
            <a:r>
              <a:rPr lang="it-IT" altLang="it-IT" sz="4800" b="1" dirty="0"/>
              <a:t>.</a:t>
            </a:r>
          </a:p>
          <a:p>
            <a:pPr marL="0" indent="0">
              <a:lnSpc>
                <a:spcPct val="80000"/>
              </a:lnSpc>
              <a:buNone/>
            </a:pPr>
            <a:r>
              <a:rPr lang="it-IT" altLang="it-IT" sz="4800" b="1" dirty="0"/>
              <a:t>1946</a:t>
            </a:r>
            <a:r>
              <a:rPr lang="it-IT" altLang="it-IT" sz="4800" dirty="0"/>
              <a:t> - il 26 marzo affronta l'assalto alla Prefettura da parte dei fautori dell'annessione alla Francia. Nel mese di agosto di dimette da ogni incarico politico e torna all'insegnamento universitario</a:t>
            </a:r>
            <a:r>
              <a:rPr lang="it-IT" altLang="it-IT" sz="4800" dirty="0" smtClean="0"/>
              <a:t>.</a:t>
            </a:r>
            <a:endParaRPr lang="it-IT" altLang="it-IT" sz="4800" dirty="0"/>
          </a:p>
          <a:p>
            <a:endParaRPr lang="it-IT" dirty="0"/>
          </a:p>
        </p:txBody>
      </p:sp>
      <p:sp>
        <p:nvSpPr>
          <p:cNvPr id="8" name="Segnaposto testo 7"/>
          <p:cNvSpPr>
            <a:spLocks noGrp="1"/>
          </p:cNvSpPr>
          <p:nvPr>
            <p:ph type="body" sz="quarter" idx="3"/>
          </p:nvPr>
        </p:nvSpPr>
        <p:spPr/>
        <p:txBody>
          <a:bodyPr>
            <a:normAutofit fontScale="77500" lnSpcReduction="20000"/>
          </a:bodyPr>
          <a:lstStyle/>
          <a:p>
            <a:r>
              <a:rPr lang="it-IT" altLang="it-IT" i="1" dirty="0">
                <a:solidFill>
                  <a:srgbClr val="FF0000"/>
                </a:solidFill>
              </a:rPr>
              <a:t>Dalla guerra alla Liberazione: la scoperta del comunismo (1942-1947</a:t>
            </a:r>
            <a:r>
              <a:rPr lang="it-IT" altLang="it-IT" i="1" dirty="0" smtClean="0">
                <a:solidFill>
                  <a:srgbClr val="FF0000"/>
                </a:solidFill>
              </a:rPr>
              <a:t>):</a:t>
            </a:r>
            <a:endParaRPr lang="it-IT" altLang="it-IT" i="1" dirty="0">
              <a:solidFill>
                <a:srgbClr val="FF0000"/>
              </a:solidFill>
            </a:endParaRPr>
          </a:p>
        </p:txBody>
      </p:sp>
      <p:sp>
        <p:nvSpPr>
          <p:cNvPr id="9" name="Segnaposto contenuto 8"/>
          <p:cNvSpPr>
            <a:spLocks noGrp="1"/>
          </p:cNvSpPr>
          <p:nvPr>
            <p:ph sz="quarter" idx="4"/>
          </p:nvPr>
        </p:nvSpPr>
        <p:spPr/>
        <p:txBody>
          <a:bodyPr>
            <a:normAutofit fontScale="55000" lnSpcReduction="20000"/>
          </a:bodyPr>
          <a:lstStyle/>
          <a:p>
            <a:pPr marL="0" indent="0">
              <a:lnSpc>
                <a:spcPct val="80000"/>
              </a:lnSpc>
              <a:buNone/>
            </a:pPr>
            <a:r>
              <a:rPr lang="it-IT" altLang="it-IT" b="1" dirty="0" smtClean="0"/>
              <a:t>1942-43 </a:t>
            </a:r>
            <a:r>
              <a:rPr lang="it-IT" altLang="it-IT" dirty="0" smtClean="0"/>
              <a:t> </a:t>
            </a:r>
            <a:r>
              <a:rPr lang="it-IT" altLang="it-IT" dirty="0"/>
              <a:t>- è nominato vicedirettore (ma direttore di fatto) della Scuola </a:t>
            </a:r>
            <a:r>
              <a:rPr lang="it-IT" altLang="it-IT" dirty="0" err="1"/>
              <a:t>Normale.di</a:t>
            </a:r>
            <a:r>
              <a:rPr lang="it-IT" altLang="it-IT" dirty="0"/>
              <a:t> Pisa. Durante i mesi dell'occupazione tedesca resta a </a:t>
            </a:r>
            <a:r>
              <a:rPr lang="it-IT" altLang="it-IT" dirty="0">
                <a:solidFill>
                  <a:srgbClr val="FF0000"/>
                </a:solidFill>
              </a:rPr>
              <a:t>Roma</a:t>
            </a:r>
            <a:r>
              <a:rPr lang="it-IT" altLang="it-IT" dirty="0"/>
              <a:t>, dove entra in contatto (tramite la moglie) con la direzione clandestina del PCI ed in particolare con Felice Platone, stretto collaboratore di Togliatti. </a:t>
            </a:r>
          </a:p>
          <a:p>
            <a:pPr marL="0" indent="0">
              <a:lnSpc>
                <a:spcPct val="80000"/>
              </a:lnSpc>
              <a:buNone/>
            </a:pPr>
            <a:r>
              <a:rPr lang="it-IT" altLang="it-IT" dirty="0"/>
              <a:t>Con Platone e con Carlo </a:t>
            </a:r>
            <a:r>
              <a:rPr lang="it-IT" altLang="it-IT" dirty="0" err="1"/>
              <a:t>Bernari</a:t>
            </a:r>
            <a:r>
              <a:rPr lang="it-IT" altLang="it-IT" dirty="0"/>
              <a:t> progetta una collana di classici del "pensiero sociale moderno" (fra i quali le opere di </a:t>
            </a:r>
            <a:r>
              <a:rPr lang="it-IT" altLang="it-IT" dirty="0" err="1"/>
              <a:t>Marx</a:t>
            </a:r>
            <a:r>
              <a:rPr lang="it-IT" altLang="it-IT" dirty="0"/>
              <a:t>, </a:t>
            </a:r>
            <a:r>
              <a:rPr lang="it-IT" altLang="it-IT" dirty="0" err="1"/>
              <a:t>Engels</a:t>
            </a:r>
            <a:r>
              <a:rPr lang="it-IT" altLang="it-IT" dirty="0"/>
              <a:t>, Lenin, Stalin e tutti gli scritti di Gramsci in 5 volumi a cura di P. Togliatti) che avrebbero dovuto essere pubblicati da una nuova casa editrice fiancheggiatrice del PCI. Il progetto sarà ripreso dopo il 1945 dalle edizioni di Rinascita e da Giulio Einaudi, in stretto collegamento con la direzione del PCI.</a:t>
            </a:r>
          </a:p>
          <a:p>
            <a:pPr marL="0" indent="0">
              <a:lnSpc>
                <a:spcPct val="80000"/>
              </a:lnSpc>
              <a:buNone/>
            </a:pPr>
            <a:r>
              <a:rPr lang="it-IT" altLang="it-IT" b="1" dirty="0"/>
              <a:t>1943  </a:t>
            </a:r>
            <a:r>
              <a:rPr lang="it-IT" altLang="it-IT" dirty="0"/>
              <a:t>- rivaluta la figura di </a:t>
            </a:r>
            <a:r>
              <a:rPr lang="it-IT" altLang="it-IT" i="1" dirty="0"/>
              <a:t>Carlo Pisacane </a:t>
            </a:r>
            <a:r>
              <a:rPr lang="it-IT" altLang="it-IT" dirty="0"/>
              <a:t> (già studiato da </a:t>
            </a:r>
            <a:r>
              <a:rPr lang="it-IT" altLang="it-IT" dirty="0" err="1"/>
              <a:t>Giaime</a:t>
            </a:r>
            <a:r>
              <a:rPr lang="it-IT" altLang="it-IT" dirty="0"/>
              <a:t> Pintor) come esponente del "socialismo risorgimentale", in opposizione all'interpretazione del Risorgimento nazionale di fascisti e crociani.</a:t>
            </a:r>
          </a:p>
          <a:p>
            <a:pPr marL="0" indent="0">
              <a:lnSpc>
                <a:spcPct val="80000"/>
              </a:lnSpc>
              <a:buNone/>
            </a:pPr>
            <a:r>
              <a:rPr lang="it-IT" altLang="it-IT" b="1" dirty="0"/>
              <a:t>1944  </a:t>
            </a:r>
            <a:r>
              <a:rPr lang="it-IT" altLang="it-IT" dirty="0"/>
              <a:t>- </a:t>
            </a:r>
            <a:r>
              <a:rPr lang="it-IT" altLang="it-IT" dirty="0" smtClean="0"/>
              <a:t>esprime privatamente il suo dolore per l’assassinio di Gentile da parte dei partigiani; dopo </a:t>
            </a:r>
            <a:r>
              <a:rPr lang="it-IT" altLang="it-IT" dirty="0"/>
              <a:t>la liberazione di Roma entra direttamente in contatto con Togliatti.</a:t>
            </a:r>
          </a:p>
          <a:p>
            <a:pPr marL="0" indent="0">
              <a:lnSpc>
                <a:spcPct val="80000"/>
              </a:lnSpc>
              <a:buNone/>
            </a:pPr>
            <a:r>
              <a:rPr lang="it-IT" altLang="it-IT" b="1" dirty="0"/>
              <a:t>1944-45</a:t>
            </a:r>
            <a:r>
              <a:rPr lang="it-IT" altLang="it-IT" dirty="0"/>
              <a:t>  - tiene il primo corso universitario nell'Italia liberata su </a:t>
            </a:r>
            <a:r>
              <a:rPr lang="it-IT" altLang="it-IT" i="1" dirty="0"/>
              <a:t>Traduzione analitica e commento storico-filologico del Manifesto di </a:t>
            </a:r>
            <a:r>
              <a:rPr lang="it-IT" altLang="it-IT" i="1" dirty="0" err="1"/>
              <a:t>Marx</a:t>
            </a:r>
            <a:r>
              <a:rPr lang="it-IT" altLang="it-IT" dirty="0"/>
              <a:t>..</a:t>
            </a:r>
          </a:p>
          <a:p>
            <a:pPr marL="0" indent="0">
              <a:lnSpc>
                <a:spcPct val="80000"/>
              </a:lnSpc>
              <a:buNone/>
            </a:pPr>
            <a:r>
              <a:rPr lang="it-IT" altLang="it-IT" b="1" dirty="0"/>
              <a:t>1945-46  </a:t>
            </a:r>
            <a:r>
              <a:rPr lang="it-IT" altLang="it-IT" dirty="0"/>
              <a:t>- recensioni ed interventi su "Società", rivista edita da Einaudi e legata al PCI</a:t>
            </a:r>
          </a:p>
          <a:p>
            <a:pPr marL="0" indent="0">
              <a:lnSpc>
                <a:spcPct val="80000"/>
              </a:lnSpc>
              <a:buNone/>
            </a:pPr>
            <a:r>
              <a:rPr lang="it-IT" altLang="it-IT" b="1" dirty="0"/>
              <a:t>1947-48 </a:t>
            </a:r>
            <a:r>
              <a:rPr lang="it-IT" altLang="it-IT" dirty="0"/>
              <a:t> -  collaborazione con "Rinascita", rivista teorica del PCI; corso universitario su </a:t>
            </a:r>
            <a:r>
              <a:rPr lang="it-IT" altLang="it-IT" i="1" dirty="0"/>
              <a:t>Critici e interpreti del materialismo storico dal punto di vista della storiografia</a:t>
            </a:r>
            <a:r>
              <a:rPr lang="it-IT" altLang="it-IT" dirty="0"/>
              <a:t>.</a:t>
            </a:r>
          </a:p>
          <a:p>
            <a:endParaRPr lang="it-IT" dirty="0"/>
          </a:p>
        </p:txBody>
      </p:sp>
    </p:spTree>
    <p:extLst>
      <p:ext uri="{BB962C8B-B14F-4D97-AF65-F5344CB8AC3E}">
        <p14:creationId xmlns:p14="http://schemas.microsoft.com/office/powerpoint/2010/main" val="1709694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85</TotalTime>
  <Words>3534</Words>
  <Application>Microsoft Office PowerPoint</Application>
  <PresentationFormat>Presentazione su schermo (4:3)</PresentationFormat>
  <Paragraphs>161</Paragraphs>
  <Slides>10</Slides>
  <Notes>2</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Tema di Office</vt:lpstr>
      <vt:lpstr>Storici italiani del Novecento</vt:lpstr>
      <vt:lpstr>I patriarchi:  Benedetto Croce e Giovanni Gentile,                      Gioacchino Volpe e Gaetano Salvemini</vt:lpstr>
      <vt:lpstr>I grandi maestri del Novecento: Federico Chabod e Delio Cantimori</vt:lpstr>
      <vt:lpstr>Federico Chabod (1901-1960) e  Delio Cantimori (1904-1966)</vt:lpstr>
      <vt:lpstr>Gli anni della formazione</vt:lpstr>
      <vt:lpstr>Gentile, Volpe e l’Enciclopedia Treccani </vt:lpstr>
      <vt:lpstr>La lunga marcia attraverso il fascismo</vt:lpstr>
      <vt:lpstr>Crisi del fascismo e guerra</vt:lpstr>
      <vt:lpstr>Guerra e Resistenza</vt:lpstr>
      <vt:lpstr>Ricostruzione e dopoguerra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Storici italiani del Novecento</dc:title>
  <dc:creator>Gian Paolo Romagnani</dc:creator>
  <cp:lastModifiedBy>a</cp:lastModifiedBy>
  <cp:revision>15</cp:revision>
  <dcterms:created xsi:type="dcterms:W3CDTF">2015-06-30T14:18:54Z</dcterms:created>
  <dcterms:modified xsi:type="dcterms:W3CDTF">2015-11-30T13:08:22Z</dcterms:modified>
</cp:coreProperties>
</file>