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8" r:id="rId6"/>
    <p:sldId id="259" r:id="rId7"/>
    <p:sldId id="260" r:id="rId8"/>
    <p:sldId id="261" r:id="rId9"/>
    <p:sldId id="263"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pPr/>
              <a:t>25/06/2012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pPr/>
              <a:t>25/06/2012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404664"/>
            <a:ext cx="7772400" cy="1470025"/>
          </a:xfrm>
        </p:spPr>
        <p:txBody>
          <a:bodyPr/>
          <a:lstStyle/>
          <a:p>
            <a:r>
              <a:rPr lang="it-IT" dirty="0" smtClean="0"/>
              <a:t>NOZIONE: società cooperativa</a:t>
            </a:r>
            <a:endParaRPr lang="it-IT" dirty="0"/>
          </a:p>
        </p:txBody>
      </p:sp>
      <p:sp>
        <p:nvSpPr>
          <p:cNvPr id="3" name="Sottotitolo 2"/>
          <p:cNvSpPr>
            <a:spLocks noGrp="1"/>
          </p:cNvSpPr>
          <p:nvPr>
            <p:ph type="subTitle" idx="1"/>
          </p:nvPr>
        </p:nvSpPr>
        <p:spPr>
          <a:xfrm>
            <a:off x="1259632" y="2492896"/>
            <a:ext cx="6400800" cy="2808312"/>
          </a:xfrm>
        </p:spPr>
        <p:txBody>
          <a:bodyPr/>
          <a:lstStyle/>
          <a:p>
            <a:r>
              <a:rPr lang="it-IT" dirty="0" smtClean="0"/>
              <a:t>Società che agiscono per il perseguimento di uno scopo mutualistico. Lo scopo mutualistico è differente da quello delle società lucrative.</a:t>
            </a:r>
            <a:endParaRPr lang="it-IT" dirty="0"/>
          </a:p>
        </p:txBody>
      </p:sp>
    </p:spTree>
    <p:extLst>
      <p:ext uri="{BB962C8B-B14F-4D97-AF65-F5344CB8AC3E}">
        <p14:creationId xmlns="" xmlns:p14="http://schemas.microsoft.com/office/powerpoint/2010/main" val="3144511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DISCIPLINA PARTECIPAZIONI – I parte</a:t>
            </a:r>
            <a:endParaRPr lang="it-IT" dirty="0"/>
          </a:p>
        </p:txBody>
      </p:sp>
      <p:sp>
        <p:nvSpPr>
          <p:cNvPr id="3" name="Segnaposto contenuto 2"/>
          <p:cNvSpPr>
            <a:spLocks noGrp="1"/>
          </p:cNvSpPr>
          <p:nvPr>
            <p:ph idx="1"/>
          </p:nvPr>
        </p:nvSpPr>
        <p:spPr>
          <a:xfrm>
            <a:off x="457200" y="1196752"/>
            <a:ext cx="8229600" cy="5472608"/>
          </a:xfrm>
        </p:spPr>
        <p:txBody>
          <a:bodyPr>
            <a:normAutofit fontScale="92500" lnSpcReduction="10000"/>
          </a:bodyPr>
          <a:lstStyle/>
          <a:p>
            <a:r>
              <a:rPr lang="it-IT" dirty="0" smtClean="0"/>
              <a:t>Valore quota o azione: 25 euro &lt;valore&lt;500 euro e nessun socio può avere una partecipazione superiore a 100.000 euro. Art. 2525.</a:t>
            </a:r>
          </a:p>
          <a:p>
            <a:r>
              <a:rPr lang="it-IT" dirty="0" smtClean="0"/>
              <a:t>Essere titolari di una partecipazione dà diritti patrimoniali (vantaggi mutualistici) ma anche amministrativi:</a:t>
            </a:r>
          </a:p>
          <a:p>
            <a:pPr>
              <a:buFontTx/>
              <a:buChar char="-"/>
            </a:pPr>
            <a:r>
              <a:rPr lang="it-IT" dirty="0" smtClean="0"/>
              <a:t>diritto di voto: non in base alla </a:t>
            </a:r>
            <a:r>
              <a:rPr lang="it-IT" dirty="0" smtClean="0"/>
              <a:t>percentuale </a:t>
            </a:r>
            <a:r>
              <a:rPr lang="it-IT" dirty="0" smtClean="0"/>
              <a:t>del capitale ma «voto per teste»  (salvo alcune deroghe</a:t>
            </a:r>
            <a:r>
              <a:rPr lang="it-IT" dirty="0" smtClean="0"/>
              <a:t>), </a:t>
            </a:r>
            <a:r>
              <a:rPr lang="it-IT" dirty="0" smtClean="0"/>
              <a:t>espressione del principio dell’assenza di «scopo di lucro soggettivo», art. 2538;</a:t>
            </a:r>
          </a:p>
          <a:p>
            <a:pPr>
              <a:buFontTx/>
              <a:buChar char="-"/>
            </a:pPr>
            <a:r>
              <a:rPr lang="it-IT" dirty="0" smtClean="0"/>
              <a:t>In assemblea i soci possono rappresentare altri soci, ma sino ad un massimo di 10, art. 2539;</a:t>
            </a:r>
          </a:p>
          <a:p>
            <a:pPr>
              <a:buFont typeface="Arial" charset="0"/>
              <a:buChar char="•"/>
            </a:pPr>
            <a:endParaRPr lang="it-IT" dirty="0" smtClean="0"/>
          </a:p>
        </p:txBody>
      </p:sp>
    </p:spTree>
    <p:extLst>
      <p:ext uri="{BB962C8B-B14F-4D97-AF65-F5344CB8AC3E}">
        <p14:creationId xmlns="" xmlns:p14="http://schemas.microsoft.com/office/powerpoint/2010/main" val="59164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DISCIPLINA PARTECIPAZIONI – II parte</a:t>
            </a:r>
            <a:endParaRPr lang="it-IT" dirty="0"/>
          </a:p>
        </p:txBody>
      </p:sp>
      <p:sp>
        <p:nvSpPr>
          <p:cNvPr id="3" name="Segnaposto contenuto 2"/>
          <p:cNvSpPr>
            <a:spLocks noGrp="1"/>
          </p:cNvSpPr>
          <p:nvPr>
            <p:ph idx="1"/>
          </p:nvPr>
        </p:nvSpPr>
        <p:spPr>
          <a:xfrm>
            <a:off x="179512" y="1196752"/>
            <a:ext cx="8507288" cy="5400600"/>
          </a:xfrm>
        </p:spPr>
        <p:txBody>
          <a:bodyPr>
            <a:normAutofit fontScale="62500" lnSpcReduction="20000"/>
          </a:bodyPr>
          <a:lstStyle/>
          <a:p>
            <a:r>
              <a:rPr lang="it-IT" dirty="0" smtClean="0"/>
              <a:t>Trasferimento partecipazioni: </a:t>
            </a:r>
          </a:p>
          <a:p>
            <a:r>
              <a:rPr lang="it-IT" dirty="0" smtClean="0"/>
              <a:t>A) trasferimento </a:t>
            </a:r>
            <a:r>
              <a:rPr lang="it-IT" dirty="0" smtClean="0"/>
              <a:t>per </a:t>
            </a:r>
            <a:r>
              <a:rPr lang="it-IT" dirty="0" smtClean="0"/>
              <a:t>atto tra vivi: per avere effetto verso la società va autorizzato dagli amministratori , che verificheranno l’esistenza dei requisiti per diventare socio dell’acquirente art. 2530;</a:t>
            </a:r>
          </a:p>
          <a:p>
            <a:r>
              <a:rPr lang="it-IT" dirty="0" smtClean="0"/>
              <a:t>B) trasferimento </a:t>
            </a:r>
            <a:r>
              <a:rPr lang="it-IT" dirty="0" smtClean="0"/>
              <a:t>per </a:t>
            </a:r>
            <a:r>
              <a:rPr lang="it-IT" dirty="0" smtClean="0"/>
              <a:t>causa di morte: gli eredi vanno liquidati, ma lo statuto può prevedere che, se gli eredi hanno i requisiti per l’ammissione, gli stessi subentrino nella posizione del de </a:t>
            </a:r>
            <a:r>
              <a:rPr lang="it-IT" dirty="0" err="1" smtClean="0"/>
              <a:t>cuius</a:t>
            </a:r>
            <a:r>
              <a:rPr lang="it-IT" dirty="0" smtClean="0"/>
              <a:t>, art. 2354.</a:t>
            </a:r>
          </a:p>
          <a:p>
            <a:r>
              <a:rPr lang="it-IT" dirty="0" smtClean="0"/>
              <a:t>Liquidazione della partecipazione:</a:t>
            </a:r>
          </a:p>
          <a:p>
            <a:pPr>
              <a:buFontTx/>
              <a:buChar char="-"/>
            </a:pPr>
            <a:r>
              <a:rPr lang="it-IT" dirty="0" smtClean="0"/>
              <a:t>In tutti i casi di scioglimento del rapporto sociale (recesso, esclusione, morte) la partecipazione va liquidata secondo le regole di cui all’art. 2535, in base al valore della quota secondo le risultanze del bilancio dell’esercizio in cui si è verificata la causa di scioglimento. Il pagamento va fatto entro sei mesi dall’approvazione del bilancio e può essere rimborsato in più rate in un tempo massimo di 5 anni.</a:t>
            </a:r>
          </a:p>
          <a:p>
            <a:pPr marL="0" indent="0">
              <a:buNone/>
            </a:pPr>
            <a:endParaRPr lang="it-IT" dirty="0"/>
          </a:p>
          <a:p>
            <a:pPr marL="0" indent="0">
              <a:buNone/>
            </a:pPr>
            <a:r>
              <a:rPr lang="it-IT" dirty="0" smtClean="0"/>
              <a:t>NB. Il socio uscente è responsabile </a:t>
            </a:r>
            <a:r>
              <a:rPr lang="it-IT" dirty="0" smtClean="0"/>
              <a:t>per </a:t>
            </a:r>
            <a:r>
              <a:rPr lang="it-IT" dirty="0" smtClean="0"/>
              <a:t>un anno dal giorno della cessazione della qualità di socio (nei limiti di quanto ricevuto per il rimborso).</a:t>
            </a:r>
            <a:endParaRPr lang="it-IT" dirty="0"/>
          </a:p>
        </p:txBody>
      </p:sp>
    </p:spTree>
    <p:extLst>
      <p:ext uri="{BB962C8B-B14F-4D97-AF65-F5344CB8AC3E}">
        <p14:creationId xmlns="" xmlns:p14="http://schemas.microsoft.com/office/powerpoint/2010/main" val="3496531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UTILI E RISTORNI</a:t>
            </a:r>
            <a:endParaRPr lang="it-IT" dirty="0"/>
          </a:p>
        </p:txBody>
      </p:sp>
      <p:sp>
        <p:nvSpPr>
          <p:cNvPr id="3" name="Segnaposto contenuto 2"/>
          <p:cNvSpPr>
            <a:spLocks noGrp="1"/>
          </p:cNvSpPr>
          <p:nvPr>
            <p:ph idx="1"/>
          </p:nvPr>
        </p:nvSpPr>
        <p:spPr>
          <a:xfrm>
            <a:off x="251520" y="1268760"/>
            <a:ext cx="8435280" cy="5328592"/>
          </a:xfrm>
        </p:spPr>
        <p:txBody>
          <a:bodyPr>
            <a:normAutofit fontScale="77500" lnSpcReduction="20000"/>
          </a:bodyPr>
          <a:lstStyle/>
          <a:p>
            <a:r>
              <a:rPr lang="it-IT" dirty="0" smtClean="0"/>
              <a:t>Gli </a:t>
            </a:r>
            <a:r>
              <a:rPr lang="it-IT" u="sng" dirty="0" smtClean="0"/>
              <a:t>utili</a:t>
            </a:r>
            <a:r>
              <a:rPr lang="it-IT" dirty="0" smtClean="0"/>
              <a:t> vanno innanzitutto a formare una riserva legale (almeno il 30%);</a:t>
            </a:r>
          </a:p>
          <a:p>
            <a:r>
              <a:rPr lang="it-IT" dirty="0" smtClean="0"/>
              <a:t>Una parte va poi corrisposta ai fondi mutualistici per la promozione e lo sviluppo della cooperazione (misura indicata di volta in volta dalla legge);</a:t>
            </a:r>
          </a:p>
          <a:p>
            <a:r>
              <a:rPr lang="it-IT" dirty="0" smtClean="0"/>
              <a:t>Nei limiti della legge, sono poi distribuibili degli utili tra i soci, ma solo per le società a mutualità non prevalente (nelle altre condizione per la mutualità è il divieto di distribuzione di utili tra i soci): </a:t>
            </a:r>
            <a:r>
              <a:rPr lang="it-IT" i="1" dirty="0" smtClean="0"/>
              <a:t>è remunerazione in proporzione al capitale</a:t>
            </a:r>
            <a:r>
              <a:rPr lang="it-IT" dirty="0" smtClean="0"/>
              <a:t>.</a:t>
            </a:r>
          </a:p>
          <a:p>
            <a:r>
              <a:rPr lang="it-IT" dirty="0" smtClean="0"/>
              <a:t>I </a:t>
            </a:r>
            <a:r>
              <a:rPr lang="it-IT" u="sng" dirty="0" smtClean="0"/>
              <a:t>ristorni</a:t>
            </a:r>
            <a:r>
              <a:rPr lang="it-IT" dirty="0" smtClean="0"/>
              <a:t> sono uno strumento tecnico per attribuire ai soci il vantaggio mutualistico. Sono una specie di «rimborso» ai soci di parte del prezzo pagato per i beni o i servizi acquisti dalla cooperativo o «l’integrazione» della retribuzione corrisposta dalla cooperativa per la prestazione del socio: </a:t>
            </a:r>
            <a:r>
              <a:rPr lang="it-IT" i="1" dirty="0" smtClean="0"/>
              <a:t>è remunerazione in proporzione alla qualità e quantità degli scambi mutualistici. </a:t>
            </a:r>
            <a:endParaRPr lang="it-IT" dirty="0"/>
          </a:p>
        </p:txBody>
      </p:sp>
    </p:spTree>
    <p:extLst>
      <p:ext uri="{BB962C8B-B14F-4D97-AF65-F5344CB8AC3E}">
        <p14:creationId xmlns="" xmlns:p14="http://schemas.microsoft.com/office/powerpoint/2010/main" val="79577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SCOPO MUTALISTICO – SCOPO LUCRATIVO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1) SCOPO MUTUALISTICO: scopo prevalente dell’attività di impresa volto a fornire beni o servizi od occasioni di lavoro direttamente ai membri dell’organizzazione a condizioni più vantaggiose di quelle che otterrebbero sul mercato.</a:t>
            </a:r>
          </a:p>
          <a:p>
            <a:r>
              <a:rPr lang="it-IT" dirty="0" smtClean="0"/>
              <a:t>2) SCOPO LUCRATIVO: lucro </a:t>
            </a:r>
            <a:r>
              <a:rPr lang="it-IT" dirty="0"/>
              <a:t>c.d. oggettivo (ossia produrre utili) e </a:t>
            </a:r>
            <a:r>
              <a:rPr lang="it-IT" dirty="0" smtClean="0"/>
              <a:t>lucro </a:t>
            </a:r>
            <a:r>
              <a:rPr lang="it-IT" dirty="0"/>
              <a:t>c.d. soggettivo </a:t>
            </a:r>
            <a:r>
              <a:rPr lang="it-IT" dirty="0" smtClean="0"/>
              <a:t>(gli utili vanno distribuiti </a:t>
            </a:r>
            <a:r>
              <a:rPr lang="it-IT" dirty="0"/>
              <a:t>fra i soci</a:t>
            </a:r>
            <a:r>
              <a:rPr lang="it-IT" dirty="0" smtClean="0"/>
              <a:t>)</a:t>
            </a:r>
          </a:p>
          <a:p>
            <a:r>
              <a:rPr lang="it-IT" dirty="0" smtClean="0"/>
              <a:t>Conclusione: il vantaggio non deriva direttamente dal rapporto di società (la società non dà gli utili realizzati ai soci), ma è conseguito attraverso distinti e diversi rapporti economici instaurati con la cooperativa.</a:t>
            </a:r>
            <a:endParaRPr lang="it-IT" dirty="0"/>
          </a:p>
          <a:p>
            <a:endParaRPr lang="it-IT" dirty="0"/>
          </a:p>
        </p:txBody>
      </p:sp>
    </p:spTree>
    <p:extLst>
      <p:ext uri="{BB962C8B-B14F-4D97-AF65-F5344CB8AC3E}">
        <p14:creationId xmlns="" xmlns:p14="http://schemas.microsoft.com/office/powerpoint/2010/main" val="1366097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CLASSIFICAZIONE – parte prima</a:t>
            </a:r>
            <a:endParaRPr lang="it-IT" dirty="0"/>
          </a:p>
        </p:txBody>
      </p:sp>
      <p:sp>
        <p:nvSpPr>
          <p:cNvPr id="3" name="Segnaposto contenuto 2"/>
          <p:cNvSpPr>
            <a:spLocks noGrp="1"/>
          </p:cNvSpPr>
          <p:nvPr>
            <p:ph idx="1"/>
          </p:nvPr>
        </p:nvSpPr>
        <p:spPr>
          <a:xfrm>
            <a:off x="457200" y="1340768"/>
            <a:ext cx="8229600" cy="5256584"/>
          </a:xfrm>
        </p:spPr>
        <p:txBody>
          <a:bodyPr>
            <a:normAutofit fontScale="92500" lnSpcReduction="10000"/>
          </a:bodyPr>
          <a:lstStyle/>
          <a:p>
            <a:r>
              <a:rPr lang="it-IT" dirty="0" smtClean="0"/>
              <a:t>1) vecchia disciplina: a responsabilità limitata e non; piccole e non ;</a:t>
            </a:r>
          </a:p>
          <a:p>
            <a:r>
              <a:rPr lang="it-IT" dirty="0" smtClean="0"/>
              <a:t>2) oggi: sono tutte a responsabilità limitata (art. 2518) e possono essere:</a:t>
            </a:r>
          </a:p>
          <a:p>
            <a:r>
              <a:rPr lang="it-IT" dirty="0" smtClean="0"/>
              <a:t>- a mutualità prevalente (ne conseguono benefici fiscali) art. 2512;</a:t>
            </a:r>
          </a:p>
          <a:p>
            <a:r>
              <a:rPr lang="it-IT" dirty="0" smtClean="0"/>
              <a:t>- a mutualità non prevalente.</a:t>
            </a:r>
          </a:p>
          <a:p>
            <a:r>
              <a:rPr lang="it-IT" dirty="0" smtClean="0"/>
              <a:t>- a mutualità pura: solo attività nei confronti sei soci;</a:t>
            </a:r>
          </a:p>
          <a:p>
            <a:r>
              <a:rPr lang="it-IT" dirty="0" smtClean="0"/>
              <a:t>- a mutualità spuria: anche attività nei confronti di terzi (ci </a:t>
            </a:r>
            <a:r>
              <a:rPr lang="it-IT" u="sng" dirty="0" smtClean="0"/>
              <a:t>deve</a:t>
            </a:r>
            <a:r>
              <a:rPr lang="it-IT" dirty="0" smtClean="0"/>
              <a:t> essere tale possibilità in statuto).</a:t>
            </a:r>
          </a:p>
        </p:txBody>
      </p:sp>
    </p:spTree>
    <p:extLst>
      <p:ext uri="{BB962C8B-B14F-4D97-AF65-F5344CB8AC3E}">
        <p14:creationId xmlns="" xmlns:p14="http://schemas.microsoft.com/office/powerpoint/2010/main" val="486031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CLASSIFICAZIONE – parte seconda</a:t>
            </a:r>
            <a:endParaRPr lang="it-IT" dirty="0"/>
          </a:p>
        </p:txBody>
      </p:sp>
      <p:sp>
        <p:nvSpPr>
          <p:cNvPr id="3" name="Segnaposto contenuto 2"/>
          <p:cNvSpPr>
            <a:spLocks noGrp="1"/>
          </p:cNvSpPr>
          <p:nvPr>
            <p:ph idx="1"/>
          </p:nvPr>
        </p:nvSpPr>
        <p:spPr>
          <a:xfrm>
            <a:off x="457200" y="1600200"/>
            <a:ext cx="8229600" cy="4781128"/>
          </a:xfrm>
        </p:spPr>
        <p:txBody>
          <a:bodyPr>
            <a:normAutofit/>
          </a:bodyPr>
          <a:lstStyle/>
          <a:p>
            <a:r>
              <a:rPr lang="it-IT" dirty="0" smtClean="0"/>
              <a:t>A seconda dell’attività svolta si potranno avere cooperative:</a:t>
            </a:r>
          </a:p>
          <a:p>
            <a:r>
              <a:rPr lang="it-IT" dirty="0" smtClean="0"/>
              <a:t>- di consumo;</a:t>
            </a:r>
          </a:p>
          <a:p>
            <a:r>
              <a:rPr lang="it-IT" dirty="0" smtClean="0"/>
              <a:t>- di lavoro;</a:t>
            </a:r>
          </a:p>
          <a:p>
            <a:r>
              <a:rPr lang="it-IT" dirty="0" smtClean="0"/>
              <a:t>- di produzione;</a:t>
            </a:r>
          </a:p>
          <a:p>
            <a:r>
              <a:rPr lang="it-IT" dirty="0" smtClean="0"/>
              <a:t>- di costruzione;</a:t>
            </a:r>
          </a:p>
          <a:p>
            <a:r>
              <a:rPr lang="it-IT" dirty="0" smtClean="0"/>
              <a:t>- di credito;</a:t>
            </a:r>
          </a:p>
          <a:p>
            <a:r>
              <a:rPr lang="it-IT" dirty="0" smtClean="0"/>
              <a:t>- di assicurazione.</a:t>
            </a:r>
            <a:endParaRPr lang="it-IT" dirty="0"/>
          </a:p>
        </p:txBody>
      </p:sp>
    </p:spTree>
    <p:extLst>
      <p:ext uri="{BB962C8B-B14F-4D97-AF65-F5344CB8AC3E}">
        <p14:creationId xmlns="" xmlns:p14="http://schemas.microsoft.com/office/powerpoint/2010/main" val="3281784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COSTITUZIONE DELLA COOPERATIVA:  art. 2521</a:t>
            </a:r>
            <a:endParaRPr lang="it-IT" dirty="0"/>
          </a:p>
        </p:txBody>
      </p:sp>
      <p:sp>
        <p:nvSpPr>
          <p:cNvPr id="3" name="Segnaposto contenuto 2"/>
          <p:cNvSpPr>
            <a:spLocks noGrp="1"/>
          </p:cNvSpPr>
          <p:nvPr>
            <p:ph idx="1"/>
          </p:nvPr>
        </p:nvSpPr>
        <p:spPr>
          <a:xfrm>
            <a:off x="457200" y="1600200"/>
            <a:ext cx="8229600" cy="5069160"/>
          </a:xfrm>
        </p:spPr>
        <p:txBody>
          <a:bodyPr>
            <a:normAutofit fontScale="92500" lnSpcReduction="20000"/>
          </a:bodyPr>
          <a:lstStyle/>
          <a:p>
            <a:r>
              <a:rPr lang="it-IT" dirty="0" smtClean="0"/>
              <a:t>La società deve costituirsi per atto pubblico (non per scrittura privata).</a:t>
            </a:r>
          </a:p>
          <a:p>
            <a:r>
              <a:rPr lang="it-IT" dirty="0" smtClean="0"/>
              <a:t>L’atto pubblico è l’atto redatto dal notaio cui viene data pubblica fede fino a querela di falso.</a:t>
            </a:r>
          </a:p>
          <a:p>
            <a:r>
              <a:rPr lang="it-IT" dirty="0" smtClean="0"/>
              <a:t>Il notaio dovrà verificare che ci siano tutte le condizioni di legge e che siano rispettate tutte le norme nella redazione dello statuto (non è possibile ad esempio che ci siano clausole che comportino la disparità di trattamento o che ci sia una società regolata dalle norme della </a:t>
            </a:r>
            <a:r>
              <a:rPr lang="it-IT" dirty="0" err="1" smtClean="0"/>
              <a:t>srl</a:t>
            </a:r>
            <a:r>
              <a:rPr lang="it-IT" dirty="0" smtClean="0"/>
              <a:t> con 30 soci). In caso contrario dovrà rifiutare di ricevere l’atto.</a:t>
            </a:r>
            <a:endParaRPr lang="it-IT" dirty="0"/>
          </a:p>
        </p:txBody>
      </p:sp>
    </p:spTree>
    <p:extLst>
      <p:ext uri="{BB962C8B-B14F-4D97-AF65-F5344CB8AC3E}">
        <p14:creationId xmlns="" xmlns:p14="http://schemas.microsoft.com/office/powerpoint/2010/main" val="83035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VARIABILITA’ DEL CAPITALE: art. 2511</a:t>
            </a:r>
            <a:endParaRPr lang="it-IT" dirty="0"/>
          </a:p>
        </p:txBody>
      </p:sp>
      <p:sp>
        <p:nvSpPr>
          <p:cNvPr id="3" name="Segnaposto contenuto 2"/>
          <p:cNvSpPr>
            <a:spLocks noGrp="1"/>
          </p:cNvSpPr>
          <p:nvPr>
            <p:ph idx="1"/>
          </p:nvPr>
        </p:nvSpPr>
        <p:spPr>
          <a:xfrm>
            <a:off x="457200" y="1600200"/>
            <a:ext cx="8229600" cy="5069160"/>
          </a:xfrm>
        </p:spPr>
        <p:txBody>
          <a:bodyPr>
            <a:normAutofit fontScale="85000" lnSpcReduction="20000"/>
          </a:bodyPr>
          <a:lstStyle/>
          <a:p>
            <a:r>
              <a:rPr lang="it-IT" dirty="0" smtClean="0"/>
              <a:t>«Le cooperative sono società a capitale variabile con scopo mutualistico».</a:t>
            </a:r>
          </a:p>
          <a:p>
            <a:r>
              <a:rPr lang="it-IT" dirty="0" smtClean="0"/>
              <a:t>A differenza delle società lucrative il capitale sociale non è determinato in un ammontare prestabilito (art. 2542 comma1) per favorire l’ingresso e l’uscita dei soci senza dover «formalmente toccare» il capitale (che nelle società lucrative è una modifica statutaria ed occorre l’intervento del notaio verbalizzante l’assemblea, la pubblicità a registro imprese, quindi una serie di formalità «burocratiche»). </a:t>
            </a:r>
          </a:p>
          <a:p>
            <a:r>
              <a:rPr lang="it-IT" dirty="0" smtClean="0"/>
              <a:t>Il capitale può essere aumentato con modifica statutaria ma in via indipendente dall’ingresso o dall’uscita di un socio.</a:t>
            </a:r>
            <a:endParaRPr lang="it-IT" dirty="0"/>
          </a:p>
        </p:txBody>
      </p:sp>
    </p:spTree>
    <p:extLst>
      <p:ext uri="{BB962C8B-B14F-4D97-AF65-F5344CB8AC3E}">
        <p14:creationId xmlns="" xmlns:p14="http://schemas.microsoft.com/office/powerpoint/2010/main" val="74409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PRINCIPIO DELLA PORTA APERTA: art. 2524</a:t>
            </a:r>
            <a:endParaRPr lang="it-IT" dirty="0"/>
          </a:p>
        </p:txBody>
      </p:sp>
      <p:sp>
        <p:nvSpPr>
          <p:cNvPr id="3" name="Segnaposto contenuto 2"/>
          <p:cNvSpPr>
            <a:spLocks noGrp="1"/>
          </p:cNvSpPr>
          <p:nvPr>
            <p:ph idx="1"/>
          </p:nvPr>
        </p:nvSpPr>
        <p:spPr>
          <a:xfrm>
            <a:off x="457200" y="1600200"/>
            <a:ext cx="8229600" cy="5069160"/>
          </a:xfrm>
        </p:spPr>
        <p:txBody>
          <a:bodyPr>
            <a:normAutofit fontScale="92500" lnSpcReduction="20000"/>
          </a:bodyPr>
          <a:lstStyle/>
          <a:p>
            <a:r>
              <a:rPr lang="it-IT" dirty="0" smtClean="0"/>
              <a:t>La variabilità del capitale è collegata al c.d. principio della porta aperta: l’ammissione di nuovi soci non importa modificazione dell’atto costitutivo.</a:t>
            </a:r>
          </a:p>
          <a:p>
            <a:r>
              <a:rPr lang="it-IT" dirty="0" smtClean="0"/>
              <a:t>Quindi il principio è quello di avere la possibilità di un «ricircolo» di soci senza che questo incida sulla struttura della società (né modifica del capitale sociale, come succederebbe ove facesse ingresso un nuovo socio in una società di capitali, né modifica dei patti sociali, come succederebbe ove facesse ingresso un nuovo socio in una società di persone).</a:t>
            </a:r>
            <a:endParaRPr lang="it-IT" dirty="0"/>
          </a:p>
        </p:txBody>
      </p:sp>
    </p:spTree>
    <p:extLst>
      <p:ext uri="{BB962C8B-B14F-4D97-AF65-F5344CB8AC3E}">
        <p14:creationId xmlns="" xmlns:p14="http://schemas.microsoft.com/office/powerpoint/2010/main" val="1149539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REQUISITI DEI SOCI: art. 2527 e RAPPORTI CON I SOCI: art. 2516</a:t>
            </a:r>
            <a:endParaRPr lang="it-IT" dirty="0"/>
          </a:p>
        </p:txBody>
      </p:sp>
      <p:sp>
        <p:nvSpPr>
          <p:cNvPr id="3" name="Segnaposto contenuto 2"/>
          <p:cNvSpPr>
            <a:spLocks noGrp="1"/>
          </p:cNvSpPr>
          <p:nvPr>
            <p:ph idx="1"/>
          </p:nvPr>
        </p:nvSpPr>
        <p:spPr>
          <a:xfrm>
            <a:off x="457200" y="1412776"/>
            <a:ext cx="8229600" cy="5445224"/>
          </a:xfrm>
        </p:spPr>
        <p:txBody>
          <a:bodyPr>
            <a:normAutofit fontScale="92500" lnSpcReduction="20000"/>
          </a:bodyPr>
          <a:lstStyle/>
          <a:p>
            <a:r>
              <a:rPr lang="it-IT" dirty="0" smtClean="0"/>
              <a:t>«l’atto costitutivo stabilisce i requisiti per l’ammissione dei nuovi soci e la relativa procedura, secondo criteri non discriminatori coerenti con lo scopo mutualistico».</a:t>
            </a:r>
          </a:p>
          <a:p>
            <a:r>
              <a:rPr lang="it-IT" dirty="0" smtClean="0"/>
              <a:t>I requisiti devono essere specificamente indicati (salvo per le cooperative di consumo dove l’attività è quella di procurare beni di consumo al minor costo per i soci).</a:t>
            </a:r>
          </a:p>
          <a:p>
            <a:r>
              <a:rPr lang="it-IT" dirty="0" smtClean="0"/>
              <a:t>Principio cardine in materia societaria è la parità di trattamento dei soci. Detto principio è ribadito anche dall’art. 2516 «nella costituzione e nell’esecuzione dei rapporti mutualistici deve essere rispettato il principio di parità di trattamento».</a:t>
            </a:r>
            <a:endParaRPr lang="it-IT" dirty="0"/>
          </a:p>
        </p:txBody>
      </p:sp>
    </p:spTree>
    <p:extLst>
      <p:ext uri="{BB962C8B-B14F-4D97-AF65-F5344CB8AC3E}">
        <p14:creationId xmlns="" xmlns:p14="http://schemas.microsoft.com/office/powerpoint/2010/main" val="903812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1143000"/>
          </a:xfrm>
        </p:spPr>
        <p:txBody>
          <a:bodyPr>
            <a:normAutofit fontScale="90000"/>
          </a:bodyPr>
          <a:lstStyle/>
          <a:p>
            <a:r>
              <a:rPr lang="it-IT" dirty="0" smtClean="0"/>
              <a:t>NUMERO MINIMO DI SOCI: ART. 2522</a:t>
            </a:r>
            <a:endParaRPr lang="it-IT" dirty="0"/>
          </a:p>
        </p:txBody>
      </p:sp>
      <p:sp>
        <p:nvSpPr>
          <p:cNvPr id="3" name="Segnaposto contenuto 2"/>
          <p:cNvSpPr>
            <a:spLocks noGrp="1"/>
          </p:cNvSpPr>
          <p:nvPr>
            <p:ph idx="1"/>
          </p:nvPr>
        </p:nvSpPr>
        <p:spPr>
          <a:xfrm>
            <a:off x="467544" y="1052736"/>
            <a:ext cx="8229600" cy="5472608"/>
          </a:xfrm>
        </p:spPr>
        <p:txBody>
          <a:bodyPr>
            <a:normAutofit fontScale="92500" lnSpcReduction="10000"/>
          </a:bodyPr>
          <a:lstStyle/>
          <a:p>
            <a:r>
              <a:rPr lang="it-IT" dirty="0" smtClean="0"/>
              <a:t>Numero minimo in generale: 9 soci.</a:t>
            </a:r>
          </a:p>
          <a:p>
            <a:r>
              <a:rPr lang="it-IT" dirty="0" smtClean="0"/>
              <a:t>In questo caso la società potrà essere disciplinata, ove nulla sia specificato, dalle norme della spa; ove il numero non superi i 20 (oppure la società non abbia un determinato patrimonio) lo statuto può rimandare alle norme della </a:t>
            </a:r>
            <a:r>
              <a:rPr lang="it-IT" dirty="0" err="1" smtClean="0"/>
              <a:t>srl</a:t>
            </a:r>
            <a:r>
              <a:rPr lang="it-IT" dirty="0" smtClean="0"/>
              <a:t>.</a:t>
            </a:r>
          </a:p>
          <a:p>
            <a:r>
              <a:rPr lang="it-IT" dirty="0" smtClean="0"/>
              <a:t>Numero minimo (casi speciali):</a:t>
            </a:r>
          </a:p>
          <a:p>
            <a:r>
              <a:rPr lang="it-IT" dirty="0" smtClean="0"/>
              <a:t>-  3 soci: se i soci sono persone fisiche, in questo caso </a:t>
            </a:r>
            <a:r>
              <a:rPr lang="it-IT" u="sng" dirty="0" smtClean="0"/>
              <a:t>deve</a:t>
            </a:r>
            <a:r>
              <a:rPr lang="it-IT" dirty="0" smtClean="0"/>
              <a:t> adottare le norme sulla </a:t>
            </a:r>
            <a:r>
              <a:rPr lang="it-IT" dirty="0" err="1" smtClean="0"/>
              <a:t>srl</a:t>
            </a:r>
            <a:r>
              <a:rPr lang="it-IT" dirty="0" smtClean="0"/>
              <a:t>.</a:t>
            </a:r>
          </a:p>
          <a:p>
            <a:r>
              <a:rPr lang="it-IT" dirty="0" smtClean="0"/>
              <a:t>- 50 soci: società di consumo (richiesto ai fini della pubblicità, non della costituzione, da leggi speciali).</a:t>
            </a:r>
            <a:endParaRPr lang="it-IT" dirty="0"/>
          </a:p>
        </p:txBody>
      </p:sp>
    </p:spTree>
    <p:extLst>
      <p:ext uri="{BB962C8B-B14F-4D97-AF65-F5344CB8AC3E}">
        <p14:creationId xmlns="" xmlns:p14="http://schemas.microsoft.com/office/powerpoint/2010/main" val="197338641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1230</Words>
  <Application>Microsoft Office PowerPoint</Application>
  <PresentationFormat>Presentazione su schermo (4:3)</PresentationFormat>
  <Paragraphs>60</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NOZIONE: società cooperativa</vt:lpstr>
      <vt:lpstr>SCOPO MUTALISTICO – SCOPO LUCRATIVO</vt:lpstr>
      <vt:lpstr>CLASSIFICAZIONE – parte prima</vt:lpstr>
      <vt:lpstr>CLASSIFICAZIONE – parte seconda</vt:lpstr>
      <vt:lpstr>COSTITUZIONE DELLA COOPERATIVA:  art. 2521</vt:lpstr>
      <vt:lpstr>VARIABILITA’ DEL CAPITALE: art. 2511</vt:lpstr>
      <vt:lpstr>PRINCIPIO DELLA PORTA APERTA: art. 2524</vt:lpstr>
      <vt:lpstr>REQUISITI DEI SOCI: art. 2527 e RAPPORTI CON I SOCI: art. 2516</vt:lpstr>
      <vt:lpstr>NUMERO MINIMO DI SOCI: ART. 2522</vt:lpstr>
      <vt:lpstr>DISCIPLINA PARTECIPAZIONI – I parte</vt:lpstr>
      <vt:lpstr>DISCIPLINA PARTECIPAZIONI – II parte</vt:lpstr>
      <vt:lpstr>UTILI E RISTORNI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NOZIONE: società cooperativa</dc:title>
  <dc:creator>utente</dc:creator>
  <cp:lastModifiedBy>paolo</cp:lastModifiedBy>
  <cp:revision>14</cp:revision>
  <dcterms:created xsi:type="dcterms:W3CDTF">2012-05-09T09:22:26Z</dcterms:created>
  <dcterms:modified xsi:type="dcterms:W3CDTF">2012-06-25T15:49:06Z</dcterms:modified>
</cp:coreProperties>
</file>