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6" r:id="rId13"/>
    <p:sldId id="268" r:id="rId14"/>
    <p:sldId id="269" r:id="rId15"/>
    <p:sldId id="277" r:id="rId16"/>
    <p:sldId id="270" r:id="rId17"/>
    <p:sldId id="271" r:id="rId18"/>
    <p:sldId id="272" r:id="rId19"/>
    <p:sldId id="273" r:id="rId20"/>
    <p:sldId id="274" r:id="rId21"/>
    <p:sldId id="275" r:id="rId22"/>
    <p:sldId id="278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E5DC7-4054-47C2-A7DF-A00E23E86189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6A240-894A-43C7-A7DB-49358065D4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75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6A240-894A-43C7-A7DB-49358065D412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87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28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68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88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01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59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43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60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5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89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74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BC52C-035E-436D-A863-60BA67D115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F031-2B96-49A0-95F8-646CBDA580C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71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SISTEMA ELETTORALE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No previsione costituzionale</a:t>
            </a:r>
          </a:p>
          <a:p>
            <a:endParaRPr lang="it-IT" sz="2800" b="1" dirty="0"/>
          </a:p>
          <a:p>
            <a:r>
              <a:rPr lang="it-IT" sz="2800" b="1" dirty="0" smtClean="0"/>
              <a:t>Tre aspetti:</a:t>
            </a:r>
          </a:p>
          <a:p>
            <a:r>
              <a:rPr lang="it-IT" sz="2800" b="1" dirty="0" smtClean="0"/>
              <a:t>1) Diritto di elettorato attivo</a:t>
            </a:r>
          </a:p>
          <a:p>
            <a:pPr lvl="0"/>
            <a:r>
              <a:rPr lang="it-IT" sz="2800" b="1" dirty="0" smtClean="0"/>
              <a:t>2) </a:t>
            </a:r>
            <a:r>
              <a:rPr lang="it-IT" sz="2800" b="1" dirty="0">
                <a:solidFill>
                  <a:prstClr val="black"/>
                </a:solidFill>
              </a:rPr>
              <a:t>Disciplina legislativa della campagna elettorale (finanziamento, ineleggibilità e incompatibilità)</a:t>
            </a:r>
          </a:p>
          <a:p>
            <a:pPr lvl="0"/>
            <a:r>
              <a:rPr lang="it-IT" sz="2800" b="1" dirty="0" smtClean="0">
                <a:solidFill>
                  <a:prstClr val="black"/>
                </a:solidFill>
              </a:rPr>
              <a:t>3) Sistema </a:t>
            </a:r>
            <a:r>
              <a:rPr lang="it-IT" sz="2800" b="1" dirty="0">
                <a:solidFill>
                  <a:prstClr val="black"/>
                </a:solidFill>
              </a:rPr>
              <a:t>elettorale = trasformazione dei voti in </a:t>
            </a:r>
            <a:r>
              <a:rPr lang="it-IT" sz="2800" b="1" dirty="0" smtClean="0">
                <a:solidFill>
                  <a:prstClr val="black"/>
                </a:solidFill>
              </a:rPr>
              <a:t>seggi</a:t>
            </a:r>
            <a:endParaRPr lang="it-IT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smtClean="0"/>
              <a:t>METODO DEL QUOZIENTE</a:t>
            </a:r>
            <a:endParaRPr lang="it-IT" sz="3200" b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2</a:t>
            </a:r>
            <a:r>
              <a:rPr lang="it-IT" sz="2400" b="1" dirty="0" smtClean="0"/>
              <a:t>) Metodo del quoziente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Totale voti tutte le liste = cifra elettorale generale</a:t>
            </a:r>
          </a:p>
          <a:p>
            <a:r>
              <a:rPr lang="it-IT" sz="2400" b="1" dirty="0" smtClean="0"/>
              <a:t>Cifra elettorale generale viene divisa per il numero di seggi = quoziente elettorale</a:t>
            </a:r>
          </a:p>
          <a:p>
            <a:endParaRPr lang="it-IT" sz="2400" b="1" dirty="0"/>
          </a:p>
          <a:p>
            <a:r>
              <a:rPr lang="it-IT" sz="2400" b="1" dirty="0" smtClean="0"/>
              <a:t>Cifra elettorale di ciascuna lista = totale voti validi della lista</a:t>
            </a:r>
          </a:p>
          <a:p>
            <a:endParaRPr lang="it-IT" sz="2400" b="1" dirty="0"/>
          </a:p>
          <a:p>
            <a:r>
              <a:rPr lang="it-IT" sz="2400" b="1" dirty="0" smtClean="0"/>
              <a:t>Cifra elettorale lista viene divisa per il quoziente elettorale = numero seggi della lista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591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SENZA RESTI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Seggi = 10</a:t>
            </a:r>
          </a:p>
          <a:p>
            <a:r>
              <a:rPr lang="it-IT" sz="2400" b="1" dirty="0" smtClean="0"/>
              <a:t>Cifra elettorale generale = 1000</a:t>
            </a:r>
          </a:p>
          <a:p>
            <a:r>
              <a:rPr lang="it-IT" sz="2400" b="1" dirty="0" smtClean="0"/>
              <a:t>Cifra elettorale partito dei verdi = 500</a:t>
            </a:r>
          </a:p>
          <a:p>
            <a:r>
              <a:rPr lang="it-IT" sz="2400" b="1" dirty="0" smtClean="0"/>
              <a:t>Cifra elettorale partito dei bianchi = 300</a:t>
            </a:r>
          </a:p>
          <a:p>
            <a:r>
              <a:rPr lang="it-IT" sz="2400" b="1" dirty="0" smtClean="0"/>
              <a:t>Cifra elettorale partito dei rossi = 200</a:t>
            </a:r>
          </a:p>
          <a:p>
            <a:endParaRPr lang="it-IT" sz="2400" b="1" dirty="0" smtClean="0"/>
          </a:p>
          <a:p>
            <a:r>
              <a:rPr lang="it-IT" sz="2400" b="1" u="sng" dirty="0" smtClean="0"/>
              <a:t>Quoziente elettorale = 	1000:10 = 100</a:t>
            </a:r>
          </a:p>
          <a:p>
            <a:r>
              <a:rPr lang="it-IT" sz="2400" b="1" dirty="0" smtClean="0"/>
              <a:t>Verdi = 500:100 = 5 seggi</a:t>
            </a:r>
          </a:p>
          <a:p>
            <a:r>
              <a:rPr lang="it-IT" sz="2400" b="1" dirty="0" smtClean="0"/>
              <a:t>Bianchi = 300:100 = 3 seggi</a:t>
            </a:r>
          </a:p>
          <a:p>
            <a:r>
              <a:rPr lang="it-IT" sz="2400" b="1" dirty="0" smtClean="0"/>
              <a:t>Rossi = 200:100 = 2 seggi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09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 RESTI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 smtClean="0"/>
              <a:t>Seggi = 12</a:t>
            </a:r>
          </a:p>
          <a:p>
            <a:r>
              <a:rPr lang="it-IT" sz="2200" b="1" dirty="0" smtClean="0"/>
              <a:t>Cifra elettorale generale = 3000</a:t>
            </a:r>
          </a:p>
          <a:p>
            <a:r>
              <a:rPr lang="it-IT" sz="2200" b="1" dirty="0" smtClean="0"/>
              <a:t>Cifra elettorale partito dei rossi =  1650</a:t>
            </a:r>
          </a:p>
          <a:p>
            <a:r>
              <a:rPr lang="it-IT" sz="2200" b="1" dirty="0" smtClean="0"/>
              <a:t>Cifra elettorale partito dei verdi = 800</a:t>
            </a:r>
          </a:p>
          <a:p>
            <a:r>
              <a:rPr lang="it-IT" sz="2200" b="1" dirty="0" smtClean="0"/>
              <a:t>Cifra elettorale partito dei bianchi = 550</a:t>
            </a:r>
          </a:p>
          <a:p>
            <a:r>
              <a:rPr lang="it-IT" sz="2200" b="1" dirty="0" smtClean="0"/>
              <a:t>3000:12= 250 (</a:t>
            </a:r>
            <a:r>
              <a:rPr lang="it-IT" sz="2200" b="1" u="sng" dirty="0" smtClean="0"/>
              <a:t>quoziente elettorale</a:t>
            </a:r>
            <a:r>
              <a:rPr lang="it-IT" sz="2200" b="1" dirty="0" smtClean="0"/>
              <a:t>)</a:t>
            </a:r>
          </a:p>
          <a:p>
            <a:endParaRPr lang="it-IT" sz="2200" b="1" dirty="0" smtClean="0"/>
          </a:p>
          <a:p>
            <a:r>
              <a:rPr lang="it-IT" sz="2200" b="1" dirty="0" smtClean="0"/>
              <a:t>Rossi = 1650:250=6,6   (7 SEGGI) = perché il resto 0,6 è più alto degli altri due resti che sono 0,2 ciascuno.</a:t>
            </a:r>
          </a:p>
          <a:p>
            <a:r>
              <a:rPr lang="it-IT" sz="2200" b="1" dirty="0" smtClean="0"/>
              <a:t>Verdi = 800:250 = 3,2 (</a:t>
            </a:r>
            <a:r>
              <a:rPr lang="it-IT" sz="2200" b="1" u="sng" dirty="0" smtClean="0"/>
              <a:t>3 SEGGI</a:t>
            </a:r>
            <a:r>
              <a:rPr lang="it-IT" sz="2200" b="1" dirty="0" smtClean="0"/>
              <a:t>)</a:t>
            </a:r>
          </a:p>
          <a:p>
            <a:r>
              <a:rPr lang="it-IT" sz="2200" b="1" dirty="0" smtClean="0"/>
              <a:t>Bianchi = 550:250 = 2,2 (</a:t>
            </a:r>
            <a:r>
              <a:rPr lang="it-IT" sz="2200" b="1" u="sng" dirty="0" smtClean="0"/>
              <a:t>2 SEGGI</a:t>
            </a:r>
            <a:r>
              <a:rPr lang="it-IT" sz="2200" b="1" dirty="0" smtClean="0"/>
              <a:t>)</a:t>
            </a:r>
            <a:endParaRPr lang="it-IT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……………..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Sistema maggioritario = selezione e stabilità di governo = maggioranze stabili = riduzione partiti</a:t>
            </a:r>
          </a:p>
          <a:p>
            <a:endParaRPr lang="it-IT" sz="2400" b="1" dirty="0"/>
          </a:p>
          <a:p>
            <a:endParaRPr lang="it-IT" sz="2400" b="1" dirty="0" smtClean="0"/>
          </a:p>
          <a:p>
            <a:r>
              <a:rPr lang="it-IT" sz="2400" b="1" dirty="0" smtClean="0"/>
              <a:t>Sistema proporzionale = fotografia della società = rappresentatività (selettività con clausole di sbarramento Germania = 5% o con premi di maggioranza) = sistemi proiettivi = aumento partiti</a:t>
            </a:r>
          </a:p>
          <a:p>
            <a:endParaRPr lang="it-IT" sz="2400" b="1" dirty="0"/>
          </a:p>
          <a:p>
            <a:r>
              <a:rPr lang="it-IT" sz="2400" b="1" dirty="0" smtClean="0"/>
              <a:t>Premi di maggioranza = Legge Acerbo del 1923; Legge truffa n. 148/1953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4660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…………..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800" b="1" dirty="0" smtClean="0"/>
              <a:t>Rapporto tra sistema elettorale e sistema politico</a:t>
            </a:r>
          </a:p>
          <a:p>
            <a:endParaRPr lang="it-IT" sz="2800" b="1" dirty="0"/>
          </a:p>
          <a:p>
            <a:r>
              <a:rPr lang="it-IT" sz="2800" b="1" dirty="0" smtClean="0"/>
              <a:t>Sistema politico = dato storico, culturale, politico in senso largo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Sistema elettorale = formula tecnica</a:t>
            </a:r>
          </a:p>
          <a:p>
            <a:endParaRPr lang="it-IT" sz="2800" b="1" dirty="0"/>
          </a:p>
          <a:p>
            <a:r>
              <a:rPr lang="it-IT" sz="2800" b="1" dirty="0" smtClean="0"/>
              <a:t>Il sistema elettorale non produce direttamente un determinato sistema politico</a:t>
            </a:r>
          </a:p>
          <a:p>
            <a:endParaRPr lang="it-IT" sz="2800" b="1" dirty="0"/>
          </a:p>
          <a:p>
            <a:r>
              <a:rPr lang="it-IT" sz="2800" b="1" dirty="0" smtClean="0"/>
              <a:t>I rischi dell’ingegneria istituzionale (di per sé la formula elettorale non determina sistemi proiettivi o selettivi)</a:t>
            </a:r>
          </a:p>
        </p:txBody>
      </p:sp>
    </p:spTree>
    <p:extLst>
      <p:ext uri="{BB962C8B-B14F-4D97-AF65-F5344CB8AC3E}">
        <p14:creationId xmlns:p14="http://schemas.microsoft.com/office/powerpoint/2010/main" val="2599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TIPI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VOTO. MOTIVAZIONI DELL’ELETTORE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latin typeface="+mj-lt"/>
              </a:rPr>
              <a:t>SISTEMA ELETTORALE PROPORZIONALE = VOTO SINCERO</a:t>
            </a:r>
          </a:p>
          <a:p>
            <a:endParaRPr lang="it-IT" sz="2800" b="1" dirty="0" smtClean="0">
              <a:latin typeface="+mj-lt"/>
            </a:endParaRPr>
          </a:p>
          <a:p>
            <a:endParaRPr lang="it-IT" sz="2800" b="1" dirty="0" smtClean="0">
              <a:latin typeface="+mj-lt"/>
            </a:endParaRPr>
          </a:p>
          <a:p>
            <a:r>
              <a:rPr lang="it-IT" sz="2800" b="1" dirty="0" smtClean="0">
                <a:latin typeface="+mj-lt"/>
              </a:rPr>
              <a:t>SISTEMA ELETTORALE MAGGIORITARIO = VOTO STRATEGICO</a:t>
            </a:r>
            <a:endParaRPr lang="it-IT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LEGGE ELETTORALE ITALIANA (n. 270/1995)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sistema elettorale proporzionale con metodo del quoziente;</a:t>
            </a:r>
          </a:p>
          <a:p>
            <a:r>
              <a:rPr lang="it-IT" sz="2800" b="1" dirty="0" smtClean="0"/>
              <a:t>- lista bloccata;</a:t>
            </a:r>
          </a:p>
          <a:p>
            <a:r>
              <a:rPr lang="it-IT" sz="2800" b="1" dirty="0" smtClean="0"/>
              <a:t>- no voto di preferenza;</a:t>
            </a:r>
          </a:p>
          <a:p>
            <a:r>
              <a:rPr lang="it-IT" sz="2800" b="1" dirty="0" smtClean="0"/>
              <a:t>- collegamento fra liste (coalizioni);</a:t>
            </a:r>
          </a:p>
          <a:p>
            <a:r>
              <a:rPr lang="it-IT" sz="2800" b="1" dirty="0" smtClean="0"/>
              <a:t>- preventiva indicazione del Capo della coalizione o del Capo della lista;</a:t>
            </a:r>
          </a:p>
          <a:p>
            <a:r>
              <a:rPr lang="it-IT" sz="2800" b="1" dirty="0" smtClean="0"/>
              <a:t>- clausole di sbarramento;</a:t>
            </a:r>
          </a:p>
          <a:p>
            <a:r>
              <a:rPr lang="it-IT" sz="2800" b="1" dirty="0" smtClean="0"/>
              <a:t>- premio di maggioranza.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2134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DIFFERENZE TRA CAMERA E SENATO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sz="2800" b="1" dirty="0" smtClean="0"/>
              <a:t>Senato = art. 57, comma 1 </a:t>
            </a:r>
            <a:r>
              <a:rPr lang="it-IT" sz="2800" b="1" dirty="0" err="1" smtClean="0"/>
              <a:t>Cost</a:t>
            </a:r>
            <a:r>
              <a:rPr lang="it-IT" sz="2800" b="1" dirty="0" smtClean="0"/>
              <a:t>. = Il Senato è eletto a base regionale</a:t>
            </a:r>
          </a:p>
          <a:p>
            <a:endParaRPr lang="it-IT" sz="2800" b="1" dirty="0"/>
          </a:p>
          <a:p>
            <a:r>
              <a:rPr lang="it-IT" sz="2800" b="1" dirty="0" smtClean="0"/>
              <a:t>I seggi delle Regioni = si tiene conto dei voti espressi nella Regione = clausola di sbarramento e premio di coalizione fissati nell’ambito della Regione.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817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CLAUSOLE DI SBARRAMENTO PER LA CAMERA DEPUTATI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 b="1" dirty="0" smtClean="0"/>
              <a:t>Ripartizione dei seggi (metodo del quoziente):</a:t>
            </a:r>
          </a:p>
          <a:p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- coalizioni di liste con almeno 10% voti validi nel territorio nazionale (con almeno una lista con almeno 2% voti validi espressi);</a:t>
            </a:r>
          </a:p>
          <a:p>
            <a:r>
              <a:rPr lang="it-IT" sz="2800" b="1" dirty="0" smtClean="0"/>
              <a:t>- singole liste non collegate a coalizioni con almeno 4% voti validi;</a:t>
            </a:r>
          </a:p>
          <a:p>
            <a:r>
              <a:rPr lang="it-IT" sz="2800" b="1" dirty="0" smtClean="0"/>
              <a:t>- liste di coalizioni che non superano 10% ma che come singole abbiano almeno 4% voti validi nazionali;</a:t>
            </a:r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8404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CLAUSOLE DI SBARRAMENTO PER IL SENATO DELLA REPUBBLICA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/>
              <a:t>Ripartizioni dei seggi (metodo del quoziente)</a:t>
            </a:r>
          </a:p>
          <a:p>
            <a:endParaRPr lang="it-IT" sz="2600" b="1" dirty="0"/>
          </a:p>
          <a:p>
            <a:r>
              <a:rPr lang="it-IT" sz="2600" b="1" dirty="0" smtClean="0"/>
              <a:t>- coalizioni di liste con almeno 20% voti validi espressi nella Regione (con almeno una lista collegata con almeno 3% sul piano regionale di voti validi espressi);</a:t>
            </a:r>
          </a:p>
          <a:p>
            <a:r>
              <a:rPr lang="it-IT" sz="2600" b="1" dirty="0" smtClean="0"/>
              <a:t>- singole liste non collegate a coalizioni con almeno 8% sul piano regionale dei voti validi espressi;</a:t>
            </a:r>
          </a:p>
          <a:p>
            <a:r>
              <a:rPr lang="it-IT" sz="2600" b="1" dirty="0" smtClean="0"/>
              <a:t>- liste che pur appartenendo a coalizioni non superano la percentuale richiesta ma conseguono 8% sul piano regionale.</a:t>
            </a:r>
            <a:endParaRPr lang="it-IT" sz="2600" b="1" dirty="0"/>
          </a:p>
        </p:txBody>
      </p:sp>
    </p:spTree>
    <p:extLst>
      <p:ext uri="{BB962C8B-B14F-4D97-AF65-F5344CB8AC3E}">
        <p14:creationId xmlns:p14="http://schemas.microsoft.com/office/powerpoint/2010/main" val="162770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1) Elettorato attivo = capacità di votare</a:t>
            </a:r>
          </a:p>
          <a:p>
            <a:r>
              <a:rPr lang="it-IT" sz="2800" b="1" dirty="0" smtClean="0"/>
              <a:t>(cittadinanza italiana, maggiore età per Camera, 25 anni per Senato)</a:t>
            </a:r>
          </a:p>
          <a:p>
            <a:endParaRPr lang="it-IT" sz="2800" b="1" dirty="0"/>
          </a:p>
          <a:p>
            <a:r>
              <a:rPr lang="it-IT" sz="2800" b="1" dirty="0" smtClean="0"/>
              <a:t>Caratteri del voto: </a:t>
            </a:r>
          </a:p>
          <a:p>
            <a:r>
              <a:rPr lang="it-IT" sz="2800" b="1" dirty="0" smtClean="0"/>
              <a:t>Personale, eguale, libero, segreto</a:t>
            </a:r>
          </a:p>
          <a:p>
            <a:r>
              <a:rPr lang="it-IT" sz="2800" b="1" dirty="0" smtClean="0"/>
              <a:t>Dovere civico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7523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PREMIO DI MAGGIORANZA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Camera dei Deputati = coalizione di liste o lista con maggioranza dei voti nazionali = 340 seggi (quota premio aggiuntiva dei seggi);</a:t>
            </a:r>
          </a:p>
          <a:p>
            <a:endParaRPr lang="it-IT" sz="2400" b="1" dirty="0"/>
          </a:p>
          <a:p>
            <a:r>
              <a:rPr lang="it-IT" sz="2400" b="1" dirty="0" smtClean="0"/>
              <a:t>Senato della Repubblica = assegnazione dei seggi su base regionale = coalizione di liste o lista con maggioranza dei voti nella Regione = 55% dei seggi attribuiti alla Regione</a:t>
            </a:r>
          </a:p>
          <a:p>
            <a:endParaRPr lang="it-IT" sz="2400" b="1" dirty="0"/>
          </a:p>
          <a:p>
            <a:r>
              <a:rPr lang="it-IT" sz="2400" b="1" dirty="0" smtClean="0"/>
              <a:t>Differenze nell’attribuzione del premio di maggioranza = possibilità di avere due Camere con maggioranze diverse.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794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APPLICAZIONE DELLA LEGGE ELETTORALE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2006 = II Governo Prodi = maggioranza molto labile al Senato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2008 = Governo Berlusconi = maggioranza stabile alla Camera e al Senato</a:t>
            </a:r>
          </a:p>
          <a:p>
            <a:r>
              <a:rPr lang="it-IT" sz="2800" b="1" dirty="0" smtClean="0"/>
              <a:t>Esclusione di alcune forze politiche storiche dalla rappresentanza parlamentare (Rifondazione comunista, Comunisti italiani e Verdi) = solo l’UDC (lista non collegata) ha superato lo sbarramento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9471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LEGGE ELETTORALE PARLAMENTO EUROPEO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Legge n. 10/2009 (accordo </a:t>
            </a:r>
            <a:r>
              <a:rPr lang="it-IT" sz="2800" b="1" dirty="0" err="1" smtClean="0"/>
              <a:t>Berlusconi-Veltroni</a:t>
            </a:r>
            <a:r>
              <a:rPr lang="it-IT" sz="2800" b="1" dirty="0" smtClean="0"/>
              <a:t> PDL-PD)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Sistema proporzionale con metodo del quoziente (più alti resti)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Italia = 72 seggi (cinque grandi circoscrizioni)</a:t>
            </a:r>
          </a:p>
          <a:p>
            <a:r>
              <a:rPr lang="it-IT" sz="2800" b="1" dirty="0" smtClean="0"/>
              <a:t>Clausola di sbarramento = 4%</a:t>
            </a:r>
          </a:p>
          <a:p>
            <a:r>
              <a:rPr lang="it-IT" sz="2800" b="1" dirty="0" smtClean="0"/>
              <a:t>Voto di preferenza plurimo di lista fino a tre preferenze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Ineleggibilità = libertà di voto e parità di chances = invalidazione</a:t>
            </a:r>
          </a:p>
          <a:p>
            <a:endParaRPr lang="it-IT" b="1" dirty="0"/>
          </a:p>
          <a:p>
            <a:endParaRPr lang="it-IT" b="1" dirty="0" smtClean="0"/>
          </a:p>
          <a:p>
            <a:r>
              <a:rPr lang="it-IT" b="1" dirty="0" smtClean="0"/>
              <a:t>Incompatibilità = imparziale esercizio delle funzioni = opzione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8503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SISTEMA ELETTORALE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 smtClean="0"/>
              <a:t>Tecnica di trasformazione dei voti in seggi</a:t>
            </a:r>
          </a:p>
          <a:p>
            <a:endParaRPr lang="it-IT" sz="2400" b="1" dirty="0"/>
          </a:p>
          <a:p>
            <a:r>
              <a:rPr lang="it-IT" sz="2400" b="1" dirty="0" smtClean="0"/>
              <a:t>Dimensione del collegio:</a:t>
            </a:r>
          </a:p>
          <a:p>
            <a:r>
              <a:rPr lang="it-IT" sz="2400" b="1" dirty="0" smtClean="0"/>
              <a:t>A) collegio unico (Israele – Knesset)</a:t>
            </a:r>
          </a:p>
          <a:p>
            <a:r>
              <a:rPr lang="it-IT" sz="2400" b="1" dirty="0" smtClean="0"/>
              <a:t>B) più collegi (collegi uninominali, collegi plurinominali)</a:t>
            </a:r>
          </a:p>
          <a:p>
            <a:endParaRPr lang="it-IT" sz="2400" b="1" dirty="0"/>
          </a:p>
          <a:p>
            <a:r>
              <a:rPr lang="it-IT" sz="2400" b="1" dirty="0" smtClean="0"/>
              <a:t>Collegi plurinominali con piccoli numeri di parlamentari eletti (3-5) = solo i partiti grandi rappresentati = carattere selettivo del sistema elettorale</a:t>
            </a:r>
          </a:p>
          <a:p>
            <a:r>
              <a:rPr lang="it-IT" sz="2400" b="1" dirty="0" smtClean="0"/>
              <a:t>Collegi plurinominali con alti numeri di parlamentari eletti (25-30) = anche i partiti piccoli rappresentati = carattere proiettivo del sistema elettorale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251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it-IT" sz="2000" b="1" dirty="0" smtClean="0">
              <a:latin typeface="+mj-lt"/>
            </a:endParaRPr>
          </a:p>
          <a:p>
            <a:r>
              <a:rPr lang="it-IT" sz="2000" b="1" dirty="0" smtClean="0">
                <a:latin typeface="+mj-lt"/>
              </a:rPr>
              <a:t>- Maggioritario = seggio al candidato che ottiene la maggioranza dei voti.</a:t>
            </a:r>
          </a:p>
          <a:p>
            <a:endParaRPr lang="it-IT" sz="2000" b="1" dirty="0" smtClean="0">
              <a:latin typeface="+mj-lt"/>
            </a:endParaRPr>
          </a:p>
          <a:p>
            <a:r>
              <a:rPr lang="it-IT" sz="2000" b="1" dirty="0" smtClean="0">
                <a:latin typeface="+mj-lt"/>
              </a:rPr>
              <a:t>- Collegio uninominale = vince solo uno. Vince chi ottiene la maggioranza. Un collegio = 1 seggio.</a:t>
            </a:r>
          </a:p>
          <a:p>
            <a:endParaRPr lang="it-IT" sz="2000" b="1" dirty="0" smtClean="0">
              <a:latin typeface="+mj-lt"/>
            </a:endParaRPr>
          </a:p>
          <a:p>
            <a:r>
              <a:rPr lang="it-IT" sz="2000" b="1" dirty="0" smtClean="0">
                <a:latin typeface="+mj-lt"/>
              </a:rPr>
              <a:t>Che tipo di maggioranza:</a:t>
            </a:r>
          </a:p>
          <a:p>
            <a:r>
              <a:rPr lang="it-IT" sz="2000" b="1" dirty="0" smtClean="0">
                <a:latin typeface="+mj-lt"/>
              </a:rPr>
              <a:t>Sistema francese a doppio turno (maggioranza assoluta al primo turno se no secondo turno con assegnazione del seggio alla lista che ottiene almeno la maggioranza relativa);</a:t>
            </a:r>
          </a:p>
          <a:p>
            <a:r>
              <a:rPr lang="it-IT" sz="2000" b="1" dirty="0" smtClean="0">
                <a:latin typeface="+mj-lt"/>
              </a:rPr>
              <a:t>Sistema americano e britannico = è sufficiente la maggioranza relativa per l’assegnazione del seggio nel collegio</a:t>
            </a:r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91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……………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Proporzionale = distribuzione dei seggi in base alla quota di voti ottenuta da ciascuna lista partitica</a:t>
            </a:r>
          </a:p>
          <a:p>
            <a:endParaRPr lang="it-IT" sz="2800" b="1" dirty="0"/>
          </a:p>
          <a:p>
            <a:r>
              <a:rPr lang="it-IT" sz="2800" b="1" dirty="0" smtClean="0"/>
              <a:t>Percentuale minima = quoziente elettorale (i partiti che ottengono un livello minimo partecipano alla ripartizione dei seggi in proporzione al numero di voti che hanno conseguito)</a:t>
            </a:r>
          </a:p>
          <a:p>
            <a:endParaRPr lang="it-IT" sz="2800" b="1" dirty="0"/>
          </a:p>
          <a:p>
            <a:r>
              <a:rPr lang="it-IT" sz="2800" b="1" dirty="0" smtClean="0"/>
              <a:t>Voto di preferenza o lista bloccata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7884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PROPORZIONALE = METODI PER LA RIPARTIZIONE DEI SEGGI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1) Metodo d’</a:t>
            </a:r>
            <a:r>
              <a:rPr lang="it-IT" sz="2400" b="1" dirty="0" err="1" smtClean="0"/>
              <a:t>Hondt</a:t>
            </a:r>
            <a:r>
              <a:rPr lang="it-IT" sz="2400" b="1" dirty="0" smtClean="0"/>
              <a:t> (metodo delle divisioni successive):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Insieme dei voti di ciascuna lista nella circoscrizione elettorale = cifra elettorale</a:t>
            </a:r>
          </a:p>
          <a:p>
            <a:endParaRPr lang="it-IT" sz="2400" b="1" dirty="0"/>
          </a:p>
          <a:p>
            <a:r>
              <a:rPr lang="it-IT" sz="2400" b="1" dirty="0" smtClean="0"/>
              <a:t>Cifra elettorale viene divisa per 1, 2, 3, 4 ecc. fino a coprire il numero di seggi. </a:t>
            </a:r>
          </a:p>
          <a:p>
            <a:endParaRPr lang="it-IT" sz="2400" b="1" dirty="0"/>
          </a:p>
          <a:p>
            <a:r>
              <a:rPr lang="it-IT" sz="2400" b="1" dirty="0" smtClean="0"/>
              <a:t>Quozienti più alti = numero dei deputati o senatori da eleggere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765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ESEMPIO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Seggi = 6</a:t>
            </a:r>
          </a:p>
          <a:p>
            <a:r>
              <a:rPr lang="it-IT" sz="2800" b="1" dirty="0" smtClean="0"/>
              <a:t>3 liste partitiche (partito dei rossi, verdi e bianchi)</a:t>
            </a:r>
          </a:p>
          <a:p>
            <a:r>
              <a:rPr lang="it-IT" sz="2800" b="1" dirty="0" smtClean="0"/>
              <a:t>Cifra elettorale rossi = 1500 </a:t>
            </a:r>
          </a:p>
          <a:p>
            <a:r>
              <a:rPr lang="it-IT" sz="2800" b="1" dirty="0" smtClean="0"/>
              <a:t>Cifra elettorale verdi = 900</a:t>
            </a:r>
          </a:p>
          <a:p>
            <a:r>
              <a:rPr lang="it-IT" sz="2800" b="1" dirty="0" smtClean="0"/>
              <a:t>Cifra elettorale bianchi = 700</a:t>
            </a:r>
          </a:p>
          <a:p>
            <a:endParaRPr lang="it-IT" sz="2800" b="1" dirty="0"/>
          </a:p>
          <a:p>
            <a:r>
              <a:rPr lang="it-IT" sz="2800" b="1" dirty="0" smtClean="0"/>
              <a:t>Ogni cifra elettorale verrà divisa per 1, 2, 3, 4, 5,6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0678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SIMULAZIONE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Partito dei rossi = 1500, 750, 500, 375, 300, 250</a:t>
            </a:r>
            <a:endParaRPr lang="it-IT" sz="2800" b="1" dirty="0"/>
          </a:p>
          <a:p>
            <a:r>
              <a:rPr lang="it-IT" sz="2800" b="1" dirty="0" smtClean="0"/>
              <a:t>Partito dei verdi = 900, 450, 300, 225, 180, 150</a:t>
            </a:r>
          </a:p>
          <a:p>
            <a:r>
              <a:rPr lang="it-IT" sz="2800" b="1" dirty="0" smtClean="0"/>
              <a:t>Partito dei bianchi = 700, 350, 233,333333, 175, 140, 116,66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Si scelgono i quozienti più alti: 1500 (rossi); 900 (verdi); 750 (rossi); 700 (bianchi); 500 (rossi); 450 (verdi)</a:t>
            </a:r>
            <a:endParaRPr lang="it-IT" sz="2800" b="1" dirty="0"/>
          </a:p>
          <a:p>
            <a:r>
              <a:rPr lang="it-IT" sz="2800" b="1" dirty="0" smtClean="0"/>
              <a:t>Partito dei rossi = 3</a:t>
            </a:r>
          </a:p>
          <a:p>
            <a:r>
              <a:rPr lang="it-IT" sz="2800" b="1" dirty="0" smtClean="0"/>
              <a:t>Partito dei verdi = 2</a:t>
            </a:r>
          </a:p>
          <a:p>
            <a:r>
              <a:rPr lang="it-IT" sz="2800" b="1" dirty="0" smtClean="0"/>
              <a:t>Partito dei bianchi = 1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062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1258</Words>
  <Application>Microsoft Office PowerPoint</Application>
  <PresentationFormat>Presentazione su schermo (4:3)</PresentationFormat>
  <Paragraphs>167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IL SISTEMA ELETTORALE</vt:lpstr>
      <vt:lpstr>CONTINUA ….</vt:lpstr>
      <vt:lpstr>Presentazione standard di PowerPoint</vt:lpstr>
      <vt:lpstr>SISTEMA ELETTORALE</vt:lpstr>
      <vt:lpstr>CONTINUA ….</vt:lpstr>
      <vt:lpstr>……………</vt:lpstr>
      <vt:lpstr>PROPORZIONALE = METODI PER LA RIPARTIZIONE DEI SEGGI</vt:lpstr>
      <vt:lpstr>ESEMPIO</vt:lpstr>
      <vt:lpstr>SIMULAZIONE</vt:lpstr>
      <vt:lpstr>METODO DEL QUOZIENTE</vt:lpstr>
      <vt:lpstr>SENZA RESTI</vt:lpstr>
      <vt:lpstr>CON RESTI</vt:lpstr>
      <vt:lpstr>……………..</vt:lpstr>
      <vt:lpstr>…………..</vt:lpstr>
      <vt:lpstr>TIPI DI VOTO. MOTIVAZIONI DELL’ELETTORE</vt:lpstr>
      <vt:lpstr>LEGGE ELETTORALE ITALIANA (n. 270/1995)</vt:lpstr>
      <vt:lpstr>DIFFERENZE TRA CAMERA E SENATO</vt:lpstr>
      <vt:lpstr>CLAUSOLE DI SBARRAMENTO PER LA CAMERA DEPUTATI</vt:lpstr>
      <vt:lpstr>CLAUSOLE DI SBARRAMENTO PER IL SENATO DELLA REPUBBLICA</vt:lpstr>
      <vt:lpstr>PREMIO DI MAGGIORANZA</vt:lpstr>
      <vt:lpstr>APPLICAZIONE DELLA LEGGE ELETTORALE</vt:lpstr>
      <vt:lpstr>LEGGE ELETTORALE PARLAMENTO EUROPEO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ELETTORALE</dc:title>
  <dc:creator>Daniele Butturini</dc:creator>
  <cp:lastModifiedBy>Chiara Bertoni</cp:lastModifiedBy>
  <cp:revision>35</cp:revision>
  <dcterms:created xsi:type="dcterms:W3CDTF">2012-11-02T13:42:27Z</dcterms:created>
  <dcterms:modified xsi:type="dcterms:W3CDTF">2012-11-12T08:55:23Z</dcterms:modified>
</cp:coreProperties>
</file>