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89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0A4078-1CC4-EA48-8714-020239778208}" type="datetimeFigureOut">
              <a:rPr lang="it-IT" smtClean="0"/>
              <a:t>03/10/13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92A6B8-5C92-8A4B-9605-303364B07D0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3153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2A6B8-5C92-8A4B-9605-303364B07D0C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0369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385C-356F-A743-A84B-373784D4C2AB}" type="datetimeFigureOut">
              <a:rPr lang="it-IT" smtClean="0"/>
              <a:t>03/10/13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C14A9-4F24-2942-9BF4-D55E1024518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1211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385C-356F-A743-A84B-373784D4C2AB}" type="datetimeFigureOut">
              <a:rPr lang="it-IT" smtClean="0"/>
              <a:t>03/10/13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C14A9-4F24-2942-9BF4-D55E1024518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0180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385C-356F-A743-A84B-373784D4C2AB}" type="datetimeFigureOut">
              <a:rPr lang="it-IT" smtClean="0"/>
              <a:t>03/10/13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C14A9-4F24-2942-9BF4-D55E1024518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2368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385C-356F-A743-A84B-373784D4C2AB}" type="datetimeFigureOut">
              <a:rPr lang="it-IT" smtClean="0"/>
              <a:t>03/10/13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C14A9-4F24-2942-9BF4-D55E1024518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1254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385C-356F-A743-A84B-373784D4C2AB}" type="datetimeFigureOut">
              <a:rPr lang="it-IT" smtClean="0"/>
              <a:t>03/10/13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C14A9-4F24-2942-9BF4-D55E1024518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4073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385C-356F-A743-A84B-373784D4C2AB}" type="datetimeFigureOut">
              <a:rPr lang="it-IT" smtClean="0"/>
              <a:t>03/10/13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C14A9-4F24-2942-9BF4-D55E1024518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2842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385C-356F-A743-A84B-373784D4C2AB}" type="datetimeFigureOut">
              <a:rPr lang="it-IT" smtClean="0"/>
              <a:t>03/10/13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C14A9-4F24-2942-9BF4-D55E1024518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4784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385C-356F-A743-A84B-373784D4C2AB}" type="datetimeFigureOut">
              <a:rPr lang="it-IT" smtClean="0"/>
              <a:t>03/10/13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C14A9-4F24-2942-9BF4-D55E1024518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3941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385C-356F-A743-A84B-373784D4C2AB}" type="datetimeFigureOut">
              <a:rPr lang="it-IT" smtClean="0"/>
              <a:t>03/10/13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C14A9-4F24-2942-9BF4-D55E1024518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9990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385C-356F-A743-A84B-373784D4C2AB}" type="datetimeFigureOut">
              <a:rPr lang="it-IT" smtClean="0"/>
              <a:t>03/10/13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C14A9-4F24-2942-9BF4-D55E1024518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9425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385C-356F-A743-A84B-373784D4C2AB}" type="datetimeFigureOut">
              <a:rPr lang="it-IT" smtClean="0"/>
              <a:t>03/10/13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C14A9-4F24-2942-9BF4-D55E1024518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9232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C385C-356F-A743-A84B-373784D4C2AB}" type="datetimeFigureOut">
              <a:rPr lang="it-IT" smtClean="0"/>
              <a:t>03/10/13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C14A9-4F24-2942-9BF4-D55E1024518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7931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Sistemi giuridici misti, nordici socialisti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1329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Ordinamenti nordici (3)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it-IT" dirty="0" smtClean="0"/>
              <a:t>Sono </a:t>
            </a:r>
            <a:r>
              <a:rPr lang="it-IT" dirty="0"/>
              <a:t>dei </a:t>
            </a:r>
            <a:r>
              <a:rPr lang="it-IT" b="1" dirty="0" err="1"/>
              <a:t>protocodici</a:t>
            </a:r>
            <a:r>
              <a:rPr lang="it-IT" dirty="0"/>
              <a:t>, molto snelli, lontani dall’organicità del diritto codificato del continente. L’idea di base</a:t>
            </a:r>
            <a:r>
              <a:rPr lang="it-IT" b="1" dirty="0"/>
              <a:t>: una volta fissate le regole cardinali del diritto svedese e danese, i giuristi avrebbero dovuto “</a:t>
            </a:r>
            <a:r>
              <a:rPr lang="it-IT" b="1" dirty="0" err="1"/>
              <a:t>rimepire</a:t>
            </a:r>
            <a:r>
              <a:rPr lang="it-IT" b="1" dirty="0"/>
              <a:t>” le lacune mediante la propria </a:t>
            </a:r>
            <a:r>
              <a:rPr lang="it-IT" b="1" dirty="0" smtClean="0"/>
              <a:t>cultura</a:t>
            </a:r>
            <a:r>
              <a:rPr lang="it-IT" dirty="0"/>
              <a:t>.</a:t>
            </a:r>
          </a:p>
          <a:p>
            <a:r>
              <a:rPr lang="it-IT" dirty="0" smtClean="0"/>
              <a:t>A tal fine, si avviano </a:t>
            </a:r>
            <a:r>
              <a:rPr lang="it-IT" dirty="0"/>
              <a:t>i contatti con </a:t>
            </a:r>
            <a:r>
              <a:rPr lang="it-IT" dirty="0" smtClean="0"/>
              <a:t>il diritto romano: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- Dovuti principalmente al ruolo di potenza che la Svezia esercita nel corso della guerra dei trent’anni. Controlla la Germania del Nord e quindi entra in contatto con il diritto romano, che la influenzerà sempre più.</a:t>
            </a:r>
          </a:p>
          <a:p>
            <a:pPr marL="0" indent="0">
              <a:buNone/>
            </a:pPr>
            <a:r>
              <a:rPr lang="it-IT" dirty="0"/>
              <a:t>- I nobili che intendono fare carriera nell’amministrazione si formano in diritto romano. I tribunali sono composti da funzionari che devono essere formati sul diritto romano.  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r>
              <a:rPr lang="it-IT" dirty="0" smtClean="0"/>
              <a:t>Rivoluzione </a:t>
            </a:r>
            <a:r>
              <a:rPr lang="it-IT" dirty="0"/>
              <a:t>francese: ha eco in Scandinavia. Fa nascere un profondo senso nazionalistico, porta con sé le idee liberali (vengono meno i residui di regni assolutistici), e ci si interroga se abrogare (Svezia) il vecchio codice e di sostituirlo con uno di tipo francese.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r>
              <a:rPr lang="it-IT" dirty="0" err="1" smtClean="0"/>
              <a:t>TentativI</a:t>
            </a:r>
            <a:r>
              <a:rPr lang="it-IT" dirty="0" smtClean="0"/>
              <a:t> </a:t>
            </a:r>
            <a:r>
              <a:rPr lang="it-IT" dirty="0"/>
              <a:t>di unificazione del diritto 1872 (Conferenza di </a:t>
            </a:r>
            <a:r>
              <a:rPr lang="it-IT" dirty="0" smtClean="0"/>
              <a:t>Copenaghen)</a:t>
            </a:r>
            <a:r>
              <a:rPr lang="it-IT" dirty="0"/>
              <a:t>. Le prime leggi (Svezia, Norvegia, Danimarca) riguardarono il diritto commerciale e poi parte del diritto privato (contratti entrata i vigore anche in Finlandia) e poi anche il diritto di </a:t>
            </a:r>
            <a:r>
              <a:rPr lang="it-IT" dirty="0" smtClean="0"/>
              <a:t>famiglia, cambiale, vendita, ecc. </a:t>
            </a:r>
            <a:endParaRPr lang="it-IT" dirty="0"/>
          </a:p>
          <a:p>
            <a:r>
              <a:rPr lang="it-IT" dirty="0" smtClean="0"/>
              <a:t>Non si procede per codificazioni, ma con </a:t>
            </a:r>
            <a:r>
              <a:rPr lang="it-IT" b="1" dirty="0"/>
              <a:t>leggi</a:t>
            </a:r>
            <a:r>
              <a:rPr lang="it-IT" dirty="0"/>
              <a:t> </a:t>
            </a:r>
            <a:r>
              <a:rPr lang="it-IT" b="1" dirty="0" smtClean="0"/>
              <a:t>uniformi per </a:t>
            </a:r>
            <a:r>
              <a:rPr lang="it-IT" b="1" smtClean="0"/>
              <a:t>ambito materiale</a:t>
            </a:r>
            <a:r>
              <a:rPr lang="it-IT" smtClean="0"/>
              <a:t>.</a:t>
            </a:r>
            <a:r>
              <a:rPr lang="it-IT" smtClean="0">
                <a:effectLst/>
              </a:rPr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80829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Sistemi misti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I sistemi misti (</a:t>
            </a:r>
            <a:r>
              <a:rPr lang="it-IT" i="1" dirty="0" err="1"/>
              <a:t>mixed</a:t>
            </a:r>
            <a:r>
              <a:rPr lang="it-IT" dirty="0"/>
              <a:t> </a:t>
            </a:r>
            <a:r>
              <a:rPr lang="it-IT" i="1" dirty="0" err="1"/>
              <a:t>jurisdictions</a:t>
            </a:r>
            <a:r>
              <a:rPr lang="it-IT" dirty="0"/>
              <a:t>) sono ordinamenti nei quali sono compresenti elementi di </a:t>
            </a:r>
            <a:r>
              <a:rPr lang="it-IT" i="1" dirty="0"/>
              <a:t>common</a:t>
            </a:r>
            <a:r>
              <a:rPr lang="it-IT" dirty="0"/>
              <a:t> </a:t>
            </a:r>
            <a:r>
              <a:rPr lang="it-IT" i="1" dirty="0"/>
              <a:t>law</a:t>
            </a:r>
            <a:r>
              <a:rPr lang="it-IT" dirty="0"/>
              <a:t> e di </a:t>
            </a:r>
            <a:r>
              <a:rPr lang="it-IT" i="1" dirty="0" err="1"/>
              <a:t>civil</a:t>
            </a:r>
            <a:r>
              <a:rPr lang="it-IT" dirty="0"/>
              <a:t> </a:t>
            </a:r>
            <a:r>
              <a:rPr lang="it-IT" i="1" dirty="0"/>
              <a:t>law</a:t>
            </a:r>
            <a:r>
              <a:rPr lang="it-IT" dirty="0"/>
              <a:t>, ma che non sono riportabili né all’una né all’altra famiglia giuridica. </a:t>
            </a:r>
          </a:p>
          <a:p>
            <a:r>
              <a:rPr lang="it-IT" dirty="0"/>
              <a:t>Essi ibridano elementi di entrambe le famiglie giuridiche, comportando soluzioni originali. </a:t>
            </a:r>
          </a:p>
          <a:p>
            <a:r>
              <a:rPr lang="it-IT" dirty="0" smtClean="0"/>
              <a:t>Si </a:t>
            </a:r>
            <a:r>
              <a:rPr lang="it-IT" dirty="0"/>
              <a:t>tratta, per tradizione, di ordinamenti originariamente di </a:t>
            </a:r>
            <a:r>
              <a:rPr lang="it-IT" i="1" dirty="0" err="1"/>
              <a:t>civil</a:t>
            </a:r>
            <a:r>
              <a:rPr lang="it-IT" dirty="0"/>
              <a:t> </a:t>
            </a:r>
            <a:r>
              <a:rPr lang="it-IT" i="1" dirty="0"/>
              <a:t>law</a:t>
            </a:r>
            <a:r>
              <a:rPr lang="it-IT" dirty="0"/>
              <a:t> </a:t>
            </a:r>
            <a:r>
              <a:rPr lang="it-IT" dirty="0" smtClean="0"/>
              <a:t>che </a:t>
            </a:r>
            <a:r>
              <a:rPr lang="it-IT" dirty="0"/>
              <a:t>sono stati poi </a:t>
            </a:r>
            <a:r>
              <a:rPr lang="it-IT" dirty="0" smtClean="0"/>
              <a:t>profondamente influenzati da </a:t>
            </a:r>
            <a:r>
              <a:rPr lang="it-IT" i="1" dirty="0" smtClean="0"/>
              <a:t>common law</a:t>
            </a:r>
            <a:r>
              <a:rPr lang="it-IT" dirty="0" smtClean="0"/>
              <a:t>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9372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Lousiana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Così </a:t>
            </a:r>
            <a:r>
              <a:rPr lang="it-IT" dirty="0"/>
              <a:t>chiamata nel 1682 in onore di Re Luigi XIV. </a:t>
            </a:r>
            <a:r>
              <a:rPr lang="it-IT" dirty="0" smtClean="0"/>
              <a:t>Vigeva </a:t>
            </a:r>
            <a:r>
              <a:rPr lang="it-IT" dirty="0"/>
              <a:t>il diritto francese. </a:t>
            </a:r>
            <a:r>
              <a:rPr lang="it-IT" dirty="0" smtClean="0"/>
              <a:t>Fu in </a:t>
            </a:r>
            <a:r>
              <a:rPr lang="it-IT" dirty="0"/>
              <a:t>parte ceduta alla Spagna </a:t>
            </a:r>
            <a:r>
              <a:rPr lang="it-IT" dirty="0" smtClean="0"/>
              <a:t>(1762) </a:t>
            </a:r>
            <a:r>
              <a:rPr lang="it-IT" dirty="0"/>
              <a:t>che vi importa il </a:t>
            </a:r>
            <a:r>
              <a:rPr lang="it-IT" dirty="0" smtClean="0"/>
              <a:t>proprio diritto. Restituita </a:t>
            </a:r>
            <a:r>
              <a:rPr lang="it-IT" dirty="0"/>
              <a:t>nel 1800 alla Francia, venne infine acquistata dagli Stati Uniti nel 1803.</a:t>
            </a:r>
          </a:p>
          <a:p>
            <a:r>
              <a:rPr lang="it-IT" dirty="0"/>
              <a:t>Nel 1808 è promulgato il </a:t>
            </a:r>
            <a:r>
              <a:rPr lang="it-IT" i="1" dirty="0"/>
              <a:t>The Louisiana Digest</a:t>
            </a:r>
            <a:r>
              <a:rPr lang="it-IT" dirty="0"/>
              <a:t>, basato sul </a:t>
            </a:r>
            <a:r>
              <a:rPr lang="it-IT" i="1" dirty="0"/>
              <a:t>Code</a:t>
            </a:r>
            <a:r>
              <a:rPr lang="it-IT" dirty="0"/>
              <a:t> </a:t>
            </a:r>
            <a:r>
              <a:rPr lang="it-IT" i="1" dirty="0" err="1"/>
              <a:t>Napoléon</a:t>
            </a:r>
            <a:r>
              <a:rPr lang="it-IT" dirty="0"/>
              <a:t> e </a:t>
            </a:r>
            <a:r>
              <a:rPr lang="it-IT" dirty="0" smtClean="0"/>
              <a:t>su </a:t>
            </a:r>
            <a:r>
              <a:rPr lang="it-IT" dirty="0"/>
              <a:t>fonti </a:t>
            </a:r>
            <a:r>
              <a:rPr lang="it-IT" dirty="0" smtClean="0"/>
              <a:t>romane, </a:t>
            </a:r>
            <a:r>
              <a:rPr lang="it-IT" dirty="0"/>
              <a:t>spagnole e inglesi. </a:t>
            </a:r>
            <a:endParaRPr lang="it-IT" dirty="0" smtClean="0"/>
          </a:p>
          <a:p>
            <a:r>
              <a:rPr lang="it-IT" dirty="0" smtClean="0"/>
              <a:t>Che accade nelle </a:t>
            </a:r>
            <a:r>
              <a:rPr lang="it-IT" dirty="0"/>
              <a:t>ipotesi in cui </a:t>
            </a:r>
            <a:r>
              <a:rPr lang="it-IT" dirty="0" smtClean="0"/>
              <a:t>il Digest </a:t>
            </a:r>
            <a:r>
              <a:rPr lang="it-IT" dirty="0"/>
              <a:t>non </a:t>
            </a:r>
            <a:r>
              <a:rPr lang="it-IT" dirty="0" smtClean="0"/>
              <a:t>disciplini determinate fattispecie.</a:t>
            </a:r>
            <a:endParaRPr lang="it-IT" dirty="0"/>
          </a:p>
          <a:p>
            <a:r>
              <a:rPr lang="it-IT" dirty="0"/>
              <a:t>Decisione </a:t>
            </a:r>
            <a:r>
              <a:rPr lang="it-IT" i="1" dirty="0" err="1"/>
              <a:t>Cottin</a:t>
            </a:r>
            <a:r>
              <a:rPr lang="it-IT" i="1" dirty="0"/>
              <a:t> v </a:t>
            </a:r>
            <a:r>
              <a:rPr lang="it-IT" i="1" dirty="0" err="1"/>
              <a:t>Cottin</a:t>
            </a:r>
            <a:r>
              <a:rPr lang="it-IT" dirty="0"/>
              <a:t> del 1817: </a:t>
            </a:r>
            <a:r>
              <a:rPr lang="it-IT" dirty="0" smtClean="0"/>
              <a:t>trova </a:t>
            </a:r>
            <a:r>
              <a:rPr lang="it-IT" dirty="0"/>
              <a:t>ancora applicazione, in caso di lacune, la normativa spagnola. È </a:t>
            </a:r>
            <a:r>
              <a:rPr lang="it-IT" b="1" dirty="0"/>
              <a:t>paradossale: </a:t>
            </a:r>
            <a:r>
              <a:rPr lang="it-IT" dirty="0"/>
              <a:t>per affermare la vigenza del sistema di </a:t>
            </a:r>
            <a:r>
              <a:rPr lang="it-IT" i="1" dirty="0" err="1"/>
              <a:t>civil</a:t>
            </a:r>
            <a:r>
              <a:rPr lang="it-IT" i="1" dirty="0"/>
              <a:t> law</a:t>
            </a:r>
            <a:r>
              <a:rPr lang="it-IT" dirty="0"/>
              <a:t> e della tradizione romanistica, si ricorre a una sentenza che ricerca un precedente più antico, cosa che è propria dei sistemi di </a:t>
            </a:r>
            <a:r>
              <a:rPr lang="it-IT" i="1" dirty="0"/>
              <a:t>common</a:t>
            </a:r>
            <a:r>
              <a:rPr lang="it-IT" dirty="0"/>
              <a:t> </a:t>
            </a:r>
            <a:r>
              <a:rPr lang="it-IT" i="1" dirty="0"/>
              <a:t>law</a:t>
            </a:r>
            <a:r>
              <a:rPr lang="it-IT" dirty="0"/>
              <a:t>. </a:t>
            </a:r>
          </a:p>
          <a:p>
            <a:r>
              <a:rPr lang="it-IT" dirty="0"/>
              <a:t>Codici successivi: del 1825 (in francese e in inglese) e del 1870 (solo in inglese)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40741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Québec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it-IT" dirty="0" smtClean="0"/>
              <a:t>Colonia </a:t>
            </a:r>
            <a:r>
              <a:rPr lang="it-IT" dirty="0"/>
              <a:t>francese fino al 1763 (Trattato di Parigi</a:t>
            </a:r>
            <a:r>
              <a:rPr lang="it-IT" dirty="0" smtClean="0"/>
              <a:t>) e retta </a:t>
            </a:r>
            <a:r>
              <a:rPr lang="it-IT" dirty="0"/>
              <a:t>dal diritto romano-francese (non ancora codificato). </a:t>
            </a:r>
            <a:endParaRPr lang="it-IT" dirty="0" smtClean="0"/>
          </a:p>
          <a:p>
            <a:r>
              <a:rPr lang="it-IT" dirty="0" smtClean="0"/>
              <a:t>Con </a:t>
            </a:r>
            <a:r>
              <a:rPr lang="it-IT" dirty="0"/>
              <a:t>la cessione al Regno Unito, diventa una </a:t>
            </a:r>
            <a:r>
              <a:rPr lang="it-IT" i="1" dirty="0" err="1"/>
              <a:t>conquered</a:t>
            </a:r>
            <a:r>
              <a:rPr lang="it-IT" i="1" dirty="0"/>
              <a:t> </a:t>
            </a:r>
            <a:r>
              <a:rPr lang="it-IT" i="1" dirty="0" err="1" smtClean="0"/>
              <a:t>colony</a:t>
            </a:r>
            <a:r>
              <a:rPr lang="it-IT" dirty="0" smtClean="0"/>
              <a:t>: in quanto tale, il </a:t>
            </a:r>
            <a:r>
              <a:rPr lang="it-IT" dirty="0"/>
              <a:t>Canada francese avrebbe dovuto mantenere, secondo i principi del </a:t>
            </a:r>
            <a:r>
              <a:rPr lang="it-IT" i="1" dirty="0"/>
              <a:t>common law</a:t>
            </a:r>
            <a:r>
              <a:rPr lang="it-IT" dirty="0"/>
              <a:t>, il proprio diritto nella misura in cui non sarebbe stato necessario far prevalere le norme inglesi. </a:t>
            </a:r>
            <a:r>
              <a:rPr lang="it-IT" dirty="0" smtClean="0"/>
              <a:t>Si </a:t>
            </a:r>
            <a:r>
              <a:rPr lang="it-IT" dirty="0"/>
              <a:t>sarebbe dovuto mantenere il diritto privato e penale francese, mentre il diritto costituzionale e pubblico sarebbe stato sostituito da quello </a:t>
            </a:r>
            <a:r>
              <a:rPr lang="it-IT" dirty="0" smtClean="0"/>
              <a:t>inglese. Ma il </a:t>
            </a:r>
            <a:r>
              <a:rPr lang="it-IT" dirty="0"/>
              <a:t>Regno Unito considerò il Canada come una </a:t>
            </a:r>
            <a:r>
              <a:rPr lang="it-IT" i="1" dirty="0" err="1"/>
              <a:t>settled</a:t>
            </a:r>
            <a:r>
              <a:rPr lang="it-IT" i="1" dirty="0"/>
              <a:t> </a:t>
            </a:r>
            <a:r>
              <a:rPr lang="it-IT" i="1" dirty="0" err="1"/>
              <a:t>colony</a:t>
            </a:r>
            <a:r>
              <a:rPr lang="it-IT" dirty="0"/>
              <a:t> e vi estese interamente il proprio sistema giuridico. </a:t>
            </a:r>
          </a:p>
          <a:p>
            <a:r>
              <a:rPr lang="it-IT" dirty="0"/>
              <a:t>Solo con </a:t>
            </a:r>
            <a:r>
              <a:rPr lang="it-IT" i="1" dirty="0"/>
              <a:t>il </a:t>
            </a:r>
            <a:r>
              <a:rPr lang="it-IT" i="1" u="sng" dirty="0" err="1"/>
              <a:t>Quebec</a:t>
            </a:r>
            <a:r>
              <a:rPr lang="it-IT" i="1" u="sng" dirty="0"/>
              <a:t> </a:t>
            </a:r>
            <a:r>
              <a:rPr lang="it-IT" i="1" u="sng" dirty="0" err="1"/>
              <a:t>Act</a:t>
            </a:r>
            <a:r>
              <a:rPr lang="it-IT" i="1" u="sng" dirty="0"/>
              <a:t> 1774</a:t>
            </a:r>
            <a:r>
              <a:rPr lang="it-IT" i="1" dirty="0"/>
              <a:t> </a:t>
            </a:r>
            <a:r>
              <a:rPr lang="it-IT" dirty="0"/>
              <a:t>si conferma il francese come lingua ufficiale, si ripristina il diritto civile francese, si riconosce il diritto dei francofoni di praticare la religione cattolica e di accedere alle cariche pubbliche (in UK solo nel 1829). </a:t>
            </a:r>
          </a:p>
          <a:p>
            <a:r>
              <a:rPr lang="it-IT" dirty="0"/>
              <a:t>Con il </a:t>
            </a:r>
            <a:r>
              <a:rPr lang="it-IT" i="1" u="sng" dirty="0"/>
              <a:t>Canada</a:t>
            </a:r>
            <a:r>
              <a:rPr lang="it-IT" i="1" dirty="0"/>
              <a:t> </a:t>
            </a:r>
            <a:r>
              <a:rPr lang="it-IT" i="1" u="sng" dirty="0" err="1"/>
              <a:t>Act</a:t>
            </a:r>
            <a:r>
              <a:rPr lang="it-IT" i="1" dirty="0"/>
              <a:t> </a:t>
            </a:r>
            <a:r>
              <a:rPr lang="it-IT" i="1" u="sng" dirty="0"/>
              <a:t>1791</a:t>
            </a:r>
            <a:r>
              <a:rPr lang="it-IT" dirty="0"/>
              <a:t> si divide il Canada francese in due Province: Lower Canada (Ontario, in maggioranza anglofono) che adotta il diritto inglese; e </a:t>
            </a:r>
            <a:r>
              <a:rPr lang="it-IT" dirty="0" err="1"/>
              <a:t>Upper</a:t>
            </a:r>
            <a:r>
              <a:rPr lang="it-IT" dirty="0"/>
              <a:t> Canada (Québec, francofono) che conserva il </a:t>
            </a:r>
            <a:r>
              <a:rPr lang="it-IT" i="1" dirty="0" err="1"/>
              <a:t>civil</a:t>
            </a:r>
            <a:r>
              <a:rPr lang="it-IT" i="1" dirty="0"/>
              <a:t> law</a:t>
            </a:r>
            <a:r>
              <a:rPr lang="it-IT" dirty="0"/>
              <a:t>.</a:t>
            </a:r>
          </a:p>
          <a:p>
            <a:r>
              <a:rPr lang="it-IT" dirty="0"/>
              <a:t>Con l’</a:t>
            </a:r>
            <a:r>
              <a:rPr lang="it-IT" u="sng" dirty="0"/>
              <a:t>Union </a:t>
            </a:r>
            <a:r>
              <a:rPr lang="it-IT" u="sng" dirty="0" err="1"/>
              <a:t>Act</a:t>
            </a:r>
            <a:r>
              <a:rPr lang="it-IT" u="sng" dirty="0"/>
              <a:t> 1840 </a:t>
            </a:r>
            <a:r>
              <a:rPr lang="it-IT" dirty="0"/>
              <a:t>si unificano le due Province e nel 1848 si estende il modello parlamentare inglese.</a:t>
            </a:r>
          </a:p>
          <a:p>
            <a:r>
              <a:rPr lang="it-IT" dirty="0"/>
              <a:t>Infine, con il </a:t>
            </a:r>
            <a:r>
              <a:rPr lang="it-IT" i="1" dirty="0" err="1"/>
              <a:t>British</a:t>
            </a:r>
            <a:r>
              <a:rPr lang="it-IT" i="1" dirty="0"/>
              <a:t> North America </a:t>
            </a:r>
            <a:r>
              <a:rPr lang="it-IT" i="1" dirty="0" err="1"/>
              <a:t>Act</a:t>
            </a:r>
            <a:r>
              <a:rPr lang="it-IT" i="1" dirty="0"/>
              <a:t> 1867</a:t>
            </a:r>
            <a:r>
              <a:rPr lang="it-IT" dirty="0"/>
              <a:t>, si dividono Québec e Ontario e si istituisce il </a:t>
            </a:r>
            <a:r>
              <a:rPr lang="it-IT" i="1" dirty="0" err="1"/>
              <a:t>Dominion</a:t>
            </a:r>
            <a:r>
              <a:rPr lang="it-IT" i="1" dirty="0"/>
              <a:t> </a:t>
            </a:r>
            <a:r>
              <a:rPr lang="it-IT" dirty="0"/>
              <a:t>del Canada.</a:t>
            </a:r>
          </a:p>
          <a:p>
            <a:r>
              <a:rPr lang="it-IT" dirty="0"/>
              <a:t>Oggi, la legislazione è di tipo continentale, così come il diritto </a:t>
            </a:r>
            <a:r>
              <a:rPr lang="it-IT" dirty="0" smtClean="0"/>
              <a:t>privato, </a:t>
            </a:r>
            <a:r>
              <a:rPr lang="it-IT" dirty="0"/>
              <a:t>ma il codice civile (del 1886 e poi del 1994) risente dell’influenza della </a:t>
            </a:r>
            <a:r>
              <a:rPr lang="it-IT" i="1" dirty="0"/>
              <a:t>common</a:t>
            </a:r>
            <a:r>
              <a:rPr lang="it-IT" dirty="0"/>
              <a:t> </a:t>
            </a:r>
            <a:r>
              <a:rPr lang="it-IT" i="1" dirty="0"/>
              <a:t>law</a:t>
            </a:r>
            <a:r>
              <a:rPr lang="it-IT" dirty="0"/>
              <a:t> e vige anche il principio dello stare </a:t>
            </a:r>
            <a:r>
              <a:rPr lang="it-IT" dirty="0" err="1"/>
              <a:t>decisis</a:t>
            </a:r>
            <a:r>
              <a:rPr lang="it-IT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57535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Sudafrica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/>
              <a:t>Nel 1652 viene fondata la Colonia del Capo da parte della Compagnia delle Indie Orientali olandesi, il cui diritto era quello della Madrepatria: il diritto romano rielaborato dalla giurisprudenza elegante olandese anche alla luce delle consuetudini.</a:t>
            </a:r>
          </a:p>
          <a:p>
            <a:r>
              <a:rPr lang="it-IT" dirty="0" smtClean="0"/>
              <a:t>Nel 1795 il </a:t>
            </a:r>
            <a:r>
              <a:rPr lang="it-IT" dirty="0"/>
              <a:t>Regno Unito invade il Capo </a:t>
            </a:r>
            <a:r>
              <a:rPr lang="it-IT" dirty="0" smtClean="0"/>
              <a:t>e </a:t>
            </a:r>
            <a:r>
              <a:rPr lang="it-IT" dirty="0"/>
              <a:t>poi definitivamente </a:t>
            </a:r>
            <a:r>
              <a:rPr lang="it-IT" dirty="0" smtClean="0"/>
              <a:t>lo conquista </a:t>
            </a:r>
            <a:r>
              <a:rPr lang="it-IT" dirty="0"/>
              <a:t>nel 1806. Anche qui un paradosso: rimane in vigore un diritto </a:t>
            </a:r>
            <a:r>
              <a:rPr lang="it-IT" dirty="0" smtClean="0"/>
              <a:t>(romano-olandese) che </a:t>
            </a:r>
            <a:r>
              <a:rPr lang="it-IT" dirty="0"/>
              <a:t>nella ex madrepatria verrà sostituito nel 1809 con un codice civile di tipo francese. </a:t>
            </a:r>
          </a:p>
          <a:p>
            <a:r>
              <a:rPr lang="it-IT" dirty="0"/>
              <a:t>Sempre più forte è la penetrazione del </a:t>
            </a:r>
            <a:r>
              <a:rPr lang="it-IT" i="1" dirty="0"/>
              <a:t>common law</a:t>
            </a:r>
            <a:r>
              <a:rPr lang="it-IT" dirty="0"/>
              <a:t>, che si arresta solo nel 1910, quando viene formata l’Unione Sudafricana che riporta in auge diritto romano-olandese. </a:t>
            </a:r>
            <a:endParaRPr lang="it-IT" dirty="0" smtClean="0"/>
          </a:p>
          <a:p>
            <a:r>
              <a:rPr lang="it-IT" dirty="0" smtClean="0"/>
              <a:t>Oggi </a:t>
            </a:r>
            <a:r>
              <a:rPr lang="it-IT" dirty="0"/>
              <a:t>diritto </a:t>
            </a:r>
            <a:r>
              <a:rPr lang="it-IT" dirty="0" smtClean="0"/>
              <a:t>costituzionale, </a:t>
            </a:r>
            <a:r>
              <a:rPr lang="it-IT" dirty="0"/>
              <a:t>commerciale, amministrativo e processuale è di common law; il diritto di famiglia, successioni e </a:t>
            </a:r>
            <a:r>
              <a:rPr lang="it-IT" dirty="0" smtClean="0"/>
              <a:t>proprietà </a:t>
            </a:r>
            <a:r>
              <a:rPr lang="it-IT" dirty="0"/>
              <a:t>è di </a:t>
            </a:r>
            <a:r>
              <a:rPr lang="it-IT" i="1" dirty="0" err="1"/>
              <a:t>civil</a:t>
            </a:r>
            <a:r>
              <a:rPr lang="it-IT" i="1" dirty="0"/>
              <a:t> </a:t>
            </a:r>
            <a:r>
              <a:rPr lang="it-IT" i="1" dirty="0" smtClean="0"/>
              <a:t>law</a:t>
            </a:r>
            <a:r>
              <a:rPr lang="it-IT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39693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Israele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Con la fine della prima guerra mondiale si instaura il mandato britannico sulla Palestina (1922-1948). </a:t>
            </a:r>
            <a:r>
              <a:rPr lang="it-IT" dirty="0" smtClean="0"/>
              <a:t>Trovano </a:t>
            </a:r>
            <a:r>
              <a:rPr lang="it-IT" dirty="0"/>
              <a:t>così </a:t>
            </a:r>
            <a:r>
              <a:rPr lang="it-IT" dirty="0" smtClean="0"/>
              <a:t>applicazione i </a:t>
            </a:r>
            <a:r>
              <a:rPr lang="it-IT" dirty="0"/>
              <a:t>diritti religiosi, </a:t>
            </a:r>
            <a:r>
              <a:rPr lang="it-IT" dirty="0" smtClean="0"/>
              <a:t>il </a:t>
            </a:r>
            <a:r>
              <a:rPr lang="it-IT" dirty="0"/>
              <a:t>diritto ottomano, </a:t>
            </a:r>
            <a:r>
              <a:rPr lang="it-IT" dirty="0" smtClean="0"/>
              <a:t>il </a:t>
            </a:r>
            <a:r>
              <a:rPr lang="it-IT" dirty="0"/>
              <a:t>diritto </a:t>
            </a:r>
            <a:r>
              <a:rPr lang="it-IT" dirty="0" smtClean="0"/>
              <a:t>inglese e dopo l’indipendenza (1948) anche il diritto prodotto dagli organi costituzionali israeliani. </a:t>
            </a:r>
            <a:endParaRPr lang="it-IT" dirty="0"/>
          </a:p>
          <a:p>
            <a:r>
              <a:rPr lang="it-IT" dirty="0"/>
              <a:t>Il diritto israeliano non va confuso con il </a:t>
            </a:r>
            <a:r>
              <a:rPr lang="it-IT" b="1" dirty="0"/>
              <a:t>diritto ebraico: </a:t>
            </a:r>
            <a:r>
              <a:rPr lang="it-IT" b="1" dirty="0" smtClean="0"/>
              <a:t>questo </a:t>
            </a:r>
            <a:r>
              <a:rPr lang="it-IT" dirty="0" smtClean="0"/>
              <a:t>è </a:t>
            </a:r>
            <a:r>
              <a:rPr lang="it-IT" dirty="0"/>
              <a:t>il diritto del popolo ebraico, </a:t>
            </a:r>
            <a:r>
              <a:rPr lang="it-IT" dirty="0" smtClean="0"/>
              <a:t>che va dalla rivelazione </a:t>
            </a:r>
            <a:r>
              <a:rPr lang="it-IT" dirty="0"/>
              <a:t>sul Sinai </a:t>
            </a:r>
            <a:r>
              <a:rPr lang="it-IT" dirty="0" smtClean="0"/>
              <a:t>alle decisioni </a:t>
            </a:r>
            <a:r>
              <a:rPr lang="it-IT" dirty="0"/>
              <a:t>dei tribunali </a:t>
            </a:r>
            <a:r>
              <a:rPr lang="it-IT" dirty="0" smtClean="0"/>
              <a:t>rabbinici </a:t>
            </a:r>
            <a:r>
              <a:rPr lang="it-IT" dirty="0"/>
              <a:t>e </a:t>
            </a:r>
            <a:r>
              <a:rPr lang="it-IT" dirty="0" smtClean="0"/>
              <a:t>delle </a:t>
            </a:r>
            <a:r>
              <a:rPr lang="it-IT" dirty="0"/>
              <a:t>autorità rabbiniche in ogni parte del mondo. </a:t>
            </a:r>
          </a:p>
        </p:txBody>
      </p:sp>
    </p:spTree>
    <p:extLst>
      <p:ext uri="{BB962C8B-B14F-4D97-AF65-F5344CB8AC3E}">
        <p14:creationId xmlns:p14="http://schemas.microsoft.com/office/powerpoint/2010/main" val="742508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Diritto ebraico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t-IT" dirty="0" smtClean="0"/>
              <a:t>Si </a:t>
            </a:r>
            <a:r>
              <a:rPr lang="it-IT" dirty="0"/>
              <a:t>basa un diritto vastissimo:</a:t>
            </a:r>
          </a:p>
          <a:p>
            <a:pPr marL="0" indent="0">
              <a:buNone/>
            </a:pPr>
            <a:r>
              <a:rPr lang="it-IT" i="1" dirty="0" err="1"/>
              <a:t>Mishnà</a:t>
            </a:r>
            <a:r>
              <a:rPr lang="it-IT" dirty="0"/>
              <a:t>: </a:t>
            </a:r>
            <a:r>
              <a:rPr lang="it-IT" dirty="0" smtClean="0"/>
              <a:t>la </a:t>
            </a:r>
            <a:r>
              <a:rPr lang="it-IT" dirty="0"/>
              <a:t>prima raccolta </a:t>
            </a:r>
            <a:r>
              <a:rPr lang="it-IT" dirty="0" smtClean="0"/>
              <a:t>autoritativa, </a:t>
            </a:r>
            <a:r>
              <a:rPr lang="it-IT" dirty="0"/>
              <a:t>la cui origine rimonta fino alla </a:t>
            </a:r>
            <a:r>
              <a:rPr lang="it-IT" dirty="0" smtClean="0"/>
              <a:t>Rivelazione </a:t>
            </a:r>
            <a:r>
              <a:rPr lang="it-IT" dirty="0"/>
              <a:t>del </a:t>
            </a:r>
            <a:r>
              <a:rPr lang="it-IT" dirty="0" smtClean="0"/>
              <a:t>Sinai. Interpreta </a:t>
            </a:r>
            <a:r>
              <a:rPr lang="it-IT" dirty="0"/>
              <a:t>il testo della Bibbia (in particolare, il Pentateuco). Si divide in sei ordini, ripartiti in 60 trattati:</a:t>
            </a:r>
          </a:p>
          <a:p>
            <a:pPr lvl="0"/>
            <a:r>
              <a:rPr lang="it-IT" i="1" dirty="0" err="1"/>
              <a:t>Zeraim</a:t>
            </a:r>
            <a:r>
              <a:rPr lang="it-IT" dirty="0"/>
              <a:t>: “semi”. benedizioni, preghiere, anno sabbatico, offerte al Tempio.</a:t>
            </a:r>
          </a:p>
          <a:p>
            <a:pPr lvl="0"/>
            <a:r>
              <a:rPr lang="it-IT" i="1" dirty="0" err="1"/>
              <a:t>Mo’ed</a:t>
            </a:r>
            <a:r>
              <a:rPr lang="it-IT" dirty="0"/>
              <a:t> (data stabilita): riguarda il Sabato e le altre festività; </a:t>
            </a:r>
          </a:p>
          <a:p>
            <a:pPr lvl="0"/>
            <a:r>
              <a:rPr lang="it-IT" i="1" dirty="0" err="1"/>
              <a:t>Nashim</a:t>
            </a:r>
            <a:r>
              <a:rPr lang="it-IT" dirty="0"/>
              <a:t>: “delle donne”</a:t>
            </a:r>
          </a:p>
          <a:p>
            <a:pPr lvl="0"/>
            <a:r>
              <a:rPr lang="it-IT" i="1" dirty="0" err="1"/>
              <a:t>Nezikin</a:t>
            </a:r>
            <a:r>
              <a:rPr lang="it-IT" dirty="0"/>
              <a:t>: dei danni (diritto privato, penale, famiglia, </a:t>
            </a:r>
            <a:r>
              <a:rPr lang="it-IT" dirty="0" err="1"/>
              <a:t>persna</a:t>
            </a:r>
            <a:r>
              <a:rPr lang="it-IT" dirty="0"/>
              <a:t>, matrimonio divorzio, ecc.);</a:t>
            </a:r>
          </a:p>
          <a:p>
            <a:pPr lvl="0"/>
            <a:r>
              <a:rPr lang="it-IT" i="1" dirty="0" err="1" smtClean="0"/>
              <a:t>Kodashim</a:t>
            </a:r>
            <a:r>
              <a:rPr lang="it-IT" dirty="0" smtClean="0"/>
              <a:t> </a:t>
            </a:r>
            <a:r>
              <a:rPr lang="it-IT" dirty="0"/>
              <a:t>sulle cose sante</a:t>
            </a:r>
          </a:p>
          <a:p>
            <a:pPr lvl="0"/>
            <a:r>
              <a:rPr lang="it-IT" i="1" dirty="0" err="1"/>
              <a:t>Tahorot</a:t>
            </a:r>
            <a:r>
              <a:rPr lang="it-IT" dirty="0"/>
              <a:t>: cose pure regole sui cibi, </a:t>
            </a:r>
            <a:r>
              <a:rPr lang="it-IT" dirty="0" err="1"/>
              <a:t>eccc</a:t>
            </a:r>
            <a:r>
              <a:rPr lang="it-IT" dirty="0"/>
              <a:t>. </a:t>
            </a:r>
          </a:p>
          <a:p>
            <a:pPr marL="0" indent="0">
              <a:buNone/>
            </a:pPr>
            <a:r>
              <a:rPr lang="it-IT" dirty="0"/>
              <a:t>Poi, fino al XVIII secolo, si sviluppano le scuole Talmudiche, che partono dalla </a:t>
            </a:r>
            <a:r>
              <a:rPr lang="it-IT" i="1" dirty="0" err="1"/>
              <a:t>Mishnà</a:t>
            </a:r>
            <a:r>
              <a:rPr lang="it-IT" i="1" dirty="0"/>
              <a:t> </a:t>
            </a:r>
            <a:r>
              <a:rPr lang="it-IT" dirty="0"/>
              <a:t>la discutono e traggono le regole da </a:t>
            </a:r>
            <a:r>
              <a:rPr lang="it-IT" dirty="0" smtClean="0"/>
              <a:t>seguire: </a:t>
            </a:r>
            <a:r>
              <a:rPr lang="it-IT" dirty="0"/>
              <a:t>Talmud palestinese (V sec. d.C.) e babilonese (VI sec.).</a:t>
            </a:r>
          </a:p>
          <a:p>
            <a:pPr marL="0" indent="0">
              <a:buNone/>
            </a:pPr>
            <a:r>
              <a:rPr lang="it-IT" dirty="0"/>
              <a:t>Oggi il diritto ebraico si basa sulle </a:t>
            </a:r>
            <a:r>
              <a:rPr lang="it-IT" i="1" dirty="0" err="1"/>
              <a:t>Teshuvot</a:t>
            </a:r>
            <a:r>
              <a:rPr lang="it-IT" dirty="0"/>
              <a:t>: cioè responsi rabbinici. </a:t>
            </a:r>
          </a:p>
        </p:txBody>
      </p:sp>
    </p:spTree>
    <p:extLst>
      <p:ext uri="{BB962C8B-B14F-4D97-AF65-F5344CB8AC3E}">
        <p14:creationId xmlns:p14="http://schemas.microsoft.com/office/powerpoint/2010/main" val="133949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Ordinamenti nordici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Sono </a:t>
            </a:r>
            <a:r>
              <a:rPr lang="it-IT" dirty="0"/>
              <a:t>di difficile </a:t>
            </a:r>
            <a:r>
              <a:rPr lang="it-IT" dirty="0" smtClean="0"/>
              <a:t>classificazione</a:t>
            </a:r>
            <a:endParaRPr lang="it-IT" dirty="0"/>
          </a:p>
          <a:p>
            <a:r>
              <a:rPr lang="it-IT" dirty="0"/>
              <a:t>È certo che non sono di common law: </a:t>
            </a:r>
          </a:p>
          <a:p>
            <a:pPr marL="0" lvl="0" indent="0">
              <a:buNone/>
            </a:pPr>
            <a:r>
              <a:rPr lang="it-IT" dirty="0" smtClean="0"/>
              <a:t>1) perché </a:t>
            </a:r>
            <a:r>
              <a:rPr lang="it-IT" dirty="0"/>
              <a:t>sono tali i soli ordinamenti che hanno origine storica nel diritto inglese; </a:t>
            </a:r>
            <a:endParaRPr lang="it-IT" dirty="0" smtClean="0"/>
          </a:p>
          <a:p>
            <a:pPr marL="0" lvl="0" indent="0">
              <a:buNone/>
            </a:pPr>
            <a:r>
              <a:rPr lang="it-IT" dirty="0" smtClean="0"/>
              <a:t>2) mancano </a:t>
            </a:r>
            <a:r>
              <a:rPr lang="it-IT" dirty="0"/>
              <a:t>di quasi tutti i tratti peculiari del diritto </a:t>
            </a:r>
            <a:r>
              <a:rPr lang="it-IT" dirty="0" smtClean="0"/>
              <a:t>inglese </a:t>
            </a:r>
            <a:r>
              <a:rPr lang="it-IT" dirty="0"/>
              <a:t>(dalla formazione professionale, alla case-law, ecc.)</a:t>
            </a:r>
          </a:p>
          <a:p>
            <a:r>
              <a:rPr lang="it-IT" dirty="0"/>
              <a:t>Ma arduo è dire che sono di common law:</a:t>
            </a:r>
          </a:p>
          <a:p>
            <a:pPr marL="0" lvl="0" indent="0">
              <a:buNone/>
            </a:pPr>
            <a:r>
              <a:rPr lang="it-IT" dirty="0" smtClean="0"/>
              <a:t>1) il </a:t>
            </a:r>
            <a:r>
              <a:rPr lang="it-IT" dirty="0"/>
              <a:t>diritto romano ha avuto scarsa penetrazione. Arriva solo nel XVII sec., quando ormai le istituzioni giuridiche tradizionali si erano consolidate; </a:t>
            </a:r>
          </a:p>
          <a:p>
            <a:pPr marL="0" indent="0">
              <a:buNone/>
            </a:pPr>
            <a:r>
              <a:rPr lang="it-IT" dirty="0" smtClean="0"/>
              <a:t>2) non </a:t>
            </a:r>
            <a:r>
              <a:rPr lang="it-IT" dirty="0"/>
              <a:t>hanno conosciuto una codificazione come quella francese o tedesca, salvo che per la materia commerciale. </a:t>
            </a:r>
          </a:p>
        </p:txBody>
      </p:sp>
    </p:spTree>
    <p:extLst>
      <p:ext uri="{BB962C8B-B14F-4D97-AF65-F5344CB8AC3E}">
        <p14:creationId xmlns:p14="http://schemas.microsoft.com/office/powerpoint/2010/main" val="3234624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Ordinamenti nordici (2)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it-IT" dirty="0"/>
              <a:t>Paesi con strettissimi legami politici e </a:t>
            </a:r>
            <a:r>
              <a:rPr lang="it-IT" dirty="0" smtClean="0"/>
              <a:t>giuridici: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L’Unione </a:t>
            </a:r>
            <a:r>
              <a:rPr lang="it-IT" dirty="0"/>
              <a:t>di </a:t>
            </a:r>
            <a:r>
              <a:rPr lang="it-IT" dirty="0" err="1"/>
              <a:t>Kalmar</a:t>
            </a:r>
            <a:r>
              <a:rPr lang="it-IT" dirty="0"/>
              <a:t> (1397-1523) unisce Svezia, Norvegia e </a:t>
            </a:r>
            <a:r>
              <a:rPr lang="it-IT" dirty="0" smtClean="0"/>
              <a:t>Danimarca.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La Finlandia è </a:t>
            </a:r>
            <a:r>
              <a:rPr lang="it-IT" dirty="0"/>
              <a:t>conquistata dalla Svezia già nel XII-XIII sec. e ceduta solo nel 1809 alla Russia. Nell’Impero russo, fu granducato con notevole autonomia e conservò intatto il proprio diritto una volta divenuta indipendente nel 1918</a:t>
            </a:r>
            <a:r>
              <a:rPr lang="it-IT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Norvegia</a:t>
            </a:r>
            <a:r>
              <a:rPr lang="it-IT" dirty="0"/>
              <a:t>, Danimarca, Islanda: unite sotto </a:t>
            </a:r>
            <a:r>
              <a:rPr lang="it-IT" dirty="0" smtClean="0"/>
              <a:t>corona e </a:t>
            </a:r>
            <a:r>
              <a:rPr lang="it-IT" dirty="0"/>
              <a:t>diritto danese. Nel 1814 la Danimarca cede </a:t>
            </a:r>
            <a:r>
              <a:rPr lang="it-IT" dirty="0" smtClean="0"/>
              <a:t>alla Svezia la Norvegia, che diverrà indipendente nel 1905. L’Islanda, invece, diverrà Stato sovrano nel 1944.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r>
              <a:rPr lang="it-IT" dirty="0" smtClean="0"/>
              <a:t>Origini </a:t>
            </a:r>
            <a:r>
              <a:rPr lang="it-IT" dirty="0"/>
              <a:t>giuridiche: </a:t>
            </a:r>
            <a:r>
              <a:rPr lang="it-IT" b="1" dirty="0"/>
              <a:t>Diritto germanico.</a:t>
            </a:r>
            <a:endParaRPr lang="it-IT" dirty="0"/>
          </a:p>
          <a:p>
            <a:r>
              <a:rPr lang="it-IT" b="1" dirty="0"/>
              <a:t>A partire dal XII secolo </a:t>
            </a:r>
            <a:r>
              <a:rPr lang="it-IT" b="1" dirty="0" smtClean="0"/>
              <a:t>esse viene raccolto.</a:t>
            </a:r>
            <a:endParaRPr lang="it-IT" dirty="0"/>
          </a:p>
          <a:p>
            <a:r>
              <a:rPr lang="it-IT" b="1" dirty="0"/>
              <a:t>Già nel </a:t>
            </a:r>
            <a:r>
              <a:rPr lang="it-IT" b="1" dirty="0" smtClean="0"/>
              <a:t>XVII</a:t>
            </a:r>
            <a:r>
              <a:rPr lang="it-IT" b="1" dirty="0"/>
              <a:t>-XVIII la Svezia introduce un diritto territoriale per tutto il regno e uno per le città. Nel 1687 </a:t>
            </a:r>
            <a:r>
              <a:rPr lang="it-IT" b="1" i="1" dirty="0" err="1"/>
              <a:t>Danske</a:t>
            </a:r>
            <a:r>
              <a:rPr lang="it-IT" b="1" i="1" dirty="0"/>
              <a:t> </a:t>
            </a:r>
            <a:r>
              <a:rPr lang="it-IT" b="1" i="1" dirty="0" err="1"/>
              <a:t>Lov-Norske</a:t>
            </a:r>
            <a:r>
              <a:rPr lang="it-IT" b="1" i="1" dirty="0"/>
              <a:t> </a:t>
            </a:r>
            <a:r>
              <a:rPr lang="it-IT" b="1" i="1" dirty="0" err="1"/>
              <a:t>Lov</a:t>
            </a:r>
            <a:r>
              <a:rPr lang="it-IT" b="1" dirty="0"/>
              <a:t> (Con Cristiano V) di Danimarca. </a:t>
            </a:r>
            <a:endParaRPr lang="it-IT" dirty="0"/>
          </a:p>
          <a:p>
            <a:r>
              <a:rPr lang="it-IT" b="1" dirty="0"/>
              <a:t>Più articolato appare il codice svedese del 1734 (</a:t>
            </a:r>
            <a:r>
              <a:rPr lang="it-IT" b="1" dirty="0" err="1"/>
              <a:t>Sveriges</a:t>
            </a:r>
            <a:r>
              <a:rPr lang="it-IT" b="1" dirty="0"/>
              <a:t> </a:t>
            </a:r>
            <a:r>
              <a:rPr lang="it-IT" b="1" dirty="0" err="1"/>
              <a:t>rikes</a:t>
            </a:r>
            <a:r>
              <a:rPr lang="it-IT" b="1" dirty="0"/>
              <a:t> </a:t>
            </a:r>
            <a:r>
              <a:rPr lang="it-IT" b="1" dirty="0" err="1"/>
              <a:t>lag</a:t>
            </a:r>
            <a:r>
              <a:rPr lang="it-IT" b="1" dirty="0"/>
              <a:t>), esteso alla Finlandia. </a:t>
            </a:r>
            <a:endParaRPr lang="it-IT" b="1" dirty="0" smtClean="0"/>
          </a:p>
          <a:p>
            <a:r>
              <a:rPr lang="it-IT" b="1" dirty="0" smtClean="0"/>
              <a:t>Non </a:t>
            </a:r>
            <a:r>
              <a:rPr lang="it-IT" b="1" dirty="0"/>
              <a:t>sono mai stati formalmente abrogati</a:t>
            </a:r>
            <a:r>
              <a:rPr lang="it-IT" b="1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528748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1292</Words>
  <Application>Microsoft Macintosh PowerPoint</Application>
  <PresentationFormat>Presentazione su schermo (4:3)</PresentationFormat>
  <Paragraphs>68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Sistemi giuridici misti, nordici socialisti</vt:lpstr>
      <vt:lpstr>Sistemi misti</vt:lpstr>
      <vt:lpstr>Lousiana</vt:lpstr>
      <vt:lpstr>Québec</vt:lpstr>
      <vt:lpstr>Sudafrica</vt:lpstr>
      <vt:lpstr>Israele</vt:lpstr>
      <vt:lpstr>Diritto ebraico</vt:lpstr>
      <vt:lpstr>Ordinamenti nordici</vt:lpstr>
      <vt:lpstr>Ordinamenti nordici (2)</vt:lpstr>
      <vt:lpstr>Ordinamenti nordici (3)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</dc:creator>
  <cp:lastModifiedBy>utente</cp:lastModifiedBy>
  <cp:revision>20</cp:revision>
  <dcterms:created xsi:type="dcterms:W3CDTF">2013-10-03T12:44:09Z</dcterms:created>
  <dcterms:modified xsi:type="dcterms:W3CDTF">2013-10-03T14:22:41Z</dcterms:modified>
</cp:coreProperties>
</file>