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768" r:id="rId1"/>
  </p:sldMasterIdLst>
  <p:notesMasterIdLst>
    <p:notesMasterId r:id="rId84"/>
  </p:notesMasterIdLst>
  <p:sldIdLst>
    <p:sldId id="256" r:id="rId2"/>
    <p:sldId id="257" r:id="rId3"/>
    <p:sldId id="258" r:id="rId4"/>
    <p:sldId id="259" r:id="rId5"/>
    <p:sldId id="260" r:id="rId6"/>
    <p:sldId id="261" r:id="rId7"/>
    <p:sldId id="290" r:id="rId8"/>
    <p:sldId id="291" r:id="rId9"/>
    <p:sldId id="292" r:id="rId10"/>
    <p:sldId id="293" r:id="rId11"/>
    <p:sldId id="294" r:id="rId12"/>
    <p:sldId id="295" r:id="rId13"/>
    <p:sldId id="296" r:id="rId14"/>
    <p:sldId id="297" r:id="rId15"/>
    <p:sldId id="298" r:id="rId16"/>
    <p:sldId id="299" r:id="rId17"/>
    <p:sldId id="300" r:id="rId18"/>
    <p:sldId id="301" r:id="rId19"/>
    <p:sldId id="302" r:id="rId20"/>
    <p:sldId id="303" r:id="rId21"/>
    <p:sldId id="304" r:id="rId22"/>
    <p:sldId id="305" r:id="rId23"/>
    <p:sldId id="306" r:id="rId24"/>
    <p:sldId id="307" r:id="rId25"/>
    <p:sldId id="308" r:id="rId26"/>
    <p:sldId id="309" r:id="rId27"/>
    <p:sldId id="310" r:id="rId28"/>
    <p:sldId id="311" r:id="rId29"/>
    <p:sldId id="312" r:id="rId30"/>
    <p:sldId id="313" r:id="rId31"/>
    <p:sldId id="314" r:id="rId32"/>
    <p:sldId id="315" r:id="rId33"/>
    <p:sldId id="316" r:id="rId34"/>
    <p:sldId id="317" r:id="rId35"/>
    <p:sldId id="318" r:id="rId36"/>
    <p:sldId id="319" r:id="rId37"/>
    <p:sldId id="320" r:id="rId38"/>
    <p:sldId id="321" r:id="rId39"/>
    <p:sldId id="322" r:id="rId40"/>
    <p:sldId id="323" r:id="rId41"/>
    <p:sldId id="324" r:id="rId42"/>
    <p:sldId id="325" r:id="rId43"/>
    <p:sldId id="326" r:id="rId44"/>
    <p:sldId id="327" r:id="rId45"/>
    <p:sldId id="328" r:id="rId46"/>
    <p:sldId id="329" r:id="rId47"/>
    <p:sldId id="330" r:id="rId48"/>
    <p:sldId id="331" r:id="rId49"/>
    <p:sldId id="332" r:id="rId50"/>
    <p:sldId id="333" r:id="rId51"/>
    <p:sldId id="334" r:id="rId52"/>
    <p:sldId id="335" r:id="rId53"/>
    <p:sldId id="336" r:id="rId54"/>
    <p:sldId id="337" r:id="rId55"/>
    <p:sldId id="338" r:id="rId56"/>
    <p:sldId id="339" r:id="rId57"/>
    <p:sldId id="340" r:id="rId58"/>
    <p:sldId id="341" r:id="rId59"/>
    <p:sldId id="342" r:id="rId60"/>
    <p:sldId id="343" r:id="rId61"/>
    <p:sldId id="264" r:id="rId62"/>
    <p:sldId id="265" r:id="rId63"/>
    <p:sldId id="266" r:id="rId64"/>
    <p:sldId id="267" r:id="rId65"/>
    <p:sldId id="268" r:id="rId66"/>
    <p:sldId id="269" r:id="rId67"/>
    <p:sldId id="270" r:id="rId68"/>
    <p:sldId id="271" r:id="rId69"/>
    <p:sldId id="272" r:id="rId70"/>
    <p:sldId id="273" r:id="rId71"/>
    <p:sldId id="289" r:id="rId72"/>
    <p:sldId id="276" r:id="rId73"/>
    <p:sldId id="282" r:id="rId74"/>
    <p:sldId id="281" r:id="rId75"/>
    <p:sldId id="277" r:id="rId76"/>
    <p:sldId id="278" r:id="rId77"/>
    <p:sldId id="279" r:id="rId78"/>
    <p:sldId id="283" r:id="rId79"/>
    <p:sldId id="284" r:id="rId80"/>
    <p:sldId id="286" r:id="rId81"/>
    <p:sldId id="287" r:id="rId82"/>
    <p:sldId id="288" r:id="rId83"/>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7" d="100"/>
          <a:sy n="107" d="100"/>
        </p:scale>
        <p:origin x="-1098" y="-8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notesMaster" Target="notesMasters/notesMaster1.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theme" Target="theme/theme1.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444A674-4C33-4E72-8823-DD62F3A523A5}" type="datetimeFigureOut">
              <a:rPr lang="it-IT" smtClean="0"/>
              <a:t>20/01/2016</a:t>
            </a:fld>
            <a:endParaRPr lang="it-IT"/>
          </a:p>
        </p:txBody>
      </p:sp>
      <p:sp>
        <p:nvSpPr>
          <p:cNvPr id="4" name="Segnaposto immagine diapositiva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6" name="Segnaposto piè di pagin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921100C-15B0-4233-A569-9C0607CDEE2C}" type="slidenum">
              <a:rPr lang="it-IT" smtClean="0"/>
              <a:t>‹N›</a:t>
            </a:fld>
            <a:endParaRPr lang="it-IT"/>
          </a:p>
        </p:txBody>
      </p:sp>
    </p:spTree>
    <p:extLst>
      <p:ext uri="{BB962C8B-B14F-4D97-AF65-F5344CB8AC3E}">
        <p14:creationId xmlns:p14="http://schemas.microsoft.com/office/powerpoint/2010/main" val="15843106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7698" name="Rectangle 7"/>
          <p:cNvSpPr>
            <a:spLocks noGrp="1" noChangeArrowheads="1"/>
          </p:cNvSpPr>
          <p:nvPr>
            <p:ph type="sldNum" sz="quarter" idx="5"/>
          </p:nvPr>
        </p:nvSpPr>
        <p:spPr>
          <a:noFill/>
          <a:ln>
            <a:miter lim="800000"/>
            <a:headEnd/>
            <a:tailEnd/>
          </a:ln>
        </p:spPr>
        <p:txBody>
          <a:bodyPr/>
          <a:lstStyle/>
          <a:p>
            <a:fld id="{EA9418BF-7823-4BAD-95D1-B229149B675C}" type="slidenum">
              <a:rPr lang="it-IT" altLang="it-IT" smtClean="0"/>
              <a:pPr/>
              <a:t>7</a:t>
            </a:fld>
            <a:endParaRPr lang="it-IT" altLang="it-IT" smtClean="0"/>
          </a:p>
        </p:txBody>
      </p:sp>
      <p:sp>
        <p:nvSpPr>
          <p:cNvPr id="157699" name="Rectangle 2"/>
          <p:cNvSpPr>
            <a:spLocks noGrp="1" noRot="1" noChangeAspect="1" noChangeArrowheads="1" noTextEdit="1"/>
          </p:cNvSpPr>
          <p:nvPr>
            <p:ph type="sldImg"/>
          </p:nvPr>
        </p:nvSpPr>
        <p:spPr>
          <a:ln/>
        </p:spPr>
      </p:sp>
      <p:sp>
        <p:nvSpPr>
          <p:cNvPr id="157700" name="Rectangle 3"/>
          <p:cNvSpPr>
            <a:spLocks noGrp="1" noChangeArrowheads="1"/>
          </p:cNvSpPr>
          <p:nvPr>
            <p:ph type="body" idx="1"/>
          </p:nvPr>
        </p:nvSpPr>
        <p:spPr>
          <a:noFill/>
        </p:spPr>
        <p:txBody>
          <a:bodyPr/>
          <a:lstStyle/>
          <a:p>
            <a:pPr eaLnBrk="1" hangingPunct="1"/>
            <a:endParaRPr lang="it-IT" altLang="it-IT"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6914" name="Rectangle 7"/>
          <p:cNvSpPr>
            <a:spLocks noGrp="1" noChangeArrowheads="1"/>
          </p:cNvSpPr>
          <p:nvPr>
            <p:ph type="sldNum" sz="quarter" idx="5"/>
          </p:nvPr>
        </p:nvSpPr>
        <p:spPr>
          <a:noFill/>
          <a:ln>
            <a:miter lim="800000"/>
            <a:headEnd/>
            <a:tailEnd/>
          </a:ln>
        </p:spPr>
        <p:txBody>
          <a:bodyPr/>
          <a:lstStyle/>
          <a:p>
            <a:fld id="{4BB6E779-D768-43E6-A3EC-50F6103DA98A}" type="slidenum">
              <a:rPr lang="it-IT" altLang="it-IT" smtClean="0"/>
              <a:pPr/>
              <a:t>16</a:t>
            </a:fld>
            <a:endParaRPr lang="it-IT" altLang="it-IT" smtClean="0"/>
          </a:p>
        </p:txBody>
      </p:sp>
      <p:sp>
        <p:nvSpPr>
          <p:cNvPr id="166915" name="Rectangle 2"/>
          <p:cNvSpPr>
            <a:spLocks noGrp="1" noRot="1" noChangeAspect="1" noChangeArrowheads="1" noTextEdit="1"/>
          </p:cNvSpPr>
          <p:nvPr>
            <p:ph type="sldImg"/>
          </p:nvPr>
        </p:nvSpPr>
        <p:spPr>
          <a:ln/>
        </p:spPr>
      </p:sp>
      <p:sp>
        <p:nvSpPr>
          <p:cNvPr id="166916" name="Rectangle 3"/>
          <p:cNvSpPr>
            <a:spLocks noGrp="1" noChangeArrowheads="1"/>
          </p:cNvSpPr>
          <p:nvPr>
            <p:ph type="body" idx="1"/>
          </p:nvPr>
        </p:nvSpPr>
        <p:spPr>
          <a:noFill/>
        </p:spPr>
        <p:txBody>
          <a:bodyPr/>
          <a:lstStyle/>
          <a:p>
            <a:pPr eaLnBrk="1" hangingPunct="1"/>
            <a:endParaRPr lang="it-IT" altLang="it-IT"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7938" name="Rectangle 7"/>
          <p:cNvSpPr>
            <a:spLocks noGrp="1" noChangeArrowheads="1"/>
          </p:cNvSpPr>
          <p:nvPr>
            <p:ph type="sldNum" sz="quarter" idx="5"/>
          </p:nvPr>
        </p:nvSpPr>
        <p:spPr>
          <a:noFill/>
          <a:ln>
            <a:miter lim="800000"/>
            <a:headEnd/>
            <a:tailEnd/>
          </a:ln>
        </p:spPr>
        <p:txBody>
          <a:bodyPr/>
          <a:lstStyle/>
          <a:p>
            <a:fld id="{D0F76574-E2BD-4A00-B96E-CA12A9567FC6}" type="slidenum">
              <a:rPr lang="it-IT" altLang="it-IT" smtClean="0"/>
              <a:pPr/>
              <a:t>17</a:t>
            </a:fld>
            <a:endParaRPr lang="it-IT" altLang="it-IT" smtClean="0"/>
          </a:p>
        </p:txBody>
      </p:sp>
      <p:sp>
        <p:nvSpPr>
          <p:cNvPr id="167939" name="Rectangle 2"/>
          <p:cNvSpPr>
            <a:spLocks noGrp="1" noRot="1" noChangeAspect="1" noChangeArrowheads="1" noTextEdit="1"/>
          </p:cNvSpPr>
          <p:nvPr>
            <p:ph type="sldImg"/>
          </p:nvPr>
        </p:nvSpPr>
        <p:spPr>
          <a:ln/>
        </p:spPr>
      </p:sp>
      <p:sp>
        <p:nvSpPr>
          <p:cNvPr id="167940" name="Rectangle 3"/>
          <p:cNvSpPr>
            <a:spLocks noGrp="1" noChangeArrowheads="1"/>
          </p:cNvSpPr>
          <p:nvPr>
            <p:ph type="body" idx="1"/>
          </p:nvPr>
        </p:nvSpPr>
        <p:spPr>
          <a:noFill/>
        </p:spPr>
        <p:txBody>
          <a:bodyPr/>
          <a:lstStyle/>
          <a:p>
            <a:pPr eaLnBrk="1" hangingPunct="1"/>
            <a:endParaRPr lang="it-IT" altLang="it-IT"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8962" name="Rectangle 7"/>
          <p:cNvSpPr>
            <a:spLocks noGrp="1" noChangeArrowheads="1"/>
          </p:cNvSpPr>
          <p:nvPr>
            <p:ph type="sldNum" sz="quarter" idx="5"/>
          </p:nvPr>
        </p:nvSpPr>
        <p:spPr>
          <a:noFill/>
          <a:ln>
            <a:miter lim="800000"/>
            <a:headEnd/>
            <a:tailEnd/>
          </a:ln>
        </p:spPr>
        <p:txBody>
          <a:bodyPr/>
          <a:lstStyle/>
          <a:p>
            <a:fld id="{98BD9585-891C-4330-8EEC-18131DFFD4D6}" type="slidenum">
              <a:rPr lang="it-IT" altLang="it-IT" smtClean="0"/>
              <a:pPr/>
              <a:t>18</a:t>
            </a:fld>
            <a:endParaRPr lang="it-IT" altLang="it-IT" smtClean="0"/>
          </a:p>
        </p:txBody>
      </p:sp>
      <p:sp>
        <p:nvSpPr>
          <p:cNvPr id="168963" name="Rectangle 2"/>
          <p:cNvSpPr>
            <a:spLocks noGrp="1" noRot="1" noChangeAspect="1" noChangeArrowheads="1" noTextEdit="1"/>
          </p:cNvSpPr>
          <p:nvPr>
            <p:ph type="sldImg"/>
          </p:nvPr>
        </p:nvSpPr>
        <p:spPr>
          <a:ln/>
        </p:spPr>
      </p:sp>
      <p:sp>
        <p:nvSpPr>
          <p:cNvPr id="168964" name="Rectangle 3"/>
          <p:cNvSpPr>
            <a:spLocks noGrp="1" noChangeArrowheads="1"/>
          </p:cNvSpPr>
          <p:nvPr>
            <p:ph type="body" idx="1"/>
          </p:nvPr>
        </p:nvSpPr>
        <p:spPr>
          <a:noFill/>
        </p:spPr>
        <p:txBody>
          <a:bodyPr/>
          <a:lstStyle/>
          <a:p>
            <a:pPr eaLnBrk="1" hangingPunct="1"/>
            <a:endParaRPr lang="it-IT" altLang="it-IT"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9986" name="Rectangle 7"/>
          <p:cNvSpPr>
            <a:spLocks noGrp="1" noChangeArrowheads="1"/>
          </p:cNvSpPr>
          <p:nvPr>
            <p:ph type="sldNum" sz="quarter" idx="5"/>
          </p:nvPr>
        </p:nvSpPr>
        <p:spPr>
          <a:noFill/>
          <a:ln>
            <a:miter lim="800000"/>
            <a:headEnd/>
            <a:tailEnd/>
          </a:ln>
        </p:spPr>
        <p:txBody>
          <a:bodyPr/>
          <a:lstStyle/>
          <a:p>
            <a:fld id="{E744FEBE-FC0E-4AFC-A054-3D23E84F9E6A}" type="slidenum">
              <a:rPr lang="it-IT" altLang="it-IT" smtClean="0"/>
              <a:pPr/>
              <a:t>19</a:t>
            </a:fld>
            <a:endParaRPr lang="it-IT" altLang="it-IT" smtClean="0"/>
          </a:p>
        </p:txBody>
      </p:sp>
      <p:sp>
        <p:nvSpPr>
          <p:cNvPr id="169987" name="Rectangle 2"/>
          <p:cNvSpPr>
            <a:spLocks noGrp="1" noRot="1" noChangeAspect="1" noChangeArrowheads="1" noTextEdit="1"/>
          </p:cNvSpPr>
          <p:nvPr>
            <p:ph type="sldImg"/>
          </p:nvPr>
        </p:nvSpPr>
        <p:spPr>
          <a:ln/>
        </p:spPr>
      </p:sp>
      <p:sp>
        <p:nvSpPr>
          <p:cNvPr id="169988" name="Rectangle 3"/>
          <p:cNvSpPr>
            <a:spLocks noGrp="1" noChangeArrowheads="1"/>
          </p:cNvSpPr>
          <p:nvPr>
            <p:ph type="body" idx="1"/>
          </p:nvPr>
        </p:nvSpPr>
        <p:spPr>
          <a:noFill/>
        </p:spPr>
        <p:txBody>
          <a:bodyPr/>
          <a:lstStyle/>
          <a:p>
            <a:pPr eaLnBrk="1" hangingPunct="1"/>
            <a:endParaRPr lang="it-IT" altLang="it-IT"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1010" name="Rectangle 7"/>
          <p:cNvSpPr>
            <a:spLocks noGrp="1" noChangeArrowheads="1"/>
          </p:cNvSpPr>
          <p:nvPr>
            <p:ph type="sldNum" sz="quarter" idx="5"/>
          </p:nvPr>
        </p:nvSpPr>
        <p:spPr>
          <a:noFill/>
          <a:ln>
            <a:miter lim="800000"/>
            <a:headEnd/>
            <a:tailEnd/>
          </a:ln>
        </p:spPr>
        <p:txBody>
          <a:bodyPr/>
          <a:lstStyle/>
          <a:p>
            <a:fld id="{DBC801AB-C4D5-47A3-BAEB-99E88A714521}" type="slidenum">
              <a:rPr lang="it-IT" altLang="it-IT" smtClean="0"/>
              <a:pPr/>
              <a:t>20</a:t>
            </a:fld>
            <a:endParaRPr lang="it-IT" altLang="it-IT" smtClean="0"/>
          </a:p>
        </p:txBody>
      </p:sp>
      <p:sp>
        <p:nvSpPr>
          <p:cNvPr id="171011" name="Rectangle 2"/>
          <p:cNvSpPr>
            <a:spLocks noGrp="1" noRot="1" noChangeAspect="1" noChangeArrowheads="1" noTextEdit="1"/>
          </p:cNvSpPr>
          <p:nvPr>
            <p:ph type="sldImg"/>
          </p:nvPr>
        </p:nvSpPr>
        <p:spPr>
          <a:ln/>
        </p:spPr>
      </p:sp>
      <p:sp>
        <p:nvSpPr>
          <p:cNvPr id="171012" name="Rectangle 3"/>
          <p:cNvSpPr>
            <a:spLocks noGrp="1" noChangeArrowheads="1"/>
          </p:cNvSpPr>
          <p:nvPr>
            <p:ph type="body" idx="1"/>
          </p:nvPr>
        </p:nvSpPr>
        <p:spPr>
          <a:noFill/>
        </p:spPr>
        <p:txBody>
          <a:bodyPr/>
          <a:lstStyle/>
          <a:p>
            <a:pPr eaLnBrk="1" hangingPunct="1"/>
            <a:endParaRPr lang="it-IT" altLang="it-IT"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2034" name="Rectangle 7"/>
          <p:cNvSpPr>
            <a:spLocks noGrp="1" noChangeArrowheads="1"/>
          </p:cNvSpPr>
          <p:nvPr>
            <p:ph type="sldNum" sz="quarter" idx="5"/>
          </p:nvPr>
        </p:nvSpPr>
        <p:spPr>
          <a:noFill/>
          <a:ln>
            <a:miter lim="800000"/>
            <a:headEnd/>
            <a:tailEnd/>
          </a:ln>
        </p:spPr>
        <p:txBody>
          <a:bodyPr/>
          <a:lstStyle/>
          <a:p>
            <a:fld id="{E440A2B4-EA47-45EB-A236-C65B5B1764C3}" type="slidenum">
              <a:rPr lang="it-IT" altLang="it-IT" smtClean="0"/>
              <a:pPr/>
              <a:t>21</a:t>
            </a:fld>
            <a:endParaRPr lang="it-IT" altLang="it-IT" smtClean="0"/>
          </a:p>
        </p:txBody>
      </p:sp>
      <p:sp>
        <p:nvSpPr>
          <p:cNvPr id="172035" name="Rectangle 2"/>
          <p:cNvSpPr>
            <a:spLocks noGrp="1" noRot="1" noChangeAspect="1" noChangeArrowheads="1" noTextEdit="1"/>
          </p:cNvSpPr>
          <p:nvPr>
            <p:ph type="sldImg"/>
          </p:nvPr>
        </p:nvSpPr>
        <p:spPr>
          <a:ln/>
        </p:spPr>
      </p:sp>
      <p:sp>
        <p:nvSpPr>
          <p:cNvPr id="172036" name="Rectangle 3"/>
          <p:cNvSpPr>
            <a:spLocks noGrp="1" noChangeArrowheads="1"/>
          </p:cNvSpPr>
          <p:nvPr>
            <p:ph type="body" idx="1"/>
          </p:nvPr>
        </p:nvSpPr>
        <p:spPr>
          <a:noFill/>
        </p:spPr>
        <p:txBody>
          <a:bodyPr/>
          <a:lstStyle/>
          <a:p>
            <a:pPr eaLnBrk="1" hangingPunct="1"/>
            <a:endParaRPr lang="it-IT" altLang="it-IT"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3058" name="Rectangle 7"/>
          <p:cNvSpPr>
            <a:spLocks noGrp="1" noChangeArrowheads="1"/>
          </p:cNvSpPr>
          <p:nvPr>
            <p:ph type="sldNum" sz="quarter" idx="5"/>
          </p:nvPr>
        </p:nvSpPr>
        <p:spPr>
          <a:noFill/>
          <a:ln>
            <a:miter lim="800000"/>
            <a:headEnd/>
            <a:tailEnd/>
          </a:ln>
        </p:spPr>
        <p:txBody>
          <a:bodyPr/>
          <a:lstStyle/>
          <a:p>
            <a:fld id="{85D994BA-24B6-48E2-AB6B-746EF43B1196}" type="slidenum">
              <a:rPr lang="it-IT" altLang="it-IT" smtClean="0"/>
              <a:pPr/>
              <a:t>22</a:t>
            </a:fld>
            <a:endParaRPr lang="it-IT" altLang="it-IT" smtClean="0"/>
          </a:p>
        </p:txBody>
      </p:sp>
      <p:sp>
        <p:nvSpPr>
          <p:cNvPr id="173059" name="Rectangle 2"/>
          <p:cNvSpPr>
            <a:spLocks noGrp="1" noRot="1" noChangeAspect="1" noChangeArrowheads="1" noTextEdit="1"/>
          </p:cNvSpPr>
          <p:nvPr>
            <p:ph type="sldImg"/>
          </p:nvPr>
        </p:nvSpPr>
        <p:spPr>
          <a:ln/>
        </p:spPr>
      </p:sp>
      <p:sp>
        <p:nvSpPr>
          <p:cNvPr id="173060" name="Rectangle 3"/>
          <p:cNvSpPr>
            <a:spLocks noGrp="1" noChangeArrowheads="1"/>
          </p:cNvSpPr>
          <p:nvPr>
            <p:ph type="body" idx="1"/>
          </p:nvPr>
        </p:nvSpPr>
        <p:spPr>
          <a:noFill/>
        </p:spPr>
        <p:txBody>
          <a:bodyPr/>
          <a:lstStyle/>
          <a:p>
            <a:pPr eaLnBrk="1" hangingPunct="1"/>
            <a:endParaRPr lang="it-IT" altLang="it-IT"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82" name="Rectangle 7"/>
          <p:cNvSpPr>
            <a:spLocks noGrp="1" noChangeArrowheads="1"/>
          </p:cNvSpPr>
          <p:nvPr>
            <p:ph type="sldNum" sz="quarter" idx="5"/>
          </p:nvPr>
        </p:nvSpPr>
        <p:spPr>
          <a:noFill/>
          <a:ln>
            <a:miter lim="800000"/>
            <a:headEnd/>
            <a:tailEnd/>
          </a:ln>
        </p:spPr>
        <p:txBody>
          <a:bodyPr/>
          <a:lstStyle/>
          <a:p>
            <a:fld id="{382461F4-B35D-4D92-9FE3-3FAB03660B08}" type="slidenum">
              <a:rPr lang="it-IT" altLang="it-IT" smtClean="0"/>
              <a:pPr/>
              <a:t>23</a:t>
            </a:fld>
            <a:endParaRPr lang="it-IT" altLang="it-IT" smtClean="0"/>
          </a:p>
        </p:txBody>
      </p:sp>
      <p:sp>
        <p:nvSpPr>
          <p:cNvPr id="174083" name="Rectangle 2"/>
          <p:cNvSpPr>
            <a:spLocks noGrp="1" noRot="1" noChangeAspect="1" noChangeArrowheads="1" noTextEdit="1"/>
          </p:cNvSpPr>
          <p:nvPr>
            <p:ph type="sldImg"/>
          </p:nvPr>
        </p:nvSpPr>
        <p:spPr>
          <a:ln/>
        </p:spPr>
      </p:sp>
      <p:sp>
        <p:nvSpPr>
          <p:cNvPr id="174084" name="Rectangle 3"/>
          <p:cNvSpPr>
            <a:spLocks noGrp="1" noChangeArrowheads="1"/>
          </p:cNvSpPr>
          <p:nvPr>
            <p:ph type="body" idx="1"/>
          </p:nvPr>
        </p:nvSpPr>
        <p:spPr>
          <a:noFill/>
        </p:spPr>
        <p:txBody>
          <a:bodyPr/>
          <a:lstStyle/>
          <a:p>
            <a:pPr eaLnBrk="1" hangingPunct="1"/>
            <a:endParaRPr lang="it-IT" altLang="it-IT"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5106" name="Rectangle 7"/>
          <p:cNvSpPr>
            <a:spLocks noGrp="1" noChangeArrowheads="1"/>
          </p:cNvSpPr>
          <p:nvPr>
            <p:ph type="sldNum" sz="quarter" idx="5"/>
          </p:nvPr>
        </p:nvSpPr>
        <p:spPr>
          <a:noFill/>
          <a:ln>
            <a:miter lim="800000"/>
            <a:headEnd/>
            <a:tailEnd/>
          </a:ln>
        </p:spPr>
        <p:txBody>
          <a:bodyPr/>
          <a:lstStyle/>
          <a:p>
            <a:fld id="{D134A3EE-6109-4562-BB40-055A22ABA483}" type="slidenum">
              <a:rPr lang="it-IT" altLang="it-IT" smtClean="0"/>
              <a:pPr/>
              <a:t>24</a:t>
            </a:fld>
            <a:endParaRPr lang="it-IT" altLang="it-IT" smtClean="0"/>
          </a:p>
        </p:txBody>
      </p:sp>
      <p:sp>
        <p:nvSpPr>
          <p:cNvPr id="175107" name="Rectangle 2"/>
          <p:cNvSpPr>
            <a:spLocks noGrp="1" noRot="1" noChangeAspect="1" noChangeArrowheads="1" noTextEdit="1"/>
          </p:cNvSpPr>
          <p:nvPr>
            <p:ph type="sldImg"/>
          </p:nvPr>
        </p:nvSpPr>
        <p:spPr>
          <a:ln/>
        </p:spPr>
      </p:sp>
      <p:sp>
        <p:nvSpPr>
          <p:cNvPr id="175108" name="Rectangle 3"/>
          <p:cNvSpPr>
            <a:spLocks noGrp="1" noChangeArrowheads="1"/>
          </p:cNvSpPr>
          <p:nvPr>
            <p:ph type="body" idx="1"/>
          </p:nvPr>
        </p:nvSpPr>
        <p:spPr>
          <a:noFill/>
        </p:spPr>
        <p:txBody>
          <a:bodyPr/>
          <a:lstStyle/>
          <a:p>
            <a:pPr eaLnBrk="1" hangingPunct="1"/>
            <a:endParaRPr lang="it-IT" altLang="it-IT"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6130" name="Rectangle 7"/>
          <p:cNvSpPr>
            <a:spLocks noGrp="1" noChangeArrowheads="1"/>
          </p:cNvSpPr>
          <p:nvPr>
            <p:ph type="sldNum" sz="quarter" idx="5"/>
          </p:nvPr>
        </p:nvSpPr>
        <p:spPr>
          <a:noFill/>
          <a:ln>
            <a:miter lim="800000"/>
            <a:headEnd/>
            <a:tailEnd/>
          </a:ln>
        </p:spPr>
        <p:txBody>
          <a:bodyPr/>
          <a:lstStyle/>
          <a:p>
            <a:fld id="{9CFD6828-05FD-4E88-82C2-2E2038DD094D}" type="slidenum">
              <a:rPr lang="it-IT" altLang="it-IT" smtClean="0"/>
              <a:pPr/>
              <a:t>25</a:t>
            </a:fld>
            <a:endParaRPr lang="it-IT" altLang="it-IT" smtClean="0"/>
          </a:p>
        </p:txBody>
      </p:sp>
      <p:sp>
        <p:nvSpPr>
          <p:cNvPr id="176131" name="Rectangle 2"/>
          <p:cNvSpPr>
            <a:spLocks noGrp="1" noRot="1" noChangeAspect="1" noChangeArrowheads="1" noTextEdit="1"/>
          </p:cNvSpPr>
          <p:nvPr>
            <p:ph type="sldImg"/>
          </p:nvPr>
        </p:nvSpPr>
        <p:spPr>
          <a:ln/>
        </p:spPr>
      </p:sp>
      <p:sp>
        <p:nvSpPr>
          <p:cNvPr id="176132" name="Rectangle 3"/>
          <p:cNvSpPr>
            <a:spLocks noGrp="1" noChangeArrowheads="1"/>
          </p:cNvSpPr>
          <p:nvPr>
            <p:ph type="body" idx="1"/>
          </p:nvPr>
        </p:nvSpPr>
        <p:spPr>
          <a:noFill/>
        </p:spPr>
        <p:txBody>
          <a:bodyPr/>
          <a:lstStyle/>
          <a:p>
            <a:pPr eaLnBrk="1" hangingPunct="1"/>
            <a:endParaRPr lang="it-IT" altLang="it-IT"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722" name="Rectangle 7"/>
          <p:cNvSpPr>
            <a:spLocks noGrp="1" noChangeArrowheads="1"/>
          </p:cNvSpPr>
          <p:nvPr>
            <p:ph type="sldNum" sz="quarter" idx="5"/>
          </p:nvPr>
        </p:nvSpPr>
        <p:spPr>
          <a:noFill/>
          <a:ln>
            <a:miter lim="800000"/>
            <a:headEnd/>
            <a:tailEnd/>
          </a:ln>
        </p:spPr>
        <p:txBody>
          <a:bodyPr/>
          <a:lstStyle/>
          <a:p>
            <a:fld id="{D79A5C08-DB40-4379-A4ED-03766B9F32BC}" type="slidenum">
              <a:rPr lang="it-IT" altLang="it-IT" smtClean="0"/>
              <a:pPr/>
              <a:t>8</a:t>
            </a:fld>
            <a:endParaRPr lang="it-IT" altLang="it-IT" smtClean="0"/>
          </a:p>
        </p:txBody>
      </p:sp>
      <p:sp>
        <p:nvSpPr>
          <p:cNvPr id="158723" name="Rectangle 2"/>
          <p:cNvSpPr>
            <a:spLocks noGrp="1" noRot="1" noChangeAspect="1" noChangeArrowheads="1" noTextEdit="1"/>
          </p:cNvSpPr>
          <p:nvPr>
            <p:ph type="sldImg"/>
          </p:nvPr>
        </p:nvSpPr>
        <p:spPr>
          <a:ln/>
        </p:spPr>
      </p:sp>
      <p:sp>
        <p:nvSpPr>
          <p:cNvPr id="158724" name="Rectangle 3"/>
          <p:cNvSpPr>
            <a:spLocks noGrp="1" noChangeArrowheads="1"/>
          </p:cNvSpPr>
          <p:nvPr>
            <p:ph type="body" idx="1"/>
          </p:nvPr>
        </p:nvSpPr>
        <p:spPr>
          <a:noFill/>
        </p:spPr>
        <p:txBody>
          <a:bodyPr/>
          <a:lstStyle/>
          <a:p>
            <a:pPr eaLnBrk="1" hangingPunct="1"/>
            <a:endParaRPr lang="it-IT" altLang="it-IT"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7154" name="Rectangle 7"/>
          <p:cNvSpPr>
            <a:spLocks noGrp="1" noChangeArrowheads="1"/>
          </p:cNvSpPr>
          <p:nvPr>
            <p:ph type="sldNum" sz="quarter" idx="5"/>
          </p:nvPr>
        </p:nvSpPr>
        <p:spPr>
          <a:noFill/>
          <a:ln>
            <a:miter lim="800000"/>
            <a:headEnd/>
            <a:tailEnd/>
          </a:ln>
        </p:spPr>
        <p:txBody>
          <a:bodyPr/>
          <a:lstStyle/>
          <a:p>
            <a:fld id="{528CD62B-68C9-4E72-96F1-3C49A46D5D41}" type="slidenum">
              <a:rPr lang="it-IT" altLang="it-IT" smtClean="0"/>
              <a:pPr/>
              <a:t>26</a:t>
            </a:fld>
            <a:endParaRPr lang="it-IT" altLang="it-IT" smtClean="0"/>
          </a:p>
        </p:txBody>
      </p:sp>
      <p:sp>
        <p:nvSpPr>
          <p:cNvPr id="177155" name="Rectangle 2"/>
          <p:cNvSpPr>
            <a:spLocks noGrp="1" noRot="1" noChangeAspect="1" noChangeArrowheads="1" noTextEdit="1"/>
          </p:cNvSpPr>
          <p:nvPr>
            <p:ph type="sldImg"/>
          </p:nvPr>
        </p:nvSpPr>
        <p:spPr>
          <a:ln/>
        </p:spPr>
      </p:sp>
      <p:sp>
        <p:nvSpPr>
          <p:cNvPr id="177156" name="Rectangle 3"/>
          <p:cNvSpPr>
            <a:spLocks noGrp="1" noChangeArrowheads="1"/>
          </p:cNvSpPr>
          <p:nvPr>
            <p:ph type="body" idx="1"/>
          </p:nvPr>
        </p:nvSpPr>
        <p:spPr>
          <a:noFill/>
        </p:spPr>
        <p:txBody>
          <a:bodyPr/>
          <a:lstStyle/>
          <a:p>
            <a:pPr eaLnBrk="1" hangingPunct="1"/>
            <a:endParaRPr lang="it-IT" altLang="it-IT"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8178" name="Rectangle 7"/>
          <p:cNvSpPr>
            <a:spLocks noGrp="1" noChangeArrowheads="1"/>
          </p:cNvSpPr>
          <p:nvPr>
            <p:ph type="sldNum" sz="quarter" idx="5"/>
          </p:nvPr>
        </p:nvSpPr>
        <p:spPr>
          <a:noFill/>
          <a:ln>
            <a:miter lim="800000"/>
            <a:headEnd/>
            <a:tailEnd/>
          </a:ln>
        </p:spPr>
        <p:txBody>
          <a:bodyPr/>
          <a:lstStyle/>
          <a:p>
            <a:fld id="{3C03903A-1CBD-4CCC-9C82-FA4F3037ABD8}" type="slidenum">
              <a:rPr lang="it-IT" altLang="it-IT" smtClean="0"/>
              <a:pPr/>
              <a:t>27</a:t>
            </a:fld>
            <a:endParaRPr lang="it-IT" altLang="it-IT" smtClean="0"/>
          </a:p>
        </p:txBody>
      </p:sp>
      <p:sp>
        <p:nvSpPr>
          <p:cNvPr id="178179" name="Rectangle 2"/>
          <p:cNvSpPr>
            <a:spLocks noGrp="1" noRot="1" noChangeAspect="1" noChangeArrowheads="1" noTextEdit="1"/>
          </p:cNvSpPr>
          <p:nvPr>
            <p:ph type="sldImg"/>
          </p:nvPr>
        </p:nvSpPr>
        <p:spPr>
          <a:ln/>
        </p:spPr>
      </p:sp>
      <p:sp>
        <p:nvSpPr>
          <p:cNvPr id="178180" name="Rectangle 3"/>
          <p:cNvSpPr>
            <a:spLocks noGrp="1" noChangeArrowheads="1"/>
          </p:cNvSpPr>
          <p:nvPr>
            <p:ph type="body" idx="1"/>
          </p:nvPr>
        </p:nvSpPr>
        <p:spPr>
          <a:noFill/>
        </p:spPr>
        <p:txBody>
          <a:bodyPr/>
          <a:lstStyle/>
          <a:p>
            <a:pPr eaLnBrk="1" hangingPunct="1"/>
            <a:endParaRPr lang="it-IT" altLang="it-IT"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9202" name="Rectangle 7"/>
          <p:cNvSpPr>
            <a:spLocks noGrp="1" noChangeArrowheads="1"/>
          </p:cNvSpPr>
          <p:nvPr>
            <p:ph type="sldNum" sz="quarter" idx="5"/>
          </p:nvPr>
        </p:nvSpPr>
        <p:spPr>
          <a:noFill/>
          <a:ln>
            <a:miter lim="800000"/>
            <a:headEnd/>
            <a:tailEnd/>
          </a:ln>
        </p:spPr>
        <p:txBody>
          <a:bodyPr/>
          <a:lstStyle/>
          <a:p>
            <a:fld id="{30FB03E6-0E0F-4171-B893-8207B87FF6D0}" type="slidenum">
              <a:rPr lang="it-IT" altLang="it-IT" smtClean="0"/>
              <a:pPr/>
              <a:t>28</a:t>
            </a:fld>
            <a:endParaRPr lang="it-IT" altLang="it-IT" smtClean="0"/>
          </a:p>
        </p:txBody>
      </p:sp>
      <p:sp>
        <p:nvSpPr>
          <p:cNvPr id="179203" name="Rectangle 2"/>
          <p:cNvSpPr>
            <a:spLocks noGrp="1" noRot="1" noChangeAspect="1" noChangeArrowheads="1" noTextEdit="1"/>
          </p:cNvSpPr>
          <p:nvPr>
            <p:ph type="sldImg"/>
          </p:nvPr>
        </p:nvSpPr>
        <p:spPr>
          <a:ln/>
        </p:spPr>
      </p:sp>
      <p:sp>
        <p:nvSpPr>
          <p:cNvPr id="179204" name="Rectangle 3"/>
          <p:cNvSpPr>
            <a:spLocks noGrp="1" noChangeArrowheads="1"/>
          </p:cNvSpPr>
          <p:nvPr>
            <p:ph type="body" idx="1"/>
          </p:nvPr>
        </p:nvSpPr>
        <p:spPr>
          <a:noFill/>
        </p:spPr>
        <p:txBody>
          <a:bodyPr/>
          <a:lstStyle/>
          <a:p>
            <a:pPr eaLnBrk="1" hangingPunct="1"/>
            <a:endParaRPr lang="it-IT" altLang="it-IT"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0226" name="Rectangle 7"/>
          <p:cNvSpPr>
            <a:spLocks noGrp="1" noChangeArrowheads="1"/>
          </p:cNvSpPr>
          <p:nvPr>
            <p:ph type="sldNum" sz="quarter" idx="5"/>
          </p:nvPr>
        </p:nvSpPr>
        <p:spPr>
          <a:noFill/>
          <a:ln>
            <a:miter lim="800000"/>
            <a:headEnd/>
            <a:tailEnd/>
          </a:ln>
        </p:spPr>
        <p:txBody>
          <a:bodyPr/>
          <a:lstStyle/>
          <a:p>
            <a:fld id="{61C175FF-5DDE-41B5-B0A5-C855D32FC1ED}" type="slidenum">
              <a:rPr lang="it-IT" altLang="it-IT" smtClean="0"/>
              <a:pPr/>
              <a:t>29</a:t>
            </a:fld>
            <a:endParaRPr lang="it-IT" altLang="it-IT" smtClean="0"/>
          </a:p>
        </p:txBody>
      </p:sp>
      <p:sp>
        <p:nvSpPr>
          <p:cNvPr id="180227" name="Rectangle 2"/>
          <p:cNvSpPr>
            <a:spLocks noGrp="1" noRot="1" noChangeAspect="1" noChangeArrowheads="1" noTextEdit="1"/>
          </p:cNvSpPr>
          <p:nvPr>
            <p:ph type="sldImg"/>
          </p:nvPr>
        </p:nvSpPr>
        <p:spPr>
          <a:ln/>
        </p:spPr>
      </p:sp>
      <p:sp>
        <p:nvSpPr>
          <p:cNvPr id="180228" name="Rectangle 3"/>
          <p:cNvSpPr>
            <a:spLocks noGrp="1" noChangeArrowheads="1"/>
          </p:cNvSpPr>
          <p:nvPr>
            <p:ph type="body" idx="1"/>
          </p:nvPr>
        </p:nvSpPr>
        <p:spPr>
          <a:noFill/>
        </p:spPr>
        <p:txBody>
          <a:bodyPr/>
          <a:lstStyle/>
          <a:p>
            <a:pPr eaLnBrk="1" hangingPunct="1"/>
            <a:endParaRPr lang="it-IT" altLang="it-IT"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1250" name="Rectangle 7"/>
          <p:cNvSpPr>
            <a:spLocks noGrp="1" noChangeArrowheads="1"/>
          </p:cNvSpPr>
          <p:nvPr>
            <p:ph type="sldNum" sz="quarter" idx="5"/>
          </p:nvPr>
        </p:nvSpPr>
        <p:spPr>
          <a:noFill/>
          <a:ln>
            <a:miter lim="800000"/>
            <a:headEnd/>
            <a:tailEnd/>
          </a:ln>
        </p:spPr>
        <p:txBody>
          <a:bodyPr/>
          <a:lstStyle/>
          <a:p>
            <a:fld id="{EFAF2EFA-7B90-4C5A-ACF5-F02EABCD845F}" type="slidenum">
              <a:rPr lang="it-IT" altLang="it-IT" smtClean="0"/>
              <a:pPr/>
              <a:t>30</a:t>
            </a:fld>
            <a:endParaRPr lang="it-IT" altLang="it-IT" smtClean="0"/>
          </a:p>
        </p:txBody>
      </p:sp>
      <p:sp>
        <p:nvSpPr>
          <p:cNvPr id="181251" name="Rectangle 2"/>
          <p:cNvSpPr>
            <a:spLocks noGrp="1" noRot="1" noChangeAspect="1" noChangeArrowheads="1" noTextEdit="1"/>
          </p:cNvSpPr>
          <p:nvPr>
            <p:ph type="sldImg"/>
          </p:nvPr>
        </p:nvSpPr>
        <p:spPr>
          <a:ln/>
        </p:spPr>
      </p:sp>
      <p:sp>
        <p:nvSpPr>
          <p:cNvPr id="181252" name="Rectangle 3"/>
          <p:cNvSpPr>
            <a:spLocks noGrp="1" noChangeArrowheads="1"/>
          </p:cNvSpPr>
          <p:nvPr>
            <p:ph type="body" idx="1"/>
          </p:nvPr>
        </p:nvSpPr>
        <p:spPr>
          <a:noFill/>
        </p:spPr>
        <p:txBody>
          <a:bodyPr/>
          <a:lstStyle/>
          <a:p>
            <a:pPr eaLnBrk="1" hangingPunct="1"/>
            <a:endParaRPr lang="it-IT" altLang="it-IT" smtClean="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2274" name="Rectangle 7"/>
          <p:cNvSpPr>
            <a:spLocks noGrp="1" noChangeArrowheads="1"/>
          </p:cNvSpPr>
          <p:nvPr>
            <p:ph type="sldNum" sz="quarter" idx="5"/>
          </p:nvPr>
        </p:nvSpPr>
        <p:spPr>
          <a:noFill/>
          <a:ln>
            <a:miter lim="800000"/>
            <a:headEnd/>
            <a:tailEnd/>
          </a:ln>
        </p:spPr>
        <p:txBody>
          <a:bodyPr/>
          <a:lstStyle/>
          <a:p>
            <a:fld id="{A6408CAE-1EB7-4DD0-B3F1-2842FEC2CD9F}" type="slidenum">
              <a:rPr lang="it-IT" altLang="it-IT" smtClean="0"/>
              <a:pPr/>
              <a:t>31</a:t>
            </a:fld>
            <a:endParaRPr lang="it-IT" altLang="it-IT" smtClean="0"/>
          </a:p>
        </p:txBody>
      </p:sp>
      <p:sp>
        <p:nvSpPr>
          <p:cNvPr id="182275" name="Rectangle 2"/>
          <p:cNvSpPr>
            <a:spLocks noGrp="1" noRot="1" noChangeAspect="1" noChangeArrowheads="1" noTextEdit="1"/>
          </p:cNvSpPr>
          <p:nvPr>
            <p:ph type="sldImg"/>
          </p:nvPr>
        </p:nvSpPr>
        <p:spPr>
          <a:ln/>
        </p:spPr>
      </p:sp>
      <p:sp>
        <p:nvSpPr>
          <p:cNvPr id="182276" name="Rectangle 3"/>
          <p:cNvSpPr>
            <a:spLocks noGrp="1" noChangeArrowheads="1"/>
          </p:cNvSpPr>
          <p:nvPr>
            <p:ph type="body" idx="1"/>
          </p:nvPr>
        </p:nvSpPr>
        <p:spPr>
          <a:noFill/>
        </p:spPr>
        <p:txBody>
          <a:bodyPr/>
          <a:lstStyle/>
          <a:p>
            <a:pPr eaLnBrk="1" hangingPunct="1"/>
            <a:endParaRPr lang="it-IT" altLang="it-IT" smtClean="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3298" name="Rectangle 7"/>
          <p:cNvSpPr>
            <a:spLocks noGrp="1" noChangeArrowheads="1"/>
          </p:cNvSpPr>
          <p:nvPr>
            <p:ph type="sldNum" sz="quarter" idx="5"/>
          </p:nvPr>
        </p:nvSpPr>
        <p:spPr>
          <a:noFill/>
          <a:ln>
            <a:miter lim="800000"/>
            <a:headEnd/>
            <a:tailEnd/>
          </a:ln>
        </p:spPr>
        <p:txBody>
          <a:bodyPr/>
          <a:lstStyle/>
          <a:p>
            <a:fld id="{DB23C0DC-E9BE-4036-B793-3A88F6E316F5}" type="slidenum">
              <a:rPr lang="it-IT" altLang="it-IT" smtClean="0"/>
              <a:pPr/>
              <a:t>32</a:t>
            </a:fld>
            <a:endParaRPr lang="it-IT" altLang="it-IT" smtClean="0"/>
          </a:p>
        </p:txBody>
      </p:sp>
      <p:sp>
        <p:nvSpPr>
          <p:cNvPr id="183299" name="Rectangle 2"/>
          <p:cNvSpPr>
            <a:spLocks noGrp="1" noRot="1" noChangeAspect="1" noChangeArrowheads="1" noTextEdit="1"/>
          </p:cNvSpPr>
          <p:nvPr>
            <p:ph type="sldImg"/>
          </p:nvPr>
        </p:nvSpPr>
        <p:spPr>
          <a:ln/>
        </p:spPr>
      </p:sp>
      <p:sp>
        <p:nvSpPr>
          <p:cNvPr id="183300" name="Rectangle 3"/>
          <p:cNvSpPr>
            <a:spLocks noGrp="1" noChangeArrowheads="1"/>
          </p:cNvSpPr>
          <p:nvPr>
            <p:ph type="body" idx="1"/>
          </p:nvPr>
        </p:nvSpPr>
        <p:spPr>
          <a:noFill/>
        </p:spPr>
        <p:txBody>
          <a:bodyPr/>
          <a:lstStyle/>
          <a:p>
            <a:pPr eaLnBrk="1" hangingPunct="1"/>
            <a:endParaRPr lang="it-IT" altLang="it-IT" smtClean="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22" name="Rectangle 7"/>
          <p:cNvSpPr>
            <a:spLocks noGrp="1" noChangeArrowheads="1"/>
          </p:cNvSpPr>
          <p:nvPr>
            <p:ph type="sldNum" sz="quarter" idx="5"/>
          </p:nvPr>
        </p:nvSpPr>
        <p:spPr>
          <a:noFill/>
          <a:ln>
            <a:miter lim="800000"/>
            <a:headEnd/>
            <a:tailEnd/>
          </a:ln>
        </p:spPr>
        <p:txBody>
          <a:bodyPr/>
          <a:lstStyle/>
          <a:p>
            <a:fld id="{6F09E33B-3C9B-4740-BD95-4F489841AB20}" type="slidenum">
              <a:rPr lang="it-IT" altLang="it-IT" smtClean="0"/>
              <a:pPr/>
              <a:t>33</a:t>
            </a:fld>
            <a:endParaRPr lang="it-IT" altLang="it-IT" smtClean="0"/>
          </a:p>
        </p:txBody>
      </p:sp>
      <p:sp>
        <p:nvSpPr>
          <p:cNvPr id="184323" name="Rectangle 2"/>
          <p:cNvSpPr>
            <a:spLocks noGrp="1" noRot="1" noChangeAspect="1" noChangeArrowheads="1" noTextEdit="1"/>
          </p:cNvSpPr>
          <p:nvPr>
            <p:ph type="sldImg"/>
          </p:nvPr>
        </p:nvSpPr>
        <p:spPr>
          <a:ln/>
        </p:spPr>
      </p:sp>
      <p:sp>
        <p:nvSpPr>
          <p:cNvPr id="184324" name="Rectangle 3"/>
          <p:cNvSpPr>
            <a:spLocks noGrp="1" noChangeArrowheads="1"/>
          </p:cNvSpPr>
          <p:nvPr>
            <p:ph type="body" idx="1"/>
          </p:nvPr>
        </p:nvSpPr>
        <p:spPr>
          <a:noFill/>
        </p:spPr>
        <p:txBody>
          <a:bodyPr/>
          <a:lstStyle/>
          <a:p>
            <a:pPr eaLnBrk="1" hangingPunct="1"/>
            <a:endParaRPr lang="it-IT" altLang="it-IT" smtClean="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5346" name="Rectangle 7"/>
          <p:cNvSpPr>
            <a:spLocks noGrp="1" noChangeArrowheads="1"/>
          </p:cNvSpPr>
          <p:nvPr>
            <p:ph type="sldNum" sz="quarter" idx="5"/>
          </p:nvPr>
        </p:nvSpPr>
        <p:spPr>
          <a:noFill/>
          <a:ln>
            <a:miter lim="800000"/>
            <a:headEnd/>
            <a:tailEnd/>
          </a:ln>
        </p:spPr>
        <p:txBody>
          <a:bodyPr/>
          <a:lstStyle/>
          <a:p>
            <a:fld id="{37DE6E65-1499-4745-B05A-5DFA43544CB6}" type="slidenum">
              <a:rPr lang="it-IT" altLang="it-IT" smtClean="0"/>
              <a:pPr/>
              <a:t>35</a:t>
            </a:fld>
            <a:endParaRPr lang="it-IT" altLang="it-IT" smtClean="0"/>
          </a:p>
        </p:txBody>
      </p:sp>
      <p:sp>
        <p:nvSpPr>
          <p:cNvPr id="185347" name="Rectangle 2"/>
          <p:cNvSpPr>
            <a:spLocks noGrp="1" noRot="1" noChangeAspect="1" noChangeArrowheads="1" noTextEdit="1"/>
          </p:cNvSpPr>
          <p:nvPr>
            <p:ph type="sldImg"/>
          </p:nvPr>
        </p:nvSpPr>
        <p:spPr>
          <a:ln/>
        </p:spPr>
      </p:sp>
      <p:sp>
        <p:nvSpPr>
          <p:cNvPr id="185348" name="Rectangle 3"/>
          <p:cNvSpPr>
            <a:spLocks noGrp="1" noChangeArrowheads="1"/>
          </p:cNvSpPr>
          <p:nvPr>
            <p:ph type="body" idx="1"/>
          </p:nvPr>
        </p:nvSpPr>
        <p:spPr>
          <a:noFill/>
        </p:spPr>
        <p:txBody>
          <a:bodyPr/>
          <a:lstStyle/>
          <a:p>
            <a:pPr eaLnBrk="1" hangingPunct="1"/>
            <a:endParaRPr lang="it-IT" altLang="it-IT" smtClean="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6370" name="Rectangle 7"/>
          <p:cNvSpPr>
            <a:spLocks noGrp="1" noChangeArrowheads="1"/>
          </p:cNvSpPr>
          <p:nvPr>
            <p:ph type="sldNum" sz="quarter" idx="5"/>
          </p:nvPr>
        </p:nvSpPr>
        <p:spPr>
          <a:noFill/>
          <a:ln>
            <a:miter lim="800000"/>
            <a:headEnd/>
            <a:tailEnd/>
          </a:ln>
        </p:spPr>
        <p:txBody>
          <a:bodyPr/>
          <a:lstStyle/>
          <a:p>
            <a:fld id="{EC6AAB83-3C23-48E0-AB88-9A39895A0D3E}" type="slidenum">
              <a:rPr lang="it-IT" altLang="it-IT" smtClean="0"/>
              <a:pPr/>
              <a:t>37</a:t>
            </a:fld>
            <a:endParaRPr lang="it-IT" altLang="it-IT" smtClean="0"/>
          </a:p>
        </p:txBody>
      </p:sp>
      <p:sp>
        <p:nvSpPr>
          <p:cNvPr id="186371" name="Rectangle 2"/>
          <p:cNvSpPr>
            <a:spLocks noGrp="1" noRot="1" noChangeAspect="1" noChangeArrowheads="1" noTextEdit="1"/>
          </p:cNvSpPr>
          <p:nvPr>
            <p:ph type="sldImg"/>
          </p:nvPr>
        </p:nvSpPr>
        <p:spPr>
          <a:ln/>
        </p:spPr>
      </p:sp>
      <p:sp>
        <p:nvSpPr>
          <p:cNvPr id="186372" name="Rectangle 3"/>
          <p:cNvSpPr>
            <a:spLocks noGrp="1" noChangeArrowheads="1"/>
          </p:cNvSpPr>
          <p:nvPr>
            <p:ph type="body" idx="1"/>
          </p:nvPr>
        </p:nvSpPr>
        <p:spPr>
          <a:noFill/>
        </p:spPr>
        <p:txBody>
          <a:bodyPr/>
          <a:lstStyle/>
          <a:p>
            <a:pPr eaLnBrk="1" hangingPunct="1"/>
            <a:endParaRPr lang="it-IT" altLang="it-IT"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9746" name="Rectangle 7"/>
          <p:cNvSpPr>
            <a:spLocks noGrp="1" noChangeArrowheads="1"/>
          </p:cNvSpPr>
          <p:nvPr>
            <p:ph type="sldNum" sz="quarter" idx="5"/>
          </p:nvPr>
        </p:nvSpPr>
        <p:spPr>
          <a:noFill/>
          <a:ln>
            <a:miter lim="800000"/>
            <a:headEnd/>
            <a:tailEnd/>
          </a:ln>
        </p:spPr>
        <p:txBody>
          <a:bodyPr/>
          <a:lstStyle/>
          <a:p>
            <a:fld id="{A6AD6D28-FE17-4EAC-A42F-E0EB03406617}" type="slidenum">
              <a:rPr lang="it-IT" altLang="it-IT" smtClean="0"/>
              <a:pPr/>
              <a:t>9</a:t>
            </a:fld>
            <a:endParaRPr lang="it-IT" altLang="it-IT" smtClean="0"/>
          </a:p>
        </p:txBody>
      </p:sp>
      <p:sp>
        <p:nvSpPr>
          <p:cNvPr id="159747" name="Rectangle 2"/>
          <p:cNvSpPr>
            <a:spLocks noGrp="1" noRot="1" noChangeAspect="1" noChangeArrowheads="1" noTextEdit="1"/>
          </p:cNvSpPr>
          <p:nvPr>
            <p:ph type="sldImg"/>
          </p:nvPr>
        </p:nvSpPr>
        <p:spPr>
          <a:ln/>
        </p:spPr>
      </p:sp>
      <p:sp>
        <p:nvSpPr>
          <p:cNvPr id="159748" name="Rectangle 3"/>
          <p:cNvSpPr>
            <a:spLocks noGrp="1" noChangeArrowheads="1"/>
          </p:cNvSpPr>
          <p:nvPr>
            <p:ph type="body" idx="1"/>
          </p:nvPr>
        </p:nvSpPr>
        <p:spPr>
          <a:noFill/>
        </p:spPr>
        <p:txBody>
          <a:bodyPr/>
          <a:lstStyle/>
          <a:p>
            <a:pPr eaLnBrk="1" hangingPunct="1"/>
            <a:endParaRPr lang="it-IT" altLang="it-IT"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0770" name="Rectangle 7"/>
          <p:cNvSpPr>
            <a:spLocks noGrp="1" noChangeArrowheads="1"/>
          </p:cNvSpPr>
          <p:nvPr>
            <p:ph type="sldNum" sz="quarter" idx="5"/>
          </p:nvPr>
        </p:nvSpPr>
        <p:spPr>
          <a:noFill/>
          <a:ln>
            <a:miter lim="800000"/>
            <a:headEnd/>
            <a:tailEnd/>
          </a:ln>
        </p:spPr>
        <p:txBody>
          <a:bodyPr/>
          <a:lstStyle/>
          <a:p>
            <a:fld id="{59A8CBA8-F4BA-413B-AFB5-44AEB2D8A155}" type="slidenum">
              <a:rPr lang="it-IT" altLang="it-IT" smtClean="0"/>
              <a:pPr/>
              <a:t>10</a:t>
            </a:fld>
            <a:endParaRPr lang="it-IT" altLang="it-IT" smtClean="0"/>
          </a:p>
        </p:txBody>
      </p:sp>
      <p:sp>
        <p:nvSpPr>
          <p:cNvPr id="160771" name="Rectangle 2"/>
          <p:cNvSpPr>
            <a:spLocks noGrp="1" noRot="1" noChangeAspect="1" noChangeArrowheads="1" noTextEdit="1"/>
          </p:cNvSpPr>
          <p:nvPr>
            <p:ph type="sldImg"/>
          </p:nvPr>
        </p:nvSpPr>
        <p:spPr>
          <a:ln/>
        </p:spPr>
      </p:sp>
      <p:sp>
        <p:nvSpPr>
          <p:cNvPr id="160772" name="Rectangle 3"/>
          <p:cNvSpPr>
            <a:spLocks noGrp="1" noChangeArrowheads="1"/>
          </p:cNvSpPr>
          <p:nvPr>
            <p:ph type="body" idx="1"/>
          </p:nvPr>
        </p:nvSpPr>
        <p:spPr>
          <a:noFill/>
        </p:spPr>
        <p:txBody>
          <a:bodyPr/>
          <a:lstStyle/>
          <a:p>
            <a:pPr eaLnBrk="1" hangingPunct="1"/>
            <a:endParaRPr lang="it-IT" altLang="it-IT"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794" name="Rectangle 7"/>
          <p:cNvSpPr>
            <a:spLocks noGrp="1" noChangeArrowheads="1"/>
          </p:cNvSpPr>
          <p:nvPr>
            <p:ph type="sldNum" sz="quarter" idx="5"/>
          </p:nvPr>
        </p:nvSpPr>
        <p:spPr>
          <a:noFill/>
          <a:ln>
            <a:miter lim="800000"/>
            <a:headEnd/>
            <a:tailEnd/>
          </a:ln>
        </p:spPr>
        <p:txBody>
          <a:bodyPr/>
          <a:lstStyle/>
          <a:p>
            <a:fld id="{8950CB6E-BD59-4DDF-B8C4-851CAE0DA717}" type="slidenum">
              <a:rPr lang="it-IT" altLang="it-IT" smtClean="0"/>
              <a:pPr/>
              <a:t>11</a:t>
            </a:fld>
            <a:endParaRPr lang="it-IT" altLang="it-IT" smtClean="0"/>
          </a:p>
        </p:txBody>
      </p:sp>
      <p:sp>
        <p:nvSpPr>
          <p:cNvPr id="161795" name="Rectangle 2"/>
          <p:cNvSpPr>
            <a:spLocks noGrp="1" noRot="1" noChangeAspect="1" noChangeArrowheads="1" noTextEdit="1"/>
          </p:cNvSpPr>
          <p:nvPr>
            <p:ph type="sldImg"/>
          </p:nvPr>
        </p:nvSpPr>
        <p:spPr>
          <a:ln/>
        </p:spPr>
      </p:sp>
      <p:sp>
        <p:nvSpPr>
          <p:cNvPr id="161796" name="Rectangle 3"/>
          <p:cNvSpPr>
            <a:spLocks noGrp="1" noChangeArrowheads="1"/>
          </p:cNvSpPr>
          <p:nvPr>
            <p:ph type="body" idx="1"/>
          </p:nvPr>
        </p:nvSpPr>
        <p:spPr>
          <a:noFill/>
        </p:spPr>
        <p:txBody>
          <a:bodyPr/>
          <a:lstStyle/>
          <a:p>
            <a:pPr eaLnBrk="1" hangingPunct="1"/>
            <a:endParaRPr lang="it-IT" altLang="it-IT"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18" name="Rectangle 7"/>
          <p:cNvSpPr>
            <a:spLocks noGrp="1" noChangeArrowheads="1"/>
          </p:cNvSpPr>
          <p:nvPr>
            <p:ph type="sldNum" sz="quarter" idx="5"/>
          </p:nvPr>
        </p:nvSpPr>
        <p:spPr>
          <a:noFill/>
          <a:ln>
            <a:miter lim="800000"/>
            <a:headEnd/>
            <a:tailEnd/>
          </a:ln>
        </p:spPr>
        <p:txBody>
          <a:bodyPr/>
          <a:lstStyle/>
          <a:p>
            <a:fld id="{D9709201-9D04-4EAA-8775-3AC922273609}" type="slidenum">
              <a:rPr lang="it-IT" altLang="it-IT" smtClean="0"/>
              <a:pPr/>
              <a:t>12</a:t>
            </a:fld>
            <a:endParaRPr lang="it-IT" altLang="it-IT" smtClean="0"/>
          </a:p>
        </p:txBody>
      </p:sp>
      <p:sp>
        <p:nvSpPr>
          <p:cNvPr id="162819" name="Rectangle 2"/>
          <p:cNvSpPr>
            <a:spLocks noGrp="1" noRot="1" noChangeAspect="1" noChangeArrowheads="1" noTextEdit="1"/>
          </p:cNvSpPr>
          <p:nvPr>
            <p:ph type="sldImg"/>
          </p:nvPr>
        </p:nvSpPr>
        <p:spPr>
          <a:ln/>
        </p:spPr>
      </p:sp>
      <p:sp>
        <p:nvSpPr>
          <p:cNvPr id="162820" name="Rectangle 3"/>
          <p:cNvSpPr>
            <a:spLocks noGrp="1" noChangeArrowheads="1"/>
          </p:cNvSpPr>
          <p:nvPr>
            <p:ph type="body" idx="1"/>
          </p:nvPr>
        </p:nvSpPr>
        <p:spPr>
          <a:noFill/>
        </p:spPr>
        <p:txBody>
          <a:bodyPr/>
          <a:lstStyle/>
          <a:p>
            <a:pPr eaLnBrk="1" hangingPunct="1"/>
            <a:endParaRPr lang="it-IT" altLang="it-IT"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42" name="Rectangle 7"/>
          <p:cNvSpPr>
            <a:spLocks noGrp="1" noChangeArrowheads="1"/>
          </p:cNvSpPr>
          <p:nvPr>
            <p:ph type="sldNum" sz="quarter" idx="5"/>
          </p:nvPr>
        </p:nvSpPr>
        <p:spPr>
          <a:noFill/>
          <a:ln>
            <a:miter lim="800000"/>
            <a:headEnd/>
            <a:tailEnd/>
          </a:ln>
        </p:spPr>
        <p:txBody>
          <a:bodyPr/>
          <a:lstStyle/>
          <a:p>
            <a:fld id="{EA634737-0494-4BD8-998C-5B063964E5E6}" type="slidenum">
              <a:rPr lang="it-IT" altLang="it-IT" smtClean="0"/>
              <a:pPr/>
              <a:t>13</a:t>
            </a:fld>
            <a:endParaRPr lang="it-IT" altLang="it-IT" smtClean="0"/>
          </a:p>
        </p:txBody>
      </p:sp>
      <p:sp>
        <p:nvSpPr>
          <p:cNvPr id="163843" name="Rectangle 2"/>
          <p:cNvSpPr>
            <a:spLocks noGrp="1" noRot="1" noChangeAspect="1" noChangeArrowheads="1" noTextEdit="1"/>
          </p:cNvSpPr>
          <p:nvPr>
            <p:ph type="sldImg"/>
          </p:nvPr>
        </p:nvSpPr>
        <p:spPr>
          <a:ln/>
        </p:spPr>
      </p:sp>
      <p:sp>
        <p:nvSpPr>
          <p:cNvPr id="163844" name="Rectangle 3"/>
          <p:cNvSpPr>
            <a:spLocks noGrp="1" noChangeArrowheads="1"/>
          </p:cNvSpPr>
          <p:nvPr>
            <p:ph type="body" idx="1"/>
          </p:nvPr>
        </p:nvSpPr>
        <p:spPr>
          <a:noFill/>
        </p:spPr>
        <p:txBody>
          <a:bodyPr/>
          <a:lstStyle/>
          <a:p>
            <a:pPr eaLnBrk="1" hangingPunct="1"/>
            <a:endParaRPr lang="it-IT" altLang="it-IT"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4866" name="Rectangle 7"/>
          <p:cNvSpPr>
            <a:spLocks noGrp="1" noChangeArrowheads="1"/>
          </p:cNvSpPr>
          <p:nvPr>
            <p:ph type="sldNum" sz="quarter" idx="5"/>
          </p:nvPr>
        </p:nvSpPr>
        <p:spPr>
          <a:noFill/>
          <a:ln>
            <a:miter lim="800000"/>
            <a:headEnd/>
            <a:tailEnd/>
          </a:ln>
        </p:spPr>
        <p:txBody>
          <a:bodyPr/>
          <a:lstStyle/>
          <a:p>
            <a:fld id="{3C5E59F8-6E1F-4B64-A213-D19D970B8CE3}" type="slidenum">
              <a:rPr lang="it-IT" altLang="it-IT" smtClean="0"/>
              <a:pPr/>
              <a:t>14</a:t>
            </a:fld>
            <a:endParaRPr lang="it-IT" altLang="it-IT" smtClean="0"/>
          </a:p>
        </p:txBody>
      </p:sp>
      <p:sp>
        <p:nvSpPr>
          <p:cNvPr id="164867" name="Rectangle 2"/>
          <p:cNvSpPr>
            <a:spLocks noGrp="1" noRot="1" noChangeAspect="1" noChangeArrowheads="1" noTextEdit="1"/>
          </p:cNvSpPr>
          <p:nvPr>
            <p:ph type="sldImg"/>
          </p:nvPr>
        </p:nvSpPr>
        <p:spPr>
          <a:ln/>
        </p:spPr>
      </p:sp>
      <p:sp>
        <p:nvSpPr>
          <p:cNvPr id="164868" name="Rectangle 3"/>
          <p:cNvSpPr>
            <a:spLocks noGrp="1" noChangeArrowheads="1"/>
          </p:cNvSpPr>
          <p:nvPr>
            <p:ph type="body" idx="1"/>
          </p:nvPr>
        </p:nvSpPr>
        <p:spPr>
          <a:noFill/>
        </p:spPr>
        <p:txBody>
          <a:bodyPr/>
          <a:lstStyle/>
          <a:p>
            <a:pPr eaLnBrk="1" hangingPunct="1"/>
            <a:endParaRPr lang="it-IT" altLang="it-IT"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5890" name="Rectangle 7"/>
          <p:cNvSpPr>
            <a:spLocks noGrp="1" noChangeArrowheads="1"/>
          </p:cNvSpPr>
          <p:nvPr>
            <p:ph type="sldNum" sz="quarter" idx="5"/>
          </p:nvPr>
        </p:nvSpPr>
        <p:spPr>
          <a:noFill/>
          <a:ln>
            <a:miter lim="800000"/>
            <a:headEnd/>
            <a:tailEnd/>
          </a:ln>
        </p:spPr>
        <p:txBody>
          <a:bodyPr/>
          <a:lstStyle/>
          <a:p>
            <a:fld id="{CFB511A2-4277-42C5-97F9-109C284B78EA}" type="slidenum">
              <a:rPr lang="it-IT" altLang="it-IT" smtClean="0"/>
              <a:pPr/>
              <a:t>15</a:t>
            </a:fld>
            <a:endParaRPr lang="it-IT" altLang="it-IT" smtClean="0"/>
          </a:p>
        </p:txBody>
      </p:sp>
      <p:sp>
        <p:nvSpPr>
          <p:cNvPr id="165891" name="Rectangle 2"/>
          <p:cNvSpPr>
            <a:spLocks noGrp="1" noRot="1" noChangeAspect="1" noChangeArrowheads="1" noTextEdit="1"/>
          </p:cNvSpPr>
          <p:nvPr>
            <p:ph type="sldImg"/>
          </p:nvPr>
        </p:nvSpPr>
        <p:spPr>
          <a:ln/>
        </p:spPr>
      </p:sp>
      <p:sp>
        <p:nvSpPr>
          <p:cNvPr id="165892" name="Rectangle 3"/>
          <p:cNvSpPr>
            <a:spLocks noGrp="1" noChangeArrowheads="1"/>
          </p:cNvSpPr>
          <p:nvPr>
            <p:ph type="body" idx="1"/>
          </p:nvPr>
        </p:nvSpPr>
        <p:spPr>
          <a:noFill/>
        </p:spPr>
        <p:txBody>
          <a:bodyPr/>
          <a:lstStyle/>
          <a:p>
            <a:pPr eaLnBrk="1" hangingPunct="1"/>
            <a:endParaRPr lang="it-IT" altLang="it-IT"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bg>
      <p:bgRef idx="1001">
        <a:schemeClr val="bg2"/>
      </p:bgRef>
    </p:bg>
    <p:spTree>
      <p:nvGrpSpPr>
        <p:cNvPr id="1" name=""/>
        <p:cNvGrpSpPr/>
        <p:nvPr/>
      </p:nvGrpSpPr>
      <p:grpSpPr>
        <a:xfrm>
          <a:off x="0" y="0"/>
          <a:ext cx="0" cy="0"/>
          <a:chOff x="0" y="0"/>
          <a:chExt cx="0" cy="0"/>
        </a:xfrm>
      </p:grpSpPr>
      <p:sp>
        <p:nvSpPr>
          <p:cNvPr id="7" name="Rettangolo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ttangolo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ttangolo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olo 7"/>
          <p:cNvSpPr>
            <a:spLocks noGrp="1"/>
          </p:cNvSpPr>
          <p:nvPr>
            <p:ph type="ctrTitle"/>
          </p:nvPr>
        </p:nvSpPr>
        <p:spPr>
          <a:xfrm>
            <a:off x="2362200" y="4038600"/>
            <a:ext cx="6477000" cy="1828800"/>
          </a:xfrm>
        </p:spPr>
        <p:txBody>
          <a:bodyPr anchor="b"/>
          <a:lstStyle>
            <a:lvl1pPr>
              <a:defRPr cap="all" baseline="0"/>
            </a:lvl1pPr>
          </a:lstStyle>
          <a:p>
            <a:r>
              <a:rPr kumimoji="0" lang="it-IT" smtClean="0"/>
              <a:t>Fare clic per modificare lo stile del titolo</a:t>
            </a:r>
            <a:endParaRPr kumimoji="0" lang="en-US"/>
          </a:p>
        </p:txBody>
      </p:sp>
      <p:sp>
        <p:nvSpPr>
          <p:cNvPr id="9" name="Sottotitolo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it-IT" smtClean="0"/>
              <a:t>Fare clic per modificare lo stile del sottotitolo dello schema</a:t>
            </a:r>
            <a:endParaRPr kumimoji="0" lang="en-US"/>
          </a:p>
        </p:txBody>
      </p:sp>
      <p:sp>
        <p:nvSpPr>
          <p:cNvPr id="28" name="Segnaposto data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7F49D355-16BD-4E45-BD9A-5EA878CF7CBD}" type="datetimeFigureOut">
              <a:rPr lang="it-IT" smtClean="0"/>
              <a:pPr/>
              <a:t>20/01/2016</a:t>
            </a:fld>
            <a:endParaRPr lang="it-IT"/>
          </a:p>
        </p:txBody>
      </p:sp>
      <p:sp>
        <p:nvSpPr>
          <p:cNvPr id="17" name="Segnaposto piè di pagina 16"/>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it-IT"/>
          </a:p>
        </p:txBody>
      </p:sp>
      <p:sp>
        <p:nvSpPr>
          <p:cNvPr id="29" name="Segnaposto numero diapositiva 28"/>
          <p:cNvSpPr>
            <a:spLocks noGrp="1"/>
          </p:cNvSpPr>
          <p:nvPr>
            <p:ph type="sldNum" sz="quarter" idx="12"/>
          </p:nvPr>
        </p:nvSpPr>
        <p:spPr>
          <a:xfrm>
            <a:off x="8001000" y="228600"/>
            <a:ext cx="838200" cy="381000"/>
          </a:xfrm>
        </p:spPr>
        <p:txBody>
          <a:bodyPr/>
          <a:lstStyle>
            <a:lvl1pPr>
              <a:defRPr>
                <a:solidFill>
                  <a:schemeClr val="tx2"/>
                </a:solidFill>
              </a:defRPr>
            </a:lvl1pPr>
          </a:lstStyle>
          <a:p>
            <a:fld id="{E7A41E1B-4F70-4964-A407-84C68BE8251C}" type="slidenum">
              <a:rPr lang="it-IT" smtClean="0"/>
              <a:pPr/>
              <a:t>‹N›</a:t>
            </a:fld>
            <a:endParaRPr lang="it-IT"/>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kumimoji="0" lang="it-IT" smtClean="0"/>
              <a:t>Fare clic per modificare lo stile del titolo</a:t>
            </a:r>
            <a:endParaRPr kumimoji="0" lang="en-US"/>
          </a:p>
        </p:txBody>
      </p:sp>
      <p:sp>
        <p:nvSpPr>
          <p:cNvPr id="3" name="Segnaposto testo verticale 2"/>
          <p:cNvSpPr>
            <a:spLocks noGrp="1"/>
          </p:cNvSpPr>
          <p:nvPr>
            <p:ph type="body" orient="vert" idx="1"/>
          </p:nvPr>
        </p:nvSpPr>
        <p:spPr/>
        <p:txBody>
          <a:bodyPr vert="eaVer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data 3"/>
          <p:cNvSpPr>
            <a:spLocks noGrp="1"/>
          </p:cNvSpPr>
          <p:nvPr>
            <p:ph type="dt" sz="half" idx="10"/>
          </p:nvPr>
        </p:nvSpPr>
        <p:spPr/>
        <p:txBody>
          <a:bodyPr/>
          <a:lstStyle/>
          <a:p>
            <a:fld id="{7F49D355-16BD-4E45-BD9A-5EA878CF7CBD}" type="datetimeFigureOut">
              <a:rPr lang="it-IT" smtClean="0"/>
              <a:pPr/>
              <a:t>20/01/2016</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E7A41E1B-4F70-4964-A407-84C68BE8251C}" type="slidenum">
              <a:rPr lang="it-IT" smtClean="0"/>
              <a:pPr/>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1_Titolo e testo verticale">
    <p:bg>
      <p:bgRef idx="1001">
        <a:schemeClr val="bg1"/>
      </p:bgRef>
    </p:bg>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553200" y="609600"/>
            <a:ext cx="2057400" cy="5516563"/>
          </a:xfrm>
        </p:spPr>
        <p:txBody>
          <a:bodyPr vert="eaVert"/>
          <a:lstStyle/>
          <a:p>
            <a:r>
              <a:rPr kumimoji="0" lang="it-IT" smtClean="0"/>
              <a:t>Fare clic per modificare lo stile del titolo</a:t>
            </a:r>
            <a:endParaRPr kumimoji="0" lang="en-US"/>
          </a:p>
        </p:txBody>
      </p:sp>
      <p:sp>
        <p:nvSpPr>
          <p:cNvPr id="3" name="Segnaposto testo verticale 2"/>
          <p:cNvSpPr>
            <a:spLocks noGrp="1"/>
          </p:cNvSpPr>
          <p:nvPr>
            <p:ph type="body" orient="vert" idx="1"/>
          </p:nvPr>
        </p:nvSpPr>
        <p:spPr>
          <a:xfrm>
            <a:off x="457200" y="609600"/>
            <a:ext cx="5562600" cy="5516564"/>
          </a:xfrm>
        </p:spPr>
        <p:txBody>
          <a:bodyPr vert="eaVer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data 3"/>
          <p:cNvSpPr>
            <a:spLocks noGrp="1"/>
          </p:cNvSpPr>
          <p:nvPr>
            <p:ph type="dt" sz="half" idx="10"/>
          </p:nvPr>
        </p:nvSpPr>
        <p:spPr>
          <a:xfrm>
            <a:off x="6553200" y="6248402"/>
            <a:ext cx="2209800" cy="365125"/>
          </a:xfrm>
        </p:spPr>
        <p:txBody>
          <a:bodyPr/>
          <a:lstStyle/>
          <a:p>
            <a:fld id="{7F49D355-16BD-4E45-BD9A-5EA878CF7CBD}" type="datetimeFigureOut">
              <a:rPr lang="it-IT" smtClean="0"/>
              <a:pPr/>
              <a:t>20/01/2016</a:t>
            </a:fld>
            <a:endParaRPr lang="it-IT"/>
          </a:p>
        </p:txBody>
      </p:sp>
      <p:sp>
        <p:nvSpPr>
          <p:cNvPr id="5" name="Segnaposto piè di pagina 4"/>
          <p:cNvSpPr>
            <a:spLocks noGrp="1"/>
          </p:cNvSpPr>
          <p:nvPr>
            <p:ph type="ftr" sz="quarter" idx="11"/>
          </p:nvPr>
        </p:nvSpPr>
        <p:spPr>
          <a:xfrm>
            <a:off x="457201" y="6248207"/>
            <a:ext cx="5573483" cy="365125"/>
          </a:xfrm>
        </p:spPr>
        <p:txBody>
          <a:bodyPr/>
          <a:lstStyle/>
          <a:p>
            <a:endParaRPr lang="it-IT"/>
          </a:p>
        </p:txBody>
      </p:sp>
      <p:sp>
        <p:nvSpPr>
          <p:cNvPr id="7" name="Rettangolo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Rettangolo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ttangolo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Segnaposto numero diapositiva 5"/>
          <p:cNvSpPr>
            <a:spLocks noGrp="1"/>
          </p:cNvSpPr>
          <p:nvPr>
            <p:ph type="sldNum" sz="quarter" idx="12"/>
          </p:nvPr>
        </p:nvSpPr>
        <p:spPr>
          <a:xfrm rot="5400000">
            <a:off x="5989638" y="144462"/>
            <a:ext cx="533400" cy="244476"/>
          </a:xfrm>
        </p:spPr>
        <p:txBody>
          <a:bodyPr/>
          <a:lstStyle/>
          <a:p>
            <a:fld id="{E7A41E1B-4F70-4964-A407-84C68BE8251C}" type="slidenum">
              <a:rPr lang="it-IT" smtClean="0"/>
              <a:pPr/>
              <a:t>‹N›</a:t>
            </a:fld>
            <a:endParaRPr lang="it-IT"/>
          </a:p>
        </p:txBody>
      </p:sp>
    </p:spTree>
  </p:cSld>
  <p:clrMapOvr>
    <a:overrideClrMapping bg1="lt1" tx1="dk1" bg2="lt2" tx2="dk2" accent1="accent1" accent2="accent2" accent3="accent3" accent4="accent4" accent5="accent5" accent6="accent6" hlink="hlink" folHlink="folHlink"/>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cSld name="Contenuto">
    <p:spTree>
      <p:nvGrpSpPr>
        <p:cNvPr id="1" name=""/>
        <p:cNvGrpSpPr/>
        <p:nvPr/>
      </p:nvGrpSpPr>
      <p:grpSpPr>
        <a:xfrm>
          <a:off x="0" y="0"/>
          <a:ext cx="0" cy="0"/>
          <a:chOff x="0" y="0"/>
          <a:chExt cx="0" cy="0"/>
        </a:xfrm>
      </p:grpSpPr>
      <p:sp>
        <p:nvSpPr>
          <p:cNvPr id="2" name="Segnaposto contenuto 1"/>
          <p:cNvSpPr>
            <a:spLocks noGrp="1"/>
          </p:cNvSpPr>
          <p:nvPr>
            <p:ph/>
          </p:nvPr>
        </p:nvSpPr>
        <p:spPr>
          <a:xfrm>
            <a:off x="457200" y="277813"/>
            <a:ext cx="8229600" cy="5853112"/>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3" name="Segnaposto data 2"/>
          <p:cNvSpPr>
            <a:spLocks noGrp="1"/>
          </p:cNvSpPr>
          <p:nvPr>
            <p:ph type="dt" sz="half" idx="10"/>
          </p:nvPr>
        </p:nvSpPr>
        <p:spPr>
          <a:xfrm>
            <a:off x="457200" y="6248400"/>
            <a:ext cx="2133600" cy="457200"/>
          </a:xfrm>
        </p:spPr>
        <p:txBody>
          <a:bodyPr/>
          <a:lstStyle>
            <a:lvl1pPr>
              <a:defRPr/>
            </a:lvl1pPr>
          </a:lstStyle>
          <a:p>
            <a:pPr>
              <a:defRPr/>
            </a:pPr>
            <a:endParaRPr lang="it-IT" altLang="it-IT"/>
          </a:p>
        </p:txBody>
      </p:sp>
      <p:sp>
        <p:nvSpPr>
          <p:cNvPr id="4" name="Segnaposto piè di pagina 3"/>
          <p:cNvSpPr>
            <a:spLocks noGrp="1"/>
          </p:cNvSpPr>
          <p:nvPr>
            <p:ph type="ftr" sz="quarter" idx="11"/>
          </p:nvPr>
        </p:nvSpPr>
        <p:spPr>
          <a:xfrm>
            <a:off x="3124200" y="6248400"/>
            <a:ext cx="2895600" cy="457200"/>
          </a:xfrm>
        </p:spPr>
        <p:txBody>
          <a:bodyPr/>
          <a:lstStyle>
            <a:lvl1pPr>
              <a:defRPr/>
            </a:lvl1pPr>
          </a:lstStyle>
          <a:p>
            <a:pPr>
              <a:defRPr/>
            </a:pPr>
            <a:endParaRPr lang="it-IT" altLang="it-IT"/>
          </a:p>
        </p:txBody>
      </p:sp>
      <p:sp>
        <p:nvSpPr>
          <p:cNvPr id="5" name="Segnaposto numero diapositiva 4"/>
          <p:cNvSpPr>
            <a:spLocks noGrp="1"/>
          </p:cNvSpPr>
          <p:nvPr>
            <p:ph type="sldNum" sz="quarter" idx="12"/>
          </p:nvPr>
        </p:nvSpPr>
        <p:spPr>
          <a:xfrm>
            <a:off x="6553200" y="6248400"/>
            <a:ext cx="2133600" cy="457200"/>
          </a:xfrm>
        </p:spPr>
        <p:txBody>
          <a:bodyPr/>
          <a:lstStyle>
            <a:lvl1pPr>
              <a:defRPr/>
            </a:lvl1pPr>
          </a:lstStyle>
          <a:p>
            <a:pPr>
              <a:defRPr/>
            </a:pPr>
            <a:fld id="{15647294-92BF-4405-AA6B-2924F294B633}" type="slidenum">
              <a:rPr lang="it-IT" altLang="it-IT"/>
              <a:pPr>
                <a:defRPr/>
              </a:pPr>
              <a:t>‹N›</a:t>
            </a:fld>
            <a:endParaRPr lang="it-IT" altLang="it-IT"/>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bl">
  <p:cSld name="Titolo e tabell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7813"/>
            <a:ext cx="8229600" cy="1139825"/>
          </a:xfrm>
        </p:spPr>
        <p:txBody>
          <a:bodyPr/>
          <a:lstStyle/>
          <a:p>
            <a:r>
              <a:rPr lang="it-IT" smtClean="0"/>
              <a:t>Fare clic per modificare lo stile del titolo</a:t>
            </a:r>
            <a:endParaRPr lang="it-IT"/>
          </a:p>
        </p:txBody>
      </p:sp>
      <p:sp>
        <p:nvSpPr>
          <p:cNvPr id="3" name="Segnaposto tabella 2"/>
          <p:cNvSpPr>
            <a:spLocks noGrp="1"/>
          </p:cNvSpPr>
          <p:nvPr>
            <p:ph type="tbl" idx="1"/>
          </p:nvPr>
        </p:nvSpPr>
        <p:spPr>
          <a:xfrm>
            <a:off x="457200" y="1600200"/>
            <a:ext cx="8229600" cy="4530725"/>
          </a:xfrm>
        </p:spPr>
        <p:txBody>
          <a:bodyPr>
            <a:normAutofit/>
          </a:bodyPr>
          <a:lstStyle/>
          <a:p>
            <a:pPr lvl="0"/>
            <a:endParaRPr lang="it-IT" noProof="0"/>
          </a:p>
        </p:txBody>
      </p:sp>
      <p:sp>
        <p:nvSpPr>
          <p:cNvPr id="4" name="Segnaposto data 3"/>
          <p:cNvSpPr>
            <a:spLocks noGrp="1"/>
          </p:cNvSpPr>
          <p:nvPr>
            <p:ph type="dt" sz="half" idx="10"/>
          </p:nvPr>
        </p:nvSpPr>
        <p:spPr>
          <a:xfrm>
            <a:off x="457200" y="6248400"/>
            <a:ext cx="2133600" cy="457200"/>
          </a:xfrm>
        </p:spPr>
        <p:txBody>
          <a:bodyPr/>
          <a:lstStyle>
            <a:lvl1pPr>
              <a:defRPr/>
            </a:lvl1pPr>
          </a:lstStyle>
          <a:p>
            <a:pPr>
              <a:defRPr/>
            </a:pPr>
            <a:endParaRPr lang="it-IT" altLang="it-IT"/>
          </a:p>
        </p:txBody>
      </p:sp>
      <p:sp>
        <p:nvSpPr>
          <p:cNvPr id="5" name="Segnaposto piè di pagina 4"/>
          <p:cNvSpPr>
            <a:spLocks noGrp="1"/>
          </p:cNvSpPr>
          <p:nvPr>
            <p:ph type="ftr" sz="quarter" idx="11"/>
          </p:nvPr>
        </p:nvSpPr>
        <p:spPr>
          <a:xfrm>
            <a:off x="3124200" y="6248400"/>
            <a:ext cx="2895600" cy="457200"/>
          </a:xfrm>
        </p:spPr>
        <p:txBody>
          <a:bodyPr/>
          <a:lstStyle>
            <a:lvl1pPr>
              <a:defRPr/>
            </a:lvl1pPr>
          </a:lstStyle>
          <a:p>
            <a:pPr>
              <a:defRPr/>
            </a:pPr>
            <a:endParaRPr lang="it-IT" altLang="it-IT"/>
          </a:p>
        </p:txBody>
      </p:sp>
      <p:sp>
        <p:nvSpPr>
          <p:cNvPr id="6" name="Segnaposto numero diapositiva 5"/>
          <p:cNvSpPr>
            <a:spLocks noGrp="1"/>
          </p:cNvSpPr>
          <p:nvPr>
            <p:ph type="sldNum" sz="quarter" idx="12"/>
          </p:nvPr>
        </p:nvSpPr>
        <p:spPr>
          <a:xfrm>
            <a:off x="6553200" y="6248400"/>
            <a:ext cx="2133600" cy="457200"/>
          </a:xfrm>
        </p:spPr>
        <p:txBody>
          <a:bodyPr/>
          <a:lstStyle>
            <a:lvl1pPr>
              <a:defRPr/>
            </a:lvl1pPr>
          </a:lstStyle>
          <a:p>
            <a:pPr>
              <a:defRPr/>
            </a:pPr>
            <a:fld id="{B5664D3F-808C-4109-9351-59270493465A}" type="slidenum">
              <a:rPr lang="it-IT" altLang="it-IT"/>
              <a:pPr>
                <a:defRPr/>
              </a:pPr>
              <a:t>‹N›</a:t>
            </a:fld>
            <a:endParaRPr lang="it-IT" altLang="it-IT"/>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AndTx">
  <p:cSld name="Titolo, contenuto e testo">
    <p:spTree>
      <p:nvGrpSpPr>
        <p:cNvPr id="1" name=""/>
        <p:cNvGrpSpPr/>
        <p:nvPr/>
      </p:nvGrpSpPr>
      <p:grpSpPr>
        <a:xfrm>
          <a:off x="0" y="0"/>
          <a:ext cx="0" cy="0"/>
          <a:chOff x="0" y="0"/>
          <a:chExt cx="0" cy="0"/>
        </a:xfrm>
      </p:grpSpPr>
      <p:sp>
        <p:nvSpPr>
          <p:cNvPr id="2" name="Titolo 1"/>
          <p:cNvSpPr>
            <a:spLocks noGrp="1"/>
          </p:cNvSpPr>
          <p:nvPr>
            <p:ph type="title"/>
          </p:nvPr>
        </p:nvSpPr>
        <p:spPr>
          <a:xfrm>
            <a:off x="457200" y="277813"/>
            <a:ext cx="8229600" cy="1139825"/>
          </a:xfrm>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457200" y="1600200"/>
            <a:ext cx="4038600" cy="4530725"/>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648200" y="1600200"/>
            <a:ext cx="4038600" cy="4530725"/>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a:xfrm>
            <a:off x="457200" y="6248400"/>
            <a:ext cx="2133600" cy="457200"/>
          </a:xfrm>
        </p:spPr>
        <p:txBody>
          <a:bodyPr/>
          <a:lstStyle>
            <a:lvl1pPr>
              <a:defRPr/>
            </a:lvl1pPr>
          </a:lstStyle>
          <a:p>
            <a:pPr>
              <a:defRPr/>
            </a:pPr>
            <a:endParaRPr lang="it-IT" altLang="it-IT"/>
          </a:p>
        </p:txBody>
      </p:sp>
      <p:sp>
        <p:nvSpPr>
          <p:cNvPr id="6" name="Segnaposto piè di pagina 5"/>
          <p:cNvSpPr>
            <a:spLocks noGrp="1"/>
          </p:cNvSpPr>
          <p:nvPr>
            <p:ph type="ftr" sz="quarter" idx="11"/>
          </p:nvPr>
        </p:nvSpPr>
        <p:spPr>
          <a:xfrm>
            <a:off x="3124200" y="6248400"/>
            <a:ext cx="2895600" cy="457200"/>
          </a:xfrm>
        </p:spPr>
        <p:txBody>
          <a:bodyPr/>
          <a:lstStyle>
            <a:lvl1pPr>
              <a:defRPr/>
            </a:lvl1pPr>
          </a:lstStyle>
          <a:p>
            <a:pPr>
              <a:defRPr/>
            </a:pPr>
            <a:endParaRPr lang="it-IT" altLang="it-IT"/>
          </a:p>
        </p:txBody>
      </p:sp>
      <p:sp>
        <p:nvSpPr>
          <p:cNvPr id="7" name="Segnaposto numero diapositiva 6"/>
          <p:cNvSpPr>
            <a:spLocks noGrp="1"/>
          </p:cNvSpPr>
          <p:nvPr>
            <p:ph type="sldNum" sz="quarter" idx="12"/>
          </p:nvPr>
        </p:nvSpPr>
        <p:spPr>
          <a:xfrm>
            <a:off x="6553200" y="6248400"/>
            <a:ext cx="2133600" cy="457200"/>
          </a:xfrm>
        </p:spPr>
        <p:txBody>
          <a:bodyPr/>
          <a:lstStyle>
            <a:lvl1pPr>
              <a:defRPr/>
            </a:lvl1pPr>
          </a:lstStyle>
          <a:p>
            <a:pPr>
              <a:defRPr/>
            </a:pPr>
            <a:fld id="{4A3973E2-DE72-4CFF-BCB8-9DC5BD854D42}" type="slidenum">
              <a:rPr lang="it-IT" altLang="it-IT"/>
              <a:pPr>
                <a:defRPr/>
              </a:pPr>
              <a:t>‹N›</a:t>
            </a:fld>
            <a:endParaRPr lang="it-IT" altLang="it-IT"/>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AndTwoObj">
  <p:cSld name="Titolo, contenuto e contenuto 2">
    <p:spTree>
      <p:nvGrpSpPr>
        <p:cNvPr id="1" name=""/>
        <p:cNvGrpSpPr/>
        <p:nvPr/>
      </p:nvGrpSpPr>
      <p:grpSpPr>
        <a:xfrm>
          <a:off x="0" y="0"/>
          <a:ext cx="0" cy="0"/>
          <a:chOff x="0" y="0"/>
          <a:chExt cx="0" cy="0"/>
        </a:xfrm>
      </p:grpSpPr>
      <p:sp>
        <p:nvSpPr>
          <p:cNvPr id="2" name="Titolo 1"/>
          <p:cNvSpPr>
            <a:spLocks noGrp="1"/>
          </p:cNvSpPr>
          <p:nvPr>
            <p:ph type="title"/>
          </p:nvPr>
        </p:nvSpPr>
        <p:spPr>
          <a:xfrm>
            <a:off x="457200" y="277813"/>
            <a:ext cx="8229600" cy="1139825"/>
          </a:xfrm>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457200" y="1600200"/>
            <a:ext cx="4038600" cy="4530725"/>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quarter" idx="2"/>
          </p:nvPr>
        </p:nvSpPr>
        <p:spPr>
          <a:xfrm>
            <a:off x="4648200" y="1600200"/>
            <a:ext cx="4038600" cy="2189163"/>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contenuto 4"/>
          <p:cNvSpPr>
            <a:spLocks noGrp="1"/>
          </p:cNvSpPr>
          <p:nvPr>
            <p:ph sz="quarter" idx="3"/>
          </p:nvPr>
        </p:nvSpPr>
        <p:spPr>
          <a:xfrm>
            <a:off x="4648200" y="3941763"/>
            <a:ext cx="4038600" cy="2189162"/>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6" name="Segnaposto data 5"/>
          <p:cNvSpPr>
            <a:spLocks noGrp="1"/>
          </p:cNvSpPr>
          <p:nvPr>
            <p:ph type="dt" sz="half" idx="10"/>
          </p:nvPr>
        </p:nvSpPr>
        <p:spPr>
          <a:xfrm>
            <a:off x="457200" y="6248400"/>
            <a:ext cx="2133600" cy="457200"/>
          </a:xfrm>
        </p:spPr>
        <p:txBody>
          <a:bodyPr/>
          <a:lstStyle>
            <a:lvl1pPr>
              <a:defRPr/>
            </a:lvl1pPr>
          </a:lstStyle>
          <a:p>
            <a:pPr>
              <a:defRPr/>
            </a:pPr>
            <a:endParaRPr lang="it-IT" altLang="it-IT"/>
          </a:p>
        </p:txBody>
      </p:sp>
      <p:sp>
        <p:nvSpPr>
          <p:cNvPr id="7" name="Segnaposto piè di pagina 6"/>
          <p:cNvSpPr>
            <a:spLocks noGrp="1"/>
          </p:cNvSpPr>
          <p:nvPr>
            <p:ph type="ftr" sz="quarter" idx="11"/>
          </p:nvPr>
        </p:nvSpPr>
        <p:spPr>
          <a:xfrm>
            <a:off x="3124200" y="6248400"/>
            <a:ext cx="2895600" cy="457200"/>
          </a:xfrm>
        </p:spPr>
        <p:txBody>
          <a:bodyPr/>
          <a:lstStyle>
            <a:lvl1pPr>
              <a:defRPr/>
            </a:lvl1pPr>
          </a:lstStyle>
          <a:p>
            <a:pPr>
              <a:defRPr/>
            </a:pPr>
            <a:endParaRPr lang="it-IT" altLang="it-IT"/>
          </a:p>
        </p:txBody>
      </p:sp>
      <p:sp>
        <p:nvSpPr>
          <p:cNvPr id="8" name="Segnaposto numero diapositiva 7"/>
          <p:cNvSpPr>
            <a:spLocks noGrp="1"/>
          </p:cNvSpPr>
          <p:nvPr>
            <p:ph type="sldNum" sz="quarter" idx="12"/>
          </p:nvPr>
        </p:nvSpPr>
        <p:spPr>
          <a:xfrm>
            <a:off x="6553200" y="6248400"/>
            <a:ext cx="2133600" cy="457200"/>
          </a:xfrm>
        </p:spPr>
        <p:txBody>
          <a:bodyPr/>
          <a:lstStyle>
            <a:lvl1pPr>
              <a:defRPr/>
            </a:lvl1pPr>
          </a:lstStyle>
          <a:p>
            <a:pPr>
              <a:defRPr/>
            </a:pPr>
            <a:fld id="{5B5C204B-45E9-47A9-8265-C9010F246C10}" type="slidenum">
              <a:rPr lang="it-IT" altLang="it-IT"/>
              <a:pPr>
                <a:defRPr/>
              </a:pPr>
              <a:t>‹N›</a:t>
            </a:fld>
            <a:endParaRPr lang="it-IT" altLang="it-IT"/>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fourObj">
  <p:cSld name="Titolo e  contenuto 4">
    <p:spTree>
      <p:nvGrpSpPr>
        <p:cNvPr id="1" name=""/>
        <p:cNvGrpSpPr/>
        <p:nvPr/>
      </p:nvGrpSpPr>
      <p:grpSpPr>
        <a:xfrm>
          <a:off x="0" y="0"/>
          <a:ext cx="0" cy="0"/>
          <a:chOff x="0" y="0"/>
          <a:chExt cx="0" cy="0"/>
        </a:xfrm>
      </p:grpSpPr>
      <p:sp>
        <p:nvSpPr>
          <p:cNvPr id="2" name="Titolo 1"/>
          <p:cNvSpPr>
            <a:spLocks noGrp="1"/>
          </p:cNvSpPr>
          <p:nvPr>
            <p:ph type="title" sz="quarter"/>
          </p:nvPr>
        </p:nvSpPr>
        <p:spPr>
          <a:xfrm>
            <a:off x="457200" y="277813"/>
            <a:ext cx="8229600" cy="1139825"/>
          </a:xfrm>
        </p:spPr>
        <p:txBody>
          <a:bodyPr/>
          <a:lstStyle/>
          <a:p>
            <a:r>
              <a:rPr lang="it-IT" smtClean="0"/>
              <a:t>Fare clic per modificare lo stile del titolo</a:t>
            </a:r>
            <a:endParaRPr lang="it-IT"/>
          </a:p>
        </p:txBody>
      </p:sp>
      <p:sp>
        <p:nvSpPr>
          <p:cNvPr id="3" name="Segnaposto contenuto 2"/>
          <p:cNvSpPr>
            <a:spLocks noGrp="1"/>
          </p:cNvSpPr>
          <p:nvPr>
            <p:ph sz="quarter" idx="1"/>
          </p:nvPr>
        </p:nvSpPr>
        <p:spPr>
          <a:xfrm>
            <a:off x="457200" y="1600200"/>
            <a:ext cx="4038600" cy="2189163"/>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quarter" idx="2"/>
          </p:nvPr>
        </p:nvSpPr>
        <p:spPr>
          <a:xfrm>
            <a:off x="4648200" y="1600200"/>
            <a:ext cx="4038600" cy="2189163"/>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contenuto 4"/>
          <p:cNvSpPr>
            <a:spLocks noGrp="1"/>
          </p:cNvSpPr>
          <p:nvPr>
            <p:ph sz="quarter" idx="3"/>
          </p:nvPr>
        </p:nvSpPr>
        <p:spPr>
          <a:xfrm>
            <a:off x="457200" y="3941763"/>
            <a:ext cx="4038600" cy="2189162"/>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6" name="Segnaposto contenuto 5"/>
          <p:cNvSpPr>
            <a:spLocks noGrp="1"/>
          </p:cNvSpPr>
          <p:nvPr>
            <p:ph sz="quarter" idx="4"/>
          </p:nvPr>
        </p:nvSpPr>
        <p:spPr>
          <a:xfrm>
            <a:off x="4648200" y="3941763"/>
            <a:ext cx="4038600" cy="2189162"/>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a:xfrm>
            <a:off x="457200" y="6248400"/>
            <a:ext cx="2133600" cy="457200"/>
          </a:xfrm>
        </p:spPr>
        <p:txBody>
          <a:bodyPr/>
          <a:lstStyle>
            <a:lvl1pPr>
              <a:defRPr/>
            </a:lvl1pPr>
          </a:lstStyle>
          <a:p>
            <a:pPr>
              <a:defRPr/>
            </a:pPr>
            <a:endParaRPr lang="it-IT" altLang="it-IT"/>
          </a:p>
        </p:txBody>
      </p:sp>
      <p:sp>
        <p:nvSpPr>
          <p:cNvPr id="8" name="Segnaposto piè di pagina 7"/>
          <p:cNvSpPr>
            <a:spLocks noGrp="1"/>
          </p:cNvSpPr>
          <p:nvPr>
            <p:ph type="ftr" sz="quarter" idx="11"/>
          </p:nvPr>
        </p:nvSpPr>
        <p:spPr>
          <a:xfrm>
            <a:off x="3124200" y="6248400"/>
            <a:ext cx="2895600" cy="457200"/>
          </a:xfrm>
        </p:spPr>
        <p:txBody>
          <a:bodyPr/>
          <a:lstStyle>
            <a:lvl1pPr>
              <a:defRPr/>
            </a:lvl1pPr>
          </a:lstStyle>
          <a:p>
            <a:pPr>
              <a:defRPr/>
            </a:pPr>
            <a:endParaRPr lang="it-IT" altLang="it-IT"/>
          </a:p>
        </p:txBody>
      </p:sp>
      <p:sp>
        <p:nvSpPr>
          <p:cNvPr id="9" name="Segnaposto numero diapositiva 8"/>
          <p:cNvSpPr>
            <a:spLocks noGrp="1"/>
          </p:cNvSpPr>
          <p:nvPr>
            <p:ph type="sldNum" sz="quarter" idx="12"/>
          </p:nvPr>
        </p:nvSpPr>
        <p:spPr>
          <a:xfrm>
            <a:off x="6553200" y="6248400"/>
            <a:ext cx="2133600" cy="457200"/>
          </a:xfrm>
        </p:spPr>
        <p:txBody>
          <a:bodyPr/>
          <a:lstStyle>
            <a:lvl1pPr>
              <a:defRPr/>
            </a:lvl1pPr>
          </a:lstStyle>
          <a:p>
            <a:pPr>
              <a:defRPr/>
            </a:pPr>
            <a:fld id="{ABD01DEC-F3A8-4E5D-B794-CE8760A9665C}" type="slidenum">
              <a:rPr lang="it-IT" altLang="it-IT"/>
              <a:pPr>
                <a:defRPr/>
              </a:pPr>
              <a:t>‹N›</a:t>
            </a:fld>
            <a:endParaRPr lang="it-IT" alt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a:xfrm>
            <a:off x="612648" y="228600"/>
            <a:ext cx="8153400" cy="990600"/>
          </a:xfrm>
        </p:spPr>
        <p:txBody>
          <a:bodyPr/>
          <a:lstStyle/>
          <a:p>
            <a:r>
              <a:rPr kumimoji="0" lang="it-IT" smtClean="0"/>
              <a:t>Fare clic per modificare lo stile del titolo</a:t>
            </a:r>
            <a:endParaRPr kumimoji="0" lang="en-US"/>
          </a:p>
        </p:txBody>
      </p:sp>
      <p:sp>
        <p:nvSpPr>
          <p:cNvPr id="4" name="Segnaposto data 3"/>
          <p:cNvSpPr>
            <a:spLocks noGrp="1"/>
          </p:cNvSpPr>
          <p:nvPr>
            <p:ph type="dt" sz="half" idx="10"/>
          </p:nvPr>
        </p:nvSpPr>
        <p:spPr/>
        <p:txBody>
          <a:bodyPr/>
          <a:lstStyle/>
          <a:p>
            <a:fld id="{7F49D355-16BD-4E45-BD9A-5EA878CF7CBD}" type="datetimeFigureOut">
              <a:rPr lang="it-IT" smtClean="0"/>
              <a:pPr/>
              <a:t>20/01/2016</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lvl1pPr>
              <a:defRPr>
                <a:solidFill>
                  <a:srgbClr val="FFFFFF"/>
                </a:solidFill>
              </a:defRPr>
            </a:lvl1pPr>
          </a:lstStyle>
          <a:p>
            <a:fld id="{E7A41E1B-4F70-4964-A407-84C68BE8251C}" type="slidenum">
              <a:rPr lang="it-IT" smtClean="0"/>
              <a:pPr/>
              <a:t>‹N›</a:t>
            </a:fld>
            <a:endParaRPr lang="it-IT"/>
          </a:p>
        </p:txBody>
      </p:sp>
      <p:sp>
        <p:nvSpPr>
          <p:cNvPr id="8" name="Segnaposto contenuto 7"/>
          <p:cNvSpPr>
            <a:spLocks noGrp="1"/>
          </p:cNvSpPr>
          <p:nvPr>
            <p:ph sz="quarter" idx="1"/>
          </p:nvPr>
        </p:nvSpPr>
        <p:spPr>
          <a:xfrm>
            <a:off x="612648" y="1600200"/>
            <a:ext cx="8153400" cy="4495800"/>
          </a:xfrm>
        </p:spPr>
        <p:txBody>
          <a:body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Intestazione sezione">
    <p:bg>
      <p:bgRef idx="1003">
        <a:schemeClr val="bg1"/>
      </p:bgRef>
    </p:bg>
    <p:spTree>
      <p:nvGrpSpPr>
        <p:cNvPr id="1" name=""/>
        <p:cNvGrpSpPr/>
        <p:nvPr/>
      </p:nvGrpSpPr>
      <p:grpSpPr>
        <a:xfrm>
          <a:off x="0" y="0"/>
          <a:ext cx="0" cy="0"/>
          <a:chOff x="0" y="0"/>
          <a:chExt cx="0" cy="0"/>
        </a:xfrm>
      </p:grpSpPr>
      <p:sp>
        <p:nvSpPr>
          <p:cNvPr id="3" name="Segnaposto testo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it-IT" smtClean="0"/>
              <a:t>Fare clic per modificare stili del testo dello schema</a:t>
            </a:r>
          </a:p>
        </p:txBody>
      </p:sp>
      <p:sp>
        <p:nvSpPr>
          <p:cNvPr id="7" name="Rettangolo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ttangolo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ttangolo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olo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it-IT" smtClean="0"/>
              <a:t>Fare clic per modificare lo stile del titolo</a:t>
            </a:r>
            <a:endParaRPr kumimoji="0" lang="en-US"/>
          </a:p>
        </p:txBody>
      </p:sp>
      <p:sp>
        <p:nvSpPr>
          <p:cNvPr id="12" name="Segnaposto data 11"/>
          <p:cNvSpPr>
            <a:spLocks noGrp="1"/>
          </p:cNvSpPr>
          <p:nvPr>
            <p:ph type="dt" sz="half" idx="10"/>
          </p:nvPr>
        </p:nvSpPr>
        <p:spPr/>
        <p:txBody>
          <a:bodyPr/>
          <a:lstStyle/>
          <a:p>
            <a:fld id="{7F49D355-16BD-4E45-BD9A-5EA878CF7CBD}" type="datetimeFigureOut">
              <a:rPr lang="it-IT" smtClean="0"/>
              <a:pPr/>
              <a:t>20/01/2016</a:t>
            </a:fld>
            <a:endParaRPr lang="it-IT"/>
          </a:p>
        </p:txBody>
      </p:sp>
      <p:sp>
        <p:nvSpPr>
          <p:cNvPr id="13" name="Segnaposto numero diapositiva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E7A41E1B-4F70-4964-A407-84C68BE8251C}" type="slidenum">
              <a:rPr lang="it-IT" smtClean="0"/>
              <a:pPr/>
              <a:t>‹N›</a:t>
            </a:fld>
            <a:endParaRPr lang="it-IT"/>
          </a:p>
        </p:txBody>
      </p:sp>
      <p:sp>
        <p:nvSpPr>
          <p:cNvPr id="14" name="Segnaposto piè di pagina 13"/>
          <p:cNvSpPr>
            <a:spLocks noGrp="1"/>
          </p:cNvSpPr>
          <p:nvPr>
            <p:ph type="ftr" sz="quarter" idx="12"/>
          </p:nvPr>
        </p:nvSpPr>
        <p:spPr/>
        <p:txBody>
          <a:bodyPr/>
          <a:lstStyle/>
          <a:p>
            <a:endParaRPr lang="it-IT"/>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kumimoji="0" lang="it-IT" smtClean="0"/>
              <a:t>Fare clic per modificare lo stile del titolo</a:t>
            </a:r>
            <a:endParaRPr kumimoji="0" lang="en-US"/>
          </a:p>
        </p:txBody>
      </p:sp>
      <p:sp>
        <p:nvSpPr>
          <p:cNvPr id="9" name="Segnaposto contenuto 8"/>
          <p:cNvSpPr>
            <a:spLocks noGrp="1"/>
          </p:cNvSpPr>
          <p:nvPr>
            <p:ph sz="quarter" idx="1"/>
          </p:nvPr>
        </p:nvSpPr>
        <p:spPr>
          <a:xfrm>
            <a:off x="609600" y="1589567"/>
            <a:ext cx="3886200" cy="4572000"/>
          </a:xfrm>
        </p:spPr>
        <p:txBody>
          <a:body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11" name="Segnaposto contenuto 10"/>
          <p:cNvSpPr>
            <a:spLocks noGrp="1"/>
          </p:cNvSpPr>
          <p:nvPr>
            <p:ph sz="quarter" idx="2"/>
          </p:nvPr>
        </p:nvSpPr>
        <p:spPr>
          <a:xfrm>
            <a:off x="4844901" y="1589567"/>
            <a:ext cx="3886200" cy="4572000"/>
          </a:xfrm>
        </p:spPr>
        <p:txBody>
          <a:body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8" name="Segnaposto data 7"/>
          <p:cNvSpPr>
            <a:spLocks noGrp="1"/>
          </p:cNvSpPr>
          <p:nvPr>
            <p:ph type="dt" sz="half" idx="15"/>
          </p:nvPr>
        </p:nvSpPr>
        <p:spPr/>
        <p:txBody>
          <a:bodyPr rtlCol="0"/>
          <a:lstStyle/>
          <a:p>
            <a:fld id="{7F49D355-16BD-4E45-BD9A-5EA878CF7CBD}" type="datetimeFigureOut">
              <a:rPr lang="it-IT" smtClean="0"/>
              <a:pPr/>
              <a:t>20/01/2016</a:t>
            </a:fld>
            <a:endParaRPr lang="it-IT"/>
          </a:p>
        </p:txBody>
      </p:sp>
      <p:sp>
        <p:nvSpPr>
          <p:cNvPr id="10" name="Segnaposto numero diapositiva 9"/>
          <p:cNvSpPr>
            <a:spLocks noGrp="1"/>
          </p:cNvSpPr>
          <p:nvPr>
            <p:ph type="sldNum" sz="quarter" idx="16"/>
          </p:nvPr>
        </p:nvSpPr>
        <p:spPr/>
        <p:txBody>
          <a:bodyPr rtlCol="0"/>
          <a:lstStyle/>
          <a:p>
            <a:fld id="{E7A41E1B-4F70-4964-A407-84C68BE8251C}" type="slidenum">
              <a:rPr lang="it-IT" smtClean="0"/>
              <a:pPr/>
              <a:t>‹N›</a:t>
            </a:fld>
            <a:endParaRPr lang="it-IT"/>
          </a:p>
        </p:txBody>
      </p:sp>
      <p:sp>
        <p:nvSpPr>
          <p:cNvPr id="12" name="Segnaposto piè di pagina 11"/>
          <p:cNvSpPr>
            <a:spLocks noGrp="1"/>
          </p:cNvSpPr>
          <p:nvPr>
            <p:ph type="ftr" sz="quarter" idx="17"/>
          </p:nvPr>
        </p:nvSpPr>
        <p:spPr/>
        <p:txBody>
          <a:bodyPr rtlCol="0"/>
          <a:lstStyle/>
          <a:p>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533400" y="273050"/>
            <a:ext cx="8153400" cy="869950"/>
          </a:xfrm>
        </p:spPr>
        <p:txBody>
          <a:bodyPr anchor="ctr"/>
          <a:lstStyle>
            <a:lvl1pPr>
              <a:defRPr/>
            </a:lvl1pPr>
          </a:lstStyle>
          <a:p>
            <a:r>
              <a:rPr kumimoji="0" lang="it-IT" smtClean="0"/>
              <a:t>Fare clic per modificare lo stile del titolo</a:t>
            </a:r>
            <a:endParaRPr kumimoji="0" lang="en-US"/>
          </a:p>
        </p:txBody>
      </p:sp>
      <p:sp>
        <p:nvSpPr>
          <p:cNvPr id="11" name="Segnaposto contenuto 10"/>
          <p:cNvSpPr>
            <a:spLocks noGrp="1"/>
          </p:cNvSpPr>
          <p:nvPr>
            <p:ph sz="quarter" idx="2"/>
          </p:nvPr>
        </p:nvSpPr>
        <p:spPr>
          <a:xfrm>
            <a:off x="609600" y="2438400"/>
            <a:ext cx="3886200" cy="3581400"/>
          </a:xfrm>
        </p:spPr>
        <p:txBody>
          <a:body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13" name="Segnaposto contenuto 12"/>
          <p:cNvSpPr>
            <a:spLocks noGrp="1"/>
          </p:cNvSpPr>
          <p:nvPr>
            <p:ph sz="quarter" idx="4"/>
          </p:nvPr>
        </p:nvSpPr>
        <p:spPr>
          <a:xfrm>
            <a:off x="4800600" y="2438400"/>
            <a:ext cx="3886200" cy="3581400"/>
          </a:xfrm>
        </p:spPr>
        <p:txBody>
          <a:body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10" name="Segnaposto data 9"/>
          <p:cNvSpPr>
            <a:spLocks noGrp="1"/>
          </p:cNvSpPr>
          <p:nvPr>
            <p:ph type="dt" sz="half" idx="15"/>
          </p:nvPr>
        </p:nvSpPr>
        <p:spPr/>
        <p:txBody>
          <a:bodyPr rtlCol="0"/>
          <a:lstStyle/>
          <a:p>
            <a:fld id="{7F49D355-16BD-4E45-BD9A-5EA878CF7CBD}" type="datetimeFigureOut">
              <a:rPr lang="it-IT" smtClean="0"/>
              <a:pPr/>
              <a:t>20/01/2016</a:t>
            </a:fld>
            <a:endParaRPr lang="it-IT"/>
          </a:p>
        </p:txBody>
      </p:sp>
      <p:sp>
        <p:nvSpPr>
          <p:cNvPr id="12" name="Segnaposto numero diapositiva 11"/>
          <p:cNvSpPr>
            <a:spLocks noGrp="1"/>
          </p:cNvSpPr>
          <p:nvPr>
            <p:ph type="sldNum" sz="quarter" idx="16"/>
          </p:nvPr>
        </p:nvSpPr>
        <p:spPr/>
        <p:txBody>
          <a:bodyPr rtlCol="0"/>
          <a:lstStyle/>
          <a:p>
            <a:fld id="{E7A41E1B-4F70-4964-A407-84C68BE8251C}" type="slidenum">
              <a:rPr lang="it-IT" smtClean="0"/>
              <a:pPr/>
              <a:t>‹N›</a:t>
            </a:fld>
            <a:endParaRPr lang="it-IT"/>
          </a:p>
        </p:txBody>
      </p:sp>
      <p:sp>
        <p:nvSpPr>
          <p:cNvPr id="14" name="Segnaposto piè di pagina 13"/>
          <p:cNvSpPr>
            <a:spLocks noGrp="1"/>
          </p:cNvSpPr>
          <p:nvPr>
            <p:ph type="ftr" sz="quarter" idx="17"/>
          </p:nvPr>
        </p:nvSpPr>
        <p:spPr/>
        <p:txBody>
          <a:bodyPr rtlCol="0"/>
          <a:lstStyle/>
          <a:p>
            <a:endParaRPr lang="it-IT"/>
          </a:p>
        </p:txBody>
      </p:sp>
      <p:sp>
        <p:nvSpPr>
          <p:cNvPr id="16" name="Segnaposto testo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it-IT" smtClean="0"/>
              <a:t>Fare clic per modificare stili del testo dello schema</a:t>
            </a:r>
          </a:p>
        </p:txBody>
      </p:sp>
      <p:sp>
        <p:nvSpPr>
          <p:cNvPr id="15" name="Segnaposto testo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it-IT" smtClean="0"/>
              <a:t>Fare clic per modificare stili del testo dello schema</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kumimoji="0" lang="it-IT" smtClean="0"/>
              <a:t>Fare clic per modificare lo stile del titolo</a:t>
            </a:r>
            <a:endParaRPr kumimoji="0" lang="en-US"/>
          </a:p>
        </p:txBody>
      </p:sp>
      <p:sp>
        <p:nvSpPr>
          <p:cNvPr id="3" name="Segnaposto data 2"/>
          <p:cNvSpPr>
            <a:spLocks noGrp="1"/>
          </p:cNvSpPr>
          <p:nvPr>
            <p:ph type="dt" sz="half" idx="10"/>
          </p:nvPr>
        </p:nvSpPr>
        <p:spPr/>
        <p:txBody>
          <a:bodyPr/>
          <a:lstStyle/>
          <a:p>
            <a:fld id="{7F49D355-16BD-4E45-BD9A-5EA878CF7CBD}" type="datetimeFigureOut">
              <a:rPr lang="it-IT" smtClean="0"/>
              <a:pPr/>
              <a:t>20/01/2016</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lvl1pPr>
              <a:defRPr>
                <a:solidFill>
                  <a:srgbClr val="FFFFFF"/>
                </a:solidFill>
              </a:defRPr>
            </a:lvl1pPr>
          </a:lstStyle>
          <a:p>
            <a:fld id="{E7A41E1B-4F70-4964-A407-84C68BE8251C}" type="slidenum">
              <a:rPr lang="it-IT" smtClean="0"/>
              <a:pPr/>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7F49D355-16BD-4E45-BD9A-5EA878CF7CBD}" type="datetimeFigureOut">
              <a:rPr lang="it-IT" smtClean="0"/>
              <a:pPr/>
              <a:t>20/01/2016</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a:xfrm>
            <a:off x="0" y="6248400"/>
            <a:ext cx="533400" cy="381000"/>
          </a:xfrm>
        </p:spPr>
        <p:txBody>
          <a:bodyPr/>
          <a:lstStyle>
            <a:lvl1pPr>
              <a:defRPr>
                <a:solidFill>
                  <a:schemeClr val="tx2"/>
                </a:solidFill>
              </a:defRPr>
            </a:lvl1pPr>
          </a:lstStyle>
          <a:p>
            <a:fld id="{E7A41E1B-4F70-4964-A407-84C68BE8251C}" type="slidenum">
              <a:rPr lang="it-IT" smtClean="0"/>
              <a:pPr/>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609600" y="273050"/>
            <a:ext cx="8077200" cy="869950"/>
          </a:xfrm>
        </p:spPr>
        <p:txBody>
          <a:bodyPr anchor="ctr"/>
          <a:lstStyle>
            <a:lvl1pPr algn="l">
              <a:buNone/>
              <a:defRPr sz="4400" b="0"/>
            </a:lvl1pPr>
          </a:lstStyle>
          <a:p>
            <a:r>
              <a:rPr kumimoji="0" lang="it-IT" smtClean="0"/>
              <a:t>Fare clic per modificare lo stile del titolo</a:t>
            </a:r>
            <a:endParaRPr kumimoji="0" lang="en-US"/>
          </a:p>
        </p:txBody>
      </p:sp>
      <p:sp>
        <p:nvSpPr>
          <p:cNvPr id="5" name="Segnaposto data 4"/>
          <p:cNvSpPr>
            <a:spLocks noGrp="1"/>
          </p:cNvSpPr>
          <p:nvPr>
            <p:ph type="dt" sz="half" idx="10"/>
          </p:nvPr>
        </p:nvSpPr>
        <p:spPr/>
        <p:txBody>
          <a:bodyPr/>
          <a:lstStyle/>
          <a:p>
            <a:fld id="{7F49D355-16BD-4E45-BD9A-5EA878CF7CBD}" type="datetimeFigureOut">
              <a:rPr lang="it-IT" smtClean="0"/>
              <a:pPr/>
              <a:t>20/01/2016</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lvl1pPr>
              <a:defRPr>
                <a:solidFill>
                  <a:srgbClr val="FFFFFF"/>
                </a:solidFill>
              </a:defRPr>
            </a:lvl1pPr>
          </a:lstStyle>
          <a:p>
            <a:fld id="{E7A41E1B-4F70-4964-A407-84C68BE8251C}" type="slidenum">
              <a:rPr lang="it-IT" smtClean="0"/>
              <a:pPr/>
              <a:t>‹N›</a:t>
            </a:fld>
            <a:endParaRPr lang="it-IT"/>
          </a:p>
        </p:txBody>
      </p:sp>
      <p:sp>
        <p:nvSpPr>
          <p:cNvPr id="3" name="Segnaposto testo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it-IT" smtClean="0"/>
              <a:t>Fare clic per modificare stili del testo dello schema</a:t>
            </a:r>
          </a:p>
        </p:txBody>
      </p:sp>
      <p:sp>
        <p:nvSpPr>
          <p:cNvPr id="9" name="Segnaposto contenuto 8"/>
          <p:cNvSpPr>
            <a:spLocks noGrp="1"/>
          </p:cNvSpPr>
          <p:nvPr>
            <p:ph sz="quarter" idx="1"/>
          </p:nvPr>
        </p:nvSpPr>
        <p:spPr>
          <a:xfrm>
            <a:off x="2362200" y="1752600"/>
            <a:ext cx="6400800" cy="4419600"/>
          </a:xfrm>
        </p:spPr>
        <p:txBody>
          <a:body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magine con didascalia">
    <p:bg>
      <p:bgRef idx="1003">
        <a:schemeClr val="bg2"/>
      </p:bgRef>
    </p:bg>
    <p:spTree>
      <p:nvGrpSpPr>
        <p:cNvPr id="1" name=""/>
        <p:cNvGrpSpPr/>
        <p:nvPr/>
      </p:nvGrpSpPr>
      <p:grpSpPr>
        <a:xfrm>
          <a:off x="0" y="0"/>
          <a:ext cx="0" cy="0"/>
          <a:chOff x="0" y="0"/>
          <a:chExt cx="0" cy="0"/>
        </a:xfrm>
      </p:grpSpPr>
      <p:sp>
        <p:nvSpPr>
          <p:cNvPr id="4" name="Segnaposto testo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it-IT" smtClean="0"/>
              <a:t>Fare clic per modificare stili del testo dello schema</a:t>
            </a:r>
          </a:p>
        </p:txBody>
      </p:sp>
      <p:sp>
        <p:nvSpPr>
          <p:cNvPr id="8" name="Rettangolo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ttangolo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ttangolo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olo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it-IT" smtClean="0"/>
              <a:t>Fare clic per modificare lo stile del titolo</a:t>
            </a:r>
            <a:endParaRPr kumimoji="0" lang="en-US"/>
          </a:p>
        </p:txBody>
      </p:sp>
      <p:sp>
        <p:nvSpPr>
          <p:cNvPr id="11" name="Rettangolo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egnaposto data 11"/>
          <p:cNvSpPr>
            <a:spLocks noGrp="1"/>
          </p:cNvSpPr>
          <p:nvPr>
            <p:ph type="dt" sz="half" idx="10"/>
          </p:nvPr>
        </p:nvSpPr>
        <p:spPr>
          <a:xfrm>
            <a:off x="6248400" y="6248400"/>
            <a:ext cx="2667000" cy="365125"/>
          </a:xfrm>
        </p:spPr>
        <p:txBody>
          <a:bodyPr rtlCol="0"/>
          <a:lstStyle/>
          <a:p>
            <a:fld id="{7F49D355-16BD-4E45-BD9A-5EA878CF7CBD}" type="datetimeFigureOut">
              <a:rPr lang="it-IT" smtClean="0"/>
              <a:pPr/>
              <a:t>20/01/2016</a:t>
            </a:fld>
            <a:endParaRPr lang="it-IT"/>
          </a:p>
        </p:txBody>
      </p:sp>
      <p:sp>
        <p:nvSpPr>
          <p:cNvPr id="13" name="Segnaposto numero diapositiva 12"/>
          <p:cNvSpPr>
            <a:spLocks noGrp="1"/>
          </p:cNvSpPr>
          <p:nvPr>
            <p:ph type="sldNum" sz="quarter" idx="11"/>
          </p:nvPr>
        </p:nvSpPr>
        <p:spPr>
          <a:xfrm>
            <a:off x="0" y="4667249"/>
            <a:ext cx="1447800" cy="663578"/>
          </a:xfrm>
        </p:spPr>
        <p:txBody>
          <a:bodyPr rtlCol="0"/>
          <a:lstStyle>
            <a:lvl1pPr>
              <a:defRPr sz="2800"/>
            </a:lvl1pPr>
          </a:lstStyle>
          <a:p>
            <a:fld id="{E7A41E1B-4F70-4964-A407-84C68BE8251C}" type="slidenum">
              <a:rPr lang="it-IT" smtClean="0"/>
              <a:pPr/>
              <a:t>‹N›</a:t>
            </a:fld>
            <a:endParaRPr lang="it-IT"/>
          </a:p>
        </p:txBody>
      </p:sp>
      <p:sp>
        <p:nvSpPr>
          <p:cNvPr id="14" name="Segnaposto piè di pagina 13"/>
          <p:cNvSpPr>
            <a:spLocks noGrp="1"/>
          </p:cNvSpPr>
          <p:nvPr>
            <p:ph type="ftr" sz="quarter" idx="12"/>
          </p:nvPr>
        </p:nvSpPr>
        <p:spPr>
          <a:xfrm>
            <a:off x="1600200" y="6248206"/>
            <a:ext cx="4572000" cy="365125"/>
          </a:xfrm>
        </p:spPr>
        <p:txBody>
          <a:bodyPr rtlCol="0"/>
          <a:lstStyle/>
          <a:p>
            <a:endParaRPr lang="it-IT"/>
          </a:p>
        </p:txBody>
      </p:sp>
      <p:sp>
        <p:nvSpPr>
          <p:cNvPr id="3" name="Segnaposto immagine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it-IT" smtClean="0"/>
              <a:t>Fare clic sull'icona per inserire un'immagine</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Segnaposto titolo 21"/>
          <p:cNvSpPr>
            <a:spLocks noGrp="1"/>
          </p:cNvSpPr>
          <p:nvPr>
            <p:ph type="title"/>
          </p:nvPr>
        </p:nvSpPr>
        <p:spPr>
          <a:xfrm>
            <a:off x="609600" y="228600"/>
            <a:ext cx="8153400" cy="990600"/>
          </a:xfrm>
          <a:prstGeom prst="rect">
            <a:avLst/>
          </a:prstGeom>
        </p:spPr>
        <p:txBody>
          <a:bodyPr vert="horz" anchor="ctr">
            <a:normAutofit/>
          </a:bodyPr>
          <a:lstStyle/>
          <a:p>
            <a:r>
              <a:rPr kumimoji="0" lang="it-IT" smtClean="0"/>
              <a:t>Fare clic per modificare lo stile del titolo</a:t>
            </a:r>
            <a:endParaRPr kumimoji="0" lang="en-US"/>
          </a:p>
        </p:txBody>
      </p:sp>
      <p:sp>
        <p:nvSpPr>
          <p:cNvPr id="13" name="Segnaposto testo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it-IT" smtClean="0"/>
              <a:t>Fare clic per modificare stili del testo dello schema</a:t>
            </a:r>
          </a:p>
          <a:p>
            <a:pPr lvl="1" eaLnBrk="1" latinLnBrk="0" hangingPunct="1"/>
            <a:r>
              <a:rPr kumimoji="0" lang="it-IT" smtClean="0"/>
              <a:t>Secondo livello</a:t>
            </a:r>
          </a:p>
          <a:p>
            <a:pPr lvl="2" eaLnBrk="1" latinLnBrk="0" hangingPunct="1"/>
            <a:r>
              <a:rPr kumimoji="0" lang="it-IT" smtClean="0"/>
              <a:t>Terzo livello</a:t>
            </a:r>
          </a:p>
          <a:p>
            <a:pPr lvl="3" eaLnBrk="1" latinLnBrk="0" hangingPunct="1"/>
            <a:r>
              <a:rPr kumimoji="0" lang="it-IT" smtClean="0"/>
              <a:t>Quarto livello</a:t>
            </a:r>
          </a:p>
          <a:p>
            <a:pPr lvl="4" eaLnBrk="1" latinLnBrk="0" hangingPunct="1"/>
            <a:r>
              <a:rPr kumimoji="0" lang="it-IT" smtClean="0"/>
              <a:t>Quinto livello</a:t>
            </a:r>
            <a:endParaRPr kumimoji="0" lang="en-US"/>
          </a:p>
        </p:txBody>
      </p:sp>
      <p:sp>
        <p:nvSpPr>
          <p:cNvPr id="14" name="Segnaposto data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7F49D355-16BD-4E45-BD9A-5EA878CF7CBD}" type="datetimeFigureOut">
              <a:rPr lang="it-IT" smtClean="0"/>
              <a:pPr/>
              <a:t>20/01/2016</a:t>
            </a:fld>
            <a:endParaRPr lang="it-IT"/>
          </a:p>
        </p:txBody>
      </p:sp>
      <p:sp>
        <p:nvSpPr>
          <p:cNvPr id="3" name="Segnaposto piè di pagina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endParaRPr lang="it-IT"/>
          </a:p>
        </p:txBody>
      </p:sp>
      <p:sp>
        <p:nvSpPr>
          <p:cNvPr id="7" name="Rettangolo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ttangolo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ttangolo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egnaposto numero diapositiva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E7A41E1B-4F70-4964-A407-84C68BE8251C}" type="slidenum">
              <a:rPr lang="it-IT" smtClean="0"/>
              <a:pPr/>
              <a:t>‹N›</a:t>
            </a:fld>
            <a:endParaRPr lang="it-IT"/>
          </a:p>
        </p:txBody>
      </p:sp>
    </p:spTree>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 id="2147483780" r:id="rId12"/>
    <p:sldLayoutId id="2147483781" r:id="rId13"/>
    <p:sldLayoutId id="2147483782" r:id="rId14"/>
    <p:sldLayoutId id="2147483783" r:id="rId15"/>
    <p:sldLayoutId id="2147483784" r:id="rId16"/>
  </p:sldLayoutIdLst>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5.xml"/><Relationship Id="rId1" Type="http://schemas.openxmlformats.org/officeDocument/2006/relationships/slideLayout" Target="../slideLayouts/slideLayout4.xml"/><Relationship Id="rId4" Type="http://schemas.openxmlformats.org/officeDocument/2006/relationships/image" Target="../media/image5.jpeg"/></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4.xml"/><Relationship Id="rId1" Type="http://schemas.openxmlformats.org/officeDocument/2006/relationships/slideLayout" Target="../slideLayouts/slideLayout4.xml"/><Relationship Id="rId4" Type="http://schemas.openxmlformats.org/officeDocument/2006/relationships/image" Target="../media/image6.jpeg"/></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26.xml"/><Relationship Id="rId1" Type="http://schemas.openxmlformats.org/officeDocument/2006/relationships/slideLayout" Target="../slideLayouts/slideLayout14.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jpeg"/><Relationship Id="rId1" Type="http://schemas.openxmlformats.org/officeDocument/2006/relationships/slideLayout" Target="../slideLayouts/slideLayout4.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29.xml"/><Relationship Id="rId1" Type="http://schemas.openxmlformats.org/officeDocument/2006/relationships/slideLayout" Target="../slideLayouts/slideLayout15.xml"/><Relationship Id="rId5" Type="http://schemas.openxmlformats.org/officeDocument/2006/relationships/image" Target="../media/image7.jpeg"/><Relationship Id="rId4" Type="http://schemas.openxmlformats.org/officeDocument/2006/relationships/image" Target="../media/image3.jpeg"/></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image" Target="../media/image13.jpeg"/><Relationship Id="rId1" Type="http://schemas.openxmlformats.org/officeDocument/2006/relationships/slideLayout" Target="../slideLayouts/slideLayout16.xml"/><Relationship Id="rId5" Type="http://schemas.openxmlformats.org/officeDocument/2006/relationships/image" Target="../media/image16.jpeg"/><Relationship Id="rId4" Type="http://schemas.openxmlformats.org/officeDocument/2006/relationships/image" Target="../media/image15.jpeg"/></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17.jpe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4.xml.rels><?xml version="1.0" encoding="UTF-8" standalone="yes"?>
<Relationships xmlns="http://schemas.openxmlformats.org/package/2006/relationships"><Relationship Id="rId3" Type="http://schemas.openxmlformats.org/officeDocument/2006/relationships/image" Target="../media/image20.jpeg"/><Relationship Id="rId2" Type="http://schemas.openxmlformats.org/officeDocument/2006/relationships/image" Target="../media/image19.jpeg"/><Relationship Id="rId1" Type="http://schemas.openxmlformats.org/officeDocument/2006/relationships/slideLayout" Target="../slideLayouts/slideLayout4.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image" Target="../media/image21.jpeg"/><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image" Target="../media/image22.jpeg"/><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lstStyle/>
          <a:p>
            <a:r>
              <a:rPr lang="it-IT" dirty="0" smtClean="0"/>
              <a:t>Le storiografie del Novecento</a:t>
            </a:r>
            <a:endParaRPr lang="it-IT" dirty="0"/>
          </a:p>
        </p:txBody>
      </p:sp>
      <p:sp>
        <p:nvSpPr>
          <p:cNvPr id="3" name="Sottotitolo 2"/>
          <p:cNvSpPr>
            <a:spLocks noGrp="1"/>
          </p:cNvSpPr>
          <p:nvPr>
            <p:ph type="subTitle" idx="1"/>
          </p:nvPr>
        </p:nvSpPr>
        <p:spPr/>
        <p:txBody>
          <a:bodyPr/>
          <a:lstStyle/>
          <a:p>
            <a:r>
              <a:rPr lang="it-IT" dirty="0" smtClean="0"/>
              <a:t>Un primo sguardo</a:t>
            </a:r>
            <a:endParaRPr lang="it-IT" dirty="0"/>
          </a:p>
        </p:txBody>
      </p:sp>
    </p:spTree>
    <p:extLst>
      <p:ext uri="{BB962C8B-B14F-4D97-AF65-F5344CB8AC3E}">
        <p14:creationId xmlns:p14="http://schemas.microsoft.com/office/powerpoint/2010/main" val="31687123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13"/>
          <p:cNvSpPr>
            <a:spLocks noGrp="1" noChangeArrowheads="1"/>
          </p:cNvSpPr>
          <p:nvPr>
            <p:ph type="title"/>
          </p:nvPr>
        </p:nvSpPr>
        <p:spPr/>
        <p:txBody>
          <a:bodyPr/>
          <a:lstStyle/>
          <a:p>
            <a:r>
              <a:rPr lang="it-IT" altLang="it-IT" sz="4000" smtClean="0"/>
              <a:t>1929-39: La nascita della nuova rivista</a:t>
            </a:r>
            <a:r>
              <a:rPr lang="it-IT" altLang="it-IT" sz="4000" i="1" smtClean="0"/>
              <a:t>  </a:t>
            </a:r>
          </a:p>
        </p:txBody>
      </p:sp>
      <p:graphicFrame>
        <p:nvGraphicFramePr>
          <p:cNvPr id="142368" name="Group 32"/>
          <p:cNvGraphicFramePr>
            <a:graphicFrameLocks noGrp="1"/>
          </p:cNvGraphicFramePr>
          <p:nvPr>
            <p:ph type="tbl" idx="1"/>
          </p:nvPr>
        </p:nvGraphicFramePr>
        <p:xfrm>
          <a:off x="457200" y="1484784"/>
          <a:ext cx="8229600" cy="5334000"/>
        </p:xfrm>
        <a:graphic>
          <a:graphicData uri="http://schemas.openxmlformats.org/drawingml/2006/table">
            <a:tbl>
              <a:tblPr/>
              <a:tblGrid>
                <a:gridCol w="8229600"/>
              </a:tblGrid>
              <a:tr h="4530725">
                <a:tc>
                  <a:txBody>
                    <a:bodyPr/>
                    <a:lstStyle>
                      <a:lvl1pPr marL="342900" indent="-342900">
                        <a:spcBef>
                          <a:spcPct val="20000"/>
                        </a:spcBef>
                        <a:buClr>
                          <a:schemeClr val="bg2"/>
                        </a:buClr>
                        <a:buSzPct val="75000"/>
                        <a:buFont typeface="Wingdings" pitchFamily="2" charset="2"/>
                        <a:defRPr sz="2400">
                          <a:solidFill>
                            <a:schemeClr val="tx1"/>
                          </a:solidFill>
                          <a:latin typeface="Verdana" pitchFamily="34" charset="0"/>
                        </a:defRPr>
                      </a:lvl1pPr>
                      <a:lvl2pPr marL="742950" indent="-285750">
                        <a:spcBef>
                          <a:spcPct val="20000"/>
                        </a:spcBef>
                        <a:buClr>
                          <a:schemeClr val="tx2"/>
                        </a:buClr>
                        <a:buSzPct val="75000"/>
                        <a:buFont typeface="Wingdings" pitchFamily="2" charset="2"/>
                        <a:defRPr sz="2000">
                          <a:solidFill>
                            <a:schemeClr val="tx1"/>
                          </a:solidFill>
                          <a:latin typeface="Verdana" pitchFamily="34" charset="0"/>
                        </a:defRPr>
                      </a:lvl2pPr>
                      <a:lvl3pPr marL="1143000" indent="-228600">
                        <a:spcBef>
                          <a:spcPct val="20000"/>
                        </a:spcBef>
                        <a:buClr>
                          <a:schemeClr val="accent1"/>
                        </a:buClr>
                        <a:buSzPct val="65000"/>
                        <a:buFont typeface="Wingdings" pitchFamily="2" charset="2"/>
                        <a:defRPr>
                          <a:solidFill>
                            <a:schemeClr val="tx1"/>
                          </a:solidFill>
                          <a:latin typeface="Verdana" pitchFamily="34" charset="0"/>
                        </a:defRPr>
                      </a:lvl3pPr>
                      <a:lvl4pPr marL="1600200" indent="-228600">
                        <a:spcBef>
                          <a:spcPct val="20000"/>
                        </a:spcBef>
                        <a:buClr>
                          <a:schemeClr val="bg2"/>
                        </a:buClr>
                        <a:buFont typeface="Wingdings" pitchFamily="2" charset="2"/>
                        <a:defRPr sz="1600">
                          <a:solidFill>
                            <a:schemeClr val="tx1"/>
                          </a:solidFill>
                          <a:latin typeface="Verdana" pitchFamily="34" charset="0"/>
                        </a:defRPr>
                      </a:lvl4pPr>
                      <a:lvl5pPr marL="2057400" indent="-228600">
                        <a:spcBef>
                          <a:spcPct val="20000"/>
                        </a:spcBef>
                        <a:buClr>
                          <a:schemeClr val="tx2"/>
                        </a:buClr>
                        <a:buSzPct val="80000"/>
                        <a:buFont typeface="Wingdings" pitchFamily="2" charset="2"/>
                        <a:defRPr sz="1600">
                          <a:solidFill>
                            <a:schemeClr val="tx1"/>
                          </a:solidFill>
                          <a:latin typeface="Verdana" pitchFamily="34" charset="0"/>
                        </a:defRPr>
                      </a:lvl5pPr>
                      <a:lvl6pPr marL="2514600" indent="-228600" fontAlgn="base">
                        <a:spcBef>
                          <a:spcPct val="20000"/>
                        </a:spcBef>
                        <a:spcAft>
                          <a:spcPct val="0"/>
                        </a:spcAft>
                        <a:buClr>
                          <a:schemeClr val="tx2"/>
                        </a:buClr>
                        <a:buSzPct val="80000"/>
                        <a:buFont typeface="Wingdings" pitchFamily="2" charset="2"/>
                        <a:defRPr sz="1600">
                          <a:solidFill>
                            <a:schemeClr val="tx1"/>
                          </a:solidFill>
                          <a:latin typeface="Verdana" pitchFamily="34" charset="0"/>
                        </a:defRPr>
                      </a:lvl6pPr>
                      <a:lvl7pPr marL="2971800" indent="-228600" fontAlgn="base">
                        <a:spcBef>
                          <a:spcPct val="20000"/>
                        </a:spcBef>
                        <a:spcAft>
                          <a:spcPct val="0"/>
                        </a:spcAft>
                        <a:buClr>
                          <a:schemeClr val="tx2"/>
                        </a:buClr>
                        <a:buSzPct val="80000"/>
                        <a:buFont typeface="Wingdings" pitchFamily="2" charset="2"/>
                        <a:defRPr sz="1600">
                          <a:solidFill>
                            <a:schemeClr val="tx1"/>
                          </a:solidFill>
                          <a:latin typeface="Verdana" pitchFamily="34" charset="0"/>
                        </a:defRPr>
                      </a:lvl7pPr>
                      <a:lvl8pPr marL="3429000" indent="-228600" fontAlgn="base">
                        <a:spcBef>
                          <a:spcPct val="20000"/>
                        </a:spcBef>
                        <a:spcAft>
                          <a:spcPct val="0"/>
                        </a:spcAft>
                        <a:buClr>
                          <a:schemeClr val="tx2"/>
                        </a:buClr>
                        <a:buSzPct val="80000"/>
                        <a:buFont typeface="Wingdings" pitchFamily="2" charset="2"/>
                        <a:defRPr sz="1600">
                          <a:solidFill>
                            <a:schemeClr val="tx1"/>
                          </a:solidFill>
                          <a:latin typeface="Verdana" pitchFamily="34" charset="0"/>
                        </a:defRPr>
                      </a:lvl8pPr>
                      <a:lvl9pPr marL="3886200" indent="-228600" fontAlgn="base">
                        <a:spcBef>
                          <a:spcPct val="20000"/>
                        </a:spcBef>
                        <a:spcAft>
                          <a:spcPct val="0"/>
                        </a:spcAft>
                        <a:buClr>
                          <a:schemeClr val="tx2"/>
                        </a:buClr>
                        <a:buSzPct val="80000"/>
                        <a:buFont typeface="Wingdings" pitchFamily="2" charset="2"/>
                        <a:defRPr sz="1600">
                          <a:solidFill>
                            <a:schemeClr val="tx1"/>
                          </a:solidFill>
                          <a:latin typeface="Verdana" pitchFamily="34" charset="0"/>
                        </a:defRPr>
                      </a:lvl9pPr>
                    </a:lstStyle>
                    <a:p>
                      <a:pPr marL="342900" marR="0" lvl="0" indent="-34290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it-IT" altLang="it-IT" sz="1300" b="0" i="1" u="none" strike="noStrike" cap="none" normalizeH="0" baseline="0" dirty="0" smtClean="0">
                          <a:ln>
                            <a:noFill/>
                          </a:ln>
                          <a:solidFill>
                            <a:schemeClr val="tx1"/>
                          </a:solidFill>
                          <a:effectLst/>
                          <a:latin typeface="Arial" charset="0"/>
                          <a:ea typeface="Times New Roman" pitchFamily="18" charset="0"/>
                          <a:cs typeface="Bookman Old Style" pitchFamily="18" charset="0"/>
                        </a:rPr>
                        <a:t> </a:t>
                      </a:r>
                      <a:r>
                        <a:rPr kumimoji="0" lang="it-IT" altLang="it-IT" sz="2000" b="1" i="0" u="none" strike="noStrike" cap="none" normalizeH="0" baseline="0" dirty="0" smtClean="0">
                          <a:ln>
                            <a:noFill/>
                          </a:ln>
                          <a:solidFill>
                            <a:schemeClr val="tx1"/>
                          </a:solidFill>
                          <a:effectLst/>
                          <a:latin typeface="Verdana" pitchFamily="34" charset="0"/>
                          <a:ea typeface="Times New Roman" pitchFamily="18" charset="0"/>
                          <a:cs typeface="Bookman Old Style" pitchFamily="18" charset="0"/>
                        </a:rPr>
                        <a:t>1928</a:t>
                      </a:r>
                      <a:r>
                        <a:rPr kumimoji="0" lang="it-IT" altLang="it-IT" sz="2000" b="0" i="1" u="none" strike="noStrike" cap="none" normalizeH="0" baseline="0" dirty="0" smtClean="0">
                          <a:ln>
                            <a:noFill/>
                          </a:ln>
                          <a:solidFill>
                            <a:schemeClr val="tx1"/>
                          </a:solidFill>
                          <a:effectLst/>
                          <a:latin typeface="Verdana" pitchFamily="34" charset="0"/>
                          <a:ea typeface="Times New Roman" pitchFamily="18" charset="0"/>
                          <a:cs typeface="Bookman Old Style" pitchFamily="18" charset="0"/>
                        </a:rPr>
                        <a:t>- </a:t>
                      </a:r>
                      <a:r>
                        <a:rPr kumimoji="0" lang="it-IT" altLang="it-IT" sz="2000" b="1" i="0" u="none" strike="noStrike" cap="none" normalizeH="0" baseline="0" dirty="0" smtClean="0">
                          <a:ln>
                            <a:noFill/>
                          </a:ln>
                          <a:solidFill>
                            <a:schemeClr val="tx1"/>
                          </a:solidFill>
                          <a:effectLst/>
                          <a:latin typeface="Verdana" pitchFamily="34" charset="0"/>
                          <a:ea typeface="Times New Roman" pitchFamily="18" charset="0"/>
                          <a:cs typeface="Bookman Old Style" pitchFamily="18" charset="0"/>
                        </a:rPr>
                        <a:t>Marc Bloch</a:t>
                      </a:r>
                      <a:r>
                        <a:rPr kumimoji="0" lang="it-IT" altLang="it-IT" sz="2000" b="0" i="0" u="none" strike="noStrike" cap="none" normalizeH="0" baseline="0" dirty="0" smtClean="0">
                          <a:ln>
                            <a:noFill/>
                          </a:ln>
                          <a:solidFill>
                            <a:schemeClr val="tx1"/>
                          </a:solidFill>
                          <a:effectLst/>
                          <a:latin typeface="Verdana" pitchFamily="34" charset="0"/>
                          <a:ea typeface="Times New Roman" pitchFamily="18" charset="0"/>
                          <a:cs typeface="Bookman Old Style" pitchFamily="18" charset="0"/>
                        </a:rPr>
                        <a:t> e</a:t>
                      </a:r>
                      <a:r>
                        <a:rPr kumimoji="0" lang="it-IT" altLang="it-IT" sz="2000" b="0" i="1" u="none" strike="noStrike" cap="none" normalizeH="0" baseline="0" dirty="0" smtClean="0">
                          <a:ln>
                            <a:noFill/>
                          </a:ln>
                          <a:solidFill>
                            <a:schemeClr val="tx1"/>
                          </a:solidFill>
                          <a:effectLst/>
                          <a:latin typeface="Verdana" pitchFamily="34" charset="0"/>
                          <a:ea typeface="Times New Roman" pitchFamily="18" charset="0"/>
                          <a:cs typeface="Bookman Old Style" pitchFamily="18" charset="0"/>
                        </a:rPr>
                        <a:t> </a:t>
                      </a:r>
                      <a:r>
                        <a:rPr kumimoji="0" lang="it-IT" altLang="it-IT" sz="2000" b="1" i="0" u="none" strike="noStrike" cap="none" normalizeH="0" baseline="0" dirty="0" err="1" smtClean="0">
                          <a:ln>
                            <a:noFill/>
                          </a:ln>
                          <a:solidFill>
                            <a:schemeClr val="tx1"/>
                          </a:solidFill>
                          <a:effectLst/>
                          <a:latin typeface="Verdana" pitchFamily="34" charset="0"/>
                          <a:ea typeface="Times New Roman" pitchFamily="18" charset="0"/>
                          <a:cs typeface="Bookman Old Style" pitchFamily="18" charset="0"/>
                        </a:rPr>
                        <a:t>Lucien</a:t>
                      </a:r>
                      <a:r>
                        <a:rPr kumimoji="0" lang="it-IT" altLang="it-IT" sz="2000" b="1" i="0" u="none" strike="noStrike" cap="none" normalizeH="0" baseline="0" dirty="0" smtClean="0">
                          <a:ln>
                            <a:noFill/>
                          </a:ln>
                          <a:solidFill>
                            <a:schemeClr val="tx1"/>
                          </a:solidFill>
                          <a:effectLst/>
                          <a:latin typeface="Verdana" pitchFamily="34" charset="0"/>
                          <a:ea typeface="Times New Roman" pitchFamily="18" charset="0"/>
                          <a:cs typeface="Bookman Old Style" pitchFamily="18" charset="0"/>
                        </a:rPr>
                        <a:t> </a:t>
                      </a:r>
                      <a:r>
                        <a:rPr kumimoji="0" lang="it-IT" altLang="it-IT" sz="2000" b="1" i="0" u="none" strike="noStrike" cap="none" normalizeH="0" baseline="0" dirty="0" err="1" smtClean="0">
                          <a:ln>
                            <a:noFill/>
                          </a:ln>
                          <a:solidFill>
                            <a:schemeClr val="tx1"/>
                          </a:solidFill>
                          <a:effectLst/>
                          <a:latin typeface="Verdana" pitchFamily="34" charset="0"/>
                          <a:ea typeface="Times New Roman" pitchFamily="18" charset="0"/>
                          <a:cs typeface="Bookman Old Style" pitchFamily="18" charset="0"/>
                        </a:rPr>
                        <a:t>Febvre</a:t>
                      </a:r>
                      <a:r>
                        <a:rPr kumimoji="0" lang="it-IT" altLang="it-IT" sz="2000" b="1" i="0" u="none" strike="noStrike" cap="none" normalizeH="0" baseline="0" dirty="0" smtClean="0">
                          <a:ln>
                            <a:noFill/>
                          </a:ln>
                          <a:solidFill>
                            <a:schemeClr val="tx1"/>
                          </a:solidFill>
                          <a:effectLst/>
                          <a:latin typeface="Verdana" pitchFamily="34" charset="0"/>
                          <a:ea typeface="Times New Roman" pitchFamily="18" charset="0"/>
                          <a:cs typeface="Bookman Old Style" pitchFamily="18" charset="0"/>
                        </a:rPr>
                        <a:t> </a:t>
                      </a:r>
                      <a:r>
                        <a:rPr kumimoji="0" lang="it-IT" altLang="it-IT" sz="2000" b="0" i="0" u="none" strike="noStrike" cap="none" normalizeH="0" baseline="0" dirty="0" smtClean="0">
                          <a:ln>
                            <a:noFill/>
                          </a:ln>
                          <a:solidFill>
                            <a:schemeClr val="tx1"/>
                          </a:solidFill>
                          <a:effectLst/>
                          <a:latin typeface="Verdana" pitchFamily="34" charset="0"/>
                          <a:ea typeface="Times New Roman" pitchFamily="18" charset="0"/>
                          <a:cs typeface="Bookman Old Style" pitchFamily="18" charset="0"/>
                        </a:rPr>
                        <a:t>progettano una rivista internazionale ed interdisciplinare di scienze storiche e ne offrono la direzione al grande medievista belga </a:t>
                      </a:r>
                      <a:r>
                        <a:rPr kumimoji="0" lang="it-IT" altLang="it-IT" sz="2000" b="1" i="0" u="none" strike="noStrike" cap="none" normalizeH="0" baseline="0" dirty="0" smtClean="0">
                          <a:ln>
                            <a:noFill/>
                          </a:ln>
                          <a:solidFill>
                            <a:schemeClr val="tx1"/>
                          </a:solidFill>
                          <a:effectLst/>
                          <a:latin typeface="Verdana" pitchFamily="34" charset="0"/>
                          <a:ea typeface="Times New Roman" pitchFamily="18" charset="0"/>
                          <a:cs typeface="Bookman Old Style" pitchFamily="18" charset="0"/>
                        </a:rPr>
                        <a:t>Henri </a:t>
                      </a:r>
                      <a:r>
                        <a:rPr kumimoji="0" lang="it-IT" altLang="it-IT" sz="2000" b="1" i="0" u="none" strike="noStrike" cap="none" normalizeH="0" baseline="0" dirty="0" err="1" smtClean="0">
                          <a:ln>
                            <a:noFill/>
                          </a:ln>
                          <a:solidFill>
                            <a:schemeClr val="tx1"/>
                          </a:solidFill>
                          <a:effectLst/>
                          <a:latin typeface="Verdana" pitchFamily="34" charset="0"/>
                          <a:ea typeface="Times New Roman" pitchFamily="18" charset="0"/>
                          <a:cs typeface="Bookman Old Style" pitchFamily="18" charset="0"/>
                        </a:rPr>
                        <a:t>Pirenne</a:t>
                      </a:r>
                      <a:r>
                        <a:rPr kumimoji="0" lang="it-IT" altLang="it-IT" sz="2000" b="0" i="0" u="none" strike="noStrike" cap="none" normalizeH="0" baseline="0" dirty="0" smtClean="0">
                          <a:ln>
                            <a:noFill/>
                          </a:ln>
                          <a:solidFill>
                            <a:schemeClr val="tx1"/>
                          </a:solidFill>
                          <a:effectLst/>
                          <a:latin typeface="Verdana" pitchFamily="34" charset="0"/>
                          <a:ea typeface="Times New Roman" pitchFamily="18" charset="0"/>
                          <a:cs typeface="Bookman Old Style" pitchFamily="18" charset="0"/>
                        </a:rPr>
                        <a:t>, che non accetta.</a:t>
                      </a:r>
                    </a:p>
                    <a:p>
                      <a:pPr marL="342900" marR="0" lvl="0" indent="-34290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it-IT" altLang="it-IT" sz="2000" b="1" i="0" u="none" strike="noStrike" cap="none" normalizeH="0" baseline="0" dirty="0" smtClean="0">
                          <a:ln>
                            <a:noFill/>
                          </a:ln>
                          <a:solidFill>
                            <a:schemeClr val="tx1"/>
                          </a:solidFill>
                          <a:effectLst/>
                          <a:latin typeface="Verdana" pitchFamily="34" charset="0"/>
                          <a:ea typeface="Times New Roman" pitchFamily="18" charset="0"/>
                          <a:cs typeface="Bookman Old Style" pitchFamily="18" charset="0"/>
                        </a:rPr>
                        <a:t>1929</a:t>
                      </a:r>
                      <a:r>
                        <a:rPr kumimoji="0" lang="it-IT" altLang="it-IT" sz="2000" b="0" i="0" u="none" strike="noStrike" cap="none" normalizeH="0" baseline="0" dirty="0" smtClean="0">
                          <a:ln>
                            <a:noFill/>
                          </a:ln>
                          <a:solidFill>
                            <a:schemeClr val="tx1"/>
                          </a:solidFill>
                          <a:effectLst/>
                          <a:latin typeface="Verdana" pitchFamily="34" charset="0"/>
                          <a:ea typeface="Times New Roman" pitchFamily="18" charset="0"/>
                          <a:cs typeface="Bookman Old Style" pitchFamily="18" charset="0"/>
                        </a:rPr>
                        <a:t> - Marc Bloch e </a:t>
                      </a:r>
                      <a:r>
                        <a:rPr kumimoji="0" lang="it-IT" altLang="it-IT" sz="2000" b="0" i="0" u="none" strike="noStrike" cap="none" normalizeH="0" baseline="0" dirty="0" err="1" smtClean="0">
                          <a:ln>
                            <a:noFill/>
                          </a:ln>
                          <a:solidFill>
                            <a:schemeClr val="tx1"/>
                          </a:solidFill>
                          <a:effectLst/>
                          <a:latin typeface="Verdana" pitchFamily="34" charset="0"/>
                          <a:ea typeface="Times New Roman" pitchFamily="18" charset="0"/>
                          <a:cs typeface="Bookman Old Style" pitchFamily="18" charset="0"/>
                        </a:rPr>
                        <a:t>Lucien</a:t>
                      </a:r>
                      <a:r>
                        <a:rPr kumimoji="0" lang="it-IT" altLang="it-IT" sz="2000" b="0" i="0" u="none" strike="noStrike" cap="none" normalizeH="0" baseline="0" dirty="0" smtClean="0">
                          <a:ln>
                            <a:noFill/>
                          </a:ln>
                          <a:solidFill>
                            <a:schemeClr val="tx1"/>
                          </a:solidFill>
                          <a:effectLst/>
                          <a:latin typeface="Verdana" pitchFamily="34" charset="0"/>
                          <a:ea typeface="Times New Roman" pitchFamily="18" charset="0"/>
                          <a:cs typeface="Bookman Old Style" pitchFamily="18" charset="0"/>
                        </a:rPr>
                        <a:t> </a:t>
                      </a:r>
                      <a:r>
                        <a:rPr kumimoji="0" lang="it-IT" altLang="it-IT" sz="2000" b="0" i="0" u="none" strike="noStrike" cap="none" normalizeH="0" baseline="0" dirty="0" err="1" smtClean="0">
                          <a:ln>
                            <a:noFill/>
                          </a:ln>
                          <a:solidFill>
                            <a:schemeClr val="tx1"/>
                          </a:solidFill>
                          <a:effectLst/>
                          <a:latin typeface="Verdana" pitchFamily="34" charset="0"/>
                          <a:ea typeface="Times New Roman" pitchFamily="18" charset="0"/>
                          <a:cs typeface="Bookman Old Style" pitchFamily="18" charset="0"/>
                        </a:rPr>
                        <a:t>Febvre</a:t>
                      </a:r>
                      <a:r>
                        <a:rPr kumimoji="0" lang="it-IT" altLang="it-IT" sz="2000" b="0" i="0" u="none" strike="noStrike" cap="none" normalizeH="0" baseline="0" dirty="0" smtClean="0">
                          <a:ln>
                            <a:noFill/>
                          </a:ln>
                          <a:solidFill>
                            <a:schemeClr val="tx1"/>
                          </a:solidFill>
                          <a:effectLst/>
                          <a:latin typeface="Verdana" pitchFamily="34" charset="0"/>
                          <a:ea typeface="Times New Roman" pitchFamily="18" charset="0"/>
                          <a:cs typeface="Bookman Old Style" pitchFamily="18" charset="0"/>
                        </a:rPr>
                        <a:t> fondano a Strasburgo le </a:t>
                      </a:r>
                      <a:r>
                        <a:rPr kumimoji="0" lang="it-IT" altLang="it-IT" sz="2000" b="1" i="0" u="none" strike="noStrike" cap="none" normalizeH="0" baseline="0" dirty="0" smtClean="0">
                          <a:ln>
                            <a:noFill/>
                          </a:ln>
                          <a:solidFill>
                            <a:schemeClr val="tx1"/>
                          </a:solidFill>
                          <a:effectLst/>
                          <a:latin typeface="Verdana" pitchFamily="34" charset="0"/>
                          <a:ea typeface="Times New Roman" pitchFamily="18" charset="0"/>
                          <a:cs typeface="Bookman Old Style" pitchFamily="18" charset="0"/>
                        </a:rPr>
                        <a:t>"</a:t>
                      </a:r>
                      <a:r>
                        <a:rPr kumimoji="0" lang="it-IT" altLang="it-IT" sz="2000" b="1" i="0" u="none" strike="noStrike" cap="none" normalizeH="0" baseline="0" dirty="0" err="1" smtClean="0">
                          <a:ln>
                            <a:noFill/>
                          </a:ln>
                          <a:solidFill>
                            <a:schemeClr val="tx1"/>
                          </a:solidFill>
                          <a:effectLst/>
                          <a:latin typeface="Verdana" pitchFamily="34" charset="0"/>
                          <a:ea typeface="Times New Roman" pitchFamily="18" charset="0"/>
                          <a:cs typeface="Bookman Old Style" pitchFamily="18" charset="0"/>
                        </a:rPr>
                        <a:t>Annales</a:t>
                      </a:r>
                      <a:r>
                        <a:rPr kumimoji="0" lang="it-IT" altLang="it-IT" sz="2000" b="1" i="0" u="none" strike="noStrike" cap="none" normalizeH="0" baseline="0" dirty="0" smtClean="0">
                          <a:ln>
                            <a:noFill/>
                          </a:ln>
                          <a:solidFill>
                            <a:schemeClr val="tx1"/>
                          </a:solidFill>
                          <a:effectLst/>
                          <a:latin typeface="Verdana" pitchFamily="34" charset="0"/>
                          <a:ea typeface="Times New Roman" pitchFamily="18" charset="0"/>
                          <a:cs typeface="Bookman Old Style" pitchFamily="18" charset="0"/>
                        </a:rPr>
                        <a:t> d'</a:t>
                      </a:r>
                      <a:r>
                        <a:rPr kumimoji="0" lang="it-IT" altLang="it-IT" sz="2000" b="1" i="0" u="none" strike="noStrike" cap="none" normalizeH="0" baseline="0" dirty="0" err="1" smtClean="0">
                          <a:ln>
                            <a:noFill/>
                          </a:ln>
                          <a:solidFill>
                            <a:schemeClr val="tx1"/>
                          </a:solidFill>
                          <a:effectLst/>
                          <a:latin typeface="Verdana" pitchFamily="34" charset="0"/>
                          <a:ea typeface="Times New Roman" pitchFamily="18" charset="0"/>
                          <a:cs typeface="Bookman Old Style" pitchFamily="18" charset="0"/>
                        </a:rPr>
                        <a:t>histoire</a:t>
                      </a:r>
                      <a:r>
                        <a:rPr kumimoji="0" lang="it-IT" altLang="it-IT" sz="2000" b="1" i="0" u="none" strike="noStrike" cap="none" normalizeH="0" baseline="0" dirty="0" smtClean="0">
                          <a:ln>
                            <a:noFill/>
                          </a:ln>
                          <a:solidFill>
                            <a:schemeClr val="tx1"/>
                          </a:solidFill>
                          <a:effectLst/>
                          <a:latin typeface="Verdana" pitchFamily="34" charset="0"/>
                          <a:ea typeface="Times New Roman" pitchFamily="18" charset="0"/>
                          <a:cs typeface="Bookman Old Style" pitchFamily="18" charset="0"/>
                        </a:rPr>
                        <a:t> </a:t>
                      </a:r>
                      <a:r>
                        <a:rPr kumimoji="0" lang="it-IT" altLang="it-IT" sz="2000" b="1" i="0" u="none" strike="noStrike" cap="none" normalizeH="0" baseline="0" dirty="0" err="1" smtClean="0">
                          <a:ln>
                            <a:noFill/>
                          </a:ln>
                          <a:solidFill>
                            <a:schemeClr val="tx1"/>
                          </a:solidFill>
                          <a:effectLst/>
                          <a:latin typeface="Verdana" pitchFamily="34" charset="0"/>
                          <a:ea typeface="Times New Roman" pitchFamily="18" charset="0"/>
                          <a:cs typeface="Bookman Old Style" pitchFamily="18" charset="0"/>
                        </a:rPr>
                        <a:t>économique</a:t>
                      </a:r>
                      <a:r>
                        <a:rPr kumimoji="0" lang="it-IT" altLang="it-IT" sz="2000" b="1" i="0" u="none" strike="noStrike" cap="none" normalizeH="0" baseline="0" dirty="0" smtClean="0">
                          <a:ln>
                            <a:noFill/>
                          </a:ln>
                          <a:solidFill>
                            <a:schemeClr val="tx1"/>
                          </a:solidFill>
                          <a:effectLst/>
                          <a:latin typeface="Verdana" pitchFamily="34" charset="0"/>
                          <a:ea typeface="Times New Roman" pitchFamily="18" charset="0"/>
                          <a:cs typeface="Bookman Old Style" pitchFamily="18" charset="0"/>
                        </a:rPr>
                        <a:t> </a:t>
                      </a:r>
                      <a:r>
                        <a:rPr kumimoji="0" lang="it-IT" altLang="it-IT" sz="2000" b="1" i="0" u="none" strike="noStrike" cap="none" normalizeH="0" baseline="0" dirty="0" err="1" smtClean="0">
                          <a:ln>
                            <a:noFill/>
                          </a:ln>
                          <a:solidFill>
                            <a:schemeClr val="tx1"/>
                          </a:solidFill>
                          <a:effectLst/>
                          <a:latin typeface="Verdana" pitchFamily="34" charset="0"/>
                          <a:ea typeface="Times New Roman" pitchFamily="18" charset="0"/>
                          <a:cs typeface="Bookman Old Style" pitchFamily="18" charset="0"/>
                        </a:rPr>
                        <a:t>et</a:t>
                      </a:r>
                      <a:r>
                        <a:rPr kumimoji="0" lang="it-IT" altLang="it-IT" sz="2000" b="1" i="0" u="none" strike="noStrike" cap="none" normalizeH="0" baseline="0" dirty="0" smtClean="0">
                          <a:ln>
                            <a:noFill/>
                          </a:ln>
                          <a:solidFill>
                            <a:schemeClr val="tx1"/>
                          </a:solidFill>
                          <a:effectLst/>
                          <a:latin typeface="Verdana" pitchFamily="34" charset="0"/>
                          <a:ea typeface="Times New Roman" pitchFamily="18" charset="0"/>
                          <a:cs typeface="Bookman Old Style" pitchFamily="18" charset="0"/>
                        </a:rPr>
                        <a:t> sociale",</a:t>
                      </a:r>
                      <a:r>
                        <a:rPr kumimoji="0" lang="it-IT" altLang="it-IT" sz="2000" b="0" i="0" u="none" strike="noStrike" cap="none" normalizeH="0" baseline="0" dirty="0" smtClean="0">
                          <a:ln>
                            <a:noFill/>
                          </a:ln>
                          <a:solidFill>
                            <a:schemeClr val="tx1"/>
                          </a:solidFill>
                          <a:effectLst/>
                          <a:latin typeface="Verdana" pitchFamily="34" charset="0"/>
                          <a:ea typeface="Times New Roman" pitchFamily="18" charset="0"/>
                          <a:cs typeface="Bookman Old Style" pitchFamily="18" charset="0"/>
                        </a:rPr>
                        <a:t> trimestrale (nella direzione figurano anche il geografo A. </a:t>
                      </a:r>
                      <a:r>
                        <a:rPr kumimoji="0" lang="it-IT" altLang="it-IT" sz="2000" b="0" i="0" u="none" strike="noStrike" cap="none" normalizeH="0" baseline="0" dirty="0" err="1" smtClean="0">
                          <a:ln>
                            <a:noFill/>
                          </a:ln>
                          <a:solidFill>
                            <a:schemeClr val="tx1"/>
                          </a:solidFill>
                          <a:effectLst/>
                          <a:latin typeface="Verdana" pitchFamily="34" charset="0"/>
                          <a:ea typeface="Times New Roman" pitchFamily="18" charset="0"/>
                          <a:cs typeface="Bookman Old Style" pitchFamily="18" charset="0"/>
                        </a:rPr>
                        <a:t>Demangeon</a:t>
                      </a:r>
                      <a:r>
                        <a:rPr kumimoji="0" lang="it-IT" altLang="it-IT" sz="2000" b="0" i="0" u="none" strike="noStrike" cap="none" normalizeH="0" baseline="0" dirty="0" smtClean="0">
                          <a:ln>
                            <a:noFill/>
                          </a:ln>
                          <a:solidFill>
                            <a:schemeClr val="tx1"/>
                          </a:solidFill>
                          <a:effectLst/>
                          <a:latin typeface="Verdana" pitchFamily="34" charset="0"/>
                          <a:ea typeface="Times New Roman" pitchFamily="18" charset="0"/>
                          <a:cs typeface="Bookman Old Style" pitchFamily="18" charset="0"/>
                        </a:rPr>
                        <a:t>, il sociologo </a:t>
                      </a:r>
                      <a:r>
                        <a:rPr kumimoji="0" lang="it-IT" altLang="it-IT" sz="2000" b="0" i="0" u="none" strike="noStrike" cap="none" normalizeH="0" baseline="0" dirty="0" err="1" smtClean="0">
                          <a:ln>
                            <a:noFill/>
                          </a:ln>
                          <a:solidFill>
                            <a:schemeClr val="tx1"/>
                          </a:solidFill>
                          <a:effectLst/>
                          <a:latin typeface="Verdana" pitchFamily="34" charset="0"/>
                          <a:ea typeface="Times New Roman" pitchFamily="18" charset="0"/>
                          <a:cs typeface="Bookman Old Style" pitchFamily="18" charset="0"/>
                        </a:rPr>
                        <a:t>M.Halbwachs</a:t>
                      </a:r>
                      <a:r>
                        <a:rPr kumimoji="0" lang="it-IT" altLang="it-IT" sz="2000" b="0" i="0" u="none" strike="noStrike" cap="none" normalizeH="0" baseline="0" dirty="0" smtClean="0">
                          <a:ln>
                            <a:noFill/>
                          </a:ln>
                          <a:solidFill>
                            <a:schemeClr val="tx1"/>
                          </a:solidFill>
                          <a:effectLst/>
                          <a:latin typeface="Verdana" pitchFamily="34" charset="0"/>
                          <a:ea typeface="Times New Roman" pitchFamily="18" charset="0"/>
                          <a:cs typeface="Bookman Old Style" pitchFamily="18" charset="0"/>
                        </a:rPr>
                        <a:t>, l'economista </a:t>
                      </a:r>
                      <a:r>
                        <a:rPr kumimoji="0" lang="it-IT" altLang="it-IT" sz="2000" b="0" i="0" u="none" strike="noStrike" cap="none" normalizeH="0" baseline="0" dirty="0" err="1" smtClean="0">
                          <a:ln>
                            <a:noFill/>
                          </a:ln>
                          <a:solidFill>
                            <a:schemeClr val="tx1"/>
                          </a:solidFill>
                          <a:effectLst/>
                          <a:latin typeface="Verdana" pitchFamily="34" charset="0"/>
                          <a:ea typeface="Times New Roman" pitchFamily="18" charset="0"/>
                          <a:cs typeface="Bookman Old Style" pitchFamily="18" charset="0"/>
                        </a:rPr>
                        <a:t>Ch</a:t>
                      </a:r>
                      <a:r>
                        <a:rPr kumimoji="0" lang="it-IT" altLang="it-IT" sz="2000" b="0" i="0" u="none" strike="noStrike" cap="none" normalizeH="0" baseline="0" dirty="0" smtClean="0">
                          <a:ln>
                            <a:noFill/>
                          </a:ln>
                          <a:solidFill>
                            <a:schemeClr val="tx1"/>
                          </a:solidFill>
                          <a:effectLst/>
                          <a:latin typeface="Verdana" pitchFamily="34" charset="0"/>
                          <a:ea typeface="Times New Roman" pitchFamily="18" charset="0"/>
                          <a:cs typeface="Bookman Old Style" pitchFamily="18" charset="0"/>
                        </a:rPr>
                        <a:t>. </a:t>
                      </a:r>
                      <a:r>
                        <a:rPr kumimoji="0" lang="it-IT" altLang="it-IT" sz="2000" b="0" i="0" u="none" strike="noStrike" cap="none" normalizeH="0" baseline="0" dirty="0" err="1" smtClean="0">
                          <a:ln>
                            <a:noFill/>
                          </a:ln>
                          <a:solidFill>
                            <a:schemeClr val="tx1"/>
                          </a:solidFill>
                          <a:effectLst/>
                          <a:latin typeface="Verdana" pitchFamily="34" charset="0"/>
                          <a:ea typeface="Times New Roman" pitchFamily="18" charset="0"/>
                          <a:cs typeface="Bookman Old Style" pitchFamily="18" charset="0"/>
                        </a:rPr>
                        <a:t>Rist</a:t>
                      </a:r>
                      <a:r>
                        <a:rPr kumimoji="0" lang="it-IT" altLang="it-IT" sz="2000" b="0" i="0" u="none" strike="noStrike" cap="none" normalizeH="0" baseline="0" dirty="0" smtClean="0">
                          <a:ln>
                            <a:noFill/>
                          </a:ln>
                          <a:solidFill>
                            <a:schemeClr val="tx1"/>
                          </a:solidFill>
                          <a:effectLst/>
                          <a:latin typeface="Verdana" pitchFamily="34" charset="0"/>
                          <a:ea typeface="Times New Roman" pitchFamily="18" charset="0"/>
                          <a:cs typeface="Bookman Old Style" pitchFamily="18" charset="0"/>
                        </a:rPr>
                        <a:t> e il politologo A. Siegfried). E' l'anno del grande crollo di </a:t>
                      </a:r>
                      <a:r>
                        <a:rPr kumimoji="0" lang="it-IT" altLang="it-IT" sz="2000" b="0" i="0" u="none" strike="noStrike" cap="none" normalizeH="0" baseline="0" dirty="0" err="1" smtClean="0">
                          <a:ln>
                            <a:noFill/>
                          </a:ln>
                          <a:solidFill>
                            <a:schemeClr val="tx1"/>
                          </a:solidFill>
                          <a:effectLst/>
                          <a:latin typeface="Verdana" pitchFamily="34" charset="0"/>
                          <a:ea typeface="Times New Roman" pitchFamily="18" charset="0"/>
                          <a:cs typeface="Bookman Old Style" pitchFamily="18" charset="0"/>
                        </a:rPr>
                        <a:t>Wall</a:t>
                      </a:r>
                      <a:r>
                        <a:rPr kumimoji="0" lang="it-IT" altLang="it-IT" sz="2000" b="0" i="0" u="none" strike="noStrike" cap="none" normalizeH="0" baseline="0" dirty="0" smtClean="0">
                          <a:ln>
                            <a:noFill/>
                          </a:ln>
                          <a:solidFill>
                            <a:schemeClr val="tx1"/>
                          </a:solidFill>
                          <a:effectLst/>
                          <a:latin typeface="Verdana" pitchFamily="34" charset="0"/>
                          <a:ea typeface="Times New Roman" pitchFamily="18" charset="0"/>
                          <a:cs typeface="Bookman Old Style" pitchFamily="18" charset="0"/>
                        </a:rPr>
                        <a:t> Street. La rivista si apre in alla storia contemporanea e recluta collaboratori negli ambienti del Bureau International </a:t>
                      </a:r>
                      <a:r>
                        <a:rPr kumimoji="0" lang="it-IT" altLang="it-IT" sz="2000" b="0" i="0" u="none" strike="noStrike" cap="none" normalizeH="0" baseline="0" dirty="0" err="1" smtClean="0">
                          <a:ln>
                            <a:noFill/>
                          </a:ln>
                          <a:solidFill>
                            <a:schemeClr val="tx1"/>
                          </a:solidFill>
                          <a:effectLst/>
                          <a:latin typeface="Verdana" pitchFamily="34" charset="0"/>
                          <a:ea typeface="Times New Roman" pitchFamily="18" charset="0"/>
                          <a:cs typeface="Bookman Old Style" pitchFamily="18" charset="0"/>
                        </a:rPr>
                        <a:t>du</a:t>
                      </a:r>
                      <a:r>
                        <a:rPr kumimoji="0" lang="it-IT" altLang="it-IT" sz="2000" b="0" i="0" u="none" strike="noStrike" cap="none" normalizeH="0" baseline="0" dirty="0" smtClean="0">
                          <a:ln>
                            <a:noFill/>
                          </a:ln>
                          <a:solidFill>
                            <a:schemeClr val="tx1"/>
                          </a:solidFill>
                          <a:effectLst/>
                          <a:latin typeface="Verdana" pitchFamily="34" charset="0"/>
                          <a:ea typeface="Times New Roman" pitchFamily="18" charset="0"/>
                          <a:cs typeface="Bookman Old Style" pitchFamily="18" charset="0"/>
                        </a:rPr>
                        <a:t> </a:t>
                      </a:r>
                      <a:r>
                        <a:rPr kumimoji="0" lang="it-IT" altLang="it-IT" sz="2000" b="0" i="0" u="none" strike="noStrike" cap="none" normalizeH="0" baseline="0" dirty="0" err="1" smtClean="0">
                          <a:ln>
                            <a:noFill/>
                          </a:ln>
                          <a:solidFill>
                            <a:schemeClr val="tx1"/>
                          </a:solidFill>
                          <a:effectLst/>
                          <a:latin typeface="Verdana" pitchFamily="34" charset="0"/>
                          <a:ea typeface="Times New Roman" pitchFamily="18" charset="0"/>
                          <a:cs typeface="Bookman Old Style" pitchFamily="18" charset="0"/>
                        </a:rPr>
                        <a:t>Travail</a:t>
                      </a:r>
                      <a:r>
                        <a:rPr kumimoji="0" lang="it-IT" altLang="it-IT" sz="2000" b="0" i="0" u="none" strike="noStrike" cap="none" normalizeH="0" baseline="0" dirty="0" smtClean="0">
                          <a:ln>
                            <a:noFill/>
                          </a:ln>
                          <a:solidFill>
                            <a:schemeClr val="tx1"/>
                          </a:solidFill>
                          <a:effectLst/>
                          <a:latin typeface="Verdana" pitchFamily="34" charset="0"/>
                          <a:ea typeface="Times New Roman" pitchFamily="18" charset="0"/>
                          <a:cs typeface="Bookman Old Style" pitchFamily="18" charset="0"/>
                        </a:rPr>
                        <a:t> (BIT), diretto allora dall'esponente socialista francese Albert Thomas, e della London </a:t>
                      </a:r>
                      <a:r>
                        <a:rPr kumimoji="0" lang="it-IT" altLang="it-IT" sz="2000" b="0" i="0" u="none" strike="noStrike" cap="none" normalizeH="0" baseline="0" dirty="0" err="1" smtClean="0">
                          <a:ln>
                            <a:noFill/>
                          </a:ln>
                          <a:solidFill>
                            <a:schemeClr val="tx1"/>
                          </a:solidFill>
                          <a:effectLst/>
                          <a:latin typeface="Verdana" pitchFamily="34" charset="0"/>
                          <a:ea typeface="Times New Roman" pitchFamily="18" charset="0"/>
                          <a:cs typeface="Bookman Old Style" pitchFamily="18" charset="0"/>
                        </a:rPr>
                        <a:t>School</a:t>
                      </a:r>
                      <a:r>
                        <a:rPr kumimoji="0" lang="it-IT" altLang="it-IT" sz="2000" b="0" i="0" u="none" strike="noStrike" cap="none" normalizeH="0" baseline="0" dirty="0" smtClean="0">
                          <a:ln>
                            <a:noFill/>
                          </a:ln>
                          <a:solidFill>
                            <a:schemeClr val="tx1"/>
                          </a:solidFill>
                          <a:effectLst/>
                          <a:latin typeface="Verdana" pitchFamily="34" charset="0"/>
                          <a:ea typeface="Times New Roman" pitchFamily="18" charset="0"/>
                          <a:cs typeface="Bookman Old Style" pitchFamily="18" charset="0"/>
                        </a:rPr>
                        <a:t> </a:t>
                      </a:r>
                      <a:r>
                        <a:rPr kumimoji="0" lang="it-IT" altLang="it-IT" sz="2000" b="0" i="0" u="none" strike="noStrike" cap="none" normalizeH="0" baseline="0" dirty="0" err="1" smtClean="0">
                          <a:ln>
                            <a:noFill/>
                          </a:ln>
                          <a:solidFill>
                            <a:schemeClr val="tx1"/>
                          </a:solidFill>
                          <a:effectLst/>
                          <a:latin typeface="Verdana" pitchFamily="34" charset="0"/>
                          <a:ea typeface="Times New Roman" pitchFamily="18" charset="0"/>
                          <a:cs typeface="Bookman Old Style" pitchFamily="18" charset="0"/>
                        </a:rPr>
                        <a:t>of</a:t>
                      </a:r>
                      <a:r>
                        <a:rPr kumimoji="0" lang="it-IT" altLang="it-IT" sz="2000" b="0" i="0" u="none" strike="noStrike" cap="none" normalizeH="0" baseline="0" dirty="0" smtClean="0">
                          <a:ln>
                            <a:noFill/>
                          </a:ln>
                          <a:solidFill>
                            <a:schemeClr val="tx1"/>
                          </a:solidFill>
                          <a:effectLst/>
                          <a:latin typeface="Verdana" pitchFamily="34" charset="0"/>
                          <a:ea typeface="Times New Roman" pitchFamily="18" charset="0"/>
                          <a:cs typeface="Bookman Old Style" pitchFamily="18" charset="0"/>
                        </a:rPr>
                        <a:t> </a:t>
                      </a:r>
                      <a:r>
                        <a:rPr kumimoji="0" lang="it-IT" altLang="it-IT" sz="2000" b="0" i="0" u="none" strike="noStrike" cap="none" normalizeH="0" baseline="0" dirty="0" err="1" smtClean="0">
                          <a:ln>
                            <a:noFill/>
                          </a:ln>
                          <a:solidFill>
                            <a:schemeClr val="tx1"/>
                          </a:solidFill>
                          <a:effectLst/>
                          <a:latin typeface="Verdana" pitchFamily="34" charset="0"/>
                          <a:ea typeface="Times New Roman" pitchFamily="18" charset="0"/>
                          <a:cs typeface="Bookman Old Style" pitchFamily="18" charset="0"/>
                        </a:rPr>
                        <a:t>Economics</a:t>
                      </a:r>
                      <a:r>
                        <a:rPr kumimoji="0" lang="it-IT" altLang="it-IT" sz="2000" b="0" i="0" u="none" strike="noStrike" cap="none" normalizeH="0" baseline="0" dirty="0" smtClean="0">
                          <a:ln>
                            <a:noFill/>
                          </a:ln>
                          <a:solidFill>
                            <a:schemeClr val="tx1"/>
                          </a:solidFill>
                          <a:effectLst/>
                          <a:latin typeface="Verdana" pitchFamily="34" charset="0"/>
                          <a:ea typeface="Times New Roman" pitchFamily="18" charset="0"/>
                          <a:cs typeface="Bookman Old Style" pitchFamily="18" charset="0"/>
                        </a:rPr>
                        <a:t> (LSE).- nell'editoriale </a:t>
                      </a:r>
                      <a:r>
                        <a:rPr kumimoji="0" lang="it-IT" altLang="it-IT" sz="2000" b="0" i="1" u="none" strike="noStrike" cap="none" normalizeH="0" baseline="0" dirty="0" smtClean="0">
                          <a:ln>
                            <a:noFill/>
                          </a:ln>
                          <a:solidFill>
                            <a:schemeClr val="tx1"/>
                          </a:solidFill>
                          <a:effectLst/>
                          <a:latin typeface="Verdana" pitchFamily="34" charset="0"/>
                          <a:ea typeface="Times New Roman" pitchFamily="18" charset="0"/>
                          <a:cs typeface="Bookman Old Style" pitchFamily="18" charset="0"/>
                        </a:rPr>
                        <a:t>Le parole e le cose in storia economica</a:t>
                      </a:r>
                      <a:r>
                        <a:rPr kumimoji="0" lang="it-IT" altLang="it-IT" sz="2000" b="0" i="0" u="none" strike="noStrike" cap="none" normalizeH="0" baseline="0" dirty="0" smtClean="0">
                          <a:ln>
                            <a:noFill/>
                          </a:ln>
                          <a:solidFill>
                            <a:schemeClr val="tx1"/>
                          </a:solidFill>
                          <a:effectLst/>
                          <a:latin typeface="Verdana" pitchFamily="34" charset="0"/>
                          <a:ea typeface="Times New Roman" pitchFamily="18" charset="0"/>
                          <a:cs typeface="Bookman Old Style" pitchFamily="18" charset="0"/>
                        </a:rPr>
                        <a:t> Bloch e </a:t>
                      </a:r>
                      <a:r>
                        <a:rPr kumimoji="0" lang="it-IT" altLang="it-IT" sz="2000" b="0" i="0" u="none" strike="noStrike" cap="none" normalizeH="0" baseline="0" dirty="0" err="1" smtClean="0">
                          <a:ln>
                            <a:noFill/>
                          </a:ln>
                          <a:solidFill>
                            <a:schemeClr val="tx1"/>
                          </a:solidFill>
                          <a:effectLst/>
                          <a:latin typeface="Verdana" pitchFamily="34" charset="0"/>
                          <a:ea typeface="Times New Roman" pitchFamily="18" charset="0"/>
                          <a:cs typeface="Bookman Old Style" pitchFamily="18" charset="0"/>
                        </a:rPr>
                        <a:t>Febvre</a:t>
                      </a:r>
                      <a:r>
                        <a:rPr kumimoji="0" lang="it-IT" altLang="it-IT" sz="2000" b="0" i="0" u="none" strike="noStrike" cap="none" normalizeH="0" baseline="0" dirty="0" smtClean="0">
                          <a:ln>
                            <a:noFill/>
                          </a:ln>
                          <a:solidFill>
                            <a:schemeClr val="tx1"/>
                          </a:solidFill>
                          <a:effectLst/>
                          <a:latin typeface="Verdana" pitchFamily="34" charset="0"/>
                          <a:ea typeface="Times New Roman" pitchFamily="18" charset="0"/>
                          <a:cs typeface="Bookman Old Style" pitchFamily="18" charset="0"/>
                        </a:rPr>
                        <a:t> propongono una riflessione sull'evoluzione semantica dei vocaboli e dei concetti usati dagli storici.</a:t>
                      </a:r>
                    </a:p>
                  </a:txBody>
                  <a:tcPr horzOverflow="overflow">
                    <a:lnL cap="flat">
                      <a:noFill/>
                    </a:lnL>
                    <a:lnR cap="flat">
                      <a:noFill/>
                    </a:lnR>
                    <a:lnT cap="flat">
                      <a:noFill/>
                    </a:lnT>
                    <a:lnB cap="flat">
                      <a:noFill/>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title"/>
          </p:nvPr>
        </p:nvSpPr>
        <p:spPr/>
        <p:txBody>
          <a:bodyPr/>
          <a:lstStyle/>
          <a:p>
            <a:r>
              <a:rPr lang="it-IT" altLang="it-IT" smtClean="0"/>
              <a:t>M. Bloch e L. Febvre</a:t>
            </a:r>
          </a:p>
        </p:txBody>
      </p:sp>
      <p:pic>
        <p:nvPicPr>
          <p:cNvPr id="64515" name="Picture 6" descr="marcbloch"/>
          <p:cNvPicPr>
            <a:picLocks noGrp="1" noChangeAspect="1" noChangeArrowheads="1"/>
          </p:cNvPicPr>
          <p:nvPr>
            <p:ph sz="quarter" idx="1"/>
          </p:nvPr>
        </p:nvPicPr>
        <p:blipFill>
          <a:blip r:embed="rId3" cstate="print"/>
          <a:srcRect/>
          <a:stretch>
            <a:fillRect/>
          </a:stretch>
        </p:blipFill>
        <p:spPr>
          <a:xfrm>
            <a:off x="1168400" y="1627188"/>
            <a:ext cx="2768600" cy="4495800"/>
          </a:xfrm>
          <a:noFill/>
        </p:spPr>
      </p:pic>
      <p:pic>
        <p:nvPicPr>
          <p:cNvPr id="64516" name="Picture 7" descr="Lucien_febvre"/>
          <p:cNvPicPr>
            <a:picLocks noGrp="1" noChangeAspect="1" noChangeArrowheads="1"/>
          </p:cNvPicPr>
          <p:nvPr>
            <p:ph sz="quarter" idx="2"/>
          </p:nvPr>
        </p:nvPicPr>
        <p:blipFill>
          <a:blip r:embed="rId4" cstate="print"/>
          <a:srcRect/>
          <a:stretch>
            <a:fillRect/>
          </a:stretch>
        </p:blipFill>
        <p:spPr>
          <a:xfrm>
            <a:off x="4788024" y="1556792"/>
            <a:ext cx="3629533" cy="5112568"/>
          </a:xfrm>
          <a:noFill/>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ChangeArrowheads="1"/>
          </p:cNvSpPr>
          <p:nvPr>
            <p:ph type="title"/>
          </p:nvPr>
        </p:nvSpPr>
        <p:spPr>
          <a:xfrm>
            <a:off x="612775" y="228600"/>
            <a:ext cx="8153400" cy="990600"/>
          </a:xfrm>
        </p:spPr>
        <p:txBody>
          <a:bodyPr/>
          <a:lstStyle/>
          <a:p>
            <a:r>
              <a:rPr lang="it-IT" altLang="it-IT" smtClean="0"/>
              <a:t>Gli anni trenta</a:t>
            </a:r>
          </a:p>
        </p:txBody>
      </p:sp>
      <p:sp>
        <p:nvSpPr>
          <p:cNvPr id="65539" name="Rectangle 3"/>
          <p:cNvSpPr>
            <a:spLocks noGrp="1" noChangeArrowheads="1"/>
          </p:cNvSpPr>
          <p:nvPr>
            <p:ph sz="quarter" idx="1"/>
          </p:nvPr>
        </p:nvSpPr>
        <p:spPr>
          <a:xfrm>
            <a:off x="612775" y="1600200"/>
            <a:ext cx="8153400" cy="4495800"/>
          </a:xfrm>
        </p:spPr>
        <p:txBody>
          <a:bodyPr/>
          <a:lstStyle/>
          <a:p>
            <a:pPr>
              <a:lnSpc>
                <a:spcPct val="80000"/>
              </a:lnSpc>
            </a:pPr>
            <a:r>
              <a:rPr lang="it-IT" altLang="it-IT" sz="2000" smtClean="0"/>
              <a:t>1932 - la rivista passa da trimestrale a bimestrale.</a:t>
            </a:r>
          </a:p>
          <a:p>
            <a:pPr>
              <a:lnSpc>
                <a:spcPct val="80000"/>
              </a:lnSpc>
            </a:pPr>
            <a:r>
              <a:rPr lang="it-IT" altLang="it-IT" sz="2000" smtClean="0"/>
              <a:t>1936 - Marc Bloch è nominato professore alla</a:t>
            </a:r>
            <a:r>
              <a:rPr lang="it-IT" altLang="it-IT" sz="2000" b="1" smtClean="0"/>
              <a:t> Sorbona</a:t>
            </a:r>
            <a:r>
              <a:rPr lang="it-IT" altLang="it-IT" sz="2000" smtClean="0"/>
              <a:t>, succedendo ad Henri Hauser nella cattedra di storia economica (l'unica di tutta la Francia).</a:t>
            </a:r>
          </a:p>
          <a:p>
            <a:pPr>
              <a:lnSpc>
                <a:spcPct val="80000"/>
              </a:lnSpc>
            </a:pPr>
            <a:r>
              <a:rPr lang="it-IT" altLang="it-IT" sz="2000" smtClean="0"/>
              <a:t>Bloch e Febvre propongono dalle pagine delle "Annales" un'inchiesta collettiva sulle </a:t>
            </a:r>
            <a:r>
              <a:rPr lang="it-IT" altLang="it-IT" sz="2000" u="sng" smtClean="0"/>
              <a:t>nobiltà europee di antico regime.</a:t>
            </a:r>
          </a:p>
          <a:p>
            <a:pPr>
              <a:lnSpc>
                <a:spcPct val="80000"/>
              </a:lnSpc>
            </a:pPr>
            <a:r>
              <a:rPr lang="it-IT" altLang="it-IT" sz="2000" smtClean="0"/>
              <a:t>1937 - </a:t>
            </a:r>
            <a:r>
              <a:rPr lang="it-IT" altLang="it-IT" sz="2000" b="1" smtClean="0"/>
              <a:t>F. Braudel</a:t>
            </a:r>
            <a:r>
              <a:rPr lang="it-IT" altLang="it-IT" sz="2000" smtClean="0"/>
              <a:t> entra nel comitato di direzione delle "Annales".</a:t>
            </a:r>
          </a:p>
          <a:p>
            <a:pPr>
              <a:lnSpc>
                <a:spcPct val="80000"/>
              </a:lnSpc>
            </a:pPr>
            <a:r>
              <a:rPr lang="it-IT" altLang="it-IT" sz="2000" smtClean="0"/>
              <a:t>1938 - con l'avvicinarsi della guerra anche la rivista entra in crisi: nel mese di novembre l'editore Armand Colin ritira il suo appoggio, le "Annales“ cambiano sede ed editore e riprendono la periodicità trimestrale, adottando una veste più economica.</a:t>
            </a:r>
          </a:p>
          <a:p>
            <a:pPr>
              <a:lnSpc>
                <a:spcPct val="80000"/>
              </a:lnSpc>
            </a:pPr>
            <a:r>
              <a:rPr lang="it-IT" altLang="it-IT" sz="2000" smtClean="0"/>
              <a:t>1939 - la rivista viene ribattezzata </a:t>
            </a:r>
            <a:r>
              <a:rPr lang="it-IT" altLang="it-IT" sz="2000" b="1" smtClean="0"/>
              <a:t>"Annales d'histoire sociale". </a:t>
            </a:r>
          </a:p>
          <a:p>
            <a:pPr>
              <a:lnSpc>
                <a:spcPct val="80000"/>
              </a:lnSpc>
            </a:pPr>
            <a:endParaRPr lang="it-IT" altLang="it-IT" sz="2000" b="1"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ChangeArrowheads="1"/>
          </p:cNvSpPr>
          <p:nvPr>
            <p:ph type="title"/>
          </p:nvPr>
        </p:nvSpPr>
        <p:spPr>
          <a:xfrm>
            <a:off x="612775" y="228600"/>
            <a:ext cx="8153400" cy="990600"/>
          </a:xfrm>
        </p:spPr>
        <p:txBody>
          <a:bodyPr/>
          <a:lstStyle/>
          <a:p>
            <a:r>
              <a:rPr lang="it-IT" altLang="it-IT" sz="4000" smtClean="0"/>
              <a:t>1940-45: La crisi bellica </a:t>
            </a:r>
          </a:p>
        </p:txBody>
      </p:sp>
      <p:sp>
        <p:nvSpPr>
          <p:cNvPr id="144387" name="Rectangle 3"/>
          <p:cNvSpPr>
            <a:spLocks noGrp="1" noChangeArrowheads="1"/>
          </p:cNvSpPr>
          <p:nvPr>
            <p:ph sz="quarter" idx="1"/>
          </p:nvPr>
        </p:nvSpPr>
        <p:spPr>
          <a:xfrm>
            <a:off x="612775" y="1600200"/>
            <a:ext cx="8153400" cy="4495800"/>
          </a:xfrm>
        </p:spPr>
        <p:txBody>
          <a:bodyPr>
            <a:normAutofit lnSpcReduction="10000"/>
          </a:bodyPr>
          <a:lstStyle/>
          <a:p>
            <a:pPr marL="320040" indent="-320040" fontAlgn="auto">
              <a:lnSpc>
                <a:spcPct val="80000"/>
              </a:lnSpc>
              <a:spcAft>
                <a:spcPts val="0"/>
              </a:spcAft>
              <a:buFont typeface="Wingdings"/>
              <a:buChar char=""/>
              <a:defRPr/>
            </a:pPr>
            <a:endParaRPr lang="it-IT" altLang="it-IT" sz="1200"/>
          </a:p>
          <a:p>
            <a:pPr marL="320040" indent="-320040" fontAlgn="auto">
              <a:lnSpc>
                <a:spcPct val="80000"/>
              </a:lnSpc>
              <a:spcAft>
                <a:spcPts val="0"/>
              </a:spcAft>
              <a:buFont typeface="Wingdings"/>
              <a:buChar char=""/>
              <a:defRPr/>
            </a:pPr>
            <a:r>
              <a:rPr lang="it-IT" altLang="it-IT" sz="1800"/>
              <a:t>1940 - Febvre rimane solo a Parigi a dirigere la rivista; nel mese di luglio manda in stampa tutti gli articoli in suo possesso, prevedendo il disastro. Nel vol. III (1941) della rivista comparirà il saggio di L. Febvre, </a:t>
            </a:r>
            <a:r>
              <a:rPr lang="it-IT" altLang="it-IT" sz="1800" i="1"/>
              <a:t>La sensibilité et l'histoire. Comme reconstruire la vie affective d'antan,	</a:t>
            </a:r>
            <a:r>
              <a:rPr lang="it-IT" altLang="it-IT" sz="1800"/>
              <a:t>che costituisce la chiave d'interpretazione dei due libri </a:t>
            </a:r>
            <a:r>
              <a:rPr lang="it-IT" altLang="it-IT" sz="1800" i="1"/>
              <a:t>(Le problème de l'incroyance e Amour sacrée et amour profane) </a:t>
            </a:r>
            <a:r>
              <a:rPr lang="it-IT" altLang="it-IT" sz="1800"/>
              <a:t>sul problema della sensibilità religiosa degli uomini e delle donne del XVI secolo pubblicati da Febvre nel corso del 1942</a:t>
            </a:r>
          </a:p>
          <a:p>
            <a:pPr marL="320040" indent="-320040" fontAlgn="auto">
              <a:lnSpc>
                <a:spcPct val="80000"/>
              </a:lnSpc>
              <a:spcAft>
                <a:spcPts val="0"/>
              </a:spcAft>
              <a:buFont typeface="Wingdings"/>
              <a:buChar char=""/>
              <a:defRPr/>
            </a:pPr>
            <a:r>
              <a:rPr lang="it-IT" altLang="it-IT" sz="1800"/>
              <a:t>1941 - in seguito alle leggi razziali antiebraiche Febvre è costretto a togliere il nome di Bloch dal comitato di direzione delle "Annales", per evitare la chiusura della rivista. Bloch protesta, considerandolo un atto di debolezza; lascia Parigi per Montpellier ed entra nella Resistenza.</a:t>
            </a:r>
          </a:p>
          <a:p>
            <a:pPr marL="320040" indent="-320040" fontAlgn="auto">
              <a:lnSpc>
                <a:spcPct val="80000"/>
              </a:lnSpc>
              <a:spcAft>
                <a:spcPts val="0"/>
              </a:spcAft>
              <a:buFont typeface="Wingdings"/>
              <a:buChar char=""/>
              <a:defRPr/>
            </a:pPr>
            <a:r>
              <a:rPr lang="it-IT" altLang="it-IT" sz="1800"/>
              <a:t>1941-45 - sotto l'occupazione tedesca la rivista interrompe le pubblicazioni, ma Febvre riesce ugualmente a pubblicare qualche fascicolo sotto il titolo di "Mélanges d'histoire sociale".</a:t>
            </a:r>
          </a:p>
          <a:p>
            <a:pPr marL="320040" indent="-320040" fontAlgn="auto">
              <a:lnSpc>
                <a:spcPct val="80000"/>
              </a:lnSpc>
              <a:spcAft>
                <a:spcPts val="0"/>
              </a:spcAft>
              <a:buFont typeface="Wingdings"/>
              <a:buChar char=""/>
              <a:defRPr/>
            </a:pPr>
            <a:r>
              <a:rPr lang="it-IT" altLang="it-IT" sz="1800"/>
              <a:t>1944 – Marc Bloch è catturato a Lione e fucilato dai tedeschi della Gestapo; lascia inedita l’</a:t>
            </a:r>
            <a:r>
              <a:rPr lang="it-IT" altLang="it-IT" sz="1800" i="1"/>
              <a:t>Apologia della storia.</a:t>
            </a:r>
            <a:endParaRPr lang="it-IT" altLang="it-IT" sz="1800"/>
          </a:p>
          <a:p>
            <a:pPr marL="320040" indent="-320040" fontAlgn="auto">
              <a:lnSpc>
                <a:spcPct val="80000"/>
              </a:lnSpc>
              <a:spcAft>
                <a:spcPts val="0"/>
              </a:spcAft>
              <a:buFont typeface="Wingdings"/>
              <a:buChar char=""/>
              <a:defRPr/>
            </a:pPr>
            <a:endParaRPr lang="it-IT" altLang="it-IT" sz="1800" i="1"/>
          </a:p>
          <a:p>
            <a:pPr marL="320040" indent="-320040" fontAlgn="auto">
              <a:lnSpc>
                <a:spcPct val="80000"/>
              </a:lnSpc>
              <a:spcAft>
                <a:spcPts val="0"/>
              </a:spcAft>
              <a:buFont typeface="Wingdings" pitchFamily="2" charset="2"/>
              <a:buNone/>
              <a:defRPr/>
            </a:pPr>
            <a:r>
              <a:rPr lang="it-IT" altLang="it-IT" sz="800" i="1"/>
              <a:t>      </a:t>
            </a:r>
            <a:r>
              <a:rPr lang="it-IT" altLang="it-IT" sz="800"/>
              <a:t> </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title"/>
          </p:nvPr>
        </p:nvSpPr>
        <p:spPr>
          <a:xfrm>
            <a:off x="612775" y="228600"/>
            <a:ext cx="8153400" cy="990600"/>
          </a:xfrm>
        </p:spPr>
        <p:txBody>
          <a:bodyPr/>
          <a:lstStyle/>
          <a:p>
            <a:r>
              <a:rPr lang="it-IT" altLang="it-IT" smtClean="0"/>
              <a:t>Marc Bloch</a:t>
            </a:r>
          </a:p>
        </p:txBody>
      </p:sp>
      <p:pic>
        <p:nvPicPr>
          <p:cNvPr id="67587" name="Picture 5" descr="marcbloch"/>
          <p:cNvPicPr>
            <a:picLocks noGrp="1" noChangeAspect="1" noChangeArrowheads="1"/>
          </p:cNvPicPr>
          <p:nvPr>
            <p:ph sz="quarter" idx="1"/>
          </p:nvPr>
        </p:nvPicPr>
        <p:blipFill>
          <a:blip r:embed="rId3" cstate="print"/>
          <a:srcRect/>
          <a:stretch>
            <a:fillRect/>
          </a:stretch>
        </p:blipFill>
        <p:spPr>
          <a:xfrm>
            <a:off x="3305175" y="1600200"/>
            <a:ext cx="2768600" cy="4495800"/>
          </a:xfrm>
          <a:noFill/>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title"/>
          </p:nvPr>
        </p:nvSpPr>
        <p:spPr>
          <a:xfrm>
            <a:off x="612775" y="228600"/>
            <a:ext cx="8153400" cy="990600"/>
          </a:xfrm>
        </p:spPr>
        <p:txBody>
          <a:bodyPr/>
          <a:lstStyle/>
          <a:p>
            <a:r>
              <a:rPr lang="it-IT" altLang="it-IT" b="1" smtClean="0"/>
              <a:t>Marc Bloch (1886-1944)</a:t>
            </a:r>
          </a:p>
        </p:txBody>
      </p:sp>
      <p:sp>
        <p:nvSpPr>
          <p:cNvPr id="68611" name="Rectangle 3"/>
          <p:cNvSpPr>
            <a:spLocks noGrp="1" noChangeArrowheads="1"/>
          </p:cNvSpPr>
          <p:nvPr>
            <p:ph sz="quarter" idx="1"/>
          </p:nvPr>
        </p:nvSpPr>
        <p:spPr>
          <a:xfrm>
            <a:off x="612775" y="1600200"/>
            <a:ext cx="8153400" cy="4495800"/>
          </a:xfrm>
        </p:spPr>
        <p:txBody>
          <a:bodyPr/>
          <a:lstStyle/>
          <a:p>
            <a:pPr>
              <a:lnSpc>
                <a:spcPct val="80000"/>
              </a:lnSpc>
              <a:buFont typeface="Wingdings" pitchFamily="2" charset="2"/>
              <a:buNone/>
            </a:pPr>
            <a:endParaRPr lang="it-IT" altLang="it-IT" sz="1200" smtClean="0"/>
          </a:p>
          <a:p>
            <a:pPr>
              <a:lnSpc>
                <a:spcPct val="80000"/>
              </a:lnSpc>
            </a:pPr>
            <a:r>
              <a:rPr lang="it-IT" altLang="it-IT" sz="1800" smtClean="0"/>
              <a:t>1886 - nasce il 6 luglio a Lione da una famiglia alsaziana di origine ebraica; il padre, Gustave Bloch, è professore di storia antica prima all'Università di Lione e quindi all'Ecole Normale Superieure di Parigi.</a:t>
            </a:r>
          </a:p>
          <a:p>
            <a:pPr>
              <a:lnSpc>
                <a:spcPct val="80000"/>
              </a:lnSpc>
            </a:pPr>
            <a:r>
              <a:rPr lang="it-IT" altLang="it-IT" sz="1800" smtClean="0"/>
              <a:t>         - la famiglia Bloch si trasferisce a Parigi dove Marc frequenta il liceo Louis-le-Grand. </a:t>
            </a:r>
          </a:p>
          <a:p>
            <a:pPr>
              <a:lnSpc>
                <a:spcPct val="80000"/>
              </a:lnSpc>
            </a:pPr>
            <a:r>
              <a:rPr lang="it-IT" altLang="it-IT" sz="1800" smtClean="0"/>
              <a:t>1904 - si iscrive all'Ecole Normale Superieure, dove segue in particolare le lezioni del sociologo Emile Durkheim.</a:t>
            </a:r>
          </a:p>
          <a:p>
            <a:pPr>
              <a:lnSpc>
                <a:spcPct val="80000"/>
              </a:lnSpc>
            </a:pPr>
            <a:r>
              <a:rPr lang="it-IT" altLang="it-IT" sz="1800" smtClean="0"/>
              <a:t>1908 - consegue l'</a:t>
            </a:r>
            <a:r>
              <a:rPr lang="it-IT" altLang="it-IT" sz="1800" i="1" smtClean="0"/>
              <a:t>agrégation</a:t>
            </a:r>
            <a:r>
              <a:rPr lang="it-IT" altLang="it-IT" sz="1800" smtClean="0"/>
              <a:t>  in storia e trascorre due anni (1908-1909)  a Lipsia e Berlino specializzandosi in storia medievale. </a:t>
            </a:r>
          </a:p>
          <a:p>
            <a:pPr>
              <a:lnSpc>
                <a:spcPct val="80000"/>
              </a:lnSpc>
            </a:pPr>
            <a:r>
              <a:rPr lang="it-IT" altLang="it-IT" sz="1800" smtClean="0"/>
              <a:t>19O9-1912 - prosegue gli studi grazie ad una borsa di studio triennale della "Fondation A. Thiers".</a:t>
            </a:r>
          </a:p>
          <a:p>
            <a:pPr>
              <a:lnSpc>
                <a:spcPct val="80000"/>
              </a:lnSpc>
            </a:pPr>
            <a:r>
              <a:rPr lang="it-IT" altLang="it-IT" sz="1800" smtClean="0"/>
              <a:t>1913 - pubblica sulla "Revue de synthèse historique" di H. Berr una monografia sull'Ile-de-France tratta dalla sua tesi di dottorato, che si affianca a quella di L. Febvre sulla Franca Contea.</a:t>
            </a:r>
          </a:p>
          <a:p>
            <a:pPr>
              <a:lnSpc>
                <a:spcPct val="80000"/>
              </a:lnSpc>
            </a:pPr>
            <a:r>
              <a:rPr lang="it-IT" altLang="it-IT" sz="1800" smtClean="0"/>
              <a:t>1912 - inizia ad insegnare storia e geografia nei licei, prima a Montpellier e poi ad Amiens, ma deve interrompere nel 1914 a causa della guerra.</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2"/>
          <p:cNvSpPr>
            <a:spLocks noGrp="1" noChangeArrowheads="1"/>
          </p:cNvSpPr>
          <p:nvPr>
            <p:ph type="title"/>
          </p:nvPr>
        </p:nvSpPr>
        <p:spPr>
          <a:xfrm>
            <a:off x="612775" y="228600"/>
            <a:ext cx="8153400" cy="990600"/>
          </a:xfrm>
        </p:spPr>
        <p:txBody>
          <a:bodyPr>
            <a:normAutofit fontScale="90000"/>
          </a:bodyPr>
          <a:lstStyle/>
          <a:p>
            <a:pPr fontAlgn="auto">
              <a:spcAft>
                <a:spcPts val="0"/>
              </a:spcAft>
              <a:defRPr/>
            </a:pPr>
            <a:r>
              <a:rPr lang="it-IT" altLang="it-IT" sz="4000"/>
              <a:t>Dal fronte orientale </a:t>
            </a:r>
            <a:br>
              <a:rPr lang="it-IT" altLang="it-IT" sz="4000"/>
            </a:br>
            <a:r>
              <a:rPr lang="it-IT" altLang="it-IT" sz="4000"/>
              <a:t>all’Università di Strasburgo (1914-1921)</a:t>
            </a:r>
          </a:p>
        </p:txBody>
      </p:sp>
      <p:sp>
        <p:nvSpPr>
          <p:cNvPr id="69635" name="Rectangle 3"/>
          <p:cNvSpPr>
            <a:spLocks noGrp="1" noChangeArrowheads="1"/>
          </p:cNvSpPr>
          <p:nvPr>
            <p:ph sz="quarter" idx="1"/>
          </p:nvPr>
        </p:nvSpPr>
        <p:spPr>
          <a:xfrm>
            <a:off x="612775" y="1600200"/>
            <a:ext cx="8153400" cy="4495800"/>
          </a:xfrm>
        </p:spPr>
        <p:txBody>
          <a:bodyPr/>
          <a:lstStyle/>
          <a:p>
            <a:pPr>
              <a:lnSpc>
                <a:spcPct val="80000"/>
              </a:lnSpc>
            </a:pPr>
            <a:r>
              <a:rPr lang="it-IT" altLang="it-IT" sz="1800" smtClean="0"/>
              <a:t>1914-18 - si arruola in fanteria col grado di sergente e combatte sul fronte orientale, nelle trincee delle Argonne; partecipa alla battaglia della Somme e viene promosso prima tenente e poi capitano; ottiene la Legion d'Onore per meriti di guerra. "Per non abbandonare ai capricci della memoria" l'esperienza vissuta, stende un quaderno di </a:t>
            </a:r>
            <a:r>
              <a:rPr lang="it-IT" altLang="it-IT" sz="1800" i="1" smtClean="0"/>
              <a:t>Ricordi di guerra (1914-15)</a:t>
            </a:r>
            <a:r>
              <a:rPr lang="it-IT" altLang="it-IT" sz="1800" smtClean="0"/>
              <a:t>  che saranno pubblicati postumi solo nel 1969.</a:t>
            </a:r>
          </a:p>
          <a:p>
            <a:pPr>
              <a:lnSpc>
                <a:spcPct val="80000"/>
              </a:lnSpc>
            </a:pPr>
            <a:r>
              <a:rPr lang="it-IT" altLang="it-IT" sz="1800" smtClean="0"/>
              <a:t>1919 - è nominato </a:t>
            </a:r>
            <a:r>
              <a:rPr lang="it-IT" altLang="it-IT" sz="1800" i="1" smtClean="0"/>
              <a:t>maitre de conférences </a:t>
            </a:r>
            <a:r>
              <a:rPr lang="it-IT" altLang="it-IT" sz="1800" smtClean="0"/>
              <a:t> di storia medievale all'Università di </a:t>
            </a:r>
            <a:r>
              <a:rPr lang="it-IT" altLang="it-IT" sz="1800" b="1" smtClean="0"/>
              <a:t>Strasburgo</a:t>
            </a:r>
            <a:r>
              <a:rPr lang="it-IT" altLang="it-IT" sz="1800" smtClean="0"/>
              <a:t>, dove incontra Lucien Febvre del quale aveva già letto ed apprezzato la tesi. Sposa Simonne Vidal dalla quale avrà sei figli.</a:t>
            </a:r>
          </a:p>
          <a:p>
            <a:pPr>
              <a:lnSpc>
                <a:spcPct val="80000"/>
              </a:lnSpc>
            </a:pPr>
            <a:r>
              <a:rPr lang="it-IT" altLang="it-IT" sz="1800" smtClean="0"/>
              <a:t>1920 - discute alla Sorbona la sua tesi di dottorato su </a:t>
            </a:r>
            <a:r>
              <a:rPr lang="it-IT" altLang="it-IT" sz="1800" i="1" smtClean="0"/>
              <a:t>Rois et serfs,</a:t>
            </a:r>
            <a:r>
              <a:rPr lang="it-IT" altLang="it-IT" sz="1800" smtClean="0"/>
              <a:t> </a:t>
            </a:r>
            <a:r>
              <a:rPr lang="it-IT" altLang="it-IT" sz="1800" i="1" smtClean="0"/>
              <a:t>un chapitre d'histoire capétienne</a:t>
            </a:r>
            <a:r>
              <a:rPr lang="it-IT" altLang="it-IT" sz="1800" smtClean="0"/>
              <a:t>, che viene pubblicata lo stesso anno.  </a:t>
            </a:r>
          </a:p>
          <a:p>
            <a:pPr>
              <a:lnSpc>
                <a:spcPct val="80000"/>
              </a:lnSpc>
            </a:pPr>
            <a:r>
              <a:rPr lang="it-IT" altLang="it-IT" sz="1800" smtClean="0"/>
              <a:t>1921 - diviene </a:t>
            </a:r>
            <a:r>
              <a:rPr lang="it-IT" altLang="it-IT" sz="1800" i="1" smtClean="0"/>
              <a:t>agrégé</a:t>
            </a:r>
            <a:r>
              <a:rPr lang="it-IT" altLang="it-IT" sz="1800" smtClean="0"/>
              <a:t>  (professore associato) di storia medievale a </a:t>
            </a:r>
            <a:r>
              <a:rPr lang="it-IT" altLang="it-IT" sz="1800" b="1" smtClean="0"/>
              <a:t>Strasburgo</a:t>
            </a:r>
            <a:r>
              <a:rPr lang="it-IT" altLang="it-IT" sz="1800" smtClean="0"/>
              <a:t>. Incontra a Bruxelles lo storico Henri Pirenne. Pubblica sulla "Revue de synthèse historique" il saggio metodologico </a:t>
            </a:r>
            <a:r>
              <a:rPr lang="it-IT" altLang="it-IT" sz="1800" i="1" smtClean="0"/>
              <a:t>Réflexions d'un historien sur les fausses nouvelles de la guerre</a:t>
            </a:r>
            <a:r>
              <a:rPr lang="it-IT" altLang="it-IT" sz="1800" smtClean="0"/>
              <a:t> , ripensando anche alla propria esperienza militare. </a:t>
            </a:r>
          </a:p>
          <a:p>
            <a:pPr>
              <a:lnSpc>
                <a:spcPct val="80000"/>
              </a:lnSpc>
            </a:pPr>
            <a:endParaRPr lang="it-IT" altLang="it-IT" sz="1800" smtClean="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2"/>
          <p:cNvSpPr>
            <a:spLocks noGrp="1" noChangeArrowheads="1"/>
          </p:cNvSpPr>
          <p:nvPr>
            <p:ph type="title"/>
          </p:nvPr>
        </p:nvSpPr>
        <p:spPr>
          <a:xfrm>
            <a:off x="612775" y="228600"/>
            <a:ext cx="8153400" cy="990600"/>
          </a:xfrm>
        </p:spPr>
        <p:txBody>
          <a:bodyPr>
            <a:normAutofit fontScale="90000"/>
          </a:bodyPr>
          <a:lstStyle/>
          <a:p>
            <a:pPr fontAlgn="auto">
              <a:spcAft>
                <a:spcPts val="0"/>
              </a:spcAft>
              <a:defRPr/>
            </a:pPr>
            <a:r>
              <a:rPr lang="it-IT" altLang="it-IT" sz="4000"/>
              <a:t>L’incontro con Lucien Febvre e la fondazione delle “Annales” (1924-1929)</a:t>
            </a:r>
          </a:p>
        </p:txBody>
      </p:sp>
      <p:sp>
        <p:nvSpPr>
          <p:cNvPr id="70659" name="Rectangle 3"/>
          <p:cNvSpPr>
            <a:spLocks noGrp="1" noChangeArrowheads="1"/>
          </p:cNvSpPr>
          <p:nvPr>
            <p:ph sz="quarter" idx="1"/>
          </p:nvPr>
        </p:nvSpPr>
        <p:spPr>
          <a:xfrm>
            <a:off x="612775" y="1600200"/>
            <a:ext cx="8153400" cy="4495800"/>
          </a:xfrm>
        </p:spPr>
        <p:txBody>
          <a:bodyPr/>
          <a:lstStyle/>
          <a:p>
            <a:r>
              <a:rPr lang="it-IT" altLang="it-IT" sz="1800" smtClean="0"/>
              <a:t>1924 - pubblica il suo capolavoro su </a:t>
            </a:r>
            <a:r>
              <a:rPr lang="it-IT" altLang="it-IT" sz="1800" i="1" smtClean="0"/>
              <a:t>Les Rois thaumaturges</a:t>
            </a:r>
            <a:r>
              <a:rPr lang="it-IT" altLang="it-IT" sz="1800" smtClean="0"/>
              <a:t> , incrociando per la prima volta – in chiave comprativa - storia sociale e storia delle mentalità.</a:t>
            </a:r>
          </a:p>
          <a:p>
            <a:r>
              <a:rPr lang="it-IT" altLang="it-IT" sz="1800" smtClean="0"/>
              <a:t>1927 - diventa professore ordinario a Strasburgo.</a:t>
            </a:r>
          </a:p>
          <a:p>
            <a:r>
              <a:rPr lang="it-IT" altLang="it-IT" sz="1800" smtClean="0"/>
              <a:t>1929 - fonda insieme a Lucien Febvre la rivista </a:t>
            </a:r>
            <a:r>
              <a:rPr lang="it-IT" altLang="it-IT" sz="1800" b="1" smtClean="0"/>
              <a:t>"Annales d'histoire économique et sociale" </a:t>
            </a:r>
          </a:p>
          <a:p>
            <a:endParaRPr lang="it-IT" altLang="it-IT" sz="1800" b="1" smtClean="0"/>
          </a:p>
          <a:p>
            <a:pPr>
              <a:buFont typeface="Wingdings" pitchFamily="2" charset="2"/>
              <a:buNone/>
            </a:pPr>
            <a:r>
              <a:rPr lang="it-IT" altLang="it-IT" sz="1800" smtClean="0"/>
              <a:t>  Nel comitato di direzione della nuova rivista figurano anche:</a:t>
            </a:r>
          </a:p>
          <a:p>
            <a:r>
              <a:rPr lang="it-IT" altLang="it-IT" sz="1800" smtClean="0"/>
              <a:t>il geografo </a:t>
            </a:r>
            <a:r>
              <a:rPr lang="it-IT" altLang="it-IT" sz="1800" b="1" smtClean="0"/>
              <a:t>A. Demangeon</a:t>
            </a:r>
            <a:r>
              <a:rPr lang="it-IT" altLang="it-IT" sz="1800" smtClean="0"/>
              <a:t>, </a:t>
            </a:r>
          </a:p>
          <a:p>
            <a:r>
              <a:rPr lang="it-IT" altLang="it-IT" sz="1800" smtClean="0"/>
              <a:t>il sociologo </a:t>
            </a:r>
            <a:r>
              <a:rPr lang="it-IT" altLang="it-IT" sz="1800" b="1" smtClean="0"/>
              <a:t>M.Halbwachs</a:t>
            </a:r>
            <a:r>
              <a:rPr lang="it-IT" altLang="it-IT" sz="1800" smtClean="0"/>
              <a:t>, </a:t>
            </a:r>
          </a:p>
          <a:p>
            <a:r>
              <a:rPr lang="it-IT" altLang="it-IT" sz="1800" smtClean="0"/>
              <a:t>l'economista </a:t>
            </a:r>
            <a:r>
              <a:rPr lang="it-IT" altLang="it-IT" sz="1800" b="1" smtClean="0"/>
              <a:t>Ch. Rist</a:t>
            </a:r>
            <a:r>
              <a:rPr lang="it-IT" altLang="it-IT" sz="1800" smtClean="0"/>
              <a:t> </a:t>
            </a:r>
          </a:p>
          <a:p>
            <a:r>
              <a:rPr lang="it-IT" altLang="it-IT" sz="1800" smtClean="0"/>
              <a:t>il politologo </a:t>
            </a:r>
            <a:r>
              <a:rPr lang="it-IT" altLang="it-IT" sz="1800" b="1" smtClean="0"/>
              <a:t>A. Siegfried</a:t>
            </a:r>
          </a:p>
          <a:p>
            <a:endParaRPr lang="it-IT" altLang="it-IT" sz="1800" b="1" smtClean="0"/>
          </a:p>
          <a:p>
            <a:endParaRPr lang="it-IT" altLang="it-IT" smtClean="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2"/>
          <p:cNvSpPr>
            <a:spLocks noGrp="1" noChangeArrowheads="1"/>
          </p:cNvSpPr>
          <p:nvPr>
            <p:ph type="title"/>
          </p:nvPr>
        </p:nvSpPr>
        <p:spPr>
          <a:xfrm>
            <a:off x="612775" y="228600"/>
            <a:ext cx="8153400" cy="990600"/>
          </a:xfrm>
        </p:spPr>
        <p:txBody>
          <a:bodyPr>
            <a:normAutofit fontScale="90000"/>
          </a:bodyPr>
          <a:lstStyle/>
          <a:p>
            <a:pPr fontAlgn="auto">
              <a:spcAft>
                <a:spcPts val="0"/>
              </a:spcAft>
              <a:defRPr/>
            </a:pPr>
            <a:r>
              <a:rPr lang="it-IT" altLang="it-IT" sz="4000"/>
              <a:t>La prima stagione delle “Annales” (1929-1940) </a:t>
            </a:r>
          </a:p>
        </p:txBody>
      </p:sp>
      <p:sp>
        <p:nvSpPr>
          <p:cNvPr id="71683" name="Rectangle 3"/>
          <p:cNvSpPr>
            <a:spLocks noGrp="1" noChangeArrowheads="1"/>
          </p:cNvSpPr>
          <p:nvPr>
            <p:ph sz="quarter" idx="1"/>
          </p:nvPr>
        </p:nvSpPr>
        <p:spPr>
          <a:xfrm>
            <a:off x="612775" y="1600200"/>
            <a:ext cx="8153400" cy="4495800"/>
          </a:xfrm>
        </p:spPr>
        <p:txBody>
          <a:bodyPr/>
          <a:lstStyle/>
          <a:p>
            <a:pPr>
              <a:lnSpc>
                <a:spcPct val="80000"/>
              </a:lnSpc>
            </a:pPr>
            <a:r>
              <a:rPr lang="it-IT" altLang="it-IT" sz="1800" smtClean="0"/>
              <a:t>1931 - pubblica </a:t>
            </a:r>
            <a:r>
              <a:rPr lang="it-IT" altLang="it-IT" sz="1800" i="1" smtClean="0"/>
              <a:t>Les caractères originaux de l'histoire rurale française</a:t>
            </a:r>
            <a:r>
              <a:rPr lang="it-IT" altLang="it-IT" sz="1800" smtClean="0"/>
              <a:t>, rielaborazione di una serie di conferenze tenute nel 1929 all' "Istituto per la storia comparata delle civiltà" di Oslo. Come ne </a:t>
            </a:r>
            <a:r>
              <a:rPr lang="it-IT" altLang="it-IT" sz="1800" i="1" smtClean="0"/>
              <a:t>La terre et l'evolution humaine</a:t>
            </a:r>
            <a:r>
              <a:rPr lang="it-IT" altLang="it-IT" sz="1800" smtClean="0"/>
              <a:t>  di Febvre al centro sono i rapporti fra il territorio e i suoi abitanti.</a:t>
            </a:r>
          </a:p>
          <a:p>
            <a:pPr>
              <a:lnSpc>
                <a:spcPct val="80000"/>
              </a:lnSpc>
            </a:pPr>
            <a:r>
              <a:rPr lang="it-IT" altLang="it-IT" sz="1800" smtClean="0"/>
              <a:t>1934 - con il sostegno di L. Febvre è candidato ad una cattedra di "Histore comparée des sociétés européennes" al Collège de France, ma non la ottiene (viene scelto invece il suo eterno rivale Louis Halphen).</a:t>
            </a:r>
          </a:p>
          <a:p>
            <a:pPr>
              <a:lnSpc>
                <a:spcPct val="80000"/>
              </a:lnSpc>
            </a:pPr>
            <a:r>
              <a:rPr lang="it-IT" altLang="it-IT" sz="1800" smtClean="0"/>
              <a:t>1936 - lascia Strasburgo per </a:t>
            </a:r>
            <a:r>
              <a:rPr lang="it-IT" altLang="it-IT" sz="1800" b="1" smtClean="0"/>
              <a:t>Parig</a:t>
            </a:r>
            <a:r>
              <a:rPr lang="it-IT" altLang="it-IT" sz="1800" smtClean="0"/>
              <a:t>i, dove è chiamato sulla cattedra di </a:t>
            </a:r>
            <a:r>
              <a:rPr lang="it-IT" altLang="it-IT" sz="1800" i="1" smtClean="0"/>
              <a:t>storia economica </a:t>
            </a:r>
            <a:r>
              <a:rPr lang="it-IT" altLang="it-IT" sz="1800" smtClean="0"/>
              <a:t> lasciata da H. Hauser. Pochi mesi dopo ottiene dalla Facoltà di Lettere la creazione di un nuovo "Istituto di storia economica e sociale". Pur rifiutando il marxismo e non aderendo ad alcun partito, si ritiene un uomo di sinistra e sostiene il Fronte Popolare. </a:t>
            </a:r>
          </a:p>
          <a:p>
            <a:pPr>
              <a:lnSpc>
                <a:spcPct val="80000"/>
              </a:lnSpc>
            </a:pPr>
            <a:r>
              <a:rPr lang="it-IT" altLang="it-IT" sz="1800" smtClean="0"/>
              <a:t>1939-40 - pubblica in due volumi la grande sintesi su </a:t>
            </a:r>
            <a:r>
              <a:rPr lang="it-IT" altLang="it-IT" sz="1800" i="1" smtClean="0"/>
              <a:t>La société féodal</a:t>
            </a:r>
            <a:r>
              <a:rPr lang="it-IT" altLang="it-IT" sz="1800" smtClean="0"/>
              <a:t>  per la collana "L'évolution de l'humanité" diretta da H. Berr. Allo scoppio della guerra, pur potendo evitarlo, si arruola nell'sercito francese con il grado di capitano di stato maggiore; sfugge alla cattura da parte dei tedeschi dopo la battaglia di Dunkerque e rientra in Francia in abiti civili.</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2"/>
          <p:cNvSpPr>
            <a:spLocks noGrp="1" noChangeArrowheads="1"/>
          </p:cNvSpPr>
          <p:nvPr>
            <p:ph type="title"/>
          </p:nvPr>
        </p:nvSpPr>
        <p:spPr>
          <a:xfrm>
            <a:off x="612775" y="228600"/>
            <a:ext cx="8153400" cy="990600"/>
          </a:xfrm>
        </p:spPr>
        <p:txBody>
          <a:bodyPr>
            <a:normAutofit fontScale="90000"/>
          </a:bodyPr>
          <a:lstStyle/>
          <a:p>
            <a:pPr fontAlgn="auto">
              <a:spcAft>
                <a:spcPts val="0"/>
              </a:spcAft>
              <a:defRPr/>
            </a:pPr>
            <a:r>
              <a:rPr lang="it-IT" altLang="it-IT" sz="4000"/>
              <a:t>La resistenza antinazista e la morte (1940-1944)</a:t>
            </a:r>
          </a:p>
        </p:txBody>
      </p:sp>
      <p:sp>
        <p:nvSpPr>
          <p:cNvPr id="91139" name="Rectangle 3"/>
          <p:cNvSpPr>
            <a:spLocks noGrp="1" noChangeArrowheads="1"/>
          </p:cNvSpPr>
          <p:nvPr>
            <p:ph sz="quarter" idx="1"/>
          </p:nvPr>
        </p:nvSpPr>
        <p:spPr>
          <a:xfrm>
            <a:off x="612775" y="1600200"/>
            <a:ext cx="8153400" cy="4495800"/>
          </a:xfrm>
        </p:spPr>
        <p:txBody>
          <a:bodyPr>
            <a:normAutofit lnSpcReduction="10000"/>
          </a:bodyPr>
          <a:lstStyle/>
          <a:p>
            <a:pPr marL="320040" indent="-320040" fontAlgn="auto">
              <a:lnSpc>
                <a:spcPct val="80000"/>
              </a:lnSpc>
              <a:spcAft>
                <a:spcPts val="0"/>
              </a:spcAft>
              <a:buFont typeface="Wingdings"/>
              <a:buChar char=""/>
              <a:defRPr/>
            </a:pPr>
            <a:endParaRPr lang="it-IT" altLang="it-IT" sz="1200"/>
          </a:p>
          <a:p>
            <a:pPr marL="320040" indent="-320040" fontAlgn="auto">
              <a:lnSpc>
                <a:spcPct val="80000"/>
              </a:lnSpc>
              <a:spcAft>
                <a:spcPts val="0"/>
              </a:spcAft>
              <a:buFont typeface="Wingdings"/>
              <a:buChar char=""/>
              <a:defRPr/>
            </a:pPr>
            <a:r>
              <a:rPr lang="it-IT" altLang="it-IT" sz="1400"/>
              <a:t>1940 - viene escluso dall'insegnamento a causa della sua origine ebraica, ma il governo di Vichy, "per eccezionali servizi scientifici resi alla Francia", gli evita l'epurazione, limitandosi a trasferirlo da Parigi a Clermond-Ferrand (dove è stata trasferita l'Università di Strasburgo).</a:t>
            </a:r>
          </a:p>
          <a:p>
            <a:pPr marL="320040" indent="-320040" fontAlgn="auto">
              <a:lnSpc>
                <a:spcPct val="80000"/>
              </a:lnSpc>
              <a:spcAft>
                <a:spcPts val="0"/>
              </a:spcAft>
              <a:buFont typeface="Wingdings"/>
              <a:buChar char=""/>
              <a:defRPr/>
            </a:pPr>
            <a:r>
              <a:rPr lang="it-IT" altLang="it-IT" sz="1400"/>
              <a:t>1940-41 - tiene un corso universitario sul tema: "Come e perché lavora uno storico", nel quale abbozza le linee dell'</a:t>
            </a:r>
            <a:r>
              <a:rPr lang="it-IT" altLang="it-IT" sz="1400" i="1"/>
              <a:t>Apologie pour l'histoire</a:t>
            </a:r>
            <a:r>
              <a:rPr lang="it-IT" altLang="it-IT" sz="1400"/>
              <a:t>.</a:t>
            </a:r>
          </a:p>
          <a:p>
            <a:pPr marL="320040" indent="-320040" fontAlgn="auto">
              <a:lnSpc>
                <a:spcPct val="80000"/>
              </a:lnSpc>
              <a:spcAft>
                <a:spcPts val="0"/>
              </a:spcAft>
              <a:buFont typeface="Wingdings"/>
              <a:buChar char=""/>
              <a:defRPr/>
            </a:pPr>
            <a:r>
              <a:rPr lang="it-IT" altLang="it-IT" sz="1400"/>
              <a:t>1941 - adducendo le cattive condizioni di salute della moglie, ottiene il trasferimento all'Università di Montpellier, dove è fatto oggetto degli attacchi del preside della Facoltà di Lettere, fascista ed antisemita. A Montpellier entra in contatto con la Resistenza e aderisce alla rete "Combat". In seguito al crollo della Repubblica di Vichy ed all'occupazione tedesca di tutta la Francia viene nuovamente epurato e si rifugia in una casa di campagna nella Creuse. A causa delle leggi antiebraiche è costretto a firmare i suoi articoli con lo pseudonimo "M. Fougères". Un'ultima possibilità gli viene offerta dalla "New School of Social Research" di New York, che gli propone di emigrare negli Stati Uniti mettendosi in salvo. L'impossibilità di condurre con sè tutta la famiglia impedisce la realizzazione del progetto.</a:t>
            </a:r>
          </a:p>
          <a:p>
            <a:pPr marL="320040" indent="-320040" fontAlgn="auto">
              <a:lnSpc>
                <a:spcPct val="80000"/>
              </a:lnSpc>
              <a:spcAft>
                <a:spcPts val="0"/>
              </a:spcAft>
              <a:buFont typeface="Wingdings"/>
              <a:buChar char=""/>
              <a:defRPr/>
            </a:pPr>
            <a:r>
              <a:rPr lang="it-IT" altLang="it-IT" sz="1400"/>
              <a:t>1942 - ritorna a Lione da solo ed entra nella Resistenza clandestina,  aderendo al movimento "Franc-Tireur" con il nome di battaglia di "Narbonne".</a:t>
            </a:r>
          </a:p>
          <a:p>
            <a:pPr marL="320040" indent="-320040" fontAlgn="auto">
              <a:lnSpc>
                <a:spcPct val="80000"/>
              </a:lnSpc>
              <a:spcAft>
                <a:spcPts val="0"/>
              </a:spcAft>
              <a:buFont typeface="Wingdings"/>
              <a:buChar char=""/>
              <a:defRPr/>
            </a:pPr>
            <a:r>
              <a:rPr lang="it-IT" altLang="it-IT" sz="1400"/>
              <a:t>1943 - è membro del direttivo regionale della Resistenza ed organizza materialmente l'insurrezione nei dieci dipartimenti (Rhône-Alpes) dipendenti da Lione.</a:t>
            </a:r>
          </a:p>
          <a:p>
            <a:pPr marL="320040" indent="-320040" fontAlgn="auto">
              <a:lnSpc>
                <a:spcPct val="80000"/>
              </a:lnSpc>
              <a:spcAft>
                <a:spcPts val="0"/>
              </a:spcAft>
              <a:buFont typeface="Wingdings"/>
              <a:buChar char=""/>
              <a:defRPr/>
            </a:pPr>
            <a:r>
              <a:rPr lang="it-IT" altLang="it-IT" sz="1400"/>
              <a:t>         - durante la clandestinità scrive numerosi articoli (firmati con gli pseudonimi di "Chevreuse" e "Arpajon") e due libri che saranno pubblicati postumi: </a:t>
            </a:r>
            <a:r>
              <a:rPr lang="it-IT" altLang="it-IT" sz="1400" i="1"/>
              <a:t>L'étrange défaite</a:t>
            </a:r>
            <a:r>
              <a:rPr lang="it-IT" altLang="it-IT" sz="1400"/>
              <a:t>  (1940) e </a:t>
            </a:r>
            <a:r>
              <a:rPr lang="it-IT" altLang="it-IT" sz="1400" i="1"/>
              <a:t>Apologie de l'histoire, ou métier d'historien</a:t>
            </a:r>
            <a:r>
              <a:rPr lang="it-IT" altLang="it-IT" sz="1400"/>
              <a:t> (pubblicato da Febvre nel 1949).</a:t>
            </a:r>
          </a:p>
          <a:p>
            <a:pPr marL="320040" indent="-320040" fontAlgn="auto">
              <a:lnSpc>
                <a:spcPct val="80000"/>
              </a:lnSpc>
              <a:spcAft>
                <a:spcPts val="0"/>
              </a:spcAft>
              <a:buFont typeface="Wingdings"/>
              <a:buChar char=""/>
              <a:defRPr/>
            </a:pPr>
            <a:r>
              <a:rPr lang="it-IT" altLang="it-IT" sz="1400"/>
              <a:t>1944 - mentre organizza la rete clandestina nella zona di Lione è catturato dalla Gestapo l'8 marzo, sottoposto a tortura ed infine fucilato il 16 giugno con altri ventisei membri della Resistenza nei pressi del villaggio di Saint-Didier-de-Formans.</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pPr lvl="0"/>
            <a:r>
              <a:rPr lang="it-IT" b="1" dirty="0"/>
              <a:t>Il persistere delle storiografie </a:t>
            </a:r>
            <a:r>
              <a:rPr lang="it-IT" b="1" dirty="0" smtClean="0"/>
              <a:t>nazionali</a:t>
            </a:r>
            <a:endParaRPr lang="it-IT" dirty="0"/>
          </a:p>
        </p:txBody>
      </p:sp>
      <p:sp>
        <p:nvSpPr>
          <p:cNvPr id="3" name="Segnaposto contenuto 2"/>
          <p:cNvSpPr>
            <a:spLocks noGrp="1"/>
          </p:cNvSpPr>
          <p:nvPr>
            <p:ph sz="quarter" idx="1"/>
          </p:nvPr>
        </p:nvSpPr>
        <p:spPr/>
        <p:txBody>
          <a:bodyPr>
            <a:normAutofit fontScale="62500" lnSpcReduction="20000"/>
          </a:bodyPr>
          <a:lstStyle/>
          <a:p>
            <a:r>
              <a:rPr lang="it-IT" dirty="0"/>
              <a:t>Se la storiografia dell’Ottocento aveva posto le basi per una marcata differenziazione in senso nazionale delle diverse scuole storiche, nella prima metà del Novecento tale differenziazione non viene meno, anche a causa dei due conflitti mondiali, dell’insorgere di regimi nazionalisti e dittatoriali in Italia, in Germania e nella penisola iberica e dell’autoisolamento della Russia sovietica. </a:t>
            </a:r>
            <a:endParaRPr lang="it-IT" dirty="0" smtClean="0"/>
          </a:p>
          <a:p>
            <a:r>
              <a:rPr lang="it-IT" dirty="0" smtClean="0"/>
              <a:t>Il </a:t>
            </a:r>
            <a:r>
              <a:rPr lang="it-IT" dirty="0"/>
              <a:t>rifiuto della storia politico-militare e la spinta alla contaminazione con le scienze sociali e ad un approccio comparativo alla storia, nell’ambito di un progetto tendenzialmente transnazionale promosso dalle francesi «Annales» nel periodo fra le due guerre, vengono infatti recepiti con difficoltà o addirittura respinti in paesi come l’Italia e la Germania le cui storiografie subiscono gravemente le pressioni della propaganda di regime, limitando fortemente gli spazi di libertà della ricerca. </a:t>
            </a:r>
            <a:endParaRPr lang="it-IT" dirty="0" smtClean="0"/>
          </a:p>
          <a:p>
            <a:r>
              <a:rPr lang="it-IT" dirty="0" smtClean="0"/>
              <a:t>Anche </a:t>
            </a:r>
            <a:r>
              <a:rPr lang="it-IT" dirty="0"/>
              <a:t>i congressi internazionali degli storici, che a partire dalla fine dell’Ottocento avevano dato vita ad una vivace comunità scientifica internazionale via via più integrata, vengono diradati e ricondotti ad incontri un po’ rituali fra esponenti delle principali società storiche nazionali. Solo con fatica, a partire dagli anni cinquanta, si riprende a tessere le fila di una comunità scientifica internazionale, attraversata però da nuovi divisioni conseguenza degli opposti schieramenti della guerra fredda.</a:t>
            </a:r>
          </a:p>
          <a:p>
            <a:endParaRPr lang="it-IT" dirty="0"/>
          </a:p>
        </p:txBody>
      </p:sp>
    </p:spTree>
    <p:extLst>
      <p:ext uri="{BB962C8B-B14F-4D97-AF65-F5344CB8AC3E}">
        <p14:creationId xmlns:p14="http://schemas.microsoft.com/office/powerpoint/2010/main" val="246330867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2"/>
          <p:cNvSpPr>
            <a:spLocks noGrp="1" noChangeArrowheads="1"/>
          </p:cNvSpPr>
          <p:nvPr>
            <p:ph type="title"/>
          </p:nvPr>
        </p:nvSpPr>
        <p:spPr/>
        <p:txBody>
          <a:bodyPr/>
          <a:lstStyle/>
          <a:p>
            <a:r>
              <a:rPr lang="it-IT" altLang="it-IT" smtClean="0"/>
              <a:t>Lucien Febvre</a:t>
            </a:r>
          </a:p>
        </p:txBody>
      </p:sp>
      <p:pic>
        <p:nvPicPr>
          <p:cNvPr id="73731" name="Picture 6" descr="Lucien_febvre"/>
          <p:cNvPicPr>
            <a:picLocks noGrp="1" noChangeAspect="1" noChangeArrowheads="1"/>
          </p:cNvPicPr>
          <p:nvPr>
            <p:ph sz="quarter" idx="1"/>
          </p:nvPr>
        </p:nvPicPr>
        <p:blipFill>
          <a:blip r:embed="rId3" cstate="print"/>
          <a:srcRect/>
          <a:stretch>
            <a:fillRect/>
          </a:stretch>
        </p:blipFill>
        <p:spPr>
          <a:xfrm>
            <a:off x="1042988" y="1916113"/>
            <a:ext cx="2608262" cy="3673475"/>
          </a:xfrm>
          <a:noFill/>
        </p:spPr>
      </p:pic>
      <p:pic>
        <p:nvPicPr>
          <p:cNvPr id="73732" name="Picture 7" descr="febvre"/>
          <p:cNvPicPr>
            <a:picLocks noGrp="1" noChangeAspect="1" noChangeArrowheads="1"/>
          </p:cNvPicPr>
          <p:nvPr>
            <p:ph sz="quarter" idx="2"/>
          </p:nvPr>
        </p:nvPicPr>
        <p:blipFill>
          <a:blip r:embed="rId4" cstate="print"/>
          <a:srcRect/>
          <a:stretch>
            <a:fillRect/>
          </a:stretch>
        </p:blipFill>
        <p:spPr>
          <a:xfrm>
            <a:off x="3995738" y="2408238"/>
            <a:ext cx="4464050" cy="1692275"/>
          </a:xfrm>
          <a:noFill/>
        </p:spPr>
      </p:pic>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2"/>
          <p:cNvSpPr>
            <a:spLocks noGrp="1" noChangeArrowheads="1"/>
          </p:cNvSpPr>
          <p:nvPr>
            <p:ph type="title"/>
          </p:nvPr>
        </p:nvSpPr>
        <p:spPr>
          <a:xfrm>
            <a:off x="612775" y="228600"/>
            <a:ext cx="8153400" cy="990600"/>
          </a:xfrm>
        </p:spPr>
        <p:txBody>
          <a:bodyPr>
            <a:normAutofit fontScale="90000"/>
          </a:bodyPr>
          <a:lstStyle/>
          <a:p>
            <a:pPr fontAlgn="auto">
              <a:spcAft>
                <a:spcPts val="0"/>
              </a:spcAft>
              <a:defRPr/>
            </a:pPr>
            <a:r>
              <a:rPr lang="it-IT" altLang="it-IT" sz="4000" b="1"/>
              <a:t>Lucien Febvre (1878-1956)</a:t>
            </a:r>
            <a:br>
              <a:rPr lang="it-IT" altLang="it-IT" sz="4000" b="1"/>
            </a:br>
            <a:r>
              <a:rPr lang="it-IT" altLang="it-IT" sz="4000"/>
              <a:t>La formazione</a:t>
            </a:r>
          </a:p>
        </p:txBody>
      </p:sp>
      <p:sp>
        <p:nvSpPr>
          <p:cNvPr id="74755" name="Rectangle 3"/>
          <p:cNvSpPr>
            <a:spLocks noGrp="1" noChangeArrowheads="1"/>
          </p:cNvSpPr>
          <p:nvPr>
            <p:ph sz="quarter" idx="1"/>
          </p:nvPr>
        </p:nvSpPr>
        <p:spPr>
          <a:xfrm>
            <a:off x="612775" y="1600200"/>
            <a:ext cx="8153400" cy="4495800"/>
          </a:xfrm>
        </p:spPr>
        <p:txBody>
          <a:bodyPr/>
          <a:lstStyle/>
          <a:p>
            <a:pPr>
              <a:lnSpc>
                <a:spcPct val="80000"/>
              </a:lnSpc>
            </a:pPr>
            <a:r>
              <a:rPr lang="it-IT" altLang="it-IT" sz="1600" smtClean="0"/>
              <a:t>1878 - nasce a Nancy, in Lorena, dove inizia gli studi liceali. E' figlio di un professore di liceo, poi passato all'insegnamento universitario.</a:t>
            </a:r>
          </a:p>
          <a:p>
            <a:pPr>
              <a:lnSpc>
                <a:spcPct val="80000"/>
              </a:lnSpc>
            </a:pPr>
            <a:r>
              <a:rPr lang="it-IT" altLang="it-IT" sz="1600" smtClean="0"/>
              <a:t>1897-98 - si trasferisce a Parigi per entrare all'Ecole Normale Supérieure dove segue i seminari del geografo </a:t>
            </a:r>
            <a:r>
              <a:rPr lang="it-IT" altLang="it-IT" sz="1600" b="1" smtClean="0"/>
              <a:t>Pierre Vidal de la Blache</a:t>
            </a:r>
            <a:r>
              <a:rPr lang="it-IT" altLang="it-IT" sz="1600" smtClean="0"/>
              <a:t>, del filosofo e antropologo </a:t>
            </a:r>
            <a:r>
              <a:rPr lang="it-IT" altLang="it-IT" sz="1600" b="1" smtClean="0"/>
              <a:t>Lucien Lévy-Bruhl</a:t>
            </a:r>
            <a:r>
              <a:rPr lang="it-IT" altLang="it-IT" sz="1600" smtClean="0"/>
              <a:t> e dello storico dell'arte </a:t>
            </a:r>
            <a:r>
              <a:rPr lang="it-IT" altLang="it-IT" sz="1600" b="1" smtClean="0"/>
              <a:t>Emile Mâle.</a:t>
            </a:r>
          </a:p>
          <a:p>
            <a:pPr>
              <a:lnSpc>
                <a:spcPct val="80000"/>
              </a:lnSpc>
            </a:pPr>
            <a:r>
              <a:rPr lang="it-IT" altLang="it-IT" sz="1600" smtClean="0"/>
              <a:t>1900 - è affascinato dalla lettura della nuova "Revue de synthèse historique" di </a:t>
            </a:r>
            <a:r>
              <a:rPr lang="it-IT" altLang="it-IT" sz="1600" b="1" smtClean="0"/>
              <a:t>Henri Berr</a:t>
            </a:r>
            <a:r>
              <a:rPr lang="it-IT" altLang="it-IT" sz="1600" smtClean="0"/>
              <a:t>, che propone una sintesi interdisciplinare fra storia, sociologia, economia, etnografia.  Particolari stimoli raccoglie dall'articolo di Maurice Dumoulin, </a:t>
            </a:r>
            <a:r>
              <a:rPr lang="it-IT" altLang="it-IT" sz="1600" i="1" smtClean="0"/>
              <a:t>Choses à faire</a:t>
            </a:r>
            <a:r>
              <a:rPr lang="it-IT" altLang="it-IT" sz="1600" smtClean="0"/>
              <a:t> , pubblicato nel 1901.</a:t>
            </a:r>
          </a:p>
          <a:p>
            <a:pPr>
              <a:lnSpc>
                <a:spcPct val="80000"/>
              </a:lnSpc>
            </a:pPr>
            <a:r>
              <a:rPr lang="it-IT" altLang="it-IT" sz="1600" smtClean="0"/>
              <a:t>1904 - ottiene un posto di professore di storia e geografia al Liceo di Besançon ed inizia a lavorare alla sua tesi di dottorato con un progetto di storia locale.</a:t>
            </a:r>
          </a:p>
          <a:p>
            <a:pPr>
              <a:lnSpc>
                <a:spcPct val="80000"/>
              </a:lnSpc>
            </a:pPr>
            <a:r>
              <a:rPr lang="it-IT" altLang="it-IT" sz="1600" smtClean="0"/>
              <a:t>1905 - pubblica sulla "Revue" di Berr una prima introduzione bibliografica e storiografica sulla provincia della Franche-Comté.</a:t>
            </a:r>
          </a:p>
          <a:p>
            <a:pPr>
              <a:lnSpc>
                <a:spcPct val="80000"/>
              </a:lnSpc>
            </a:pPr>
            <a:r>
              <a:rPr lang="it-IT" altLang="it-IT" sz="1600" smtClean="0"/>
              <a:t>1911 - presenta la sua dissertazione di dottorato su </a:t>
            </a:r>
            <a:r>
              <a:rPr lang="it-IT" altLang="it-IT" sz="1600" i="1" smtClean="0"/>
              <a:t>Philippe II et la Franche-Comté</a:t>
            </a:r>
            <a:r>
              <a:rPr lang="it-IT" altLang="it-IT" sz="1600" smtClean="0"/>
              <a:t> , dedicata alla storia delle propria regione d'origine e destinata a diventare un modello di monografia regionale nella prospettiva della storia sociale (a dispetto del titolo non è il sovrano, bensì la società e il territorio ad essere protagonista del libro, o meglio: il "personaggio storico collettivo").</a:t>
            </a:r>
          </a:p>
          <a:p>
            <a:pPr>
              <a:lnSpc>
                <a:spcPct val="80000"/>
              </a:lnSpc>
            </a:pPr>
            <a:r>
              <a:rPr lang="it-IT" altLang="it-IT" sz="1600" smtClean="0"/>
              <a:t>1912 - ottiene un incarico di insegnamento all'Università di </a:t>
            </a:r>
            <a:r>
              <a:rPr lang="it-IT" altLang="it-IT" sz="1600" b="1" smtClean="0"/>
              <a:t>Digione</a:t>
            </a:r>
            <a:r>
              <a:rPr lang="it-IT" altLang="it-IT" sz="1600" smtClean="0"/>
              <a:t>.</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4866" name="Rectangle 2"/>
          <p:cNvSpPr>
            <a:spLocks noGrp="1" noChangeArrowheads="1"/>
          </p:cNvSpPr>
          <p:nvPr>
            <p:ph type="title"/>
          </p:nvPr>
        </p:nvSpPr>
        <p:spPr>
          <a:xfrm>
            <a:off x="612775" y="228600"/>
            <a:ext cx="8153400" cy="990600"/>
          </a:xfrm>
        </p:spPr>
        <p:txBody>
          <a:bodyPr>
            <a:normAutofit fontScale="90000"/>
          </a:bodyPr>
          <a:lstStyle/>
          <a:p>
            <a:pPr fontAlgn="auto">
              <a:spcAft>
                <a:spcPts val="0"/>
              </a:spcAft>
              <a:defRPr/>
            </a:pPr>
            <a:r>
              <a:rPr lang="it-IT" altLang="it-IT" sz="4000"/>
              <a:t>   </a:t>
            </a:r>
            <a:br>
              <a:rPr lang="it-IT" altLang="it-IT" sz="4000"/>
            </a:br>
            <a:r>
              <a:rPr lang="it-IT" altLang="it-IT" sz="4000"/>
              <a:t>L’esordio scientifico (1913-1922)</a:t>
            </a:r>
          </a:p>
        </p:txBody>
      </p:sp>
      <p:sp>
        <p:nvSpPr>
          <p:cNvPr id="75779" name="Rectangle 3"/>
          <p:cNvSpPr>
            <a:spLocks noGrp="1" noChangeArrowheads="1"/>
          </p:cNvSpPr>
          <p:nvPr>
            <p:ph sz="quarter" idx="1"/>
          </p:nvPr>
        </p:nvSpPr>
        <p:spPr>
          <a:xfrm>
            <a:off x="612775" y="1600200"/>
            <a:ext cx="8153400" cy="4495800"/>
          </a:xfrm>
        </p:spPr>
        <p:txBody>
          <a:bodyPr/>
          <a:lstStyle/>
          <a:p>
            <a:pPr>
              <a:lnSpc>
                <a:spcPct val="80000"/>
              </a:lnSpc>
            </a:pPr>
            <a:r>
              <a:rPr lang="it-IT" altLang="it-IT" sz="1800" smtClean="0"/>
              <a:t>1913-14 - progetta un libro sui rapporti fra storia e geografia (suggeritogli da H. Berr), ma deve interrompere gli studi a causa della guerra.</a:t>
            </a:r>
          </a:p>
          <a:p>
            <a:pPr>
              <a:lnSpc>
                <a:spcPct val="80000"/>
              </a:lnSpc>
            </a:pPr>
            <a:r>
              <a:rPr lang="it-IT" altLang="it-IT" sz="1800" smtClean="0"/>
              <a:t>1914-18 - combatte sul fronte orientale con il grado di caporale.</a:t>
            </a:r>
          </a:p>
          <a:p>
            <a:pPr>
              <a:lnSpc>
                <a:spcPct val="80000"/>
              </a:lnSpc>
            </a:pPr>
            <a:r>
              <a:rPr lang="it-IT" altLang="it-IT" sz="1800" smtClean="0"/>
              <a:t>1919 - congedato dall'esercito è nominato professore di storia moderna all'Università di </a:t>
            </a:r>
            <a:r>
              <a:rPr lang="it-IT" altLang="it-IT" sz="1800" b="1" smtClean="0"/>
              <a:t>Strasburgo</a:t>
            </a:r>
            <a:r>
              <a:rPr lang="it-IT" altLang="it-IT" sz="1800" smtClean="0"/>
              <a:t>, da poco ritornata alla Francia. Qui incontra Marc Bloch, incaricato di storia medievale. Nella sua lezione inaugurale parla dell'utilità della storia "in un mondo in rovina". Ideologicamente indipendente, professa una personale idea di socialismo libertario, ricollegandosi alla tradizione dei </a:t>
            </a:r>
            <a:r>
              <a:rPr lang="it-IT" altLang="it-IT" sz="1800" i="1" smtClean="0"/>
              <a:t>philosophes</a:t>
            </a:r>
            <a:r>
              <a:rPr lang="it-IT" altLang="it-IT" sz="1800" smtClean="0"/>
              <a:t>  settecenteschi; lo Stato e la Chiesa sono i suoi avversari, nemici della libertà individuale.</a:t>
            </a:r>
          </a:p>
          <a:p>
            <a:pPr>
              <a:lnSpc>
                <a:spcPct val="80000"/>
              </a:lnSpc>
            </a:pPr>
            <a:r>
              <a:rPr lang="it-IT" altLang="it-IT" sz="1800" smtClean="0"/>
              <a:t>1922 - conclude e pubblica - nella collezione storica diretta da H. Berr - </a:t>
            </a:r>
            <a:r>
              <a:rPr lang="it-IT" altLang="it-IT" sz="1800" i="1" smtClean="0"/>
              <a:t>La terre et l'evolution humaine. Introduction géographique à l'histoire</a:t>
            </a:r>
            <a:r>
              <a:rPr lang="it-IT" altLang="it-IT" sz="1800" smtClean="0"/>
              <a:t>  - un libro ispirato, fra l'altro, al metodo del grande geografo anarchico Elisée Reclus - suscitando le aspre critiche dei geografi accademici. Febvre rovescia il rigido determinismo positivistico secondo cui il comportamento dell'uomo sarebbe determinato dal territorio in cui vive, mostrando come sia stato invece l'uomo a foggiare il territorio nel corso dei secoli.</a:t>
            </a:r>
          </a:p>
          <a:p>
            <a:pPr>
              <a:lnSpc>
                <a:spcPct val="80000"/>
              </a:lnSpc>
            </a:pPr>
            <a:endParaRPr lang="it-IT" altLang="it-IT" sz="1800" smtClean="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Rectangle 2"/>
          <p:cNvSpPr>
            <a:spLocks noGrp="1" noChangeArrowheads="1"/>
          </p:cNvSpPr>
          <p:nvPr>
            <p:ph type="title"/>
          </p:nvPr>
        </p:nvSpPr>
        <p:spPr>
          <a:xfrm>
            <a:off x="612775" y="228600"/>
            <a:ext cx="8153400" cy="990600"/>
          </a:xfrm>
        </p:spPr>
        <p:txBody>
          <a:bodyPr>
            <a:normAutofit fontScale="90000"/>
          </a:bodyPr>
          <a:lstStyle/>
          <a:p>
            <a:pPr fontAlgn="auto">
              <a:spcAft>
                <a:spcPts val="0"/>
              </a:spcAft>
              <a:defRPr/>
            </a:pPr>
            <a:r>
              <a:rPr lang="it-IT" altLang="it-IT" sz="4000"/>
              <a:t>    </a:t>
            </a:r>
            <a:br>
              <a:rPr lang="it-IT" altLang="it-IT" sz="4000"/>
            </a:br>
            <a:r>
              <a:rPr lang="it-IT" altLang="it-IT" sz="4000"/>
              <a:t>Il laboratorio di Strasburgo (1925-1929)</a:t>
            </a:r>
          </a:p>
        </p:txBody>
      </p:sp>
      <p:sp>
        <p:nvSpPr>
          <p:cNvPr id="76803" name="Rectangle 3"/>
          <p:cNvSpPr>
            <a:spLocks noGrp="1" noChangeArrowheads="1"/>
          </p:cNvSpPr>
          <p:nvPr>
            <p:ph sz="quarter" idx="1"/>
          </p:nvPr>
        </p:nvSpPr>
        <p:spPr>
          <a:xfrm>
            <a:off x="612775" y="1600200"/>
            <a:ext cx="8153400" cy="4495800"/>
          </a:xfrm>
        </p:spPr>
        <p:txBody>
          <a:bodyPr/>
          <a:lstStyle/>
          <a:p>
            <a:pPr>
              <a:lnSpc>
                <a:spcPct val="80000"/>
              </a:lnSpc>
            </a:pPr>
            <a:endParaRPr lang="it-IT" altLang="it-IT" sz="1800" smtClean="0"/>
          </a:p>
          <a:p>
            <a:pPr>
              <a:lnSpc>
                <a:spcPct val="80000"/>
              </a:lnSpc>
            </a:pPr>
            <a:r>
              <a:rPr lang="it-IT" altLang="it-IT" sz="1800" smtClean="0"/>
              <a:t>1925 - concorre alla cattedra di "histoire moderne et contemporaine" della Sorbona, lasciata da Seignobos, ma non la ottiene (gli viene preferito Robert Guyot, sostenuto da Emile Bourgeois); continua ad insegnare a Strasburgo.</a:t>
            </a:r>
          </a:p>
          <a:p>
            <a:pPr>
              <a:lnSpc>
                <a:spcPct val="80000"/>
              </a:lnSpc>
            </a:pPr>
            <a:endParaRPr lang="it-IT" altLang="it-IT" sz="1800" smtClean="0"/>
          </a:p>
          <a:p>
            <a:pPr>
              <a:lnSpc>
                <a:spcPct val="80000"/>
              </a:lnSpc>
            </a:pPr>
            <a:r>
              <a:rPr lang="it-IT" altLang="it-IT" sz="1800" smtClean="0"/>
              <a:t>1928 - pubblica la monografia </a:t>
            </a:r>
            <a:r>
              <a:rPr lang="it-IT" altLang="it-IT" sz="1800" i="1" smtClean="0"/>
              <a:t>Un destin, Martin Luther</a:t>
            </a:r>
            <a:r>
              <a:rPr lang="it-IT" altLang="it-IT" sz="1800" smtClean="0"/>
              <a:t>  ed inizia ad occuparsi delle origini della Riforma protestante in Francia (il progetto della ricerca è contenuto nel celebre articolo </a:t>
            </a:r>
            <a:r>
              <a:rPr lang="it-IT" altLang="it-IT" sz="1800" i="1" smtClean="0"/>
              <a:t>Une question mal posée</a:t>
            </a:r>
            <a:r>
              <a:rPr lang="it-IT" altLang="it-IT" sz="1800" smtClean="0"/>
              <a:t> ), dichiarando di voler sottrarre il tema ai teologi per restituirlo agli storici</a:t>
            </a:r>
          </a:p>
          <a:p>
            <a:pPr>
              <a:lnSpc>
                <a:spcPct val="80000"/>
              </a:lnSpc>
            </a:pPr>
            <a:endParaRPr lang="it-IT" altLang="it-IT" sz="1800" smtClean="0"/>
          </a:p>
          <a:p>
            <a:pPr>
              <a:lnSpc>
                <a:spcPct val="80000"/>
              </a:lnSpc>
            </a:pPr>
            <a:r>
              <a:rPr lang="it-IT" altLang="it-IT" sz="1800" smtClean="0"/>
              <a:t>1929 - fonda insieme a Marc Bloch la rivista </a:t>
            </a:r>
            <a:r>
              <a:rPr lang="it-IT" altLang="it-IT" sz="1800" b="1" smtClean="0"/>
              <a:t>"Annales d'histoire économique et sociale" </a:t>
            </a:r>
            <a:r>
              <a:rPr lang="it-IT" altLang="it-IT" sz="1800" smtClean="0"/>
              <a:t>(nel comitato di direzione figurano anche il geografo A. Demangeon, il sociologo M.Halbwachs, l'economista Ch. Rist e il politologo A. Siegfried).</a:t>
            </a:r>
          </a:p>
          <a:p>
            <a:pPr>
              <a:lnSpc>
                <a:spcPct val="80000"/>
              </a:lnSpc>
              <a:buFont typeface="Wingdings" pitchFamily="2" charset="2"/>
              <a:buNone/>
            </a:pPr>
            <a:endParaRPr lang="it-IT" altLang="it-IT" sz="1400" smtClean="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2"/>
          <p:cNvSpPr>
            <a:spLocks noGrp="1" noChangeArrowheads="1"/>
          </p:cNvSpPr>
          <p:nvPr>
            <p:ph type="title"/>
          </p:nvPr>
        </p:nvSpPr>
        <p:spPr>
          <a:xfrm>
            <a:off x="612775" y="228600"/>
            <a:ext cx="8153400" cy="990600"/>
          </a:xfrm>
        </p:spPr>
        <p:txBody>
          <a:bodyPr>
            <a:normAutofit fontScale="90000"/>
          </a:bodyPr>
          <a:lstStyle/>
          <a:p>
            <a:pPr fontAlgn="auto">
              <a:spcAft>
                <a:spcPts val="0"/>
              </a:spcAft>
              <a:defRPr/>
            </a:pPr>
            <a:r>
              <a:rPr lang="it-IT" altLang="it-IT" sz="4000" dirty="0" smtClean="0"/>
              <a:t>Il </a:t>
            </a:r>
            <a:r>
              <a:rPr lang="it-IT" altLang="it-IT" sz="4000" dirty="0"/>
              <a:t>Collège de France e la guerra (1933-1944)</a:t>
            </a:r>
          </a:p>
        </p:txBody>
      </p:sp>
      <p:sp>
        <p:nvSpPr>
          <p:cNvPr id="77827" name="Rectangle 3"/>
          <p:cNvSpPr>
            <a:spLocks noGrp="1" noChangeArrowheads="1"/>
          </p:cNvSpPr>
          <p:nvPr>
            <p:ph sz="quarter" idx="1"/>
          </p:nvPr>
        </p:nvSpPr>
        <p:spPr>
          <a:xfrm>
            <a:off x="612775" y="1600200"/>
            <a:ext cx="8153400" cy="4495800"/>
          </a:xfrm>
        </p:spPr>
        <p:txBody>
          <a:bodyPr/>
          <a:lstStyle/>
          <a:p>
            <a:pPr>
              <a:lnSpc>
                <a:spcPct val="80000"/>
              </a:lnSpc>
            </a:pPr>
            <a:r>
              <a:rPr lang="it-IT" altLang="it-IT" sz="1800" smtClean="0"/>
              <a:t>1933 - lascia Strasburgo per Parigi, dove è nominato professore di "Histoire de la civilisation moderne" al Collège de France.</a:t>
            </a:r>
          </a:p>
          <a:p>
            <a:pPr>
              <a:lnSpc>
                <a:spcPct val="80000"/>
              </a:lnSpc>
            </a:pPr>
            <a:r>
              <a:rPr lang="it-IT" altLang="it-IT" sz="1800" smtClean="0"/>
              <a:t>         - assume la presidenza dell'</a:t>
            </a:r>
            <a:r>
              <a:rPr lang="it-IT" altLang="it-IT" sz="1800" i="1" smtClean="0"/>
              <a:t>Encyclopédie française</a:t>
            </a:r>
            <a:r>
              <a:rPr lang="it-IT" altLang="it-IT" sz="1800" smtClean="0"/>
              <a:t>, la cui pubblicazione incomincerà nel 1935. L'incarico gli darà modo di entrare in rapporto con i cultori delle più disparate discipline.</a:t>
            </a:r>
          </a:p>
          <a:p>
            <a:pPr>
              <a:lnSpc>
                <a:spcPct val="80000"/>
              </a:lnSpc>
            </a:pPr>
            <a:r>
              <a:rPr lang="it-IT" altLang="it-IT" sz="1800" smtClean="0"/>
              <a:t>1937 - di ritorno dall'Argentina, dove ha tenuto un ciclo di conferenze, incontra il giovane </a:t>
            </a:r>
            <a:r>
              <a:rPr lang="it-IT" altLang="it-IT" sz="1800" b="1" smtClean="0"/>
              <a:t>F. Braudel</a:t>
            </a:r>
            <a:r>
              <a:rPr lang="it-IT" altLang="it-IT" sz="1800" smtClean="0"/>
              <a:t> con il quale stringe amicizia.</a:t>
            </a:r>
          </a:p>
          <a:p>
            <a:pPr>
              <a:lnSpc>
                <a:spcPct val="80000"/>
              </a:lnSpc>
            </a:pPr>
            <a:r>
              <a:rPr lang="it-IT" altLang="it-IT" sz="1800" smtClean="0"/>
              <a:t>1940-45 - troppo anziano per essere richiamato alle armi, rimane a Parigi e tiene i contatti sia con Braudel, prigioniero dei tedeschi, che con Bloch, partigiano, che verrà ucciso nel 1944.</a:t>
            </a:r>
          </a:p>
          <a:p>
            <a:pPr>
              <a:lnSpc>
                <a:spcPct val="80000"/>
              </a:lnSpc>
            </a:pPr>
            <a:r>
              <a:rPr lang="it-IT" altLang="it-IT" sz="1800" smtClean="0"/>
              <a:t>1940 - nel mese di luglio manda in stampa tutti gli articoli ancora in suo possesso. Sarà l'ultimo fascicolo delle "Annales" prima dell'interruzione bellica.</a:t>
            </a:r>
          </a:p>
          <a:p>
            <a:pPr>
              <a:lnSpc>
                <a:spcPct val="80000"/>
              </a:lnSpc>
            </a:pPr>
            <a:r>
              <a:rPr lang="it-IT" altLang="it-IT" sz="1800" smtClean="0"/>
              <a:t>1941-45 - sotto l'occupazione tedesca la rivista interrompe le pubblicazioni, ma Febvre riesce ugualmente a pubblicare sotto il titolo di "Mélanges d'histoire sociale". Prosegue le sue ricerche sulla cultura francese nell'età della Riforma.</a:t>
            </a:r>
          </a:p>
          <a:p>
            <a:pPr>
              <a:lnSpc>
                <a:spcPct val="80000"/>
              </a:lnSpc>
            </a:pPr>
            <a:r>
              <a:rPr lang="it-IT" altLang="it-IT" sz="1800" smtClean="0"/>
              <a:t>1942 - pubblica </a:t>
            </a:r>
            <a:r>
              <a:rPr lang="it-IT" altLang="it-IT" sz="1800" i="1" smtClean="0"/>
              <a:t>Le problème de l'incroyance au XVI siècle: la religion de Rabelais</a:t>
            </a:r>
            <a:r>
              <a:rPr lang="it-IT" altLang="it-IT" sz="1800" smtClean="0"/>
              <a:t>.</a:t>
            </a:r>
          </a:p>
          <a:p>
            <a:pPr>
              <a:lnSpc>
                <a:spcPct val="80000"/>
              </a:lnSpc>
            </a:pPr>
            <a:r>
              <a:rPr lang="it-IT" altLang="it-IT" sz="1800" smtClean="0"/>
              <a:t>1944 - pubblica </a:t>
            </a:r>
            <a:r>
              <a:rPr lang="it-IT" altLang="it-IT" sz="1800" i="1" smtClean="0"/>
              <a:t>Autour de l'Heptaméron: amour sacré, amour profane</a:t>
            </a:r>
            <a:r>
              <a:rPr lang="it-IT" altLang="it-IT" sz="1800" smtClean="0"/>
              <a:t>.</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42" name="Rectangle 2"/>
          <p:cNvSpPr>
            <a:spLocks noGrp="1" noChangeArrowheads="1"/>
          </p:cNvSpPr>
          <p:nvPr>
            <p:ph type="title"/>
          </p:nvPr>
        </p:nvSpPr>
        <p:spPr>
          <a:xfrm>
            <a:off x="612775" y="228600"/>
            <a:ext cx="8153400" cy="990600"/>
          </a:xfrm>
        </p:spPr>
        <p:txBody>
          <a:bodyPr>
            <a:normAutofit fontScale="90000"/>
          </a:bodyPr>
          <a:lstStyle/>
          <a:p>
            <a:pPr fontAlgn="auto">
              <a:spcAft>
                <a:spcPts val="0"/>
              </a:spcAft>
              <a:defRPr/>
            </a:pPr>
            <a:r>
              <a:rPr lang="it-IT" altLang="it-IT" sz="4000"/>
              <a:t>Il dopoguerra e l’Ecole des Hautes Etudes en Sciences Sociales (1946-1956)</a:t>
            </a:r>
          </a:p>
        </p:txBody>
      </p:sp>
      <p:sp>
        <p:nvSpPr>
          <p:cNvPr id="78851" name="Rectangle 3"/>
          <p:cNvSpPr>
            <a:spLocks noGrp="1" noChangeArrowheads="1"/>
          </p:cNvSpPr>
          <p:nvPr>
            <p:ph sz="quarter" idx="1"/>
          </p:nvPr>
        </p:nvSpPr>
        <p:spPr>
          <a:xfrm>
            <a:off x="612775" y="1600200"/>
            <a:ext cx="8153400" cy="4495800"/>
          </a:xfrm>
        </p:spPr>
        <p:txBody>
          <a:bodyPr/>
          <a:lstStyle/>
          <a:p>
            <a:pPr>
              <a:lnSpc>
                <a:spcPct val="80000"/>
              </a:lnSpc>
            </a:pPr>
            <a:r>
              <a:rPr lang="it-IT" altLang="it-IT" sz="1800" smtClean="0"/>
              <a:t>1946 - le "Annales" riprendono le pubblicazioni con un nuovo comitato di direzione presieduto da Febvre.</a:t>
            </a:r>
          </a:p>
          <a:p>
            <a:pPr>
              <a:lnSpc>
                <a:spcPct val="80000"/>
              </a:lnSpc>
            </a:pPr>
            <a:r>
              <a:rPr lang="it-IT" altLang="it-IT" sz="1800" smtClean="0"/>
              <a:t>1947 - viene creata, con un contributo della "Rokfeller Foundation", la </a:t>
            </a:r>
            <a:r>
              <a:rPr lang="it-IT" altLang="it-IT" sz="1800" b="1" smtClean="0"/>
              <a:t>VI section (</a:t>
            </a:r>
            <a:r>
              <a:rPr lang="it-IT" altLang="it-IT" sz="1800" b="1" i="1" smtClean="0"/>
              <a:t>sciences sociales</a:t>
            </a:r>
            <a:r>
              <a:rPr lang="it-IT" altLang="it-IT" sz="1800" b="1" smtClean="0"/>
              <a:t>) dell'Ecole Pratique des Hautes Etudes</a:t>
            </a:r>
            <a:r>
              <a:rPr lang="it-IT" altLang="it-IT" sz="1800" smtClean="0"/>
              <a:t>, non abilitata a concedere titoli accademici (L. Febvre è nominato direttore per le ricerche storiche; Ch. Morazé direttore per le ricerche economiche)</a:t>
            </a:r>
          </a:p>
          <a:p>
            <a:pPr>
              <a:lnSpc>
                <a:spcPct val="80000"/>
              </a:lnSpc>
            </a:pPr>
            <a:r>
              <a:rPr lang="it-IT" altLang="it-IT" sz="1800" smtClean="0"/>
              <a:t>1949 - L. Febvre è nominato membro del consiglio d'amministrazione del </a:t>
            </a:r>
            <a:r>
              <a:rPr lang="it-IT" altLang="it-IT" sz="1800" b="1" smtClean="0"/>
              <a:t>Conseil National de la Récherce Scientiphique (CNRS).</a:t>
            </a:r>
          </a:p>
          <a:p>
            <a:pPr>
              <a:lnSpc>
                <a:spcPct val="80000"/>
              </a:lnSpc>
            </a:pPr>
            <a:r>
              <a:rPr lang="it-IT" altLang="it-IT" sz="1800" smtClean="0"/>
              <a:t>         - è nominato presidente del comitato </a:t>
            </a:r>
            <a:r>
              <a:rPr lang="it-IT" altLang="it-IT" sz="1800" b="1" smtClean="0"/>
              <a:t>UNESCO</a:t>
            </a:r>
            <a:r>
              <a:rPr lang="it-IT" altLang="it-IT" sz="1800" smtClean="0"/>
              <a:t> degli storici francesi e presidente del comitato per la storia della seconda guerra mondiale.</a:t>
            </a:r>
          </a:p>
          <a:p>
            <a:pPr>
              <a:lnSpc>
                <a:spcPct val="80000"/>
              </a:lnSpc>
            </a:pPr>
            <a:r>
              <a:rPr lang="it-IT" altLang="it-IT" sz="1800" smtClean="0"/>
              <a:t>1950 – organizza e presiede il IX Congresso Internazionale di Scienze storiche, riunito a Parigi.</a:t>
            </a:r>
          </a:p>
          <a:p>
            <a:pPr>
              <a:lnSpc>
                <a:spcPct val="80000"/>
              </a:lnSpc>
            </a:pPr>
            <a:r>
              <a:rPr lang="it-IT" altLang="it-IT" sz="1800" smtClean="0"/>
              <a:t>1953 - pubblica </a:t>
            </a:r>
            <a:r>
              <a:rPr lang="it-IT" altLang="it-IT" sz="1800" i="1" smtClean="0"/>
              <a:t>Combat pour l'histoire</a:t>
            </a:r>
            <a:r>
              <a:rPr lang="it-IT" altLang="it-IT" sz="1800" smtClean="0"/>
              <a:t> , considerato il suo testamento spirituale.</a:t>
            </a:r>
          </a:p>
          <a:p>
            <a:pPr>
              <a:lnSpc>
                <a:spcPct val="80000"/>
              </a:lnSpc>
            </a:pPr>
            <a:r>
              <a:rPr lang="it-IT" altLang="it-IT" sz="1800" smtClean="0"/>
              <a:t>1956 - muore nella sua casa di campagna a Saint-Amour. </a:t>
            </a:r>
          </a:p>
          <a:p>
            <a:pPr>
              <a:lnSpc>
                <a:spcPct val="80000"/>
              </a:lnSpc>
            </a:pPr>
            <a:r>
              <a:rPr lang="it-IT" altLang="it-IT" sz="1800" smtClean="0"/>
              <a:t>         - F. Braudel assume la direzione delle "Annales" (che manterrà fino al 1968) divenendo così il successore e l'erede ideale di L. Febvre.</a:t>
            </a:r>
            <a:endParaRPr lang="it-IT" altLang="it-IT" sz="1800" b="1" smtClean="0"/>
          </a:p>
          <a:p>
            <a:pPr>
              <a:lnSpc>
                <a:spcPct val="80000"/>
              </a:lnSpc>
              <a:buFont typeface="Wingdings" pitchFamily="2" charset="2"/>
              <a:buNone/>
            </a:pPr>
            <a:endParaRPr lang="it-IT" altLang="it-IT" sz="1600" smtClean="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3714" name="Rectangle 2"/>
          <p:cNvSpPr>
            <a:spLocks noGrp="1" noChangeArrowheads="1"/>
          </p:cNvSpPr>
          <p:nvPr>
            <p:ph type="title"/>
          </p:nvPr>
        </p:nvSpPr>
        <p:spPr>
          <a:xfrm>
            <a:off x="612775" y="228600"/>
            <a:ext cx="8153400" cy="990600"/>
          </a:xfrm>
        </p:spPr>
        <p:txBody>
          <a:bodyPr>
            <a:normAutofit fontScale="90000"/>
          </a:bodyPr>
          <a:lstStyle/>
          <a:p>
            <a:pPr fontAlgn="auto">
              <a:spcAft>
                <a:spcPts val="0"/>
              </a:spcAft>
              <a:defRPr/>
            </a:pPr>
            <a:r>
              <a:rPr lang="it-IT" altLang="it-IT" sz="4000"/>
              <a:t>L’Ecole des Hautes Etudes en Sciences Sociales di Parigi: una </a:t>
            </a:r>
            <a:r>
              <a:rPr lang="it-IT" altLang="it-IT" sz="4000" i="1"/>
              <a:t>zona franca</a:t>
            </a:r>
          </a:p>
        </p:txBody>
      </p:sp>
      <p:pic>
        <p:nvPicPr>
          <p:cNvPr id="79875" name="Picture 5" descr="EHESS"/>
          <p:cNvPicPr>
            <a:picLocks noGrp="1" noChangeAspect="1" noChangeArrowheads="1"/>
          </p:cNvPicPr>
          <p:nvPr>
            <p:ph sz="quarter" idx="1"/>
          </p:nvPr>
        </p:nvPicPr>
        <p:blipFill>
          <a:blip r:embed="rId3" cstate="print"/>
          <a:srcRect/>
          <a:stretch>
            <a:fillRect/>
          </a:stretch>
        </p:blipFill>
        <p:spPr>
          <a:xfrm>
            <a:off x="1763713" y="1754188"/>
            <a:ext cx="5545137" cy="4168775"/>
          </a:xfrm>
          <a:noFill/>
        </p:spPr>
      </p:pic>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6" name="Rectangle 4"/>
          <p:cNvSpPr>
            <a:spLocks noGrp="1" noChangeArrowheads="1"/>
          </p:cNvSpPr>
          <p:nvPr>
            <p:ph type="ctrTitle"/>
          </p:nvPr>
        </p:nvSpPr>
        <p:spPr/>
        <p:txBody>
          <a:bodyPr>
            <a:normAutofit fontScale="90000"/>
          </a:bodyPr>
          <a:lstStyle/>
          <a:p>
            <a:pPr fontAlgn="auto">
              <a:spcAft>
                <a:spcPts val="0"/>
              </a:spcAft>
              <a:defRPr/>
            </a:pPr>
            <a:r>
              <a:rPr lang="it-IT" altLang="it-IT"/>
              <a:t>L’affermazione europea della storiografia francese</a:t>
            </a:r>
          </a:p>
        </p:txBody>
      </p:sp>
      <p:sp>
        <p:nvSpPr>
          <p:cNvPr id="80899" name="Rectangle 5"/>
          <p:cNvSpPr>
            <a:spLocks noGrp="1" noChangeArrowheads="1"/>
          </p:cNvSpPr>
          <p:nvPr>
            <p:ph type="subTitle" idx="1"/>
          </p:nvPr>
        </p:nvSpPr>
        <p:spPr>
          <a:xfrm>
            <a:off x="2362200" y="6049963"/>
            <a:ext cx="6705600" cy="685800"/>
          </a:xfrm>
        </p:spPr>
        <p:txBody>
          <a:bodyPr/>
          <a:lstStyle/>
          <a:p>
            <a:r>
              <a:rPr lang="it-IT" altLang="it-IT" smtClean="0"/>
              <a:t>  Da movimento a istituzione</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2"/>
          <p:cNvSpPr>
            <a:spLocks noGrp="1" noChangeArrowheads="1"/>
          </p:cNvSpPr>
          <p:nvPr>
            <p:ph type="title"/>
          </p:nvPr>
        </p:nvSpPr>
        <p:spPr>
          <a:xfrm>
            <a:off x="612775" y="228600"/>
            <a:ext cx="8153400" cy="990600"/>
          </a:xfrm>
        </p:spPr>
        <p:txBody>
          <a:bodyPr/>
          <a:lstStyle/>
          <a:p>
            <a:r>
              <a:rPr lang="it-IT" altLang="it-IT" smtClean="0"/>
              <a:t>Da Febvre a Braudel (1946-1956)</a:t>
            </a:r>
          </a:p>
        </p:txBody>
      </p:sp>
      <p:sp>
        <p:nvSpPr>
          <p:cNvPr id="81923" name="Rectangle 3"/>
          <p:cNvSpPr>
            <a:spLocks noGrp="1" noChangeArrowheads="1"/>
          </p:cNvSpPr>
          <p:nvPr>
            <p:ph sz="quarter" idx="1"/>
          </p:nvPr>
        </p:nvSpPr>
        <p:spPr>
          <a:xfrm>
            <a:off x="612775" y="1600200"/>
            <a:ext cx="8153400" cy="4495800"/>
          </a:xfrm>
        </p:spPr>
        <p:txBody>
          <a:bodyPr/>
          <a:lstStyle/>
          <a:p>
            <a:pPr>
              <a:lnSpc>
                <a:spcPct val="80000"/>
              </a:lnSpc>
            </a:pPr>
            <a:r>
              <a:rPr lang="it-IT" altLang="it-IT" sz="1800" smtClean="0"/>
              <a:t>1946 - ricostituita la redazione dopo la morte di Bloch, la rivista viene ribattezzata </a:t>
            </a:r>
            <a:r>
              <a:rPr lang="it-IT" altLang="it-IT" sz="1800" b="1" smtClean="0"/>
              <a:t>"Annales: Economies, Societés, Civilisations"</a:t>
            </a:r>
            <a:r>
              <a:rPr lang="it-IT" altLang="it-IT" sz="1800" smtClean="0"/>
              <a:t>; ne assume la direzione L. Febvre (1946-56).</a:t>
            </a:r>
          </a:p>
          <a:p>
            <a:pPr>
              <a:lnSpc>
                <a:spcPct val="80000"/>
              </a:lnSpc>
            </a:pPr>
            <a:r>
              <a:rPr lang="it-IT" altLang="it-IT" sz="1800" smtClean="0"/>
              <a:t>1947 - </a:t>
            </a:r>
            <a:r>
              <a:rPr lang="it-IT" altLang="it-IT" sz="1800" b="1" smtClean="0"/>
              <a:t>F. Braudel è bocciato ad un concorso a cattedra della Sorbona</a:t>
            </a:r>
            <a:r>
              <a:rPr lang="it-IT" altLang="it-IT" sz="1800" smtClean="0"/>
              <a:t> (è considerato “un geografo” e non uno storico)</a:t>
            </a:r>
          </a:p>
          <a:p>
            <a:pPr>
              <a:lnSpc>
                <a:spcPct val="80000"/>
              </a:lnSpc>
            </a:pPr>
            <a:r>
              <a:rPr lang="it-IT" altLang="it-IT" sz="1800" smtClean="0"/>
              <a:t>1947 - con un contributo della statunitense "Rockfeller Foundation" nasce la </a:t>
            </a:r>
            <a:r>
              <a:rPr lang="it-IT" altLang="it-IT" sz="1800" i="1" smtClean="0"/>
              <a:t>Sixième Section </a:t>
            </a:r>
            <a:r>
              <a:rPr lang="it-IT" altLang="it-IT" sz="1800" smtClean="0"/>
              <a:t>(scienze economiche e sociali) </a:t>
            </a:r>
            <a:r>
              <a:rPr lang="it-IT" altLang="it-IT" sz="1800" i="1" smtClean="0"/>
              <a:t>dell'Ecole Pratique des Hautes Etudes </a:t>
            </a:r>
            <a:r>
              <a:rPr lang="it-IT" altLang="it-IT" sz="1800" smtClean="0"/>
              <a:t>(EPHE), non abilitata a concedere titoli accademici (direttore per le ricerche storiche: F. Braudel; direttore per le ricerche economiche: Ch. Morazé).</a:t>
            </a:r>
            <a:endParaRPr lang="it-IT" altLang="it-IT" sz="1800" i="1" smtClean="0"/>
          </a:p>
          <a:p>
            <a:pPr>
              <a:lnSpc>
                <a:spcPct val="80000"/>
              </a:lnSpc>
            </a:pPr>
            <a:r>
              <a:rPr lang="it-IT" altLang="it-IT" sz="1800" smtClean="0"/>
              <a:t>1949 </a:t>
            </a:r>
            <a:r>
              <a:rPr lang="it-IT" altLang="it-IT" sz="1800" b="1" smtClean="0"/>
              <a:t>- F. Braudel è nominato membro del Collège de France</a:t>
            </a:r>
            <a:r>
              <a:rPr lang="it-IT" altLang="it-IT" sz="1800" smtClean="0"/>
              <a:t> (cattedra di </a:t>
            </a:r>
            <a:r>
              <a:rPr lang="it-IT" altLang="it-IT" sz="1800" i="1" smtClean="0"/>
              <a:t>civiltà moderna), </a:t>
            </a:r>
            <a:r>
              <a:rPr lang="it-IT" altLang="it-IT" sz="1800" smtClean="0"/>
              <a:t>ma l'istituzione è ancora snobbata dagli accademici della Sorbona, che la giudicano marginale rispetto all'Università</a:t>
            </a:r>
          </a:p>
          <a:p>
            <a:pPr>
              <a:lnSpc>
                <a:spcPct val="80000"/>
              </a:lnSpc>
            </a:pPr>
            <a:r>
              <a:rPr lang="it-IT" altLang="it-IT" sz="1800" smtClean="0"/>
              <a:t>1949-54 - F. Braudel è nominato presidente della commissione d'esami per l'ammissione all'insegnamento di storia </a:t>
            </a:r>
            <a:r>
              <a:rPr lang="it-IT" altLang="it-IT" sz="1800" i="1" smtClean="0"/>
              <a:t>(jury d'agrégation) </a:t>
            </a:r>
          </a:p>
          <a:p>
            <a:pPr>
              <a:lnSpc>
                <a:spcPct val="80000"/>
              </a:lnSpc>
            </a:pPr>
            <a:r>
              <a:rPr lang="it-IT" altLang="it-IT" sz="1800" smtClean="0"/>
              <a:t>1949 - L. Febvre è nominato membro del consiglio d'amministrazione del CNRS</a:t>
            </a:r>
          </a:p>
          <a:p>
            <a:pPr>
              <a:lnSpc>
                <a:spcPct val="80000"/>
              </a:lnSpc>
            </a:pPr>
            <a:r>
              <a:rPr lang="it-IT" altLang="it-IT" sz="1800" smtClean="0"/>
              <a:t>- </a:t>
            </a:r>
            <a:r>
              <a:rPr lang="it-IT" altLang="it-IT" sz="1800" b="1" smtClean="0"/>
              <a:t>L. Febvre è nominato presidente del comitato UNESCO degli storici</a:t>
            </a:r>
            <a:r>
              <a:rPr lang="it-IT" altLang="it-IT" sz="1800" smtClean="0"/>
              <a:t> francesi e presidente del comitato per la storia della seconda guerra mondiale</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2"/>
          <p:cNvSpPr>
            <a:spLocks noGrp="1" noChangeArrowheads="1"/>
          </p:cNvSpPr>
          <p:nvPr>
            <p:ph type="title"/>
          </p:nvPr>
        </p:nvSpPr>
        <p:spPr>
          <a:xfrm>
            <a:off x="612775" y="228600"/>
            <a:ext cx="8153400" cy="990600"/>
          </a:xfrm>
        </p:spPr>
        <p:txBody>
          <a:bodyPr/>
          <a:lstStyle/>
          <a:p>
            <a:r>
              <a:rPr lang="it-IT" altLang="it-IT" smtClean="0"/>
              <a:t>Da Febvre a Braudel (1946-1956)</a:t>
            </a:r>
          </a:p>
        </p:txBody>
      </p:sp>
      <p:sp>
        <p:nvSpPr>
          <p:cNvPr id="82947" name="Rectangle 3"/>
          <p:cNvSpPr>
            <a:spLocks noGrp="1" noChangeArrowheads="1"/>
          </p:cNvSpPr>
          <p:nvPr>
            <p:ph sz="quarter" idx="1"/>
          </p:nvPr>
        </p:nvSpPr>
        <p:spPr>
          <a:xfrm>
            <a:off x="612775" y="1600200"/>
            <a:ext cx="8153400" cy="4495800"/>
          </a:xfrm>
        </p:spPr>
        <p:txBody>
          <a:bodyPr/>
          <a:lstStyle/>
          <a:p>
            <a:pPr>
              <a:lnSpc>
                <a:spcPct val="80000"/>
              </a:lnSpc>
            </a:pPr>
            <a:r>
              <a:rPr lang="it-IT" altLang="it-IT" sz="1800" smtClean="0"/>
              <a:t>1950 - viene costituito, sotto la direzione di F. Braudel, il </a:t>
            </a:r>
            <a:r>
              <a:rPr lang="it-IT" altLang="it-IT" sz="1800" i="1" smtClean="0"/>
              <a:t>Centre de Recherches Historiques </a:t>
            </a:r>
            <a:r>
              <a:rPr lang="it-IT" altLang="it-IT" sz="1800" smtClean="0"/>
              <a:t>(CRH) presso la </a:t>
            </a:r>
            <a:r>
              <a:rPr lang="it-IT" altLang="it-IT" sz="1800" i="1" smtClean="0"/>
              <a:t>VI section </a:t>
            </a:r>
            <a:r>
              <a:rPr lang="it-IT" altLang="it-IT" sz="1800" smtClean="0"/>
              <a:t>dell'EPHE. </a:t>
            </a:r>
            <a:r>
              <a:rPr lang="fr-FR" altLang="it-IT" sz="1800" smtClean="0"/>
              <a:t>Il </a:t>
            </a:r>
            <a:r>
              <a:rPr lang="fr-FR" altLang="it-IT" sz="1800" i="1" smtClean="0"/>
              <a:t>Centre è </a:t>
            </a:r>
            <a:r>
              <a:rPr lang="fr-FR" altLang="it-IT" sz="1800" smtClean="0"/>
              <a:t>suddiviso in quattro settori tematici: 1) Affaires et gens d'affaires; 2) Monnaies, prix et conjunctures; 3) Ports, routes et traffics; 4) Démographie et société.</a:t>
            </a:r>
          </a:p>
          <a:p>
            <a:pPr>
              <a:lnSpc>
                <a:spcPct val="80000"/>
              </a:lnSpc>
            </a:pPr>
            <a:r>
              <a:rPr lang="it-IT" altLang="it-IT" sz="1800" smtClean="0"/>
              <a:t>1951 – lo storico americano </a:t>
            </a:r>
            <a:r>
              <a:rPr lang="it-IT" altLang="it-IT" sz="1800" b="1" smtClean="0"/>
              <a:t>F.C. Lane è nominato rappresentante a Parigi della "Rokfeller Foundation"</a:t>
            </a:r>
            <a:r>
              <a:rPr lang="it-IT" altLang="it-IT" sz="1800" smtClean="0"/>
              <a:t> e procura al Centre de Recherches Historiques dell'EPHE un finanziamento di 4.5000.000 di franchi per tre anni.</a:t>
            </a:r>
          </a:p>
          <a:p>
            <a:pPr>
              <a:lnSpc>
                <a:spcPct val="80000"/>
              </a:lnSpc>
            </a:pPr>
            <a:r>
              <a:rPr lang="it-IT" altLang="it-IT" sz="1800" smtClean="0"/>
              <a:t>- con l'articolo </a:t>
            </a:r>
            <a:r>
              <a:rPr lang="it-IT" altLang="it-IT" sz="1800" i="1" smtClean="0"/>
              <a:t>"Ars moriendi ". Appunti sul problema della morte alla fine del XV secolo lo </a:t>
            </a:r>
            <a:r>
              <a:rPr lang="it-IT" altLang="it-IT" sz="1800" smtClean="0"/>
              <a:t>storico italiano Alberto Tenenti, allievo di Braudel, propone di studiare gli atteggiamenti degli uomini di antico regime di fronte alla morte. L'idea - spostando l'attenzione dal XV al XVIII secolo - sarà ripresa e sviluppata venticinque anni dopo da Michel Vovelle. </a:t>
            </a:r>
          </a:p>
          <a:p>
            <a:pPr>
              <a:lnSpc>
                <a:spcPct val="80000"/>
              </a:lnSpc>
            </a:pPr>
            <a:r>
              <a:rPr lang="it-IT" altLang="it-IT" sz="1800" smtClean="0"/>
              <a:t>1952 - lo storico </a:t>
            </a:r>
            <a:r>
              <a:rPr lang="it-IT" altLang="it-IT" sz="1800" b="1" smtClean="0"/>
              <a:t>Pierre Goubert</a:t>
            </a:r>
            <a:r>
              <a:rPr lang="it-IT" altLang="it-IT" sz="1800" smtClean="0"/>
              <a:t> - autore di una monumentale tesi su </a:t>
            </a:r>
            <a:r>
              <a:rPr lang="it-IT" altLang="it-IT" sz="1800" i="1" smtClean="0"/>
              <a:t>Beauvais et le Beauvasis au XVII siècle - </a:t>
            </a:r>
            <a:r>
              <a:rPr lang="it-IT" altLang="it-IT" sz="1800" smtClean="0"/>
              <a:t>presenta sulle "Annales" una sintesi della sua ricerca che rivoluziona il tradizionale uso delle fonti demografiche.</a:t>
            </a:r>
          </a:p>
          <a:p>
            <a:pPr>
              <a:lnSpc>
                <a:spcPct val="80000"/>
              </a:lnSpc>
            </a:pPr>
            <a:r>
              <a:rPr lang="it-IT" altLang="it-IT" sz="1800" smtClean="0"/>
              <a:t>1955 - Braudel si reca negli Stati Uniti per contattare le grandi fondazioni private alla ricerca di sostegni al suo progetto di impiantare a Parigi una nuova Facoltà o Istituto universitario di scienze sociali.</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b="1" dirty="0" smtClean="0"/>
              <a:t>Verso l’internazionalizzazione della disciplina</a:t>
            </a:r>
            <a:endParaRPr lang="it-IT" b="1" dirty="0"/>
          </a:p>
        </p:txBody>
      </p:sp>
      <p:sp>
        <p:nvSpPr>
          <p:cNvPr id="3" name="Segnaposto contenuto 2"/>
          <p:cNvSpPr>
            <a:spLocks noGrp="1"/>
          </p:cNvSpPr>
          <p:nvPr>
            <p:ph sz="quarter" idx="1"/>
          </p:nvPr>
        </p:nvSpPr>
        <p:spPr/>
        <p:txBody>
          <a:bodyPr>
            <a:normAutofit fontScale="70000" lnSpcReduction="20000"/>
          </a:bodyPr>
          <a:lstStyle/>
          <a:p>
            <a:r>
              <a:rPr lang="it-IT" dirty="0"/>
              <a:t>Una caratterizzazione delle singole storiografie in senso nazionale </a:t>
            </a:r>
            <a:r>
              <a:rPr lang="it-IT" dirty="0" smtClean="0"/>
              <a:t>viene </a:t>
            </a:r>
            <a:r>
              <a:rPr lang="it-IT" dirty="0"/>
              <a:t>mantenuta anche nel secondo dopoguerra, almeno nei primi anni, con un appannamento del ruolo della storiografia </a:t>
            </a:r>
            <a:r>
              <a:rPr lang="it-IT" dirty="0">
                <a:solidFill>
                  <a:srgbClr val="FF0000"/>
                </a:solidFill>
              </a:rPr>
              <a:t>germanica</a:t>
            </a:r>
            <a:r>
              <a:rPr lang="it-IT" dirty="0"/>
              <a:t>, una relativa marginalità ed autosufficienza di quella</a:t>
            </a:r>
            <a:r>
              <a:rPr lang="it-IT" dirty="0">
                <a:solidFill>
                  <a:srgbClr val="FF0000"/>
                </a:solidFill>
              </a:rPr>
              <a:t> britannica</a:t>
            </a:r>
            <a:r>
              <a:rPr lang="it-IT" dirty="0"/>
              <a:t>, la riconquista di un significativo ruolo internazionale di quella</a:t>
            </a:r>
            <a:r>
              <a:rPr lang="it-IT" dirty="0">
                <a:solidFill>
                  <a:srgbClr val="FF0000"/>
                </a:solidFill>
              </a:rPr>
              <a:t> italiana </a:t>
            </a:r>
            <a:r>
              <a:rPr lang="it-IT" dirty="0"/>
              <a:t>– fortemente </a:t>
            </a:r>
            <a:r>
              <a:rPr lang="it-IT" dirty="0" smtClean="0"/>
              <a:t>caratterizzata </a:t>
            </a:r>
            <a:r>
              <a:rPr lang="it-IT" dirty="0"/>
              <a:t>dalla dimensione etico-politica e di storia delle idee – e con il decisivo decollo di quella</a:t>
            </a:r>
            <a:r>
              <a:rPr lang="it-IT" dirty="0">
                <a:solidFill>
                  <a:srgbClr val="FF0000"/>
                </a:solidFill>
              </a:rPr>
              <a:t> francese</a:t>
            </a:r>
            <a:r>
              <a:rPr lang="it-IT" dirty="0"/>
              <a:t>, ormai saldamente dominata dalla scuola delle </a:t>
            </a:r>
            <a:r>
              <a:rPr lang="it-IT" dirty="0">
                <a:solidFill>
                  <a:srgbClr val="FF0000"/>
                </a:solidFill>
              </a:rPr>
              <a:t>«Annales</a:t>
            </a:r>
            <a:r>
              <a:rPr lang="it-IT" dirty="0" smtClean="0">
                <a:solidFill>
                  <a:srgbClr val="FF0000"/>
                </a:solidFill>
              </a:rPr>
              <a:t>» </a:t>
            </a:r>
            <a:r>
              <a:rPr lang="it-IT" dirty="0" smtClean="0"/>
              <a:t>che </a:t>
            </a:r>
            <a:r>
              <a:rPr lang="it-IT" dirty="0"/>
              <a:t>per una lunga stagione </a:t>
            </a:r>
            <a:r>
              <a:rPr lang="it-IT" dirty="0" smtClean="0"/>
              <a:t> -tra gli anni Cinquanta e gli anni Settanta – si affermerà come </a:t>
            </a:r>
            <a:r>
              <a:rPr lang="it-IT" dirty="0"/>
              <a:t>la più prestigiosa storiografia europea se non addirittura mondiale. </a:t>
            </a:r>
            <a:endParaRPr lang="it-IT" dirty="0" smtClean="0"/>
          </a:p>
          <a:p>
            <a:r>
              <a:rPr lang="it-IT" dirty="0" smtClean="0"/>
              <a:t>Stimolata </a:t>
            </a:r>
            <a:r>
              <a:rPr lang="it-IT" dirty="0"/>
              <a:t>dalle suggestioni della storiografia francese, infatti, tutta la </a:t>
            </a:r>
            <a:r>
              <a:rPr lang="it-IT" dirty="0" smtClean="0"/>
              <a:t>storiografia </a:t>
            </a:r>
            <a:r>
              <a:rPr lang="it-IT" dirty="0"/>
              <a:t>subisce la positiva, seppur non indolore, contaminazione con le scienze sociali - in particolarmente con l’economia, la sociologia e più tardi con la psicologia e l’antropologia culturale – trasformandosi nell’ultimo scorcio del secolo in una disciplina a forte vocazione interdisciplinare.</a:t>
            </a:r>
          </a:p>
          <a:p>
            <a:endParaRPr lang="it-IT" dirty="0"/>
          </a:p>
        </p:txBody>
      </p:sp>
    </p:spTree>
    <p:extLst>
      <p:ext uri="{BB962C8B-B14F-4D97-AF65-F5344CB8AC3E}">
        <p14:creationId xmlns:p14="http://schemas.microsoft.com/office/powerpoint/2010/main" val="318293876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2"/>
          <p:cNvSpPr>
            <a:spLocks noGrp="1" noChangeArrowheads="1"/>
          </p:cNvSpPr>
          <p:nvPr>
            <p:ph type="title"/>
          </p:nvPr>
        </p:nvSpPr>
        <p:spPr>
          <a:xfrm>
            <a:off x="612775" y="228600"/>
            <a:ext cx="8153400" cy="990600"/>
          </a:xfrm>
        </p:spPr>
        <p:txBody>
          <a:bodyPr/>
          <a:lstStyle/>
          <a:p>
            <a:r>
              <a:rPr lang="it-IT" altLang="it-IT" smtClean="0"/>
              <a:t>F. Braudel e I. Wallernstein</a:t>
            </a:r>
          </a:p>
        </p:txBody>
      </p:sp>
      <p:pic>
        <p:nvPicPr>
          <p:cNvPr id="83971" name="Picture 5" descr="braudel e wallernstein"/>
          <p:cNvPicPr>
            <a:picLocks noGrp="1" noChangeAspect="1" noChangeArrowheads="1"/>
          </p:cNvPicPr>
          <p:nvPr>
            <p:ph sz="quarter" idx="1"/>
          </p:nvPr>
        </p:nvPicPr>
        <p:blipFill>
          <a:blip r:embed="rId3" cstate="print"/>
          <a:srcRect/>
          <a:stretch>
            <a:fillRect/>
          </a:stretch>
        </p:blipFill>
        <p:spPr>
          <a:xfrm>
            <a:off x="2915816" y="1700808"/>
            <a:ext cx="3384375" cy="4922728"/>
          </a:xfrm>
          <a:noFill/>
        </p:spPr>
      </p:pic>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2"/>
          <p:cNvSpPr>
            <a:spLocks noGrp="1" noChangeArrowheads="1"/>
          </p:cNvSpPr>
          <p:nvPr>
            <p:ph type="title"/>
          </p:nvPr>
        </p:nvSpPr>
        <p:spPr>
          <a:xfrm>
            <a:off x="612775" y="228600"/>
            <a:ext cx="8153400" cy="990600"/>
          </a:xfrm>
        </p:spPr>
        <p:txBody>
          <a:bodyPr/>
          <a:lstStyle/>
          <a:p>
            <a:r>
              <a:rPr lang="it-IT" altLang="it-IT" smtClean="0"/>
              <a:t>Dal movimento alle istituzioni</a:t>
            </a:r>
          </a:p>
        </p:txBody>
      </p:sp>
      <p:sp>
        <p:nvSpPr>
          <p:cNvPr id="84995" name="Rectangle 3"/>
          <p:cNvSpPr>
            <a:spLocks noGrp="1" noChangeArrowheads="1"/>
          </p:cNvSpPr>
          <p:nvPr>
            <p:ph sz="quarter" idx="1"/>
          </p:nvPr>
        </p:nvSpPr>
        <p:spPr>
          <a:xfrm>
            <a:off x="612775" y="1600200"/>
            <a:ext cx="8153400" cy="4495800"/>
          </a:xfrm>
        </p:spPr>
        <p:txBody>
          <a:bodyPr/>
          <a:lstStyle/>
          <a:p>
            <a:r>
              <a:rPr lang="it-IT" altLang="it-IT" sz="2400" i="1" smtClean="0"/>
              <a:t>Dalla fine degli anni quaranta si realizza il processo di istituzionalizzazione del movimento delle “Annales”, con la creazione nel 1947 della VI Sezione dell’EPHE. </a:t>
            </a:r>
          </a:p>
          <a:p>
            <a:r>
              <a:rPr lang="it-IT" altLang="it-IT" sz="2400" i="1" smtClean="0"/>
              <a:t>Questa realizza il proprio organigramma sulla base di una </a:t>
            </a:r>
            <a:r>
              <a:rPr lang="it-IT" altLang="it-IT" sz="2400" b="1" i="1" smtClean="0"/>
              <a:t>concezione federativa</a:t>
            </a:r>
            <a:r>
              <a:rPr lang="it-IT" altLang="it-IT" sz="2400" i="1" smtClean="0"/>
              <a:t> delle scienze umane, tendente a sostituire uno stato di apparente pacificazione alla lotta tra diverse istituzioni per il monopolio dell'insegnamento delle scienze sociali che aveva attraversato il periodo tra le due guerre.</a:t>
            </a: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4"/>
          <p:cNvSpPr>
            <a:spLocks noGrp="1" noChangeArrowheads="1"/>
          </p:cNvSpPr>
          <p:nvPr>
            <p:ph type="title"/>
          </p:nvPr>
        </p:nvSpPr>
        <p:spPr/>
        <p:txBody>
          <a:bodyPr/>
          <a:lstStyle/>
          <a:p>
            <a:r>
              <a:rPr lang="it-IT" altLang="it-IT" smtClean="0"/>
              <a:t>L’Ecole Pratiques des Hautes Etudes</a:t>
            </a:r>
          </a:p>
        </p:txBody>
      </p:sp>
      <p:pic>
        <p:nvPicPr>
          <p:cNvPr id="86019" name="Picture 7" descr="Ecole pratique"/>
          <p:cNvPicPr>
            <a:picLocks noGrp="1" noChangeAspect="1" noChangeArrowheads="1"/>
          </p:cNvPicPr>
          <p:nvPr>
            <p:ph sz="half" idx="1"/>
          </p:nvPr>
        </p:nvPicPr>
        <p:blipFill>
          <a:blip r:embed="rId3" cstate="print"/>
          <a:srcRect/>
          <a:stretch>
            <a:fillRect/>
          </a:stretch>
        </p:blipFill>
        <p:spPr>
          <a:xfrm>
            <a:off x="833438" y="1340768"/>
            <a:ext cx="3813471" cy="5257800"/>
          </a:xfrm>
          <a:noFill/>
        </p:spPr>
      </p:pic>
      <p:sp>
        <p:nvSpPr>
          <p:cNvPr id="86020" name="Rectangle 6"/>
          <p:cNvSpPr>
            <a:spLocks noGrp="1" noChangeArrowheads="1"/>
          </p:cNvSpPr>
          <p:nvPr>
            <p:ph type="body" sz="half" idx="2"/>
          </p:nvPr>
        </p:nvSpPr>
        <p:spPr/>
        <p:txBody>
          <a:bodyPr/>
          <a:lstStyle/>
          <a:p>
            <a:endParaRPr lang="it-IT" altLang="it-IT" sz="2400" smtClean="0"/>
          </a:p>
          <a:p>
            <a:endParaRPr lang="it-IT" altLang="it-IT" sz="2400" smtClean="0"/>
          </a:p>
          <a:p>
            <a:endParaRPr lang="it-IT" altLang="it-IT" sz="2400" smtClean="0"/>
          </a:p>
          <a:p>
            <a:r>
              <a:rPr lang="it-IT" altLang="it-IT" sz="2400" smtClean="0"/>
              <a:t>Il programma dei seminari interdisciplinari dell’anno 1948</a:t>
            </a: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4" name="Rectangle 4"/>
          <p:cNvSpPr>
            <a:spLocks noGrp="1" noChangeArrowheads="1"/>
          </p:cNvSpPr>
          <p:nvPr>
            <p:ph type="ctrTitle"/>
          </p:nvPr>
        </p:nvSpPr>
        <p:spPr/>
        <p:txBody>
          <a:bodyPr>
            <a:normAutofit/>
          </a:bodyPr>
          <a:lstStyle/>
          <a:p>
            <a:pPr fontAlgn="auto">
              <a:spcAft>
                <a:spcPts val="0"/>
              </a:spcAft>
              <a:defRPr/>
            </a:pPr>
            <a:r>
              <a:rPr lang="it-IT" altLang="it-IT"/>
              <a:t>Dalla rivista alla “scuola storica”</a:t>
            </a:r>
          </a:p>
        </p:txBody>
      </p:sp>
      <p:sp>
        <p:nvSpPr>
          <p:cNvPr id="86019" name="Rectangle 5"/>
          <p:cNvSpPr>
            <a:spLocks noGrp="1" noChangeArrowheads="1"/>
          </p:cNvSpPr>
          <p:nvPr>
            <p:ph type="subTitle" idx="1"/>
          </p:nvPr>
        </p:nvSpPr>
        <p:spPr>
          <a:xfrm>
            <a:off x="2362200" y="6049963"/>
            <a:ext cx="6705600" cy="685800"/>
          </a:xfrm>
        </p:spPr>
        <p:txBody>
          <a:bodyPr>
            <a:normAutofit fontScale="92500" lnSpcReduction="20000"/>
          </a:bodyPr>
          <a:lstStyle/>
          <a:p>
            <a:pPr fontAlgn="auto">
              <a:spcAft>
                <a:spcPts val="0"/>
              </a:spcAft>
              <a:buFont typeface="Wingdings"/>
              <a:buNone/>
              <a:defRPr/>
            </a:pPr>
            <a:r>
              <a:rPr lang="it-IT" altLang="it-IT" smtClean="0"/>
              <a:t>Fernand Braudel e il confronto con l’antropologia strutturale</a:t>
            </a: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4"/>
          <p:cNvSpPr>
            <a:spLocks noGrp="1" noChangeArrowheads="1"/>
          </p:cNvSpPr>
          <p:nvPr>
            <p:ph type="title"/>
          </p:nvPr>
        </p:nvSpPr>
        <p:spPr>
          <a:xfrm>
            <a:off x="251520" y="116632"/>
            <a:ext cx="8446393" cy="1139825"/>
          </a:xfrm>
        </p:spPr>
        <p:txBody>
          <a:bodyPr>
            <a:normAutofit fontScale="90000"/>
          </a:bodyPr>
          <a:lstStyle/>
          <a:p>
            <a:pPr fontAlgn="auto">
              <a:spcAft>
                <a:spcPts val="0"/>
              </a:spcAft>
              <a:defRPr/>
            </a:pPr>
            <a:r>
              <a:rPr lang="it-IT" altLang="it-IT" sz="3600" b="1" dirty="0" smtClean="0"/>
              <a:t>Claude </a:t>
            </a:r>
            <a:r>
              <a:rPr lang="it-IT" altLang="it-IT" sz="3600" b="1" dirty="0" err="1" smtClean="0"/>
              <a:t>Lévy-Strauss</a:t>
            </a:r>
            <a:r>
              <a:rPr lang="it-IT" altLang="it-IT" sz="3600" b="1" dirty="0" smtClean="0"/>
              <a:t>.   Storia e antropologia strutturale: una suggestione potente</a:t>
            </a:r>
          </a:p>
        </p:txBody>
      </p:sp>
      <p:pic>
        <p:nvPicPr>
          <p:cNvPr id="88067" name="Picture 6" descr="levistraussclaude523"/>
          <p:cNvPicPr>
            <a:picLocks noGrp="1" noChangeAspect="1" noChangeArrowheads="1"/>
          </p:cNvPicPr>
          <p:nvPr>
            <p:ph sz="quarter" idx="1"/>
          </p:nvPr>
        </p:nvPicPr>
        <p:blipFill>
          <a:blip r:embed="rId2" cstate="print"/>
          <a:srcRect/>
          <a:stretch>
            <a:fillRect/>
          </a:stretch>
        </p:blipFill>
        <p:spPr>
          <a:xfrm>
            <a:off x="563888" y="2132856"/>
            <a:ext cx="3603280" cy="3888432"/>
          </a:xfrm>
          <a:noFill/>
        </p:spPr>
      </p:pic>
      <p:pic>
        <p:nvPicPr>
          <p:cNvPr id="88068" name="Picture 8" descr="Braudel_ridotto"/>
          <p:cNvPicPr>
            <a:picLocks noGrp="1" noChangeAspect="1" noChangeArrowheads="1"/>
          </p:cNvPicPr>
          <p:nvPr>
            <p:ph sz="quarter" idx="2"/>
          </p:nvPr>
        </p:nvPicPr>
        <p:blipFill>
          <a:blip r:embed="rId3" cstate="print"/>
          <a:srcRect/>
          <a:stretch>
            <a:fillRect/>
          </a:stretch>
        </p:blipFill>
        <p:spPr>
          <a:xfrm>
            <a:off x="5292080" y="1940124"/>
            <a:ext cx="3158306" cy="4153172"/>
          </a:xfrm>
          <a:noFill/>
        </p:spPr>
      </p:pic>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2"/>
          <p:cNvSpPr>
            <a:spLocks noGrp="1" noChangeArrowheads="1"/>
          </p:cNvSpPr>
          <p:nvPr>
            <p:ph type="title"/>
          </p:nvPr>
        </p:nvSpPr>
        <p:spPr>
          <a:xfrm>
            <a:off x="612775" y="228600"/>
            <a:ext cx="8153400" cy="990600"/>
          </a:xfrm>
        </p:spPr>
        <p:txBody>
          <a:bodyPr/>
          <a:lstStyle/>
          <a:p>
            <a:r>
              <a:rPr lang="it-IT" altLang="it-IT" smtClean="0"/>
              <a:t>L’ “era Braudel”</a:t>
            </a:r>
          </a:p>
        </p:txBody>
      </p:sp>
      <p:sp>
        <p:nvSpPr>
          <p:cNvPr id="89091" name="Rectangle 3"/>
          <p:cNvSpPr>
            <a:spLocks noGrp="1" noChangeArrowheads="1"/>
          </p:cNvSpPr>
          <p:nvPr>
            <p:ph sz="quarter" idx="1"/>
          </p:nvPr>
        </p:nvSpPr>
        <p:spPr>
          <a:xfrm>
            <a:off x="612775" y="1600200"/>
            <a:ext cx="8153400" cy="4495800"/>
          </a:xfrm>
        </p:spPr>
        <p:txBody>
          <a:bodyPr/>
          <a:lstStyle/>
          <a:p>
            <a:pPr>
              <a:lnSpc>
                <a:spcPct val="80000"/>
              </a:lnSpc>
            </a:pPr>
            <a:r>
              <a:rPr lang="it-IT" altLang="it-IT" sz="1600" smtClean="0"/>
              <a:t>1956 - dopo la morte di Febvre </a:t>
            </a:r>
            <a:r>
              <a:rPr lang="it-IT" altLang="it-IT" sz="1600" b="1" smtClean="0"/>
              <a:t>F. Braudel assume la direzione delle "Annales"</a:t>
            </a:r>
            <a:r>
              <a:rPr lang="it-IT" altLang="it-IT" sz="1600" smtClean="0"/>
              <a:t> (1956-68), che si trasformano rapidamente da movimento intellettuale in istituzione accademica, identificandosi sempre più come l"organo" della </a:t>
            </a:r>
            <a:r>
              <a:rPr lang="it-IT" altLang="it-IT" sz="1600" i="1" smtClean="0"/>
              <a:t>VI section </a:t>
            </a:r>
            <a:r>
              <a:rPr lang="it-IT" altLang="it-IT" sz="1600" smtClean="0"/>
              <a:t>dell'EPHE.</a:t>
            </a:r>
          </a:p>
          <a:p>
            <a:pPr>
              <a:lnSpc>
                <a:spcPct val="80000"/>
              </a:lnSpc>
            </a:pPr>
            <a:r>
              <a:rPr lang="it-IT" altLang="it-IT" sz="1600" b="1" smtClean="0">
                <a:solidFill>
                  <a:srgbClr val="FF3300"/>
                </a:solidFill>
              </a:rPr>
              <a:t>1958 </a:t>
            </a:r>
            <a:r>
              <a:rPr lang="it-IT" altLang="it-IT" sz="1600" smtClean="0"/>
              <a:t>- rispondendo </a:t>
            </a:r>
            <a:r>
              <a:rPr lang="it-IT" altLang="it-IT" sz="1600" i="1" smtClean="0"/>
              <a:t>all'Anthropologie structurale </a:t>
            </a:r>
            <a:r>
              <a:rPr lang="it-IT" altLang="it-IT" sz="1600" smtClean="0"/>
              <a:t>di C. Lévi-Strauss</a:t>
            </a:r>
            <a:r>
              <a:rPr lang="it-IT" altLang="it-IT" sz="1600" b="1" smtClean="0"/>
              <a:t>, F. Braudel</a:t>
            </a:r>
            <a:r>
              <a:rPr lang="it-IT" altLang="it-IT" sz="1600" smtClean="0"/>
              <a:t> pubblica sulle "Annales" il celebre articolo </a:t>
            </a:r>
            <a:r>
              <a:rPr lang="it-IT" altLang="it-IT" sz="1600" b="1" i="1" smtClean="0">
                <a:solidFill>
                  <a:srgbClr val="FF3300"/>
                </a:solidFill>
              </a:rPr>
              <a:t>Histoire et sciences sociales. La "longue durée</a:t>
            </a:r>
            <a:r>
              <a:rPr lang="it-IT" altLang="it-IT" sz="1600" i="1" smtClean="0"/>
              <a:t>", </a:t>
            </a:r>
            <a:r>
              <a:rPr lang="it-IT" altLang="it-IT" sz="1600" smtClean="0"/>
              <a:t>che sarà considerato il manifesto programmatico del nuovo approccio "strutturalista" alla storia. Sull'articolo di Braudel si apre un vivace dibattito al quale prendono parte, fra gli altri, l'economista americano W.W. Rostow (1959), lo storico polacco W. Kula (1960) e lo stesso </a:t>
            </a:r>
            <a:r>
              <a:rPr lang="it-IT" altLang="it-IT" sz="1600" b="1" smtClean="0"/>
              <a:t>C. Lévi-Strauss</a:t>
            </a:r>
            <a:r>
              <a:rPr lang="it-IT" altLang="it-IT" sz="1600" smtClean="0"/>
              <a:t> (1960).</a:t>
            </a:r>
          </a:p>
          <a:p>
            <a:pPr>
              <a:lnSpc>
                <a:spcPct val="80000"/>
              </a:lnSpc>
            </a:pPr>
            <a:r>
              <a:rPr lang="it-IT" altLang="it-IT" sz="1600" smtClean="0"/>
              <a:t>1959 - con l'articolo pionieristico </a:t>
            </a:r>
            <a:r>
              <a:rPr lang="it-IT" altLang="it-IT" sz="1600" i="1" smtClean="0"/>
              <a:t>Histoire et climat </a:t>
            </a:r>
            <a:r>
              <a:rPr lang="it-IT" altLang="it-IT" sz="1600" b="1" smtClean="0"/>
              <a:t>Emmanuel Le Roy Ladurie</a:t>
            </a:r>
            <a:r>
              <a:rPr lang="it-IT" altLang="it-IT" sz="1600" smtClean="0"/>
              <a:t> propone agli storici e ai geografi un nuovo tema di ricerca: la climatologia storica.</a:t>
            </a:r>
          </a:p>
          <a:p>
            <a:pPr>
              <a:lnSpc>
                <a:spcPct val="80000"/>
              </a:lnSpc>
            </a:pPr>
            <a:r>
              <a:rPr lang="it-IT" altLang="it-IT" sz="1600" smtClean="0"/>
              <a:t>1960 - </a:t>
            </a:r>
            <a:r>
              <a:rPr lang="it-IT" altLang="it-IT" sz="1600" b="1" smtClean="0"/>
              <a:t>Jacques Le Goff</a:t>
            </a:r>
            <a:r>
              <a:rPr lang="it-IT" altLang="it-IT" sz="1600" smtClean="0"/>
              <a:t> pubblica l'articolo </a:t>
            </a:r>
            <a:r>
              <a:rPr lang="it-IT" altLang="it-IT" sz="1600" i="1" smtClean="0"/>
              <a:t>Temps de l'église et temps du marchand, </a:t>
            </a:r>
            <a:r>
              <a:rPr lang="it-IT" altLang="it-IT" sz="1600" smtClean="0"/>
              <a:t>nel quale affronta la diversa percezione del tempo degli uomini del medioevo.</a:t>
            </a:r>
          </a:p>
          <a:p>
            <a:pPr>
              <a:lnSpc>
                <a:spcPct val="80000"/>
              </a:lnSpc>
            </a:pPr>
            <a:r>
              <a:rPr lang="it-IT" altLang="it-IT" sz="1600" smtClean="0"/>
              <a:t>1961 - nell'articolo </a:t>
            </a:r>
            <a:r>
              <a:rPr lang="it-IT" altLang="it-IT" sz="1600" i="1" smtClean="0"/>
              <a:t>Problèmes et méthodes d'une histoire de la psychologie collective </a:t>
            </a:r>
            <a:r>
              <a:rPr lang="it-IT" altLang="it-IT" sz="1600" b="1" smtClean="0"/>
              <a:t>Alphonse Dupront</a:t>
            </a:r>
            <a:r>
              <a:rPr lang="it-IT" altLang="it-IT" sz="1600" smtClean="0"/>
              <a:t> tende la mano agli psicologi proponendo di approfondire insieme i suggerimenti di Febvre sulla storia delle sensibilità collettive del passato.</a:t>
            </a:r>
          </a:p>
          <a:p>
            <a:pPr>
              <a:lnSpc>
                <a:spcPct val="80000"/>
              </a:lnSpc>
            </a:pPr>
            <a:r>
              <a:rPr lang="it-IT" altLang="it-IT" sz="1600" smtClean="0"/>
              <a:t>- con il fasc.3 del 1961 </a:t>
            </a:r>
            <a:r>
              <a:rPr lang="it-IT" altLang="it-IT" sz="1600" b="1" smtClean="0"/>
              <a:t>Braudel </a:t>
            </a:r>
            <a:r>
              <a:rPr lang="it-IT" altLang="it-IT" sz="1600" smtClean="0"/>
              <a:t>lancia l'inchiesta collettiva su </a:t>
            </a:r>
            <a:r>
              <a:rPr lang="it-IT" altLang="it-IT" sz="1600" i="1" smtClean="0"/>
              <a:t>Vita materiale e comportamenti biologici, </a:t>
            </a:r>
            <a:r>
              <a:rPr lang="it-IT" altLang="it-IT" sz="1600" smtClean="0"/>
              <a:t>aperta da una serie di articoli di storia dell'alimentazione.</a:t>
            </a: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2"/>
          <p:cNvSpPr>
            <a:spLocks noGrp="1" noChangeArrowheads="1"/>
          </p:cNvSpPr>
          <p:nvPr>
            <p:ph type="title"/>
          </p:nvPr>
        </p:nvSpPr>
        <p:spPr>
          <a:xfrm>
            <a:off x="612775" y="228600"/>
            <a:ext cx="8153400" cy="990600"/>
          </a:xfrm>
        </p:spPr>
        <p:txBody>
          <a:bodyPr/>
          <a:lstStyle/>
          <a:p>
            <a:r>
              <a:rPr lang="it-IT" altLang="it-IT" smtClean="0"/>
              <a:t>Gli anni sessanta</a:t>
            </a:r>
          </a:p>
        </p:txBody>
      </p:sp>
      <p:sp>
        <p:nvSpPr>
          <p:cNvPr id="90115" name="Rectangle 3"/>
          <p:cNvSpPr>
            <a:spLocks noGrp="1" noChangeArrowheads="1"/>
          </p:cNvSpPr>
          <p:nvPr>
            <p:ph sz="quarter" idx="1"/>
          </p:nvPr>
        </p:nvSpPr>
        <p:spPr>
          <a:xfrm>
            <a:off x="612775" y="1600200"/>
            <a:ext cx="8153400" cy="4495800"/>
          </a:xfrm>
        </p:spPr>
        <p:txBody>
          <a:bodyPr/>
          <a:lstStyle/>
          <a:p>
            <a:pPr>
              <a:lnSpc>
                <a:spcPct val="80000"/>
              </a:lnSpc>
            </a:pPr>
            <a:r>
              <a:rPr lang="it-IT" altLang="it-IT" sz="1600" smtClean="0"/>
              <a:t>1963 - per iniziativa del Ministero dell'Educazione Nazionale e con un contributo della statunitense </a:t>
            </a:r>
            <a:r>
              <a:rPr lang="it-IT" altLang="it-IT" sz="1600" b="1" smtClean="0"/>
              <a:t>Ford Foundation</a:t>
            </a:r>
            <a:r>
              <a:rPr lang="it-IT" altLang="it-IT" sz="1600" smtClean="0"/>
              <a:t> nasce la </a:t>
            </a:r>
            <a:r>
              <a:rPr lang="it-IT" altLang="it-IT" sz="1600" i="1" smtClean="0">
                <a:solidFill>
                  <a:srgbClr val="FF3300"/>
                </a:solidFill>
              </a:rPr>
              <a:t>Maison des Sciences de l'Homme,</a:t>
            </a:r>
            <a:r>
              <a:rPr lang="it-IT" altLang="it-IT" sz="1600" i="1" smtClean="0"/>
              <a:t> </a:t>
            </a:r>
            <a:r>
              <a:rPr lang="it-IT" altLang="it-IT" sz="1600" smtClean="0"/>
              <a:t>destinata a riunire tutti i centri di ricerca di "scienze umane" in un'unica modernissima sede che sarà inaugurata solo nel 1970 (Braudel presidente e amministratore)</a:t>
            </a:r>
          </a:p>
          <a:p>
            <a:pPr>
              <a:lnSpc>
                <a:spcPct val="80000"/>
              </a:lnSpc>
            </a:pPr>
            <a:r>
              <a:rPr lang="it-IT" altLang="it-IT" sz="1600" smtClean="0"/>
              <a:t>1967 - l'articolo di </a:t>
            </a:r>
            <a:r>
              <a:rPr lang="it-IT" altLang="it-IT" sz="1600" b="1" smtClean="0"/>
              <a:t>Jean-Pierre Peter</a:t>
            </a:r>
            <a:r>
              <a:rPr lang="it-IT" altLang="it-IT" sz="1600" smtClean="0"/>
              <a:t> su </a:t>
            </a:r>
            <a:r>
              <a:rPr lang="it-IT" altLang="it-IT" sz="1600" i="1" smtClean="0"/>
              <a:t>Malati e malattie alla fine del XVIII secolo </a:t>
            </a:r>
            <a:r>
              <a:rPr lang="it-IT" altLang="it-IT" sz="1600" smtClean="0"/>
              <a:t>apre un nuovo e fecondo filone di studio, chiamando gli storici a confrontarsi con le scienze della vita. Il tema - in una chiave diversa - era stato già affrontato nel 1963 da </a:t>
            </a:r>
            <a:r>
              <a:rPr lang="it-IT" altLang="it-IT" sz="1600" b="1" smtClean="0"/>
              <a:t>Michel Foucault</a:t>
            </a:r>
            <a:r>
              <a:rPr lang="it-IT" altLang="it-IT" sz="1600" smtClean="0"/>
              <a:t> nel libro </a:t>
            </a:r>
            <a:r>
              <a:rPr lang="it-IT" altLang="it-IT" sz="1600" i="1" smtClean="0"/>
              <a:t>Naissance de la clinique. Une archéologie du regard médical.</a:t>
            </a:r>
          </a:p>
          <a:p>
            <a:pPr>
              <a:lnSpc>
                <a:spcPct val="80000"/>
              </a:lnSpc>
            </a:pPr>
            <a:r>
              <a:rPr lang="it-IT" altLang="it-IT" sz="1600" b="1" smtClean="0">
                <a:solidFill>
                  <a:srgbClr val="FF3300"/>
                </a:solidFill>
              </a:rPr>
              <a:t>1968 -</a:t>
            </a:r>
            <a:r>
              <a:rPr lang="it-IT" altLang="it-IT" sz="1600" smtClean="0"/>
              <a:t> alla fine dell'anno e dopo la </a:t>
            </a:r>
            <a:r>
              <a:rPr lang="it-IT" altLang="it-IT" sz="1600" b="1" smtClean="0"/>
              <a:t>rivolta studentesca</a:t>
            </a:r>
            <a:r>
              <a:rPr lang="it-IT" altLang="it-IT" sz="1600" smtClean="0"/>
              <a:t> esplosa nel mese di maggio </a:t>
            </a:r>
            <a:r>
              <a:rPr lang="it-IT" altLang="it-IT" sz="1600" b="1" smtClean="0">
                <a:solidFill>
                  <a:srgbClr val="FF3300"/>
                </a:solidFill>
              </a:rPr>
              <a:t>F. Braudel lascia la direzione delle "Annales".</a:t>
            </a:r>
            <a:r>
              <a:rPr lang="it-IT" altLang="it-IT" sz="1600" smtClean="0"/>
              <a:t> </a:t>
            </a:r>
          </a:p>
          <a:p>
            <a:pPr>
              <a:lnSpc>
                <a:spcPct val="80000"/>
              </a:lnSpc>
            </a:pPr>
            <a:r>
              <a:rPr lang="it-IT" altLang="it-IT" sz="1600" smtClean="0">
                <a:solidFill>
                  <a:srgbClr val="FF3300"/>
                </a:solidFill>
              </a:rPr>
              <a:t>Si palesa il dissenso tra Braudel e R. Mandrou</a:t>
            </a:r>
            <a:r>
              <a:rPr lang="it-IT" altLang="it-IT" sz="1600" smtClean="0"/>
              <a:t> (segretario di redazione della rivista) a proposito del presunto "tradimento" dell'eredità dell'ultimo Febvre e della sua proposta di psicologia storica da realizzarsi anche attraverso la biografia storica. Secondo Mandrou (autore di </a:t>
            </a:r>
            <a:r>
              <a:rPr lang="it-IT" altLang="it-IT" sz="1600" i="1" smtClean="0"/>
              <a:t>Magistrats et sorcières en France au XVII siècle, </a:t>
            </a:r>
            <a:r>
              <a:rPr lang="it-IT" altLang="it-IT" sz="1600" smtClean="0"/>
              <a:t>Paris 1968) lo "strutturalismo" di Braudel e la sua preferenza per gli studi di storia economica portano a sacrificare la dimensione più propriamente umana della ricerca storica. Charles Morazé nell'articolo </a:t>
            </a:r>
            <a:r>
              <a:rPr lang="it-IT" altLang="it-IT" sz="1600" i="1" smtClean="0"/>
              <a:t>L'histoire et l'unité des sciences de l'homme </a:t>
            </a:r>
            <a:r>
              <a:rPr lang="it-IT" altLang="it-IT" sz="1600" smtClean="0"/>
              <a:t>propone una radicale revisione della tradizionale logica delle "scienze umane".</a:t>
            </a:r>
            <a:endParaRPr lang="it-IT" altLang="it-IT" sz="1600" i="1" smtClean="0"/>
          </a:p>
          <a:p>
            <a:pPr>
              <a:lnSpc>
                <a:spcPct val="80000"/>
              </a:lnSpc>
            </a:pPr>
            <a:endParaRPr lang="it-IT" altLang="it-IT" sz="1600" smtClean="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2"/>
          <p:cNvSpPr>
            <a:spLocks noGrp="1" noChangeArrowheads="1"/>
          </p:cNvSpPr>
          <p:nvPr>
            <p:ph type="title"/>
          </p:nvPr>
        </p:nvSpPr>
        <p:spPr/>
        <p:txBody>
          <a:bodyPr/>
          <a:lstStyle/>
          <a:p>
            <a:r>
              <a:rPr lang="it-IT" altLang="it-IT" smtClean="0"/>
              <a:t>Braudel al comando</a:t>
            </a:r>
          </a:p>
        </p:txBody>
      </p:sp>
      <p:pic>
        <p:nvPicPr>
          <p:cNvPr id="91139" name="Picture 7" descr="braudel"/>
          <p:cNvPicPr>
            <a:picLocks noGrp="1" noChangeAspect="1" noChangeArrowheads="1"/>
          </p:cNvPicPr>
          <p:nvPr>
            <p:ph sz="half" idx="1"/>
          </p:nvPr>
        </p:nvPicPr>
        <p:blipFill>
          <a:blip r:embed="rId3" cstate="print"/>
          <a:srcRect/>
          <a:stretch>
            <a:fillRect/>
          </a:stretch>
        </p:blipFill>
        <p:spPr>
          <a:xfrm>
            <a:off x="467544" y="1725498"/>
            <a:ext cx="2808238" cy="4367798"/>
          </a:xfrm>
          <a:noFill/>
        </p:spPr>
      </p:pic>
      <p:pic>
        <p:nvPicPr>
          <p:cNvPr id="91140" name="Picture 8" descr="annales"/>
          <p:cNvPicPr>
            <a:picLocks noGrp="1" noChangeAspect="1" noChangeArrowheads="1"/>
          </p:cNvPicPr>
          <p:nvPr>
            <p:ph sz="quarter" idx="2"/>
          </p:nvPr>
        </p:nvPicPr>
        <p:blipFill>
          <a:blip r:embed="rId4" cstate="print"/>
          <a:srcRect/>
          <a:stretch>
            <a:fillRect/>
          </a:stretch>
        </p:blipFill>
        <p:spPr>
          <a:xfrm>
            <a:off x="6080820" y="270960"/>
            <a:ext cx="2811660" cy="3518403"/>
          </a:xfrm>
          <a:noFill/>
        </p:spPr>
      </p:pic>
      <p:pic>
        <p:nvPicPr>
          <p:cNvPr id="91141" name="Picture 9" descr="EHESS"/>
          <p:cNvPicPr>
            <a:picLocks noGrp="1" noChangeAspect="1" noChangeArrowheads="1"/>
          </p:cNvPicPr>
          <p:nvPr>
            <p:ph sz="quarter" idx="3"/>
          </p:nvPr>
        </p:nvPicPr>
        <p:blipFill>
          <a:blip r:embed="rId5" cstate="print"/>
          <a:srcRect/>
          <a:stretch>
            <a:fillRect/>
          </a:stretch>
        </p:blipFill>
        <p:spPr>
          <a:xfrm>
            <a:off x="2916238" y="2781300"/>
            <a:ext cx="4968130" cy="3737037"/>
          </a:xfrm>
          <a:noFill/>
        </p:spPr>
      </p:pic>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2"/>
          <p:cNvSpPr>
            <a:spLocks noGrp="1" noChangeArrowheads="1"/>
          </p:cNvSpPr>
          <p:nvPr>
            <p:ph type="title"/>
          </p:nvPr>
        </p:nvSpPr>
        <p:spPr>
          <a:xfrm>
            <a:off x="612775" y="228600"/>
            <a:ext cx="8153400" cy="990600"/>
          </a:xfrm>
        </p:spPr>
        <p:txBody>
          <a:bodyPr/>
          <a:lstStyle/>
          <a:p>
            <a:r>
              <a:rPr lang="it-IT" altLang="it-IT" b="1" dirty="0" err="1" smtClean="0"/>
              <a:t>Fernand</a:t>
            </a:r>
            <a:r>
              <a:rPr lang="it-IT" altLang="it-IT" b="1" dirty="0" smtClean="0"/>
              <a:t> </a:t>
            </a:r>
            <a:r>
              <a:rPr lang="it-IT" altLang="it-IT" b="1" dirty="0" err="1" smtClean="0"/>
              <a:t>Braudel</a:t>
            </a:r>
            <a:r>
              <a:rPr lang="it-IT" altLang="it-IT" b="1" dirty="0" smtClean="0"/>
              <a:t> (1902-1985)</a:t>
            </a:r>
          </a:p>
        </p:txBody>
      </p:sp>
      <p:sp>
        <p:nvSpPr>
          <p:cNvPr id="91139" name="Rectangle 3"/>
          <p:cNvSpPr>
            <a:spLocks noGrp="1" noChangeArrowheads="1"/>
          </p:cNvSpPr>
          <p:nvPr>
            <p:ph sz="quarter" idx="1"/>
          </p:nvPr>
        </p:nvSpPr>
        <p:spPr>
          <a:xfrm>
            <a:off x="612775" y="1600200"/>
            <a:ext cx="8153400" cy="4495800"/>
          </a:xfrm>
        </p:spPr>
        <p:txBody>
          <a:bodyPr>
            <a:normAutofit fontScale="92500" lnSpcReduction="20000"/>
          </a:bodyPr>
          <a:lstStyle/>
          <a:p>
            <a:pPr marL="320040" indent="-320040" fontAlgn="auto">
              <a:lnSpc>
                <a:spcPct val="80000"/>
              </a:lnSpc>
              <a:spcAft>
                <a:spcPts val="0"/>
              </a:spcAft>
              <a:buFont typeface="Wingdings"/>
              <a:buChar char=""/>
              <a:defRPr/>
            </a:pPr>
            <a:r>
              <a:rPr lang="it-IT" altLang="it-IT" sz="1200" smtClean="0"/>
              <a:t>1902 - nasce a Lumèville-en-Ornois, in Lorena, durante le vacanze estive dei genitori; il padre è direttore didattico a Parigi.</a:t>
            </a:r>
          </a:p>
          <a:p>
            <a:pPr marL="320040" indent="-320040" fontAlgn="auto">
              <a:lnSpc>
                <a:spcPct val="80000"/>
              </a:lnSpc>
              <a:spcAft>
                <a:spcPts val="0"/>
              </a:spcAft>
              <a:buFont typeface="Wingdings"/>
              <a:buChar char=""/>
              <a:defRPr/>
            </a:pPr>
            <a:r>
              <a:rPr lang="it-IT" altLang="it-IT" sz="1200" smtClean="0"/>
              <a:t>1904 - per ragioni di salute viene affidato alle cure della nonna paterna, a Lumèville, dove vive fino all'età di sette anni a contatto della natura.</a:t>
            </a:r>
          </a:p>
          <a:p>
            <a:pPr marL="320040" indent="-320040" fontAlgn="auto">
              <a:lnSpc>
                <a:spcPct val="80000"/>
              </a:lnSpc>
              <a:spcAft>
                <a:spcPts val="0"/>
              </a:spcAft>
              <a:buFont typeface="Wingdings"/>
              <a:buChar char=""/>
              <a:defRPr/>
            </a:pPr>
            <a:r>
              <a:rPr lang="it-IT" altLang="it-IT" sz="1200" smtClean="0"/>
              <a:t>1909 - ritorna a vivere con i genitori a Mérielle, nella "banlieu" di Parigi, dove frequenta le scuole primarie; quindi frequenta il liceo Voltaire a Parigi.</a:t>
            </a:r>
          </a:p>
          <a:p>
            <a:pPr marL="320040" indent="-320040" fontAlgn="auto">
              <a:lnSpc>
                <a:spcPct val="80000"/>
              </a:lnSpc>
              <a:spcAft>
                <a:spcPts val="0"/>
              </a:spcAft>
              <a:buFont typeface="Wingdings"/>
              <a:buChar char=""/>
              <a:defRPr/>
            </a:pPr>
            <a:r>
              <a:rPr lang="it-IT" altLang="it-IT" sz="1200" smtClean="0"/>
              <a:t>1919 - incerto fra medicina e matematica, sceglie la facoltà di Lettere e si iscrive alla Sorbona.</a:t>
            </a:r>
          </a:p>
          <a:p>
            <a:pPr marL="320040" indent="-320040" fontAlgn="auto">
              <a:lnSpc>
                <a:spcPct val="80000"/>
              </a:lnSpc>
              <a:spcAft>
                <a:spcPts val="0"/>
              </a:spcAft>
              <a:buFont typeface="Wingdings"/>
              <a:buChar char=""/>
              <a:defRPr/>
            </a:pPr>
            <a:r>
              <a:rPr lang="it-IT" altLang="it-IT" sz="1200" smtClean="0"/>
              <a:t>1922 - si laurea in storia economica con Henri Hauser, presentando una tesi piuttosto tradizionale su Bar-le-Duc (Lorena) durante la Rivoluzione francese. </a:t>
            </a:r>
          </a:p>
          <a:p>
            <a:pPr marL="320040" indent="-320040" fontAlgn="auto">
              <a:lnSpc>
                <a:spcPct val="80000"/>
              </a:lnSpc>
              <a:spcAft>
                <a:spcPts val="0"/>
              </a:spcAft>
              <a:buFont typeface="Wingdings"/>
              <a:buChar char=""/>
              <a:defRPr/>
            </a:pPr>
            <a:r>
              <a:rPr lang="it-IT" altLang="it-IT" sz="1200" smtClean="0"/>
              <a:t>1923 - consegue l'</a:t>
            </a:r>
            <a:r>
              <a:rPr lang="it-IT" altLang="it-IT" sz="1200" i="1" smtClean="0"/>
              <a:t>agrégation </a:t>
            </a:r>
            <a:r>
              <a:rPr lang="it-IT" altLang="it-IT" sz="1200" smtClean="0"/>
              <a:t> e sceglie di trasferirsi in Algeria per insegnare nelle scuole superiori</a:t>
            </a:r>
          </a:p>
          <a:p>
            <a:pPr marL="320040" indent="-320040" fontAlgn="auto">
              <a:lnSpc>
                <a:spcPct val="80000"/>
              </a:lnSpc>
              <a:spcAft>
                <a:spcPts val="0"/>
              </a:spcAft>
              <a:buFont typeface="Wingdings"/>
              <a:buChar char=""/>
              <a:defRPr/>
            </a:pPr>
            <a:r>
              <a:rPr lang="it-IT" altLang="it-IT" sz="1200" smtClean="0"/>
              <a:t>      - inizia a lavorare alla sua tesi di dottorato su "Filippo II, la Spagna e il mondo mediterraneo nel XVI secolo", sotto la direzione (formale) di Georges Pagés</a:t>
            </a:r>
          </a:p>
          <a:p>
            <a:pPr marL="320040" indent="-320040" fontAlgn="auto">
              <a:lnSpc>
                <a:spcPct val="80000"/>
              </a:lnSpc>
              <a:spcAft>
                <a:spcPts val="0"/>
              </a:spcAft>
              <a:buFont typeface="Wingdings"/>
              <a:buChar char=""/>
              <a:defRPr/>
            </a:pPr>
            <a:r>
              <a:rPr lang="it-IT" altLang="it-IT" sz="1200" smtClean="0"/>
              <a:t>1923-32 - per nove anni insegna storia e geografia nelle scuole superiori in Algeria, prima a Costantina, poi ad Algeri; durante le vacanze estive lavora nell'archivio spagnolo di Simancas e negli archivi delle principali città del Mediterraneo, dove ha modo di incontrare numerosi studiosi stranieri, fra i quali Hearl Hamilton e Federico Chabod. Ad Algeri conosce Paule che più tardi diverrà sua moglie. </a:t>
            </a:r>
          </a:p>
          <a:p>
            <a:pPr marL="320040" indent="-320040" fontAlgn="auto">
              <a:lnSpc>
                <a:spcPct val="80000"/>
              </a:lnSpc>
              <a:spcAft>
                <a:spcPts val="0"/>
              </a:spcAft>
              <a:buFont typeface="Wingdings"/>
              <a:buChar char=""/>
              <a:defRPr/>
            </a:pPr>
            <a:r>
              <a:rPr lang="it-IT" altLang="it-IT" sz="1200" smtClean="0"/>
              <a:t>1927 - chiede consiglio per la tesi a Lucien Febvre che gli suggerisce di rovesciare la prospettiva </a:t>
            </a:r>
            <a:r>
              <a:rPr lang="it-IT" altLang="it-IT" sz="1200" i="1" smtClean="0"/>
              <a:t>protagonista/sfondo</a:t>
            </a:r>
            <a:r>
              <a:rPr lang="it-IT" altLang="it-IT" sz="1200" smtClean="0"/>
              <a:t>, portando in primo piano la civiltà mediterranea</a:t>
            </a:r>
          </a:p>
          <a:p>
            <a:pPr marL="320040" indent="-320040" fontAlgn="auto">
              <a:lnSpc>
                <a:spcPct val="80000"/>
              </a:lnSpc>
              <a:spcAft>
                <a:spcPts val="0"/>
              </a:spcAft>
              <a:buFont typeface="Wingdings"/>
              <a:buChar char=""/>
              <a:defRPr/>
            </a:pPr>
            <a:r>
              <a:rPr lang="it-IT" altLang="it-IT" sz="1200" smtClean="0"/>
              <a:t>   - interrompe per breve tempo l'insegnamento per svolgere il servizio militare in Germania</a:t>
            </a:r>
          </a:p>
          <a:p>
            <a:pPr marL="320040" indent="-320040" fontAlgn="auto">
              <a:lnSpc>
                <a:spcPct val="80000"/>
              </a:lnSpc>
              <a:spcAft>
                <a:spcPts val="0"/>
              </a:spcAft>
              <a:buFont typeface="Wingdings"/>
              <a:buChar char=""/>
              <a:defRPr/>
            </a:pPr>
            <a:r>
              <a:rPr lang="it-IT" altLang="it-IT" sz="1200" smtClean="0"/>
              <a:t>1930 - in occasione del congresso storico per il "Centenario della conquista francese" (di cui è il vice segretario) incontra ad Algeri Henri Berr</a:t>
            </a:r>
          </a:p>
          <a:p>
            <a:pPr marL="320040" indent="-320040" fontAlgn="auto">
              <a:lnSpc>
                <a:spcPct val="80000"/>
              </a:lnSpc>
              <a:spcAft>
                <a:spcPts val="0"/>
              </a:spcAft>
              <a:buFont typeface="Wingdings"/>
              <a:buChar char=""/>
              <a:defRPr/>
            </a:pPr>
            <a:r>
              <a:rPr lang="it-IT" altLang="it-IT" sz="1200" smtClean="0"/>
              <a:t>1931 - incontra ad Algeri Henri Pirenne, invitato a tenere un ciclo di conferenze sul mondo islamico e il Mediterraneo.</a:t>
            </a:r>
          </a:p>
          <a:p>
            <a:pPr marL="320040" indent="-320040" fontAlgn="auto">
              <a:lnSpc>
                <a:spcPct val="80000"/>
              </a:lnSpc>
              <a:spcAft>
                <a:spcPts val="0"/>
              </a:spcAft>
              <a:buFont typeface="Wingdings"/>
              <a:buChar char=""/>
              <a:defRPr/>
            </a:pPr>
            <a:r>
              <a:rPr lang="it-IT" altLang="it-IT" sz="1200" smtClean="0"/>
              <a:t>1932-34 - ritorna in Francia e per due anni insegna nei licei di Parigi.</a:t>
            </a:r>
          </a:p>
          <a:p>
            <a:pPr marL="320040" indent="-320040" fontAlgn="auto">
              <a:lnSpc>
                <a:spcPct val="80000"/>
              </a:lnSpc>
              <a:spcAft>
                <a:spcPts val="0"/>
              </a:spcAft>
              <a:buFont typeface="Wingdings"/>
              <a:buChar char=""/>
              <a:defRPr/>
            </a:pPr>
            <a:r>
              <a:rPr lang="it-IT" altLang="it-IT" sz="1200" smtClean="0"/>
              <a:t>1934-35 - ottiene un incarico di insegnamento alla Sorbona nel quadro dei programmi preparatori all'</a:t>
            </a:r>
            <a:r>
              <a:rPr lang="it-IT" altLang="it-IT" sz="1200" i="1" smtClean="0"/>
              <a:t>agrégation</a:t>
            </a:r>
            <a:r>
              <a:rPr lang="it-IT" altLang="it-IT" sz="1200" smtClean="0"/>
              <a:t>  (storia dell'America Latina)</a:t>
            </a:r>
          </a:p>
          <a:p>
            <a:pPr marL="320040" indent="-320040" fontAlgn="auto">
              <a:lnSpc>
                <a:spcPct val="80000"/>
              </a:lnSpc>
              <a:spcAft>
                <a:spcPts val="0"/>
              </a:spcAft>
              <a:buFont typeface="Wingdings"/>
              <a:buChar char=""/>
              <a:defRPr/>
            </a:pPr>
            <a:r>
              <a:rPr lang="it-IT" altLang="it-IT" sz="1200" smtClean="0"/>
              <a:t>1935 - scopre nell'archivio di Ragusa le serie delle corrispondenze commerciali; non avendo altri strumenti a disposizione, "fotografa" i documenti con una vecchia cinepresa rallentata</a:t>
            </a:r>
          </a:p>
          <a:p>
            <a:pPr marL="320040" indent="-320040" fontAlgn="auto">
              <a:lnSpc>
                <a:spcPct val="80000"/>
              </a:lnSpc>
              <a:spcAft>
                <a:spcPts val="0"/>
              </a:spcAft>
              <a:buFont typeface="Wingdings"/>
              <a:buChar char=""/>
              <a:defRPr/>
            </a:pPr>
            <a:r>
              <a:rPr lang="it-IT" altLang="it-IT" sz="1200" smtClean="0"/>
              <a:t>1935-37 - per due anni insegna alla nuova università di San Paulo del Brasile. Durante tutto l'inverno (periodo di vacanze) studia negli archivi italiani (Palermo, Napoli, Roma, Firenze, Genova).</a:t>
            </a: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2"/>
          <p:cNvSpPr>
            <a:spLocks noGrp="1" noChangeArrowheads="1"/>
          </p:cNvSpPr>
          <p:nvPr>
            <p:ph type="title"/>
          </p:nvPr>
        </p:nvSpPr>
        <p:spPr>
          <a:xfrm>
            <a:off x="612775" y="228600"/>
            <a:ext cx="8153400" cy="990600"/>
          </a:xfrm>
        </p:spPr>
        <p:txBody>
          <a:bodyPr>
            <a:normAutofit fontScale="90000"/>
          </a:bodyPr>
          <a:lstStyle/>
          <a:p>
            <a:pPr fontAlgn="auto">
              <a:spcAft>
                <a:spcPts val="0"/>
              </a:spcAft>
              <a:defRPr/>
            </a:pPr>
            <a:r>
              <a:rPr lang="it-IT" altLang="it-IT" sz="4000" smtClean="0"/>
              <a:t>Dall’incontro con Febvre alla direzione delle “Annales” (1937-1956)</a:t>
            </a:r>
          </a:p>
        </p:txBody>
      </p:sp>
      <p:sp>
        <p:nvSpPr>
          <p:cNvPr id="92163" name="Rectangle 3"/>
          <p:cNvSpPr>
            <a:spLocks noGrp="1" noChangeArrowheads="1"/>
          </p:cNvSpPr>
          <p:nvPr>
            <p:ph sz="quarter" idx="1"/>
          </p:nvPr>
        </p:nvSpPr>
        <p:spPr>
          <a:xfrm>
            <a:off x="612775" y="1600200"/>
            <a:ext cx="8153400" cy="4495800"/>
          </a:xfrm>
        </p:spPr>
        <p:txBody>
          <a:bodyPr>
            <a:normAutofit fontScale="92500" lnSpcReduction="10000"/>
          </a:bodyPr>
          <a:lstStyle/>
          <a:p>
            <a:pPr marL="320040" indent="-320040" fontAlgn="auto">
              <a:lnSpc>
                <a:spcPct val="80000"/>
              </a:lnSpc>
              <a:spcAft>
                <a:spcPts val="0"/>
              </a:spcAft>
              <a:buFont typeface="Wingdings"/>
              <a:buChar char=""/>
              <a:defRPr/>
            </a:pPr>
            <a:endParaRPr lang="it-IT" altLang="it-IT" sz="800" smtClean="0"/>
          </a:p>
          <a:p>
            <a:pPr marL="320040" indent="-320040" fontAlgn="auto">
              <a:lnSpc>
                <a:spcPct val="80000"/>
              </a:lnSpc>
              <a:spcAft>
                <a:spcPts val="0"/>
              </a:spcAft>
              <a:buFont typeface="Wingdings"/>
              <a:buChar char=""/>
              <a:defRPr/>
            </a:pPr>
            <a:r>
              <a:rPr lang="it-IT" altLang="it-IT" sz="1200" smtClean="0"/>
              <a:t>1937 - durante il ritorno in piroscafo dal Brasile alla Francia (venti giorni) incontra Lucien Febvre, di ritorno dall'Argentina: nasce l'amicizia fra i due</a:t>
            </a:r>
          </a:p>
          <a:p>
            <a:pPr marL="320040" indent="-320040" fontAlgn="auto">
              <a:lnSpc>
                <a:spcPct val="80000"/>
              </a:lnSpc>
              <a:spcAft>
                <a:spcPts val="0"/>
              </a:spcAft>
              <a:buFont typeface="Wingdings"/>
              <a:buChar char=""/>
              <a:defRPr/>
            </a:pPr>
            <a:r>
              <a:rPr lang="it-IT" altLang="it-IT" sz="1200" smtClean="0"/>
              <a:t>       - su proposta di Febvre è nominato "directeur d'études" alla IV sezione dell'Ecole Pratique des Hautes Etudes ("Histoire des peuples ibériques et de la Méditérranée Occidentale du Moyen Age au XVIII siècle")</a:t>
            </a:r>
          </a:p>
          <a:p>
            <a:pPr marL="320040" indent="-320040" fontAlgn="auto">
              <a:lnSpc>
                <a:spcPct val="80000"/>
              </a:lnSpc>
              <a:spcAft>
                <a:spcPts val="0"/>
              </a:spcAft>
              <a:buFont typeface="Wingdings"/>
              <a:buChar char=""/>
              <a:defRPr/>
            </a:pPr>
            <a:r>
              <a:rPr lang="it-IT" altLang="it-IT" sz="1200" smtClean="0"/>
              <a:t>1939 - poco prima dello scoppio della guerra si prepara alla redazione della sua tesi di dottorato; rilegge e riordina tutte le schede redatte nel corso di quindici anni di ricerche.</a:t>
            </a:r>
          </a:p>
          <a:p>
            <a:pPr marL="320040" indent="-320040" fontAlgn="auto">
              <a:lnSpc>
                <a:spcPct val="80000"/>
              </a:lnSpc>
              <a:spcAft>
                <a:spcPts val="0"/>
              </a:spcAft>
              <a:buFont typeface="Wingdings"/>
              <a:buChar char=""/>
              <a:defRPr/>
            </a:pPr>
            <a:r>
              <a:rPr lang="it-IT" altLang="it-IT" sz="1200" smtClean="0"/>
              <a:t>1940-45 - a novembre è catturato dai tedeschi e trascorre quasi cinque anni di prigionia, prima all'</a:t>
            </a:r>
            <a:r>
              <a:rPr lang="it-IT" altLang="it-IT" sz="1200" i="1" smtClean="0"/>
              <a:t>Oflag XII B</a:t>
            </a:r>
            <a:r>
              <a:rPr lang="it-IT" altLang="it-IT" sz="1200" smtClean="0"/>
              <a:t>  di Magonza (1940-42) - dove ha diritto a frequentare la biblioteca universitaria -, poi all'</a:t>
            </a:r>
            <a:r>
              <a:rPr lang="it-IT" altLang="it-IT" sz="1200" i="1" smtClean="0"/>
              <a:t>Oflag XC  </a:t>
            </a:r>
            <a:r>
              <a:rPr lang="it-IT" altLang="it-IT" sz="1200" smtClean="0"/>
              <a:t>presso Lubecca; durante la prigionia scrive "a memoria" la prima stesura della sua tesi e ne espone le linee generali in un ciclo di conferenze rivolte agli altri prigionieri. Grazie alla Croce Rossa e all'ambasciata svizzera riesce a trasmettere a Lucien Febvre i capitoli della sua tesi. </a:t>
            </a:r>
          </a:p>
          <a:p>
            <a:pPr marL="320040" indent="-320040" fontAlgn="auto">
              <a:lnSpc>
                <a:spcPct val="80000"/>
              </a:lnSpc>
              <a:spcAft>
                <a:spcPts val="0"/>
              </a:spcAft>
              <a:buFont typeface="Wingdings"/>
              <a:buChar char=""/>
              <a:defRPr/>
            </a:pPr>
            <a:r>
              <a:rPr lang="it-IT" altLang="it-IT" sz="1200" smtClean="0"/>
              <a:t>1945 - nel mese di marzo è liberato e ritorna a Parigi</a:t>
            </a:r>
          </a:p>
          <a:p>
            <a:pPr marL="320040" indent="-320040" fontAlgn="auto">
              <a:lnSpc>
                <a:spcPct val="80000"/>
              </a:lnSpc>
              <a:spcAft>
                <a:spcPts val="0"/>
              </a:spcAft>
              <a:buFont typeface="Wingdings"/>
              <a:buChar char=""/>
              <a:defRPr/>
            </a:pPr>
            <a:r>
              <a:rPr lang="it-IT" altLang="it-IT" sz="1200" smtClean="0"/>
              <a:t>1946 - tiene un corso semestrale sull'America latina contemporanea all'Institut d'Etudes Politique</a:t>
            </a:r>
          </a:p>
          <a:p>
            <a:pPr marL="320040" indent="-320040" fontAlgn="auto">
              <a:lnSpc>
                <a:spcPct val="80000"/>
              </a:lnSpc>
              <a:spcAft>
                <a:spcPts val="0"/>
              </a:spcAft>
              <a:buFont typeface="Wingdings"/>
              <a:buChar char=""/>
              <a:defRPr/>
            </a:pPr>
            <a:r>
              <a:rPr lang="it-IT" altLang="it-IT" sz="1200" smtClean="0"/>
              <a:t>1947 - discute la sua tesi di dottorato su "Il Mediterraneo e Filippo II"</a:t>
            </a:r>
          </a:p>
          <a:p>
            <a:pPr marL="320040" indent="-320040" fontAlgn="auto">
              <a:lnSpc>
                <a:spcPct val="80000"/>
              </a:lnSpc>
              <a:spcAft>
                <a:spcPts val="0"/>
              </a:spcAft>
              <a:buFont typeface="Wingdings"/>
              <a:buChar char=""/>
              <a:defRPr/>
            </a:pPr>
            <a:r>
              <a:rPr lang="it-IT" altLang="it-IT" sz="1200" smtClean="0"/>
              <a:t>         - gli viene negata la cattedra di storia moderna alla Sorbona (è considerato un geografo e non uno storico); fra i suoi avversari è Pierre Renouvin</a:t>
            </a:r>
          </a:p>
          <a:p>
            <a:pPr marL="320040" indent="-320040" fontAlgn="auto">
              <a:lnSpc>
                <a:spcPct val="80000"/>
              </a:lnSpc>
              <a:spcAft>
                <a:spcPts val="0"/>
              </a:spcAft>
              <a:buFont typeface="Wingdings"/>
              <a:buChar char=""/>
              <a:defRPr/>
            </a:pPr>
            <a:r>
              <a:rPr lang="it-IT" altLang="it-IT" sz="1200" smtClean="0"/>
              <a:t>1947 - con un contributo della statunitense "Rockfeller Foundation" nasce la </a:t>
            </a:r>
            <a:r>
              <a:rPr lang="it-IT" altLang="it-IT" sz="1200" i="1" smtClean="0"/>
              <a:t>Sixième Section  </a:t>
            </a:r>
            <a:r>
              <a:rPr lang="it-IT" altLang="it-IT" sz="1200" smtClean="0"/>
              <a:t>dell'</a:t>
            </a:r>
            <a:r>
              <a:rPr lang="it-IT" altLang="it-IT" sz="1200" i="1" smtClean="0"/>
              <a:t>Ecole Pratique des Hautes Etudes  </a:t>
            </a:r>
            <a:r>
              <a:rPr lang="it-IT" altLang="it-IT" sz="1200" smtClean="0"/>
              <a:t>(EPHE), non abilitata a concedere titoli accademici (direttore per le ricerche storiche: L. Febvre; direttore per le ricerche economiche: Ch. Morazé)</a:t>
            </a:r>
          </a:p>
          <a:p>
            <a:pPr marL="320040" indent="-320040" fontAlgn="auto">
              <a:lnSpc>
                <a:spcPct val="80000"/>
              </a:lnSpc>
              <a:spcAft>
                <a:spcPts val="0"/>
              </a:spcAft>
              <a:buFont typeface="Wingdings"/>
              <a:buChar char=""/>
              <a:defRPr/>
            </a:pPr>
            <a:r>
              <a:rPr lang="it-IT" altLang="it-IT" sz="1200" smtClean="0"/>
              <a:t>1949 - a quarantasette anni Braudel pubblica la prima edizione del suo capolavoro </a:t>
            </a:r>
            <a:r>
              <a:rPr lang="it-IT" altLang="it-IT" sz="1200" i="1" smtClean="0"/>
              <a:t>La Méditerranée  et le Monde méditerranéen à l'époque de Philippe II</a:t>
            </a:r>
            <a:r>
              <a:rPr lang="it-IT" altLang="it-IT" sz="1200" smtClean="0"/>
              <a:t>  (la traduzione italiana - sconsigliata all'editore Einaudi da Delio Cantimori, ma voluta da Federico Chabod - apparirà nel 1953).</a:t>
            </a:r>
          </a:p>
          <a:p>
            <a:pPr marL="320040" indent="-320040" fontAlgn="auto">
              <a:lnSpc>
                <a:spcPct val="80000"/>
              </a:lnSpc>
              <a:spcAft>
                <a:spcPts val="0"/>
              </a:spcAft>
              <a:buFont typeface="Wingdings"/>
              <a:buChar char=""/>
              <a:defRPr/>
            </a:pPr>
            <a:r>
              <a:rPr lang="it-IT" altLang="it-IT" sz="1200" smtClean="0"/>
              <a:t>         - è nominato (su proposta di Febvre) alla cattedra di </a:t>
            </a:r>
            <a:r>
              <a:rPr lang="it-IT" altLang="it-IT" sz="1200" i="1" smtClean="0"/>
              <a:t>civiltà moderna</a:t>
            </a:r>
            <a:r>
              <a:rPr lang="it-IT" altLang="it-IT" sz="1200" smtClean="0"/>
              <a:t>  del Collége de France e condirettore (accanto a Febvre) del Centre de Recherches Historiques dell'Ecole Pratique des Hautes Etudes</a:t>
            </a:r>
          </a:p>
          <a:p>
            <a:pPr marL="320040" indent="-320040" fontAlgn="auto">
              <a:lnSpc>
                <a:spcPct val="80000"/>
              </a:lnSpc>
              <a:spcAft>
                <a:spcPts val="0"/>
              </a:spcAft>
              <a:buFont typeface="Wingdings"/>
              <a:buChar char=""/>
              <a:defRPr/>
            </a:pPr>
            <a:r>
              <a:rPr lang="it-IT" altLang="it-IT" sz="1200" smtClean="0"/>
              <a:t>         - approfondisce il rapporto con Ernest Labrousse, invitato a collaborare alle "Annales"</a:t>
            </a:r>
          </a:p>
          <a:p>
            <a:pPr marL="320040" indent="-320040" fontAlgn="auto">
              <a:lnSpc>
                <a:spcPct val="80000"/>
              </a:lnSpc>
              <a:spcAft>
                <a:spcPts val="0"/>
              </a:spcAft>
              <a:buFont typeface="Wingdings"/>
              <a:buChar char=""/>
              <a:defRPr/>
            </a:pPr>
            <a:r>
              <a:rPr lang="it-IT" altLang="it-IT" sz="1200" smtClean="0"/>
              <a:t>1949-54 - è nominato presidente della commissione d'esami per l'ammissione all'insegnamento di storia nelle scuole superiori (</a:t>
            </a:r>
            <a:r>
              <a:rPr lang="it-IT" altLang="it-IT" sz="1200" i="1" smtClean="0"/>
              <a:t>jury d'agrégation</a:t>
            </a:r>
            <a:r>
              <a:rPr lang="it-IT" altLang="it-IT" sz="1200" smtClean="0"/>
              <a:t>)</a:t>
            </a:r>
          </a:p>
          <a:p>
            <a:pPr marL="320040" indent="-320040" fontAlgn="auto">
              <a:lnSpc>
                <a:spcPct val="80000"/>
              </a:lnSpc>
              <a:spcAft>
                <a:spcPts val="0"/>
              </a:spcAft>
              <a:buFont typeface="Wingdings"/>
              <a:buChar char=""/>
              <a:defRPr/>
            </a:pPr>
            <a:r>
              <a:rPr lang="it-IT" altLang="it-IT" sz="1200" smtClean="0"/>
              <a:t>1956 - dopo la morte di Febvre assume la direzione delle "Annales"</a:t>
            </a:r>
          </a:p>
          <a:p>
            <a:pPr marL="320040" indent="-320040" fontAlgn="auto">
              <a:lnSpc>
                <a:spcPct val="80000"/>
              </a:lnSpc>
              <a:spcAft>
                <a:spcPts val="0"/>
              </a:spcAft>
              <a:buFont typeface="Wingdings"/>
              <a:buChar char=""/>
              <a:defRPr/>
            </a:pPr>
            <a:endParaRPr lang="it-IT" altLang="it-IT" sz="120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b="1" dirty="0" smtClean="0"/>
              <a:t>Il persistere della storiografia «etico-politica»</a:t>
            </a:r>
            <a:endParaRPr lang="it-IT" b="1" dirty="0"/>
          </a:p>
        </p:txBody>
      </p:sp>
      <p:sp>
        <p:nvSpPr>
          <p:cNvPr id="3" name="Segnaposto contenuto 2"/>
          <p:cNvSpPr>
            <a:spLocks noGrp="1"/>
          </p:cNvSpPr>
          <p:nvPr>
            <p:ph sz="quarter" idx="1"/>
          </p:nvPr>
        </p:nvSpPr>
        <p:spPr/>
        <p:txBody>
          <a:bodyPr>
            <a:normAutofit fontScale="77500" lnSpcReduction="20000"/>
          </a:bodyPr>
          <a:lstStyle/>
          <a:p>
            <a:r>
              <a:rPr lang="it-IT" dirty="0"/>
              <a:t>D’altro canto il Novecento storiografico è profondamente </a:t>
            </a:r>
            <a:r>
              <a:rPr lang="it-IT" dirty="0" smtClean="0"/>
              <a:t>segnato </a:t>
            </a:r>
            <a:r>
              <a:rPr lang="it-IT" dirty="0"/>
              <a:t>dall’influenza di grandi studiosi di matrice liberale e storici delle idee, quali </a:t>
            </a:r>
            <a:r>
              <a:rPr lang="it-IT" b="1" dirty="0"/>
              <a:t>Benedetto Croce </a:t>
            </a:r>
            <a:r>
              <a:rPr lang="it-IT" dirty="0"/>
              <a:t>in Italia, </a:t>
            </a:r>
            <a:r>
              <a:rPr lang="it-IT" b="1" dirty="0"/>
              <a:t>Friedrich </a:t>
            </a:r>
            <a:r>
              <a:rPr lang="it-IT" b="1" dirty="0" err="1"/>
              <a:t>Meinecke</a:t>
            </a:r>
            <a:r>
              <a:rPr lang="it-IT" b="1" dirty="0"/>
              <a:t> </a:t>
            </a:r>
            <a:r>
              <a:rPr lang="it-IT" dirty="0"/>
              <a:t>in Germania, o </a:t>
            </a:r>
            <a:r>
              <a:rPr lang="it-IT" b="1" dirty="0"/>
              <a:t>George </a:t>
            </a:r>
            <a:r>
              <a:rPr lang="it-IT" b="1" dirty="0" err="1"/>
              <a:t>Macaulay</a:t>
            </a:r>
            <a:r>
              <a:rPr lang="it-IT" b="1" dirty="0"/>
              <a:t> </a:t>
            </a:r>
            <a:r>
              <a:rPr lang="it-IT" b="1" dirty="0" err="1"/>
              <a:t>Trevelyan</a:t>
            </a:r>
            <a:r>
              <a:rPr lang="it-IT" b="1" dirty="0"/>
              <a:t> </a:t>
            </a:r>
            <a:r>
              <a:rPr lang="it-IT" dirty="0"/>
              <a:t>in Inghilterra, espressione di una concezione della storia definita, convenzionalmente, </a:t>
            </a:r>
            <a:r>
              <a:rPr lang="it-IT" b="1" i="1" dirty="0">
                <a:solidFill>
                  <a:srgbClr val="FF0000"/>
                </a:solidFill>
              </a:rPr>
              <a:t>etico-politica</a:t>
            </a:r>
            <a:r>
              <a:rPr lang="it-IT" dirty="0"/>
              <a:t>, lontana da ogni contaminazione con le scienze sociali, ma non certo chiusa nelle angustie di una storia esclusivamente politica e militare. </a:t>
            </a:r>
            <a:endParaRPr lang="it-IT" dirty="0" smtClean="0"/>
          </a:p>
          <a:p>
            <a:r>
              <a:rPr lang="it-IT" dirty="0" smtClean="0"/>
              <a:t>Rispetto </a:t>
            </a:r>
            <a:r>
              <a:rPr lang="it-IT" dirty="0"/>
              <a:t>alla rivoluzione storiografica rappresentata dell’avventura delle «Annales», tesa a rimarcare una cesura profonda con i modelli storiografici precedenti, maggiore è la continuità con la tradizione ottocentesca nelle storiografie tedesca e italiana, più di altre implicate nel processo di costruzione di un’identità nazionale purtroppo tragicamente sfociata nelle dittature fascista e nazista.</a:t>
            </a:r>
          </a:p>
          <a:p>
            <a:endParaRPr lang="it-IT" dirty="0"/>
          </a:p>
        </p:txBody>
      </p:sp>
    </p:spTree>
    <p:extLst>
      <p:ext uri="{BB962C8B-B14F-4D97-AF65-F5344CB8AC3E}">
        <p14:creationId xmlns:p14="http://schemas.microsoft.com/office/powerpoint/2010/main" val="22112305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2"/>
          <p:cNvSpPr>
            <a:spLocks noGrp="1" noChangeArrowheads="1"/>
          </p:cNvSpPr>
          <p:nvPr>
            <p:ph type="title"/>
          </p:nvPr>
        </p:nvSpPr>
        <p:spPr>
          <a:xfrm>
            <a:off x="612775" y="228600"/>
            <a:ext cx="8153400" cy="990600"/>
          </a:xfrm>
        </p:spPr>
        <p:txBody>
          <a:bodyPr>
            <a:normAutofit fontScale="90000"/>
          </a:bodyPr>
          <a:lstStyle/>
          <a:p>
            <a:pPr fontAlgn="auto">
              <a:spcAft>
                <a:spcPts val="0"/>
              </a:spcAft>
              <a:defRPr/>
            </a:pPr>
            <a:r>
              <a:rPr lang="it-IT" altLang="it-IT" sz="4000" smtClean="0"/>
              <a:t>La </a:t>
            </a:r>
            <a:r>
              <a:rPr lang="it-IT" altLang="it-IT" sz="4000" i="1" smtClean="0"/>
              <a:t>Maison des sciences de l’homme </a:t>
            </a:r>
            <a:r>
              <a:rPr lang="it-IT" altLang="it-IT" sz="4000" smtClean="0"/>
              <a:t> di Parigi</a:t>
            </a:r>
          </a:p>
        </p:txBody>
      </p:sp>
      <p:sp>
        <p:nvSpPr>
          <p:cNvPr id="94211" name="Rectangle 3"/>
          <p:cNvSpPr>
            <a:spLocks noGrp="1" noChangeArrowheads="1"/>
          </p:cNvSpPr>
          <p:nvPr>
            <p:ph sz="quarter" idx="1"/>
          </p:nvPr>
        </p:nvSpPr>
        <p:spPr>
          <a:xfrm>
            <a:off x="612775" y="1600200"/>
            <a:ext cx="8153400" cy="4495800"/>
          </a:xfrm>
        </p:spPr>
        <p:txBody>
          <a:bodyPr/>
          <a:lstStyle/>
          <a:p>
            <a:pPr>
              <a:lnSpc>
                <a:spcPct val="80000"/>
              </a:lnSpc>
            </a:pPr>
            <a:endParaRPr lang="it-IT" altLang="it-IT" sz="500" smtClean="0"/>
          </a:p>
          <a:p>
            <a:pPr>
              <a:lnSpc>
                <a:spcPct val="80000"/>
              </a:lnSpc>
            </a:pPr>
            <a:r>
              <a:rPr lang="it-IT" altLang="it-IT" sz="1200" smtClean="0"/>
              <a:t>1958 - pubblica l'articolo </a:t>
            </a:r>
            <a:r>
              <a:rPr lang="it-IT" altLang="it-IT" sz="1200" i="1" smtClean="0"/>
              <a:t>Histoire et sciences sociales; la "longue durée"</a:t>
            </a:r>
            <a:r>
              <a:rPr lang="it-IT" altLang="it-IT" sz="1200" smtClean="0"/>
              <a:t> , in risposta all'</a:t>
            </a:r>
            <a:r>
              <a:rPr lang="it-IT" altLang="it-IT" sz="1200" i="1" smtClean="0"/>
              <a:t>Anthropologie structurale</a:t>
            </a:r>
            <a:r>
              <a:rPr lang="it-IT" altLang="it-IT" sz="1200" smtClean="0"/>
              <a:t>  di </a:t>
            </a:r>
            <a:r>
              <a:rPr lang="it-IT" altLang="it-IT" sz="1200" b="1" smtClean="0"/>
              <a:t>Claude Lévy-Strauss.</a:t>
            </a:r>
          </a:p>
          <a:p>
            <a:pPr>
              <a:lnSpc>
                <a:spcPct val="80000"/>
              </a:lnSpc>
            </a:pPr>
            <a:r>
              <a:rPr lang="it-IT" altLang="it-IT" sz="1200" smtClean="0"/>
              <a:t>1963 - per iniziativa del Ministero dell'Educazione Nazionale e con un contributo della statunitense "Ford Foundation" nasce la </a:t>
            </a:r>
            <a:r>
              <a:rPr lang="it-IT" altLang="it-IT" sz="1200" i="1" smtClean="0"/>
              <a:t>Maison des Sciences de l'Homme </a:t>
            </a:r>
            <a:r>
              <a:rPr lang="it-IT" altLang="it-IT" sz="1200" smtClean="0"/>
              <a:t>, da tempo voluta da Braudel e destinata a riunire tutti i centri di ricerca di "scienze umane" in un'unica modernissima sede che sarà inaugurata solo nel 1970 (Braudel ne è presidente e amministratore)</a:t>
            </a:r>
          </a:p>
          <a:p>
            <a:pPr>
              <a:lnSpc>
                <a:spcPct val="80000"/>
              </a:lnSpc>
            </a:pPr>
            <a:r>
              <a:rPr lang="it-IT" altLang="it-IT" sz="1200" smtClean="0"/>
              <a:t>         - pubblica un manuale di storia contemporanea per le classi terminali dei licei: </a:t>
            </a:r>
            <a:r>
              <a:rPr lang="it-IT" altLang="it-IT" sz="1200" i="1" smtClean="0"/>
              <a:t>Le monde actuel. Histoire et civilisation</a:t>
            </a:r>
            <a:r>
              <a:rPr lang="it-IT" altLang="it-IT" sz="1200" smtClean="0"/>
              <a:t>  (ristampato nel 1968 col titolo </a:t>
            </a:r>
            <a:r>
              <a:rPr lang="it-IT" altLang="it-IT" sz="1200" i="1" smtClean="0"/>
              <a:t>Grammaire des civilisations</a:t>
            </a:r>
            <a:r>
              <a:rPr lang="it-IT" altLang="it-IT" sz="1200" smtClean="0"/>
              <a:t>).</a:t>
            </a:r>
          </a:p>
          <a:p>
            <a:pPr>
              <a:lnSpc>
                <a:spcPct val="80000"/>
              </a:lnSpc>
            </a:pPr>
            <a:r>
              <a:rPr lang="it-IT" altLang="it-IT" sz="1200" smtClean="0"/>
              <a:t>1966 - esce la seconda edizione francese, riveduta e corretta, de </a:t>
            </a:r>
            <a:r>
              <a:rPr lang="it-IT" altLang="it-IT" sz="1200" i="1" smtClean="0"/>
              <a:t>La Méditerranée</a:t>
            </a:r>
            <a:r>
              <a:rPr lang="it-IT" altLang="it-IT" sz="1200" smtClean="0"/>
              <a:t>.</a:t>
            </a:r>
          </a:p>
          <a:p>
            <a:pPr>
              <a:lnSpc>
                <a:spcPct val="80000"/>
              </a:lnSpc>
            </a:pPr>
            <a:r>
              <a:rPr lang="it-IT" altLang="it-IT" sz="1200" smtClean="0"/>
              <a:t>1967 - esce il primo volume dell'opera </a:t>
            </a:r>
            <a:r>
              <a:rPr lang="it-IT" altLang="it-IT" sz="1200" i="1" smtClean="0"/>
              <a:t>Civilisation matérielle et capitalisme</a:t>
            </a:r>
            <a:r>
              <a:rPr lang="it-IT" altLang="it-IT" sz="1200" smtClean="0"/>
              <a:t> , intitolato </a:t>
            </a:r>
            <a:r>
              <a:rPr lang="it-IT" altLang="it-IT" sz="1200" i="1" smtClean="0"/>
              <a:t>Les structures du quotidien</a:t>
            </a:r>
            <a:r>
              <a:rPr lang="it-IT" altLang="it-IT" sz="1200" smtClean="0"/>
              <a:t>  (trad it. 1977); seguiranno nel 1979 il secondo ed il terzo volume: </a:t>
            </a:r>
            <a:r>
              <a:rPr lang="it-IT" altLang="it-IT" sz="1200" i="1" smtClean="0"/>
              <a:t>Les jeux de l'exchange</a:t>
            </a:r>
            <a:r>
              <a:rPr lang="it-IT" altLang="it-IT" sz="1200" smtClean="0"/>
              <a:t>  (trad it. 1981) e </a:t>
            </a:r>
            <a:r>
              <a:rPr lang="it-IT" altLang="it-IT" sz="1200" i="1" smtClean="0"/>
              <a:t>Les temps du monde</a:t>
            </a:r>
            <a:r>
              <a:rPr lang="it-IT" altLang="it-IT" sz="1200" smtClean="0"/>
              <a:t>  (trad it.1982). </a:t>
            </a:r>
          </a:p>
          <a:p>
            <a:pPr>
              <a:lnSpc>
                <a:spcPct val="80000"/>
              </a:lnSpc>
            </a:pPr>
            <a:r>
              <a:rPr lang="it-IT" altLang="it-IT" sz="1200" smtClean="0"/>
              <a:t>1968 - alla fine dell'anno F. Braudel lascia la direzione delle "Annales", chiamando a far parte del nuovo comitato di direzione alcuni storici della generazione più giovane: </a:t>
            </a:r>
            <a:r>
              <a:rPr lang="it-IT" altLang="it-IT" sz="1200" b="1" smtClean="0"/>
              <a:t>E. Le Roy Ladurie, J. Le Goff, M. Ferro, A. Burguière, J. Revel</a:t>
            </a:r>
          </a:p>
          <a:p>
            <a:pPr>
              <a:lnSpc>
                <a:spcPct val="80000"/>
              </a:lnSpc>
            </a:pPr>
            <a:r>
              <a:rPr lang="it-IT" altLang="it-IT" sz="1200" smtClean="0"/>
              <a:t>1972 - si ritira dalla direzione della rivista e dalle principali cariche accademiche: J. Le Goff diviene presidente della </a:t>
            </a:r>
            <a:r>
              <a:rPr lang="it-IT" altLang="it-IT" sz="1200" i="1" smtClean="0"/>
              <a:t>VI section</a:t>
            </a:r>
            <a:r>
              <a:rPr lang="it-IT" altLang="it-IT" sz="1200" smtClean="0"/>
              <a:t> ; </a:t>
            </a:r>
            <a:r>
              <a:rPr lang="it-IT" altLang="it-IT" sz="1200" b="1" smtClean="0"/>
              <a:t>E. Le Roy Ladurie</a:t>
            </a:r>
            <a:r>
              <a:rPr lang="it-IT" altLang="it-IT" sz="1200" smtClean="0"/>
              <a:t> direttore delle "Annales"</a:t>
            </a:r>
          </a:p>
          <a:p>
            <a:pPr>
              <a:lnSpc>
                <a:spcPct val="80000"/>
              </a:lnSpc>
            </a:pPr>
            <a:r>
              <a:rPr lang="it-IT" altLang="it-IT" sz="1200" smtClean="0"/>
              <a:t>1975 - la </a:t>
            </a:r>
            <a:r>
              <a:rPr lang="it-IT" altLang="it-IT" sz="1200" i="1" smtClean="0"/>
              <a:t>Sixième Section</a:t>
            </a:r>
            <a:r>
              <a:rPr lang="it-IT" altLang="it-IT" sz="1200" smtClean="0"/>
              <a:t>  si trasforma in </a:t>
            </a:r>
            <a:r>
              <a:rPr lang="it-IT" altLang="it-IT" sz="1200" i="1" smtClean="0"/>
              <a:t>Ecole des Hautes Etudes en Sciences Sociales</a:t>
            </a:r>
            <a:r>
              <a:rPr lang="it-IT" altLang="it-IT" sz="1200" smtClean="0"/>
              <a:t> (EHESS) - con sede al n.54 di Boulevard Raspail -, finalmente abilitata a concedere titoli accademici post-laurea (dottorato III ciclo e dottorato di stato)</a:t>
            </a:r>
          </a:p>
          <a:p>
            <a:pPr>
              <a:lnSpc>
                <a:spcPct val="80000"/>
              </a:lnSpc>
            </a:pPr>
            <a:r>
              <a:rPr lang="it-IT" altLang="it-IT" sz="1200" smtClean="0"/>
              <a:t>1977 - </a:t>
            </a:r>
            <a:r>
              <a:rPr lang="it-IT" altLang="it-IT" sz="1200" b="1" smtClean="0"/>
              <a:t>François Furet</a:t>
            </a:r>
            <a:r>
              <a:rPr lang="it-IT" altLang="it-IT" sz="1200" smtClean="0"/>
              <a:t> diviene direttore dell'EHESS, sostituendo Jacques Le Goff.</a:t>
            </a:r>
          </a:p>
          <a:p>
            <a:pPr>
              <a:lnSpc>
                <a:spcPct val="80000"/>
              </a:lnSpc>
            </a:pPr>
            <a:r>
              <a:rPr lang="it-IT" altLang="it-IT" sz="1200" smtClean="0"/>
              <a:t>1984 - a coronamento della sua lunga carriera Braudel è nominato Accademico di Francia.</a:t>
            </a:r>
          </a:p>
          <a:p>
            <a:pPr>
              <a:lnSpc>
                <a:spcPct val="80000"/>
              </a:lnSpc>
            </a:pPr>
            <a:r>
              <a:rPr lang="it-IT" altLang="it-IT" sz="1200" smtClean="0"/>
              <a:t>1985 - Braudel muore improvvisamente a Parigi il 29 novembre, all'età di 83 anni.</a:t>
            </a:r>
          </a:p>
          <a:p>
            <a:pPr>
              <a:lnSpc>
                <a:spcPct val="80000"/>
              </a:lnSpc>
            </a:pPr>
            <a:r>
              <a:rPr lang="it-IT" altLang="it-IT" sz="1200" smtClean="0"/>
              <a:t>1986 - esce postumo il libro </a:t>
            </a:r>
            <a:r>
              <a:rPr lang="it-IT" altLang="it-IT" sz="1200" i="1" smtClean="0"/>
              <a:t>L'identité de la France</a:t>
            </a:r>
            <a:r>
              <a:rPr lang="it-IT" altLang="it-IT" sz="1200" smtClean="0"/>
              <a:t>.</a:t>
            </a:r>
          </a:p>
          <a:p>
            <a:pPr>
              <a:lnSpc>
                <a:spcPct val="80000"/>
              </a:lnSpc>
            </a:pPr>
            <a:endParaRPr lang="it-IT" altLang="it-IT" sz="1200" smtClean="0"/>
          </a:p>
          <a:p>
            <a:pPr>
              <a:lnSpc>
                <a:spcPct val="80000"/>
              </a:lnSpc>
            </a:pPr>
            <a:endParaRPr lang="it-IT" altLang="it-IT" sz="1200" smtClean="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2" name="Rectangle 4"/>
          <p:cNvSpPr>
            <a:spLocks noGrp="1" noChangeArrowheads="1"/>
          </p:cNvSpPr>
          <p:nvPr>
            <p:ph type="ctrTitle"/>
          </p:nvPr>
        </p:nvSpPr>
        <p:spPr/>
        <p:txBody>
          <a:bodyPr>
            <a:normAutofit/>
          </a:bodyPr>
          <a:lstStyle/>
          <a:p>
            <a:pPr fontAlgn="auto">
              <a:spcAft>
                <a:spcPts val="0"/>
              </a:spcAft>
              <a:defRPr/>
            </a:pPr>
            <a:r>
              <a:rPr lang="it-IT" altLang="it-IT"/>
              <a:t>L’emergere della terza generazione</a:t>
            </a:r>
          </a:p>
        </p:txBody>
      </p:sp>
      <p:sp>
        <p:nvSpPr>
          <p:cNvPr id="95235" name="Rectangle 5"/>
          <p:cNvSpPr>
            <a:spLocks noGrp="1" noChangeArrowheads="1"/>
          </p:cNvSpPr>
          <p:nvPr>
            <p:ph type="subTitle" idx="1"/>
          </p:nvPr>
        </p:nvSpPr>
        <p:spPr>
          <a:xfrm>
            <a:off x="2362200" y="6049963"/>
            <a:ext cx="6705600" cy="685800"/>
          </a:xfrm>
        </p:spPr>
        <p:txBody>
          <a:bodyPr/>
          <a:lstStyle/>
          <a:p>
            <a:r>
              <a:rPr lang="it-IT" altLang="it-IT" smtClean="0"/>
              <a:t>Fra microstoria ed etnostoria</a:t>
            </a: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Rectangle 2"/>
          <p:cNvSpPr>
            <a:spLocks noGrp="1" noChangeArrowheads="1"/>
          </p:cNvSpPr>
          <p:nvPr>
            <p:ph type="title" sz="quarter"/>
          </p:nvPr>
        </p:nvSpPr>
        <p:spPr/>
        <p:txBody>
          <a:bodyPr>
            <a:normAutofit fontScale="90000"/>
          </a:bodyPr>
          <a:lstStyle/>
          <a:p>
            <a:pPr fontAlgn="auto">
              <a:spcAft>
                <a:spcPts val="0"/>
              </a:spcAft>
              <a:defRPr/>
            </a:pPr>
            <a:r>
              <a:rPr lang="it-IT" altLang="it-IT" smtClean="0"/>
              <a:t>La </a:t>
            </a:r>
            <a:r>
              <a:rPr lang="it-IT" altLang="it-IT" i="1" smtClean="0"/>
              <a:t>terza generazione</a:t>
            </a:r>
            <a:r>
              <a:rPr lang="it-IT" altLang="it-IT" smtClean="0"/>
              <a:t> delle “Annales”</a:t>
            </a:r>
          </a:p>
        </p:txBody>
      </p:sp>
      <p:pic>
        <p:nvPicPr>
          <p:cNvPr id="96259" name="Picture 8" descr="le roy ladurie"/>
          <p:cNvPicPr>
            <a:picLocks noGrp="1" noChangeAspect="1" noChangeArrowheads="1"/>
          </p:cNvPicPr>
          <p:nvPr>
            <p:ph sz="quarter" idx="1"/>
          </p:nvPr>
        </p:nvPicPr>
        <p:blipFill>
          <a:blip r:embed="rId2" cstate="print"/>
          <a:srcRect/>
          <a:stretch>
            <a:fillRect/>
          </a:stretch>
        </p:blipFill>
        <p:spPr>
          <a:xfrm>
            <a:off x="395288" y="1412875"/>
            <a:ext cx="2735262" cy="3646488"/>
          </a:xfrm>
          <a:noFill/>
        </p:spPr>
      </p:pic>
      <p:pic>
        <p:nvPicPr>
          <p:cNvPr id="96260" name="Picture 9" descr="legoff"/>
          <p:cNvPicPr>
            <a:picLocks noGrp="1" noChangeAspect="1" noChangeArrowheads="1"/>
          </p:cNvPicPr>
          <p:nvPr>
            <p:ph sz="quarter" idx="2"/>
          </p:nvPr>
        </p:nvPicPr>
        <p:blipFill>
          <a:blip r:embed="rId3" cstate="print"/>
          <a:srcRect/>
          <a:stretch>
            <a:fillRect/>
          </a:stretch>
        </p:blipFill>
        <p:spPr>
          <a:xfrm>
            <a:off x="4284663" y="1628775"/>
            <a:ext cx="2438400" cy="3341688"/>
          </a:xfrm>
          <a:noFill/>
        </p:spPr>
      </p:pic>
      <p:pic>
        <p:nvPicPr>
          <p:cNvPr id="96261" name="Picture 10" descr="furet"/>
          <p:cNvPicPr>
            <a:picLocks noGrp="1" noChangeAspect="1" noChangeArrowheads="1"/>
          </p:cNvPicPr>
          <p:nvPr>
            <p:ph sz="quarter" idx="3"/>
          </p:nvPr>
        </p:nvPicPr>
        <p:blipFill>
          <a:blip r:embed="rId4" cstate="print"/>
          <a:srcRect/>
          <a:stretch>
            <a:fillRect/>
          </a:stretch>
        </p:blipFill>
        <p:spPr>
          <a:xfrm>
            <a:off x="2477393" y="3941763"/>
            <a:ext cx="1806575" cy="2189162"/>
          </a:xfrm>
          <a:noFill/>
        </p:spPr>
      </p:pic>
      <p:pic>
        <p:nvPicPr>
          <p:cNvPr id="96262" name="Picture 11" descr="carlo_ginzburg"/>
          <p:cNvPicPr>
            <a:picLocks noGrp="1" noChangeAspect="1" noChangeArrowheads="1"/>
          </p:cNvPicPr>
          <p:nvPr>
            <p:ph sz="quarter" idx="4"/>
          </p:nvPr>
        </p:nvPicPr>
        <p:blipFill>
          <a:blip r:embed="rId5" cstate="print"/>
          <a:srcRect/>
          <a:stretch>
            <a:fillRect/>
          </a:stretch>
        </p:blipFill>
        <p:spPr>
          <a:xfrm>
            <a:off x="6732240" y="3226568"/>
            <a:ext cx="2186167" cy="2904358"/>
          </a:xfrm>
          <a:noFill/>
        </p:spPr>
      </p:pic>
      <p:sp>
        <p:nvSpPr>
          <p:cNvPr id="96263" name="Text Box 12"/>
          <p:cNvSpPr txBox="1">
            <a:spLocks noChangeArrowheads="1"/>
          </p:cNvSpPr>
          <p:nvPr/>
        </p:nvSpPr>
        <p:spPr bwMode="auto">
          <a:xfrm>
            <a:off x="286668" y="5078511"/>
            <a:ext cx="2197100" cy="366713"/>
          </a:xfrm>
          <a:prstGeom prst="rect">
            <a:avLst/>
          </a:prstGeom>
          <a:noFill/>
          <a:ln w="9525">
            <a:noFill/>
            <a:miter lim="800000"/>
            <a:headEnd/>
            <a:tailEnd/>
          </a:ln>
        </p:spPr>
        <p:txBody>
          <a:bodyPr wrap="none">
            <a:spAutoFit/>
          </a:bodyPr>
          <a:lstStyle/>
          <a:p>
            <a:r>
              <a:rPr lang="it-IT" altLang="it-IT" dirty="0"/>
              <a:t>E. Le Roy </a:t>
            </a:r>
            <a:r>
              <a:rPr lang="it-IT" altLang="it-IT" dirty="0" err="1"/>
              <a:t>Ladurie</a:t>
            </a:r>
            <a:endParaRPr lang="it-IT" altLang="it-IT" dirty="0"/>
          </a:p>
        </p:txBody>
      </p:sp>
      <p:sp>
        <p:nvSpPr>
          <p:cNvPr id="96264" name="Text Box 13"/>
          <p:cNvSpPr txBox="1">
            <a:spLocks noChangeArrowheads="1"/>
          </p:cNvSpPr>
          <p:nvPr/>
        </p:nvSpPr>
        <p:spPr bwMode="auto">
          <a:xfrm>
            <a:off x="2824163" y="6237312"/>
            <a:ext cx="1079500" cy="366713"/>
          </a:xfrm>
          <a:prstGeom prst="rect">
            <a:avLst/>
          </a:prstGeom>
          <a:noFill/>
          <a:ln w="9525">
            <a:noFill/>
            <a:miter lim="800000"/>
            <a:headEnd/>
            <a:tailEnd/>
          </a:ln>
        </p:spPr>
        <p:txBody>
          <a:bodyPr wrap="none">
            <a:spAutoFit/>
          </a:bodyPr>
          <a:lstStyle/>
          <a:p>
            <a:r>
              <a:rPr lang="it-IT" altLang="it-IT" dirty="0"/>
              <a:t>F. </a:t>
            </a:r>
            <a:r>
              <a:rPr lang="it-IT" altLang="it-IT" dirty="0" err="1"/>
              <a:t>Furet</a:t>
            </a:r>
            <a:endParaRPr lang="it-IT" altLang="it-IT" dirty="0"/>
          </a:p>
        </p:txBody>
      </p:sp>
      <p:sp>
        <p:nvSpPr>
          <p:cNvPr id="96265" name="Text Box 14"/>
          <p:cNvSpPr txBox="1">
            <a:spLocks noChangeArrowheads="1"/>
          </p:cNvSpPr>
          <p:nvPr/>
        </p:nvSpPr>
        <p:spPr bwMode="auto">
          <a:xfrm>
            <a:off x="5003800" y="4956175"/>
            <a:ext cx="1273175" cy="366713"/>
          </a:xfrm>
          <a:prstGeom prst="rect">
            <a:avLst/>
          </a:prstGeom>
          <a:noFill/>
          <a:ln w="9525">
            <a:noFill/>
            <a:miter lim="800000"/>
            <a:headEnd/>
            <a:tailEnd/>
          </a:ln>
        </p:spPr>
        <p:txBody>
          <a:bodyPr wrap="none">
            <a:spAutoFit/>
          </a:bodyPr>
          <a:lstStyle/>
          <a:p>
            <a:r>
              <a:rPr lang="it-IT" altLang="it-IT"/>
              <a:t>J. Le Goff</a:t>
            </a:r>
          </a:p>
        </p:txBody>
      </p:sp>
      <p:sp>
        <p:nvSpPr>
          <p:cNvPr id="96266" name="Text Box 15"/>
          <p:cNvSpPr txBox="1">
            <a:spLocks noChangeArrowheads="1"/>
          </p:cNvSpPr>
          <p:nvPr/>
        </p:nvSpPr>
        <p:spPr bwMode="auto">
          <a:xfrm>
            <a:off x="7207001" y="6237312"/>
            <a:ext cx="1541463" cy="366713"/>
          </a:xfrm>
          <a:prstGeom prst="rect">
            <a:avLst/>
          </a:prstGeom>
          <a:noFill/>
          <a:ln w="9525">
            <a:noFill/>
            <a:miter lim="800000"/>
            <a:headEnd/>
            <a:tailEnd/>
          </a:ln>
        </p:spPr>
        <p:txBody>
          <a:bodyPr wrap="none">
            <a:spAutoFit/>
          </a:bodyPr>
          <a:lstStyle/>
          <a:p>
            <a:r>
              <a:rPr lang="it-IT" altLang="it-IT" dirty="0"/>
              <a:t>C. Ginzburg</a:t>
            </a:r>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2"/>
          <p:cNvSpPr>
            <a:spLocks noGrp="1" noChangeArrowheads="1"/>
          </p:cNvSpPr>
          <p:nvPr>
            <p:ph type="title"/>
          </p:nvPr>
        </p:nvSpPr>
        <p:spPr>
          <a:xfrm>
            <a:off x="612775" y="228600"/>
            <a:ext cx="8153400" cy="990600"/>
          </a:xfrm>
        </p:spPr>
        <p:txBody>
          <a:bodyPr/>
          <a:lstStyle/>
          <a:p>
            <a:r>
              <a:rPr lang="it-IT" altLang="it-IT" smtClean="0"/>
              <a:t> Il ricambio generazionale</a:t>
            </a:r>
          </a:p>
        </p:txBody>
      </p:sp>
      <p:sp>
        <p:nvSpPr>
          <p:cNvPr id="96259" name="Rectangle 3"/>
          <p:cNvSpPr>
            <a:spLocks noGrp="1" noChangeArrowheads="1"/>
          </p:cNvSpPr>
          <p:nvPr>
            <p:ph sz="quarter" idx="1"/>
          </p:nvPr>
        </p:nvSpPr>
        <p:spPr>
          <a:xfrm>
            <a:off x="612775" y="1600200"/>
            <a:ext cx="8153400" cy="4495800"/>
          </a:xfrm>
        </p:spPr>
        <p:txBody>
          <a:bodyPr>
            <a:normAutofit lnSpcReduction="10000"/>
          </a:bodyPr>
          <a:lstStyle/>
          <a:p>
            <a:pPr marL="320040" indent="-320040" fontAlgn="auto">
              <a:lnSpc>
                <a:spcPct val="80000"/>
              </a:lnSpc>
              <a:spcAft>
                <a:spcPts val="0"/>
              </a:spcAft>
              <a:buFont typeface="Wingdings"/>
              <a:buChar char=""/>
              <a:defRPr/>
            </a:pPr>
            <a:r>
              <a:rPr lang="it-IT" altLang="it-IT" sz="2000" smtClean="0"/>
              <a:t>1970 - con la decisione, assunta da Braudel nel 1968, di lasciare ai suoi collaboratori più giovani la direzione della rivista, emerge e si afferma la "terza generazione" degli storici delle "Annales“:</a:t>
            </a:r>
          </a:p>
          <a:p>
            <a:pPr marL="320040" indent="-320040" fontAlgn="auto">
              <a:lnSpc>
                <a:spcPct val="80000"/>
              </a:lnSpc>
              <a:spcAft>
                <a:spcPts val="0"/>
              </a:spcAft>
              <a:buFont typeface="Wingdings"/>
              <a:buChar char=""/>
              <a:defRPr/>
            </a:pPr>
            <a:r>
              <a:rPr lang="it-IT" altLang="it-IT" sz="2000" b="1" smtClean="0"/>
              <a:t>Jacques Le Goff</a:t>
            </a:r>
          </a:p>
          <a:p>
            <a:pPr marL="320040" indent="-320040" fontAlgn="auto">
              <a:lnSpc>
                <a:spcPct val="80000"/>
              </a:lnSpc>
              <a:spcAft>
                <a:spcPts val="0"/>
              </a:spcAft>
              <a:buFont typeface="Wingdings"/>
              <a:buChar char=""/>
              <a:defRPr/>
            </a:pPr>
            <a:r>
              <a:rPr lang="it-IT" altLang="it-IT" sz="2000" b="1" smtClean="0"/>
              <a:t>Emmanuel Le Roy Ladurie</a:t>
            </a:r>
          </a:p>
          <a:p>
            <a:pPr marL="320040" indent="-320040" fontAlgn="auto">
              <a:lnSpc>
                <a:spcPct val="80000"/>
              </a:lnSpc>
              <a:spcAft>
                <a:spcPts val="0"/>
              </a:spcAft>
              <a:buFont typeface="Wingdings"/>
              <a:buChar char=""/>
              <a:defRPr/>
            </a:pPr>
            <a:r>
              <a:rPr lang="it-IT" altLang="it-IT" sz="2000" b="1" smtClean="0"/>
              <a:t>François Furet, </a:t>
            </a:r>
          </a:p>
          <a:p>
            <a:pPr marL="320040" indent="-320040" fontAlgn="auto">
              <a:lnSpc>
                <a:spcPct val="80000"/>
              </a:lnSpc>
              <a:spcAft>
                <a:spcPts val="0"/>
              </a:spcAft>
              <a:buFont typeface="Wingdings"/>
              <a:buChar char=""/>
              <a:defRPr/>
            </a:pPr>
            <a:r>
              <a:rPr lang="it-IT" altLang="it-IT" sz="2000" b="1" smtClean="0"/>
              <a:t>Maurice Agulhon</a:t>
            </a:r>
          </a:p>
          <a:p>
            <a:pPr marL="320040" indent="-320040" fontAlgn="auto">
              <a:lnSpc>
                <a:spcPct val="80000"/>
              </a:lnSpc>
              <a:spcAft>
                <a:spcPts val="0"/>
              </a:spcAft>
              <a:buFont typeface="Wingdings"/>
              <a:buChar char=""/>
              <a:defRPr/>
            </a:pPr>
            <a:r>
              <a:rPr lang="it-IT" altLang="it-IT" sz="2000" b="1" smtClean="0"/>
              <a:t>André Burguière</a:t>
            </a:r>
          </a:p>
          <a:p>
            <a:pPr marL="320040" indent="-320040" fontAlgn="auto">
              <a:lnSpc>
                <a:spcPct val="80000"/>
              </a:lnSpc>
              <a:spcAft>
                <a:spcPts val="0"/>
              </a:spcAft>
              <a:buFont typeface="Wingdings"/>
              <a:buChar char=""/>
              <a:defRPr/>
            </a:pPr>
            <a:r>
              <a:rPr lang="it-IT" altLang="it-IT" sz="2000" b="1" smtClean="0"/>
              <a:t>Jacques Revel</a:t>
            </a:r>
          </a:p>
          <a:p>
            <a:pPr marL="320040" indent="-320040" fontAlgn="auto">
              <a:lnSpc>
                <a:spcPct val="80000"/>
              </a:lnSpc>
              <a:spcAft>
                <a:spcPts val="0"/>
              </a:spcAft>
              <a:buFont typeface="Wingdings"/>
              <a:buChar char=""/>
              <a:defRPr/>
            </a:pPr>
            <a:r>
              <a:rPr lang="it-IT" altLang="it-IT" sz="2000" b="1" smtClean="0"/>
              <a:t>Roger Chartier</a:t>
            </a:r>
          </a:p>
          <a:p>
            <a:pPr marL="320040" indent="-320040" fontAlgn="auto">
              <a:lnSpc>
                <a:spcPct val="80000"/>
              </a:lnSpc>
              <a:spcAft>
                <a:spcPts val="0"/>
              </a:spcAft>
              <a:buFont typeface="Wingdings"/>
              <a:buChar char=""/>
              <a:defRPr/>
            </a:pPr>
            <a:r>
              <a:rPr lang="it-IT" altLang="it-IT" sz="2000" smtClean="0"/>
              <a:t>Tratto comune alla biografia di molti di loro è l'aver militato, fra gli anni '40 e‘50, nel Partito Comunista Francese, allontanandosene poi - spesso in modo traumatico - dopo la crisi del 1956. L'abbandono del marxismo e la crisi d'identità politica degli anni sessanta conduce probabilmente alcuni di loro al rifiuto della storia politica e alla ricerca di una nuova "scientificità" nello strutturalismo e nelle scienze sociali.</a:t>
            </a:r>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2"/>
          <p:cNvSpPr>
            <a:spLocks noGrp="1" noChangeArrowheads="1"/>
          </p:cNvSpPr>
          <p:nvPr>
            <p:ph type="title"/>
          </p:nvPr>
        </p:nvSpPr>
        <p:spPr>
          <a:xfrm>
            <a:off x="612775" y="228600"/>
            <a:ext cx="8153400" cy="990600"/>
          </a:xfrm>
        </p:spPr>
        <p:txBody>
          <a:bodyPr/>
          <a:lstStyle/>
          <a:p>
            <a:r>
              <a:rPr lang="it-IT" altLang="it-IT" smtClean="0"/>
              <a:t>Storia e struttura</a:t>
            </a:r>
          </a:p>
        </p:txBody>
      </p:sp>
      <p:sp>
        <p:nvSpPr>
          <p:cNvPr id="98307" name="Rectangle 3"/>
          <p:cNvSpPr>
            <a:spLocks noGrp="1" noChangeArrowheads="1"/>
          </p:cNvSpPr>
          <p:nvPr>
            <p:ph sz="quarter" idx="1"/>
          </p:nvPr>
        </p:nvSpPr>
        <p:spPr>
          <a:xfrm>
            <a:off x="612775" y="1600200"/>
            <a:ext cx="8153400" cy="4495800"/>
          </a:xfrm>
        </p:spPr>
        <p:txBody>
          <a:bodyPr/>
          <a:lstStyle/>
          <a:p>
            <a:pPr>
              <a:lnSpc>
                <a:spcPct val="80000"/>
              </a:lnSpc>
            </a:pPr>
            <a:r>
              <a:rPr lang="it-IT" altLang="it-IT" sz="1800" smtClean="0"/>
              <a:t>1971 - il fascicolo monografico delle "Annales" su </a:t>
            </a:r>
            <a:r>
              <a:rPr lang="it-IT" altLang="it-IT" sz="1800" i="1" smtClean="0"/>
              <a:t>Histoire et structure </a:t>
            </a:r>
            <a:r>
              <a:rPr lang="it-IT" altLang="it-IT" sz="1800" smtClean="0"/>
              <a:t>(XXXI, 1971), a cura di A. Burguière, conclude e ricompone la discussione - aperta nel 1958 - fra storici, sociologi e antropologi: il "nemico" viene non già affrontato, ma inglobato, mostrando che le innovazioni che esso propone sono già state pensate e realizzate nella pratica storiografica.</a:t>
            </a:r>
          </a:p>
          <a:p>
            <a:pPr>
              <a:lnSpc>
                <a:spcPct val="80000"/>
              </a:lnSpc>
            </a:pPr>
            <a:r>
              <a:rPr lang="it-IT" altLang="it-IT" sz="1800" i="1" smtClean="0"/>
              <a:t>La guerra tra lo strutturalismo e la storia non avrà luogo. Questo numero speciale non nasce dall'intenzione di rilanciare una contesa retorica promossa dalla moda, ma al contrario dall'intenzione di approfittare di una congiuntura di specificazione (A. </a:t>
            </a:r>
            <a:r>
              <a:rPr lang="it-IT" altLang="it-IT" sz="1800" smtClean="0"/>
              <a:t>Burguière) </a:t>
            </a:r>
          </a:p>
          <a:p>
            <a:pPr>
              <a:lnSpc>
                <a:spcPct val="80000"/>
              </a:lnSpc>
            </a:pPr>
            <a:r>
              <a:rPr lang="it-IT" altLang="it-IT" sz="1800" smtClean="0"/>
              <a:t>- sul medesimo fascicolo F. Furet pubblica l'articolo </a:t>
            </a:r>
            <a:r>
              <a:rPr lang="it-IT" altLang="it-IT" sz="1800" i="1" smtClean="0"/>
              <a:t>L'histoire quantitative et la construction du fait historique, XXXI </a:t>
            </a:r>
            <a:r>
              <a:rPr lang="it-IT" altLang="it-IT" sz="1800" smtClean="0"/>
              <a:t>(1971), pp.63-75, nel quale si propone la storia quantitativa e seriale come nuova frontiera della ricerca:</a:t>
            </a:r>
          </a:p>
          <a:p>
            <a:pPr>
              <a:lnSpc>
                <a:spcPct val="80000"/>
              </a:lnSpc>
            </a:pPr>
            <a:r>
              <a:rPr lang="it-IT" altLang="it-IT" sz="1800" smtClean="0"/>
              <a:t> in questa prospettiva il "dato", il documento non esiste di per se stesso, ma solo in rapporto alla serie che lo precede e lo segue; il "fatto storico" è un fenomeno scelto e costruito in funzione del suo carattere di ripetitività.</a:t>
            </a:r>
          </a:p>
          <a:p>
            <a:pPr>
              <a:lnSpc>
                <a:spcPct val="80000"/>
              </a:lnSpc>
            </a:pPr>
            <a:endParaRPr lang="it-IT" altLang="it-IT" sz="1000" smtClean="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2"/>
          <p:cNvSpPr>
            <a:spLocks noGrp="1" noChangeArrowheads="1"/>
          </p:cNvSpPr>
          <p:nvPr>
            <p:ph type="title"/>
          </p:nvPr>
        </p:nvSpPr>
        <p:spPr>
          <a:xfrm>
            <a:off x="612775" y="228600"/>
            <a:ext cx="8153400" cy="990600"/>
          </a:xfrm>
        </p:spPr>
        <p:txBody>
          <a:bodyPr>
            <a:normAutofit fontScale="90000"/>
          </a:bodyPr>
          <a:lstStyle/>
          <a:p>
            <a:pPr fontAlgn="auto">
              <a:spcAft>
                <a:spcPts val="0"/>
              </a:spcAft>
              <a:defRPr/>
            </a:pPr>
            <a:r>
              <a:rPr lang="it-IT" altLang="it-IT" sz="4000" smtClean="0"/>
              <a:t> </a:t>
            </a:r>
            <a:r>
              <a:rPr lang="it-IT" altLang="it-IT" sz="3200" smtClean="0"/>
              <a:t>"Storici ed antropologi cacciano la medesima selvaggina, ma la cucinano in maniera diversa".</a:t>
            </a:r>
          </a:p>
        </p:txBody>
      </p:sp>
      <p:sp>
        <p:nvSpPr>
          <p:cNvPr id="99331" name="Rectangle 3"/>
          <p:cNvSpPr>
            <a:spLocks noGrp="1" noChangeArrowheads="1"/>
          </p:cNvSpPr>
          <p:nvPr>
            <p:ph sz="quarter" idx="1"/>
          </p:nvPr>
        </p:nvSpPr>
        <p:spPr>
          <a:xfrm>
            <a:off x="612775" y="1600200"/>
            <a:ext cx="8153400" cy="4495800"/>
          </a:xfrm>
        </p:spPr>
        <p:txBody>
          <a:bodyPr/>
          <a:lstStyle/>
          <a:p>
            <a:pPr>
              <a:lnSpc>
                <a:spcPct val="80000"/>
              </a:lnSpc>
            </a:pPr>
            <a:r>
              <a:rPr lang="it-IT" altLang="it-IT" sz="1800" smtClean="0"/>
              <a:t>1972 - al compimento dei settant'anni di età </a:t>
            </a:r>
            <a:r>
              <a:rPr lang="it-IT" altLang="it-IT" sz="1800" b="1" smtClean="0"/>
              <a:t>Braudel si ritira anche dalla direzione della rivista e dalle principali cariche accademiche</a:t>
            </a:r>
            <a:r>
              <a:rPr lang="it-IT" altLang="it-IT" sz="1800" smtClean="0"/>
              <a:t>:</a:t>
            </a:r>
          </a:p>
          <a:p>
            <a:pPr>
              <a:lnSpc>
                <a:spcPct val="80000"/>
              </a:lnSpc>
            </a:pPr>
            <a:r>
              <a:rPr lang="it-IT" altLang="it-IT" sz="1800" b="1" smtClean="0"/>
              <a:t>J. Le Goff</a:t>
            </a:r>
            <a:r>
              <a:rPr lang="it-IT" altLang="it-IT" sz="1800" smtClean="0"/>
              <a:t> diviene presidente della </a:t>
            </a:r>
            <a:r>
              <a:rPr lang="it-IT" altLang="it-IT" sz="1800" i="1" smtClean="0"/>
              <a:t>VI section</a:t>
            </a:r>
          </a:p>
          <a:p>
            <a:pPr>
              <a:lnSpc>
                <a:spcPct val="80000"/>
              </a:lnSpc>
            </a:pPr>
            <a:r>
              <a:rPr lang="it-IT" altLang="it-IT" sz="1800" b="1" smtClean="0"/>
              <a:t>E. Le Roy Ladurie</a:t>
            </a:r>
            <a:r>
              <a:rPr lang="it-IT" altLang="it-IT" sz="1800" smtClean="0"/>
              <a:t> direttore delle "Annales“</a:t>
            </a:r>
          </a:p>
          <a:p>
            <a:pPr>
              <a:lnSpc>
                <a:spcPct val="80000"/>
              </a:lnSpc>
            </a:pPr>
            <a:r>
              <a:rPr lang="it-IT" altLang="it-IT" sz="1800" smtClean="0"/>
              <a:t>1974 - con il fascicolo XXIX della rivista - </a:t>
            </a:r>
            <a:r>
              <a:rPr lang="it-IT" altLang="it-IT" sz="1800" i="1" smtClean="0"/>
              <a:t>Pour une histoire anthropologique - </a:t>
            </a:r>
            <a:r>
              <a:rPr lang="it-IT" altLang="it-IT" sz="1800" smtClean="0"/>
              <a:t>inizia una riflessione critica sul rapporto fra storia e scienze sociali. </a:t>
            </a:r>
          </a:p>
          <a:p>
            <a:pPr>
              <a:lnSpc>
                <a:spcPct val="80000"/>
              </a:lnSpc>
            </a:pPr>
            <a:r>
              <a:rPr lang="it-IT" altLang="it-IT" sz="1800" smtClean="0"/>
              <a:t>1975 - la </a:t>
            </a:r>
            <a:r>
              <a:rPr lang="it-IT" altLang="it-IT" sz="1800" i="1" smtClean="0"/>
              <a:t>Sixième Section si </a:t>
            </a:r>
            <a:r>
              <a:rPr lang="it-IT" altLang="it-IT" sz="1800" smtClean="0"/>
              <a:t>trasforma in </a:t>
            </a:r>
            <a:r>
              <a:rPr lang="it-IT" altLang="it-IT" sz="1800" i="1" smtClean="0"/>
              <a:t>Ecole des Hautes Etudes en Sciences Sociales </a:t>
            </a:r>
            <a:r>
              <a:rPr lang="it-IT" altLang="it-IT" sz="1800" smtClean="0"/>
              <a:t>(EHESS) - con sede al n. 54 di Boulevard Raspail -, abilitata a concedere titoli accademici post-laurea (dottorato III ciclo e dottorato di stato). La parabola istituzionale del gruppo di storici, sociologi antropologi ed economisti riuniti per la prima volta nel 1948 attorno a Lucien Febvre si compie con il riconoscimento ufficiale dell'autonomia e del prestigio dell'Ecole, equiparata ad una facoltà universitaria di "studi avanzati".</a:t>
            </a:r>
          </a:p>
          <a:p>
            <a:pPr>
              <a:lnSpc>
                <a:spcPct val="80000"/>
              </a:lnSpc>
            </a:pPr>
            <a:r>
              <a:rPr lang="it-IT" altLang="it-IT" sz="1800" smtClean="0"/>
              <a:t>1977 - </a:t>
            </a:r>
            <a:r>
              <a:rPr lang="it-IT" altLang="it-IT" sz="1800" b="1" smtClean="0"/>
              <a:t>François Furet</a:t>
            </a:r>
            <a:r>
              <a:rPr lang="it-IT" altLang="it-IT" sz="1800" smtClean="0"/>
              <a:t> - che contende con Le Roy Ladurie il ruolo di "delfino" di Braudel, pur essendone molto distante sia nelle premesse metodologiche che negli esiti di ricerca - diviene direttore dell'EHESS, sostituendo Jacques Le Goff.</a:t>
            </a:r>
            <a:r>
              <a:rPr lang="it-IT" altLang="it-IT" sz="1200" smtClean="0"/>
              <a:t> </a:t>
            </a:r>
          </a:p>
          <a:p>
            <a:pPr>
              <a:lnSpc>
                <a:spcPct val="80000"/>
              </a:lnSpc>
            </a:pPr>
            <a:endParaRPr lang="it-IT" altLang="it-IT" sz="800" smtClean="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
          <p:cNvSpPr>
            <a:spLocks noGrp="1" noChangeArrowheads="1"/>
          </p:cNvSpPr>
          <p:nvPr>
            <p:ph type="title"/>
          </p:nvPr>
        </p:nvSpPr>
        <p:spPr>
          <a:xfrm>
            <a:off x="612775" y="228600"/>
            <a:ext cx="8153400" cy="990600"/>
          </a:xfrm>
        </p:spPr>
        <p:txBody>
          <a:bodyPr/>
          <a:lstStyle/>
          <a:p>
            <a:r>
              <a:rPr lang="it-IT" altLang="it-IT" smtClean="0"/>
              <a:t>La terza generazione</a:t>
            </a:r>
          </a:p>
        </p:txBody>
      </p:sp>
      <p:sp>
        <p:nvSpPr>
          <p:cNvPr id="100355" name="Rectangle 3"/>
          <p:cNvSpPr>
            <a:spLocks noGrp="1" noChangeArrowheads="1"/>
          </p:cNvSpPr>
          <p:nvPr>
            <p:ph sz="quarter" idx="1"/>
          </p:nvPr>
        </p:nvSpPr>
        <p:spPr>
          <a:xfrm>
            <a:off x="612775" y="1600200"/>
            <a:ext cx="8153400" cy="4495800"/>
          </a:xfrm>
        </p:spPr>
        <p:txBody>
          <a:bodyPr/>
          <a:lstStyle/>
          <a:p>
            <a:pPr>
              <a:lnSpc>
                <a:spcPct val="90000"/>
              </a:lnSpc>
            </a:pPr>
            <a:r>
              <a:rPr lang="it-IT" altLang="it-IT" sz="2000" smtClean="0"/>
              <a:t>Gli storici della "terza generazione" delle "Annales" tendono a configurare la loro disciplina più come "oggetto di una pratica discorsiva" che come "un modo di comprensione del reale". </a:t>
            </a:r>
          </a:p>
          <a:p>
            <a:pPr>
              <a:lnSpc>
                <a:spcPct val="90000"/>
              </a:lnSpc>
            </a:pPr>
            <a:r>
              <a:rPr lang="it-IT" altLang="it-IT" sz="2000" smtClean="0"/>
              <a:t>"Essa tende ad assumere nei confronti delle altre scienze umane, proiettate in un lavoro di costruzione teorica, la funzione di un procedimento critico teso a impedire il costituirsi, nella forma di intellettualismo a base logico-formale, di una nuova sintesi senza soggetto". </a:t>
            </a:r>
          </a:p>
          <a:p>
            <a:pPr>
              <a:lnSpc>
                <a:spcPct val="90000"/>
              </a:lnSpc>
            </a:pPr>
            <a:r>
              <a:rPr lang="it-IT" altLang="it-IT" sz="2000" smtClean="0"/>
              <a:t>Il lavoro degli storici rappresenterebbe dunque “l'estrema forza di resistenza contro l'avanzata dei processi di formalizzazione delle scienze dell'uomo". </a:t>
            </a:r>
          </a:p>
          <a:p>
            <a:pPr>
              <a:lnSpc>
                <a:spcPct val="90000"/>
              </a:lnSpc>
            </a:pPr>
            <a:r>
              <a:rPr lang="it-IT" altLang="it-IT" sz="2000" smtClean="0"/>
              <a:t>"Ciò che sembra evidente nelle "Annales" della terza generazione è l'assenza di un chiaro progetto epistemologico che delimiti il campo di interferenze con le proposte teoriche delle altre discipline".</a:t>
            </a:r>
          </a:p>
          <a:p>
            <a:pPr>
              <a:lnSpc>
                <a:spcPct val="90000"/>
              </a:lnSpc>
            </a:pPr>
            <a:endParaRPr lang="it-IT" altLang="it-IT" sz="2000" smtClean="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80" name="Rectangle 4"/>
          <p:cNvSpPr>
            <a:spLocks noGrp="1" noChangeArrowheads="1"/>
          </p:cNvSpPr>
          <p:nvPr>
            <p:ph type="ctrTitle"/>
          </p:nvPr>
        </p:nvSpPr>
        <p:spPr/>
        <p:txBody>
          <a:bodyPr>
            <a:normAutofit/>
          </a:bodyPr>
          <a:lstStyle/>
          <a:p>
            <a:pPr fontAlgn="auto">
              <a:spcAft>
                <a:spcPts val="0"/>
              </a:spcAft>
              <a:defRPr/>
            </a:pPr>
            <a:r>
              <a:rPr lang="it-IT" altLang="it-IT"/>
              <a:t>Dopo Braudel</a:t>
            </a:r>
          </a:p>
        </p:txBody>
      </p:sp>
      <p:sp>
        <p:nvSpPr>
          <p:cNvPr id="101379" name="Rectangle 5"/>
          <p:cNvSpPr>
            <a:spLocks noGrp="1" noChangeArrowheads="1"/>
          </p:cNvSpPr>
          <p:nvPr>
            <p:ph type="subTitle" idx="1"/>
          </p:nvPr>
        </p:nvSpPr>
        <p:spPr>
          <a:xfrm>
            <a:off x="2362200" y="6049963"/>
            <a:ext cx="6705600" cy="685800"/>
          </a:xfrm>
        </p:spPr>
        <p:txBody>
          <a:bodyPr/>
          <a:lstStyle/>
          <a:p>
            <a:r>
              <a:rPr lang="it-IT" altLang="it-IT" smtClean="0"/>
              <a:t>le “Annales” alla ricerca dell’identità perduta</a:t>
            </a:r>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2"/>
          <p:cNvSpPr>
            <a:spLocks noGrp="1" noChangeArrowheads="1"/>
          </p:cNvSpPr>
          <p:nvPr>
            <p:ph type="title"/>
          </p:nvPr>
        </p:nvSpPr>
        <p:spPr>
          <a:xfrm>
            <a:off x="612775" y="228600"/>
            <a:ext cx="8153400" cy="990600"/>
          </a:xfrm>
        </p:spPr>
        <p:txBody>
          <a:bodyPr/>
          <a:lstStyle/>
          <a:p>
            <a:r>
              <a:rPr lang="it-IT" altLang="it-IT" smtClean="0"/>
              <a:t>Una difficile eredità</a:t>
            </a:r>
          </a:p>
        </p:txBody>
      </p:sp>
      <p:sp>
        <p:nvSpPr>
          <p:cNvPr id="102403" name="Rectangle 3"/>
          <p:cNvSpPr>
            <a:spLocks noGrp="1" noChangeArrowheads="1"/>
          </p:cNvSpPr>
          <p:nvPr>
            <p:ph sz="quarter" idx="1"/>
          </p:nvPr>
        </p:nvSpPr>
        <p:spPr>
          <a:xfrm>
            <a:off x="612775" y="1600200"/>
            <a:ext cx="8153400" cy="4495800"/>
          </a:xfrm>
        </p:spPr>
        <p:txBody>
          <a:bodyPr/>
          <a:lstStyle/>
          <a:p>
            <a:pPr>
              <a:lnSpc>
                <a:spcPct val="80000"/>
              </a:lnSpc>
            </a:pPr>
            <a:r>
              <a:rPr lang="it-IT" altLang="it-IT" sz="1400" dirty="0" smtClean="0"/>
              <a:t>1985 - dopo la scomparsa del "Maestro", con il quale la comunità intellettuale di tutto il mondo aveva finito per identificare la "scuola storica francese" e dietro la cui vulcanica ed affascinante personalità erano stati spesso coperti divergenze, dissensi e conflitti, si apre una crisi all'interno del gruppo dirigente delle "</a:t>
            </a:r>
            <a:r>
              <a:rPr lang="it-IT" altLang="it-IT" sz="1400" dirty="0" err="1" smtClean="0"/>
              <a:t>Annales</a:t>
            </a:r>
            <a:r>
              <a:rPr lang="it-IT" altLang="it-IT" sz="1400" dirty="0" smtClean="0"/>
              <a:t>". Mentre l'ottuagenario </a:t>
            </a:r>
            <a:r>
              <a:rPr lang="it-IT" altLang="it-IT" sz="1400" b="1" dirty="0" smtClean="0"/>
              <a:t>Charles </a:t>
            </a:r>
            <a:r>
              <a:rPr lang="it-IT" altLang="it-IT" sz="1400" b="1" dirty="0" err="1" smtClean="0"/>
              <a:t>Morazé</a:t>
            </a:r>
            <a:r>
              <a:rPr lang="it-IT" altLang="it-IT" sz="1400" dirty="0" smtClean="0"/>
              <a:t> (unico superstite del gruppo originario del 1948) resta a rappresentare la continuità della tradizione, </a:t>
            </a:r>
            <a:r>
              <a:rPr lang="it-IT" altLang="it-IT" sz="1400" b="1" dirty="0" err="1" smtClean="0"/>
              <a:t>Emmanuel</a:t>
            </a:r>
            <a:r>
              <a:rPr lang="it-IT" altLang="it-IT" sz="1400" b="1" dirty="0" smtClean="0"/>
              <a:t> Le Roy </a:t>
            </a:r>
            <a:r>
              <a:rPr lang="it-IT" altLang="it-IT" sz="1400" b="1" dirty="0" err="1" smtClean="0"/>
              <a:t>Ladurie</a:t>
            </a:r>
            <a:r>
              <a:rPr lang="it-IT" altLang="it-IT" sz="1400" dirty="0" smtClean="0"/>
              <a:t>, pur rimanendo nel comitato di direzione della rivista, diviene presidente della Biblioteca Nazionale di Parigi e </a:t>
            </a:r>
            <a:r>
              <a:rPr lang="it-IT" altLang="it-IT" sz="1400" b="1" dirty="0" smtClean="0"/>
              <a:t>Jacques Le </a:t>
            </a:r>
            <a:r>
              <a:rPr lang="it-IT" altLang="it-IT" sz="1400" b="1" dirty="0" err="1" smtClean="0"/>
              <a:t>Goff</a:t>
            </a:r>
            <a:r>
              <a:rPr lang="it-IT" altLang="it-IT" sz="1400" dirty="0" smtClean="0"/>
              <a:t>, più di altri disponibile ad intervenire anche sulla stampa quotidiana e settimanale e nelle rubriche culturali della televisione, ritaglia per sé il ruolo di ambasciatore internazionale della storiografia francese. Al tempo stesso </a:t>
            </a:r>
            <a:r>
              <a:rPr lang="it-IT" altLang="it-IT" sz="1400" b="1" dirty="0" smtClean="0"/>
              <a:t>François </a:t>
            </a:r>
            <a:r>
              <a:rPr lang="it-IT" altLang="it-IT" sz="1400" b="1" dirty="0" err="1" smtClean="0"/>
              <a:t>Furet</a:t>
            </a:r>
            <a:r>
              <a:rPr lang="it-IT" altLang="it-IT" sz="1400" dirty="0" smtClean="0"/>
              <a:t>, dedito ormai principalmente allo studio del pensiero politico europeo fra otto e novecento, lascia la direzione dell'EHESS e si trasferisce negli Stati Uniti all'Università di Princeton; mentre i più giovani </a:t>
            </a:r>
            <a:r>
              <a:rPr lang="it-IT" altLang="it-IT" sz="1400" b="1" dirty="0" smtClean="0"/>
              <a:t>André </a:t>
            </a:r>
            <a:r>
              <a:rPr lang="it-IT" altLang="it-IT" sz="1400" b="1" dirty="0" err="1" smtClean="0"/>
              <a:t>Burguière</a:t>
            </a:r>
            <a:r>
              <a:rPr lang="it-IT" altLang="it-IT" sz="1400" dirty="0" smtClean="0"/>
              <a:t> e </a:t>
            </a:r>
            <a:r>
              <a:rPr lang="it-IT" altLang="it-IT" sz="1400" b="1" dirty="0" smtClean="0"/>
              <a:t>Jacques </a:t>
            </a:r>
            <a:r>
              <a:rPr lang="it-IT" altLang="it-IT" sz="1400" b="1" dirty="0" err="1" smtClean="0"/>
              <a:t>Revel</a:t>
            </a:r>
            <a:r>
              <a:rPr lang="it-IT" altLang="it-IT" sz="1400" dirty="0" smtClean="0"/>
              <a:t> assumono, di fatto, la guida della rivista. In mancanza di un vero ed unico erede di </a:t>
            </a:r>
            <a:r>
              <a:rPr lang="it-IT" altLang="it-IT" sz="1400" dirty="0" err="1" smtClean="0"/>
              <a:t>Braudel</a:t>
            </a:r>
            <a:r>
              <a:rPr lang="it-IT" altLang="it-IT" sz="1400" dirty="0" smtClean="0"/>
              <a:t>, la direzione collegiale della rivista non riesce però a mantenere una fisionomia così netta come nel passato, oscillando dalla nuova erudizione al gusto per la provocazione intellettuale, in presenza di una sempre più evidente frammentazione dei temi di ricerca e degli approcci metodologici. </a:t>
            </a:r>
          </a:p>
          <a:p>
            <a:pPr>
              <a:lnSpc>
                <a:spcPct val="80000"/>
              </a:lnSpc>
            </a:pPr>
            <a:r>
              <a:rPr lang="it-IT" altLang="it-IT" sz="1400" dirty="0" smtClean="0"/>
              <a:t>La crisi epistemologica che investe tutte le scienze sociali e le "discipline empiriche" tocca di conseguenza anche la storiografia che vive una difficile fase di crisi di identità. Gli stimoli critici maggiori provengono, in questo caso, dalla nuova linguistica americana e dalla filosofia </a:t>
            </a:r>
            <a:r>
              <a:rPr lang="it-IT" altLang="it-IT" sz="1400" i="1" dirty="0" smtClean="0"/>
              <a:t>decostruzionista</a:t>
            </a:r>
            <a:r>
              <a:rPr lang="it-IT" altLang="it-IT" sz="1400" dirty="0" smtClean="0"/>
              <a:t> secondo cui la pratica storiografica si riduce, in ultima analisi, alla produzione di </a:t>
            </a:r>
            <a:r>
              <a:rPr lang="it-IT" altLang="it-IT" sz="1400" i="1" dirty="0" smtClean="0"/>
              <a:t>testi </a:t>
            </a:r>
            <a:r>
              <a:rPr lang="it-IT" altLang="it-IT" sz="1400" dirty="0" smtClean="0"/>
              <a:t>che parlano di altri </a:t>
            </a:r>
            <a:r>
              <a:rPr lang="it-IT" altLang="it-IT" sz="1400" i="1" dirty="0" smtClean="0"/>
              <a:t>testi, </a:t>
            </a:r>
            <a:r>
              <a:rPr lang="it-IT" altLang="it-IT" sz="1400" dirty="0" smtClean="0"/>
              <a:t>senza poter più individuare un criterio di verità comune ed accertabile. In questa prospettiva viene negato ogni legame tra il racconto storico e le scienze sociali, così come fra la "rappresentazione narrativa" (la sola a poter essere rappresentata e quindi conoscibile solo attraverso la mediazione delle scienze del linguaggio) e la "realtà sociale" (inconoscibile perché non rappresentabile).</a:t>
            </a: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2"/>
          <p:cNvSpPr>
            <a:spLocks noGrp="1" noChangeArrowheads="1"/>
          </p:cNvSpPr>
          <p:nvPr>
            <p:ph type="title"/>
          </p:nvPr>
        </p:nvSpPr>
        <p:spPr/>
        <p:txBody>
          <a:bodyPr>
            <a:normAutofit fontScale="90000"/>
          </a:bodyPr>
          <a:lstStyle/>
          <a:p>
            <a:pPr fontAlgn="auto">
              <a:spcAft>
                <a:spcPts val="0"/>
              </a:spcAft>
              <a:defRPr/>
            </a:pPr>
            <a:r>
              <a:rPr lang="it-IT" altLang="it-IT" sz="4000" b="1" dirty="0" err="1" smtClean="0"/>
              <a:t>Emmanuel</a:t>
            </a:r>
            <a:r>
              <a:rPr lang="it-IT" altLang="it-IT" sz="4000" b="1" dirty="0" smtClean="0"/>
              <a:t> Le Roy </a:t>
            </a:r>
            <a:r>
              <a:rPr lang="it-IT" altLang="it-IT" sz="4000" b="1" dirty="0" err="1" smtClean="0"/>
              <a:t>Ladurie</a:t>
            </a:r>
            <a:r>
              <a:rPr lang="it-IT" altLang="it-IT" sz="4000" b="1" dirty="0" smtClean="0"/>
              <a:t> </a:t>
            </a:r>
            <a:r>
              <a:rPr lang="it-IT" altLang="it-IT" sz="4000" dirty="0" smtClean="0"/>
              <a:t>e il “sistema” EHESS</a:t>
            </a:r>
          </a:p>
        </p:txBody>
      </p:sp>
      <p:pic>
        <p:nvPicPr>
          <p:cNvPr id="103427" name="Picture 5" descr="leroyladurie"/>
          <p:cNvPicPr>
            <a:picLocks noGrp="1" noChangeAspect="1" noChangeArrowheads="1"/>
          </p:cNvPicPr>
          <p:nvPr>
            <p:ph sz="quarter" idx="1"/>
          </p:nvPr>
        </p:nvPicPr>
        <p:blipFill>
          <a:blip r:embed="rId2" cstate="print"/>
          <a:srcRect/>
          <a:stretch>
            <a:fillRect/>
          </a:stretch>
        </p:blipFill>
        <p:spPr>
          <a:xfrm>
            <a:off x="462261" y="1760119"/>
            <a:ext cx="4469779" cy="3973137"/>
          </a:xfrm>
          <a:noFill/>
        </p:spPr>
      </p:pic>
      <p:pic>
        <p:nvPicPr>
          <p:cNvPr id="103428" name="Picture 7" descr="logo ecole"/>
          <p:cNvPicPr>
            <a:picLocks noGrp="1" noChangeAspect="1" noChangeArrowheads="1"/>
          </p:cNvPicPr>
          <p:nvPr>
            <p:ph sz="quarter" idx="2"/>
          </p:nvPr>
        </p:nvPicPr>
        <p:blipFill>
          <a:blip r:embed="rId3" cstate="print"/>
          <a:srcRect/>
          <a:stretch>
            <a:fillRect/>
          </a:stretch>
        </p:blipFill>
        <p:spPr>
          <a:xfrm>
            <a:off x="5436096" y="2082804"/>
            <a:ext cx="3159528" cy="2786356"/>
          </a:xfrm>
          <a:noFill/>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t>Italia-Germania / Francia-USA</a:t>
            </a:r>
            <a:endParaRPr lang="it-IT" b="1" dirty="0"/>
          </a:p>
        </p:txBody>
      </p:sp>
      <p:sp>
        <p:nvSpPr>
          <p:cNvPr id="3" name="Segnaposto contenuto 2"/>
          <p:cNvSpPr>
            <a:spLocks noGrp="1"/>
          </p:cNvSpPr>
          <p:nvPr>
            <p:ph sz="quarter" idx="1"/>
          </p:nvPr>
        </p:nvSpPr>
        <p:spPr>
          <a:xfrm>
            <a:off x="539552" y="1700808"/>
            <a:ext cx="8153400" cy="4495800"/>
          </a:xfrm>
        </p:spPr>
        <p:txBody>
          <a:bodyPr>
            <a:normAutofit fontScale="62500" lnSpcReduction="20000"/>
          </a:bodyPr>
          <a:lstStyle/>
          <a:p>
            <a:r>
              <a:rPr lang="it-IT" dirty="0"/>
              <a:t>Guardando al panorama europeo novecentesco vale la pena di soffermarsi sulla diversa connotazione (e quasi contrapposizione) delle storiografie italiana e tedesca da un lato e francese e angloamericana dall’altro: ossia fra la cultura dei </a:t>
            </a:r>
            <a:r>
              <a:rPr lang="it-IT" b="1" dirty="0"/>
              <a:t>paesi sconfitti </a:t>
            </a:r>
            <a:r>
              <a:rPr lang="it-IT" dirty="0"/>
              <a:t>e segnati dall’esperienza della dittatura e del totalitarismo e quella dei </a:t>
            </a:r>
            <a:r>
              <a:rPr lang="it-IT" b="1" dirty="0"/>
              <a:t>paesi vincitori </a:t>
            </a:r>
            <a:r>
              <a:rPr lang="it-IT" dirty="0"/>
              <a:t>nei quali la democrazia era rimasta più salda anche negli anni della guerra. </a:t>
            </a:r>
            <a:endParaRPr lang="it-IT" dirty="0" smtClean="0"/>
          </a:p>
          <a:p>
            <a:r>
              <a:rPr lang="it-IT" dirty="0" smtClean="0"/>
              <a:t>Non </a:t>
            </a:r>
            <a:r>
              <a:rPr lang="it-IT" dirty="0"/>
              <a:t>è un caso che sia l’Italia che la Germania uscissero da un più recente processo di </a:t>
            </a:r>
            <a:r>
              <a:rPr lang="it-IT" b="1" dirty="0"/>
              <a:t>costruzione dell’identità nazionale</a:t>
            </a:r>
            <a:r>
              <a:rPr lang="it-IT" dirty="0"/>
              <a:t>, concluso non senza conflitti profondi solo a metà Ottocento, mentre altrove l’unità nazionale rappresentava una realtà già da secoli, sebbene fosse segnata dalla presenza di significative fratture rivoluzionarie a loro volta profondamente rielaborate già dalle storiografie ottocentesche e poi da quelle del primo Novecento. </a:t>
            </a:r>
            <a:endParaRPr lang="it-IT" dirty="0" smtClean="0"/>
          </a:p>
          <a:p>
            <a:r>
              <a:rPr lang="it-IT" dirty="0" smtClean="0"/>
              <a:t>Anche </a:t>
            </a:r>
            <a:r>
              <a:rPr lang="it-IT" dirty="0"/>
              <a:t>per questa ragione, probabilmente, in Italia e in Germania più che altrove si era affermata e consolidata, a cavallo fra i due secoli, una </a:t>
            </a:r>
            <a:r>
              <a:rPr lang="it-IT" b="1" dirty="0"/>
              <a:t>storiografia di matrice storicistica</a:t>
            </a:r>
            <a:r>
              <a:rPr lang="it-IT" dirty="0"/>
              <a:t> e di alto livello che era stata in grado di mantenersi egemone respingendo sia l’assalto dell’approccio positivista sia quello della storia economica e sociale che si sarebbe invece affermata in Francia. </a:t>
            </a:r>
            <a:endParaRPr lang="it-IT" dirty="0" smtClean="0"/>
          </a:p>
        </p:txBody>
      </p:sp>
    </p:spTree>
    <p:extLst>
      <p:ext uri="{BB962C8B-B14F-4D97-AF65-F5344CB8AC3E}">
        <p14:creationId xmlns:p14="http://schemas.microsoft.com/office/powerpoint/2010/main" val="1557823226"/>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2"/>
          <p:cNvSpPr>
            <a:spLocks noGrp="1" noChangeArrowheads="1"/>
          </p:cNvSpPr>
          <p:nvPr>
            <p:ph type="title"/>
          </p:nvPr>
        </p:nvSpPr>
        <p:spPr>
          <a:xfrm>
            <a:off x="612775" y="228600"/>
            <a:ext cx="8153400" cy="990600"/>
          </a:xfrm>
        </p:spPr>
        <p:txBody>
          <a:bodyPr>
            <a:normAutofit fontScale="90000"/>
          </a:bodyPr>
          <a:lstStyle/>
          <a:p>
            <a:pPr fontAlgn="auto">
              <a:spcAft>
                <a:spcPts val="0"/>
              </a:spcAft>
              <a:defRPr/>
            </a:pPr>
            <a:r>
              <a:rPr lang="it-IT" altLang="it-IT" sz="4000" b="1" dirty="0" err="1" smtClean="0"/>
              <a:t>Chartier</a:t>
            </a:r>
            <a:r>
              <a:rPr lang="it-IT" altLang="it-IT" sz="4000" dirty="0" smtClean="0"/>
              <a:t>, </a:t>
            </a:r>
            <a:r>
              <a:rPr lang="it-IT" altLang="it-IT" sz="4000" b="1" dirty="0" err="1" smtClean="0"/>
              <a:t>Geerz</a:t>
            </a:r>
            <a:r>
              <a:rPr lang="it-IT" altLang="it-IT" sz="4000" dirty="0" smtClean="0"/>
              <a:t> fra teoria delle ricezione e antropologia simbolica</a:t>
            </a:r>
          </a:p>
        </p:txBody>
      </p:sp>
      <p:sp>
        <p:nvSpPr>
          <p:cNvPr id="104451" name="Rectangle 3"/>
          <p:cNvSpPr>
            <a:spLocks noGrp="1" noChangeArrowheads="1"/>
          </p:cNvSpPr>
          <p:nvPr>
            <p:ph sz="quarter" idx="1"/>
          </p:nvPr>
        </p:nvSpPr>
        <p:spPr>
          <a:xfrm>
            <a:off x="612775" y="1600200"/>
            <a:ext cx="8153400" cy="4495800"/>
          </a:xfrm>
        </p:spPr>
        <p:txBody>
          <a:bodyPr/>
          <a:lstStyle/>
          <a:p>
            <a:pPr>
              <a:lnSpc>
                <a:spcPct val="80000"/>
              </a:lnSpc>
            </a:pPr>
            <a:endParaRPr lang="it-IT" altLang="it-IT" sz="1600" smtClean="0"/>
          </a:p>
          <a:p>
            <a:pPr>
              <a:lnSpc>
                <a:spcPct val="80000"/>
              </a:lnSpc>
            </a:pPr>
            <a:r>
              <a:rPr lang="it-IT" altLang="it-IT" sz="1600" smtClean="0"/>
              <a:t>1993 - </a:t>
            </a:r>
            <a:r>
              <a:rPr lang="it-IT" altLang="it-IT" sz="1600" b="1" smtClean="0"/>
              <a:t>Roger Chartier</a:t>
            </a:r>
            <a:r>
              <a:rPr lang="it-IT" altLang="it-IT" sz="1600" smtClean="0"/>
              <a:t> - studioso della lettura e dei processi di acculturazione - interviene nel dibattito con un articolo su </a:t>
            </a:r>
            <a:r>
              <a:rPr lang="it-IT" altLang="it-IT" sz="1600" i="1" smtClean="0"/>
              <a:t>Le Monde </a:t>
            </a:r>
            <a:r>
              <a:rPr lang="it-IT" altLang="it-IT" sz="1600" smtClean="0"/>
              <a:t>dal titolo </a:t>
            </a:r>
            <a:r>
              <a:rPr lang="it-IT" altLang="it-IT" sz="1600" i="1" smtClean="0"/>
              <a:t>Il tempo dei dubbi </a:t>
            </a:r>
            <a:r>
              <a:rPr lang="it-IT" altLang="it-IT" sz="1600" smtClean="0"/>
              <a:t> nel quale fa il punto della questione indicando alcuni dei nodi irrisolti nel rapporto fra storia ed altre discipline: </a:t>
            </a:r>
          </a:p>
          <a:p>
            <a:pPr>
              <a:lnSpc>
                <a:spcPct val="80000"/>
              </a:lnSpc>
              <a:buFont typeface="Wingdings" pitchFamily="2" charset="2"/>
              <a:buNone/>
            </a:pPr>
            <a:endParaRPr lang="it-IT" altLang="it-IT" sz="1600" smtClean="0"/>
          </a:p>
          <a:p>
            <a:pPr>
              <a:lnSpc>
                <a:spcPct val="80000"/>
              </a:lnSpc>
              <a:buFont typeface="Wingdings" pitchFamily="2" charset="2"/>
              <a:buAutoNum type="arabicPeriod"/>
            </a:pPr>
            <a:r>
              <a:rPr lang="it-IT" altLang="it-IT" sz="1600" i="1" smtClean="0"/>
              <a:t>spostamento dell'attenzione sul </a:t>
            </a:r>
            <a:r>
              <a:rPr lang="it-IT" altLang="it-IT" sz="1600" b="1" i="1" smtClean="0"/>
              <a:t>testo</a:t>
            </a:r>
            <a:r>
              <a:rPr lang="it-IT" altLang="it-IT" sz="1600" i="1" smtClean="0"/>
              <a:t> e sulle sue modalità di </a:t>
            </a:r>
            <a:r>
              <a:rPr lang="it-IT" altLang="it-IT" sz="1600" b="1" i="1" smtClean="0"/>
              <a:t>produzione e di ricezione</a:t>
            </a:r>
            <a:r>
              <a:rPr lang="it-IT" altLang="it-IT" sz="1600" i="1" smtClean="0"/>
              <a:t>; </a:t>
            </a:r>
          </a:p>
          <a:p>
            <a:pPr>
              <a:lnSpc>
                <a:spcPct val="80000"/>
              </a:lnSpc>
              <a:buFont typeface="Wingdings" pitchFamily="2" charset="2"/>
              <a:buAutoNum type="arabicPeriod"/>
            </a:pPr>
            <a:r>
              <a:rPr lang="it-IT" altLang="it-IT" sz="1600" i="1" smtClean="0"/>
              <a:t>confronto con l'</a:t>
            </a:r>
            <a:r>
              <a:rPr lang="it-IT" altLang="it-IT" sz="1600" b="1" i="1" smtClean="0"/>
              <a:t>ermeneutica</a:t>
            </a:r>
            <a:r>
              <a:rPr lang="it-IT" altLang="it-IT" sz="1600" i="1" smtClean="0"/>
              <a:t> e le scienze del linguaggio; </a:t>
            </a:r>
          </a:p>
          <a:p>
            <a:pPr>
              <a:lnSpc>
                <a:spcPct val="80000"/>
              </a:lnSpc>
              <a:buFont typeface="Wingdings" pitchFamily="2" charset="2"/>
              <a:buAutoNum type="arabicPeriod"/>
            </a:pPr>
            <a:r>
              <a:rPr lang="it-IT" altLang="it-IT" sz="1600" i="1" smtClean="0"/>
              <a:t>nuovo rapporto privilegiato con gli storici della </a:t>
            </a:r>
            <a:r>
              <a:rPr lang="it-IT" altLang="it-IT" sz="1600" b="1" i="1" smtClean="0"/>
              <a:t>letteratura</a:t>
            </a:r>
            <a:r>
              <a:rPr lang="it-IT" altLang="it-IT" sz="1600" i="1" smtClean="0"/>
              <a:t> (con i quali, fino agli anni ottanta, gli storici sociali non avevano quasi mai comunicato); </a:t>
            </a:r>
          </a:p>
          <a:p>
            <a:pPr>
              <a:lnSpc>
                <a:spcPct val="80000"/>
              </a:lnSpc>
              <a:buFont typeface="Wingdings" pitchFamily="2" charset="2"/>
              <a:buAutoNum type="arabicPeriod"/>
            </a:pPr>
            <a:r>
              <a:rPr lang="it-IT" altLang="it-IT" sz="1600" i="1" smtClean="0"/>
              <a:t>confronto con l’</a:t>
            </a:r>
            <a:r>
              <a:rPr lang="it-IT" altLang="it-IT" sz="1600" b="1" i="1" smtClean="0"/>
              <a:t>antropologia culturale anglosassone</a:t>
            </a:r>
            <a:r>
              <a:rPr lang="it-IT" altLang="it-IT" sz="1600" i="1" smtClean="0"/>
              <a:t> (</a:t>
            </a:r>
            <a:r>
              <a:rPr lang="it-IT" altLang="it-IT" sz="1600" b="1" i="1" smtClean="0"/>
              <a:t>Clifford Geerz</a:t>
            </a:r>
            <a:r>
              <a:rPr lang="it-IT" altLang="it-IT" sz="1600" i="1" smtClean="0"/>
              <a:t>) e con l'antropologia simbolica piuttosto che con l'ormai superata antropologia strutturale (Lévi-Strauss). </a:t>
            </a:r>
          </a:p>
          <a:p>
            <a:pPr>
              <a:lnSpc>
                <a:spcPct val="80000"/>
              </a:lnSpc>
              <a:buFont typeface="Wingdings" pitchFamily="2" charset="2"/>
              <a:buAutoNum type="arabicPeriod"/>
            </a:pPr>
            <a:endParaRPr lang="it-IT" altLang="it-IT" sz="1600" i="1" smtClean="0"/>
          </a:p>
          <a:p>
            <a:pPr>
              <a:lnSpc>
                <a:spcPct val="80000"/>
              </a:lnSpc>
            </a:pPr>
            <a:r>
              <a:rPr lang="it-IT" altLang="it-IT" sz="1600" smtClean="0"/>
              <a:t>Per superare la crisi e per rispondere alla sfida dei linguisti - secondo Chartier - gli storici devono dimostrare che è ancora possibile comporre testi in grado di descrivere realtà e che tali costruzioni testuali sono controllabili sulla base di un principio di verità.</a:t>
            </a:r>
          </a:p>
          <a:p>
            <a:pPr>
              <a:lnSpc>
                <a:spcPct val="80000"/>
              </a:lnSpc>
            </a:pPr>
            <a:endParaRPr lang="it-IT" altLang="it-IT" sz="1200" smtClean="0"/>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4"/>
          <p:cNvSpPr>
            <a:spLocks noGrp="1" noChangeArrowheads="1"/>
          </p:cNvSpPr>
          <p:nvPr>
            <p:ph type="title"/>
          </p:nvPr>
        </p:nvSpPr>
        <p:spPr/>
        <p:txBody>
          <a:bodyPr>
            <a:normAutofit fontScale="90000"/>
          </a:bodyPr>
          <a:lstStyle/>
          <a:p>
            <a:pPr fontAlgn="auto">
              <a:spcAft>
                <a:spcPts val="0"/>
              </a:spcAft>
              <a:defRPr/>
            </a:pPr>
            <a:r>
              <a:rPr lang="it-IT" altLang="it-IT" sz="4000" smtClean="0"/>
              <a:t>Quattro generazioni di storici attorno alle “Annales”</a:t>
            </a:r>
          </a:p>
        </p:txBody>
      </p:sp>
      <p:sp>
        <p:nvSpPr>
          <p:cNvPr id="105475" name="Rectangle 5"/>
          <p:cNvSpPr>
            <a:spLocks noGrp="1" noChangeArrowheads="1"/>
          </p:cNvSpPr>
          <p:nvPr>
            <p:ph sz="quarter" idx="1"/>
          </p:nvPr>
        </p:nvSpPr>
        <p:spPr>
          <a:xfrm>
            <a:off x="609600" y="1589088"/>
            <a:ext cx="3886200" cy="4572000"/>
          </a:xfrm>
        </p:spPr>
        <p:txBody>
          <a:bodyPr/>
          <a:lstStyle/>
          <a:p>
            <a:pPr>
              <a:buFont typeface="Wingdings" pitchFamily="2" charset="2"/>
              <a:buNone/>
            </a:pPr>
            <a:r>
              <a:rPr lang="it-IT" altLang="it-IT" sz="2400" b="1" smtClean="0"/>
              <a:t>I fondatori</a:t>
            </a:r>
          </a:p>
          <a:p>
            <a:r>
              <a:rPr lang="it-IT" altLang="it-IT" sz="2400" smtClean="0"/>
              <a:t>Lucien Febvre (1879-1956) </a:t>
            </a:r>
          </a:p>
          <a:p>
            <a:r>
              <a:rPr lang="it-IT" altLang="it-IT" sz="2400" smtClean="0"/>
              <a:t>Marc Bloch (1886-1944)</a:t>
            </a:r>
          </a:p>
        </p:txBody>
      </p:sp>
      <p:sp>
        <p:nvSpPr>
          <p:cNvPr id="105476" name="Rectangle 6"/>
          <p:cNvSpPr>
            <a:spLocks noGrp="1" noChangeArrowheads="1"/>
          </p:cNvSpPr>
          <p:nvPr>
            <p:ph sz="quarter" idx="2"/>
          </p:nvPr>
        </p:nvSpPr>
        <p:spPr>
          <a:xfrm>
            <a:off x="4845050" y="1589088"/>
            <a:ext cx="3886200" cy="4572000"/>
          </a:xfrm>
        </p:spPr>
        <p:txBody>
          <a:bodyPr/>
          <a:lstStyle/>
          <a:p>
            <a:pPr>
              <a:buFont typeface="Wingdings" pitchFamily="2" charset="2"/>
              <a:buNone/>
            </a:pPr>
            <a:r>
              <a:rPr lang="it-IT" altLang="it-IT" sz="2400" smtClean="0"/>
              <a:t>…</a:t>
            </a:r>
            <a:r>
              <a:rPr lang="it-IT" altLang="it-IT" sz="2400" b="1" i="1" smtClean="0"/>
              <a:t>e accanto a loro:</a:t>
            </a:r>
          </a:p>
          <a:p>
            <a:r>
              <a:rPr lang="it-IT" altLang="it-IT" sz="2400" smtClean="0"/>
              <a:t>Albert Demangeon (1872-1940)</a:t>
            </a:r>
          </a:p>
          <a:p>
            <a:r>
              <a:rPr lang="it-IT" altLang="it-IT" sz="2400" smtClean="0"/>
              <a:t>François Simiand (1873-1935) </a:t>
            </a:r>
          </a:p>
          <a:p>
            <a:r>
              <a:rPr lang="it-IT" altLang="it-IT" sz="2400" smtClean="0"/>
              <a:t>Maurice Halbwachs (1877-1945) </a:t>
            </a:r>
          </a:p>
          <a:p>
            <a:r>
              <a:rPr lang="it-IT" altLang="it-IT" sz="2400" smtClean="0"/>
              <a:t>Georges Lefebvre (1874-1959) </a:t>
            </a:r>
          </a:p>
          <a:p>
            <a:r>
              <a:rPr lang="it-IT" altLang="it-IT" sz="2400" smtClean="0"/>
              <a:t>Ernest Labrousse (1895-1986)</a:t>
            </a:r>
          </a:p>
          <a:p>
            <a:endParaRPr lang="it-IT" altLang="it-IT" sz="2400" smtClean="0"/>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4"/>
          <p:cNvSpPr>
            <a:spLocks noGrp="1" noChangeArrowheads="1"/>
          </p:cNvSpPr>
          <p:nvPr>
            <p:ph type="title"/>
          </p:nvPr>
        </p:nvSpPr>
        <p:spPr/>
        <p:txBody>
          <a:bodyPr/>
          <a:lstStyle/>
          <a:p>
            <a:r>
              <a:rPr lang="it-IT" altLang="it-IT" smtClean="0"/>
              <a:t>Seconda e terza generazione</a:t>
            </a:r>
          </a:p>
        </p:txBody>
      </p:sp>
      <p:sp>
        <p:nvSpPr>
          <p:cNvPr id="106499" name="Rectangle 5"/>
          <p:cNvSpPr>
            <a:spLocks noGrp="1" noChangeArrowheads="1"/>
          </p:cNvSpPr>
          <p:nvPr>
            <p:ph sz="quarter" idx="1"/>
          </p:nvPr>
        </p:nvSpPr>
        <p:spPr>
          <a:xfrm>
            <a:off x="609600" y="1589088"/>
            <a:ext cx="3886200" cy="4572000"/>
          </a:xfrm>
        </p:spPr>
        <p:txBody>
          <a:bodyPr/>
          <a:lstStyle/>
          <a:p>
            <a:pPr>
              <a:lnSpc>
                <a:spcPct val="80000"/>
              </a:lnSpc>
              <a:buFont typeface="Wingdings" pitchFamily="2" charset="2"/>
              <a:buNone/>
            </a:pPr>
            <a:r>
              <a:rPr lang="it-IT" altLang="it-IT" sz="1600" b="1" smtClean="0"/>
              <a:t>Seconda generazione</a:t>
            </a:r>
          </a:p>
          <a:p>
            <a:pPr>
              <a:lnSpc>
                <a:spcPct val="80000"/>
              </a:lnSpc>
            </a:pPr>
            <a:r>
              <a:rPr lang="it-IT" altLang="it-IT" sz="1600" smtClean="0"/>
              <a:t>Fernand Braudel (1902-1985)</a:t>
            </a:r>
          </a:p>
          <a:p>
            <a:pPr>
              <a:lnSpc>
                <a:spcPct val="80000"/>
              </a:lnSpc>
            </a:pPr>
            <a:r>
              <a:rPr lang="it-IT" altLang="it-IT" sz="1600" smtClean="0"/>
              <a:t>Alphonse Dupront (1905)</a:t>
            </a:r>
          </a:p>
          <a:p>
            <a:pPr>
              <a:lnSpc>
                <a:spcPct val="80000"/>
              </a:lnSpc>
            </a:pPr>
            <a:r>
              <a:rPr lang="it-IT" altLang="it-IT" sz="1600" smtClean="0"/>
              <a:t>Jean Meuvret (1909-1971) </a:t>
            </a:r>
          </a:p>
          <a:p>
            <a:pPr>
              <a:lnSpc>
                <a:spcPct val="80000"/>
              </a:lnSpc>
            </a:pPr>
            <a:r>
              <a:rPr lang="it-IT" altLang="it-IT" sz="1600" smtClean="0"/>
              <a:t>Charles Morazé (1913)</a:t>
            </a:r>
          </a:p>
          <a:p>
            <a:pPr>
              <a:lnSpc>
                <a:spcPct val="80000"/>
              </a:lnSpc>
            </a:pPr>
            <a:r>
              <a:rPr lang="it-IT" altLang="it-IT" sz="1600" smtClean="0"/>
              <a:t> Philippe Ariés (1914-1982) </a:t>
            </a:r>
          </a:p>
          <a:p>
            <a:pPr>
              <a:lnSpc>
                <a:spcPct val="80000"/>
              </a:lnSpc>
            </a:pPr>
            <a:r>
              <a:rPr lang="it-IT" altLang="it-IT" sz="1600" smtClean="0"/>
              <a:t>Pierre Goubert (1915) </a:t>
            </a:r>
          </a:p>
          <a:p>
            <a:pPr>
              <a:lnSpc>
                <a:spcPct val="80000"/>
              </a:lnSpc>
            </a:pPr>
            <a:r>
              <a:rPr lang="it-IT" altLang="it-IT" sz="1600" smtClean="0"/>
              <a:t>Georges Duby (1919)</a:t>
            </a:r>
          </a:p>
          <a:p>
            <a:pPr>
              <a:lnSpc>
                <a:spcPct val="80000"/>
              </a:lnSpc>
            </a:pPr>
            <a:r>
              <a:rPr lang="it-IT" altLang="it-IT" sz="1600" smtClean="0"/>
              <a:t> Robert Mandrou (1921-1984) </a:t>
            </a:r>
          </a:p>
          <a:p>
            <a:pPr>
              <a:lnSpc>
                <a:spcPct val="80000"/>
              </a:lnSpc>
            </a:pPr>
            <a:endParaRPr lang="it-IT" altLang="it-IT" sz="1600" smtClean="0"/>
          </a:p>
          <a:p>
            <a:pPr>
              <a:lnSpc>
                <a:spcPct val="80000"/>
              </a:lnSpc>
              <a:buFont typeface="Wingdings" pitchFamily="2" charset="2"/>
              <a:buNone/>
            </a:pPr>
            <a:r>
              <a:rPr lang="it-IT" altLang="it-IT" sz="1600" b="1" i="1" smtClean="0"/>
              <a:t>ed inoltre il polacco:</a:t>
            </a:r>
          </a:p>
          <a:p>
            <a:pPr>
              <a:lnSpc>
                <a:spcPct val="80000"/>
              </a:lnSpc>
            </a:pPr>
            <a:r>
              <a:rPr lang="it-IT" altLang="it-IT" sz="1600" smtClean="0"/>
              <a:t>Witold Kula (1916-1988)</a:t>
            </a:r>
          </a:p>
        </p:txBody>
      </p:sp>
      <p:sp>
        <p:nvSpPr>
          <p:cNvPr id="106500" name="Rectangle 6"/>
          <p:cNvSpPr>
            <a:spLocks noGrp="1" noChangeArrowheads="1"/>
          </p:cNvSpPr>
          <p:nvPr>
            <p:ph sz="quarter" idx="2"/>
          </p:nvPr>
        </p:nvSpPr>
        <p:spPr>
          <a:xfrm>
            <a:off x="4845050" y="1589088"/>
            <a:ext cx="3886200" cy="4572000"/>
          </a:xfrm>
        </p:spPr>
        <p:txBody>
          <a:bodyPr/>
          <a:lstStyle/>
          <a:p>
            <a:pPr>
              <a:lnSpc>
                <a:spcPct val="80000"/>
              </a:lnSpc>
              <a:buFont typeface="Wingdings" pitchFamily="2" charset="2"/>
              <a:buNone/>
            </a:pPr>
            <a:r>
              <a:rPr lang="it-IT" altLang="it-IT" sz="1600" b="1" smtClean="0"/>
              <a:t>Terza generazione</a:t>
            </a:r>
          </a:p>
          <a:p>
            <a:pPr>
              <a:lnSpc>
                <a:spcPct val="80000"/>
              </a:lnSpc>
            </a:pPr>
            <a:r>
              <a:rPr lang="it-IT" altLang="it-IT" sz="1600" smtClean="0"/>
              <a:t>Pierre Chaunu (1923)</a:t>
            </a:r>
          </a:p>
          <a:p>
            <a:pPr>
              <a:lnSpc>
                <a:spcPct val="80000"/>
              </a:lnSpc>
            </a:pPr>
            <a:r>
              <a:rPr lang="it-IT" altLang="it-IT" sz="1600" smtClean="0"/>
              <a:t>Jean Delumeau (1923)</a:t>
            </a:r>
          </a:p>
          <a:p>
            <a:pPr>
              <a:lnSpc>
                <a:spcPct val="80000"/>
              </a:lnSpc>
            </a:pPr>
            <a:r>
              <a:rPr lang="it-IT" altLang="it-IT" sz="1600" smtClean="0"/>
              <a:t>Jacques Le Goff (1924)</a:t>
            </a:r>
          </a:p>
          <a:p>
            <a:pPr>
              <a:lnSpc>
                <a:spcPct val="80000"/>
              </a:lnSpc>
            </a:pPr>
            <a:r>
              <a:rPr lang="it-IT" altLang="it-IT" sz="1600" smtClean="0"/>
              <a:t>Marc Ferro (1924) </a:t>
            </a:r>
          </a:p>
          <a:p>
            <a:pPr>
              <a:lnSpc>
                <a:spcPct val="80000"/>
              </a:lnSpc>
            </a:pPr>
            <a:r>
              <a:rPr lang="it-IT" altLang="it-IT" sz="1600" smtClean="0"/>
              <a:t>Maurice Agulhon (1926)</a:t>
            </a:r>
          </a:p>
          <a:p>
            <a:pPr>
              <a:lnSpc>
                <a:spcPct val="80000"/>
              </a:lnSpc>
            </a:pPr>
            <a:r>
              <a:rPr lang="it-IT" altLang="it-IT" sz="1600" smtClean="0"/>
              <a:t>François Furet (1927)</a:t>
            </a:r>
          </a:p>
          <a:p>
            <a:pPr>
              <a:lnSpc>
                <a:spcPct val="80000"/>
              </a:lnSpc>
            </a:pPr>
            <a:r>
              <a:rPr lang="it-IT" altLang="it-IT" sz="1600" smtClean="0"/>
              <a:t>Emmanuel Le Roy Ladurie (1929) </a:t>
            </a:r>
          </a:p>
          <a:p>
            <a:pPr>
              <a:lnSpc>
                <a:spcPct val="80000"/>
              </a:lnSpc>
            </a:pPr>
            <a:r>
              <a:rPr lang="it-IT" altLang="it-IT" sz="1600" smtClean="0"/>
              <a:t>Pierre Nora (1931) </a:t>
            </a:r>
          </a:p>
          <a:p>
            <a:pPr>
              <a:lnSpc>
                <a:spcPct val="80000"/>
              </a:lnSpc>
            </a:pPr>
            <a:r>
              <a:rPr lang="it-IT" altLang="it-IT" sz="1600" smtClean="0"/>
              <a:t>Michel Vovelle (1933) </a:t>
            </a:r>
          </a:p>
          <a:p>
            <a:pPr>
              <a:lnSpc>
                <a:spcPct val="80000"/>
              </a:lnSpc>
            </a:pPr>
            <a:r>
              <a:rPr lang="it-IT" altLang="it-IT" sz="1600" smtClean="0"/>
              <a:t>Daniel Roche (1935) </a:t>
            </a:r>
          </a:p>
          <a:p>
            <a:pPr>
              <a:lnSpc>
                <a:spcPct val="80000"/>
              </a:lnSpc>
            </a:pPr>
            <a:r>
              <a:rPr lang="it-IT" altLang="it-IT" sz="1600" smtClean="0"/>
              <a:t>André Burguière (1938) </a:t>
            </a:r>
          </a:p>
          <a:p>
            <a:pPr>
              <a:lnSpc>
                <a:spcPct val="80000"/>
              </a:lnSpc>
            </a:pPr>
            <a:endParaRPr lang="it-IT" altLang="it-IT" sz="1600" smtClean="0"/>
          </a:p>
          <a:p>
            <a:pPr>
              <a:lnSpc>
                <a:spcPct val="80000"/>
              </a:lnSpc>
              <a:buFont typeface="Wingdings" pitchFamily="2" charset="2"/>
              <a:buNone/>
            </a:pPr>
            <a:r>
              <a:rPr lang="it-IT" altLang="it-IT" sz="1600" b="1" i="1" smtClean="0"/>
              <a:t>ed inoltre i polacchi:</a:t>
            </a:r>
          </a:p>
          <a:p>
            <a:pPr>
              <a:lnSpc>
                <a:spcPct val="80000"/>
              </a:lnSpc>
            </a:pPr>
            <a:r>
              <a:rPr lang="it-IT" altLang="it-IT" sz="1600" smtClean="0"/>
              <a:t>Bronislaw Geremek «1932)</a:t>
            </a:r>
          </a:p>
          <a:p>
            <a:pPr>
              <a:lnSpc>
                <a:spcPct val="80000"/>
              </a:lnSpc>
            </a:pPr>
            <a:r>
              <a:rPr lang="it-IT" altLang="it-IT" sz="1600" smtClean="0"/>
              <a:t> Krzysztof Pomian (1934)</a:t>
            </a:r>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4"/>
          <p:cNvSpPr>
            <a:spLocks noGrp="1" noChangeArrowheads="1"/>
          </p:cNvSpPr>
          <p:nvPr>
            <p:ph type="title"/>
          </p:nvPr>
        </p:nvSpPr>
        <p:spPr/>
        <p:txBody>
          <a:bodyPr>
            <a:normAutofit fontScale="90000"/>
          </a:bodyPr>
          <a:lstStyle/>
          <a:p>
            <a:pPr fontAlgn="auto">
              <a:spcAft>
                <a:spcPts val="0"/>
              </a:spcAft>
              <a:defRPr/>
            </a:pPr>
            <a:r>
              <a:rPr lang="it-IT" altLang="it-IT" sz="4000" smtClean="0"/>
              <a:t>La quarta generazione e la rete internazionale delle “Annales”</a:t>
            </a:r>
          </a:p>
        </p:txBody>
      </p:sp>
      <p:sp>
        <p:nvSpPr>
          <p:cNvPr id="107523" name="Rectangle 5"/>
          <p:cNvSpPr>
            <a:spLocks noGrp="1" noChangeArrowheads="1"/>
          </p:cNvSpPr>
          <p:nvPr>
            <p:ph sz="quarter" idx="1"/>
          </p:nvPr>
        </p:nvSpPr>
        <p:spPr>
          <a:xfrm>
            <a:off x="609600" y="1589088"/>
            <a:ext cx="3886200" cy="4572000"/>
          </a:xfrm>
        </p:spPr>
        <p:txBody>
          <a:bodyPr/>
          <a:lstStyle/>
          <a:p>
            <a:pPr>
              <a:lnSpc>
                <a:spcPct val="80000"/>
              </a:lnSpc>
              <a:buFont typeface="Wingdings" pitchFamily="2" charset="2"/>
              <a:buNone/>
            </a:pPr>
            <a:r>
              <a:rPr lang="it-IT" altLang="it-IT" sz="1600" b="1" smtClean="0"/>
              <a:t>Le “Annales” fuori dalla Francia</a:t>
            </a:r>
          </a:p>
          <a:p>
            <a:pPr>
              <a:lnSpc>
                <a:spcPct val="80000"/>
              </a:lnSpc>
              <a:buFont typeface="Wingdings" pitchFamily="2" charset="2"/>
              <a:buNone/>
            </a:pPr>
            <a:endParaRPr lang="it-IT" altLang="it-IT" sz="1600" b="1" smtClean="0"/>
          </a:p>
          <a:p>
            <a:pPr>
              <a:lnSpc>
                <a:spcPct val="80000"/>
              </a:lnSpc>
              <a:buFont typeface="Wingdings" pitchFamily="2" charset="2"/>
              <a:buNone/>
            </a:pPr>
            <a:r>
              <a:rPr lang="de-DE" altLang="it-IT" sz="1600" b="1" i="1" smtClean="0"/>
              <a:t>gli americani:</a:t>
            </a:r>
          </a:p>
          <a:p>
            <a:pPr>
              <a:lnSpc>
                <a:spcPct val="80000"/>
              </a:lnSpc>
            </a:pPr>
            <a:r>
              <a:rPr lang="de-DE" altLang="it-IT" sz="1600" smtClean="0"/>
              <a:t>Immanuel Wallernstein (1930) </a:t>
            </a:r>
          </a:p>
          <a:p>
            <a:pPr>
              <a:lnSpc>
                <a:spcPct val="80000"/>
              </a:lnSpc>
            </a:pPr>
            <a:r>
              <a:rPr lang="de-DE" altLang="it-IT" sz="1600" smtClean="0"/>
              <a:t>Robert Darnton (1939)</a:t>
            </a:r>
          </a:p>
          <a:p>
            <a:pPr>
              <a:lnSpc>
                <a:spcPct val="80000"/>
              </a:lnSpc>
            </a:pPr>
            <a:r>
              <a:rPr lang="de-DE" altLang="it-IT" sz="1600" smtClean="0"/>
              <a:t>Nathalie Zemon Davies (1939)</a:t>
            </a:r>
          </a:p>
          <a:p>
            <a:pPr>
              <a:lnSpc>
                <a:spcPct val="80000"/>
              </a:lnSpc>
              <a:buFont typeface="Wingdings" pitchFamily="2" charset="2"/>
              <a:buNone/>
            </a:pPr>
            <a:endParaRPr lang="de-DE" altLang="it-IT" sz="1600" smtClean="0"/>
          </a:p>
          <a:p>
            <a:pPr>
              <a:lnSpc>
                <a:spcPct val="80000"/>
              </a:lnSpc>
              <a:buFont typeface="Wingdings" pitchFamily="2" charset="2"/>
              <a:buNone/>
            </a:pPr>
            <a:r>
              <a:rPr lang="it-IT" altLang="it-IT" sz="1600" b="1" i="1" smtClean="0"/>
              <a:t>gli inglesi: </a:t>
            </a:r>
          </a:p>
          <a:p>
            <a:pPr>
              <a:lnSpc>
                <a:spcPct val="80000"/>
              </a:lnSpc>
            </a:pPr>
            <a:r>
              <a:rPr lang="it-IT" altLang="it-IT" sz="1600" smtClean="0"/>
              <a:t>Lawrence Stone (1919) </a:t>
            </a:r>
          </a:p>
          <a:p>
            <a:pPr>
              <a:lnSpc>
                <a:spcPct val="80000"/>
              </a:lnSpc>
            </a:pPr>
            <a:r>
              <a:rPr lang="it-IT" altLang="it-IT" sz="1600" smtClean="0"/>
              <a:t>Peter Burke (1937)</a:t>
            </a:r>
          </a:p>
          <a:p>
            <a:pPr>
              <a:lnSpc>
                <a:spcPct val="80000"/>
              </a:lnSpc>
            </a:pPr>
            <a:endParaRPr lang="it-IT" altLang="it-IT" sz="1600" smtClean="0"/>
          </a:p>
          <a:p>
            <a:pPr>
              <a:lnSpc>
                <a:spcPct val="80000"/>
              </a:lnSpc>
              <a:buFont typeface="Wingdings" pitchFamily="2" charset="2"/>
              <a:buNone/>
            </a:pPr>
            <a:r>
              <a:rPr lang="it-IT" altLang="it-IT" sz="1600" b="1" i="1" smtClean="0"/>
              <a:t>gli italiani:</a:t>
            </a:r>
          </a:p>
          <a:p>
            <a:pPr>
              <a:lnSpc>
                <a:spcPct val="80000"/>
              </a:lnSpc>
            </a:pPr>
            <a:r>
              <a:rPr lang="it-IT" altLang="it-IT" sz="1600" smtClean="0"/>
              <a:t>Ruggiero Romano (1923) </a:t>
            </a:r>
          </a:p>
          <a:p>
            <a:pPr>
              <a:lnSpc>
                <a:spcPct val="80000"/>
              </a:lnSpc>
            </a:pPr>
            <a:r>
              <a:rPr lang="it-IT" altLang="it-IT" sz="1600" smtClean="0"/>
              <a:t>Alberto Tenenti (1924) </a:t>
            </a:r>
          </a:p>
          <a:p>
            <a:pPr>
              <a:lnSpc>
                <a:spcPct val="80000"/>
              </a:lnSpc>
            </a:pPr>
            <a:r>
              <a:rPr lang="it-IT" altLang="it-IT" sz="1600" smtClean="0"/>
              <a:t>Carlo Ginzburg (1939) </a:t>
            </a:r>
          </a:p>
          <a:p>
            <a:pPr>
              <a:lnSpc>
                <a:spcPct val="80000"/>
              </a:lnSpc>
            </a:pPr>
            <a:r>
              <a:rPr lang="it-IT" altLang="it-IT" sz="1600" smtClean="0"/>
              <a:t>Giovanni Levi (1939)</a:t>
            </a:r>
            <a:endParaRPr lang="it-IT" altLang="it-IT" sz="1600" i="1" smtClean="0"/>
          </a:p>
        </p:txBody>
      </p:sp>
      <p:sp>
        <p:nvSpPr>
          <p:cNvPr id="107524" name="Rectangle 6"/>
          <p:cNvSpPr>
            <a:spLocks noGrp="1" noChangeArrowheads="1"/>
          </p:cNvSpPr>
          <p:nvPr>
            <p:ph sz="quarter" idx="2"/>
          </p:nvPr>
        </p:nvSpPr>
        <p:spPr>
          <a:xfrm>
            <a:off x="4845050" y="1589088"/>
            <a:ext cx="3886200" cy="4572000"/>
          </a:xfrm>
        </p:spPr>
        <p:txBody>
          <a:bodyPr/>
          <a:lstStyle/>
          <a:p>
            <a:pPr>
              <a:buFont typeface="Wingdings" pitchFamily="2" charset="2"/>
              <a:buNone/>
            </a:pPr>
            <a:r>
              <a:rPr lang="it-IT" altLang="it-IT" sz="2000" b="1" smtClean="0"/>
              <a:t>Quarta generazione</a:t>
            </a:r>
          </a:p>
          <a:p>
            <a:r>
              <a:rPr lang="it-IT" altLang="it-IT" sz="2000" smtClean="0"/>
              <a:t>Jacques Revei (1942)</a:t>
            </a:r>
          </a:p>
          <a:p>
            <a:r>
              <a:rPr lang="it-IT" altLang="it-IT" sz="2000" smtClean="0"/>
              <a:t>Roger Chartîer (1945)</a:t>
            </a:r>
          </a:p>
          <a:p>
            <a:r>
              <a:rPr lang="it-IT" altLang="it-IT" sz="2000" smtClean="0"/>
              <a:t>Jean-Claude Schmitt (1946) </a:t>
            </a:r>
          </a:p>
          <a:p>
            <a:r>
              <a:rPr lang="it-IT" altLang="it-IT" sz="2000" smtClean="0"/>
              <a:t>Arlette Farge (1947)</a:t>
            </a:r>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Rectangle 2"/>
          <p:cNvSpPr>
            <a:spLocks noGrp="1" noChangeArrowheads="1"/>
          </p:cNvSpPr>
          <p:nvPr>
            <p:ph type="title"/>
          </p:nvPr>
        </p:nvSpPr>
        <p:spPr/>
        <p:txBody>
          <a:bodyPr>
            <a:normAutofit fontScale="90000"/>
          </a:bodyPr>
          <a:lstStyle/>
          <a:p>
            <a:pPr fontAlgn="auto">
              <a:spcAft>
                <a:spcPts val="0"/>
              </a:spcAft>
              <a:defRPr/>
            </a:pPr>
            <a:r>
              <a:rPr lang="it-IT" altLang="it-IT" sz="4000" dirty="0" smtClean="0"/>
              <a:t>La lezione delle “</a:t>
            </a:r>
            <a:r>
              <a:rPr lang="it-IT" altLang="it-IT" sz="4000" dirty="0" err="1" smtClean="0"/>
              <a:t>Annales</a:t>
            </a:r>
            <a:r>
              <a:rPr lang="it-IT" altLang="it-IT" sz="4000" dirty="0" smtClean="0"/>
              <a:t>” in Italia:</a:t>
            </a:r>
            <a:r>
              <a:rPr lang="it-IT" altLang="it-IT" sz="4000" b="1" dirty="0" smtClean="0"/>
              <a:t> Carlo Ginzburg </a:t>
            </a:r>
            <a:r>
              <a:rPr lang="it-IT" altLang="it-IT" sz="4000" dirty="0" smtClean="0"/>
              <a:t>e </a:t>
            </a:r>
            <a:r>
              <a:rPr lang="it-IT" altLang="it-IT" sz="4000" b="1" dirty="0" smtClean="0"/>
              <a:t>Giovanni Levi</a:t>
            </a:r>
          </a:p>
        </p:txBody>
      </p:sp>
      <p:pic>
        <p:nvPicPr>
          <p:cNvPr id="108547" name="Picture 6" descr="ginzburg"/>
          <p:cNvPicPr>
            <a:picLocks noGrp="1" noChangeAspect="1" noChangeArrowheads="1"/>
          </p:cNvPicPr>
          <p:nvPr>
            <p:ph sz="quarter" idx="1"/>
          </p:nvPr>
        </p:nvPicPr>
        <p:blipFill>
          <a:blip r:embed="rId2" cstate="print"/>
          <a:srcRect/>
          <a:stretch>
            <a:fillRect/>
          </a:stretch>
        </p:blipFill>
        <p:spPr>
          <a:xfrm>
            <a:off x="1043608" y="1709059"/>
            <a:ext cx="3528392" cy="4888293"/>
          </a:xfrm>
          <a:noFill/>
        </p:spPr>
      </p:pic>
      <p:pic>
        <p:nvPicPr>
          <p:cNvPr id="108548" name="Picture 7" descr="giovanni levi"/>
          <p:cNvPicPr>
            <a:picLocks noGrp="1" noChangeAspect="1" noChangeArrowheads="1"/>
          </p:cNvPicPr>
          <p:nvPr>
            <p:ph sz="quarter" idx="2"/>
          </p:nvPr>
        </p:nvPicPr>
        <p:blipFill>
          <a:blip r:embed="rId3" cstate="print"/>
          <a:srcRect/>
          <a:stretch>
            <a:fillRect/>
          </a:stretch>
        </p:blipFill>
        <p:spPr>
          <a:xfrm>
            <a:off x="5580112" y="2172236"/>
            <a:ext cx="2808312" cy="3993068"/>
          </a:xfrm>
          <a:noFill/>
        </p:spPr>
      </p:pic>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Rectangle 2"/>
          <p:cNvSpPr>
            <a:spLocks noGrp="1" noChangeArrowheads="1"/>
          </p:cNvSpPr>
          <p:nvPr>
            <p:ph type="title"/>
          </p:nvPr>
        </p:nvSpPr>
        <p:spPr>
          <a:xfrm>
            <a:off x="612775" y="228600"/>
            <a:ext cx="8153400" cy="990600"/>
          </a:xfrm>
        </p:spPr>
        <p:txBody>
          <a:bodyPr/>
          <a:lstStyle/>
          <a:p>
            <a:r>
              <a:rPr lang="it-IT" altLang="it-IT" smtClean="0"/>
              <a:t>Norbert Elias (1897-1992)</a:t>
            </a:r>
          </a:p>
        </p:txBody>
      </p:sp>
      <p:sp>
        <p:nvSpPr>
          <p:cNvPr id="108547" name="Rectangle 3"/>
          <p:cNvSpPr>
            <a:spLocks noGrp="1" noChangeArrowheads="1"/>
          </p:cNvSpPr>
          <p:nvPr>
            <p:ph sz="quarter" idx="1"/>
          </p:nvPr>
        </p:nvSpPr>
        <p:spPr>
          <a:xfrm>
            <a:off x="612775" y="1600200"/>
            <a:ext cx="8153400" cy="4495800"/>
          </a:xfrm>
        </p:spPr>
        <p:txBody>
          <a:bodyPr>
            <a:normAutofit lnSpcReduction="10000"/>
          </a:bodyPr>
          <a:lstStyle/>
          <a:p>
            <a:pPr marL="320040" indent="-320040" fontAlgn="auto">
              <a:lnSpc>
                <a:spcPct val="80000"/>
              </a:lnSpc>
              <a:spcAft>
                <a:spcPts val="0"/>
              </a:spcAft>
              <a:buFont typeface="Wingdings"/>
              <a:buChar char=""/>
              <a:defRPr/>
            </a:pPr>
            <a:r>
              <a:rPr lang="it-IT" altLang="it-IT" sz="1600" smtClean="0"/>
              <a:t>1897 - nasce a Breslavia da un'agiata famiglia ebraica; il padre Hermann è un piccolo imprenditore tessile </a:t>
            </a:r>
          </a:p>
          <a:p>
            <a:pPr marL="320040" indent="-320040" fontAlgn="auto">
              <a:lnSpc>
                <a:spcPct val="80000"/>
              </a:lnSpc>
              <a:spcAft>
                <a:spcPts val="0"/>
              </a:spcAft>
              <a:buFont typeface="Wingdings"/>
              <a:buChar char=""/>
              <a:defRPr/>
            </a:pPr>
            <a:r>
              <a:rPr lang="it-IT" altLang="it-IT" sz="1600" smtClean="0"/>
              <a:t>- frequenta il Johannes Gymnasium nella sua città</a:t>
            </a:r>
          </a:p>
          <a:p>
            <a:pPr marL="320040" indent="-320040" fontAlgn="auto">
              <a:lnSpc>
                <a:spcPct val="80000"/>
              </a:lnSpc>
              <a:spcAft>
                <a:spcPts val="0"/>
              </a:spcAft>
              <a:buFont typeface="Wingdings"/>
              <a:buChar char=""/>
              <a:defRPr/>
            </a:pPr>
            <a:r>
              <a:rPr lang="it-IT" altLang="it-IT" sz="1600" smtClean="0"/>
              <a:t>1914 - lo scoppio della guerra mondiale lo sorprende alla fine degli studi liceali; è arruolato nell'esercito e combatte</a:t>
            </a:r>
          </a:p>
          <a:p>
            <a:pPr marL="320040" indent="-320040" fontAlgn="auto">
              <a:lnSpc>
                <a:spcPct val="80000"/>
              </a:lnSpc>
              <a:spcAft>
                <a:spcPts val="0"/>
              </a:spcAft>
              <a:buFont typeface="Wingdings"/>
              <a:buChar char=""/>
              <a:defRPr/>
            </a:pPr>
            <a:r>
              <a:rPr lang="it-IT" altLang="it-IT" sz="1600" smtClean="0"/>
              <a:t>1918 - finita la guerra si iscrive contemporaneamente alle Facoltà di medicina e di filosofia, ma dopo aver ottenuto in entrambe le Facoltà il diploma del primo biennio, opterà per gli studi filosofici, laureandosi con il neokantiano Honigswald nel 1924. Il titolo della sua tesi è </a:t>
            </a:r>
            <a:r>
              <a:rPr lang="it-IT" altLang="it-IT" sz="1600" i="1" smtClean="0"/>
              <a:t>Idea e individuo. Un contributo alla filosofia della storia</a:t>
            </a:r>
            <a:r>
              <a:rPr lang="it-IT" altLang="it-IT" sz="1600" smtClean="0"/>
              <a:t> . Dopo la laurea i suoi interessi si polarizzano attorno al rapporto corpo-mente. Dalla filosofia approda alla sociologia che permette di fondere teoria e ricerca empirica </a:t>
            </a:r>
          </a:p>
          <a:p>
            <a:pPr marL="320040" indent="-320040" fontAlgn="auto">
              <a:lnSpc>
                <a:spcPct val="80000"/>
              </a:lnSpc>
              <a:spcAft>
                <a:spcPts val="0"/>
              </a:spcAft>
              <a:buFont typeface="Wingdings"/>
              <a:buChar char=""/>
              <a:defRPr/>
            </a:pPr>
            <a:r>
              <a:rPr lang="it-IT" altLang="it-IT" sz="1600" smtClean="0"/>
              <a:t>1922 - la crisi economica investe la famiglia Elias: per due anni Norbert lavora in una ditta commerciale mantenendo se stesso ed i genitori.</a:t>
            </a:r>
          </a:p>
          <a:p>
            <a:pPr marL="320040" indent="-320040" fontAlgn="auto">
              <a:lnSpc>
                <a:spcPct val="80000"/>
              </a:lnSpc>
              <a:spcAft>
                <a:spcPts val="0"/>
              </a:spcAft>
              <a:buFont typeface="Wingdings"/>
              <a:buChar char=""/>
              <a:defRPr/>
            </a:pPr>
            <a:r>
              <a:rPr lang="it-IT" altLang="it-IT" sz="1600" smtClean="0"/>
              <a:t>1924 - dopo la laurea lavora per qualche tempo come giornalista per il "Berliner Illustrierte"</a:t>
            </a:r>
          </a:p>
          <a:p>
            <a:pPr marL="320040" indent="-320040" fontAlgn="auto">
              <a:lnSpc>
                <a:spcPct val="80000"/>
              </a:lnSpc>
              <a:spcAft>
                <a:spcPts val="0"/>
              </a:spcAft>
              <a:buFont typeface="Wingdings"/>
              <a:buChar char=""/>
              <a:defRPr/>
            </a:pPr>
            <a:r>
              <a:rPr lang="it-IT" altLang="it-IT" sz="1600" smtClean="0"/>
              <a:t>1925 - si trasferisce ad Heidelberg per proseguire gli studi di sociologia, con l'obiettivo di intraprendere la carriera universitaria. Segue i corsi di Rickert e di Jaspers del quale diviene amico. Frequenta gli allievi, il fratello (Alfred Weber, professore di sociologia) e la vedova di Max Weber, da poco scomparso. Conosce Karl Mannheim, di poco più vecchio di lui ed esponente della sinistra. In tre anni consegue l'abilitazione con Mannheim. Rifiutando la vecchia pratica dei duelli, inizia a praticare professionalmente la boxe. </a:t>
            </a:r>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Rectangle 4"/>
          <p:cNvSpPr>
            <a:spLocks noGrp="1" noChangeArrowheads="1"/>
          </p:cNvSpPr>
          <p:nvPr>
            <p:ph type="title"/>
          </p:nvPr>
        </p:nvSpPr>
        <p:spPr>
          <a:xfrm>
            <a:off x="612775" y="228600"/>
            <a:ext cx="8153400" cy="990600"/>
          </a:xfrm>
        </p:spPr>
        <p:txBody>
          <a:bodyPr/>
          <a:lstStyle/>
          <a:p>
            <a:r>
              <a:rPr lang="it-IT" altLang="it-IT" b="1" dirty="0" err="1" smtClean="0"/>
              <a:t>Norbert</a:t>
            </a:r>
            <a:r>
              <a:rPr lang="it-IT" altLang="it-IT" b="1" dirty="0" smtClean="0"/>
              <a:t> Elias (1897-1992)</a:t>
            </a:r>
          </a:p>
        </p:txBody>
      </p:sp>
      <p:pic>
        <p:nvPicPr>
          <p:cNvPr id="110595" name="Picture 6" descr="norbert"/>
          <p:cNvPicPr>
            <a:picLocks noGrp="1" noChangeAspect="1" noChangeArrowheads="1"/>
          </p:cNvPicPr>
          <p:nvPr>
            <p:ph sz="quarter" idx="1"/>
          </p:nvPr>
        </p:nvPicPr>
        <p:blipFill>
          <a:blip r:embed="rId2" cstate="print"/>
          <a:srcRect/>
          <a:stretch>
            <a:fillRect/>
          </a:stretch>
        </p:blipFill>
        <p:spPr>
          <a:xfrm>
            <a:off x="3302114" y="1641591"/>
            <a:ext cx="4006190" cy="5027769"/>
          </a:xfrm>
          <a:noFill/>
        </p:spPr>
      </p:pic>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Rectangle 2"/>
          <p:cNvSpPr>
            <a:spLocks noGrp="1" noChangeArrowheads="1"/>
          </p:cNvSpPr>
          <p:nvPr>
            <p:ph type="title"/>
          </p:nvPr>
        </p:nvSpPr>
        <p:spPr>
          <a:xfrm>
            <a:off x="612775" y="228600"/>
            <a:ext cx="8153400" cy="990600"/>
          </a:xfrm>
        </p:spPr>
        <p:txBody>
          <a:bodyPr>
            <a:normAutofit fontScale="90000"/>
          </a:bodyPr>
          <a:lstStyle/>
          <a:p>
            <a:pPr fontAlgn="auto">
              <a:spcAft>
                <a:spcPts val="0"/>
              </a:spcAft>
              <a:defRPr/>
            </a:pPr>
            <a:r>
              <a:rPr lang="it-IT" altLang="it-IT" smtClean="0"/>
              <a:t>Mannheim e la scuola di Francoforte</a:t>
            </a:r>
          </a:p>
        </p:txBody>
      </p:sp>
      <p:sp>
        <p:nvSpPr>
          <p:cNvPr id="111619" name="Rectangle 3"/>
          <p:cNvSpPr>
            <a:spLocks noGrp="1" noChangeArrowheads="1"/>
          </p:cNvSpPr>
          <p:nvPr>
            <p:ph sz="quarter" idx="1"/>
          </p:nvPr>
        </p:nvSpPr>
        <p:spPr>
          <a:xfrm>
            <a:off x="612775" y="1600200"/>
            <a:ext cx="8153400" cy="4495800"/>
          </a:xfrm>
        </p:spPr>
        <p:txBody>
          <a:bodyPr/>
          <a:lstStyle/>
          <a:p>
            <a:endParaRPr lang="it-IT" altLang="it-IT" sz="1600" smtClean="0"/>
          </a:p>
          <a:p>
            <a:r>
              <a:rPr lang="it-IT" altLang="it-IT" sz="1600" smtClean="0"/>
              <a:t>1928 - si trasferisce a Francoforte, dove Mannheim ha ottenuto la cattedra di sociologia, e discute la sua tesi sulla civiltà di corte che sarà publicata trent'anni dopo. Lavora come assistente di Mannheim presso l' "Institut für Sozialforschung"  (fondazione indipendente nata nel 1923) da cui avrà origine la cosiddetta "scuola di Francoforte" di orientamento marxista. Conosce Max Horkheimer e Karl Wittfogel. </a:t>
            </a:r>
          </a:p>
          <a:p>
            <a:r>
              <a:rPr lang="it-IT" altLang="it-IT" sz="1600" smtClean="0"/>
              <a:t>1930 - si aggregano all'Istituto Herbert Marcuse, Erich Fromm, Franz Neumann, Otto Kirchheimer e Theodor Wiesegrund Adorno. Molti di loro sono ebrei e quasi tutti militanti comunisti. Elias è invece del tutto estraneo alla politica.</a:t>
            </a:r>
          </a:p>
          <a:p>
            <a:endParaRPr lang="it-IT" altLang="it-IT" sz="1600" smtClean="0"/>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Rectangle 2"/>
          <p:cNvSpPr>
            <a:spLocks noGrp="1" noChangeArrowheads="1"/>
          </p:cNvSpPr>
          <p:nvPr>
            <p:ph type="title"/>
          </p:nvPr>
        </p:nvSpPr>
        <p:spPr>
          <a:xfrm>
            <a:off x="612775" y="228600"/>
            <a:ext cx="8153400" cy="990600"/>
          </a:xfrm>
        </p:spPr>
        <p:txBody>
          <a:bodyPr/>
          <a:lstStyle/>
          <a:p>
            <a:r>
              <a:rPr lang="it-IT" altLang="it-IT" b="1" dirty="0" smtClean="0"/>
              <a:t>Karl </a:t>
            </a:r>
            <a:r>
              <a:rPr lang="it-IT" altLang="it-IT" b="1" dirty="0" err="1" smtClean="0"/>
              <a:t>Mannheim</a:t>
            </a:r>
            <a:endParaRPr lang="it-IT" altLang="it-IT" b="1" dirty="0" smtClean="0"/>
          </a:p>
        </p:txBody>
      </p:sp>
      <p:pic>
        <p:nvPicPr>
          <p:cNvPr id="112643" name="Picture 5" descr="mannheim"/>
          <p:cNvPicPr>
            <a:picLocks noGrp="1" noChangeAspect="1" noChangeArrowheads="1"/>
          </p:cNvPicPr>
          <p:nvPr>
            <p:ph sz="quarter" idx="1"/>
          </p:nvPr>
        </p:nvPicPr>
        <p:blipFill>
          <a:blip r:embed="rId2" cstate="print"/>
          <a:srcRect/>
          <a:stretch>
            <a:fillRect/>
          </a:stretch>
        </p:blipFill>
        <p:spPr>
          <a:xfrm>
            <a:off x="2843808" y="1600200"/>
            <a:ext cx="3286125" cy="4495800"/>
          </a:xfrm>
          <a:noFill/>
        </p:spPr>
      </p:pic>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Rectangle 2"/>
          <p:cNvSpPr>
            <a:spLocks noGrp="1" noChangeArrowheads="1"/>
          </p:cNvSpPr>
          <p:nvPr>
            <p:ph type="title"/>
          </p:nvPr>
        </p:nvSpPr>
        <p:spPr>
          <a:xfrm>
            <a:off x="612775" y="228600"/>
            <a:ext cx="8153400" cy="990600"/>
          </a:xfrm>
        </p:spPr>
        <p:txBody>
          <a:bodyPr>
            <a:normAutofit fontScale="90000"/>
          </a:bodyPr>
          <a:lstStyle/>
          <a:p>
            <a:pPr fontAlgn="auto">
              <a:spcAft>
                <a:spcPts val="0"/>
              </a:spcAft>
              <a:defRPr/>
            </a:pPr>
            <a:r>
              <a:rPr lang="it-IT" altLang="it-IT" sz="4000" smtClean="0"/>
              <a:t>Gli anni dell’esilio: Parigi, Londra, Cambridge	</a:t>
            </a:r>
          </a:p>
        </p:txBody>
      </p:sp>
      <p:sp>
        <p:nvSpPr>
          <p:cNvPr id="112643" name="Rectangle 3"/>
          <p:cNvSpPr>
            <a:spLocks noGrp="1" noChangeArrowheads="1"/>
          </p:cNvSpPr>
          <p:nvPr>
            <p:ph sz="quarter" idx="1"/>
          </p:nvPr>
        </p:nvSpPr>
        <p:spPr>
          <a:xfrm>
            <a:off x="612775" y="1600200"/>
            <a:ext cx="8153400" cy="4495800"/>
          </a:xfrm>
        </p:spPr>
        <p:txBody>
          <a:bodyPr>
            <a:normAutofit lnSpcReduction="10000"/>
          </a:bodyPr>
          <a:lstStyle/>
          <a:p>
            <a:pPr marL="320040" indent="-320040" fontAlgn="auto">
              <a:lnSpc>
                <a:spcPct val="80000"/>
              </a:lnSpc>
              <a:spcAft>
                <a:spcPts val="0"/>
              </a:spcAft>
              <a:buFont typeface="Wingdings"/>
              <a:buChar char=""/>
              <a:defRPr/>
            </a:pPr>
            <a:r>
              <a:rPr lang="it-IT" altLang="it-IT" sz="1200" smtClean="0"/>
              <a:t>1933 - con l'avvento al potere di Hilter molti dei docenti di Francoforte sono costretti all'esilio; anche Elias si trasferisce in Svizzera dove tenta inutilmente di ottenere un incarico universitario. Dopo aver cercato di convincere i genitori a lasciare la Germania, parte da solo per Parigi.</a:t>
            </a:r>
          </a:p>
          <a:p>
            <a:pPr marL="320040" indent="-320040" fontAlgn="auto">
              <a:lnSpc>
                <a:spcPct val="80000"/>
              </a:lnSpc>
              <a:spcAft>
                <a:spcPts val="0"/>
              </a:spcAft>
              <a:buFont typeface="Wingdings"/>
              <a:buChar char=""/>
              <a:defRPr/>
            </a:pPr>
            <a:r>
              <a:rPr lang="it-IT" altLang="it-IT" sz="1200" smtClean="0"/>
              <a:t>1934 - non ottenendo neppure a Parigi un incarico universitario, investe il suo denaro in una piccola fabbrica di giocattoli, gestita in società con altri due profughi tedeschi.</a:t>
            </a:r>
          </a:p>
          <a:p>
            <a:pPr marL="320040" indent="-320040" fontAlgn="auto">
              <a:lnSpc>
                <a:spcPct val="80000"/>
              </a:lnSpc>
              <a:spcAft>
                <a:spcPts val="0"/>
              </a:spcAft>
              <a:buFont typeface="Wingdings"/>
              <a:buChar char=""/>
              <a:defRPr/>
            </a:pPr>
            <a:r>
              <a:rPr lang="it-IT" altLang="it-IT" sz="1200" smtClean="0"/>
              <a:t>1935 - a Parigi conosce Gide, Malraux, Koyré, frequenta gli ambienti intellettuali, l'Ecole Normale Supérieure e pubblica due saggi: uno sul </a:t>
            </a:r>
            <a:r>
              <a:rPr lang="it-IT" altLang="it-IT" sz="1200" i="1" smtClean="0"/>
              <a:t>Kitsch</a:t>
            </a:r>
            <a:r>
              <a:rPr lang="it-IT" altLang="it-IT" sz="1200" smtClean="0"/>
              <a:t> e uno sugli Ugonotti. Ma la fabbrica di giocattoli non decolla ed Elias perde tutto il suo denaro. Lascia la Francia alla fine del 1935.</a:t>
            </a:r>
          </a:p>
          <a:p>
            <a:pPr marL="320040" indent="-320040" fontAlgn="auto">
              <a:lnSpc>
                <a:spcPct val="80000"/>
              </a:lnSpc>
              <a:spcAft>
                <a:spcPts val="0"/>
              </a:spcAft>
              <a:buFont typeface="Wingdings"/>
              <a:buChar char=""/>
              <a:defRPr/>
            </a:pPr>
            <a:r>
              <a:rPr lang="it-IT" altLang="it-IT" sz="1200" smtClean="0"/>
              <a:t>1936 - si trasferisce in Inghilterra dove vive inizialmente grazie all'aiuto di un'associazione di profughi ebrei. Studia alla British Library e delinea il suo progetto di ricerca sul processo di civilizzazione.</a:t>
            </a:r>
          </a:p>
          <a:p>
            <a:pPr marL="320040" indent="-320040" fontAlgn="auto">
              <a:lnSpc>
                <a:spcPct val="80000"/>
              </a:lnSpc>
              <a:spcAft>
                <a:spcPts val="0"/>
              </a:spcAft>
              <a:buFont typeface="Wingdings"/>
              <a:buChar char=""/>
              <a:defRPr/>
            </a:pPr>
            <a:r>
              <a:rPr lang="it-IT" altLang="it-IT" sz="1200" smtClean="0"/>
              <a:t>1939 - il libro </a:t>
            </a:r>
            <a:r>
              <a:rPr lang="it-IT" altLang="it-IT" sz="1200" i="1" smtClean="0"/>
              <a:t>Sul processo di civilizzazione</a:t>
            </a:r>
            <a:r>
              <a:rPr lang="it-IT" altLang="it-IT" sz="1200" smtClean="0"/>
              <a:t>  è concluso: Elias cerca un editore disposto a pubblicarlo e lo trova, dopo molte difficoltà, in Svizzera. Il libro, pubblicato grazie al contributo economico del padre, è quasi ignorato dalla critica, ma è accolto con favore dai sociologi olandesi. Elias ottiene una borsa di studio della London School of Economics (trasferitasi a Cambdidge), ma resta un isolato nel mondo accademico inglese.</a:t>
            </a:r>
          </a:p>
          <a:p>
            <a:pPr marL="320040" indent="-320040" fontAlgn="auto">
              <a:lnSpc>
                <a:spcPct val="80000"/>
              </a:lnSpc>
              <a:spcAft>
                <a:spcPts val="0"/>
              </a:spcAft>
              <a:buFont typeface="Wingdings"/>
              <a:buChar char=""/>
              <a:defRPr/>
            </a:pPr>
            <a:r>
              <a:rPr lang="it-IT" altLang="it-IT" sz="1200" smtClean="0"/>
              <a:t>1940 - in seguito alla dichiarazione di guerra con la Germania, viene internato insieme ad altri profughi tedeschi, prima a Liverpool, poi sull'isola di Man. Durante la prigionia prosegue negli studi e tiene corsi e conferenze per gli internati. La madre viene deportata e muore in campo di concentramento.</a:t>
            </a:r>
          </a:p>
          <a:p>
            <a:pPr marL="320040" indent="-320040" fontAlgn="auto">
              <a:lnSpc>
                <a:spcPct val="80000"/>
              </a:lnSpc>
              <a:spcAft>
                <a:spcPts val="0"/>
              </a:spcAft>
              <a:buFont typeface="Wingdings"/>
              <a:buChar char=""/>
              <a:defRPr/>
            </a:pPr>
            <a:r>
              <a:rPr lang="it-IT" altLang="it-IT" sz="1200" smtClean="0"/>
              <a:t>1945 - finita la guerra ritorna a Cambridge con una borsa di studio e riprende la sue ricerche nell'isolamento più completo. Pubblica alcuni saggi sui "costumi" degli inglesi: sulla marina inglese (1950), sulla caccia alla volpe (1970)</a:t>
            </a:r>
          </a:p>
          <a:p>
            <a:pPr marL="320040" indent="-320040" fontAlgn="auto">
              <a:lnSpc>
                <a:spcPct val="80000"/>
              </a:lnSpc>
              <a:spcAft>
                <a:spcPts val="0"/>
              </a:spcAft>
              <a:buFont typeface="Wingdings"/>
              <a:buChar char=""/>
              <a:defRPr/>
            </a:pPr>
            <a:r>
              <a:rPr lang="it-IT" altLang="it-IT" sz="1200" smtClean="0"/>
              <a:t>   - partecipa alla "Group Analytic Society", un gruppo di psicoanalisti impegnati nella terapia di gruppo; inizia un'analisi personale per superare il trauma della morte della madre e per vincere l'insonnia.</a:t>
            </a:r>
          </a:p>
          <a:p>
            <a:pPr marL="320040" indent="-320040" fontAlgn="auto">
              <a:lnSpc>
                <a:spcPct val="80000"/>
              </a:lnSpc>
              <a:spcAft>
                <a:spcPts val="0"/>
              </a:spcAft>
              <a:buFont typeface="Wingdings"/>
              <a:buChar char=""/>
              <a:defRPr/>
            </a:pPr>
            <a:r>
              <a:rPr lang="it-IT" altLang="it-IT" sz="1200" smtClean="0"/>
              <a:t>   - nell'ambito della "GAS" inizia a guidare gruppi terapeutici; approfondisce lo studio delle teorie freudiane.</a:t>
            </a:r>
          </a:p>
          <a:p>
            <a:pPr marL="320040" indent="-320040" fontAlgn="auto">
              <a:lnSpc>
                <a:spcPct val="80000"/>
              </a:lnSpc>
              <a:spcAft>
                <a:spcPts val="0"/>
              </a:spcAft>
              <a:buFont typeface="Wingdings"/>
              <a:buChar char=""/>
              <a:defRPr/>
            </a:pPr>
            <a:r>
              <a:rPr lang="it-IT" altLang="it-IT" sz="1200" smtClean="0"/>
              <a:t>1954 - all'età di 57 anni, grazie all'amico (e fuoriuscito tedesco) Ilya Neustadt, ottiene il primo incarico d'insegnamento regolare presso il Dipartimento di sociologia dell'università di Leicester. Si occupa di sociologia dello sport e conduce un'inchiesta sui problemi di vicinato in un quartiere operaio.</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t>Il fascismo come parentesi</a:t>
            </a:r>
            <a:endParaRPr lang="it-IT" b="1" dirty="0"/>
          </a:p>
        </p:txBody>
      </p:sp>
      <p:sp>
        <p:nvSpPr>
          <p:cNvPr id="3" name="Segnaposto contenuto 2"/>
          <p:cNvSpPr>
            <a:spLocks noGrp="1"/>
          </p:cNvSpPr>
          <p:nvPr>
            <p:ph sz="quarter" idx="1"/>
          </p:nvPr>
        </p:nvSpPr>
        <p:spPr/>
        <p:txBody>
          <a:bodyPr>
            <a:normAutofit fontScale="77500" lnSpcReduction="20000"/>
          </a:bodyPr>
          <a:lstStyle/>
          <a:p>
            <a:r>
              <a:rPr lang="it-IT" dirty="0"/>
              <a:t>Una maggior continuità fra Otto e Novecento, all’insegna di un rinnovato storicismo, rappresentato esemplarmente nei due paesi da </a:t>
            </a:r>
            <a:r>
              <a:rPr lang="it-IT" b="1" dirty="0"/>
              <a:t>Croce</a:t>
            </a:r>
            <a:r>
              <a:rPr lang="it-IT" dirty="0"/>
              <a:t> e da </a:t>
            </a:r>
            <a:r>
              <a:rPr lang="it-IT" b="1" dirty="0" err="1"/>
              <a:t>Meinecke</a:t>
            </a:r>
            <a:r>
              <a:rPr lang="it-IT" dirty="0"/>
              <a:t>, era il tratto distintivo più evidente che le due storiografie presentavano ancora all’indomani del secondo conflitto mondiale. </a:t>
            </a:r>
            <a:endParaRPr lang="it-IT" dirty="0" smtClean="0"/>
          </a:p>
          <a:p>
            <a:r>
              <a:rPr lang="it-IT" dirty="0" smtClean="0"/>
              <a:t>In </a:t>
            </a:r>
            <a:r>
              <a:rPr lang="it-IT" dirty="0"/>
              <a:t>entrambi i paesi questa storiografia tendeva a considerare l’esperienza del fascismo e del nazismo come una </a:t>
            </a:r>
            <a:r>
              <a:rPr lang="it-IT" b="1" dirty="0">
                <a:solidFill>
                  <a:srgbClr val="FF0000"/>
                </a:solidFill>
              </a:rPr>
              <a:t>parentesi negativa </a:t>
            </a:r>
            <a:r>
              <a:rPr lang="it-IT" dirty="0"/>
              <a:t>nella propria storia, come una deviazione tragica di una vicenda le cui linee di sviluppo venivano tenacemente ricercate nell’idea di libertà e in un’idea positiva di Stato nazionale. </a:t>
            </a:r>
            <a:endParaRPr lang="it-IT" dirty="0" smtClean="0"/>
          </a:p>
          <a:p>
            <a:r>
              <a:rPr lang="it-IT" dirty="0" smtClean="0"/>
              <a:t>La </a:t>
            </a:r>
            <a:r>
              <a:rPr lang="it-IT" dirty="0"/>
              <a:t>stessa frattura tra fascismo e postfascismo non rappresenta, in Italia e in Germania, quella  </a:t>
            </a:r>
            <a:r>
              <a:rPr lang="it-IT" dirty="0">
                <a:solidFill>
                  <a:srgbClr val="FF0000"/>
                </a:solidFill>
              </a:rPr>
              <a:t>cesura a livello storiografico </a:t>
            </a:r>
            <a:r>
              <a:rPr lang="it-IT" dirty="0"/>
              <a:t>che si sarebbe verificata più avanti, fra gli anni sessanta e settanta e più nettamente negli anni novanta, anche in presenza del passaggio del testimone ad una diversa generazione di </a:t>
            </a:r>
            <a:r>
              <a:rPr lang="it-IT" dirty="0" smtClean="0"/>
              <a:t>storici.</a:t>
            </a:r>
            <a:endParaRPr lang="it-IT" dirty="0"/>
          </a:p>
          <a:p>
            <a:endParaRPr lang="it-IT" dirty="0"/>
          </a:p>
        </p:txBody>
      </p:sp>
    </p:spTree>
    <p:extLst>
      <p:ext uri="{BB962C8B-B14F-4D97-AF65-F5344CB8AC3E}">
        <p14:creationId xmlns:p14="http://schemas.microsoft.com/office/powerpoint/2010/main" val="119764928"/>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Rectangle 2"/>
          <p:cNvSpPr>
            <a:spLocks noGrp="1" noChangeArrowheads="1"/>
          </p:cNvSpPr>
          <p:nvPr>
            <p:ph type="title"/>
          </p:nvPr>
        </p:nvSpPr>
        <p:spPr>
          <a:xfrm>
            <a:off x="612775" y="228600"/>
            <a:ext cx="8153400" cy="990600"/>
          </a:xfrm>
        </p:spPr>
        <p:txBody>
          <a:bodyPr/>
          <a:lstStyle/>
          <a:p>
            <a:r>
              <a:rPr lang="it-IT" altLang="it-IT" smtClean="0"/>
              <a:t>Gli ultimi anni</a:t>
            </a:r>
          </a:p>
        </p:txBody>
      </p:sp>
      <p:sp>
        <p:nvSpPr>
          <p:cNvPr id="113667" name="Rectangle 3"/>
          <p:cNvSpPr>
            <a:spLocks noGrp="1" noChangeArrowheads="1"/>
          </p:cNvSpPr>
          <p:nvPr>
            <p:ph sz="quarter" idx="1"/>
          </p:nvPr>
        </p:nvSpPr>
        <p:spPr>
          <a:xfrm>
            <a:off x="612775" y="1600200"/>
            <a:ext cx="8153400" cy="4495800"/>
          </a:xfrm>
        </p:spPr>
        <p:txBody>
          <a:bodyPr>
            <a:normAutofit lnSpcReduction="10000"/>
          </a:bodyPr>
          <a:lstStyle/>
          <a:p>
            <a:pPr marL="320040" indent="-320040" fontAlgn="auto">
              <a:lnSpc>
                <a:spcPct val="80000"/>
              </a:lnSpc>
              <a:spcAft>
                <a:spcPts val="0"/>
              </a:spcAft>
              <a:buFont typeface="Wingdings"/>
              <a:buChar char=""/>
              <a:defRPr/>
            </a:pPr>
            <a:r>
              <a:rPr lang="it-IT" altLang="it-IT" sz="1400" smtClean="0"/>
              <a:t>1957 - viene collocato a riposo, ma continua a partecipare alla vita universitaria, con lezioni e relazioni a convegni, ma esita a pubblicare i risultati delle sue ricerche. Le sue opere principali sono pubblicate in tedesco e non sono tradotte in inglese se non alla fine degli anni sessanta.</a:t>
            </a:r>
          </a:p>
          <a:p>
            <a:pPr marL="320040" indent="-320040" fontAlgn="auto">
              <a:lnSpc>
                <a:spcPct val="80000"/>
              </a:lnSpc>
              <a:spcAft>
                <a:spcPts val="0"/>
              </a:spcAft>
              <a:buFont typeface="Wingdings"/>
              <a:buChar char=""/>
              <a:defRPr/>
            </a:pPr>
            <a:r>
              <a:rPr lang="it-IT" altLang="it-IT" sz="1400" smtClean="0"/>
              <a:t>1962 - lascia l'Inghilterra ed accetta un incarico di insegnamento nel Ghana, dove soggiorna due anni dedicandosi allo studio della civiltà africana e collezionando opere d'arte locale. Conduce una ricerca sulla tribù Krobo.</a:t>
            </a:r>
          </a:p>
          <a:p>
            <a:pPr marL="320040" indent="-320040" fontAlgn="auto">
              <a:lnSpc>
                <a:spcPct val="80000"/>
              </a:lnSpc>
              <a:spcAft>
                <a:spcPts val="0"/>
              </a:spcAft>
              <a:buFont typeface="Wingdings"/>
              <a:buChar char=""/>
              <a:defRPr/>
            </a:pPr>
            <a:r>
              <a:rPr lang="it-IT" altLang="it-IT" sz="1400" smtClean="0"/>
              <a:t>1969 - viene pubblicato per la prima volta in Germania </a:t>
            </a:r>
            <a:r>
              <a:rPr lang="it-IT" altLang="it-IT" sz="1400" i="1" smtClean="0"/>
              <a:t>La società di corte</a:t>
            </a:r>
            <a:r>
              <a:rPr lang="it-IT" altLang="it-IT" sz="1400" smtClean="0"/>
              <a:t> ; si ripubblica </a:t>
            </a:r>
            <a:r>
              <a:rPr lang="it-IT" altLang="it-IT" sz="1400" i="1" smtClean="0"/>
              <a:t>Il processo di civilizzazione</a:t>
            </a:r>
            <a:r>
              <a:rPr lang="it-IT" altLang="it-IT" sz="1400" smtClean="0"/>
              <a:t> .</a:t>
            </a:r>
          </a:p>
          <a:p>
            <a:pPr marL="320040" indent="-320040" fontAlgn="auto">
              <a:lnSpc>
                <a:spcPct val="80000"/>
              </a:lnSpc>
              <a:spcAft>
                <a:spcPts val="0"/>
              </a:spcAft>
              <a:buFont typeface="Wingdings"/>
              <a:buChar char=""/>
              <a:defRPr/>
            </a:pPr>
            <a:r>
              <a:rPr lang="it-IT" altLang="it-IT" sz="1400" smtClean="0"/>
              <a:t>1970 - pubblica (in tedesco) il saggio polemico </a:t>
            </a:r>
            <a:r>
              <a:rPr lang="it-IT" altLang="it-IT" sz="1400" i="1" smtClean="0"/>
              <a:t>Cos'è la sociologia?</a:t>
            </a:r>
            <a:r>
              <a:rPr lang="it-IT" altLang="it-IT" sz="1400" smtClean="0"/>
              <a:t>  Da questo momento l'opera di Elias conosce una stagione di grande, anche se tardiva fortuna: i suoi libri sono tradotti in tutte le lingue europee e ristampati in edizioni economiche. L'attenzione maggiore per la sua opera continua a venire dall'Olanda, dove è invitato a tenere corsi e conferenze, grazie ad un gruppo di docenti dell'università di Amsterdam che si richiama al suo metodo.</a:t>
            </a:r>
          </a:p>
          <a:p>
            <a:pPr marL="320040" indent="-320040" fontAlgn="auto">
              <a:lnSpc>
                <a:spcPct val="80000"/>
              </a:lnSpc>
              <a:spcAft>
                <a:spcPts val="0"/>
              </a:spcAft>
              <a:buFont typeface="Wingdings"/>
              <a:buChar char=""/>
              <a:defRPr/>
            </a:pPr>
            <a:r>
              <a:rPr lang="it-IT" altLang="it-IT" sz="1400" smtClean="0"/>
              <a:t>1970-75 - è invitato da molte università tedesche (Costanza, Aachen, Bochum, Bielfeld); soggiorna per quasi cinque anni a Bielfeld, ritornando sempre più raramente in Inghilterra.</a:t>
            </a:r>
          </a:p>
          <a:p>
            <a:pPr marL="320040" indent="-320040" fontAlgn="auto">
              <a:lnSpc>
                <a:spcPct val="80000"/>
              </a:lnSpc>
              <a:spcAft>
                <a:spcPts val="0"/>
              </a:spcAft>
              <a:buFont typeface="Wingdings"/>
              <a:buChar char=""/>
              <a:defRPr/>
            </a:pPr>
            <a:r>
              <a:rPr lang="it-IT" altLang="it-IT" sz="1400" smtClean="0"/>
              <a:t>1971 - perde la copia unica del manoscritto, ormai pronto per la stampa, di un saggio sui rapporti fra i sessi.</a:t>
            </a:r>
          </a:p>
          <a:p>
            <a:pPr marL="320040" indent="-320040" fontAlgn="auto">
              <a:lnSpc>
                <a:spcPct val="80000"/>
              </a:lnSpc>
              <a:spcAft>
                <a:spcPts val="0"/>
              </a:spcAft>
              <a:buFont typeface="Wingdings"/>
              <a:buChar char=""/>
              <a:defRPr/>
            </a:pPr>
            <a:r>
              <a:rPr lang="it-IT" altLang="it-IT" sz="1400" smtClean="0"/>
              <a:t>1975 - l'Università di Francoforte gli conferisce il titolo e la pensione di professore emerito.</a:t>
            </a:r>
          </a:p>
          <a:p>
            <a:pPr marL="320040" indent="-320040" fontAlgn="auto">
              <a:lnSpc>
                <a:spcPct val="80000"/>
              </a:lnSpc>
              <a:spcAft>
                <a:spcPts val="0"/>
              </a:spcAft>
              <a:buFont typeface="Wingdings"/>
              <a:buChar char=""/>
              <a:defRPr/>
            </a:pPr>
            <a:r>
              <a:rPr lang="it-IT" altLang="it-IT" sz="1400" smtClean="0"/>
              <a:t>1977 - ottiene il prestigioso "Premio Adorno" per gli studi di sociologia; l'Università di Aachen gli dedica una </a:t>
            </a:r>
            <a:r>
              <a:rPr lang="it-IT" altLang="it-IT" sz="1400" i="1" smtClean="0"/>
              <a:t>Festschrift</a:t>
            </a:r>
            <a:r>
              <a:rPr lang="it-IT" altLang="it-IT" sz="1400" smtClean="0"/>
              <a:t>  per l'ottantesimo compleanno..</a:t>
            </a:r>
          </a:p>
          <a:p>
            <a:pPr marL="320040" indent="-320040" fontAlgn="auto">
              <a:lnSpc>
                <a:spcPct val="80000"/>
              </a:lnSpc>
              <a:spcAft>
                <a:spcPts val="0"/>
              </a:spcAft>
              <a:buFont typeface="Wingdings"/>
              <a:buChar char=""/>
              <a:defRPr/>
            </a:pPr>
            <a:r>
              <a:rPr lang="it-IT" altLang="it-IT" sz="1400" smtClean="0"/>
              <a:t>1975 - si stabilisce definitivamente ad Amsterdam.</a:t>
            </a:r>
          </a:p>
          <a:p>
            <a:pPr marL="320040" indent="-320040" fontAlgn="auto">
              <a:lnSpc>
                <a:spcPct val="80000"/>
              </a:lnSpc>
              <a:spcAft>
                <a:spcPts val="0"/>
              </a:spcAft>
              <a:buFont typeface="Wingdings"/>
              <a:buChar char=""/>
              <a:defRPr/>
            </a:pPr>
            <a:r>
              <a:rPr lang="it-IT" altLang="it-IT" sz="1400" smtClean="0"/>
              <a:t>1992 – muore ad Amsterdam all’età di 95 anni.</a:t>
            </a:r>
          </a:p>
          <a:p>
            <a:pPr marL="320040" indent="-320040" fontAlgn="auto">
              <a:lnSpc>
                <a:spcPct val="80000"/>
              </a:lnSpc>
              <a:spcAft>
                <a:spcPts val="0"/>
              </a:spcAft>
              <a:buFont typeface="Wingdings" pitchFamily="2" charset="2"/>
              <a:buNone/>
              <a:defRPr/>
            </a:pPr>
            <a:endParaRPr lang="it-IT" altLang="it-IT" sz="1400" smtClean="0"/>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b="1" dirty="0" smtClean="0"/>
              <a:t>La storiografia americana esce </a:t>
            </a:r>
            <a:r>
              <a:rPr lang="it-IT" b="1" dirty="0" err="1" smtClean="0"/>
              <a:t>dal’isolamento</a:t>
            </a:r>
            <a:endParaRPr lang="it-IT" b="1" dirty="0"/>
          </a:p>
        </p:txBody>
      </p:sp>
      <p:sp>
        <p:nvSpPr>
          <p:cNvPr id="3" name="Segnaposto contenuto 2"/>
          <p:cNvSpPr>
            <a:spLocks noGrp="1"/>
          </p:cNvSpPr>
          <p:nvPr>
            <p:ph sz="quarter" idx="1"/>
          </p:nvPr>
        </p:nvSpPr>
        <p:spPr/>
        <p:txBody>
          <a:bodyPr>
            <a:normAutofit fontScale="62500" lnSpcReduction="20000"/>
          </a:bodyPr>
          <a:lstStyle/>
          <a:p>
            <a:r>
              <a:rPr lang="it-IT" dirty="0"/>
              <a:t>Più ancora delle storiografie europee fino alla prima metà del Novecento la storiografia statunitense aveva mantenuto una forte </a:t>
            </a:r>
            <a:r>
              <a:rPr lang="it-IT" dirty="0">
                <a:solidFill>
                  <a:srgbClr val="FF0000"/>
                </a:solidFill>
              </a:rPr>
              <a:t>caratterizzazione ideologica</a:t>
            </a:r>
            <a:r>
              <a:rPr lang="it-IT" dirty="0"/>
              <a:t>, tesa a fondare l’identità americana a partire dagli ideali politici e religiosi protestanti e liberali, riflettendo sui momenti più salienti della propria storia: dall’immigrazione dei padri pellegrini alla fondazione delle colonie, dalla guerra d’indipendenza alla conquista dell’ovest, dalla guerra di secessione all’industrializzazione, fino alla difesa della civiltà occidentale e del libero mercato, indulgendo, spesso, su una lettura in chiave idealizzata e continuista della storia americana e della sua diversità, come se il paese non avesse mai attraversato i traumi e profondi conflitti politici, religiosi e ideologici che avevano invece caratterizzato la storia europea.</a:t>
            </a:r>
          </a:p>
          <a:p>
            <a:r>
              <a:rPr lang="it-IT" dirty="0" smtClean="0"/>
              <a:t>Se fra </a:t>
            </a:r>
            <a:r>
              <a:rPr lang="it-IT" dirty="0"/>
              <a:t>Otto e Novecento la storiografia americana era </a:t>
            </a:r>
            <a:r>
              <a:rPr lang="it-IT" dirty="0" smtClean="0"/>
              <a:t>dunque rimasta </a:t>
            </a:r>
            <a:r>
              <a:rPr lang="it-IT" dirty="0"/>
              <a:t>piuttosto periferica e in gran parte dipendente dai modelli europei</a:t>
            </a:r>
            <a:r>
              <a:rPr lang="it-IT" dirty="0" smtClean="0"/>
              <a:t>, </a:t>
            </a:r>
            <a:r>
              <a:rPr lang="it-IT" dirty="0"/>
              <a:t>a partire dalla metà del secolo – anche in conseguenza dell’emigrazione di molti intellettuali europei sfuggiti al fascismo e al nazismo - dagli Stati Uniti iniziano a provenire interessanti stimoli alla ricerca e alla riflessione </a:t>
            </a:r>
            <a:r>
              <a:rPr lang="it-IT" dirty="0" smtClean="0"/>
              <a:t>storiografica.</a:t>
            </a:r>
          </a:p>
        </p:txBody>
      </p:sp>
    </p:spTree>
    <p:extLst>
      <p:ext uri="{BB962C8B-B14F-4D97-AF65-F5344CB8AC3E}">
        <p14:creationId xmlns:p14="http://schemas.microsoft.com/office/powerpoint/2010/main" val="3616370445"/>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L’emergere della storiografia USA</a:t>
            </a:r>
            <a:endParaRPr lang="it-IT" dirty="0"/>
          </a:p>
        </p:txBody>
      </p:sp>
      <p:sp>
        <p:nvSpPr>
          <p:cNvPr id="3" name="Segnaposto contenuto 2"/>
          <p:cNvSpPr>
            <a:spLocks noGrp="1"/>
          </p:cNvSpPr>
          <p:nvPr>
            <p:ph sz="quarter" idx="1"/>
          </p:nvPr>
        </p:nvSpPr>
        <p:spPr/>
        <p:txBody>
          <a:bodyPr>
            <a:normAutofit fontScale="55000" lnSpcReduction="20000"/>
          </a:bodyPr>
          <a:lstStyle/>
          <a:p>
            <a:pPr marL="0" indent="0">
              <a:buNone/>
            </a:pPr>
            <a:r>
              <a:rPr lang="it-IT" dirty="0"/>
              <a:t>Rispetto alla storiografia </a:t>
            </a:r>
            <a:r>
              <a:rPr lang="it-IT" dirty="0" smtClean="0"/>
              <a:t>europea, quella </a:t>
            </a:r>
            <a:r>
              <a:rPr lang="it-IT" dirty="0"/>
              <a:t>americana si distingue per </a:t>
            </a:r>
            <a:r>
              <a:rPr lang="it-IT" dirty="0">
                <a:solidFill>
                  <a:srgbClr val="FF0000"/>
                </a:solidFill>
              </a:rPr>
              <a:t>la scarsa presenza di studi di storia antica e medievale </a:t>
            </a:r>
            <a:r>
              <a:rPr lang="it-IT" dirty="0"/>
              <a:t>e per la netta prevalenza della storia moderna e contemporanea, solo in minima parte orientata allo studio della storia europea. </a:t>
            </a:r>
            <a:endParaRPr lang="it-IT" dirty="0" smtClean="0"/>
          </a:p>
          <a:p>
            <a:pPr marL="0" indent="0">
              <a:buNone/>
            </a:pPr>
            <a:r>
              <a:rPr lang="it-IT" dirty="0" smtClean="0"/>
              <a:t>Privi </a:t>
            </a:r>
            <a:r>
              <a:rPr lang="it-IT" dirty="0"/>
              <a:t>delle ricchissime fonti archivistiche di età medievale e moderna conservate negli archivi europei, ma dotati di grandi biblioteche e di ingenti risorse finanziarie, gli storici statunitensi si </a:t>
            </a:r>
            <a:r>
              <a:rPr lang="it-IT" dirty="0" smtClean="0"/>
              <a:t>dividono:</a:t>
            </a:r>
          </a:p>
          <a:p>
            <a:r>
              <a:rPr lang="it-IT" dirty="0" smtClean="0"/>
              <a:t>a) </a:t>
            </a:r>
            <a:r>
              <a:rPr lang="it-IT" dirty="0"/>
              <a:t>fra chi sceglie di dedicarsi ad una ricerca condotta direttamente sulle fonti, grazie a lunghi soggiorni negli archivi e nelle biblioteche europee (soprattutto inglesi, francesi e italiane</a:t>
            </a:r>
            <a:r>
              <a:rPr lang="it-IT" dirty="0" smtClean="0"/>
              <a:t>);</a:t>
            </a:r>
          </a:p>
          <a:p>
            <a:r>
              <a:rPr lang="it-IT" dirty="0" smtClean="0"/>
              <a:t>b) e chi </a:t>
            </a:r>
            <a:r>
              <a:rPr lang="it-IT" dirty="0"/>
              <a:t>si dedica invece più alla riflessione teorica, storiografica e metodologica, elaborando nuove chiavi interpretative spesso assai suggestive, ma qualche volta piuttosto slegate dalle fonti. </a:t>
            </a:r>
            <a:endParaRPr lang="it-IT" dirty="0" smtClean="0"/>
          </a:p>
          <a:p>
            <a:pPr marL="0" indent="0">
              <a:buNone/>
            </a:pPr>
            <a:r>
              <a:rPr lang="it-IT" dirty="0" smtClean="0"/>
              <a:t>Già </a:t>
            </a:r>
            <a:r>
              <a:rPr lang="it-IT" dirty="0"/>
              <a:t>negli anni trenta, tuttavia, ma soprattutto nel secondo dopoguerra, attorno alle grandi università del New </a:t>
            </a:r>
            <a:r>
              <a:rPr lang="it-IT" dirty="0" err="1"/>
              <a:t>England</a:t>
            </a:r>
            <a:r>
              <a:rPr lang="it-IT" dirty="0"/>
              <a:t> (Harvard, Yale, Princeton, Stanford, </a:t>
            </a:r>
            <a:r>
              <a:rPr lang="it-IT" dirty="0" err="1"/>
              <a:t>Cornell</a:t>
            </a:r>
            <a:r>
              <a:rPr lang="it-IT" dirty="0"/>
              <a:t>, Boston, New York), ma anche della West </a:t>
            </a:r>
            <a:r>
              <a:rPr lang="it-IT" dirty="0" err="1"/>
              <a:t>Coast</a:t>
            </a:r>
            <a:r>
              <a:rPr lang="it-IT" dirty="0"/>
              <a:t> (Los Angeles e S. Francisco), si sviluppa </a:t>
            </a:r>
            <a:r>
              <a:rPr lang="it-IT" dirty="0">
                <a:solidFill>
                  <a:srgbClr val="FF0000"/>
                </a:solidFill>
              </a:rPr>
              <a:t>rapidamente una comunità scientifica fortemente internazionalizzata</a:t>
            </a:r>
            <a:r>
              <a:rPr lang="it-IT" dirty="0"/>
              <a:t> e in parte composta da studiosi provenienti dall’Europa o dall’Asia, particolarmente sensibile alle scienze sociali (non senza qualche concessione alle mode) dalla quale provengono importanti stimoli alla ricerca storica internazionale. </a:t>
            </a:r>
          </a:p>
        </p:txBody>
      </p:sp>
    </p:spTree>
    <p:extLst>
      <p:ext uri="{BB962C8B-B14F-4D97-AF65-F5344CB8AC3E}">
        <p14:creationId xmlns:p14="http://schemas.microsoft.com/office/powerpoint/2010/main" val="1453827156"/>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Storici americani in Europa</a:t>
            </a:r>
            <a:endParaRPr lang="it-IT" dirty="0"/>
          </a:p>
        </p:txBody>
      </p:sp>
      <p:sp>
        <p:nvSpPr>
          <p:cNvPr id="3" name="Segnaposto contenuto 2"/>
          <p:cNvSpPr>
            <a:spLocks noGrp="1"/>
          </p:cNvSpPr>
          <p:nvPr>
            <p:ph sz="quarter" idx="1"/>
          </p:nvPr>
        </p:nvSpPr>
        <p:spPr/>
        <p:txBody>
          <a:bodyPr>
            <a:normAutofit fontScale="55000" lnSpcReduction="20000"/>
          </a:bodyPr>
          <a:lstStyle/>
          <a:p>
            <a:r>
              <a:rPr lang="it-IT" dirty="0"/>
              <a:t>Storici modernisti come </a:t>
            </a:r>
            <a:r>
              <a:rPr lang="it-IT" b="1" dirty="0"/>
              <a:t>Natalie </a:t>
            </a:r>
            <a:r>
              <a:rPr lang="it-IT" b="1" dirty="0" err="1"/>
              <a:t>Zemon</a:t>
            </a:r>
            <a:r>
              <a:rPr lang="it-IT" b="1" dirty="0"/>
              <a:t> Davis</a:t>
            </a:r>
            <a:r>
              <a:rPr lang="it-IT" dirty="0"/>
              <a:t> e </a:t>
            </a:r>
            <a:r>
              <a:rPr lang="it-IT" b="1" dirty="0"/>
              <a:t>Robert </a:t>
            </a:r>
            <a:r>
              <a:rPr lang="it-IT" b="1" dirty="0" err="1"/>
              <a:t>Darnton</a:t>
            </a:r>
            <a:r>
              <a:rPr lang="it-IT" dirty="0"/>
              <a:t>, entrambi eletti, in diversi momenti, alla presidenza della “American </a:t>
            </a:r>
            <a:r>
              <a:rPr lang="it-IT" dirty="0" err="1"/>
              <a:t>Historical</a:t>
            </a:r>
            <a:r>
              <a:rPr lang="it-IT" dirty="0"/>
              <a:t> </a:t>
            </a:r>
            <a:r>
              <a:rPr lang="it-IT" dirty="0" err="1"/>
              <a:t>Association</a:t>
            </a:r>
            <a:r>
              <a:rPr lang="it-IT" dirty="0"/>
              <a:t>”, come </a:t>
            </a:r>
            <a:r>
              <a:rPr lang="it-IT" b="1" dirty="0"/>
              <a:t>Margaret C. Jacob</a:t>
            </a:r>
            <a:r>
              <a:rPr lang="it-IT" dirty="0"/>
              <a:t>, studiosa dell’illuminismo radicale e della massoneria, come </a:t>
            </a:r>
            <a:r>
              <a:rPr lang="it-IT" b="1" dirty="0"/>
              <a:t>Lynn </a:t>
            </a:r>
            <a:r>
              <a:rPr lang="it-IT" b="1" dirty="0" err="1"/>
              <a:t>Hunt</a:t>
            </a:r>
            <a:r>
              <a:rPr lang="it-IT" dirty="0"/>
              <a:t>, studiosa della rivoluzione francese, profondamente influenzate dal femminismo, o come </a:t>
            </a:r>
            <a:r>
              <a:rPr lang="it-IT" b="1" dirty="0"/>
              <a:t>Immanuel </a:t>
            </a:r>
            <a:r>
              <a:rPr lang="it-IT" b="1" dirty="0" err="1"/>
              <a:t>Wallernstein</a:t>
            </a:r>
            <a:r>
              <a:rPr lang="it-IT" dirty="0"/>
              <a:t>, allievo di </a:t>
            </a:r>
            <a:r>
              <a:rPr lang="it-IT" dirty="0" err="1"/>
              <a:t>Braudel</a:t>
            </a:r>
            <a:r>
              <a:rPr lang="it-IT" dirty="0"/>
              <a:t>, almeno nei primi anni della loro carriera sono direttamente influenzati dalla storiografia francese delle «Annales», </a:t>
            </a:r>
            <a:endParaRPr lang="it-IT" dirty="0" smtClean="0"/>
          </a:p>
          <a:p>
            <a:r>
              <a:rPr lang="it-IT" dirty="0" smtClean="0"/>
              <a:t>mentre </a:t>
            </a:r>
            <a:r>
              <a:rPr lang="it-IT" dirty="0"/>
              <a:t>teorici della storiografia come </a:t>
            </a:r>
            <a:r>
              <a:rPr lang="it-IT" b="1" dirty="0"/>
              <a:t>Hayden White</a:t>
            </a:r>
            <a:r>
              <a:rPr lang="it-IT" dirty="0"/>
              <a:t> guardano con maggior distacco ad una ricerca condotta sulle fonti d’archivio, preferendo ragionare sulle forme della comunicazione storica. </a:t>
            </a:r>
            <a:endParaRPr lang="it-IT" dirty="0" smtClean="0"/>
          </a:p>
          <a:p>
            <a:r>
              <a:rPr lang="it-IT" dirty="0" smtClean="0"/>
              <a:t>Elementi </a:t>
            </a:r>
            <a:r>
              <a:rPr lang="it-IT" dirty="0"/>
              <a:t>di collegamento fra Inghilterra e Stati Uniti sono alcuni storici inglesi come il già citato </a:t>
            </a:r>
            <a:r>
              <a:rPr lang="it-IT" b="1" dirty="0"/>
              <a:t>Lawrence Stone,</a:t>
            </a:r>
            <a:r>
              <a:rPr lang="it-IT" dirty="0"/>
              <a:t> docente fra il 1963 e il 1990 alla School of </a:t>
            </a:r>
            <a:r>
              <a:rPr lang="it-IT" dirty="0" err="1"/>
              <a:t>Historical</a:t>
            </a:r>
            <a:r>
              <a:rPr lang="it-IT" dirty="0"/>
              <a:t> </a:t>
            </a:r>
            <a:r>
              <a:rPr lang="it-IT" dirty="0" err="1"/>
              <a:t>Studies</a:t>
            </a:r>
            <a:r>
              <a:rPr lang="it-IT" dirty="0"/>
              <a:t> dell'</a:t>
            </a:r>
            <a:r>
              <a:rPr lang="it-IT" dirty="0" err="1"/>
              <a:t>Institute</a:t>
            </a:r>
            <a:r>
              <a:rPr lang="it-IT" dirty="0"/>
              <a:t> for Advanced </a:t>
            </a:r>
            <a:r>
              <a:rPr lang="it-IT" dirty="0" err="1"/>
              <a:t>Study</a:t>
            </a:r>
            <a:r>
              <a:rPr lang="it-IT" dirty="0"/>
              <a:t> di Princeton; </a:t>
            </a:r>
            <a:endParaRPr lang="it-IT" dirty="0" smtClean="0"/>
          </a:p>
          <a:p>
            <a:r>
              <a:rPr lang="it-IT" dirty="0" smtClean="0"/>
              <a:t>come </a:t>
            </a:r>
            <a:r>
              <a:rPr lang="it-IT" b="1" dirty="0"/>
              <a:t>Jonathan </a:t>
            </a:r>
            <a:r>
              <a:rPr lang="it-IT" b="1" dirty="0" err="1"/>
              <a:t>Israel</a:t>
            </a:r>
            <a:r>
              <a:rPr lang="it-IT" dirty="0"/>
              <a:t> (1946), chiamato a Princeton dal 2001 e autore di importanti studi sulla storia dei Paesi Bassi in età moderna, sull’Illuminismo radicale e sugli ebrei in Europa; </a:t>
            </a:r>
            <a:endParaRPr lang="it-IT" dirty="0" smtClean="0"/>
          </a:p>
          <a:p>
            <a:r>
              <a:rPr lang="it-IT" dirty="0" smtClean="0"/>
              <a:t>o </a:t>
            </a:r>
            <a:r>
              <a:rPr lang="it-IT" dirty="0"/>
              <a:t>come il brillante e discusso </a:t>
            </a:r>
            <a:r>
              <a:rPr lang="it-IT" b="1" dirty="0"/>
              <a:t>Simon </a:t>
            </a:r>
            <a:r>
              <a:rPr lang="it-IT" b="1" dirty="0" err="1"/>
              <a:t>Schama</a:t>
            </a:r>
            <a:r>
              <a:rPr lang="it-IT" dirty="0"/>
              <a:t> (1945), formatosi a Oxford prima di trasferirsi prima ad Harvard e poi alla Columbia </a:t>
            </a:r>
            <a:r>
              <a:rPr lang="it-IT" dirty="0" err="1"/>
              <a:t>University</a:t>
            </a:r>
            <a:r>
              <a:rPr lang="it-IT" dirty="0"/>
              <a:t> di New York, autore di libri di storia e di storia dell’arte di notevole successo, capace di passare con disinvoltura da Rembrandt alla Rivoluzione francese, e conduttore per la BBC di fortunate trasmissioni televisive su temi di storia. </a:t>
            </a:r>
          </a:p>
          <a:p>
            <a:endParaRPr lang="it-IT" dirty="0"/>
          </a:p>
        </p:txBody>
      </p:sp>
    </p:spTree>
    <p:extLst>
      <p:ext uri="{BB962C8B-B14F-4D97-AF65-F5344CB8AC3E}">
        <p14:creationId xmlns:p14="http://schemas.microsoft.com/office/powerpoint/2010/main" val="687973113"/>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lvl="0"/>
            <a:r>
              <a:rPr lang="it-IT" b="1" dirty="0"/>
              <a:t>Revisioni e </a:t>
            </a:r>
            <a:r>
              <a:rPr lang="it-IT" b="1" dirty="0" smtClean="0"/>
              <a:t>revisionismi</a:t>
            </a:r>
            <a:endParaRPr lang="it-IT" dirty="0"/>
          </a:p>
        </p:txBody>
      </p:sp>
      <p:sp>
        <p:nvSpPr>
          <p:cNvPr id="3" name="Segnaposto contenuto 2"/>
          <p:cNvSpPr>
            <a:spLocks noGrp="1"/>
          </p:cNvSpPr>
          <p:nvPr>
            <p:ph sz="quarter" idx="1"/>
          </p:nvPr>
        </p:nvSpPr>
        <p:spPr/>
        <p:txBody>
          <a:bodyPr>
            <a:normAutofit fontScale="70000" lnSpcReduction="20000"/>
          </a:bodyPr>
          <a:lstStyle/>
          <a:p>
            <a:r>
              <a:rPr lang="it-IT" dirty="0"/>
              <a:t>È noto che ogni seria ricerca storica deve essere </a:t>
            </a:r>
            <a:r>
              <a:rPr lang="it-IT" i="1" dirty="0"/>
              <a:t>revisionista</a:t>
            </a:r>
            <a:r>
              <a:rPr lang="it-IT" dirty="0"/>
              <a:t> in quanto capace di rimettere in discussione le acquisizioni e le interpretazioni precedenti ponendo nuovi problemi. Spesso, però, il revisionismo si è presentato non come un </a:t>
            </a:r>
            <a:r>
              <a:rPr lang="it-IT" i="1" dirty="0"/>
              <a:t>habitus mentale</a:t>
            </a:r>
            <a:r>
              <a:rPr lang="it-IT" dirty="0"/>
              <a:t>, ma come un’ideologia fondata su idee preconcette e su una precisa visione del mondo da contrapporre ad un’altra. Questa ideologia, proposta per lo più da esponenti politici, “opinionisti” e giornalisti, più che da ricercatori storici,  va denunciata e demistificata. La storiografia dell’ultimo scorcio del Novecento è stata infatti investita con particolare vigore dalla polemica revisionista coinvolgendo, in particolare in Francia attorno al bicentenario della rivoluzione del 1789, l’interpretazione delle grandi rivoluzioni dell’età moderna e contemporanea e successivamente, in particolare in Italia e in Germania, l’interpretazione del fascismo e del nazismo, per estendersi poi, dopo la caduta del muro di Berlino nel 1989, all’interpretazione della rivoluzione d’ottobre e al ruolo del comunismo nella storia mondiale del Novecento.</a:t>
            </a:r>
          </a:p>
          <a:p>
            <a:endParaRPr lang="it-IT" dirty="0"/>
          </a:p>
        </p:txBody>
      </p:sp>
    </p:spTree>
    <p:extLst>
      <p:ext uri="{BB962C8B-B14F-4D97-AF65-F5344CB8AC3E}">
        <p14:creationId xmlns:p14="http://schemas.microsoft.com/office/powerpoint/2010/main" val="2861310549"/>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Il revisionismo in Francia: la riscrittura della rivoluzione</a:t>
            </a:r>
            <a:endParaRPr lang="it-IT" dirty="0"/>
          </a:p>
        </p:txBody>
      </p:sp>
      <p:sp>
        <p:nvSpPr>
          <p:cNvPr id="3" name="Segnaposto contenuto 2"/>
          <p:cNvSpPr>
            <a:spLocks noGrp="1"/>
          </p:cNvSpPr>
          <p:nvPr>
            <p:ph sz="quarter" idx="1"/>
          </p:nvPr>
        </p:nvSpPr>
        <p:spPr/>
        <p:txBody>
          <a:bodyPr>
            <a:normAutofit fontScale="55000" lnSpcReduction="20000"/>
          </a:bodyPr>
          <a:lstStyle/>
          <a:p>
            <a:r>
              <a:rPr lang="it-IT" dirty="0"/>
              <a:t>In Francia è stato per primo lo storico inglese </a:t>
            </a:r>
            <a:r>
              <a:rPr lang="it-IT" b="1" dirty="0"/>
              <a:t>Alfred </a:t>
            </a:r>
            <a:r>
              <a:rPr lang="it-IT" b="1" dirty="0" err="1"/>
              <a:t>Cobban</a:t>
            </a:r>
            <a:r>
              <a:rPr lang="it-IT" b="1" dirty="0"/>
              <a:t> </a:t>
            </a:r>
            <a:r>
              <a:rPr lang="it-IT" dirty="0"/>
              <a:t>(1901-1968), con un polemico intervento del 1954 e poi con un libro del 1960, a mettere in discussione l’interpretazione classica della rivoluzione, seguito poi a partire dagli anni settanta da un grande storico legato alle «Annales», come </a:t>
            </a:r>
            <a:r>
              <a:rPr lang="it-IT" b="1" dirty="0"/>
              <a:t>François </a:t>
            </a:r>
            <a:r>
              <a:rPr lang="it-IT" b="1" dirty="0" err="1"/>
              <a:t>Furet</a:t>
            </a:r>
            <a:r>
              <a:rPr lang="it-IT" b="1" dirty="0"/>
              <a:t> </a:t>
            </a:r>
            <a:r>
              <a:rPr lang="it-IT" dirty="0"/>
              <a:t>(1927-1997) (un ex comunista approdato negli anni ottanta ad un liberalismo conservatore), autore della più radicale contestazione dell’interpretazione della rivoluzione francese data dagli storici di sinistra (democratici, socialisti e comunisti: da </a:t>
            </a:r>
            <a:r>
              <a:rPr lang="it-IT" dirty="0" err="1"/>
              <a:t>Jaurès</a:t>
            </a:r>
            <a:r>
              <a:rPr lang="it-IT" dirty="0"/>
              <a:t> a Lefebvre e da </a:t>
            </a:r>
            <a:r>
              <a:rPr lang="it-IT" dirty="0" err="1"/>
              <a:t>Soboul</a:t>
            </a:r>
            <a:r>
              <a:rPr lang="it-IT" dirty="0"/>
              <a:t> a Vovelle) che faceva del 1789, ma anche e soprattutto del 1794 (con il suo strascico di terrore e morte), l’avvio di una “rivoluzione borghese”, passaggio fondamentale verso la modernità, la cui violenza doveva essere accettata come “male necessario”. </a:t>
            </a:r>
            <a:endParaRPr lang="it-IT" dirty="0" smtClean="0"/>
          </a:p>
          <a:p>
            <a:r>
              <a:rPr lang="it-IT" dirty="0" err="1" smtClean="0"/>
              <a:t>Furet</a:t>
            </a:r>
            <a:r>
              <a:rPr lang="it-IT" dirty="0" smtClean="0"/>
              <a:t> </a:t>
            </a:r>
            <a:r>
              <a:rPr lang="it-IT" dirty="0"/>
              <a:t>contestava questa interpretazione in seguito ad un’attenta rilettura degli eventi storici e in nome dei principi liberali, mostrando come i fatti potessero essere letti in chiave diversa e soprattutto mostrando come il paradigma rivoluzionario giacobino fosse stato successivamente ripreso per giustificare la rivoluzione bolscevica del 1917 con la sua carica di violenza, giungendo a paragonare Robespierre con Lenin e Napoleone con Stalin</a:t>
            </a:r>
            <a:r>
              <a:rPr lang="it-IT" dirty="0" smtClean="0"/>
              <a:t>.</a:t>
            </a:r>
          </a:p>
          <a:p>
            <a:r>
              <a:rPr lang="it-IT" dirty="0" smtClean="0"/>
              <a:t> </a:t>
            </a:r>
            <a:r>
              <a:rPr lang="it-IT" dirty="0"/>
              <a:t>L’analisi di </a:t>
            </a:r>
            <a:r>
              <a:rPr lang="it-IT" dirty="0" err="1"/>
              <a:t>Furet</a:t>
            </a:r>
            <a:r>
              <a:rPr lang="it-IT" dirty="0"/>
              <a:t> era senza dubbio acuta, ma le sue tesi sarebbero state usate strumentalmente anche da esponenti di una destra reazionaria, cattolica e  nostalgica dell’antico regime per contestare, in particolare negli anni della presidenza del socialista Mitterrand, ogni idea di progresso e di modernità.</a:t>
            </a:r>
          </a:p>
          <a:p>
            <a:pPr marL="0" indent="0">
              <a:buNone/>
            </a:pPr>
            <a:endParaRPr lang="it-IT" dirty="0"/>
          </a:p>
          <a:p>
            <a:endParaRPr lang="it-IT" dirty="0"/>
          </a:p>
        </p:txBody>
      </p:sp>
    </p:spTree>
    <p:extLst>
      <p:ext uri="{BB962C8B-B14F-4D97-AF65-F5344CB8AC3E}">
        <p14:creationId xmlns:p14="http://schemas.microsoft.com/office/powerpoint/2010/main" val="3755026537"/>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Il revisionismo in Inghilterra</a:t>
            </a:r>
            <a:endParaRPr lang="it-IT" dirty="0"/>
          </a:p>
        </p:txBody>
      </p:sp>
      <p:sp>
        <p:nvSpPr>
          <p:cNvPr id="3" name="Segnaposto contenuto 2"/>
          <p:cNvSpPr>
            <a:spLocks noGrp="1"/>
          </p:cNvSpPr>
          <p:nvPr>
            <p:ph sz="quarter" idx="1"/>
          </p:nvPr>
        </p:nvSpPr>
        <p:spPr/>
        <p:txBody>
          <a:bodyPr>
            <a:normAutofit fontScale="55000" lnSpcReduction="20000"/>
          </a:bodyPr>
          <a:lstStyle/>
          <a:p>
            <a:r>
              <a:rPr lang="it-IT" dirty="0"/>
              <a:t>Il dibattito storiografico sulle cause delle rivoluzioni era stato aperto, ancor prima che in Francia, in Inghilterra con le critiche mosse a partire dagli anni cinquanta dallo storico conservatore </a:t>
            </a:r>
            <a:r>
              <a:rPr lang="it-IT" b="1" dirty="0"/>
              <a:t>Hugh Trevor </a:t>
            </a:r>
            <a:r>
              <a:rPr lang="it-IT" b="1" dirty="0" err="1"/>
              <a:t>Roper</a:t>
            </a:r>
            <a:r>
              <a:rPr lang="it-IT" dirty="0"/>
              <a:t> non solo all’interpretazione marxista della rivoluzione inglese proposta da Christopher Hill, ma anche alla più tradizionale lettura “laburista” di </a:t>
            </a:r>
            <a:r>
              <a:rPr lang="it-IT" dirty="0" err="1"/>
              <a:t>Tawney</a:t>
            </a:r>
            <a:r>
              <a:rPr lang="it-IT" dirty="0"/>
              <a:t> secondo cui la rivoluzione del 1641-49 sarebbe stata causata dall’ascesa della borghesia, della </a:t>
            </a:r>
            <a:r>
              <a:rPr lang="it-IT" dirty="0" err="1"/>
              <a:t>gentry</a:t>
            </a:r>
            <a:r>
              <a:rPr lang="it-IT" dirty="0"/>
              <a:t> e dei piccolo-medi proprietari terrieri e dalla loro lotta contro la grande aristocrazia feudale in crisi. </a:t>
            </a:r>
            <a:endParaRPr lang="it-IT" dirty="0" smtClean="0"/>
          </a:p>
          <a:p>
            <a:r>
              <a:rPr lang="it-IT" dirty="0" smtClean="0"/>
              <a:t>Per </a:t>
            </a:r>
            <a:r>
              <a:rPr lang="it-IT" dirty="0"/>
              <a:t>Trevor </a:t>
            </a:r>
            <a:r>
              <a:rPr lang="it-IT" dirty="0" err="1"/>
              <a:t>Roper</a:t>
            </a:r>
            <a:r>
              <a:rPr lang="it-IT" dirty="0"/>
              <a:t> la rivoluzione sarebbe stata invece </a:t>
            </a:r>
            <a:r>
              <a:rPr lang="it-IT" dirty="0">
                <a:solidFill>
                  <a:srgbClr val="FF0000"/>
                </a:solidFill>
              </a:rPr>
              <a:t>una reazione conservatrice </a:t>
            </a:r>
            <a:r>
              <a:rPr lang="it-IT" dirty="0"/>
              <a:t>causata dall’immiserimento della </a:t>
            </a:r>
            <a:r>
              <a:rPr lang="it-IT" dirty="0" err="1"/>
              <a:t>gentry</a:t>
            </a:r>
            <a:r>
              <a:rPr lang="it-IT" dirty="0"/>
              <a:t>, schiacciata fra la grande aristocrazia e i nuovi imprenditori agrari fautori del capitalismo, reagendo contro lo sviluppo economico e la modernità. </a:t>
            </a:r>
            <a:endParaRPr lang="it-IT" dirty="0" smtClean="0"/>
          </a:p>
          <a:p>
            <a:r>
              <a:rPr lang="it-IT" dirty="0" smtClean="0"/>
              <a:t>Ancor </a:t>
            </a:r>
            <a:r>
              <a:rPr lang="it-IT" dirty="0"/>
              <a:t>più radicale la revisione proposta a partire dagli anni settanta da lord </a:t>
            </a:r>
            <a:r>
              <a:rPr lang="it-IT" b="1" dirty="0"/>
              <a:t>Conrad Russell </a:t>
            </a:r>
            <a:r>
              <a:rPr lang="it-IT" dirty="0"/>
              <a:t>(1937-2004), figlio del filosofo Bertrand, che nega il carattere paradigmatico della rivoluzione contestandone decisamente la natura sociale e riconducendone le vicende ad un </a:t>
            </a:r>
            <a:r>
              <a:rPr lang="it-IT" dirty="0">
                <a:solidFill>
                  <a:srgbClr val="FF0000"/>
                </a:solidFill>
              </a:rPr>
              <a:t>conflitto politico e religioso contingente</a:t>
            </a:r>
            <a:r>
              <a:rPr lang="it-IT" dirty="0"/>
              <a:t>, sullo sfondo di una crisi finanziaria della monarchia, negando di conseguenza che la rivoluzione fosse inevitabile. È evidente che le interpretazioni revisioniste si affermano, anche a livello di opinione, come senso comune storiografico in particolare negli anni ottanta, caratterizzati da una svolta in senso conservatore e liberista dopo la vittoria elettorale di Margaret Thatcher alla quale viene attribuita l’affermazione che «la </a:t>
            </a:r>
            <a:r>
              <a:rPr lang="it-IT" i="1" dirty="0"/>
              <a:t>società</a:t>
            </a:r>
            <a:r>
              <a:rPr lang="it-IT" dirty="0"/>
              <a:t> non esiste: esistono gli individui». </a:t>
            </a:r>
          </a:p>
          <a:p>
            <a:endParaRPr lang="it-IT" dirty="0"/>
          </a:p>
        </p:txBody>
      </p:sp>
    </p:spTree>
    <p:extLst>
      <p:ext uri="{BB962C8B-B14F-4D97-AF65-F5344CB8AC3E}">
        <p14:creationId xmlns:p14="http://schemas.microsoft.com/office/powerpoint/2010/main" val="4292550809"/>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De Felice e il revisionismo italiano</a:t>
            </a:r>
            <a:endParaRPr lang="it-IT" dirty="0"/>
          </a:p>
        </p:txBody>
      </p:sp>
      <p:sp>
        <p:nvSpPr>
          <p:cNvPr id="3" name="Segnaposto contenuto 2"/>
          <p:cNvSpPr>
            <a:spLocks noGrp="1"/>
          </p:cNvSpPr>
          <p:nvPr>
            <p:ph sz="quarter" idx="1"/>
          </p:nvPr>
        </p:nvSpPr>
        <p:spPr/>
        <p:txBody>
          <a:bodyPr>
            <a:normAutofit fontScale="85000" lnSpcReduction="20000"/>
          </a:bodyPr>
          <a:lstStyle/>
          <a:p>
            <a:r>
              <a:rPr lang="it-IT" dirty="0"/>
              <a:t>In Italia la polemica revisionista si identifica inizialmente con il nome di </a:t>
            </a:r>
            <a:r>
              <a:rPr lang="it-IT" b="1" dirty="0"/>
              <a:t>Renzo De Felice</a:t>
            </a:r>
            <a:r>
              <a:rPr lang="it-IT" dirty="0"/>
              <a:t> (1929-1996), anch’egli un ex comunista pentito, storico del fascismo autore di una monumentale biografia di Mussolini in otto volumi tesa, di fatto, se non a giustificare, quantomeno ad attenuare le gravi responsabilità del Duce per mettere in evidenza quanto di buono il regime aveva realizzato per l’Italia, prima della seconda guerra mondiale. Anche De Felice, storico di razza approdato in età matura a posizioni politiche conservatrici, sarebbe stato utilizzato, soprattutto dopo la sua morte, per giustificare una rivalutazione del fascismo promossa da una parte della destra italiana.</a:t>
            </a:r>
          </a:p>
          <a:p>
            <a:r>
              <a:rPr lang="it-IT" dirty="0"/>
              <a:t>R. De Felice</a:t>
            </a:r>
            <a:r>
              <a:rPr lang="it-IT" i="1" dirty="0"/>
              <a:t>, Mussolini,</a:t>
            </a:r>
            <a:r>
              <a:rPr lang="it-IT" dirty="0"/>
              <a:t> 8 voll., Einaudi, Torino 1965-1997.</a:t>
            </a:r>
          </a:p>
          <a:p>
            <a:endParaRPr lang="it-IT" dirty="0"/>
          </a:p>
        </p:txBody>
      </p:sp>
    </p:spTree>
    <p:extLst>
      <p:ext uri="{BB962C8B-B14F-4D97-AF65-F5344CB8AC3E}">
        <p14:creationId xmlns:p14="http://schemas.microsoft.com/office/powerpoint/2010/main" val="3239514812"/>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Il revisionismo in Germania</a:t>
            </a:r>
            <a:endParaRPr lang="it-IT" dirty="0"/>
          </a:p>
        </p:txBody>
      </p:sp>
      <p:sp>
        <p:nvSpPr>
          <p:cNvPr id="3" name="Segnaposto contenuto 2"/>
          <p:cNvSpPr>
            <a:spLocks noGrp="1"/>
          </p:cNvSpPr>
          <p:nvPr>
            <p:ph sz="quarter" idx="1"/>
          </p:nvPr>
        </p:nvSpPr>
        <p:spPr/>
        <p:txBody>
          <a:bodyPr>
            <a:normAutofit fontScale="55000" lnSpcReduction="20000"/>
          </a:bodyPr>
          <a:lstStyle/>
          <a:p>
            <a:r>
              <a:rPr lang="it-IT" dirty="0"/>
              <a:t>In Germania la polemica revisionista viene aperta nel 1987 da un saggio del politologo </a:t>
            </a:r>
            <a:r>
              <a:rPr lang="it-IT" b="1" dirty="0"/>
              <a:t>Ernest Nolte</a:t>
            </a:r>
            <a:r>
              <a:rPr lang="it-IT" dirty="0"/>
              <a:t> (1923) dal titolo </a:t>
            </a:r>
            <a:r>
              <a:rPr lang="it-IT" i="1" dirty="0" err="1"/>
              <a:t>Der</a:t>
            </a:r>
            <a:r>
              <a:rPr lang="it-IT" i="1" dirty="0"/>
              <a:t> </a:t>
            </a:r>
            <a:r>
              <a:rPr lang="it-IT" i="1" dirty="0" err="1"/>
              <a:t>europäische</a:t>
            </a:r>
            <a:r>
              <a:rPr lang="it-IT" i="1" dirty="0"/>
              <a:t> </a:t>
            </a:r>
            <a:r>
              <a:rPr lang="it-IT" i="1" dirty="0" err="1"/>
              <a:t>Bürgerkrieg</a:t>
            </a:r>
            <a:r>
              <a:rPr lang="it-IT" i="1" dirty="0"/>
              <a:t> 1917-1945. </a:t>
            </a:r>
            <a:r>
              <a:rPr lang="it-IT" i="1" dirty="0" err="1"/>
              <a:t>Nationalsozialismus</a:t>
            </a:r>
            <a:r>
              <a:rPr lang="it-IT" i="1" dirty="0"/>
              <a:t> und </a:t>
            </a:r>
            <a:r>
              <a:rPr lang="it-IT" i="1" dirty="0" err="1"/>
              <a:t>Bolschewismus</a:t>
            </a:r>
            <a:r>
              <a:rPr lang="it-IT" dirty="0"/>
              <a:t> [</a:t>
            </a:r>
            <a:r>
              <a:rPr lang="it-IT" i="1" dirty="0"/>
              <a:t>La guerra civile europea, 1917-1945. Nazionalsocialismo e bolscevismo</a:t>
            </a:r>
            <a:r>
              <a:rPr lang="it-IT" dirty="0"/>
              <a:t>] la cui tesi di fondo è che il nazismo non sia stata che una dura reazione tedesca al bolscevismo in grado però di assumerne alcune caratteristiche violente; la stessa unicità dell’orrore dei campi di sterminio viene da Nolte negata, sostenendo che il sistema dei </a:t>
            </a:r>
            <a:r>
              <a:rPr lang="it-IT" i="1" dirty="0"/>
              <a:t>gulag</a:t>
            </a:r>
            <a:r>
              <a:rPr lang="it-IT" dirty="0"/>
              <a:t> sovietici sarebbe stato il promo in ordine di tempo a mettere in atto una deportazione di massa finalizzata allo sterminio. Accusato di giustificazionismo e di antisemitismo, Nolte rivedrà successivamente le sue posizioni attenuandone le punte polemiche, ma mantenendo l’impianto interpretativo di fondo. Di tutt’altro impianto e ben più documentati sono i libri di storia militare sulla Germania nazista e sulla seconda guerra mondiale di</a:t>
            </a:r>
            <a:r>
              <a:rPr lang="it-IT" b="1" dirty="0"/>
              <a:t> Andreas </a:t>
            </a:r>
            <a:r>
              <a:rPr lang="it-IT" b="1" dirty="0" err="1"/>
              <a:t>Hillgruber</a:t>
            </a:r>
            <a:r>
              <a:rPr lang="it-IT" dirty="0"/>
              <a:t> (1925-1989), uno storico conservatore che in nome del suo patriottismo prussiano ha finito per rivalutare la resistenza dell’armata tedesca all’invasione sovietica, ponendo infine sullo stesso piano le vittime tedesche, sovietiche e gli ebrei come parte di un unico grande sterminio di massa. Da ricordare sono anche gli studi di </a:t>
            </a:r>
            <a:r>
              <a:rPr lang="it-IT" b="1" dirty="0"/>
              <a:t>Joachim </a:t>
            </a:r>
            <a:r>
              <a:rPr lang="it-IT" b="1" dirty="0" err="1"/>
              <a:t>Fest</a:t>
            </a:r>
            <a:r>
              <a:rPr lang="it-IT" dirty="0"/>
              <a:t> (1926-2006), storico e giornalista decisamente avverso al nazismo, autore di una importante biografia di </a:t>
            </a:r>
            <a:r>
              <a:rPr lang="it-IT" dirty="0" err="1"/>
              <a:t>Hilter</a:t>
            </a:r>
            <a:r>
              <a:rPr lang="it-IT" dirty="0"/>
              <a:t> (1973) e  di una serie di libri sulla Germania nazista nei quali si interroga drammaticamente sulle reali capacità di Hitler di costruire un consenso alla propria politica.</a:t>
            </a:r>
          </a:p>
          <a:p>
            <a:endParaRPr lang="it-IT" dirty="0"/>
          </a:p>
        </p:txBody>
      </p:sp>
    </p:spTree>
    <p:extLst>
      <p:ext uri="{BB962C8B-B14F-4D97-AF65-F5344CB8AC3E}">
        <p14:creationId xmlns:p14="http://schemas.microsoft.com/office/powerpoint/2010/main" val="3676305138"/>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I pericoli del revisionismo</a:t>
            </a:r>
            <a:endParaRPr lang="it-IT" dirty="0"/>
          </a:p>
        </p:txBody>
      </p:sp>
      <p:sp>
        <p:nvSpPr>
          <p:cNvPr id="3" name="Segnaposto contenuto 2"/>
          <p:cNvSpPr>
            <a:spLocks noGrp="1"/>
          </p:cNvSpPr>
          <p:nvPr>
            <p:ph sz="quarter" idx="1"/>
          </p:nvPr>
        </p:nvSpPr>
        <p:spPr/>
        <p:txBody>
          <a:bodyPr>
            <a:normAutofit fontScale="55000" lnSpcReduction="20000"/>
          </a:bodyPr>
          <a:lstStyle/>
          <a:p>
            <a:r>
              <a:rPr lang="it-IT" dirty="0"/>
              <a:t>Vi sono </a:t>
            </a:r>
            <a:r>
              <a:rPr lang="it-IT" dirty="0" smtClean="0"/>
              <a:t>diversi </a:t>
            </a:r>
            <a:r>
              <a:rPr lang="it-IT" dirty="0"/>
              <a:t>tipi di revisionismo, in parte basati sulla ricerca e sulla reinterpretazione, in parte sulla pura contrapposizione ideologica. </a:t>
            </a:r>
            <a:endParaRPr lang="it-IT" dirty="0" smtClean="0"/>
          </a:p>
          <a:p>
            <a:r>
              <a:rPr lang="it-IT" dirty="0" smtClean="0"/>
              <a:t>Se </a:t>
            </a:r>
            <a:r>
              <a:rPr lang="it-IT" dirty="0"/>
              <a:t>una corretta revisione delle interpretazioni acquisite è auspicabile e financo una decostruzione di alcuni miti politico-storiografici, non è accettabile la strumentalizzazione della storiografia a fini politico-partitici che poco hanno a che vedere con la ricerca. In particolare bisogna guardarsi da alcuni procedimenti, impiegati dai vari revisionismi storici, </a:t>
            </a:r>
            <a:r>
              <a:rPr lang="it-IT" dirty="0" smtClean="0"/>
              <a:t>quali</a:t>
            </a:r>
          </a:p>
          <a:p>
            <a:pPr marL="514350" indent="-514350">
              <a:buFont typeface="+mj-lt"/>
              <a:buAutoNum type="arabicPeriod"/>
            </a:pPr>
            <a:r>
              <a:rPr lang="it-IT" dirty="0" smtClean="0"/>
              <a:t> </a:t>
            </a:r>
            <a:r>
              <a:rPr lang="it-IT" dirty="0"/>
              <a:t>la distruzione consapevole di categorie storiografiche forti e consolidate in nome di altre categorie storiografiche o politiche (spesso non esplicitate); </a:t>
            </a:r>
            <a:endParaRPr lang="it-IT" dirty="0" smtClean="0"/>
          </a:p>
          <a:p>
            <a:pPr marL="514350" indent="-514350">
              <a:buFont typeface="+mj-lt"/>
              <a:buAutoNum type="arabicPeriod"/>
            </a:pPr>
            <a:r>
              <a:rPr lang="it-IT" dirty="0" smtClean="0"/>
              <a:t>la </a:t>
            </a:r>
            <a:r>
              <a:rPr lang="it-IT" dirty="0"/>
              <a:t>trasformazione in senso comune storiografico di un semplice clima d’opinione artificiosamente costruito dai media grazie a clamorose semplificazioni della realtà (ossia la formula semplice che ti fa capire il mondo</a:t>
            </a:r>
            <a:r>
              <a:rPr lang="it-IT" dirty="0" smtClean="0"/>
              <a:t>);</a:t>
            </a:r>
          </a:p>
          <a:p>
            <a:pPr marL="514350" indent="-514350">
              <a:buFont typeface="+mj-lt"/>
              <a:buAutoNum type="arabicPeriod"/>
            </a:pPr>
            <a:r>
              <a:rPr lang="it-IT" dirty="0" smtClean="0"/>
              <a:t> </a:t>
            </a:r>
            <a:r>
              <a:rPr lang="it-IT" dirty="0"/>
              <a:t>la contrapposizione ideologica e la sistematica deformazione delle tesi dell’avversario a fini polemici; l’individuazione di un soggetto storico (la rivoluzione, il comunismo) come incarnazione del “male assoluto”; </a:t>
            </a:r>
            <a:endParaRPr lang="it-IT" dirty="0" smtClean="0"/>
          </a:p>
          <a:p>
            <a:pPr marL="514350" indent="-514350">
              <a:buFont typeface="+mj-lt"/>
              <a:buAutoNum type="arabicPeriod"/>
            </a:pPr>
            <a:r>
              <a:rPr lang="it-IT" dirty="0" smtClean="0"/>
              <a:t>la </a:t>
            </a:r>
            <a:r>
              <a:rPr lang="it-IT" dirty="0"/>
              <a:t>cancellazione o l’attenuazione delle responsabilità storiche di un soggetto mediante il coinvolgimento nella responsabilità (e nella colpa) di una molteplicità di altri soggetti; </a:t>
            </a:r>
            <a:endParaRPr lang="it-IT" dirty="0" smtClean="0"/>
          </a:p>
          <a:p>
            <a:pPr marL="514350" indent="-514350">
              <a:buFont typeface="+mj-lt"/>
              <a:buAutoNum type="arabicPeriod"/>
            </a:pPr>
            <a:r>
              <a:rPr lang="it-IT" dirty="0" smtClean="0"/>
              <a:t>la </a:t>
            </a:r>
            <a:r>
              <a:rPr lang="it-IT" dirty="0"/>
              <a:t>riabilitazione degli sconfitti presentati come “vittime della storia”  (Carlo I, Luigi XVI, Nicola II Romanov, Mussolini, ecc.).</a:t>
            </a:r>
          </a:p>
          <a:p>
            <a:endParaRPr lang="it-IT" dirty="0"/>
          </a:p>
        </p:txBody>
      </p:sp>
    </p:spTree>
    <p:extLst>
      <p:ext uri="{BB962C8B-B14F-4D97-AF65-F5344CB8AC3E}">
        <p14:creationId xmlns:p14="http://schemas.microsoft.com/office/powerpoint/2010/main" val="41414328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ctrTitle"/>
          </p:nvPr>
        </p:nvSpPr>
        <p:spPr/>
        <p:txBody>
          <a:bodyPr>
            <a:normAutofit fontScale="90000"/>
          </a:bodyPr>
          <a:lstStyle/>
          <a:p>
            <a:pPr fontAlgn="auto">
              <a:spcAft>
                <a:spcPts val="0"/>
              </a:spcAft>
              <a:defRPr/>
            </a:pPr>
            <a:r>
              <a:rPr lang="it-IT" altLang="it-IT"/>
              <a:t>La nascita delle “Annales”</a:t>
            </a:r>
            <a:br>
              <a:rPr lang="it-IT" altLang="it-IT"/>
            </a:br>
            <a:endParaRPr lang="it-IT" altLang="it-IT"/>
          </a:p>
        </p:txBody>
      </p:sp>
      <p:sp>
        <p:nvSpPr>
          <p:cNvPr id="67588" name="Rectangle 4"/>
          <p:cNvSpPr>
            <a:spLocks noGrp="1" noChangeArrowheads="1"/>
          </p:cNvSpPr>
          <p:nvPr>
            <p:ph type="subTitle" idx="1"/>
          </p:nvPr>
        </p:nvSpPr>
        <p:spPr>
          <a:xfrm>
            <a:off x="2362200" y="6049963"/>
            <a:ext cx="6705600" cy="685800"/>
          </a:xfrm>
        </p:spPr>
        <p:txBody>
          <a:bodyPr>
            <a:normAutofit fontScale="92500" lnSpcReduction="20000"/>
          </a:bodyPr>
          <a:lstStyle/>
          <a:p>
            <a:pPr fontAlgn="auto">
              <a:spcAft>
                <a:spcPts val="0"/>
              </a:spcAft>
              <a:buFont typeface="Wingdings"/>
              <a:buNone/>
              <a:defRPr/>
            </a:pPr>
            <a:r>
              <a:rPr lang="it-IT" altLang="it-IT"/>
              <a:t>(Strasburgo, 1929)</a:t>
            </a:r>
            <a:br>
              <a:rPr lang="it-IT" altLang="it-IT"/>
            </a:br>
            <a:endParaRPr lang="it-IT" altLang="it-IT"/>
          </a:p>
        </p:txBody>
      </p:sp>
    </p:spTree>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612648" y="422176"/>
            <a:ext cx="8153400" cy="990600"/>
          </a:xfrm>
        </p:spPr>
        <p:txBody>
          <a:bodyPr>
            <a:normAutofit fontScale="90000"/>
          </a:bodyPr>
          <a:lstStyle/>
          <a:p>
            <a:pPr lvl="0"/>
            <a:r>
              <a:rPr lang="it-IT" b="1" dirty="0" smtClean="0"/>
              <a:t>Fra </a:t>
            </a:r>
            <a:r>
              <a:rPr lang="it-IT" b="1" dirty="0"/>
              <a:t>teoria della ricezione, </a:t>
            </a:r>
            <a:r>
              <a:rPr lang="it-IT" b="1" i="1" dirty="0" err="1"/>
              <a:t>linguistic</a:t>
            </a:r>
            <a:r>
              <a:rPr lang="it-IT" b="1" i="1" dirty="0"/>
              <a:t> turn </a:t>
            </a:r>
            <a:r>
              <a:rPr lang="it-IT" b="1" dirty="0"/>
              <a:t>e antropologia simbolica</a:t>
            </a:r>
            <a:r>
              <a:rPr lang="it-IT" dirty="0"/>
              <a:t/>
            </a:r>
            <a:br>
              <a:rPr lang="it-IT" dirty="0"/>
            </a:br>
            <a:endParaRPr lang="it-IT" dirty="0"/>
          </a:p>
        </p:txBody>
      </p:sp>
      <p:sp>
        <p:nvSpPr>
          <p:cNvPr id="3" name="Segnaposto contenuto 2"/>
          <p:cNvSpPr>
            <a:spLocks noGrp="1"/>
          </p:cNvSpPr>
          <p:nvPr>
            <p:ph sz="quarter" idx="1"/>
          </p:nvPr>
        </p:nvSpPr>
        <p:spPr/>
        <p:txBody>
          <a:bodyPr>
            <a:normAutofit fontScale="77500" lnSpcReduction="20000"/>
          </a:bodyPr>
          <a:lstStyle/>
          <a:p>
            <a:pPr marL="0" indent="0">
              <a:buNone/>
            </a:pPr>
            <a:r>
              <a:rPr lang="it-IT" dirty="0"/>
              <a:t>Una significativa svolta nella storiografia occidentale si verifica tra la fine dagli anni settanta e gli anni ottanta a partire dal triplice impatto con </a:t>
            </a:r>
            <a:endParaRPr lang="it-IT" dirty="0" smtClean="0"/>
          </a:p>
          <a:p>
            <a:pPr marL="0" indent="0">
              <a:buNone/>
            </a:pPr>
            <a:r>
              <a:rPr lang="it-IT" b="1" dirty="0">
                <a:solidFill>
                  <a:srgbClr val="FF0000"/>
                </a:solidFill>
              </a:rPr>
              <a:t>-</a:t>
            </a:r>
            <a:r>
              <a:rPr lang="it-IT" b="1" dirty="0" smtClean="0">
                <a:solidFill>
                  <a:srgbClr val="FF0000"/>
                </a:solidFill>
              </a:rPr>
              <a:t>la </a:t>
            </a:r>
            <a:r>
              <a:rPr lang="it-IT" b="1" dirty="0">
                <a:solidFill>
                  <a:srgbClr val="FF0000"/>
                </a:solidFill>
              </a:rPr>
              <a:t>teoria delle ricezione di </a:t>
            </a:r>
            <a:r>
              <a:rPr lang="it-IT" b="1" dirty="0" err="1">
                <a:solidFill>
                  <a:srgbClr val="FF0000"/>
                </a:solidFill>
              </a:rPr>
              <a:t>Jauss</a:t>
            </a:r>
            <a:r>
              <a:rPr lang="it-IT" dirty="0"/>
              <a:t>, </a:t>
            </a:r>
            <a:endParaRPr lang="it-IT" dirty="0" smtClean="0"/>
          </a:p>
          <a:p>
            <a:pPr marL="0" indent="0">
              <a:buNone/>
            </a:pPr>
            <a:r>
              <a:rPr lang="it-IT" dirty="0"/>
              <a:t>-</a:t>
            </a:r>
            <a:r>
              <a:rPr lang="it-IT" dirty="0" smtClean="0"/>
              <a:t>con </a:t>
            </a:r>
            <a:r>
              <a:rPr lang="it-IT" dirty="0"/>
              <a:t>il cosiddetto </a:t>
            </a:r>
            <a:r>
              <a:rPr lang="it-IT" b="1" i="1" dirty="0" err="1">
                <a:solidFill>
                  <a:srgbClr val="FF0000"/>
                </a:solidFill>
              </a:rPr>
              <a:t>linguistic</a:t>
            </a:r>
            <a:r>
              <a:rPr lang="it-IT" b="1" i="1" dirty="0">
                <a:solidFill>
                  <a:srgbClr val="FF0000"/>
                </a:solidFill>
              </a:rPr>
              <a:t> turn</a:t>
            </a:r>
            <a:r>
              <a:rPr lang="it-IT" b="1" dirty="0">
                <a:solidFill>
                  <a:srgbClr val="FF0000"/>
                </a:solidFill>
              </a:rPr>
              <a:t> </a:t>
            </a:r>
            <a:r>
              <a:rPr lang="it-IT" dirty="0"/>
              <a:t>e </a:t>
            </a:r>
            <a:endParaRPr lang="it-IT" dirty="0" smtClean="0"/>
          </a:p>
          <a:p>
            <a:pPr marL="0" indent="0">
              <a:buNone/>
            </a:pPr>
            <a:r>
              <a:rPr lang="it-IT" b="1" dirty="0">
                <a:solidFill>
                  <a:srgbClr val="FF0000"/>
                </a:solidFill>
              </a:rPr>
              <a:t>-</a:t>
            </a:r>
            <a:r>
              <a:rPr lang="it-IT" b="1" dirty="0" smtClean="0">
                <a:solidFill>
                  <a:srgbClr val="FF0000"/>
                </a:solidFill>
              </a:rPr>
              <a:t>con </a:t>
            </a:r>
            <a:r>
              <a:rPr lang="it-IT" b="1" dirty="0">
                <a:solidFill>
                  <a:srgbClr val="FF0000"/>
                </a:solidFill>
              </a:rPr>
              <a:t>l’antropologia simbolica di </a:t>
            </a:r>
            <a:r>
              <a:rPr lang="it-IT" b="1" dirty="0" err="1">
                <a:solidFill>
                  <a:srgbClr val="FF0000"/>
                </a:solidFill>
              </a:rPr>
              <a:t>Geertz</a:t>
            </a:r>
            <a:r>
              <a:rPr lang="it-IT" b="1" dirty="0">
                <a:solidFill>
                  <a:srgbClr val="FF0000"/>
                </a:solidFill>
              </a:rPr>
              <a:t> </a:t>
            </a:r>
            <a:endParaRPr lang="it-IT" b="1" dirty="0" smtClean="0">
              <a:solidFill>
                <a:srgbClr val="FF0000"/>
              </a:solidFill>
            </a:endParaRPr>
          </a:p>
          <a:p>
            <a:pPr marL="0" indent="0">
              <a:buNone/>
            </a:pPr>
            <a:r>
              <a:rPr lang="it-IT" dirty="0" smtClean="0"/>
              <a:t>che</a:t>
            </a:r>
            <a:r>
              <a:rPr lang="it-IT" dirty="0"/>
              <a:t>, anche in seguito </a:t>
            </a:r>
          </a:p>
          <a:p>
            <a:pPr marL="0" indent="0">
              <a:buNone/>
            </a:pPr>
            <a:r>
              <a:rPr lang="it-IT" dirty="0" smtClean="0"/>
              <a:t>- al </a:t>
            </a:r>
            <a:r>
              <a:rPr lang="it-IT" dirty="0"/>
              <a:t>tramonto dell’idealismo di matrice liberale, </a:t>
            </a:r>
            <a:endParaRPr lang="it-IT" dirty="0" smtClean="0"/>
          </a:p>
          <a:p>
            <a:pPr marL="0" indent="0">
              <a:buNone/>
            </a:pPr>
            <a:r>
              <a:rPr lang="it-IT" dirty="0" smtClean="0"/>
              <a:t>- all’esaurimento </a:t>
            </a:r>
            <a:r>
              <a:rPr lang="it-IT" dirty="0"/>
              <a:t>della spinta propulsiva del marxismo e </a:t>
            </a:r>
            <a:endParaRPr lang="it-IT" dirty="0" smtClean="0"/>
          </a:p>
          <a:p>
            <a:pPr marL="0" indent="0">
              <a:buNone/>
            </a:pPr>
            <a:r>
              <a:rPr lang="it-IT" dirty="0" smtClean="0"/>
              <a:t>- alla </a:t>
            </a:r>
            <a:r>
              <a:rPr lang="it-IT" dirty="0"/>
              <a:t>fine della storia quantitativa, </a:t>
            </a:r>
            <a:endParaRPr lang="it-IT" dirty="0" smtClean="0"/>
          </a:p>
          <a:p>
            <a:pPr marL="0" indent="0">
              <a:buNone/>
            </a:pPr>
            <a:r>
              <a:rPr lang="it-IT" dirty="0" smtClean="0"/>
              <a:t>producono </a:t>
            </a:r>
            <a:r>
              <a:rPr lang="it-IT" dirty="0"/>
              <a:t>un clima di </a:t>
            </a:r>
            <a:r>
              <a:rPr lang="it-IT" dirty="0">
                <a:solidFill>
                  <a:srgbClr val="FF0000"/>
                </a:solidFill>
              </a:rPr>
              <a:t>nuovo “pirronismo storico” </a:t>
            </a:r>
            <a:r>
              <a:rPr lang="it-IT" dirty="0"/>
              <a:t>più attento alla varietà e mutevolezza delle «pratiche discorsive» che all’oggettività dei fatti storici</a:t>
            </a:r>
            <a:r>
              <a:rPr lang="it-IT" dirty="0" smtClean="0"/>
              <a:t>. </a:t>
            </a:r>
          </a:p>
          <a:p>
            <a:endParaRPr lang="it-IT" dirty="0"/>
          </a:p>
        </p:txBody>
      </p:sp>
    </p:spTree>
    <p:extLst>
      <p:ext uri="{BB962C8B-B14F-4D97-AF65-F5344CB8AC3E}">
        <p14:creationId xmlns:p14="http://schemas.microsoft.com/office/powerpoint/2010/main" val="2740974013"/>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t>La svolta postmoderna</a:t>
            </a:r>
            <a:endParaRPr lang="it-IT" b="1" dirty="0"/>
          </a:p>
        </p:txBody>
      </p:sp>
      <p:sp>
        <p:nvSpPr>
          <p:cNvPr id="3" name="Segnaposto contenuto 2"/>
          <p:cNvSpPr>
            <a:spLocks noGrp="1"/>
          </p:cNvSpPr>
          <p:nvPr>
            <p:ph sz="quarter" idx="1"/>
          </p:nvPr>
        </p:nvSpPr>
        <p:spPr/>
        <p:txBody>
          <a:bodyPr>
            <a:normAutofit fontScale="47500" lnSpcReduction="20000"/>
          </a:bodyPr>
          <a:lstStyle/>
          <a:p>
            <a:r>
              <a:rPr lang="it-IT" dirty="0"/>
              <a:t>Dalla fine degli anni sessanta si afferma </a:t>
            </a:r>
            <a:r>
              <a:rPr lang="it-IT" dirty="0" smtClean="0"/>
              <a:t>progressivamente </a:t>
            </a:r>
            <a:r>
              <a:rPr lang="it-IT" dirty="0"/>
              <a:t>fra gli studiosi di letteratura la cosiddetta </a:t>
            </a:r>
            <a:r>
              <a:rPr lang="it-IT" dirty="0">
                <a:solidFill>
                  <a:srgbClr val="FF0000"/>
                </a:solidFill>
              </a:rPr>
              <a:t>teoria della ricezione</a:t>
            </a:r>
            <a:r>
              <a:rPr lang="it-IT" dirty="0"/>
              <a:t> proposta dal linguista svizzero </a:t>
            </a:r>
            <a:r>
              <a:rPr lang="it-IT" b="1" dirty="0"/>
              <a:t>Robert </a:t>
            </a:r>
            <a:r>
              <a:rPr lang="it-IT" b="1" dirty="0" err="1"/>
              <a:t>Jauss</a:t>
            </a:r>
            <a:r>
              <a:rPr lang="it-IT" dirty="0"/>
              <a:t> (1921-1997), docente all’università di Costanza, secondo il quale ogni testo viene compreso dai diversi lettori in maniera diversa e indipendente dalle intenzione degli autori, sulla base dell’universo culturale di chi legge e soprattutto dall’«orizzonte d'attesa» di ciascun lettore. </a:t>
            </a:r>
            <a:endParaRPr lang="it-IT" dirty="0" smtClean="0"/>
          </a:p>
          <a:p>
            <a:r>
              <a:rPr lang="it-IT" dirty="0" smtClean="0"/>
              <a:t>La </a:t>
            </a:r>
            <a:r>
              <a:rPr lang="it-IT" dirty="0"/>
              <a:t>teoria della ricezione viene successivamente accolta da alcuni storici, in particolare studiosi di storia del libro e della cultura come il francese </a:t>
            </a:r>
            <a:r>
              <a:rPr lang="it-IT" b="1" dirty="0"/>
              <a:t>Roger </a:t>
            </a:r>
            <a:r>
              <a:rPr lang="it-IT" b="1" dirty="0" err="1"/>
              <a:t>Chartier</a:t>
            </a:r>
            <a:r>
              <a:rPr lang="it-IT" b="1" dirty="0"/>
              <a:t> </a:t>
            </a:r>
            <a:r>
              <a:rPr lang="it-IT" dirty="0"/>
              <a:t>(1945), portando ad un significativo spostamento dell’attenzione dal testo in sé </a:t>
            </a:r>
            <a:r>
              <a:rPr lang="it-IT" dirty="0">
                <a:solidFill>
                  <a:srgbClr val="FF0000"/>
                </a:solidFill>
              </a:rPr>
              <a:t>alle modalità della sua produzione e ricezione</a:t>
            </a:r>
            <a:r>
              <a:rPr lang="it-IT" dirty="0"/>
              <a:t>. </a:t>
            </a:r>
            <a:endParaRPr lang="it-IT" dirty="0" smtClean="0"/>
          </a:p>
          <a:p>
            <a:r>
              <a:rPr lang="it-IT" dirty="0" smtClean="0"/>
              <a:t>Sotto </a:t>
            </a:r>
            <a:r>
              <a:rPr lang="it-IT" dirty="0"/>
              <a:t>il generico termine </a:t>
            </a:r>
            <a:r>
              <a:rPr lang="it-IT" dirty="0">
                <a:solidFill>
                  <a:srgbClr val="FF0000"/>
                </a:solidFill>
              </a:rPr>
              <a:t>di </a:t>
            </a:r>
            <a:r>
              <a:rPr lang="it-IT" i="1" dirty="0" err="1">
                <a:solidFill>
                  <a:srgbClr val="FF0000"/>
                </a:solidFill>
              </a:rPr>
              <a:t>linguistic</a:t>
            </a:r>
            <a:r>
              <a:rPr lang="it-IT" i="1" dirty="0">
                <a:solidFill>
                  <a:srgbClr val="FF0000"/>
                </a:solidFill>
              </a:rPr>
              <a:t> turn</a:t>
            </a:r>
            <a:r>
              <a:rPr lang="it-IT" dirty="0">
                <a:solidFill>
                  <a:srgbClr val="FF0000"/>
                </a:solidFill>
              </a:rPr>
              <a:t>, ossia svolta linguistica</a:t>
            </a:r>
            <a:r>
              <a:rPr lang="it-IT" dirty="0"/>
              <a:t>, sono comprese invece tutte quelle teorie, generate soprattutto negli Stati Uniti sull’onda del cosiddetto “post-modernismo” e diffuse in Europa tra gli anni ottanta e novanta, in base alle quali </a:t>
            </a:r>
            <a:r>
              <a:rPr lang="it-IT" dirty="0">
                <a:solidFill>
                  <a:srgbClr val="FF0000"/>
                </a:solidFill>
              </a:rPr>
              <a:t>l’universo è costituito da segni, e non da cose</a:t>
            </a:r>
            <a:r>
              <a:rPr lang="it-IT" dirty="0"/>
              <a:t>, ed è pertanto impossibile verificare la realtà dei fenomeni storici, tutti basati su </a:t>
            </a:r>
            <a:r>
              <a:rPr lang="it-IT" i="1" dirty="0"/>
              <a:t>testi</a:t>
            </a:r>
            <a:r>
              <a:rPr lang="it-IT" dirty="0"/>
              <a:t> e </a:t>
            </a:r>
            <a:r>
              <a:rPr lang="it-IT" i="1" dirty="0"/>
              <a:t>discorsi</a:t>
            </a:r>
            <a:r>
              <a:rPr lang="it-IT" dirty="0"/>
              <a:t> e non su fatti. </a:t>
            </a:r>
            <a:endParaRPr lang="it-IT" dirty="0" smtClean="0"/>
          </a:p>
          <a:p>
            <a:r>
              <a:rPr lang="it-IT" dirty="0" smtClean="0"/>
              <a:t>La </a:t>
            </a:r>
            <a:r>
              <a:rPr lang="it-IT" dirty="0"/>
              <a:t>terza componente della svolta è rappresentata dalla pubblicazione, nel 1973, dell’opera </a:t>
            </a:r>
            <a:r>
              <a:rPr lang="it-IT" i="1" dirty="0">
                <a:solidFill>
                  <a:srgbClr val="FF0000"/>
                </a:solidFill>
              </a:rPr>
              <a:t>Interpretazione di culture</a:t>
            </a:r>
            <a:r>
              <a:rPr lang="it-IT" dirty="0">
                <a:solidFill>
                  <a:srgbClr val="FF0000"/>
                </a:solidFill>
              </a:rPr>
              <a:t> </a:t>
            </a:r>
            <a:r>
              <a:rPr lang="it-IT" dirty="0"/>
              <a:t>dell’antropologo americano </a:t>
            </a:r>
            <a:r>
              <a:rPr lang="it-IT" b="1" dirty="0"/>
              <a:t>Clifford </a:t>
            </a:r>
            <a:r>
              <a:rPr lang="it-IT" b="1" dirty="0" err="1"/>
              <a:t>Geertz</a:t>
            </a:r>
            <a:r>
              <a:rPr lang="it-IT" dirty="0"/>
              <a:t> (1926-2006</a:t>
            </a:r>
            <a:r>
              <a:rPr lang="it-IT" dirty="0" smtClean="0"/>
              <a:t>) </a:t>
            </a:r>
            <a:r>
              <a:rPr lang="it-IT" dirty="0"/>
              <a:t>secondo il quale la presenza sul campo e l’esperienza diretta non sono più sufficienti a garantire la piena comprensione di un’altra cultura che passa invece  attraverso la capacità di penetrare, mediante una </a:t>
            </a:r>
            <a:r>
              <a:rPr lang="it-IT" b="1" dirty="0">
                <a:solidFill>
                  <a:srgbClr val="FF0000"/>
                </a:solidFill>
              </a:rPr>
              <a:t>«descrizione densa», </a:t>
            </a:r>
            <a:r>
              <a:rPr lang="it-IT" dirty="0"/>
              <a:t>nel  sistema di significati profondi che gli “attori sociali” attribuiscono alla propria vita sociale. </a:t>
            </a:r>
            <a:endParaRPr lang="it-IT" dirty="0" smtClean="0"/>
          </a:p>
          <a:p>
            <a:r>
              <a:rPr lang="it-IT" dirty="0" smtClean="0"/>
              <a:t>Un </a:t>
            </a:r>
            <a:r>
              <a:rPr lang="it-IT" dirty="0"/>
              <a:t>discorso analogo viene esteso alla ricerca storica sottolineando i troppo frequenti anacronismi degli storici, convinti che il sistema di valori e l’universo simbolico degli uomini del passato sia non troppo dissimile dal proprio. Alla tradizionale storia politica si vengono così sostituendo – su influsso di </a:t>
            </a:r>
            <a:r>
              <a:rPr lang="it-IT" dirty="0" err="1"/>
              <a:t>Geertz</a:t>
            </a:r>
            <a:r>
              <a:rPr lang="it-IT" dirty="0"/>
              <a:t> e Foucault - </a:t>
            </a:r>
            <a:r>
              <a:rPr lang="it-IT" dirty="0">
                <a:solidFill>
                  <a:srgbClr val="FF0000"/>
                </a:solidFill>
              </a:rPr>
              <a:t>una storia antropologica dei rituali del potere o della rivolta, una storia dei linguaggi della politica, una storia della comunicazione e dei suoi meccanismi retorici.  </a:t>
            </a:r>
          </a:p>
          <a:p>
            <a:endParaRPr lang="it-IT" dirty="0"/>
          </a:p>
        </p:txBody>
      </p:sp>
    </p:spTree>
    <p:extLst>
      <p:ext uri="{BB962C8B-B14F-4D97-AF65-F5344CB8AC3E}">
        <p14:creationId xmlns:p14="http://schemas.microsoft.com/office/powerpoint/2010/main" val="318533643"/>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err="1" smtClean="0"/>
              <a:t>Norbert</a:t>
            </a:r>
            <a:r>
              <a:rPr lang="it-IT" b="1" dirty="0" smtClean="0"/>
              <a:t> Elias </a:t>
            </a:r>
            <a:r>
              <a:rPr lang="it-IT" dirty="0"/>
              <a:t>(</a:t>
            </a:r>
            <a:r>
              <a:rPr lang="it-IT" dirty="0" smtClean="0"/>
              <a:t>1897-1992)</a:t>
            </a:r>
            <a:endParaRPr lang="it-IT" dirty="0"/>
          </a:p>
        </p:txBody>
      </p:sp>
      <p:sp>
        <p:nvSpPr>
          <p:cNvPr id="3" name="Segnaposto contenuto 2"/>
          <p:cNvSpPr>
            <a:spLocks noGrp="1"/>
          </p:cNvSpPr>
          <p:nvPr>
            <p:ph sz="quarter" idx="1"/>
          </p:nvPr>
        </p:nvSpPr>
        <p:spPr/>
        <p:txBody>
          <a:bodyPr>
            <a:normAutofit fontScale="47500" lnSpcReduction="20000"/>
          </a:bodyPr>
          <a:lstStyle/>
          <a:p>
            <a:r>
              <a:rPr lang="it-IT" dirty="0"/>
              <a:t>Allievo del sociologo Karl Mannheim e ricercatore tra il 1928 e il 1933 all’</a:t>
            </a:r>
            <a:r>
              <a:rPr lang="it-IT" dirty="0" err="1"/>
              <a:t>Institut</a:t>
            </a:r>
            <a:r>
              <a:rPr lang="it-IT" dirty="0"/>
              <a:t> </a:t>
            </a:r>
            <a:r>
              <a:rPr lang="it-IT" dirty="0" err="1"/>
              <a:t>für</a:t>
            </a:r>
            <a:r>
              <a:rPr lang="it-IT" dirty="0"/>
              <a:t> </a:t>
            </a:r>
            <a:r>
              <a:rPr lang="it-IT" dirty="0" err="1"/>
              <a:t>Sozialforschung</a:t>
            </a:r>
            <a:r>
              <a:rPr lang="it-IT" dirty="0"/>
              <a:t> di Francoforte (da cui avrà origine la cosiddetta "scuola di Francoforte” animata da </a:t>
            </a:r>
            <a:r>
              <a:rPr lang="it-IT" dirty="0" err="1"/>
              <a:t>Horkheimer</a:t>
            </a:r>
            <a:r>
              <a:rPr lang="it-IT" dirty="0"/>
              <a:t>, Adorno, </a:t>
            </a:r>
            <a:r>
              <a:rPr lang="it-IT" dirty="0" err="1"/>
              <a:t>Marcuse</a:t>
            </a:r>
            <a:r>
              <a:rPr lang="it-IT" dirty="0"/>
              <a:t> e Fromm), dopo l’avvento di Hitler al potere </a:t>
            </a:r>
            <a:r>
              <a:rPr lang="it-IT" dirty="0" err="1"/>
              <a:t>Norbert</a:t>
            </a:r>
            <a:r>
              <a:rPr lang="it-IT" dirty="0"/>
              <a:t> Elias espatria prima in Francia e poi in Inghilterra per sfuggire alle leggi antiebraiche. </a:t>
            </a:r>
            <a:endParaRPr lang="it-IT" dirty="0" smtClean="0"/>
          </a:p>
          <a:p>
            <a:r>
              <a:rPr lang="it-IT" dirty="0" smtClean="0"/>
              <a:t>La </a:t>
            </a:r>
            <a:r>
              <a:rPr lang="it-IT" dirty="0"/>
              <a:t>sua grande </a:t>
            </a:r>
            <a:r>
              <a:rPr lang="it-IT" dirty="0">
                <a:solidFill>
                  <a:srgbClr val="FF0000"/>
                </a:solidFill>
              </a:rPr>
              <a:t>ricerca sul processo di civilizzazione</a:t>
            </a:r>
            <a:r>
              <a:rPr lang="it-IT" dirty="0"/>
              <a:t>, pubblicata nel 1939, alla vigilia della seconda guerra mondiale, è quasi del tutto ignorata dalla critica contemporanea, per essere riscoperta solo a partire dagli anni settanta in seguito alla pubblicazione di una sua nuova ricerca </a:t>
            </a:r>
            <a:r>
              <a:rPr lang="it-IT" dirty="0">
                <a:solidFill>
                  <a:srgbClr val="FF0000"/>
                </a:solidFill>
              </a:rPr>
              <a:t>sulla società di corte</a:t>
            </a:r>
            <a:r>
              <a:rPr lang="it-IT" dirty="0"/>
              <a:t>, dedicata ad un’attenta analisi sociologica e antropologica delle dinamiche sociali e psicologiche e dei cerimoniali della Versailles di Luigi XIV. </a:t>
            </a:r>
            <a:endParaRPr lang="it-IT" dirty="0" smtClean="0"/>
          </a:p>
          <a:p>
            <a:r>
              <a:rPr lang="it-IT" dirty="0" smtClean="0"/>
              <a:t>Il </a:t>
            </a:r>
            <a:r>
              <a:rPr lang="it-IT" dirty="0"/>
              <a:t>lungo isolamento accademico di Elias e il suo tardivo successo sono significativi di quanto i temi da lui proposti fossero difficilmente </a:t>
            </a:r>
            <a:r>
              <a:rPr lang="it-IT" dirty="0" err="1"/>
              <a:t>recepibili</a:t>
            </a:r>
            <a:r>
              <a:rPr lang="it-IT" dirty="0"/>
              <a:t>, fra gli anni quaranta e cinquanta, da una storiografia dominata dallo storicismo o dal marxismo</a:t>
            </a:r>
            <a:r>
              <a:rPr lang="it-IT" dirty="0" smtClean="0"/>
              <a:t>.</a:t>
            </a:r>
          </a:p>
          <a:p>
            <a:r>
              <a:rPr lang="it-IT" dirty="0" smtClean="0"/>
              <a:t>La</a:t>
            </a:r>
            <a:r>
              <a:rPr lang="it-IT" i="1" dirty="0" smtClean="0"/>
              <a:t> </a:t>
            </a:r>
            <a:r>
              <a:rPr lang="it-IT" i="1" dirty="0"/>
              <a:t>civilizzazione </a:t>
            </a:r>
            <a:r>
              <a:rPr lang="it-IT" dirty="0"/>
              <a:t>viene infatti da lui interpretata come </a:t>
            </a:r>
            <a:r>
              <a:rPr lang="it-IT" b="1" dirty="0">
                <a:solidFill>
                  <a:srgbClr val="FF0000"/>
                </a:solidFill>
              </a:rPr>
              <a:t>un lungo processo psicologico-sociale di affermazione del </a:t>
            </a:r>
            <a:r>
              <a:rPr lang="it-IT" b="1" i="1" dirty="0">
                <a:solidFill>
                  <a:srgbClr val="FF0000"/>
                </a:solidFill>
              </a:rPr>
              <a:t>Sé</a:t>
            </a:r>
            <a:r>
              <a:rPr lang="it-IT" b="1" dirty="0">
                <a:solidFill>
                  <a:srgbClr val="FF0000"/>
                </a:solidFill>
              </a:rPr>
              <a:t> </a:t>
            </a:r>
            <a:r>
              <a:rPr lang="it-IT" dirty="0"/>
              <a:t>che, tra la fine del medioevo e l’inizio dell’età moderna, porta gli individui ad interiorizzare un sempre maggiore controllo e ripudio della violenza e di ogni manifestazione di corporeità, mediante una repressione degli istinti e un disciplinamento dei comportamenti (come mangiare, sputare, soffiarsi il naso, urinare), nonché un’interiorizzazione delle emozioni, culminati nella cosiddetta “civiltà delle buone maniere”. </a:t>
            </a:r>
            <a:endParaRPr lang="it-IT" dirty="0" smtClean="0"/>
          </a:p>
          <a:p>
            <a:r>
              <a:rPr lang="it-IT" dirty="0" smtClean="0"/>
              <a:t>Solo </a:t>
            </a:r>
            <a:r>
              <a:rPr lang="it-IT" dirty="0"/>
              <a:t>la svolta “culturalista” degli anni ottanta e la nuova attenzione dedicata dagli storici agli aspetti psicologici e antropologici del vivere consentirà non solo una riscoperta dell’opera di Elias, ma una sua collocazione fra i classici delle scienze sociali.</a:t>
            </a:r>
          </a:p>
        </p:txBody>
      </p:sp>
    </p:spTree>
    <p:extLst>
      <p:ext uri="{BB962C8B-B14F-4D97-AF65-F5344CB8AC3E}">
        <p14:creationId xmlns:p14="http://schemas.microsoft.com/office/powerpoint/2010/main" val="1629190048"/>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t>Michel Foucault </a:t>
            </a:r>
            <a:r>
              <a:rPr lang="it-IT" dirty="0" smtClean="0"/>
              <a:t>(1926-1984)</a:t>
            </a:r>
            <a:endParaRPr lang="it-IT" dirty="0"/>
          </a:p>
        </p:txBody>
      </p:sp>
      <p:sp>
        <p:nvSpPr>
          <p:cNvPr id="3" name="Segnaposto contenuto 2"/>
          <p:cNvSpPr>
            <a:spLocks noGrp="1"/>
          </p:cNvSpPr>
          <p:nvPr>
            <p:ph sz="quarter" idx="1"/>
          </p:nvPr>
        </p:nvSpPr>
        <p:spPr/>
        <p:txBody>
          <a:bodyPr>
            <a:normAutofit lnSpcReduction="10000"/>
          </a:bodyPr>
          <a:lstStyle/>
          <a:p>
            <a:r>
              <a:rPr lang="it-IT" dirty="0"/>
              <a:t>L’altro autore di cui la storiografia di fine Novecento non può non tener conto è Michel Foucault, laureato in medicina e in filosofia, psicologo prima di dedicarsi agli studi storici, omosessuale dichiarato e militante della sinistra radicale francese, autore di una serie di studi pionieristici sulla cosiddetta </a:t>
            </a:r>
            <a:r>
              <a:rPr lang="it-IT" dirty="0">
                <a:solidFill>
                  <a:srgbClr val="FF0000"/>
                </a:solidFill>
              </a:rPr>
              <a:t>«archeologia dei </a:t>
            </a:r>
            <a:r>
              <a:rPr lang="it-IT" dirty="0" err="1">
                <a:solidFill>
                  <a:srgbClr val="FF0000"/>
                </a:solidFill>
              </a:rPr>
              <a:t>saperi</a:t>
            </a:r>
            <a:r>
              <a:rPr lang="it-IT" dirty="0">
                <a:solidFill>
                  <a:srgbClr val="FF0000"/>
                </a:solidFill>
              </a:rPr>
              <a:t>»</a:t>
            </a:r>
            <a:r>
              <a:rPr lang="it-IT" dirty="0"/>
              <a:t>, ossia sul reale </a:t>
            </a:r>
            <a:r>
              <a:rPr lang="it-IT" dirty="0">
                <a:solidFill>
                  <a:srgbClr val="FF0000"/>
                </a:solidFill>
              </a:rPr>
              <a:t>contesto della produzione </a:t>
            </a:r>
            <a:r>
              <a:rPr lang="it-IT" dirty="0"/>
              <a:t>dei </a:t>
            </a:r>
            <a:r>
              <a:rPr lang="it-IT" dirty="0" err="1"/>
              <a:t>saperi</a:t>
            </a:r>
            <a:r>
              <a:rPr lang="it-IT" dirty="0"/>
              <a:t> scientifici che sono sempre anche strumenti di potere</a:t>
            </a:r>
          </a:p>
        </p:txBody>
      </p:sp>
    </p:spTree>
    <p:extLst>
      <p:ext uri="{BB962C8B-B14F-4D97-AF65-F5344CB8AC3E}">
        <p14:creationId xmlns:p14="http://schemas.microsoft.com/office/powerpoint/2010/main" val="1422812103"/>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L’«archeologia del sapere»</a:t>
            </a:r>
            <a:endParaRPr lang="it-IT" dirty="0"/>
          </a:p>
        </p:txBody>
      </p:sp>
      <p:sp>
        <p:nvSpPr>
          <p:cNvPr id="3" name="Segnaposto contenuto 2"/>
          <p:cNvSpPr>
            <a:spLocks noGrp="1"/>
          </p:cNvSpPr>
          <p:nvPr>
            <p:ph sz="quarter" idx="1"/>
          </p:nvPr>
        </p:nvSpPr>
        <p:spPr/>
        <p:txBody>
          <a:bodyPr>
            <a:normAutofit fontScale="77500" lnSpcReduction="20000"/>
          </a:bodyPr>
          <a:lstStyle/>
          <a:p>
            <a:r>
              <a:rPr lang="it-IT" dirty="0"/>
              <a:t>In maniera diversa da Elias, ma per molti aspetti convergente, Foucault inizia a studiare i </a:t>
            </a:r>
            <a:r>
              <a:rPr lang="it-IT" dirty="0">
                <a:solidFill>
                  <a:srgbClr val="FF0000"/>
                </a:solidFill>
              </a:rPr>
              <a:t>meccanismi di disciplinamento sociale </a:t>
            </a:r>
            <a:r>
              <a:rPr lang="it-IT" dirty="0"/>
              <a:t>culminati, agli inizi dell’età moderna, nella nascita delle prigioni, degli ospedali, delle scuole e delle grandi istituzioni di </a:t>
            </a:r>
            <a:r>
              <a:rPr lang="it-IT" dirty="0" smtClean="0"/>
              <a:t>contenimento</a:t>
            </a:r>
          </a:p>
          <a:p>
            <a:r>
              <a:rPr lang="it-IT" dirty="0" smtClean="0"/>
              <a:t>Fondamentali </a:t>
            </a:r>
            <a:r>
              <a:rPr lang="it-IT" dirty="0"/>
              <a:t>sono anche le sue ricerche sull’origine dell’atteggiamento clinico, sulla malattia mentale, e sulla sessualità, oggetto di profondi mutamenti di sguardo nel corso della storia e soprattutto di una «volontà di sapere» e di una pratica confessionale che si pone in continuità con </a:t>
            </a:r>
            <a:r>
              <a:rPr lang="it-IT" dirty="0">
                <a:solidFill>
                  <a:srgbClr val="FF0000"/>
                </a:solidFill>
              </a:rPr>
              <a:t>la pervasiva volontà di potere e di sapere sviluppatasi</a:t>
            </a:r>
            <a:r>
              <a:rPr lang="it-IT" dirty="0"/>
              <a:t> in età moderna nell’ambito delle grandi istituzioni religiose e secolari. </a:t>
            </a:r>
            <a:r>
              <a:rPr lang="it-IT" dirty="0" smtClean="0"/>
              <a:t> </a:t>
            </a:r>
          </a:p>
          <a:p>
            <a:r>
              <a:rPr lang="it-IT" dirty="0" smtClean="0"/>
              <a:t>Nella </a:t>
            </a:r>
            <a:r>
              <a:rPr lang="it-IT" dirty="0"/>
              <a:t>produzione di Foucault non mancano le minute ricostruzioni di casi clinici e giudiziari ottocenteschi, condotte su fonti d’archivio, come la vicenda del giovane parricida Pierre </a:t>
            </a:r>
            <a:r>
              <a:rPr lang="it-IT" dirty="0" err="1"/>
              <a:t>Rivière</a:t>
            </a:r>
            <a:r>
              <a:rPr lang="it-IT" dirty="0"/>
              <a:t>, o dell’intersessuale </a:t>
            </a:r>
            <a:r>
              <a:rPr lang="it-IT" dirty="0" err="1"/>
              <a:t>Herculine</a:t>
            </a:r>
            <a:r>
              <a:rPr lang="it-IT" dirty="0"/>
              <a:t> </a:t>
            </a:r>
            <a:r>
              <a:rPr lang="it-IT" dirty="0" err="1"/>
              <a:t>Barbin</a:t>
            </a:r>
            <a:endParaRPr lang="it-IT" dirty="0"/>
          </a:p>
        </p:txBody>
      </p:sp>
    </p:spTree>
    <p:extLst>
      <p:ext uri="{BB962C8B-B14F-4D97-AF65-F5344CB8AC3E}">
        <p14:creationId xmlns:p14="http://schemas.microsoft.com/office/powerpoint/2010/main" val="3523220029"/>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La «microfisica del potere»</a:t>
            </a:r>
            <a:endParaRPr lang="it-IT" dirty="0"/>
          </a:p>
        </p:txBody>
      </p:sp>
      <p:sp>
        <p:nvSpPr>
          <p:cNvPr id="3" name="Segnaposto contenuto 2"/>
          <p:cNvSpPr>
            <a:spLocks noGrp="1"/>
          </p:cNvSpPr>
          <p:nvPr>
            <p:ph sz="quarter" idx="1"/>
          </p:nvPr>
        </p:nvSpPr>
        <p:spPr/>
        <p:txBody>
          <a:bodyPr>
            <a:normAutofit fontScale="70000" lnSpcReduction="20000"/>
          </a:bodyPr>
          <a:lstStyle/>
          <a:p>
            <a:r>
              <a:rPr lang="it-IT" dirty="0"/>
              <a:t>Foucault - criticato da molti storici per le sue schematizzazioni e per la sua identificazione della modernità come universo disciplinare - lascia il segno soprattutto sugli studi relativi ai </a:t>
            </a:r>
            <a:r>
              <a:rPr lang="it-IT" dirty="0">
                <a:solidFill>
                  <a:srgbClr val="FF0000"/>
                </a:solidFill>
              </a:rPr>
              <a:t>meccanismi di costruzione del potere e alle sue  tecniche </a:t>
            </a:r>
            <a:r>
              <a:rPr lang="it-IT" dirty="0"/>
              <a:t>(la cosiddetta «microfisica del potere») che non possono essere limitati al rapporto di dominio di una classe, di un gruppo o di un individuo su altri, ma che devono essere ricondotti ad un assai più articolato meccanismo di ruoli in cui </a:t>
            </a:r>
            <a:r>
              <a:rPr lang="it-IT" dirty="0">
                <a:solidFill>
                  <a:srgbClr val="FF0000"/>
                </a:solidFill>
              </a:rPr>
              <a:t>ogni attore sociale subisce e al contempo esercita un potere nei confronti dell’altro</a:t>
            </a:r>
            <a:r>
              <a:rPr lang="it-IT" dirty="0"/>
              <a:t>. </a:t>
            </a:r>
            <a:endParaRPr lang="it-IT" dirty="0" smtClean="0"/>
          </a:p>
          <a:p>
            <a:r>
              <a:rPr lang="it-IT" dirty="0" smtClean="0"/>
              <a:t>Foucault </a:t>
            </a:r>
            <a:r>
              <a:rPr lang="it-IT" dirty="0"/>
              <a:t>insegna inoltre agli storici che, come ogni sapere scientifico, nessun discorso storico è neutrale o innocente, ma occulta, dietro alle proprie parole o categorie interpretative, credenze condivise, per lo più tendenti a legittimare un potere e a ad escludere alcuni soggetti, che vanno per ciò svelate. </a:t>
            </a:r>
            <a:endParaRPr lang="it-IT" dirty="0" smtClean="0"/>
          </a:p>
          <a:p>
            <a:r>
              <a:rPr lang="it-IT" dirty="0" smtClean="0"/>
              <a:t>Ogni </a:t>
            </a:r>
            <a:r>
              <a:rPr lang="it-IT" dirty="0"/>
              <a:t>parola va dunque criticamente decostruita per liberarla di una falsa autorità scientifica.</a:t>
            </a:r>
          </a:p>
        </p:txBody>
      </p:sp>
    </p:spTree>
    <p:extLst>
      <p:ext uri="{BB962C8B-B14F-4D97-AF65-F5344CB8AC3E}">
        <p14:creationId xmlns:p14="http://schemas.microsoft.com/office/powerpoint/2010/main" val="2081440527"/>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a:t>Robert </a:t>
            </a:r>
            <a:r>
              <a:rPr lang="it-IT" b="1" dirty="0" err="1"/>
              <a:t>Darnton</a:t>
            </a:r>
            <a:r>
              <a:rPr lang="it-IT" dirty="0"/>
              <a:t> (1939)</a:t>
            </a:r>
          </a:p>
        </p:txBody>
      </p:sp>
      <p:sp>
        <p:nvSpPr>
          <p:cNvPr id="3" name="Segnaposto contenuto 2"/>
          <p:cNvSpPr>
            <a:spLocks noGrp="1"/>
          </p:cNvSpPr>
          <p:nvPr>
            <p:ph sz="quarter" idx="1"/>
          </p:nvPr>
        </p:nvSpPr>
        <p:spPr/>
        <p:txBody>
          <a:bodyPr>
            <a:normAutofit fontScale="77500" lnSpcReduction="20000"/>
          </a:bodyPr>
          <a:lstStyle/>
          <a:p>
            <a:r>
              <a:rPr lang="it-IT" dirty="0"/>
              <a:t>Sulla necessità di entrare con maggior profondità nelle mentalità </a:t>
            </a:r>
            <a:r>
              <a:rPr lang="it-IT" i="1" dirty="0"/>
              <a:t>altre</a:t>
            </a:r>
            <a:r>
              <a:rPr lang="it-IT" dirty="0"/>
              <a:t>, mettendo in mostra i diversi strati che le compongono, insistono in particolare alcuni studiosi della lettura e dei processi di acculturazione </a:t>
            </a:r>
            <a:r>
              <a:rPr lang="it-IT" dirty="0" smtClean="0"/>
              <a:t>come</a:t>
            </a:r>
            <a:r>
              <a:rPr lang="it-IT" b="1" dirty="0" smtClean="0"/>
              <a:t> </a:t>
            </a:r>
            <a:r>
              <a:rPr lang="it-IT" b="1" dirty="0"/>
              <a:t>Roger </a:t>
            </a:r>
            <a:r>
              <a:rPr lang="it-IT" b="1" dirty="0" err="1"/>
              <a:t>Chartier</a:t>
            </a:r>
            <a:r>
              <a:rPr lang="it-IT" b="1" dirty="0"/>
              <a:t> </a:t>
            </a:r>
            <a:r>
              <a:rPr lang="it-IT" dirty="0" smtClean="0"/>
              <a:t>e </a:t>
            </a:r>
            <a:r>
              <a:rPr lang="it-IT" b="1" dirty="0"/>
              <a:t>Robert </a:t>
            </a:r>
            <a:r>
              <a:rPr lang="it-IT" b="1" dirty="0" err="1" smtClean="0"/>
              <a:t>Darnton</a:t>
            </a:r>
            <a:r>
              <a:rPr lang="it-IT" dirty="0" smtClean="0"/>
              <a:t> </a:t>
            </a:r>
            <a:r>
              <a:rPr lang="it-IT" dirty="0"/>
              <a:t>che contribuiscono a evidenziare alcuni dei nodi irrisolti nel rapporto fra storia ed altre discipline segnalando in particolare: </a:t>
            </a:r>
            <a:endParaRPr lang="it-IT" dirty="0" smtClean="0"/>
          </a:p>
          <a:p>
            <a:r>
              <a:rPr lang="it-IT" dirty="0"/>
              <a:t>-</a:t>
            </a:r>
            <a:r>
              <a:rPr lang="it-IT" dirty="0" smtClean="0"/>
              <a:t>la </a:t>
            </a:r>
            <a:r>
              <a:rPr lang="it-IT" dirty="0"/>
              <a:t>necessità di un più stretto confronto con l'ermeneutica e con le scienze del linguaggio; </a:t>
            </a:r>
            <a:endParaRPr lang="it-IT" dirty="0" smtClean="0"/>
          </a:p>
          <a:p>
            <a:r>
              <a:rPr lang="it-IT" dirty="0"/>
              <a:t>-</a:t>
            </a:r>
            <a:r>
              <a:rPr lang="it-IT" dirty="0" smtClean="0"/>
              <a:t>l’opportunità </a:t>
            </a:r>
            <a:r>
              <a:rPr lang="it-IT" dirty="0"/>
              <a:t>di un rapporto privilegiato fra gli storici sociali e gli storici della letteratura (due gruppi che fino agli anni ottanta non avevano quasi mai comunicato fra loro); </a:t>
            </a:r>
            <a:endParaRPr lang="it-IT" dirty="0" smtClean="0"/>
          </a:p>
          <a:p>
            <a:r>
              <a:rPr lang="it-IT" dirty="0"/>
              <a:t>-</a:t>
            </a:r>
            <a:r>
              <a:rPr lang="it-IT" dirty="0" smtClean="0"/>
              <a:t>la </a:t>
            </a:r>
            <a:r>
              <a:rPr lang="it-IT" dirty="0"/>
              <a:t>necessità di aprire un confronto a tutto campo con la nuova antropologia culturale anglosassone e con l'antropologia simbolica, rappresentata da </a:t>
            </a:r>
            <a:r>
              <a:rPr lang="it-IT" dirty="0" err="1"/>
              <a:t>Geerz</a:t>
            </a:r>
            <a:r>
              <a:rPr lang="it-IT" dirty="0"/>
              <a:t>, piuttosto che con  l’antropologia strutturale di </a:t>
            </a:r>
            <a:r>
              <a:rPr lang="it-IT" dirty="0" err="1"/>
              <a:t>Lévi</a:t>
            </a:r>
            <a:r>
              <a:rPr lang="it-IT" dirty="0"/>
              <a:t>-Strauss, ritenuta ormai superata.</a:t>
            </a:r>
          </a:p>
          <a:p>
            <a:endParaRPr lang="it-IT" dirty="0"/>
          </a:p>
        </p:txBody>
      </p:sp>
    </p:spTree>
    <p:extLst>
      <p:ext uri="{BB962C8B-B14F-4D97-AF65-F5344CB8AC3E}">
        <p14:creationId xmlns:p14="http://schemas.microsoft.com/office/powerpoint/2010/main" val="2735418428"/>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pPr lvl="0"/>
            <a:r>
              <a:rPr lang="it-IT" b="1" dirty="0"/>
              <a:t>Il declino delle storiografie nazionali e l’emergere della </a:t>
            </a:r>
            <a:r>
              <a:rPr lang="it-IT" b="1" i="1" dirty="0"/>
              <a:t>World</a:t>
            </a:r>
            <a:r>
              <a:rPr lang="it-IT" b="1" dirty="0"/>
              <a:t> </a:t>
            </a:r>
            <a:r>
              <a:rPr lang="it-IT" b="1" i="1" dirty="0" err="1" smtClean="0"/>
              <a:t>History</a:t>
            </a:r>
            <a:endParaRPr lang="it-IT" dirty="0"/>
          </a:p>
        </p:txBody>
      </p:sp>
      <p:sp>
        <p:nvSpPr>
          <p:cNvPr id="3" name="Segnaposto contenuto 2"/>
          <p:cNvSpPr>
            <a:spLocks noGrp="1"/>
          </p:cNvSpPr>
          <p:nvPr>
            <p:ph sz="quarter" idx="1"/>
          </p:nvPr>
        </p:nvSpPr>
        <p:spPr/>
        <p:txBody>
          <a:bodyPr>
            <a:normAutofit fontScale="55000" lnSpcReduction="20000"/>
          </a:bodyPr>
          <a:lstStyle/>
          <a:p>
            <a:r>
              <a:rPr lang="it-IT" dirty="0"/>
              <a:t>Pur superando gradualmente una dimensione esclusivamente nazionale, almeno fino agli anni quaranta uno dei presupposti della storiografia occidentale era che ogni storia dovesse avere un </a:t>
            </a:r>
            <a:r>
              <a:rPr lang="it-IT" b="1" dirty="0">
                <a:solidFill>
                  <a:srgbClr val="FF0000"/>
                </a:solidFill>
              </a:rPr>
              <a:t>«centro» e una «periferia». </a:t>
            </a:r>
            <a:endParaRPr lang="it-IT" b="1" dirty="0" smtClean="0">
              <a:solidFill>
                <a:srgbClr val="FF0000"/>
              </a:solidFill>
            </a:endParaRPr>
          </a:p>
          <a:p>
            <a:r>
              <a:rPr lang="it-IT" dirty="0" smtClean="0"/>
              <a:t>Il </a:t>
            </a:r>
            <a:r>
              <a:rPr lang="it-IT" dirty="0"/>
              <a:t>centro era sostanzialmente rappresentato dalla storia degli Stati nazionali dell’Europa, mentre la periferia era la storia regionale e locale, o quella dei paesi e dei popoli extraeuropei. </a:t>
            </a:r>
            <a:endParaRPr lang="it-IT" dirty="0" smtClean="0"/>
          </a:p>
          <a:p>
            <a:r>
              <a:rPr lang="it-IT" dirty="0" smtClean="0"/>
              <a:t>Anche </a:t>
            </a:r>
            <a:r>
              <a:rPr lang="it-IT" dirty="0"/>
              <a:t>le cosiddette </a:t>
            </a:r>
            <a:r>
              <a:rPr lang="it-IT" i="1" dirty="0"/>
              <a:t>storie universali</a:t>
            </a:r>
            <a:r>
              <a:rPr lang="it-IT" dirty="0"/>
              <a:t> di matrice britannica avevano al centro  gli Stati europei e le loro colonie. </a:t>
            </a:r>
            <a:r>
              <a:rPr lang="it-IT" dirty="0" smtClean="0"/>
              <a:t>Alla </a:t>
            </a:r>
            <a:r>
              <a:rPr lang="it-IT" dirty="0"/>
              <a:t>periferia erano relegati i popoli coloniali, «non civilizzati» o «in via di sviluppo». </a:t>
            </a:r>
            <a:endParaRPr lang="it-IT" dirty="0" smtClean="0"/>
          </a:p>
          <a:p>
            <a:r>
              <a:rPr lang="it-IT" dirty="0" smtClean="0"/>
              <a:t>È </a:t>
            </a:r>
            <a:r>
              <a:rPr lang="it-IT" dirty="0"/>
              <a:t>solo a partire dagli anni settanta e in maniera più accentuata negli anni novanta, anche in seguito al disfacimento dell’impero sovietico, che inizia ad allentarsi e progressivamente a venir meno il legame fra ricerca storica e tradizione culturale nazionale. </a:t>
            </a:r>
            <a:endParaRPr lang="it-IT" dirty="0" smtClean="0"/>
          </a:p>
          <a:p>
            <a:r>
              <a:rPr lang="it-IT" dirty="0" smtClean="0"/>
              <a:t>La </a:t>
            </a:r>
            <a:r>
              <a:rPr lang="it-IT" dirty="0"/>
              <a:t>crescente e sempre più rapida circolazione delle informazioni e dei risultati della ricerca, la creazione di sedi internazionali di confronto, l’avvento di internet e le nuove modalità di comunicazione hanno certamente favorito il superamento di molte barriere che prima sembravano quasi insormontabili. </a:t>
            </a:r>
            <a:endParaRPr lang="it-IT" dirty="0" smtClean="0"/>
          </a:p>
          <a:p>
            <a:r>
              <a:rPr lang="it-IT" dirty="0" smtClean="0"/>
              <a:t>La </a:t>
            </a:r>
            <a:r>
              <a:rPr lang="it-IT" dirty="0"/>
              <a:t>ricerca storica, sempre più intrecciata con la ricerca sociale e antropologica, ha adottato nuovi modelli e nuovi linguaggi ed ha anche spostato sempre più i suoi interessi dalla dimensione politico-statuale a quella sociale, dalla costruzione delle identità nazionali alle dinamiche di contatto e ibridazione delle culture</a:t>
            </a:r>
          </a:p>
        </p:txBody>
      </p:sp>
    </p:spTree>
    <p:extLst>
      <p:ext uri="{BB962C8B-B14F-4D97-AF65-F5344CB8AC3E}">
        <p14:creationId xmlns:p14="http://schemas.microsoft.com/office/powerpoint/2010/main" val="2197851443"/>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 </a:t>
            </a:r>
            <a:r>
              <a:rPr lang="it-IT" b="1" dirty="0" smtClean="0"/>
              <a:t>Nuovi orizzonti</a:t>
            </a:r>
            <a:endParaRPr lang="it-IT" b="1" dirty="0"/>
          </a:p>
        </p:txBody>
      </p:sp>
      <p:sp>
        <p:nvSpPr>
          <p:cNvPr id="3" name="Segnaposto contenuto 2"/>
          <p:cNvSpPr>
            <a:spLocks noGrp="1"/>
          </p:cNvSpPr>
          <p:nvPr>
            <p:ph sz="quarter" idx="1"/>
          </p:nvPr>
        </p:nvSpPr>
        <p:spPr/>
        <p:txBody>
          <a:bodyPr>
            <a:normAutofit fontScale="77500" lnSpcReduction="20000"/>
          </a:bodyPr>
          <a:lstStyle/>
          <a:p>
            <a:r>
              <a:rPr lang="it-IT" dirty="0"/>
              <a:t>La crisi dell’idea di </a:t>
            </a:r>
            <a:r>
              <a:rPr lang="it-IT" b="1" i="1" dirty="0">
                <a:solidFill>
                  <a:srgbClr val="FF0000"/>
                </a:solidFill>
              </a:rPr>
              <a:t>progresso</a:t>
            </a:r>
            <a:r>
              <a:rPr lang="it-IT" dirty="0"/>
              <a:t> e di </a:t>
            </a:r>
            <a:r>
              <a:rPr lang="it-IT" b="1" i="1" dirty="0">
                <a:solidFill>
                  <a:srgbClr val="FF0000"/>
                </a:solidFill>
              </a:rPr>
              <a:t>sviluppo</a:t>
            </a:r>
            <a:r>
              <a:rPr lang="it-IT" dirty="0"/>
              <a:t> come percorsi unidirezionali dal basso verso l’alto ha rimesso in discussione la tradizionale visione della storia mondiale come un </a:t>
            </a:r>
            <a:r>
              <a:rPr lang="it-IT" dirty="0">
                <a:solidFill>
                  <a:srgbClr val="FF0000"/>
                </a:solidFill>
              </a:rPr>
              <a:t>susseguirsi di stadi </a:t>
            </a:r>
            <a:r>
              <a:rPr lang="it-IT" dirty="0"/>
              <a:t>collegati l’uno all’altro da una narrazione lineare con al centro l’occidente e la sua civiltà, autoproclamatasi superiore alle altre. </a:t>
            </a:r>
            <a:endParaRPr lang="it-IT" dirty="0" smtClean="0"/>
          </a:p>
          <a:p>
            <a:r>
              <a:rPr lang="it-IT" dirty="0" smtClean="0"/>
              <a:t>Da </a:t>
            </a:r>
            <a:r>
              <a:rPr lang="it-IT" dirty="0"/>
              <a:t>due decenni almeno la storiografia più aggiornata guarda verso altri orizzonti e gli stessi spazi nazionali appaiono decisamente superati a favore di spazi più ampi, non disegnati dai confini politici, ma dalle </a:t>
            </a:r>
            <a:r>
              <a:rPr lang="it-IT" dirty="0">
                <a:solidFill>
                  <a:srgbClr val="FF0000"/>
                </a:solidFill>
              </a:rPr>
              <a:t>inedite reti d’intrecci economici, culturali e umani </a:t>
            </a:r>
            <a:r>
              <a:rPr lang="it-IT" dirty="0"/>
              <a:t>che lo storico deve scoprire con la propria ricerca. </a:t>
            </a:r>
            <a:endParaRPr lang="it-IT" dirty="0" smtClean="0"/>
          </a:p>
          <a:p>
            <a:r>
              <a:rPr lang="it-IT" dirty="0" smtClean="0"/>
              <a:t>I </a:t>
            </a:r>
            <a:r>
              <a:rPr lang="it-IT" dirty="0"/>
              <a:t>nuovi orizzonti mondiali della storiografia vanno dunque ben oltre l’approccio universalistico di matrice britannica, proprio della </a:t>
            </a:r>
            <a:r>
              <a:rPr lang="it-IT" i="1" dirty="0"/>
              <a:t>Universal </a:t>
            </a:r>
            <a:r>
              <a:rPr lang="it-IT" i="1" dirty="0" err="1"/>
              <a:t>History</a:t>
            </a:r>
            <a:r>
              <a:rPr lang="it-IT" dirty="0"/>
              <a:t> sette-ottocentesca,  ma rimettano in gioco l’intera prospettiva eurocentrica della cultura occidentale</a:t>
            </a:r>
          </a:p>
        </p:txBody>
      </p:sp>
    </p:spTree>
    <p:extLst>
      <p:ext uri="{BB962C8B-B14F-4D97-AF65-F5344CB8AC3E}">
        <p14:creationId xmlns:p14="http://schemas.microsoft.com/office/powerpoint/2010/main" val="465520816"/>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b="1" dirty="0" smtClean="0"/>
              <a:t>Universal </a:t>
            </a:r>
            <a:r>
              <a:rPr lang="it-IT" b="1" dirty="0" err="1" smtClean="0"/>
              <a:t>History</a:t>
            </a:r>
            <a:r>
              <a:rPr lang="it-IT" b="1" dirty="0"/>
              <a:t>;</a:t>
            </a:r>
            <a:r>
              <a:rPr lang="it-IT" b="1" dirty="0" smtClean="0"/>
              <a:t> World </a:t>
            </a:r>
            <a:r>
              <a:rPr lang="it-IT" b="1" dirty="0" err="1" smtClean="0"/>
              <a:t>History</a:t>
            </a:r>
            <a:r>
              <a:rPr lang="it-IT" b="1" dirty="0" smtClean="0"/>
              <a:t>; Global </a:t>
            </a:r>
            <a:r>
              <a:rPr lang="it-IT" b="1" dirty="0" err="1" smtClean="0"/>
              <a:t>History</a:t>
            </a:r>
            <a:endParaRPr lang="it-IT" b="1" dirty="0"/>
          </a:p>
        </p:txBody>
      </p:sp>
      <p:sp>
        <p:nvSpPr>
          <p:cNvPr id="3" name="Segnaposto contenuto 2"/>
          <p:cNvSpPr>
            <a:spLocks noGrp="1"/>
          </p:cNvSpPr>
          <p:nvPr>
            <p:ph sz="quarter" idx="1"/>
          </p:nvPr>
        </p:nvSpPr>
        <p:spPr/>
        <p:txBody>
          <a:bodyPr>
            <a:normAutofit fontScale="62500" lnSpcReduction="20000"/>
          </a:bodyPr>
          <a:lstStyle/>
          <a:p>
            <a:pPr marL="0" indent="0">
              <a:buNone/>
            </a:pPr>
            <a:r>
              <a:rPr lang="it-IT" dirty="0"/>
              <a:t>A questo punto è essenziale distinguere fra categorie storiografiche solo apparentemente simili: </a:t>
            </a:r>
            <a:endParaRPr lang="it-IT" dirty="0" smtClean="0"/>
          </a:p>
          <a:p>
            <a:r>
              <a:rPr lang="it-IT" dirty="0" smtClean="0"/>
              <a:t>a</a:t>
            </a:r>
            <a:r>
              <a:rPr lang="it-IT" dirty="0"/>
              <a:t>) la tradizionale </a:t>
            </a:r>
            <a:r>
              <a:rPr lang="it-IT" i="1" dirty="0"/>
              <a:t>Universal </a:t>
            </a:r>
            <a:r>
              <a:rPr lang="it-IT" i="1" dirty="0" err="1"/>
              <a:t>History</a:t>
            </a:r>
            <a:r>
              <a:rPr lang="it-IT" dirty="0"/>
              <a:t> di matrice britannica e coloniale, che si prefiggeva essenzialmente di </a:t>
            </a:r>
            <a:r>
              <a:rPr lang="it-IT" dirty="0">
                <a:solidFill>
                  <a:srgbClr val="FF0000"/>
                </a:solidFill>
              </a:rPr>
              <a:t>estendere l’orizzonte </a:t>
            </a:r>
            <a:r>
              <a:rPr lang="it-IT" dirty="0"/>
              <a:t>della propria analisi dall’Europa al mondo intero, inglobando nuove civiltà e nuove nazioni, ma sempre a partire dalla dimensione nazionale e da un centro che rimaneva la “civiltà occidentale”; </a:t>
            </a:r>
            <a:endParaRPr lang="it-IT" dirty="0" smtClean="0"/>
          </a:p>
          <a:p>
            <a:r>
              <a:rPr lang="it-IT" dirty="0" smtClean="0"/>
              <a:t>b</a:t>
            </a:r>
            <a:r>
              <a:rPr lang="it-IT" dirty="0"/>
              <a:t>) la nuova </a:t>
            </a:r>
            <a:r>
              <a:rPr lang="it-IT" i="1" dirty="0"/>
              <a:t>World </a:t>
            </a:r>
            <a:r>
              <a:rPr lang="it-IT" i="1" dirty="0" err="1"/>
              <a:t>History</a:t>
            </a:r>
            <a:r>
              <a:rPr lang="it-IT" dirty="0"/>
              <a:t>, intesa non tanto ad allargare lo guardo al mondo, ma a cercare </a:t>
            </a:r>
            <a:r>
              <a:rPr lang="it-IT" dirty="0">
                <a:solidFill>
                  <a:srgbClr val="FF0000"/>
                </a:solidFill>
              </a:rPr>
              <a:t>connessioni e interdipendenza </a:t>
            </a:r>
            <a:r>
              <a:rPr lang="it-IT" dirty="0"/>
              <a:t>fra civiltà diverse; </a:t>
            </a:r>
            <a:endParaRPr lang="it-IT" dirty="0" smtClean="0"/>
          </a:p>
          <a:p>
            <a:r>
              <a:rPr lang="it-IT" dirty="0" smtClean="0"/>
              <a:t>c</a:t>
            </a:r>
            <a:r>
              <a:rPr lang="it-IT" dirty="0"/>
              <a:t>) la </a:t>
            </a:r>
            <a:r>
              <a:rPr lang="it-IT" i="1" dirty="0"/>
              <a:t>Global </a:t>
            </a:r>
            <a:r>
              <a:rPr lang="it-IT" i="1" dirty="0" err="1"/>
              <a:t>History</a:t>
            </a:r>
            <a:r>
              <a:rPr lang="it-IT" dirty="0"/>
              <a:t>, interessata soprattutto alla </a:t>
            </a:r>
            <a:r>
              <a:rPr lang="it-IT" dirty="0">
                <a:solidFill>
                  <a:srgbClr val="FF0000"/>
                </a:solidFill>
              </a:rPr>
              <a:t>dimensione planetaria </a:t>
            </a:r>
            <a:r>
              <a:rPr lang="it-IT" dirty="0"/>
              <a:t>della storia, superando anche il concetto di “civiltà” e assumendo piuttosto come oggetto di studio fenomeni “globali” quali i commerci a lunga distanza, la diffusione delle innovazioni tecnologiche, la circolazione delle idee e delle religioni, le epidemie, le migrazioni. </a:t>
            </a:r>
            <a:endParaRPr lang="it-IT" dirty="0" smtClean="0"/>
          </a:p>
          <a:p>
            <a:pPr marL="0" indent="0">
              <a:buNone/>
            </a:pPr>
            <a:r>
              <a:rPr lang="it-IT" dirty="0" smtClean="0"/>
              <a:t>La </a:t>
            </a:r>
            <a:r>
              <a:rPr lang="it-IT" dirty="0"/>
              <a:t>dimensione della </a:t>
            </a:r>
            <a:r>
              <a:rPr lang="it-IT" i="1" dirty="0"/>
              <a:t>World </a:t>
            </a:r>
            <a:r>
              <a:rPr lang="it-IT" i="1" dirty="0" err="1"/>
              <a:t>History</a:t>
            </a:r>
            <a:r>
              <a:rPr lang="it-IT" dirty="0"/>
              <a:t> non è dunque più lo stato-nazione, ma spazi transnazionali in continuo movimento, regioni definite e “prodotte” dall’interazione e dallo scambio e non dai confini politici o naturali.</a:t>
            </a:r>
          </a:p>
          <a:p>
            <a:endParaRPr lang="it-IT" dirty="0"/>
          </a:p>
        </p:txBody>
      </p:sp>
    </p:spTree>
    <p:extLst>
      <p:ext uri="{BB962C8B-B14F-4D97-AF65-F5344CB8AC3E}">
        <p14:creationId xmlns:p14="http://schemas.microsoft.com/office/powerpoint/2010/main" val="21518834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42" name="Picture 5" descr="annales"/>
          <p:cNvPicPr>
            <a:picLocks noGrp="1" noChangeAspect="1" noChangeArrowheads="1"/>
          </p:cNvPicPr>
          <p:nvPr>
            <p:ph/>
          </p:nvPr>
        </p:nvPicPr>
        <p:blipFill>
          <a:blip r:embed="rId3" cstate="print"/>
          <a:srcRect/>
          <a:stretch>
            <a:fillRect/>
          </a:stretch>
        </p:blipFill>
        <p:spPr>
          <a:xfrm>
            <a:off x="2339752" y="408803"/>
            <a:ext cx="4896543" cy="6130472"/>
          </a:xfrm>
          <a:noFill/>
        </p:spPr>
      </p:pic>
    </p:spTree>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t>Dall’Europa al mondo</a:t>
            </a:r>
            <a:endParaRPr lang="it-IT" b="1" dirty="0"/>
          </a:p>
        </p:txBody>
      </p:sp>
      <p:sp>
        <p:nvSpPr>
          <p:cNvPr id="3" name="Segnaposto contenuto 2"/>
          <p:cNvSpPr>
            <a:spLocks noGrp="1"/>
          </p:cNvSpPr>
          <p:nvPr>
            <p:ph sz="quarter" idx="1"/>
          </p:nvPr>
        </p:nvSpPr>
        <p:spPr/>
        <p:txBody>
          <a:bodyPr>
            <a:normAutofit fontScale="55000" lnSpcReduction="20000"/>
          </a:bodyPr>
          <a:lstStyle/>
          <a:p>
            <a:r>
              <a:rPr lang="it-IT" dirty="0"/>
              <a:t>Fondamentali sono le opere dello studioso californiano </a:t>
            </a:r>
            <a:r>
              <a:rPr lang="it-IT" b="1" dirty="0"/>
              <a:t>Kenneth </a:t>
            </a:r>
            <a:r>
              <a:rPr lang="it-IT" b="1" dirty="0" err="1"/>
              <a:t>Pomeranz</a:t>
            </a:r>
            <a:r>
              <a:rPr lang="it-IT" b="1" dirty="0"/>
              <a:t> </a:t>
            </a:r>
            <a:r>
              <a:rPr lang="it-IT" dirty="0"/>
              <a:t>(1958), </a:t>
            </a:r>
            <a:r>
              <a:rPr lang="it-IT" i="1" dirty="0"/>
              <a:t>The Great </a:t>
            </a:r>
            <a:r>
              <a:rPr lang="it-IT" i="1" dirty="0" err="1"/>
              <a:t>Divergence</a:t>
            </a:r>
            <a:r>
              <a:rPr lang="it-IT" i="1" dirty="0"/>
              <a:t>: China, Europe and </a:t>
            </a:r>
            <a:r>
              <a:rPr lang="it-IT" i="1" dirty="0" err="1"/>
              <a:t>Making</a:t>
            </a:r>
            <a:r>
              <a:rPr lang="it-IT" i="1" dirty="0"/>
              <a:t> of the </a:t>
            </a:r>
            <a:r>
              <a:rPr lang="it-IT" i="1" dirty="0" err="1"/>
              <a:t>Modern</a:t>
            </a:r>
            <a:r>
              <a:rPr lang="it-IT" i="1" dirty="0"/>
              <a:t> World Economy</a:t>
            </a:r>
            <a:r>
              <a:rPr lang="it-IT" dirty="0"/>
              <a:t> [</a:t>
            </a:r>
            <a:r>
              <a:rPr lang="it-IT" i="1" dirty="0"/>
              <a:t>La grande divergenza. La Cina, l’Europa e la nascita dell’economia mondiale moderna</a:t>
            </a:r>
            <a:r>
              <a:rPr lang="it-IT" dirty="0"/>
              <a:t>] (2000) dedicata a spiegare le ragioni che portarono l’Europa ad emergere a livello commerciale e industriale solo a partire dal XVIII secolo, mentre fino a quel momento era stata l’Asia e in particolare la Cina a dominare il mondo, sia a livello commerciale che tecnologico. Lungi dall’essere uno sviluppo lineare, quello europeo è in questa prospettiva uno sviluppo temporaneo, determinato da fattori in gran parte casuali e certo non tali da farne un modello assoluto. Altrettanto importante è la ricerca dello storico francese </a:t>
            </a:r>
            <a:r>
              <a:rPr lang="it-IT" b="1" dirty="0" err="1"/>
              <a:t>Serge</a:t>
            </a:r>
            <a:r>
              <a:rPr lang="it-IT" b="1" dirty="0"/>
              <a:t> </a:t>
            </a:r>
            <a:r>
              <a:rPr lang="it-IT" b="1" dirty="0" err="1"/>
              <a:t>Gruzinski</a:t>
            </a:r>
            <a:r>
              <a:rPr lang="it-IT" b="1" dirty="0"/>
              <a:t> </a:t>
            </a:r>
            <a:r>
              <a:rPr lang="it-IT" dirty="0"/>
              <a:t>(1949)</a:t>
            </a:r>
            <a:r>
              <a:rPr lang="it-IT" b="1" dirty="0"/>
              <a:t>,</a:t>
            </a:r>
            <a:r>
              <a:rPr lang="it-IT" dirty="0"/>
              <a:t> </a:t>
            </a:r>
            <a:r>
              <a:rPr lang="it-IT" i="1" dirty="0" err="1"/>
              <a:t>Les</a:t>
            </a:r>
            <a:r>
              <a:rPr lang="it-IT" i="1" dirty="0"/>
              <a:t> </a:t>
            </a:r>
            <a:r>
              <a:rPr lang="it-IT" i="1" dirty="0" err="1"/>
              <a:t>quatre</a:t>
            </a:r>
            <a:r>
              <a:rPr lang="it-IT" i="1" dirty="0"/>
              <a:t> parties </a:t>
            </a:r>
            <a:r>
              <a:rPr lang="it-IT" i="1" dirty="0" err="1"/>
              <a:t>du</a:t>
            </a:r>
            <a:r>
              <a:rPr lang="it-IT" i="1" dirty="0"/>
              <a:t> monde. Histoire d’une </a:t>
            </a:r>
            <a:r>
              <a:rPr lang="it-IT" i="1" dirty="0" err="1"/>
              <a:t>mondialisation</a:t>
            </a:r>
            <a:r>
              <a:rPr lang="it-IT" dirty="0"/>
              <a:t> (2004) che individua nella colonizzazione spagnola dell'America e dell'Asia la prima massiccia esperienza di </a:t>
            </a:r>
            <a:r>
              <a:rPr lang="it-IT" dirty="0" err="1"/>
              <a:t>meticciato</a:t>
            </a:r>
            <a:r>
              <a:rPr lang="it-IT" dirty="0"/>
              <a:t> e di ibridazione culturale come prima manifestazione del processo di mondializzazione. Ma anche lo storico britannico di origini </a:t>
            </a:r>
            <a:r>
              <a:rPr lang="it-IT" dirty="0" err="1"/>
              <a:t>guyanesi</a:t>
            </a:r>
            <a:r>
              <a:rPr lang="it-IT" dirty="0"/>
              <a:t> </a:t>
            </a:r>
            <a:r>
              <a:rPr lang="it-IT" b="1" dirty="0"/>
              <a:t>Paul </a:t>
            </a:r>
            <a:r>
              <a:rPr lang="it-IT" b="1" dirty="0" err="1"/>
              <a:t>Gilroy</a:t>
            </a:r>
            <a:r>
              <a:rPr lang="it-IT" dirty="0"/>
              <a:t> (1956), con il libro </a:t>
            </a:r>
            <a:r>
              <a:rPr lang="it-IT" i="1" dirty="0"/>
              <a:t>The</a:t>
            </a:r>
            <a:r>
              <a:rPr lang="it-IT" dirty="0"/>
              <a:t> </a:t>
            </a:r>
            <a:r>
              <a:rPr lang="it-IT" i="1" dirty="0"/>
              <a:t>Black Atlantic</a:t>
            </a:r>
            <a:r>
              <a:rPr lang="it-IT" dirty="0"/>
              <a:t> (1993), propone una revisione della storiografia eurocentrica sulla tratta dei neri, sfatando il mito che il commercio di schiavi sia stato subito dagli africani, ma mostrando invece come esso fosse una delle principali fonti dell’economia africana, a lungo alimentato dai grandi mercanti africani della Costa d’Oro ai danni delle popolazioni dell’entroterra. Una sintesi delle nuove tendenze della storiografia si può trovare nel fascicolo speciale delle «Annales» del 2001 dedicato al tema: </a:t>
            </a:r>
            <a:r>
              <a:rPr lang="it-IT" i="1" dirty="0" err="1"/>
              <a:t>Penser</a:t>
            </a:r>
            <a:r>
              <a:rPr lang="it-IT" i="1" dirty="0"/>
              <a:t> le monde, XV-XVIII </a:t>
            </a:r>
            <a:r>
              <a:rPr lang="it-IT" i="1" dirty="0" err="1"/>
              <a:t>siècles</a:t>
            </a:r>
            <a:r>
              <a:rPr lang="it-IT" dirty="0"/>
              <a:t>, con saggi di storici di tutte le parti del mondo, fra i quali l’indiano </a:t>
            </a:r>
            <a:r>
              <a:rPr lang="it-IT" b="1" dirty="0" err="1"/>
              <a:t>Sanjay</a:t>
            </a:r>
            <a:r>
              <a:rPr lang="it-IT" b="1" dirty="0"/>
              <a:t> </a:t>
            </a:r>
            <a:r>
              <a:rPr lang="it-IT" b="1" dirty="0" err="1"/>
              <a:t>Subrahmanyam</a:t>
            </a:r>
            <a:r>
              <a:rPr lang="it-IT" dirty="0"/>
              <a:t> (1961) e il sino-americano </a:t>
            </a:r>
            <a:r>
              <a:rPr lang="it-IT" b="1" dirty="0" err="1"/>
              <a:t>Roy</a:t>
            </a:r>
            <a:r>
              <a:rPr lang="it-IT" b="1" dirty="0"/>
              <a:t> Bin </a:t>
            </a:r>
            <a:r>
              <a:rPr lang="it-IT" b="1" dirty="0" err="1"/>
              <a:t>Wong</a:t>
            </a:r>
            <a:r>
              <a:rPr lang="it-IT" b="1" dirty="0"/>
              <a:t> </a:t>
            </a:r>
            <a:r>
              <a:rPr lang="it-IT" dirty="0"/>
              <a:t>(1949), relativi a tematiche quali migrazioni e diaspore, reti trans-nazionali, incontri, scontri e contaminazioni culturali.</a:t>
            </a:r>
          </a:p>
          <a:p>
            <a:endParaRPr lang="it-IT" dirty="0"/>
          </a:p>
        </p:txBody>
      </p:sp>
    </p:spTree>
    <p:extLst>
      <p:ext uri="{BB962C8B-B14F-4D97-AF65-F5344CB8AC3E}">
        <p14:creationId xmlns:p14="http://schemas.microsoft.com/office/powerpoint/2010/main" val="845744078"/>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err="1" smtClean="0"/>
              <a:t>Biostoria</a:t>
            </a:r>
            <a:r>
              <a:rPr lang="it-IT" b="1" dirty="0" smtClean="0"/>
              <a:t> ed ecologia storica</a:t>
            </a:r>
            <a:endParaRPr lang="it-IT" b="1" dirty="0"/>
          </a:p>
        </p:txBody>
      </p:sp>
      <p:sp>
        <p:nvSpPr>
          <p:cNvPr id="3" name="Segnaposto contenuto 2"/>
          <p:cNvSpPr>
            <a:spLocks noGrp="1"/>
          </p:cNvSpPr>
          <p:nvPr>
            <p:ph sz="quarter" idx="1"/>
          </p:nvPr>
        </p:nvSpPr>
        <p:spPr/>
        <p:txBody>
          <a:bodyPr>
            <a:normAutofit fontScale="62500" lnSpcReduction="20000"/>
          </a:bodyPr>
          <a:lstStyle/>
          <a:p>
            <a:pPr marL="0" indent="0">
              <a:buNone/>
            </a:pPr>
            <a:r>
              <a:rPr lang="it-IT" dirty="0"/>
              <a:t>A partire dagli anni settanta si fa strada negli Stati Uniti e in Europa anche una storiografia influenzata dall’ambientalismo e dall’ecologismo che propone affascinanti, anche se non sempre convincenti, quadri di </a:t>
            </a:r>
            <a:r>
              <a:rPr lang="it-IT" dirty="0" err="1"/>
              <a:t>biostoria</a:t>
            </a:r>
            <a:r>
              <a:rPr lang="it-IT" dirty="0"/>
              <a:t> del mondo a partire dalla preistoria: </a:t>
            </a:r>
            <a:endParaRPr lang="it-IT" dirty="0" smtClean="0"/>
          </a:p>
          <a:p>
            <a:r>
              <a:rPr lang="it-IT" dirty="0" smtClean="0"/>
              <a:t>è </a:t>
            </a:r>
            <a:r>
              <a:rPr lang="it-IT" dirty="0"/>
              <a:t>il caso del fortunato libro del biologo americano </a:t>
            </a:r>
            <a:r>
              <a:rPr lang="it-IT" b="1" dirty="0"/>
              <a:t>Jared Diamond </a:t>
            </a:r>
            <a:r>
              <a:rPr lang="it-IT" dirty="0"/>
              <a:t>(1937), </a:t>
            </a:r>
            <a:r>
              <a:rPr lang="it-IT" i="1" dirty="0" err="1"/>
              <a:t>Guns</a:t>
            </a:r>
            <a:r>
              <a:rPr lang="it-IT" i="1" dirty="0"/>
              <a:t>, </a:t>
            </a:r>
            <a:r>
              <a:rPr lang="it-IT" i="1" dirty="0" err="1"/>
              <a:t>Germs</a:t>
            </a:r>
            <a:r>
              <a:rPr lang="it-IT" i="1" dirty="0"/>
              <a:t>, and Steel: The </a:t>
            </a:r>
            <a:r>
              <a:rPr lang="it-IT" i="1" dirty="0" err="1"/>
              <a:t>Fates</a:t>
            </a:r>
            <a:r>
              <a:rPr lang="it-IT" i="1" dirty="0"/>
              <a:t> of Human Societies</a:t>
            </a:r>
            <a:r>
              <a:rPr lang="it-IT" dirty="0"/>
              <a:t> [</a:t>
            </a:r>
            <a:r>
              <a:rPr lang="it-IT" i="1" dirty="0"/>
              <a:t>Armi, acciaio e malattie</a:t>
            </a:r>
            <a:r>
              <a:rPr lang="it-IT" dirty="0"/>
              <a:t>]</a:t>
            </a:r>
            <a:r>
              <a:rPr lang="it-IT" i="1" dirty="0"/>
              <a:t> </a:t>
            </a:r>
            <a:r>
              <a:rPr lang="it-IT" dirty="0"/>
              <a:t>(1997), </a:t>
            </a:r>
            <a:endParaRPr lang="it-IT" dirty="0" smtClean="0"/>
          </a:p>
          <a:p>
            <a:r>
              <a:rPr lang="it-IT" dirty="0" smtClean="0"/>
              <a:t>o </a:t>
            </a:r>
            <a:r>
              <a:rPr lang="it-IT" dirty="0"/>
              <a:t>del saggio di </a:t>
            </a:r>
            <a:r>
              <a:rPr lang="it-IT" b="1" dirty="0"/>
              <a:t>Alfred W. Crosby </a:t>
            </a:r>
            <a:r>
              <a:rPr lang="it-IT" dirty="0"/>
              <a:t>(1931), </a:t>
            </a:r>
            <a:r>
              <a:rPr lang="it-IT" i="1" dirty="0"/>
              <a:t>The </a:t>
            </a:r>
            <a:r>
              <a:rPr lang="it-IT" i="1" dirty="0" err="1"/>
              <a:t>Columbian</a:t>
            </a:r>
            <a:r>
              <a:rPr lang="it-IT" i="1" dirty="0"/>
              <a:t> Exchange: </a:t>
            </a:r>
            <a:r>
              <a:rPr lang="it-IT" i="1" dirty="0" err="1"/>
              <a:t>Biological</a:t>
            </a:r>
            <a:r>
              <a:rPr lang="it-IT" i="1" dirty="0"/>
              <a:t> and Cultural </a:t>
            </a:r>
            <a:r>
              <a:rPr lang="it-IT" i="1" dirty="0" err="1"/>
              <a:t>Consequences</a:t>
            </a:r>
            <a:r>
              <a:rPr lang="it-IT" i="1" dirty="0"/>
              <a:t> of 1492 </a:t>
            </a:r>
            <a:r>
              <a:rPr lang="it-IT" dirty="0"/>
              <a:t>[</a:t>
            </a:r>
            <a:r>
              <a:rPr lang="it-IT" i="1" dirty="0"/>
              <a:t>Lo scambio colombiano</a:t>
            </a:r>
            <a:r>
              <a:rPr lang="it-IT" dirty="0"/>
              <a:t>] (1972), dedicato allo scambio bidirezionale di vegetali, animali e malattie, fra il continente europeo e quello americano, i cui ecosistemi vengono significativamente modificati dall’incontro. </a:t>
            </a:r>
            <a:endParaRPr lang="it-IT" dirty="0" smtClean="0"/>
          </a:p>
          <a:p>
            <a:pPr marL="0" indent="0">
              <a:buNone/>
            </a:pPr>
            <a:r>
              <a:rPr lang="it-IT" dirty="0" smtClean="0"/>
              <a:t>La </a:t>
            </a:r>
            <a:r>
              <a:rPr lang="it-IT" dirty="0"/>
              <a:t>ricerca storica e archeologica, ma anche l’antropologia si confrontano in questi anni con nuove discipline, a cavallo fra scienze biologiche e umanistiche, come l’</a:t>
            </a:r>
            <a:r>
              <a:rPr lang="it-IT" dirty="0" err="1"/>
              <a:t>archeozoologia</a:t>
            </a:r>
            <a:r>
              <a:rPr lang="it-IT" dirty="0"/>
              <a:t>, la paleobotanica, la biogeografia, la climatologia, l’epidemiologia storica, la genetica storica. La grande ricerca condotta per anni fra Italia e Stati Uniti da un gruppo di biologi come </a:t>
            </a:r>
            <a:r>
              <a:rPr lang="it-IT" b="1" dirty="0"/>
              <a:t>Luca Cavalli-Sforza</a:t>
            </a:r>
            <a:r>
              <a:rPr lang="it-IT" dirty="0"/>
              <a:t>, Paolo Menozzi e Alberto Piazza e confluita nel 1994 nel volume </a:t>
            </a:r>
            <a:r>
              <a:rPr lang="it-IT" i="1" dirty="0"/>
              <a:t>The </a:t>
            </a:r>
            <a:r>
              <a:rPr lang="it-IT" i="1" dirty="0" err="1"/>
              <a:t>History</a:t>
            </a:r>
            <a:r>
              <a:rPr lang="it-IT" i="1" dirty="0"/>
              <a:t> and </a:t>
            </a:r>
            <a:r>
              <a:rPr lang="it-IT" i="1" dirty="0" err="1"/>
              <a:t>Geography</a:t>
            </a:r>
            <a:r>
              <a:rPr lang="it-IT" i="1" dirty="0"/>
              <a:t> of Human </a:t>
            </a:r>
            <a:r>
              <a:rPr lang="it-IT" i="1" dirty="0" err="1"/>
              <a:t>Genes</a:t>
            </a:r>
            <a:r>
              <a:rPr lang="it-IT" dirty="0"/>
              <a:t> [</a:t>
            </a:r>
            <a:r>
              <a:rPr lang="it-IT" i="1" dirty="0"/>
              <a:t>Storia e geografia dei geni umani</a:t>
            </a:r>
            <a:r>
              <a:rPr lang="it-IT" dirty="0"/>
              <a:t>] è a questo riguardo esemplare.</a:t>
            </a:r>
          </a:p>
        </p:txBody>
      </p:sp>
    </p:spTree>
    <p:extLst>
      <p:ext uri="{BB962C8B-B14F-4D97-AF65-F5344CB8AC3E}">
        <p14:creationId xmlns:p14="http://schemas.microsoft.com/office/powerpoint/2010/main" val="3834798248"/>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t>Storie «ribelli»</a:t>
            </a:r>
            <a:endParaRPr lang="it-IT" b="1" dirty="0"/>
          </a:p>
        </p:txBody>
      </p:sp>
      <p:sp>
        <p:nvSpPr>
          <p:cNvPr id="3" name="Segnaposto contenuto 2"/>
          <p:cNvSpPr>
            <a:spLocks noGrp="1"/>
          </p:cNvSpPr>
          <p:nvPr>
            <p:ph sz="quarter" idx="1"/>
          </p:nvPr>
        </p:nvSpPr>
        <p:spPr/>
        <p:txBody>
          <a:bodyPr>
            <a:normAutofit fontScale="62500" lnSpcReduction="20000"/>
          </a:bodyPr>
          <a:lstStyle/>
          <a:p>
            <a:r>
              <a:rPr lang="it-IT" dirty="0"/>
              <a:t>Casi a parte sono poi le gli </a:t>
            </a:r>
            <a:r>
              <a:rPr lang="it-IT" b="1" i="1" dirty="0">
                <a:solidFill>
                  <a:srgbClr val="FF0000"/>
                </a:solidFill>
              </a:rPr>
              <a:t>studi di genere</a:t>
            </a:r>
            <a:r>
              <a:rPr lang="it-IT" dirty="0"/>
              <a:t>, che hanno sostituito la tradizionale storia delle donne (nata in contrasto con una «</a:t>
            </a:r>
            <a:r>
              <a:rPr lang="it-IT" dirty="0" err="1"/>
              <a:t>his</a:t>
            </a:r>
            <a:r>
              <a:rPr lang="it-IT" dirty="0"/>
              <a:t>-story» tutta al maschile) e che hanno imposto anche un nuovo modo di fare storia della famiglia, le storie dei </a:t>
            </a:r>
            <a:r>
              <a:rPr lang="it-IT" i="1" dirty="0"/>
              <a:t>popoli senza storia</a:t>
            </a:r>
            <a:r>
              <a:rPr lang="it-IT" dirty="0"/>
              <a:t> e</a:t>
            </a:r>
            <a:r>
              <a:rPr lang="it-IT" i="1" dirty="0"/>
              <a:t> </a:t>
            </a:r>
            <a:r>
              <a:rPr lang="it-IT" dirty="0"/>
              <a:t>gli </a:t>
            </a:r>
            <a:r>
              <a:rPr lang="it-IT" i="1" dirty="0"/>
              <a:t>studi postcoloniali</a:t>
            </a:r>
            <a:r>
              <a:rPr lang="it-IT" dirty="0"/>
              <a:t>, tutti tesi, seppure in maniera diversa, a valorizzare gli aspetti e i soggetti più trascurati dalla storiografia tradizionale, portando alla ribalta le minoranze, le diversità, le conflittualità. </a:t>
            </a:r>
            <a:endParaRPr lang="it-IT" dirty="0" smtClean="0"/>
          </a:p>
          <a:p>
            <a:r>
              <a:rPr lang="it-IT" dirty="0" smtClean="0"/>
              <a:t>Se </a:t>
            </a:r>
            <a:r>
              <a:rPr lang="it-IT" dirty="0"/>
              <a:t>dunque le storiografie nazionali appaiono oggi in irreversibile declino, e la cultura della vecchia Europa irrimediabilmente provincializzata, è però ancora difficile individuale i tratti di una </a:t>
            </a:r>
            <a:r>
              <a:rPr lang="it-IT" i="1" dirty="0">
                <a:solidFill>
                  <a:srgbClr val="FF0000"/>
                </a:solidFill>
              </a:rPr>
              <a:t>Global </a:t>
            </a:r>
            <a:r>
              <a:rPr lang="it-IT" i="1" dirty="0" err="1">
                <a:solidFill>
                  <a:srgbClr val="FF0000"/>
                </a:solidFill>
              </a:rPr>
              <a:t>History</a:t>
            </a:r>
            <a:r>
              <a:rPr lang="it-IT" dirty="0">
                <a:solidFill>
                  <a:srgbClr val="FF0000"/>
                </a:solidFill>
              </a:rPr>
              <a:t> </a:t>
            </a:r>
            <a:r>
              <a:rPr lang="it-IT" dirty="0"/>
              <a:t>che si possa porre come base di un linguaggio comune degli storici di tutto il pianeta. </a:t>
            </a:r>
            <a:endParaRPr lang="it-IT" dirty="0" smtClean="0"/>
          </a:p>
          <a:p>
            <a:r>
              <a:rPr lang="it-IT" dirty="0" smtClean="0"/>
              <a:t>Da </a:t>
            </a:r>
            <a:r>
              <a:rPr lang="it-IT" dirty="0"/>
              <a:t>un lato l’approccio antropologico sembra ormai aver preso il sopravvento su quello politico ed economico, spostando l’attenzione dall’omogeneità alle diversità. Dall’altro lato – e forse proprio per ciò - l’ideale di una nuova </a:t>
            </a:r>
            <a:r>
              <a:rPr lang="it-IT" i="1" dirty="0" err="1"/>
              <a:t>koiné</a:t>
            </a:r>
            <a:r>
              <a:rPr lang="it-IT" dirty="0"/>
              <a:t> storiografica, vagheggiata per un certo tratto dalle «Annales» nell’illusione di poterla realizzare sotto l’egemonia francese, sembra ancora lontana dal realizzarsi, ma non è certo scomparsa dall’orizzonte. </a:t>
            </a:r>
          </a:p>
          <a:p>
            <a:endParaRPr lang="it-IT" dirty="0"/>
          </a:p>
        </p:txBody>
      </p:sp>
    </p:spTree>
    <p:extLst>
      <p:ext uri="{BB962C8B-B14F-4D97-AF65-F5344CB8AC3E}">
        <p14:creationId xmlns:p14="http://schemas.microsoft.com/office/powerpoint/2010/main" val="38992237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ChangeArrowheads="1"/>
          </p:cNvSpPr>
          <p:nvPr>
            <p:ph type="title"/>
          </p:nvPr>
        </p:nvSpPr>
        <p:spPr>
          <a:xfrm>
            <a:off x="612775" y="228600"/>
            <a:ext cx="8153400" cy="990600"/>
          </a:xfrm>
        </p:spPr>
        <p:txBody>
          <a:bodyPr/>
          <a:lstStyle/>
          <a:p>
            <a:r>
              <a:rPr lang="it-IT" altLang="it-IT" smtClean="0"/>
              <a:t>I precedenti</a:t>
            </a:r>
          </a:p>
        </p:txBody>
      </p:sp>
      <p:sp>
        <p:nvSpPr>
          <p:cNvPr id="62467" name="Rectangle 3"/>
          <p:cNvSpPr>
            <a:spLocks noGrp="1" noChangeArrowheads="1"/>
          </p:cNvSpPr>
          <p:nvPr>
            <p:ph sz="quarter" idx="1"/>
          </p:nvPr>
        </p:nvSpPr>
        <p:spPr>
          <a:xfrm>
            <a:off x="468313" y="1412875"/>
            <a:ext cx="8229600" cy="5040313"/>
          </a:xfrm>
        </p:spPr>
        <p:txBody>
          <a:bodyPr/>
          <a:lstStyle/>
          <a:p>
            <a:pPr>
              <a:lnSpc>
                <a:spcPct val="80000"/>
              </a:lnSpc>
              <a:buFont typeface="Wingdings" pitchFamily="2" charset="2"/>
              <a:buNone/>
            </a:pPr>
            <a:endParaRPr lang="it-IT" altLang="it-IT" sz="800" smtClean="0"/>
          </a:p>
          <a:p>
            <a:pPr>
              <a:lnSpc>
                <a:spcPct val="80000"/>
              </a:lnSpc>
            </a:pPr>
            <a:r>
              <a:rPr lang="it-IT" altLang="it-IT" sz="2000" smtClean="0"/>
              <a:t>1868 –fondazione dell’ </a:t>
            </a:r>
            <a:r>
              <a:rPr lang="it-IT" altLang="it-IT" sz="2000" b="1" smtClean="0"/>
              <a:t>Ecole Pratique des Hautes Etudes</a:t>
            </a:r>
            <a:r>
              <a:rPr lang="it-IT" altLang="it-IT" sz="2000" smtClean="0"/>
              <a:t>, divisa in cinque sezioni: I, </a:t>
            </a:r>
            <a:r>
              <a:rPr lang="it-IT" altLang="it-IT" sz="2000" i="1" smtClean="0"/>
              <a:t>matematica</a:t>
            </a:r>
            <a:r>
              <a:rPr lang="it-IT" altLang="it-IT" sz="2000" smtClean="0"/>
              <a:t>; II, </a:t>
            </a:r>
            <a:r>
              <a:rPr lang="it-IT" altLang="it-IT" sz="2000" i="1" smtClean="0"/>
              <a:t>fisica e chimica</a:t>
            </a:r>
            <a:r>
              <a:rPr lang="it-IT" altLang="it-IT" sz="2000" smtClean="0"/>
              <a:t>; III, </a:t>
            </a:r>
            <a:r>
              <a:rPr lang="it-IT" altLang="it-IT" sz="2000" i="1" smtClean="0"/>
              <a:t>storia naturale e fisiologia</a:t>
            </a:r>
            <a:r>
              <a:rPr lang="it-IT" altLang="it-IT" sz="2000" smtClean="0"/>
              <a:t>; IV, </a:t>
            </a:r>
            <a:r>
              <a:rPr lang="it-IT" altLang="it-IT" sz="2000" i="1" smtClean="0"/>
              <a:t>scienze storiche e filolgia</a:t>
            </a:r>
            <a:r>
              <a:rPr lang="it-IT" altLang="it-IT" sz="2000" smtClean="0"/>
              <a:t>; V, </a:t>
            </a:r>
            <a:r>
              <a:rPr lang="it-IT" altLang="it-IT" sz="2000" i="1" smtClean="0"/>
              <a:t>scienze economiche e sociali</a:t>
            </a:r>
            <a:r>
              <a:rPr lang="it-IT" altLang="it-IT" sz="2000" smtClean="0"/>
              <a:t>. </a:t>
            </a:r>
          </a:p>
          <a:p>
            <a:pPr>
              <a:lnSpc>
                <a:spcPct val="80000"/>
              </a:lnSpc>
            </a:pPr>
            <a:r>
              <a:rPr lang="it-IT" altLang="it-IT" sz="2000" smtClean="0"/>
              <a:t>La V sezione, tuttavia, non decolla e viene chiusa nel 1870.</a:t>
            </a:r>
          </a:p>
          <a:p>
            <a:pPr>
              <a:lnSpc>
                <a:spcPct val="80000"/>
              </a:lnSpc>
            </a:pPr>
            <a:r>
              <a:rPr lang="it-IT" altLang="it-IT" sz="2000" smtClean="0"/>
              <a:t>Nel 1886 viene sostituita da una sezione di scienze religiose.</a:t>
            </a:r>
          </a:p>
          <a:p>
            <a:pPr>
              <a:lnSpc>
                <a:spcPct val="80000"/>
              </a:lnSpc>
            </a:pPr>
            <a:r>
              <a:rPr lang="it-IT" altLang="it-IT" sz="2000" smtClean="0"/>
              <a:t>1891 - </a:t>
            </a:r>
            <a:r>
              <a:rPr lang="it-IT" altLang="it-IT" sz="2000" b="1" smtClean="0"/>
              <a:t>Paul Vidal de la Blache</a:t>
            </a:r>
            <a:r>
              <a:rPr lang="it-IT" altLang="it-IT" sz="2000" smtClean="0"/>
              <a:t> fonda le "Annales de Géographie" dirette dal 1894 da Lucien Gallois</a:t>
            </a:r>
          </a:p>
          <a:p>
            <a:pPr>
              <a:lnSpc>
                <a:spcPct val="80000"/>
              </a:lnSpc>
            </a:pPr>
            <a:r>
              <a:rPr lang="fr-FR" altLang="it-IT" sz="2000" smtClean="0"/>
              <a:t>1896 - </a:t>
            </a:r>
            <a:r>
              <a:rPr lang="fr-FR" altLang="it-IT" sz="2000" b="1" smtClean="0"/>
              <a:t>Emile Durkheim</a:t>
            </a:r>
            <a:r>
              <a:rPr lang="fr-FR" altLang="it-IT" sz="2000" smtClean="0"/>
              <a:t> fonda 1' "Année Sociologique« </a:t>
            </a:r>
          </a:p>
          <a:p>
            <a:pPr>
              <a:lnSpc>
                <a:spcPct val="80000"/>
              </a:lnSpc>
            </a:pPr>
            <a:r>
              <a:rPr lang="fr-FR" altLang="it-IT" sz="2000" smtClean="0"/>
              <a:t>1900 - </a:t>
            </a:r>
            <a:r>
              <a:rPr lang="fr-FR" altLang="it-IT" sz="2000" b="1" smtClean="0"/>
              <a:t>Henri Berr</a:t>
            </a:r>
            <a:r>
              <a:rPr lang="fr-FR" altLang="it-IT" sz="2000" smtClean="0"/>
              <a:t> fonda la « Revue de Synthèse Historique » </a:t>
            </a:r>
          </a:p>
          <a:p>
            <a:pPr>
              <a:lnSpc>
                <a:spcPct val="80000"/>
              </a:lnSpc>
            </a:pPr>
            <a:r>
              <a:rPr lang="it-IT" altLang="it-IT" sz="2000" smtClean="0"/>
              <a:t>1903 - </a:t>
            </a:r>
            <a:r>
              <a:rPr lang="it-IT" altLang="it-IT" sz="2000" b="1" smtClean="0"/>
              <a:t>François Simiand</a:t>
            </a:r>
            <a:r>
              <a:rPr lang="it-IT" altLang="it-IT" sz="2000" smtClean="0"/>
              <a:t> - sociologo ed economista con forti interessi per la storia - pubblica l'articolo pionieristico </a:t>
            </a:r>
            <a:r>
              <a:rPr lang="it-IT" altLang="it-IT" sz="2000" i="1" smtClean="0"/>
              <a:t>Méthode historique et sciences sociales, </a:t>
            </a:r>
            <a:r>
              <a:rPr lang="it-IT" altLang="it-IT" sz="2000" smtClean="0"/>
              <a:t>contro "i tre idoli della tribù degli storici: il politico, l'individuale, il cronologico" (ripubblicato nel 1960 sulle "Annales").</a:t>
            </a: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Luna">
  <a:themeElements>
    <a:clrScheme name="Luna">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Luna">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Luna">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Median</Template>
  <TotalTime>92</TotalTime>
  <Words>13345</Words>
  <Application>Microsoft Office PowerPoint</Application>
  <PresentationFormat>Presentazione su schermo (4:3)</PresentationFormat>
  <Paragraphs>497</Paragraphs>
  <Slides>82</Slides>
  <Notes>29</Notes>
  <HiddenSlides>0</HiddenSlides>
  <MMClips>0</MMClips>
  <ScaleCrop>false</ScaleCrop>
  <HeadingPairs>
    <vt:vector size="4" baseType="variant">
      <vt:variant>
        <vt:lpstr>Tema</vt:lpstr>
      </vt:variant>
      <vt:variant>
        <vt:i4>1</vt:i4>
      </vt:variant>
      <vt:variant>
        <vt:lpstr>Titoli diapositive</vt:lpstr>
      </vt:variant>
      <vt:variant>
        <vt:i4>82</vt:i4>
      </vt:variant>
    </vt:vector>
  </HeadingPairs>
  <TitlesOfParts>
    <vt:vector size="83" baseType="lpstr">
      <vt:lpstr>Luna</vt:lpstr>
      <vt:lpstr>Le storiografie del Novecento</vt:lpstr>
      <vt:lpstr>Il persistere delle storiografie nazionali</vt:lpstr>
      <vt:lpstr>Verso l’internazionalizzazione della disciplina</vt:lpstr>
      <vt:lpstr>Il persistere della storiografia «etico-politica»</vt:lpstr>
      <vt:lpstr>Italia-Germania / Francia-USA</vt:lpstr>
      <vt:lpstr>Il fascismo come parentesi</vt:lpstr>
      <vt:lpstr>La nascita delle “Annales” </vt:lpstr>
      <vt:lpstr>Presentazione standard di PowerPoint</vt:lpstr>
      <vt:lpstr>I precedenti</vt:lpstr>
      <vt:lpstr>1929-39: La nascita della nuova rivista  </vt:lpstr>
      <vt:lpstr>M. Bloch e L. Febvre</vt:lpstr>
      <vt:lpstr>Gli anni trenta</vt:lpstr>
      <vt:lpstr>1940-45: La crisi bellica </vt:lpstr>
      <vt:lpstr>Marc Bloch</vt:lpstr>
      <vt:lpstr>Marc Bloch (1886-1944)</vt:lpstr>
      <vt:lpstr>Dal fronte orientale  all’Università di Strasburgo (1914-1921)</vt:lpstr>
      <vt:lpstr>L’incontro con Lucien Febvre e la fondazione delle “Annales” (1924-1929)</vt:lpstr>
      <vt:lpstr>La prima stagione delle “Annales” (1929-1940) </vt:lpstr>
      <vt:lpstr>La resistenza antinazista e la morte (1940-1944)</vt:lpstr>
      <vt:lpstr>Lucien Febvre</vt:lpstr>
      <vt:lpstr>Lucien Febvre (1878-1956) La formazione</vt:lpstr>
      <vt:lpstr>    L’esordio scientifico (1913-1922)</vt:lpstr>
      <vt:lpstr>     Il laboratorio di Strasburgo (1925-1929)</vt:lpstr>
      <vt:lpstr>Il Collège de France e la guerra (1933-1944)</vt:lpstr>
      <vt:lpstr>Il dopoguerra e l’Ecole des Hautes Etudes en Sciences Sociales (1946-1956)</vt:lpstr>
      <vt:lpstr>L’Ecole des Hautes Etudes en Sciences Sociales di Parigi: una zona franca</vt:lpstr>
      <vt:lpstr>L’affermazione europea della storiografia francese</vt:lpstr>
      <vt:lpstr>Da Febvre a Braudel (1946-1956)</vt:lpstr>
      <vt:lpstr>Da Febvre a Braudel (1946-1956)</vt:lpstr>
      <vt:lpstr>F. Braudel e I. Wallernstein</vt:lpstr>
      <vt:lpstr>Dal movimento alle istituzioni</vt:lpstr>
      <vt:lpstr>L’Ecole Pratiques des Hautes Etudes</vt:lpstr>
      <vt:lpstr>Dalla rivista alla “scuola storica”</vt:lpstr>
      <vt:lpstr>Claude Lévy-Strauss.   Storia e antropologia strutturale: una suggestione potente</vt:lpstr>
      <vt:lpstr>L’ “era Braudel”</vt:lpstr>
      <vt:lpstr>Gli anni sessanta</vt:lpstr>
      <vt:lpstr>Braudel al comando</vt:lpstr>
      <vt:lpstr>Fernand Braudel (1902-1985)</vt:lpstr>
      <vt:lpstr>Dall’incontro con Febvre alla direzione delle “Annales” (1937-1956)</vt:lpstr>
      <vt:lpstr>La Maison des sciences de l’homme  di Parigi</vt:lpstr>
      <vt:lpstr>L’emergere della terza generazione</vt:lpstr>
      <vt:lpstr>La terza generazione delle “Annales”</vt:lpstr>
      <vt:lpstr> Il ricambio generazionale</vt:lpstr>
      <vt:lpstr>Storia e struttura</vt:lpstr>
      <vt:lpstr> "Storici ed antropologi cacciano la medesima selvaggina, ma la cucinano in maniera diversa".</vt:lpstr>
      <vt:lpstr>La terza generazione</vt:lpstr>
      <vt:lpstr>Dopo Braudel</vt:lpstr>
      <vt:lpstr>Una difficile eredità</vt:lpstr>
      <vt:lpstr>Emmanuel Le Roy Ladurie e il “sistema” EHESS</vt:lpstr>
      <vt:lpstr>Chartier, Geerz fra teoria delle ricezione e antropologia simbolica</vt:lpstr>
      <vt:lpstr>Quattro generazioni di storici attorno alle “Annales”</vt:lpstr>
      <vt:lpstr>Seconda e terza generazione</vt:lpstr>
      <vt:lpstr>La quarta generazione e la rete internazionale delle “Annales”</vt:lpstr>
      <vt:lpstr>La lezione delle “Annales” in Italia: Carlo Ginzburg e Giovanni Levi</vt:lpstr>
      <vt:lpstr>Norbert Elias (1897-1992)</vt:lpstr>
      <vt:lpstr>Norbert Elias (1897-1992)</vt:lpstr>
      <vt:lpstr>Mannheim e la scuola di Francoforte</vt:lpstr>
      <vt:lpstr>Karl Mannheim</vt:lpstr>
      <vt:lpstr>Gli anni dell’esilio: Parigi, Londra, Cambridge </vt:lpstr>
      <vt:lpstr>Gli ultimi anni</vt:lpstr>
      <vt:lpstr>La storiografia americana esce dal’isolamento</vt:lpstr>
      <vt:lpstr>L’emergere della storiografia USA</vt:lpstr>
      <vt:lpstr>Storici americani in Europa</vt:lpstr>
      <vt:lpstr>Revisioni e revisionismi</vt:lpstr>
      <vt:lpstr>Il revisionismo in Francia: la riscrittura della rivoluzione</vt:lpstr>
      <vt:lpstr>Il revisionismo in Inghilterra</vt:lpstr>
      <vt:lpstr>De Felice e il revisionismo italiano</vt:lpstr>
      <vt:lpstr>Il revisionismo in Germania</vt:lpstr>
      <vt:lpstr>I pericoli del revisionismo</vt:lpstr>
      <vt:lpstr>Fra teoria della ricezione, linguistic turn e antropologia simbolica </vt:lpstr>
      <vt:lpstr>La svolta postmoderna</vt:lpstr>
      <vt:lpstr>Norbert Elias (1897-1992)</vt:lpstr>
      <vt:lpstr>Michel Foucault (1926-1984)</vt:lpstr>
      <vt:lpstr>L’«archeologia del sapere»</vt:lpstr>
      <vt:lpstr>La «microfisica del potere»</vt:lpstr>
      <vt:lpstr>Robert Darnton (1939)</vt:lpstr>
      <vt:lpstr>Il declino delle storiografie nazionali e l’emergere della World History</vt:lpstr>
      <vt:lpstr> Nuovi orizzonti</vt:lpstr>
      <vt:lpstr>Universal History; World History; Global History</vt:lpstr>
      <vt:lpstr>Dall’Europa al mondo</vt:lpstr>
      <vt:lpstr>Biostoria ed ecologia storica</vt:lpstr>
      <vt:lpstr>Storie «ribelli»</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 storiografie del Novecento</dc:title>
  <dc:creator>Gian Paolo Romagnani</dc:creator>
  <cp:lastModifiedBy>a</cp:lastModifiedBy>
  <cp:revision>12</cp:revision>
  <dcterms:created xsi:type="dcterms:W3CDTF">2013-11-15T10:19:57Z</dcterms:created>
  <dcterms:modified xsi:type="dcterms:W3CDTF">2016-01-20T15:17:41Z</dcterms:modified>
</cp:coreProperties>
</file>