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13" autoAdjust="0"/>
    <p:restoredTop sz="94671" autoAdjust="0"/>
  </p:normalViewPr>
  <p:slideViewPr>
    <p:cSldViewPr>
      <p:cViewPr varScale="1">
        <p:scale>
          <a:sx n="77" d="100"/>
          <a:sy n="77" d="100"/>
        </p:scale>
        <p:origin x="-1124" y="-76"/>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8/19/2011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8/19/2011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8/19/2011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8/19/2011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8/19/2011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8/19/2011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8/19/2011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8/19/2011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8/19/2011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8/19/2011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8/19/2011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8/19/2011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COMUNICAZIONE ONLINE, RETI E VIRTUALITA’</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EVENTI</a:t>
            </a:r>
            <a:endParaRPr lang="it-IT" dirty="0"/>
          </a:p>
        </p:txBody>
      </p:sp>
      <p:graphicFrame>
        <p:nvGraphicFramePr>
          <p:cNvPr id="4" name="Tabella 3"/>
          <p:cNvGraphicFramePr>
            <a:graphicFrameLocks noGrp="1"/>
          </p:cNvGraphicFramePr>
          <p:nvPr/>
        </p:nvGraphicFramePr>
        <p:xfrm>
          <a:off x="1043608" y="1484784"/>
          <a:ext cx="6336704" cy="3600400"/>
        </p:xfrm>
        <a:graphic>
          <a:graphicData uri="http://schemas.openxmlformats.org/drawingml/2006/table">
            <a:tbl>
              <a:tblPr/>
              <a:tblGrid>
                <a:gridCol w="1584176"/>
                <a:gridCol w="4752528"/>
              </a:tblGrid>
              <a:tr h="400044">
                <a:tc>
                  <a:txBody>
                    <a:bodyPr/>
                    <a:lstStyle/>
                    <a:p>
                      <a:pPr algn="l" fontAlgn="b"/>
                      <a:r>
                        <a:rPr lang="it-IT" sz="1800" b="0" i="0" u="none" strike="noStrike" dirty="0">
                          <a:solidFill>
                            <a:srgbClr val="FF0000"/>
                          </a:solidFill>
                          <a:latin typeface="Calibri"/>
                        </a:rPr>
                        <a:t>Evento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800" b="0" i="0" u="none" strike="noStrike">
                          <a:solidFill>
                            <a:srgbClr val="FF0000"/>
                          </a:solidFill>
                          <a:latin typeface="Calibri"/>
                        </a:rPr>
                        <a:t>Funzione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089">
                <a:tc>
                  <a:txBody>
                    <a:bodyPr/>
                    <a:lstStyle/>
                    <a:p>
                      <a:pPr algn="l" fontAlgn="b"/>
                      <a:r>
                        <a:rPr lang="it-IT" sz="1800" b="0" i="0" u="none" strike="noStrike" dirty="0" err="1">
                          <a:solidFill>
                            <a:srgbClr val="000000"/>
                          </a:solidFill>
                          <a:latin typeface="Calibri"/>
                        </a:rPr>
                        <a:t>onClick</a:t>
                      </a:r>
                      <a:r>
                        <a:rPr lang="it-IT" sz="1800" b="0" i="0" u="none" strike="noStrike" dirty="0">
                          <a:solidFill>
                            <a:srgbClr val="000000"/>
                          </a:solidFill>
                          <a:latin typeface="Calibri"/>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800" b="0" i="0" u="none" strike="noStrike" dirty="0">
                          <a:solidFill>
                            <a:srgbClr val="000000"/>
                          </a:solidFill>
                          <a:latin typeface="Calibri"/>
                        </a:rPr>
                        <a:t>Esegue una porzione di codice dopo un singolo click del mouse sull'area attiva.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089">
                <a:tc>
                  <a:txBody>
                    <a:bodyPr/>
                    <a:lstStyle/>
                    <a:p>
                      <a:pPr algn="l" fontAlgn="b"/>
                      <a:r>
                        <a:rPr lang="it-IT" sz="1800" b="0" i="0" u="none" strike="noStrike">
                          <a:solidFill>
                            <a:srgbClr val="000000"/>
                          </a:solidFill>
                          <a:latin typeface="Calibri"/>
                        </a:rPr>
                        <a:t>onDblClick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800" b="0" i="0" u="none" strike="noStrike" dirty="0">
                          <a:solidFill>
                            <a:srgbClr val="000000"/>
                          </a:solidFill>
                          <a:latin typeface="Calibri"/>
                        </a:rPr>
                        <a:t>Esegue una porzione di codice dopo un doppio click del mouse sull'area attiva.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089">
                <a:tc>
                  <a:txBody>
                    <a:bodyPr/>
                    <a:lstStyle/>
                    <a:p>
                      <a:pPr algn="l" fontAlgn="b"/>
                      <a:r>
                        <a:rPr lang="it-IT" sz="1800" b="0" i="0" u="none" strike="noStrike">
                          <a:solidFill>
                            <a:srgbClr val="000000"/>
                          </a:solidFill>
                          <a:latin typeface="Calibri"/>
                        </a:rPr>
                        <a:t>onMouseOut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800" b="0" i="0" u="none" strike="noStrike" dirty="0">
                          <a:solidFill>
                            <a:srgbClr val="000000"/>
                          </a:solidFill>
                          <a:latin typeface="Calibri"/>
                        </a:rPr>
                        <a:t>Esegue una porzione di codice all'uscita del puntatore del mouse dall'area attiva.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00089">
                <a:tc>
                  <a:txBody>
                    <a:bodyPr/>
                    <a:lstStyle/>
                    <a:p>
                      <a:pPr algn="l" fontAlgn="b"/>
                      <a:r>
                        <a:rPr lang="it-IT" sz="1800" b="0" i="0" u="none" strike="noStrike">
                          <a:solidFill>
                            <a:srgbClr val="000000"/>
                          </a:solidFill>
                          <a:latin typeface="Calibri"/>
                        </a:rPr>
                        <a:t>onMouseOver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800" b="0" i="0" u="none" strike="noStrike" dirty="0">
                          <a:solidFill>
                            <a:srgbClr val="000000"/>
                          </a:solidFill>
                          <a:latin typeface="Calibri"/>
                        </a:rPr>
                        <a:t>Esegue una porzione di codice all'ingresso del puntatore del mouse dall'area attiva.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IMMAGINE NELLA BARRA</a:t>
            </a:r>
            <a:endParaRPr lang="it-IT" dirty="0"/>
          </a:p>
        </p:txBody>
      </p:sp>
      <p:sp>
        <p:nvSpPr>
          <p:cNvPr id="3" name="Segnaposto contenuto 2"/>
          <p:cNvSpPr>
            <a:spLocks noGrp="1"/>
          </p:cNvSpPr>
          <p:nvPr>
            <p:ph sz="quarter" idx="1"/>
          </p:nvPr>
        </p:nvSpPr>
        <p:spPr/>
        <p:txBody>
          <a:bodyPr/>
          <a:lstStyle/>
          <a:p>
            <a:r>
              <a:rPr lang="it-IT" dirty="0" smtClean="0"/>
              <a:t>L'HTML ci permette attraverso il </a:t>
            </a:r>
            <a:r>
              <a:rPr lang="it-IT" dirty="0" err="1" smtClean="0"/>
              <a:t>tag</a:t>
            </a:r>
            <a:r>
              <a:rPr lang="it-IT" dirty="0" smtClean="0"/>
              <a:t> &lt;link&gt; di inserire un'immagine nella barra degli indirizzi accanto all'url del sito che si sta </a:t>
            </a:r>
            <a:r>
              <a:rPr lang="it-IT" dirty="0" smtClean="0"/>
              <a:t>visitando. </a:t>
            </a:r>
            <a:r>
              <a:rPr lang="it-IT" dirty="0" smtClean="0"/>
              <a:t>L'immagine che vorremmo usare a tale scopo dovrà avere necessariamente il nome di </a:t>
            </a:r>
            <a:r>
              <a:rPr lang="it-IT" dirty="0" err="1" smtClean="0"/>
              <a:t>favicon</a:t>
            </a:r>
            <a:r>
              <a:rPr lang="it-IT" dirty="0" smtClean="0"/>
              <a:t>, dovrà essere grande 16x16px o maggiore e potrà essere dei seguenti formati: .gif, .ico o .jpg</a:t>
            </a:r>
            <a:r>
              <a:rPr lang="it-IT" dirty="0" smtClean="0"/>
              <a:t>.</a:t>
            </a:r>
          </a:p>
          <a:p>
            <a:pPr>
              <a:buNone/>
            </a:pPr>
            <a:r>
              <a:rPr lang="it-IT" dirty="0" smtClean="0"/>
              <a:t>&lt;head&gt; </a:t>
            </a:r>
          </a:p>
          <a:p>
            <a:pPr>
              <a:buNone/>
            </a:pPr>
            <a:r>
              <a:rPr lang="it-IT" dirty="0" smtClean="0"/>
              <a:t>	&lt;</a:t>
            </a:r>
            <a:r>
              <a:rPr lang="it-IT" dirty="0" smtClean="0"/>
              <a:t>link </a:t>
            </a:r>
            <a:r>
              <a:rPr lang="it-IT" dirty="0" err="1" smtClean="0"/>
              <a:t>rel=</a:t>
            </a:r>
            <a:r>
              <a:rPr lang="it-IT" dirty="0" smtClean="0"/>
              <a:t>"</a:t>
            </a:r>
            <a:r>
              <a:rPr lang="it-IT" dirty="0" err="1" smtClean="0"/>
              <a:t>icon</a:t>
            </a:r>
            <a:r>
              <a:rPr lang="it-IT" dirty="0" smtClean="0"/>
              <a:t>" </a:t>
            </a:r>
            <a:r>
              <a:rPr lang="it-IT" dirty="0" err="1" smtClean="0"/>
              <a:t>href=</a:t>
            </a:r>
            <a:r>
              <a:rPr lang="it-IT" dirty="0" smtClean="0"/>
              <a:t>"http://&lt;percorso&gt;/</a:t>
            </a:r>
            <a:r>
              <a:rPr lang="it-IT" dirty="0" err="1" smtClean="0"/>
              <a:t>favicon.ico</a:t>
            </a:r>
            <a:r>
              <a:rPr lang="it-IT" dirty="0" smtClean="0"/>
              <a:t>"&gt;</a:t>
            </a:r>
          </a:p>
          <a:p>
            <a:pPr>
              <a:buNone/>
            </a:pPr>
            <a:r>
              <a:rPr lang="it-IT" dirty="0" smtClean="0"/>
              <a:t>&lt;/</a:t>
            </a:r>
            <a:r>
              <a:rPr lang="it-IT" dirty="0" smtClean="0"/>
              <a:t>head&gt; </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TABELLE</a:t>
            </a:r>
            <a:endParaRPr lang="it-IT" dirty="0"/>
          </a:p>
        </p:txBody>
      </p:sp>
      <p:sp>
        <p:nvSpPr>
          <p:cNvPr id="3" name="Segnaposto contenuto 2"/>
          <p:cNvSpPr>
            <a:spLocks noGrp="1"/>
          </p:cNvSpPr>
          <p:nvPr>
            <p:ph sz="quarter" idx="1"/>
          </p:nvPr>
        </p:nvSpPr>
        <p:spPr/>
        <p:txBody>
          <a:bodyPr/>
          <a:lstStyle/>
          <a:p>
            <a:r>
              <a:rPr lang="it-IT" dirty="0" smtClean="0"/>
              <a:t>Il </a:t>
            </a:r>
            <a:r>
              <a:rPr lang="it-IT" dirty="0" err="1" smtClean="0"/>
              <a:t>tag</a:t>
            </a:r>
            <a:r>
              <a:rPr lang="it-IT" dirty="0" smtClean="0"/>
              <a:t> usato per la creazione delle tabelle è &lt;</a:t>
            </a:r>
            <a:r>
              <a:rPr lang="it-IT" dirty="0" err="1" smtClean="0"/>
              <a:t>table</a:t>
            </a:r>
            <a:r>
              <a:rPr lang="it-IT" dirty="0" smtClean="0"/>
              <a:t>&gt; in coppia con il suo </a:t>
            </a:r>
            <a:r>
              <a:rPr lang="it-IT" dirty="0" err="1" smtClean="0"/>
              <a:t>tag</a:t>
            </a:r>
            <a:r>
              <a:rPr lang="it-IT" dirty="0" smtClean="0"/>
              <a:t> di chiusura &lt;/</a:t>
            </a:r>
            <a:r>
              <a:rPr lang="it-IT" dirty="0" err="1" smtClean="0"/>
              <a:t>table</a:t>
            </a:r>
            <a:r>
              <a:rPr lang="it-IT" dirty="0" smtClean="0"/>
              <a:t>&gt;. È tra questi due </a:t>
            </a:r>
            <a:r>
              <a:rPr lang="it-IT" dirty="0" err="1" smtClean="0"/>
              <a:t>tag</a:t>
            </a:r>
            <a:r>
              <a:rPr lang="it-IT" dirty="0" smtClean="0"/>
              <a:t> che si devono inserire colonne e righe, le prime si creano attraverso il </a:t>
            </a:r>
            <a:r>
              <a:rPr lang="it-IT" dirty="0" err="1" smtClean="0"/>
              <a:t>tag</a:t>
            </a:r>
            <a:r>
              <a:rPr lang="it-IT" dirty="0" smtClean="0"/>
              <a:t> &lt;</a:t>
            </a:r>
            <a:r>
              <a:rPr lang="it-IT" dirty="0" err="1" smtClean="0"/>
              <a:t>tr</a:t>
            </a:r>
            <a:r>
              <a:rPr lang="it-IT" dirty="0" smtClean="0"/>
              <a:t>&gt; (</a:t>
            </a:r>
            <a:r>
              <a:rPr lang="it-IT" i="1" dirty="0" err="1" smtClean="0"/>
              <a:t>Table</a:t>
            </a:r>
            <a:r>
              <a:rPr lang="it-IT" i="1" dirty="0" smtClean="0"/>
              <a:t> </a:t>
            </a:r>
            <a:r>
              <a:rPr lang="it-IT" i="1" dirty="0" err="1" smtClean="0"/>
              <a:t>Row</a:t>
            </a:r>
            <a:r>
              <a:rPr lang="it-IT" dirty="0" smtClean="0"/>
              <a:t>); le seconde, attraverso il </a:t>
            </a:r>
            <a:r>
              <a:rPr lang="it-IT" dirty="0" err="1" smtClean="0"/>
              <a:t>tag</a:t>
            </a:r>
            <a:r>
              <a:rPr lang="it-IT" dirty="0" smtClean="0"/>
              <a:t> &lt;</a:t>
            </a:r>
            <a:r>
              <a:rPr lang="it-IT" dirty="0" err="1" smtClean="0"/>
              <a:t>td</a:t>
            </a:r>
            <a:r>
              <a:rPr lang="it-IT" dirty="0" smtClean="0"/>
              <a:t>&gt; (</a:t>
            </a:r>
            <a:r>
              <a:rPr lang="it-IT" i="1" dirty="0" err="1" smtClean="0"/>
              <a:t>Table</a:t>
            </a:r>
            <a:r>
              <a:rPr lang="it-IT" i="1" dirty="0" smtClean="0"/>
              <a:t> Data</a:t>
            </a:r>
            <a:r>
              <a:rPr lang="it-IT" dirty="0" smtClean="0"/>
              <a:t>). È importante notare come è sempre una riga ad includere una colonna: cioè il </a:t>
            </a:r>
            <a:r>
              <a:rPr lang="it-IT" dirty="0" err="1" smtClean="0"/>
              <a:t>tag</a:t>
            </a:r>
            <a:r>
              <a:rPr lang="it-IT" dirty="0" smtClean="0"/>
              <a:t> &lt;</a:t>
            </a:r>
            <a:r>
              <a:rPr lang="it-IT" dirty="0" err="1" smtClean="0"/>
              <a:t>td</a:t>
            </a:r>
            <a:r>
              <a:rPr lang="it-IT" dirty="0" smtClean="0"/>
              <a:t>&gt; è sempre incluso in un </a:t>
            </a:r>
            <a:r>
              <a:rPr lang="it-IT" dirty="0" err="1" smtClean="0"/>
              <a:t>tag</a:t>
            </a:r>
            <a:r>
              <a:rPr lang="it-IT" dirty="0" smtClean="0"/>
              <a:t> &lt;</a:t>
            </a:r>
            <a:r>
              <a:rPr lang="it-IT" dirty="0" err="1" smtClean="0"/>
              <a:t>tr</a:t>
            </a:r>
            <a:r>
              <a:rPr lang="it-IT" dirty="0" smtClean="0"/>
              <a:t>&gt;.</a:t>
            </a:r>
          </a:p>
          <a:p>
            <a:r>
              <a:rPr lang="it-IT" dirty="0" smtClean="0"/>
              <a:t>Se si vuole indicare al browser di creare una cella che faccia da intestazione ad una colonna (solitamente </a:t>
            </a:r>
            <a:r>
              <a:rPr lang="it-IT" dirty="0" err="1" smtClean="0"/>
              <a:t>renderizzata</a:t>
            </a:r>
            <a:r>
              <a:rPr lang="it-IT" dirty="0" smtClean="0"/>
              <a:t> con il contenuto in neretto e centrato) si può usare il </a:t>
            </a:r>
            <a:r>
              <a:rPr lang="it-IT" dirty="0" err="1" smtClean="0"/>
              <a:t>tag</a:t>
            </a:r>
            <a:r>
              <a:rPr lang="it-IT" dirty="0" smtClean="0"/>
              <a:t> &lt;</a:t>
            </a:r>
            <a:r>
              <a:rPr lang="it-IT" dirty="0" err="1" smtClean="0"/>
              <a:t>th</a:t>
            </a:r>
            <a:r>
              <a:rPr lang="it-IT" dirty="0" smtClean="0"/>
              <a:t>&gt; (</a:t>
            </a:r>
            <a:r>
              <a:rPr lang="it-IT" i="1" dirty="0" err="1" smtClean="0"/>
              <a:t>Table</a:t>
            </a:r>
            <a:r>
              <a:rPr lang="it-IT" i="1" dirty="0" smtClean="0"/>
              <a:t> </a:t>
            </a:r>
            <a:r>
              <a:rPr lang="it-IT" i="1" dirty="0" err="1" smtClean="0"/>
              <a:t>Header</a:t>
            </a:r>
            <a:r>
              <a:rPr lang="it-IT" dirty="0" smtClean="0"/>
              <a:t>), ideato appositamente per questo tipo di funzione</a:t>
            </a:r>
            <a:r>
              <a:rPr lang="it-IT" dirty="0" smtClean="0"/>
              <a:t>.</a:t>
            </a:r>
            <a:endParaRPr lang="it-IT"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TABELLE</a:t>
            </a:r>
            <a:endParaRPr lang="it-IT" dirty="0"/>
          </a:p>
        </p:txBody>
      </p:sp>
      <p:sp>
        <p:nvSpPr>
          <p:cNvPr id="3" name="Segnaposto contenuto 2"/>
          <p:cNvSpPr>
            <a:spLocks noGrp="1"/>
          </p:cNvSpPr>
          <p:nvPr>
            <p:ph sz="quarter" idx="1"/>
          </p:nvPr>
        </p:nvSpPr>
        <p:spPr/>
        <p:txBody>
          <a:bodyPr/>
          <a:lstStyle/>
          <a:p>
            <a:r>
              <a:rPr lang="it-IT" dirty="0" smtClean="0"/>
              <a:t>Anche se essi sono attualmente deprecati in quanto contengono informazioni di stile, è possibile aggiungere a colonne e righe </a:t>
            </a:r>
            <a:r>
              <a:rPr lang="it-IT" dirty="0" err="1" smtClean="0"/>
              <a:t>atributi</a:t>
            </a:r>
            <a:r>
              <a:rPr lang="it-IT" dirty="0" smtClean="0"/>
              <a:t> quali </a:t>
            </a:r>
            <a:r>
              <a:rPr lang="it-IT" b="1" dirty="0" err="1" smtClean="0"/>
              <a:t>align</a:t>
            </a:r>
            <a:r>
              <a:rPr lang="it-IT" dirty="0" smtClean="0"/>
              <a:t> (</a:t>
            </a:r>
            <a:r>
              <a:rPr lang="it-IT" i="1" dirty="0" err="1" smtClean="0"/>
              <a:t>alignment</a:t>
            </a:r>
            <a:r>
              <a:rPr lang="it-IT" dirty="0" smtClean="0"/>
              <a:t>) e </a:t>
            </a:r>
            <a:r>
              <a:rPr lang="it-IT" b="1" dirty="0" err="1" smtClean="0"/>
              <a:t>valign</a:t>
            </a:r>
            <a:r>
              <a:rPr lang="it-IT" dirty="0" smtClean="0"/>
              <a:t> (Vertical </a:t>
            </a:r>
            <a:r>
              <a:rPr lang="it-IT" dirty="0" err="1" smtClean="0"/>
              <a:t>alignment</a:t>
            </a:r>
            <a:r>
              <a:rPr lang="it-IT" dirty="0" smtClean="0"/>
              <a:t>); per modificare la dimensione semantica di una colonna si utilizza l'attributo </a:t>
            </a:r>
            <a:r>
              <a:rPr lang="it-IT" b="1" dirty="0" err="1" smtClean="0"/>
              <a:t>colspan</a:t>
            </a:r>
            <a:r>
              <a:rPr lang="it-IT" dirty="0" smtClean="0"/>
              <a:t> (</a:t>
            </a:r>
            <a:r>
              <a:rPr lang="it-IT" i="1" dirty="0" err="1" smtClean="0"/>
              <a:t>Column</a:t>
            </a:r>
            <a:r>
              <a:rPr lang="it-IT" i="1" dirty="0" smtClean="0"/>
              <a:t> </a:t>
            </a:r>
            <a:r>
              <a:rPr lang="it-IT" i="1" dirty="0" err="1" smtClean="0"/>
              <a:t>span</a:t>
            </a:r>
            <a:r>
              <a:rPr lang="it-IT" dirty="0" smtClean="0"/>
              <a:t>), mentre </a:t>
            </a:r>
            <a:r>
              <a:rPr lang="it-IT" b="1" dirty="0" err="1" smtClean="0"/>
              <a:t>rowspan</a:t>
            </a:r>
            <a:r>
              <a:rPr lang="it-IT" dirty="0" smtClean="0"/>
              <a:t> è l'equivalente per le colonne</a:t>
            </a:r>
            <a:r>
              <a:rPr lang="it-IT" dirty="0" smtClean="0"/>
              <a:t>.</a:t>
            </a:r>
            <a:endParaRPr lang="it-IT"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TABELLE</a:t>
            </a:r>
            <a:endParaRPr lang="it-IT" dirty="0"/>
          </a:p>
        </p:txBody>
      </p:sp>
      <p:sp>
        <p:nvSpPr>
          <p:cNvPr id="3" name="Segnaposto contenuto 2"/>
          <p:cNvSpPr>
            <a:spLocks noGrp="1"/>
          </p:cNvSpPr>
          <p:nvPr>
            <p:ph sz="quarter" idx="1"/>
          </p:nvPr>
        </p:nvSpPr>
        <p:spPr/>
        <p:txBody>
          <a:bodyPr/>
          <a:lstStyle/>
          <a:p>
            <a:r>
              <a:rPr lang="it-IT" b="1" dirty="0" err="1" smtClean="0"/>
              <a:t>align</a:t>
            </a:r>
            <a:r>
              <a:rPr lang="it-IT" dirty="0" smtClean="0"/>
              <a:t>: allinea il testo della cella a destra (</a:t>
            </a:r>
            <a:r>
              <a:rPr lang="it-IT" i="1" dirty="0" smtClean="0"/>
              <a:t>right</a:t>
            </a:r>
            <a:r>
              <a:rPr lang="it-IT" dirty="0" smtClean="0"/>
              <a:t>), sinistra (</a:t>
            </a:r>
            <a:r>
              <a:rPr lang="it-IT" i="1" dirty="0" err="1" smtClean="0"/>
              <a:t>left</a:t>
            </a:r>
            <a:r>
              <a:rPr lang="it-IT" dirty="0" smtClean="0"/>
              <a:t>) e centrato (</a:t>
            </a:r>
            <a:r>
              <a:rPr lang="it-IT" i="1" dirty="0" smtClean="0"/>
              <a:t>center</a:t>
            </a:r>
            <a:r>
              <a:rPr lang="it-IT" dirty="0" smtClean="0"/>
              <a:t>).</a:t>
            </a:r>
          </a:p>
          <a:p>
            <a:r>
              <a:rPr lang="it-IT" b="1" dirty="0" err="1" smtClean="0"/>
              <a:t>valign</a:t>
            </a:r>
            <a:r>
              <a:rPr lang="it-IT" dirty="0" smtClean="0"/>
              <a:t>: allinea il testo della cella sul margine superiore (</a:t>
            </a:r>
            <a:r>
              <a:rPr lang="it-IT" i="1" dirty="0" smtClean="0"/>
              <a:t>top</a:t>
            </a:r>
            <a:r>
              <a:rPr lang="it-IT" dirty="0" smtClean="0"/>
              <a:t>), sul margine inferiore (</a:t>
            </a:r>
            <a:r>
              <a:rPr lang="it-IT" i="1" dirty="0" err="1" smtClean="0"/>
              <a:t>bottom</a:t>
            </a:r>
            <a:r>
              <a:rPr lang="it-IT" dirty="0" smtClean="0"/>
              <a:t>), e in mezzo (</a:t>
            </a:r>
            <a:r>
              <a:rPr lang="it-IT" i="1" dirty="0" smtClean="0"/>
              <a:t>middle</a:t>
            </a:r>
            <a:r>
              <a:rPr lang="it-IT" dirty="0" smtClean="0"/>
              <a:t>)</a:t>
            </a:r>
          </a:p>
          <a:p>
            <a:r>
              <a:rPr lang="it-IT" b="1" dirty="0" err="1" smtClean="0"/>
              <a:t>colspan</a:t>
            </a:r>
            <a:r>
              <a:rPr lang="it-IT" dirty="0" smtClean="0"/>
              <a:t>: quante colonne </a:t>
            </a:r>
            <a:r>
              <a:rPr lang="it-IT" i="1" dirty="0" smtClean="0"/>
              <a:t>pesa</a:t>
            </a:r>
            <a:r>
              <a:rPr lang="it-IT" dirty="0" smtClean="0"/>
              <a:t> una singola &lt;</a:t>
            </a:r>
            <a:r>
              <a:rPr lang="it-IT" dirty="0" err="1" smtClean="0"/>
              <a:t>td</a:t>
            </a:r>
            <a:r>
              <a:rPr lang="it-IT" dirty="0" smtClean="0"/>
              <a:t>&gt;</a:t>
            </a:r>
          </a:p>
          <a:p>
            <a:r>
              <a:rPr lang="it-IT" b="1" dirty="0" err="1" smtClean="0"/>
              <a:t>rowspan</a:t>
            </a:r>
            <a:r>
              <a:rPr lang="it-IT" dirty="0" smtClean="0"/>
              <a:t>: quante righe </a:t>
            </a:r>
            <a:r>
              <a:rPr lang="it-IT" i="1" dirty="0" smtClean="0"/>
              <a:t>pesa</a:t>
            </a:r>
            <a:r>
              <a:rPr lang="it-IT" dirty="0" smtClean="0"/>
              <a:t> una singola &lt;</a:t>
            </a:r>
            <a:r>
              <a:rPr lang="it-IT" dirty="0" err="1" smtClean="0"/>
              <a:t>td</a:t>
            </a:r>
            <a:r>
              <a:rPr lang="it-IT" dirty="0" smtClean="0"/>
              <a:t>&gt;</a:t>
            </a:r>
          </a:p>
          <a:p>
            <a:r>
              <a:rPr lang="it-IT" dirty="0" smtClean="0"/>
              <a:t>Le celle e le colonne supportano anche gli attributi </a:t>
            </a:r>
            <a:r>
              <a:rPr lang="it-IT" b="1" dirty="0" err="1" smtClean="0"/>
              <a:t>height</a:t>
            </a:r>
            <a:r>
              <a:rPr lang="it-IT" dirty="0" smtClean="0"/>
              <a:t> e </a:t>
            </a:r>
            <a:r>
              <a:rPr lang="it-IT" b="1" dirty="0" err="1" smtClean="0"/>
              <a:t>width</a:t>
            </a:r>
            <a:r>
              <a:rPr lang="it-IT" dirty="0" smtClean="0"/>
              <a:t>.</a:t>
            </a:r>
            <a:endParaRPr lang="it-IT"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DIDASCALIE</a:t>
            </a:r>
            <a:endParaRPr lang="it-IT" dirty="0"/>
          </a:p>
        </p:txBody>
      </p:sp>
      <p:sp>
        <p:nvSpPr>
          <p:cNvPr id="3" name="Segnaposto contenuto 2"/>
          <p:cNvSpPr>
            <a:spLocks noGrp="1"/>
          </p:cNvSpPr>
          <p:nvPr>
            <p:ph sz="quarter" idx="1"/>
          </p:nvPr>
        </p:nvSpPr>
        <p:spPr/>
        <p:txBody>
          <a:bodyPr/>
          <a:lstStyle/>
          <a:p>
            <a:r>
              <a:rPr lang="it-IT" dirty="0" smtClean="0"/>
              <a:t>Vi è un </a:t>
            </a:r>
            <a:r>
              <a:rPr lang="it-IT" dirty="0" err="1" smtClean="0"/>
              <a:t>tag</a:t>
            </a:r>
            <a:r>
              <a:rPr lang="it-IT" dirty="0" smtClean="0"/>
              <a:t> interessante che è &lt;</a:t>
            </a:r>
            <a:r>
              <a:rPr lang="it-IT" dirty="0" err="1" smtClean="0"/>
              <a:t>caption</a:t>
            </a:r>
            <a:r>
              <a:rPr lang="it-IT" dirty="0" smtClean="0"/>
              <a:t>&gt; che permette di aggiungere una descrizione alla tabella (una sorta di didascalia) che supporta l'attributo </a:t>
            </a:r>
            <a:r>
              <a:rPr lang="it-IT" b="1" dirty="0" err="1" smtClean="0"/>
              <a:t>align</a:t>
            </a:r>
            <a:r>
              <a:rPr lang="it-IT" dirty="0" smtClean="0"/>
              <a:t> pertanto si posizionerà o sopra o sotto la tabella secondo il valore specificato in tale attributo.</a:t>
            </a:r>
          </a:p>
          <a:p>
            <a:endParaRPr lang="it-IT" dirty="0" smtClean="0"/>
          </a:p>
          <a:p>
            <a:endParaRPr lang="it-IT" dirty="0" smtClean="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ATTRIBUTI DELLE TABELLE</a:t>
            </a:r>
            <a:endParaRPr lang="it-IT" dirty="0"/>
          </a:p>
        </p:txBody>
      </p:sp>
      <p:graphicFrame>
        <p:nvGraphicFramePr>
          <p:cNvPr id="4" name="Tabella 3"/>
          <p:cNvGraphicFramePr>
            <a:graphicFrameLocks noGrp="1"/>
          </p:cNvGraphicFramePr>
          <p:nvPr/>
        </p:nvGraphicFramePr>
        <p:xfrm>
          <a:off x="683568" y="1340768"/>
          <a:ext cx="7344816" cy="4392487"/>
        </p:xfrm>
        <a:graphic>
          <a:graphicData uri="http://schemas.openxmlformats.org/drawingml/2006/table">
            <a:tbl>
              <a:tblPr/>
              <a:tblGrid>
                <a:gridCol w="3672408"/>
                <a:gridCol w="3672408"/>
              </a:tblGrid>
              <a:tr h="313749">
                <a:tc>
                  <a:txBody>
                    <a:bodyPr/>
                    <a:lstStyle/>
                    <a:p>
                      <a:pPr algn="l" fontAlgn="b"/>
                      <a:r>
                        <a:rPr lang="it-IT" sz="2000" b="0" i="0" u="none" strike="noStrike" dirty="0">
                          <a:solidFill>
                            <a:srgbClr val="FF0000"/>
                          </a:solidFill>
                          <a:latin typeface="Calibri"/>
                        </a:rPr>
                        <a:t>Attributo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a:solidFill>
                            <a:srgbClr val="FF0000"/>
                          </a:solidFill>
                          <a:latin typeface="Calibri"/>
                        </a:rPr>
                        <a:t>Significato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54997">
                <a:tc>
                  <a:txBody>
                    <a:bodyPr/>
                    <a:lstStyle/>
                    <a:p>
                      <a:pPr algn="l" fontAlgn="b"/>
                      <a:r>
                        <a:rPr lang="it-IT" sz="2000" b="0" i="0" u="none" strike="noStrike" dirty="0" err="1">
                          <a:solidFill>
                            <a:srgbClr val="000000"/>
                          </a:solidFill>
                          <a:latin typeface="Calibri"/>
                        </a:rPr>
                        <a:t>border</a:t>
                      </a:r>
                      <a:r>
                        <a:rPr lang="it-IT" sz="2000" b="0" i="0" u="none" strike="noStrike" dirty="0">
                          <a:solidFill>
                            <a:srgbClr val="000000"/>
                          </a:solidFill>
                          <a:latin typeface="Calibri"/>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a:solidFill>
                            <a:srgbClr val="000000"/>
                          </a:solidFill>
                          <a:latin typeface="Calibri"/>
                        </a:rPr>
                        <a:t>Stabilisce la dimensione del bordo esterno alla tabella. Il valore di default è 0 (ossia assente).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7498">
                <a:tc>
                  <a:txBody>
                    <a:bodyPr/>
                    <a:lstStyle/>
                    <a:p>
                      <a:pPr algn="l" fontAlgn="b"/>
                      <a:r>
                        <a:rPr lang="it-IT" sz="2000" b="0" i="0" u="none" strike="noStrike" dirty="0" err="1">
                          <a:solidFill>
                            <a:srgbClr val="000000"/>
                          </a:solidFill>
                          <a:latin typeface="Calibri"/>
                        </a:rPr>
                        <a:t>width</a:t>
                      </a:r>
                      <a:r>
                        <a:rPr lang="it-IT" sz="2000" b="0" i="0" u="none" strike="noStrike" dirty="0">
                          <a:solidFill>
                            <a:srgbClr val="000000"/>
                          </a:solidFill>
                          <a:latin typeface="Calibri"/>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a:solidFill>
                            <a:srgbClr val="000000"/>
                          </a:solidFill>
                          <a:latin typeface="Calibri"/>
                        </a:rPr>
                        <a:t>Stabilisce la larghezza della tabella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7498">
                <a:tc>
                  <a:txBody>
                    <a:bodyPr/>
                    <a:lstStyle/>
                    <a:p>
                      <a:pPr algn="l" fontAlgn="b"/>
                      <a:r>
                        <a:rPr lang="it-IT" sz="2000" b="0" i="0" u="none" strike="noStrike">
                          <a:solidFill>
                            <a:srgbClr val="000000"/>
                          </a:solidFill>
                          <a:latin typeface="Calibri"/>
                        </a:rPr>
                        <a:t>height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dirty="0">
                          <a:solidFill>
                            <a:srgbClr val="000000"/>
                          </a:solidFill>
                          <a:latin typeface="Calibri"/>
                        </a:rPr>
                        <a:t>Stabilisce la lunghezza della tabella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7498">
                <a:tc>
                  <a:txBody>
                    <a:bodyPr/>
                    <a:lstStyle/>
                    <a:p>
                      <a:pPr algn="l" fontAlgn="b"/>
                      <a:r>
                        <a:rPr lang="it-IT" sz="2000" b="0" i="0" u="none" strike="noStrike">
                          <a:solidFill>
                            <a:srgbClr val="000000"/>
                          </a:solidFill>
                          <a:latin typeface="Calibri"/>
                        </a:rPr>
                        <a:t>cellspacing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dirty="0">
                          <a:solidFill>
                            <a:srgbClr val="000000"/>
                          </a:solidFill>
                          <a:latin typeface="Calibri"/>
                        </a:rPr>
                        <a:t>Stabilisce la spaziatura tra le celle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1247">
                <a:tc>
                  <a:txBody>
                    <a:bodyPr/>
                    <a:lstStyle/>
                    <a:p>
                      <a:pPr algn="l" fontAlgn="b"/>
                      <a:r>
                        <a:rPr lang="it-IT" sz="2000" b="0" i="0" u="none" strike="noStrike">
                          <a:solidFill>
                            <a:srgbClr val="000000"/>
                          </a:solidFill>
                          <a:latin typeface="Calibri"/>
                        </a:rPr>
                        <a:t>cellpadding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dirty="0">
                          <a:solidFill>
                            <a:srgbClr val="000000"/>
                          </a:solidFill>
                          <a:latin typeface="Calibri"/>
                        </a:rPr>
                        <a:t>Stabilisce la spaziatura tra il testo e la cella che lo contiene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pPr>
              <a:buNone/>
            </a:pPr>
            <a:r>
              <a:rPr lang="it-IT" sz="1400" dirty="0" smtClean="0"/>
              <a:t>&lt;</a:t>
            </a:r>
            <a:r>
              <a:rPr lang="it-IT" sz="1400" dirty="0" err="1" smtClean="0"/>
              <a:t>table</a:t>
            </a:r>
            <a:r>
              <a:rPr lang="it-IT" sz="1400" dirty="0" smtClean="0"/>
              <a:t> </a:t>
            </a:r>
            <a:r>
              <a:rPr lang="it-IT" sz="1400" dirty="0" err="1" smtClean="0"/>
              <a:t>width</a:t>
            </a:r>
            <a:r>
              <a:rPr lang="it-IT" sz="1400" dirty="0" err="1" smtClean="0"/>
              <a:t>=</a:t>
            </a:r>
            <a:r>
              <a:rPr lang="it-IT" sz="1400" dirty="0" smtClean="0"/>
              <a:t>"100%" </a:t>
            </a:r>
            <a:endParaRPr lang="it-IT" sz="1400" dirty="0" smtClean="0"/>
          </a:p>
          <a:p>
            <a:pPr>
              <a:buNone/>
            </a:pPr>
            <a:r>
              <a:rPr lang="it-IT" sz="1400" dirty="0" smtClean="0"/>
              <a:t>	</a:t>
            </a:r>
            <a:r>
              <a:rPr lang="it-IT" sz="1400" dirty="0" smtClean="0"/>
              <a:t>	</a:t>
            </a:r>
            <a:r>
              <a:rPr lang="it-IT" sz="1400" dirty="0" err="1" smtClean="0"/>
              <a:t>height</a:t>
            </a:r>
            <a:r>
              <a:rPr lang="it-IT" sz="1400" dirty="0" err="1" smtClean="0"/>
              <a:t>=</a:t>
            </a:r>
            <a:r>
              <a:rPr lang="it-IT" sz="1400" dirty="0" smtClean="0"/>
              <a:t>"30%" </a:t>
            </a:r>
            <a:r>
              <a:rPr lang="it-IT" sz="1400" dirty="0" err="1" smtClean="0"/>
              <a:t>cellspacing=</a:t>
            </a:r>
            <a:r>
              <a:rPr lang="it-IT" sz="1400" dirty="0" smtClean="0"/>
              <a:t>"4" </a:t>
            </a:r>
            <a:r>
              <a:rPr lang="it-IT" sz="1400" dirty="0" err="1" smtClean="0"/>
              <a:t>cellpadding=</a:t>
            </a:r>
            <a:r>
              <a:rPr lang="it-IT" sz="1400" dirty="0" smtClean="0"/>
              <a:t>"2" </a:t>
            </a:r>
            <a:r>
              <a:rPr lang="it-IT" sz="1400" dirty="0" err="1" smtClean="0"/>
              <a:t>border=</a:t>
            </a:r>
            <a:r>
              <a:rPr lang="it-IT" sz="1400" dirty="0" smtClean="0"/>
              <a:t>"1"&gt; </a:t>
            </a:r>
            <a:endParaRPr lang="it-IT" sz="1400" dirty="0" smtClean="0"/>
          </a:p>
          <a:p>
            <a:pPr>
              <a:buNone/>
            </a:pPr>
            <a:r>
              <a:rPr lang="it-IT" sz="1400" dirty="0" smtClean="0"/>
              <a:t>	</a:t>
            </a:r>
            <a:r>
              <a:rPr lang="it-IT" sz="1400" dirty="0" smtClean="0"/>
              <a:t>&lt;</a:t>
            </a:r>
            <a:r>
              <a:rPr lang="it-IT" sz="1400" dirty="0" err="1" smtClean="0"/>
              <a:t>caption</a:t>
            </a:r>
            <a:r>
              <a:rPr lang="it-IT" sz="1400" dirty="0" smtClean="0"/>
              <a:t> </a:t>
            </a:r>
            <a:r>
              <a:rPr lang="it-IT" sz="1400" dirty="0" err="1" smtClean="0"/>
              <a:t>align=</a:t>
            </a:r>
            <a:r>
              <a:rPr lang="it-IT" sz="1400" dirty="0" smtClean="0"/>
              <a:t>"</a:t>
            </a:r>
            <a:r>
              <a:rPr lang="it-IT" sz="1400" dirty="0" err="1" smtClean="0"/>
              <a:t>bottom</a:t>
            </a:r>
            <a:r>
              <a:rPr lang="it-IT" sz="1400" dirty="0" smtClean="0"/>
              <a:t>"&gt;Questa è una tabella di </a:t>
            </a:r>
            <a:r>
              <a:rPr lang="it-IT" sz="1400" dirty="0" smtClean="0"/>
              <a:t>esempio</a:t>
            </a:r>
          </a:p>
          <a:p>
            <a:pPr>
              <a:buNone/>
            </a:pPr>
            <a:r>
              <a:rPr lang="it-IT" sz="1400" dirty="0" smtClean="0"/>
              <a:t>	</a:t>
            </a:r>
            <a:r>
              <a:rPr lang="it-IT" sz="1400" dirty="0" smtClean="0"/>
              <a:t>&lt;/</a:t>
            </a:r>
            <a:r>
              <a:rPr lang="it-IT" sz="1400" dirty="0" err="1" smtClean="0"/>
              <a:t>caption</a:t>
            </a:r>
            <a:r>
              <a:rPr lang="it-IT" sz="1400" dirty="0" smtClean="0"/>
              <a:t>&gt; </a:t>
            </a:r>
            <a:endParaRPr lang="it-IT" sz="1400" dirty="0" smtClean="0"/>
          </a:p>
          <a:p>
            <a:pPr>
              <a:buNone/>
            </a:pPr>
            <a:r>
              <a:rPr lang="it-IT" sz="1400" dirty="0" smtClean="0"/>
              <a:t>	&lt;</a:t>
            </a:r>
            <a:r>
              <a:rPr lang="it-IT" sz="1400" dirty="0" err="1" smtClean="0"/>
              <a:t>tr</a:t>
            </a:r>
            <a:r>
              <a:rPr lang="it-IT" sz="1400" dirty="0" smtClean="0"/>
              <a:t>&gt; </a:t>
            </a:r>
            <a:endParaRPr lang="it-IT" sz="1400" dirty="0" smtClean="0"/>
          </a:p>
          <a:p>
            <a:pPr>
              <a:buNone/>
            </a:pPr>
            <a:r>
              <a:rPr lang="it-IT" sz="1400" dirty="0" smtClean="0"/>
              <a:t>	</a:t>
            </a:r>
            <a:r>
              <a:rPr lang="it-IT" sz="1400" dirty="0" smtClean="0"/>
              <a:t>	&lt;</a:t>
            </a:r>
            <a:r>
              <a:rPr lang="it-IT" sz="1400" dirty="0" err="1" smtClean="0"/>
              <a:t>th</a:t>
            </a:r>
            <a:r>
              <a:rPr lang="it-IT" sz="1400" dirty="0" smtClean="0"/>
              <a:t>&gt;Intestazione 1&lt;/</a:t>
            </a:r>
            <a:r>
              <a:rPr lang="it-IT" sz="1400" dirty="0" err="1" smtClean="0"/>
              <a:t>th</a:t>
            </a:r>
            <a:r>
              <a:rPr lang="it-IT" sz="1400" dirty="0" smtClean="0"/>
              <a:t>&gt; </a:t>
            </a:r>
            <a:endParaRPr lang="it-IT" sz="1400" dirty="0" smtClean="0"/>
          </a:p>
          <a:p>
            <a:pPr>
              <a:buNone/>
            </a:pPr>
            <a:r>
              <a:rPr lang="it-IT" sz="1400" dirty="0" smtClean="0"/>
              <a:t>		&lt;</a:t>
            </a:r>
            <a:r>
              <a:rPr lang="it-IT" sz="1400" dirty="0" err="1" smtClean="0"/>
              <a:t>th</a:t>
            </a:r>
            <a:r>
              <a:rPr lang="it-IT" sz="1400" dirty="0" smtClean="0"/>
              <a:t>&gt;Intestazione 2&lt;/</a:t>
            </a:r>
            <a:r>
              <a:rPr lang="it-IT" sz="1400" dirty="0" err="1" smtClean="0"/>
              <a:t>th</a:t>
            </a:r>
            <a:r>
              <a:rPr lang="it-IT" sz="1400" dirty="0" smtClean="0"/>
              <a:t>&gt; </a:t>
            </a:r>
            <a:endParaRPr lang="it-IT" sz="1400" dirty="0" smtClean="0"/>
          </a:p>
          <a:p>
            <a:pPr>
              <a:buNone/>
            </a:pPr>
            <a:r>
              <a:rPr lang="it-IT" sz="1400" dirty="0" smtClean="0"/>
              <a:t>	</a:t>
            </a:r>
            <a:r>
              <a:rPr lang="it-IT" sz="1400" dirty="0" smtClean="0"/>
              <a:t>&lt;/</a:t>
            </a:r>
            <a:r>
              <a:rPr lang="it-IT" sz="1400" dirty="0" err="1" smtClean="0"/>
              <a:t>tr</a:t>
            </a:r>
            <a:r>
              <a:rPr lang="it-IT" sz="1400" dirty="0" smtClean="0"/>
              <a:t>&gt; </a:t>
            </a:r>
            <a:endParaRPr lang="it-IT" sz="1400" dirty="0" smtClean="0"/>
          </a:p>
          <a:p>
            <a:pPr>
              <a:buNone/>
            </a:pPr>
            <a:r>
              <a:rPr lang="it-IT" sz="1400" dirty="0" smtClean="0"/>
              <a:t>	</a:t>
            </a:r>
            <a:r>
              <a:rPr lang="it-IT" sz="1400" dirty="0" smtClean="0"/>
              <a:t>&lt;</a:t>
            </a:r>
            <a:r>
              <a:rPr lang="it-IT" sz="1400" dirty="0" err="1" smtClean="0"/>
              <a:t>tr</a:t>
            </a:r>
            <a:r>
              <a:rPr lang="it-IT" sz="1400" dirty="0" smtClean="0"/>
              <a:t>&gt; </a:t>
            </a:r>
            <a:endParaRPr lang="it-IT" sz="1400" dirty="0" smtClean="0"/>
          </a:p>
          <a:p>
            <a:pPr>
              <a:buNone/>
            </a:pPr>
            <a:r>
              <a:rPr lang="it-IT" sz="1400" dirty="0" smtClean="0"/>
              <a:t>	</a:t>
            </a:r>
            <a:r>
              <a:rPr lang="it-IT" sz="1400" dirty="0" smtClean="0"/>
              <a:t>	&lt;</a:t>
            </a:r>
            <a:r>
              <a:rPr lang="it-IT" sz="1400" dirty="0" err="1" smtClean="0"/>
              <a:t>td</a:t>
            </a:r>
            <a:r>
              <a:rPr lang="it-IT" sz="1400" dirty="0" smtClean="0"/>
              <a:t> </a:t>
            </a:r>
            <a:r>
              <a:rPr lang="it-IT" sz="1400" dirty="0" err="1" smtClean="0"/>
              <a:t>align=</a:t>
            </a:r>
            <a:r>
              <a:rPr lang="it-IT" sz="1400" dirty="0" smtClean="0"/>
              <a:t>"center"&gt;Cella 1 colonna </a:t>
            </a:r>
            <a:r>
              <a:rPr lang="it-IT" sz="1400" dirty="0" smtClean="0"/>
              <a:t>1&lt;/</a:t>
            </a:r>
            <a:r>
              <a:rPr lang="it-IT" sz="1400" dirty="0" err="1" smtClean="0"/>
              <a:t>td</a:t>
            </a:r>
            <a:r>
              <a:rPr lang="it-IT" sz="1400" dirty="0" smtClean="0"/>
              <a:t>&gt; </a:t>
            </a:r>
            <a:endParaRPr lang="it-IT" sz="1400" dirty="0" smtClean="0"/>
          </a:p>
          <a:p>
            <a:pPr>
              <a:buNone/>
            </a:pPr>
            <a:r>
              <a:rPr lang="it-IT" sz="1400" dirty="0" smtClean="0"/>
              <a:t>	</a:t>
            </a:r>
            <a:r>
              <a:rPr lang="it-IT" sz="1400" dirty="0" smtClean="0"/>
              <a:t>	&lt;</a:t>
            </a:r>
            <a:r>
              <a:rPr lang="it-IT" sz="1400" dirty="0" err="1" smtClean="0"/>
              <a:t>td</a:t>
            </a:r>
            <a:r>
              <a:rPr lang="it-IT" sz="1400" dirty="0" smtClean="0"/>
              <a:t> </a:t>
            </a:r>
            <a:r>
              <a:rPr lang="it-IT" sz="1400" dirty="0" err="1" smtClean="0"/>
              <a:t>valign=</a:t>
            </a:r>
            <a:r>
              <a:rPr lang="it-IT" sz="1400" dirty="0" smtClean="0"/>
              <a:t>"top"&gt;Cella 1 colonna 2 </a:t>
            </a:r>
            <a:r>
              <a:rPr lang="it-IT" sz="1400" dirty="0" smtClean="0"/>
              <a:t>&lt;/</a:t>
            </a:r>
            <a:r>
              <a:rPr lang="it-IT" sz="1400" dirty="0" err="1" smtClean="0"/>
              <a:t>td</a:t>
            </a:r>
            <a:r>
              <a:rPr lang="it-IT" sz="1400" dirty="0" smtClean="0"/>
              <a:t>&gt; </a:t>
            </a:r>
            <a:endParaRPr lang="it-IT" sz="1400" dirty="0" smtClean="0"/>
          </a:p>
          <a:p>
            <a:pPr>
              <a:buNone/>
            </a:pPr>
            <a:r>
              <a:rPr lang="it-IT" sz="1400" dirty="0" smtClean="0"/>
              <a:t>	</a:t>
            </a:r>
            <a:r>
              <a:rPr lang="it-IT" sz="1400" dirty="0" smtClean="0"/>
              <a:t>&lt;/</a:t>
            </a:r>
            <a:r>
              <a:rPr lang="it-IT" sz="1400" dirty="0" err="1" smtClean="0"/>
              <a:t>tr</a:t>
            </a:r>
            <a:r>
              <a:rPr lang="it-IT" sz="1400" dirty="0" smtClean="0"/>
              <a:t>&gt; </a:t>
            </a:r>
            <a:endParaRPr lang="it-IT" sz="1400" dirty="0" smtClean="0"/>
          </a:p>
          <a:p>
            <a:pPr>
              <a:buNone/>
            </a:pPr>
            <a:r>
              <a:rPr lang="it-IT" sz="1400" dirty="0" smtClean="0"/>
              <a:t>	</a:t>
            </a:r>
            <a:r>
              <a:rPr lang="it-IT" sz="1400" dirty="0" smtClean="0"/>
              <a:t>&lt;</a:t>
            </a:r>
            <a:r>
              <a:rPr lang="it-IT" sz="1400" dirty="0" err="1" smtClean="0"/>
              <a:t>tr</a:t>
            </a:r>
            <a:r>
              <a:rPr lang="it-IT" sz="1400" dirty="0" smtClean="0"/>
              <a:t>&gt; </a:t>
            </a:r>
            <a:endParaRPr lang="it-IT" sz="1400" dirty="0" smtClean="0"/>
          </a:p>
          <a:p>
            <a:pPr>
              <a:buNone/>
            </a:pPr>
            <a:r>
              <a:rPr lang="it-IT" sz="1400" dirty="0" smtClean="0"/>
              <a:t>	</a:t>
            </a:r>
            <a:r>
              <a:rPr lang="it-IT" sz="1400" dirty="0" smtClean="0"/>
              <a:t>	&lt;</a:t>
            </a:r>
            <a:r>
              <a:rPr lang="it-IT" sz="1400" dirty="0" err="1" smtClean="0"/>
              <a:t>td</a:t>
            </a:r>
            <a:r>
              <a:rPr lang="it-IT" sz="1400" dirty="0" smtClean="0"/>
              <a:t>&gt;Cella 2 colonna 1&lt;/</a:t>
            </a:r>
            <a:r>
              <a:rPr lang="it-IT" sz="1400" dirty="0" err="1" smtClean="0"/>
              <a:t>td</a:t>
            </a:r>
            <a:r>
              <a:rPr lang="it-IT" sz="1400" dirty="0" smtClean="0"/>
              <a:t>&gt; </a:t>
            </a:r>
            <a:endParaRPr lang="it-IT" sz="1400" dirty="0" smtClean="0"/>
          </a:p>
          <a:p>
            <a:pPr>
              <a:buNone/>
            </a:pPr>
            <a:r>
              <a:rPr lang="it-IT" sz="1400" dirty="0" smtClean="0"/>
              <a:t>	</a:t>
            </a:r>
            <a:r>
              <a:rPr lang="it-IT" sz="1400" dirty="0" smtClean="0"/>
              <a:t>	&lt;</a:t>
            </a:r>
            <a:r>
              <a:rPr lang="it-IT" sz="1400" dirty="0" err="1" smtClean="0"/>
              <a:t>td</a:t>
            </a:r>
            <a:r>
              <a:rPr lang="it-IT" sz="1400" dirty="0" smtClean="0"/>
              <a:t> </a:t>
            </a:r>
            <a:r>
              <a:rPr lang="it-IT" sz="1400" dirty="0" err="1" smtClean="0"/>
              <a:t>width=</a:t>
            </a:r>
            <a:r>
              <a:rPr lang="it-IT" sz="1400" dirty="0" smtClean="0"/>
              <a:t>"70%"&gt;Cella 2 colonna 2&lt;/</a:t>
            </a:r>
            <a:r>
              <a:rPr lang="it-IT" sz="1400" dirty="0" err="1" smtClean="0"/>
              <a:t>td</a:t>
            </a:r>
            <a:r>
              <a:rPr lang="it-IT" sz="1400" dirty="0" smtClean="0"/>
              <a:t>&gt; </a:t>
            </a:r>
            <a:endParaRPr lang="it-IT" sz="1400" dirty="0" smtClean="0"/>
          </a:p>
          <a:p>
            <a:pPr>
              <a:buNone/>
            </a:pPr>
            <a:r>
              <a:rPr lang="it-IT" sz="1400" dirty="0" smtClean="0"/>
              <a:t>	</a:t>
            </a:r>
            <a:r>
              <a:rPr lang="it-IT" sz="1400" dirty="0" smtClean="0"/>
              <a:t>&lt;/</a:t>
            </a:r>
            <a:r>
              <a:rPr lang="it-IT" sz="1400" dirty="0" err="1" smtClean="0"/>
              <a:t>tr</a:t>
            </a:r>
            <a:r>
              <a:rPr lang="it-IT" sz="1400" dirty="0" smtClean="0"/>
              <a:t>&gt; </a:t>
            </a:r>
            <a:endParaRPr lang="it-IT" sz="1400" dirty="0" smtClean="0"/>
          </a:p>
          <a:p>
            <a:pPr>
              <a:buNone/>
            </a:pPr>
            <a:r>
              <a:rPr lang="it-IT" sz="1400" dirty="0" smtClean="0"/>
              <a:t>&lt;/</a:t>
            </a:r>
            <a:r>
              <a:rPr lang="it-IT" sz="1400" dirty="0" err="1" smtClean="0"/>
              <a:t>table</a:t>
            </a:r>
            <a:r>
              <a:rPr lang="it-IT" sz="1400" dirty="0" smtClean="0"/>
              <a:t>&gt;</a:t>
            </a:r>
            <a:endParaRPr lang="it-IT"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SFONDO</a:t>
            </a:r>
            <a:endParaRPr lang="it-IT" dirty="0"/>
          </a:p>
        </p:txBody>
      </p:sp>
      <p:sp>
        <p:nvSpPr>
          <p:cNvPr id="3" name="Segnaposto contenuto 2"/>
          <p:cNvSpPr>
            <a:spLocks noGrp="1"/>
          </p:cNvSpPr>
          <p:nvPr>
            <p:ph sz="quarter" idx="1"/>
          </p:nvPr>
        </p:nvSpPr>
        <p:spPr/>
        <p:txBody>
          <a:bodyPr/>
          <a:lstStyle/>
          <a:p>
            <a:r>
              <a:rPr lang="it-IT" dirty="0" smtClean="0"/>
              <a:t>Per poter settare un colore come sfondo di una pagina è sufficiente servirsi dell'attributo </a:t>
            </a:r>
            <a:r>
              <a:rPr lang="it-IT" b="1" dirty="0" err="1" smtClean="0"/>
              <a:t>bgcolor</a:t>
            </a:r>
            <a:r>
              <a:rPr lang="it-IT" dirty="0" smtClean="0"/>
              <a:t> che va inserito all'interno del </a:t>
            </a:r>
            <a:r>
              <a:rPr lang="it-IT" dirty="0" err="1" smtClean="0"/>
              <a:t>tag</a:t>
            </a:r>
            <a:r>
              <a:rPr lang="it-IT" dirty="0" smtClean="0"/>
              <a:t> &lt;body&gt;. L'attributo </a:t>
            </a:r>
            <a:r>
              <a:rPr lang="it-IT" dirty="0" err="1" smtClean="0"/>
              <a:t>bgcolor</a:t>
            </a:r>
            <a:r>
              <a:rPr lang="it-IT" dirty="0" smtClean="0"/>
              <a:t> sta per </a:t>
            </a:r>
            <a:r>
              <a:rPr lang="it-IT" i="1" dirty="0" smtClean="0"/>
              <a:t>background color</a:t>
            </a:r>
            <a:r>
              <a:rPr lang="it-IT" dirty="0" smtClean="0"/>
              <a:t> che com'è facile intuire corrisponde all'italiano: colore di sfondo. Come valore dell'attributo </a:t>
            </a:r>
            <a:r>
              <a:rPr lang="it-IT" dirty="0" err="1" smtClean="0"/>
              <a:t>bgcolor</a:t>
            </a:r>
            <a:r>
              <a:rPr lang="it-IT" dirty="0" smtClean="0"/>
              <a:t> si può impostare qualsiasi colore, sia attraverso il suo valore nominale che attraverso il suo valore esadecimale</a:t>
            </a:r>
            <a:r>
              <a:rPr lang="it-IT" dirty="0" smtClean="0"/>
              <a:t>.</a:t>
            </a:r>
            <a:endParaRPr lang="it-IT"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SFONDO</a:t>
            </a:r>
            <a:endParaRPr lang="it-IT" dirty="0"/>
          </a:p>
        </p:txBody>
      </p:sp>
      <p:sp>
        <p:nvSpPr>
          <p:cNvPr id="3" name="Segnaposto contenuto 2"/>
          <p:cNvSpPr>
            <a:spLocks noGrp="1"/>
          </p:cNvSpPr>
          <p:nvPr>
            <p:ph sz="quarter" idx="1"/>
          </p:nvPr>
        </p:nvSpPr>
        <p:spPr/>
        <p:txBody>
          <a:bodyPr/>
          <a:lstStyle/>
          <a:p>
            <a:r>
              <a:rPr lang="it-IT" dirty="0" smtClean="0"/>
              <a:t>La sintassi per l'uso di </a:t>
            </a:r>
            <a:r>
              <a:rPr lang="it-IT" b="1" dirty="0" err="1" smtClean="0"/>
              <a:t>bgcolor</a:t>
            </a:r>
            <a:r>
              <a:rPr lang="it-IT" dirty="0" smtClean="0"/>
              <a:t>:</a:t>
            </a:r>
          </a:p>
          <a:p>
            <a:r>
              <a:rPr lang="it-IT" dirty="0" smtClean="0"/>
              <a:t>&lt;body </a:t>
            </a:r>
            <a:r>
              <a:rPr lang="it-IT" dirty="0" err="1" smtClean="0"/>
              <a:t>bgcolor=</a:t>
            </a:r>
            <a:r>
              <a:rPr lang="it-IT" dirty="0" smtClean="0"/>
              <a:t>"#FFFF00"&gt; La pagina avrà uno sfondo di colore giallo (valore esadecimale) &lt;/body&gt; &lt;</a:t>
            </a:r>
            <a:r>
              <a:rPr lang="it-IT" dirty="0" err="1" smtClean="0"/>
              <a:t>body</a:t>
            </a:r>
            <a:r>
              <a:rPr lang="it-IT" dirty="0" smtClean="0"/>
              <a:t> </a:t>
            </a:r>
            <a:r>
              <a:rPr lang="it-IT" dirty="0" err="1" smtClean="0"/>
              <a:t>bgcolor=</a:t>
            </a:r>
            <a:r>
              <a:rPr lang="it-IT" dirty="0" smtClean="0"/>
              <a:t>"</a:t>
            </a:r>
            <a:r>
              <a:rPr lang="it-IT" dirty="0" err="1" smtClean="0"/>
              <a:t>black</a:t>
            </a:r>
            <a:r>
              <a:rPr lang="it-IT" dirty="0" smtClean="0"/>
              <a:t>"&gt; La pagina avrà uno sfondo di colore nero (valore nominale) &lt;/body&gt; </a:t>
            </a:r>
            <a:endParaRPr lang="it-IT"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755576" y="1988840"/>
          <a:ext cx="7704858" cy="3960441"/>
        </p:xfrm>
        <a:graphic>
          <a:graphicData uri="http://schemas.openxmlformats.org/drawingml/2006/table">
            <a:tbl>
              <a:tblPr firstRow="1" bandRow="1">
                <a:tableStyleId>{D7AC3CCA-C797-4891-BE02-D94E43425B78}</a:tableStyleId>
              </a:tblPr>
              <a:tblGrid>
                <a:gridCol w="1284143"/>
                <a:gridCol w="1284143"/>
                <a:gridCol w="1284143"/>
                <a:gridCol w="1284143"/>
                <a:gridCol w="1284143"/>
                <a:gridCol w="1284143"/>
              </a:tblGrid>
              <a:tr h="1320147">
                <a:tc>
                  <a:txBody>
                    <a:bodyPr/>
                    <a:lstStyle/>
                    <a:p>
                      <a:r>
                        <a:rPr lang="it-IT" b="1" dirty="0" smtClean="0">
                          <a:solidFill>
                            <a:schemeClr val="tx1"/>
                          </a:solidFill>
                        </a:rPr>
                        <a:t>LEZ.</a:t>
                      </a:r>
                      <a:r>
                        <a:rPr lang="it-IT" b="1" baseline="0" dirty="0" smtClean="0">
                          <a:solidFill>
                            <a:schemeClr val="tx1"/>
                          </a:solidFill>
                        </a:rPr>
                        <a:t> 1</a:t>
                      </a:r>
                    </a:p>
                    <a:p>
                      <a:r>
                        <a:rPr lang="it-IT" sz="1200" b="0" i="1" dirty="0" smtClean="0">
                          <a:solidFill>
                            <a:schemeClr val="tx1"/>
                          </a:solidFill>
                        </a:rPr>
                        <a:t>INTRODUZIONE</a:t>
                      </a:r>
                      <a:r>
                        <a:rPr lang="it-IT" sz="1200" b="0" i="1" baseline="0" dirty="0" smtClean="0">
                          <a:solidFill>
                            <a:schemeClr val="tx1"/>
                          </a:solidFill>
                        </a:rPr>
                        <a:t> AL CORSO</a:t>
                      </a:r>
                      <a:endParaRPr lang="it-IT" sz="1200" b="0" i="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2	</a:t>
                      </a:r>
                    </a:p>
                    <a:p>
                      <a:r>
                        <a:rPr lang="it-IT" sz="1200" b="0" i="1" dirty="0" smtClean="0"/>
                        <a:t>LA</a:t>
                      </a:r>
                      <a:r>
                        <a:rPr lang="it-IT" sz="1200" b="0" i="1" baseline="0" dirty="0" smtClean="0"/>
                        <a:t> RETE INTERNET</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3</a:t>
                      </a:r>
                      <a:endParaRPr lang="it-IT" b="1" dirty="0" smtClean="0"/>
                    </a:p>
                    <a:p>
                      <a:r>
                        <a:rPr lang="it-IT" sz="1200" b="0" i="1" dirty="0" smtClean="0"/>
                        <a:t>IL WEB</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4</a:t>
                      </a:r>
                      <a:endParaRPr lang="it-IT" b="1" dirty="0" smtClean="0"/>
                    </a:p>
                    <a:p>
                      <a:r>
                        <a:rPr kumimoji="0" lang="it-IT" sz="1200" b="0" i="1" kern="1200" baseline="0" dirty="0" smtClean="0">
                          <a:solidFill>
                            <a:schemeClr val="dk1"/>
                          </a:solidFill>
                          <a:latin typeface="+mn-lt"/>
                          <a:ea typeface="+mn-ea"/>
                          <a:cs typeface="+mn-cs"/>
                        </a:rPr>
                        <a:t>LA POSTA ELETTRONICA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5</a:t>
                      </a:r>
                      <a:endParaRPr lang="it-IT" b="1" dirty="0" smtClean="0"/>
                    </a:p>
                    <a:p>
                      <a:r>
                        <a:rPr kumimoji="0" lang="it-IT" sz="1200" b="0" i="1" kern="1200" baseline="0" dirty="0" smtClean="0">
                          <a:solidFill>
                            <a:schemeClr val="dk1"/>
                          </a:solidFill>
                          <a:latin typeface="+mn-lt"/>
                          <a:ea typeface="+mn-ea"/>
                          <a:cs typeface="+mn-cs"/>
                        </a:rPr>
                        <a:t>LE RETI P2P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6</a:t>
                      </a:r>
                      <a:endParaRPr lang="it-IT" b="1" dirty="0" smtClean="0"/>
                    </a:p>
                    <a:p>
                      <a:r>
                        <a:rPr kumimoji="0" lang="it-IT" sz="1200" b="0" i="1" kern="1200" baseline="0" dirty="0" smtClean="0">
                          <a:solidFill>
                            <a:schemeClr val="dk1"/>
                          </a:solidFill>
                          <a:latin typeface="+mn-lt"/>
                          <a:ea typeface="+mn-ea"/>
                          <a:cs typeface="+mn-cs"/>
                        </a:rPr>
                        <a:t>CLASSI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APPLICAZIONI WEB</a:t>
                      </a: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baseline="0" dirty="0" smtClean="0">
                          <a:solidFill>
                            <a:schemeClr val="dk1"/>
                          </a:solidFill>
                          <a:latin typeface="+mn-lt"/>
                          <a:ea typeface="+mn-ea"/>
                          <a:cs typeface="+mn-cs"/>
                        </a:rPr>
                        <a:t>PORTALI E MOTORI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RICERCA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8</a:t>
                      </a:r>
                      <a:endParaRPr lang="it-IT"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 SOCIAL NETWORKS</a:t>
                      </a:r>
                    </a:p>
                    <a:p>
                      <a:endParaRPr lang="it-IT"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CONCETTO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IPERTESTO</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PROGETTO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IPERTESTI</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IL LINGUAGGIO HTML</a:t>
                      </a: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dk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ESERCITAZIONE SU HTML</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dk1"/>
                        </a:solidFill>
                        <a:latin typeface="+mn-lt"/>
                        <a:ea typeface="+mn-ea"/>
                        <a:cs typeface="+mn-cs"/>
                      </a:endParaRP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LEZ.</a:t>
                      </a:r>
                      <a:r>
                        <a:rPr lang="it-IT" b="1" baseline="0" dirty="0" smtClean="0">
                          <a:solidFill>
                            <a:srgbClr val="FF0000"/>
                          </a:solidFill>
                        </a:rPr>
                        <a:t> 13</a:t>
                      </a:r>
                      <a:endParaRPr lang="it-IT" b="1" dirty="0" smtClean="0">
                        <a:solidFill>
                          <a:srgbClr val="FF0000"/>
                        </a:solidFill>
                      </a:endParaRPr>
                    </a:p>
                    <a:p>
                      <a:r>
                        <a:rPr kumimoji="0" lang="it-IT" sz="1200" b="0" i="1" kern="1200" baseline="0" dirty="0" smtClean="0">
                          <a:solidFill>
                            <a:srgbClr val="FF0000"/>
                          </a:solidFill>
                          <a:latin typeface="+mn-lt"/>
                          <a:ea typeface="+mn-ea"/>
                          <a:cs typeface="+mn-cs"/>
                        </a:rPr>
                        <a:t>LABORATORIO </a:t>
                      </a:r>
                      <a:r>
                        <a:rPr kumimoji="0" lang="it-IT" sz="1200" b="0" i="1" kern="1200" baseline="0" dirty="0" err="1" smtClean="0">
                          <a:solidFill>
                            <a:srgbClr val="FF0000"/>
                          </a:solidFill>
                          <a:latin typeface="+mn-lt"/>
                          <a:ea typeface="+mn-ea"/>
                          <a:cs typeface="+mn-cs"/>
                        </a:rPr>
                        <a:t>DI</a:t>
                      </a:r>
                      <a:r>
                        <a:rPr kumimoji="0" lang="it-IT" sz="1200" b="0" i="1" kern="1200" baseline="0" dirty="0" smtClean="0">
                          <a:solidFill>
                            <a:srgbClr val="FF0000"/>
                          </a:solidFill>
                          <a:latin typeface="+mn-lt"/>
                          <a:ea typeface="+mn-ea"/>
                          <a:cs typeface="+mn-cs"/>
                        </a:rPr>
                        <a:t> SVILUPPO </a:t>
                      </a:r>
                      <a:r>
                        <a:rPr kumimoji="0" lang="it-IT" sz="1200" b="0" i="1" kern="1200" baseline="0" dirty="0" err="1" smtClean="0">
                          <a:solidFill>
                            <a:srgbClr val="FF0000"/>
                          </a:solidFill>
                          <a:latin typeface="+mn-lt"/>
                          <a:ea typeface="+mn-ea"/>
                          <a:cs typeface="+mn-cs"/>
                        </a:rPr>
                        <a:t>DI</a:t>
                      </a:r>
                      <a:r>
                        <a:rPr kumimoji="0" lang="it-IT" sz="1200" b="0" i="1" kern="1200" baseline="0" dirty="0" smtClean="0">
                          <a:solidFill>
                            <a:srgbClr val="FF0000"/>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14</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15</a:t>
                      </a:r>
                      <a:endParaRPr lang="it-IT" b="1" dirty="0" smtClean="0"/>
                    </a:p>
                    <a:p>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16</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17</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18</a:t>
                      </a:r>
                      <a:endParaRPr lang="it-IT" b="1" dirty="0" smtClean="0"/>
                    </a:p>
                    <a:p>
                      <a:r>
                        <a:rPr kumimoji="0" lang="it-IT" sz="1200" b="0" i="1" kern="1200" baseline="0" dirty="0" smtClean="0">
                          <a:solidFill>
                            <a:schemeClr val="dk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IMMAGINE </a:t>
            </a:r>
            <a:r>
              <a:rPr lang="it-IT" dirty="0" err="1" smtClean="0"/>
              <a:t>DI</a:t>
            </a:r>
            <a:r>
              <a:rPr lang="it-IT" dirty="0" smtClean="0"/>
              <a:t> SFONDO</a:t>
            </a:r>
            <a:endParaRPr lang="it-IT" dirty="0"/>
          </a:p>
        </p:txBody>
      </p:sp>
      <p:sp>
        <p:nvSpPr>
          <p:cNvPr id="3" name="Segnaposto contenuto 2"/>
          <p:cNvSpPr>
            <a:spLocks noGrp="1"/>
          </p:cNvSpPr>
          <p:nvPr>
            <p:ph sz="quarter" idx="1"/>
          </p:nvPr>
        </p:nvSpPr>
        <p:spPr/>
        <p:txBody>
          <a:bodyPr/>
          <a:lstStyle/>
          <a:p>
            <a:r>
              <a:rPr lang="it-IT" dirty="0" smtClean="0"/>
              <a:t>Una volta settata un'immagine come sfondo di una pagina essa verrà ripetuta sia orizzontalmente che verticalmente, bisognerà quindi stare attenti alla colorazione del testo in modo che questo sia in ogni caso leggibile. È possibile anche combinare un'immagine di sfondo con una colorazione di modo che nell'attesa del caricamento dell'immagine l'utente possa comunque leggere il testo. L'attributo per poter inserire un'immagine di sfondo è </a:t>
            </a:r>
            <a:r>
              <a:rPr lang="it-IT" b="1" dirty="0" smtClean="0"/>
              <a:t>background</a:t>
            </a:r>
            <a:r>
              <a:rPr lang="it-IT" dirty="0" smtClean="0"/>
              <a:t> che va inserito sempre all'interno di &lt;body&gt;, il suo valore ovviamente sarà l'url che porterà all'immagine in questione</a:t>
            </a:r>
            <a:r>
              <a:rPr lang="it-IT" dirty="0" smtClean="0"/>
              <a:t>.</a:t>
            </a:r>
            <a:endParaRPr lang="it-IT"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pPr>
              <a:buNone/>
            </a:pPr>
            <a:r>
              <a:rPr lang="it-IT" dirty="0" smtClean="0"/>
              <a:t>&lt;</a:t>
            </a:r>
            <a:r>
              <a:rPr lang="it-IT" dirty="0" smtClean="0"/>
              <a:t>body </a:t>
            </a:r>
            <a:r>
              <a:rPr lang="it-IT" dirty="0" err="1" smtClean="0"/>
              <a:t>bgcolor=</a:t>
            </a:r>
            <a:r>
              <a:rPr lang="it-IT" dirty="0" smtClean="0"/>
              <a:t>"#FFFF00" </a:t>
            </a:r>
            <a:r>
              <a:rPr lang="it-IT" dirty="0" err="1" smtClean="0"/>
              <a:t>background=</a:t>
            </a:r>
            <a:r>
              <a:rPr lang="it-IT" dirty="0" smtClean="0"/>
              <a:t>"</a:t>
            </a:r>
            <a:r>
              <a:rPr lang="it-IT" dirty="0" err="1" smtClean="0"/>
              <a:t>immagine.jpg</a:t>
            </a:r>
            <a:r>
              <a:rPr lang="it-IT" dirty="0" smtClean="0"/>
              <a:t>"&gt; Questa pagina contiene un'immagine come sfondo, tuttavia mentre essa verrà caricata vedrai uno sfondo di colore giallo </a:t>
            </a:r>
            <a:endParaRPr lang="it-IT" dirty="0" smtClean="0"/>
          </a:p>
          <a:p>
            <a:pPr>
              <a:buNone/>
            </a:pPr>
            <a:r>
              <a:rPr lang="it-IT" dirty="0" smtClean="0"/>
              <a:t>&lt;/</a:t>
            </a:r>
            <a:r>
              <a:rPr lang="it-IT" dirty="0" smtClean="0"/>
              <a:t>body&gt; </a:t>
            </a:r>
          </a:p>
          <a:p>
            <a:endParaRPr lang="it-IT" dirty="0" smtClean="0"/>
          </a:p>
          <a:p>
            <a:endParaRPr lang="it-IT" dirty="0" smtClean="0"/>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IMMAGINI</a:t>
            </a:r>
          </a:p>
          <a:p>
            <a:r>
              <a:rPr lang="it-IT" dirty="0" smtClean="0"/>
              <a:t>TABELLE</a:t>
            </a:r>
          </a:p>
          <a:p>
            <a:r>
              <a:rPr lang="it-IT" dirty="0" smtClean="0"/>
              <a:t>SFONDI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IMMAGINI</a:t>
            </a:r>
            <a:endParaRPr lang="it-IT" dirty="0"/>
          </a:p>
        </p:txBody>
      </p:sp>
      <p:sp>
        <p:nvSpPr>
          <p:cNvPr id="3" name="Segnaposto contenuto 2"/>
          <p:cNvSpPr>
            <a:spLocks noGrp="1"/>
          </p:cNvSpPr>
          <p:nvPr>
            <p:ph sz="quarter" idx="1"/>
          </p:nvPr>
        </p:nvSpPr>
        <p:spPr/>
        <p:txBody>
          <a:bodyPr/>
          <a:lstStyle/>
          <a:p>
            <a:r>
              <a:rPr lang="it-IT" dirty="0" smtClean="0"/>
              <a:t>La sintassi di base per inserire un'immagine all'interno di una pagina web è la seguente </a:t>
            </a:r>
            <a:endParaRPr lang="it-IT" dirty="0" smtClean="0"/>
          </a:p>
          <a:p>
            <a:pPr>
              <a:buNone/>
            </a:pPr>
            <a:endParaRPr lang="it-IT" dirty="0" smtClean="0"/>
          </a:p>
          <a:p>
            <a:pPr>
              <a:buNone/>
            </a:pPr>
            <a:r>
              <a:rPr lang="it-IT" dirty="0" smtClean="0"/>
              <a:t>&lt;</a:t>
            </a:r>
            <a:r>
              <a:rPr lang="it-IT" dirty="0" err="1" smtClean="0"/>
              <a:t>img</a:t>
            </a:r>
            <a:r>
              <a:rPr lang="it-IT" dirty="0" smtClean="0"/>
              <a:t> </a:t>
            </a:r>
            <a:r>
              <a:rPr lang="it-IT" dirty="0" err="1" smtClean="0"/>
              <a:t>src=</a:t>
            </a:r>
            <a:r>
              <a:rPr lang="it-IT" dirty="0" smtClean="0"/>
              <a:t>"url dell'immagine" </a:t>
            </a:r>
            <a:r>
              <a:rPr lang="it-IT" dirty="0" err="1" smtClean="0"/>
              <a:t>alt=</a:t>
            </a:r>
            <a:r>
              <a:rPr lang="it-IT" dirty="0" smtClean="0"/>
              <a:t>"testo alternativo"&gt;</a:t>
            </a:r>
          </a:p>
          <a:p>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ATTRIBUTI DELLE IMMAGINI</a:t>
            </a:r>
            <a:endParaRPr lang="it-IT" dirty="0"/>
          </a:p>
        </p:txBody>
      </p:sp>
      <p:graphicFrame>
        <p:nvGraphicFramePr>
          <p:cNvPr id="4" name="Tabella 3"/>
          <p:cNvGraphicFramePr>
            <a:graphicFrameLocks noGrp="1"/>
          </p:cNvGraphicFramePr>
          <p:nvPr/>
        </p:nvGraphicFramePr>
        <p:xfrm>
          <a:off x="1259632" y="1628800"/>
          <a:ext cx="5400600" cy="3528391"/>
        </p:xfrm>
        <a:graphic>
          <a:graphicData uri="http://schemas.openxmlformats.org/drawingml/2006/table">
            <a:tbl>
              <a:tblPr/>
              <a:tblGrid>
                <a:gridCol w="1045277"/>
                <a:gridCol w="4355323"/>
              </a:tblGrid>
              <a:tr h="352839">
                <a:tc>
                  <a:txBody>
                    <a:bodyPr/>
                    <a:lstStyle/>
                    <a:p>
                      <a:pPr algn="l" fontAlgn="b"/>
                      <a:r>
                        <a:rPr lang="it-IT" sz="2000" b="0" i="0" u="none" strike="noStrike" dirty="0">
                          <a:solidFill>
                            <a:srgbClr val="FF0000"/>
                          </a:solidFill>
                          <a:latin typeface="Calibri"/>
                        </a:rPr>
                        <a:t>Attributo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a:solidFill>
                            <a:srgbClr val="FF0000"/>
                          </a:solidFill>
                          <a:latin typeface="Calibri"/>
                        </a:rPr>
                        <a:t>Significato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58518">
                <a:tc>
                  <a:txBody>
                    <a:bodyPr/>
                    <a:lstStyle/>
                    <a:p>
                      <a:pPr algn="l" fontAlgn="b"/>
                      <a:r>
                        <a:rPr lang="it-IT" sz="2000" b="0" i="0" u="none" strike="noStrike" dirty="0" err="1">
                          <a:solidFill>
                            <a:srgbClr val="000000"/>
                          </a:solidFill>
                          <a:latin typeface="Calibri"/>
                        </a:rPr>
                        <a:t>border</a:t>
                      </a:r>
                      <a:r>
                        <a:rPr lang="it-IT" sz="2000" b="0" i="0" u="none" strike="noStrike" dirty="0">
                          <a:solidFill>
                            <a:srgbClr val="000000"/>
                          </a:solidFill>
                          <a:latin typeface="Calibri"/>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dirty="0">
                          <a:solidFill>
                            <a:srgbClr val="000000"/>
                          </a:solidFill>
                          <a:latin typeface="Calibri"/>
                        </a:rPr>
                        <a:t>identifica il bordo che a 0 non è presente, salendo con i numeri aumenta di spessore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5678">
                <a:tc>
                  <a:txBody>
                    <a:bodyPr/>
                    <a:lstStyle/>
                    <a:p>
                      <a:pPr algn="l" fontAlgn="b"/>
                      <a:r>
                        <a:rPr lang="it-IT" sz="2000" b="0" i="0" u="none" strike="noStrike">
                          <a:solidFill>
                            <a:srgbClr val="000000"/>
                          </a:solidFill>
                          <a:latin typeface="Calibri"/>
                        </a:rPr>
                        <a:t>title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dirty="0">
                          <a:solidFill>
                            <a:srgbClr val="000000"/>
                          </a:solidFill>
                          <a:latin typeface="Calibri"/>
                        </a:rPr>
                        <a:t>testo informativo, visualizzato posizionando il cursore sopra l'immagine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839">
                <a:tc>
                  <a:txBody>
                    <a:bodyPr/>
                    <a:lstStyle/>
                    <a:p>
                      <a:pPr algn="l" fontAlgn="b"/>
                      <a:r>
                        <a:rPr lang="it-IT" sz="2000" b="0" i="0" u="none" strike="noStrike">
                          <a:solidFill>
                            <a:srgbClr val="000000"/>
                          </a:solidFill>
                          <a:latin typeface="Calibri"/>
                        </a:rPr>
                        <a:t>width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dirty="0">
                          <a:solidFill>
                            <a:srgbClr val="000000"/>
                          </a:solidFill>
                          <a:latin typeface="Calibri"/>
                        </a:rPr>
                        <a:t>forza la dimensione della foto in larghezza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839">
                <a:tc>
                  <a:txBody>
                    <a:bodyPr/>
                    <a:lstStyle/>
                    <a:p>
                      <a:pPr algn="l" fontAlgn="b"/>
                      <a:r>
                        <a:rPr lang="it-IT" sz="2000" b="0" i="0" u="none" strike="noStrike">
                          <a:solidFill>
                            <a:srgbClr val="000000"/>
                          </a:solidFill>
                          <a:latin typeface="Calibri"/>
                        </a:rPr>
                        <a:t>height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dirty="0">
                          <a:solidFill>
                            <a:srgbClr val="000000"/>
                          </a:solidFill>
                          <a:latin typeface="Calibri"/>
                        </a:rPr>
                        <a:t>forza la dimensione della foto in altezza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5678">
                <a:tc>
                  <a:txBody>
                    <a:bodyPr/>
                    <a:lstStyle/>
                    <a:p>
                      <a:pPr algn="l" fontAlgn="b"/>
                      <a:r>
                        <a:rPr lang="it-IT" sz="2000" b="0" i="0" u="none" strike="noStrike">
                          <a:solidFill>
                            <a:srgbClr val="000000"/>
                          </a:solidFill>
                          <a:latin typeface="Calibri"/>
                        </a:rPr>
                        <a:t>alt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2000" b="0" i="0" u="none" strike="noStrike" dirty="0">
                          <a:solidFill>
                            <a:srgbClr val="000000"/>
                          </a:solidFill>
                          <a:latin typeface="Calibri"/>
                        </a:rPr>
                        <a:t>permette di specificare un testo alternativo, descrittivo dell'immagine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pPr>
              <a:buNone/>
            </a:pPr>
            <a:endParaRPr lang="en-US" dirty="0" smtClean="0"/>
          </a:p>
          <a:p>
            <a:pPr>
              <a:buNone/>
            </a:pPr>
            <a:r>
              <a:rPr lang="en-US" dirty="0" smtClean="0"/>
              <a:t>&lt;</a:t>
            </a:r>
            <a:r>
              <a:rPr lang="en-US" dirty="0" smtClean="0"/>
              <a:t>body&gt; </a:t>
            </a:r>
            <a:endParaRPr lang="en-US" dirty="0" smtClean="0"/>
          </a:p>
          <a:p>
            <a:pPr>
              <a:buNone/>
            </a:pPr>
            <a:r>
              <a:rPr lang="en-US" dirty="0" smtClean="0"/>
              <a:t>	</a:t>
            </a:r>
            <a:r>
              <a:rPr lang="en-US" dirty="0" smtClean="0"/>
              <a:t>&lt;</a:t>
            </a:r>
            <a:r>
              <a:rPr lang="en-US" dirty="0" err="1" smtClean="0"/>
              <a:t>img</a:t>
            </a:r>
            <a:r>
              <a:rPr lang="en-US" dirty="0" smtClean="0"/>
              <a:t> </a:t>
            </a:r>
            <a:r>
              <a:rPr lang="en-US" dirty="0" err="1" smtClean="0"/>
              <a:t>src</a:t>
            </a:r>
            <a:r>
              <a:rPr lang="en-US" dirty="0" smtClean="0"/>
              <a:t> =	"</a:t>
            </a:r>
            <a:r>
              <a:rPr lang="en-US" dirty="0" smtClean="0"/>
              <a:t>http://</a:t>
            </a:r>
            <a:r>
              <a:rPr lang="en-US" dirty="0" smtClean="0"/>
              <a:t>it.wikibooks.org/skins1.5/monobook/user.gif</a:t>
            </a:r>
            <a:r>
              <a:rPr lang="en-US" dirty="0" smtClean="0"/>
              <a:t>" </a:t>
            </a:r>
            <a:endParaRPr lang="en-US" dirty="0" smtClean="0"/>
          </a:p>
          <a:p>
            <a:pPr>
              <a:buNone/>
            </a:pPr>
            <a:r>
              <a:rPr lang="en-US" dirty="0" smtClean="0"/>
              <a:t>	</a:t>
            </a:r>
            <a:r>
              <a:rPr lang="en-US" dirty="0" smtClean="0"/>
              <a:t>		alt</a:t>
            </a:r>
            <a:r>
              <a:rPr lang="en-US" dirty="0" smtClean="0"/>
              <a:t>="</a:t>
            </a:r>
            <a:r>
              <a:rPr lang="en-US" dirty="0" err="1" smtClean="0"/>
              <a:t>immagine</a:t>
            </a:r>
            <a:r>
              <a:rPr lang="en-US" dirty="0" smtClean="0"/>
              <a:t> </a:t>
            </a:r>
            <a:r>
              <a:rPr lang="en-US" dirty="0" err="1" smtClean="0"/>
              <a:t>utente</a:t>
            </a:r>
            <a:r>
              <a:rPr lang="en-US" dirty="0" smtClean="0"/>
              <a:t>" </a:t>
            </a:r>
            <a:r>
              <a:rPr lang="en-US" dirty="0" smtClean="0"/>
              <a:t/>
            </a:r>
            <a:br>
              <a:rPr lang="en-US" dirty="0" smtClean="0"/>
            </a:br>
            <a:r>
              <a:rPr lang="en-US" dirty="0" smtClean="0"/>
              <a:t>		height</a:t>
            </a:r>
            <a:r>
              <a:rPr lang="en-US" dirty="0" smtClean="0"/>
              <a:t>="30" </a:t>
            </a:r>
            <a:endParaRPr lang="en-US" dirty="0" smtClean="0"/>
          </a:p>
          <a:p>
            <a:pPr>
              <a:buNone/>
            </a:pPr>
            <a:r>
              <a:rPr lang="en-US" dirty="0" smtClean="0"/>
              <a:t>	</a:t>
            </a:r>
            <a:r>
              <a:rPr lang="en-US" dirty="0" smtClean="0"/>
              <a:t>		width</a:t>
            </a:r>
            <a:r>
              <a:rPr lang="en-US" dirty="0" smtClean="0"/>
              <a:t>="20" </a:t>
            </a:r>
            <a:endParaRPr lang="en-US" dirty="0" smtClean="0"/>
          </a:p>
          <a:p>
            <a:pPr>
              <a:buNone/>
            </a:pPr>
            <a:r>
              <a:rPr lang="en-US" dirty="0" smtClean="0"/>
              <a:t>	</a:t>
            </a:r>
            <a:r>
              <a:rPr lang="en-US" dirty="0" smtClean="0"/>
              <a:t>		title</a:t>
            </a:r>
            <a:r>
              <a:rPr lang="en-US" dirty="0" smtClean="0"/>
              <a:t>="</a:t>
            </a:r>
            <a:r>
              <a:rPr lang="en-US" dirty="0" err="1" smtClean="0"/>
              <a:t>Immagine</a:t>
            </a:r>
            <a:r>
              <a:rPr lang="en-US" dirty="0" smtClean="0"/>
              <a:t> </a:t>
            </a:r>
            <a:r>
              <a:rPr lang="en-US" dirty="0" err="1" smtClean="0"/>
              <a:t>Utente</a:t>
            </a:r>
            <a:r>
              <a:rPr lang="en-US" dirty="0" smtClean="0"/>
              <a:t>" /&gt; </a:t>
            </a:r>
            <a:endParaRPr lang="en-US" dirty="0" smtClean="0"/>
          </a:p>
          <a:p>
            <a:pPr>
              <a:buNone/>
            </a:pPr>
            <a:r>
              <a:rPr lang="en-US" dirty="0" smtClean="0"/>
              <a:t>&lt;/</a:t>
            </a:r>
            <a:r>
              <a:rPr lang="en-US" dirty="0" smtClean="0"/>
              <a:t>body&gt;</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ALLINEAMENTO</a:t>
            </a:r>
            <a:endParaRPr lang="it-IT" dirty="0"/>
          </a:p>
        </p:txBody>
      </p:sp>
      <p:sp>
        <p:nvSpPr>
          <p:cNvPr id="3" name="Segnaposto contenuto 2"/>
          <p:cNvSpPr>
            <a:spLocks noGrp="1"/>
          </p:cNvSpPr>
          <p:nvPr>
            <p:ph sz="quarter" idx="1"/>
          </p:nvPr>
        </p:nvSpPr>
        <p:spPr/>
        <p:txBody>
          <a:bodyPr/>
          <a:lstStyle/>
          <a:p>
            <a:r>
              <a:rPr lang="it-IT" dirty="0" smtClean="0"/>
              <a:t>L'HTML permette di definire l'allineamento delle immagini rispetto al testo tramite l'attributo </a:t>
            </a:r>
            <a:r>
              <a:rPr lang="it-IT" dirty="0" err="1" smtClean="0"/>
              <a:t>align</a:t>
            </a:r>
            <a:r>
              <a:rPr lang="it-IT" dirty="0" smtClean="0"/>
              <a:t> che può assumere i seguenti valori:</a:t>
            </a:r>
          </a:p>
          <a:p>
            <a:pPr lvl="1"/>
            <a:r>
              <a:rPr lang="it-IT" dirty="0" err="1" smtClean="0"/>
              <a:t>bottom</a:t>
            </a:r>
            <a:r>
              <a:rPr lang="it-IT" dirty="0" smtClean="0"/>
              <a:t> (default): il bordo inferiore dell'immagine risulta allineato verticalmente con la prima linea del testo.</a:t>
            </a:r>
          </a:p>
          <a:p>
            <a:pPr lvl="1"/>
            <a:r>
              <a:rPr lang="it-IT" dirty="0" smtClean="0"/>
              <a:t>middle: la prima riga del testo è allineato con il centro dell'immagine. Dopo la prima riga, il testo scorre sotto l'immagine.</a:t>
            </a:r>
          </a:p>
          <a:p>
            <a:pPr lvl="1"/>
            <a:r>
              <a:rPr lang="it-IT" dirty="0" smtClean="0"/>
              <a:t>top: la prima riga del testo è allineata con il bordo superiore dell'immagine.</a:t>
            </a:r>
          </a:p>
          <a:p>
            <a:pPr lvl="1"/>
            <a:r>
              <a:rPr lang="it-IT" dirty="0" err="1" smtClean="0"/>
              <a:t>left</a:t>
            </a:r>
            <a:r>
              <a:rPr lang="it-IT" dirty="0" smtClean="0"/>
              <a:t>: l'immagine risulta allineata a sinistra del testo</a:t>
            </a:r>
          </a:p>
          <a:p>
            <a:pPr lvl="1"/>
            <a:r>
              <a:rPr lang="it-IT" dirty="0" smtClean="0"/>
              <a:t>right: l'immagine risulta allineata a destra del testo</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MAPPE</a:t>
            </a:r>
            <a:endParaRPr lang="it-IT" dirty="0"/>
          </a:p>
        </p:txBody>
      </p:sp>
      <p:sp>
        <p:nvSpPr>
          <p:cNvPr id="3" name="Segnaposto contenuto 2"/>
          <p:cNvSpPr>
            <a:spLocks noGrp="1"/>
          </p:cNvSpPr>
          <p:nvPr>
            <p:ph sz="quarter" idx="1"/>
          </p:nvPr>
        </p:nvSpPr>
        <p:spPr/>
        <p:txBody>
          <a:bodyPr/>
          <a:lstStyle/>
          <a:p>
            <a:r>
              <a:rPr lang="it-IT" dirty="0" smtClean="0"/>
              <a:t>Le mappe d'immagine sono delle mappe costituite da un'immagine sulla cui area sono disposti diversi link. L'esempio più eclatante è la penisola italiana: cliccando, ad esempio, sull'immagine del Lazio si verrà indirizzati verso le pagine inerenti al Lazio; al contrario, cliccando sull'immagine della Sardegna si verrà indirizzati verso le pagine inerenti alla Sardegna. Per ottenere ciò si usa il </a:t>
            </a:r>
            <a:r>
              <a:rPr lang="it-IT" dirty="0" err="1" smtClean="0"/>
              <a:t>tag</a:t>
            </a:r>
            <a:r>
              <a:rPr lang="it-IT" dirty="0" smtClean="0"/>
              <a:t> area.</a:t>
            </a:r>
          </a:p>
          <a:p>
            <a:r>
              <a:rPr lang="it-IT" b="1" dirty="0" smtClean="0"/>
              <a:t>Area</a:t>
            </a:r>
            <a:r>
              <a:rPr lang="it-IT" dirty="0" smtClean="0"/>
              <a:t> è un oggetto XML DOM utilizzato per creare una </a:t>
            </a:r>
            <a:r>
              <a:rPr lang="it-IT" i="1" dirty="0" smtClean="0"/>
              <a:t>mappa immagine</a:t>
            </a:r>
            <a:r>
              <a:rPr lang="it-IT" dirty="0" smtClean="0"/>
              <a:t> ovvero per rendere </a:t>
            </a:r>
            <a:r>
              <a:rPr lang="it-IT" i="1" dirty="0" smtClean="0"/>
              <a:t>attiva</a:t>
            </a:r>
            <a:r>
              <a:rPr lang="it-IT" dirty="0" smtClean="0"/>
              <a:t> </a:t>
            </a:r>
            <a:r>
              <a:rPr lang="it-IT" dirty="0" smtClean="0"/>
              <a:t>una (o una o più porzioni di) immagine in un documento HTML.</a:t>
            </a: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graphicFrame>
        <p:nvGraphicFramePr>
          <p:cNvPr id="4" name="Tabella 3"/>
          <p:cNvGraphicFramePr>
            <a:graphicFrameLocks noGrp="1"/>
          </p:cNvGraphicFramePr>
          <p:nvPr/>
        </p:nvGraphicFramePr>
        <p:xfrm>
          <a:off x="827584" y="1268760"/>
          <a:ext cx="7560840" cy="5318639"/>
        </p:xfrm>
        <a:graphic>
          <a:graphicData uri="http://schemas.openxmlformats.org/drawingml/2006/table">
            <a:tbl>
              <a:tblPr/>
              <a:tblGrid>
                <a:gridCol w="1560174"/>
                <a:gridCol w="6000666"/>
              </a:tblGrid>
              <a:tr h="138015">
                <a:tc>
                  <a:txBody>
                    <a:bodyPr/>
                    <a:lstStyle/>
                    <a:p>
                      <a:pPr algn="l" fontAlgn="b"/>
                      <a:r>
                        <a:rPr lang="it-IT" sz="1400" b="0" i="0" u="none" strike="noStrike" dirty="0">
                          <a:solidFill>
                            <a:srgbClr val="FF0000"/>
                          </a:solidFill>
                          <a:latin typeface="Calibri"/>
                        </a:rPr>
                        <a:t>Proprietà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dirty="0">
                          <a:solidFill>
                            <a:srgbClr val="FF0000"/>
                          </a:solidFill>
                          <a:latin typeface="Calibri"/>
                        </a:rPr>
                        <a:t>Funzione</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31">
                <a:tc>
                  <a:txBody>
                    <a:bodyPr/>
                    <a:lstStyle/>
                    <a:p>
                      <a:pPr algn="l" fontAlgn="b"/>
                      <a:r>
                        <a:rPr lang="it-IT" sz="1400" b="0" i="0" u="none" strike="noStrike">
                          <a:solidFill>
                            <a:srgbClr val="000000"/>
                          </a:solidFill>
                          <a:latin typeface="Calibri"/>
                        </a:rPr>
                        <a:t>accessKey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un tasto per l'accesso all'area attiva da tastiera</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4046">
                <a:tc>
                  <a:txBody>
                    <a:bodyPr/>
                    <a:lstStyle/>
                    <a:p>
                      <a:pPr algn="l" fontAlgn="b"/>
                      <a:r>
                        <a:rPr lang="it-IT" sz="1400" b="0" i="0" u="none" strike="noStrike">
                          <a:solidFill>
                            <a:srgbClr val="000000"/>
                          </a:solidFill>
                          <a:latin typeface="Calibri"/>
                        </a:rPr>
                        <a:t>alt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un testo alternativo per i browser che non supportano l'oggetto Area</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2061">
                <a:tc>
                  <a:txBody>
                    <a:bodyPr/>
                    <a:lstStyle/>
                    <a:p>
                      <a:pPr algn="l" fontAlgn="b"/>
                      <a:r>
                        <a:rPr lang="it-IT" sz="1400" b="0" i="0" u="none" strike="noStrike">
                          <a:solidFill>
                            <a:srgbClr val="000000"/>
                          </a:solidFill>
                          <a:latin typeface="Calibri"/>
                        </a:rPr>
                        <a:t>coords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una sequenza di lunghezze (separate da virgole) che costituiscono le coordinate dell'area interattiva.</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4046">
                <a:tc>
                  <a:txBody>
                    <a:bodyPr/>
                    <a:lstStyle/>
                    <a:p>
                      <a:pPr algn="l" fontAlgn="b"/>
                      <a:r>
                        <a:rPr lang="it-IT" sz="1400" b="0" i="0" u="none" strike="noStrike">
                          <a:solidFill>
                            <a:srgbClr val="000000"/>
                          </a:solidFill>
                          <a:latin typeface="Calibri"/>
                        </a:rPr>
                        <a:t>hash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la parte dell'URL costituita dal link (preceduto da #) impostato all'interno dell'oggetto.</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31">
                <a:tc>
                  <a:txBody>
                    <a:bodyPr/>
                    <a:lstStyle/>
                    <a:p>
                      <a:pPr algn="l" fontAlgn="b"/>
                      <a:r>
                        <a:rPr lang="it-IT" sz="1400" b="0" i="0" u="none" strike="noStrike">
                          <a:solidFill>
                            <a:srgbClr val="000000"/>
                          </a:solidFill>
                          <a:latin typeface="Calibri"/>
                        </a:rPr>
                        <a:t>host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il nome dell'host e la porta dell'URL.</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31">
                <a:tc>
                  <a:txBody>
                    <a:bodyPr/>
                    <a:lstStyle/>
                    <a:p>
                      <a:pPr algn="l" fontAlgn="b"/>
                      <a:r>
                        <a:rPr lang="it-IT" sz="1400" b="0" i="0" u="none" strike="noStrike">
                          <a:solidFill>
                            <a:srgbClr val="000000"/>
                          </a:solidFill>
                          <a:latin typeface="Calibri"/>
                        </a:rPr>
                        <a:t>hostname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il nome dell'host e l'Indirizzo IP dello stesso.</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8015">
                <a:tc>
                  <a:txBody>
                    <a:bodyPr/>
                    <a:lstStyle/>
                    <a:p>
                      <a:pPr algn="l" fontAlgn="b"/>
                      <a:r>
                        <a:rPr lang="it-IT" sz="1400" b="0" i="0" u="none" strike="noStrike">
                          <a:solidFill>
                            <a:srgbClr val="000000"/>
                          </a:solidFill>
                          <a:latin typeface="Calibri"/>
                        </a:rPr>
                        <a:t>href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l'intero URL.</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31">
                <a:tc>
                  <a:txBody>
                    <a:bodyPr/>
                    <a:lstStyle/>
                    <a:p>
                      <a:pPr algn="l" fontAlgn="b"/>
                      <a:r>
                        <a:rPr lang="it-IT" sz="1400" b="0" i="0" u="none" strike="noStrike">
                          <a:solidFill>
                            <a:srgbClr val="000000"/>
                          </a:solidFill>
                          <a:latin typeface="Calibri"/>
                        </a:rPr>
                        <a:t>id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l'id associato all'oggetto.</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31">
                <a:tc>
                  <a:txBody>
                    <a:bodyPr/>
                    <a:lstStyle/>
                    <a:p>
                      <a:pPr algn="l" fontAlgn="b"/>
                      <a:r>
                        <a:rPr lang="it-IT" sz="1400" b="0" i="0" u="none" strike="noStrike">
                          <a:solidFill>
                            <a:srgbClr val="000000"/>
                          </a:solidFill>
                          <a:latin typeface="Calibri"/>
                        </a:rPr>
                        <a:t>noHref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lo stato di inattività dell'area</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8015">
                <a:tc>
                  <a:txBody>
                    <a:bodyPr/>
                    <a:lstStyle/>
                    <a:p>
                      <a:pPr algn="l" fontAlgn="b"/>
                      <a:r>
                        <a:rPr lang="it-IT" sz="1400" b="0" i="0" u="none" strike="noStrike">
                          <a:solidFill>
                            <a:srgbClr val="000000"/>
                          </a:solidFill>
                          <a:latin typeface="Calibri"/>
                        </a:rPr>
                        <a:t>pathname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il pathname dell'URL</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8015">
                <a:tc>
                  <a:txBody>
                    <a:bodyPr/>
                    <a:lstStyle/>
                    <a:p>
                      <a:pPr algn="l" fontAlgn="b"/>
                      <a:r>
                        <a:rPr lang="it-IT" sz="1400" b="0" i="0" u="none" strike="noStrike">
                          <a:solidFill>
                            <a:srgbClr val="000000"/>
                          </a:solidFill>
                          <a:latin typeface="Calibri"/>
                        </a:rPr>
                        <a:t>port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la porta dell'URL.</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31">
                <a:tc>
                  <a:txBody>
                    <a:bodyPr/>
                    <a:lstStyle/>
                    <a:p>
                      <a:pPr algn="l" fontAlgn="b"/>
                      <a:r>
                        <a:rPr lang="it-IT" sz="1400" b="0" i="0" u="none" strike="noStrike">
                          <a:solidFill>
                            <a:srgbClr val="000000"/>
                          </a:solidFill>
                          <a:latin typeface="Calibri"/>
                        </a:rPr>
                        <a:t>protocol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il protocollo dell'URL (ad esempio: "http:" o "https:").</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31">
                <a:tc>
                  <a:txBody>
                    <a:bodyPr/>
                    <a:lstStyle/>
                    <a:p>
                      <a:pPr algn="l" fontAlgn="b"/>
                      <a:r>
                        <a:rPr lang="it-IT" sz="1400" b="0" i="0" u="none" strike="noStrike">
                          <a:solidFill>
                            <a:srgbClr val="000000"/>
                          </a:solidFill>
                          <a:latin typeface="Calibri"/>
                        </a:rPr>
                        <a:t>search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la query-string dell'URL, preceduta dal carattere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31">
                <a:tc>
                  <a:txBody>
                    <a:bodyPr/>
                    <a:lstStyle/>
                    <a:p>
                      <a:pPr algn="l" fontAlgn="b"/>
                      <a:r>
                        <a:rPr lang="it-IT" sz="1400" b="0" i="0" u="none" strike="noStrike">
                          <a:solidFill>
                            <a:srgbClr val="000000"/>
                          </a:solidFill>
                          <a:latin typeface="Calibri"/>
                        </a:rPr>
                        <a:t>shape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la forma (rect, circle, poly) dell'area attiva.</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2061">
                <a:tc>
                  <a:txBody>
                    <a:bodyPr/>
                    <a:lstStyle/>
                    <a:p>
                      <a:pPr algn="l" fontAlgn="b"/>
                      <a:r>
                        <a:rPr lang="it-IT" sz="1400" b="0" i="0" u="none" strike="noStrike">
                          <a:solidFill>
                            <a:srgbClr val="000000"/>
                          </a:solidFill>
                          <a:latin typeface="Calibri"/>
                        </a:rPr>
                        <a:t>tabIndex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a:solidFill>
                            <a:srgbClr val="000000"/>
                          </a:solidFill>
                          <a:latin typeface="Calibri"/>
                        </a:rPr>
                        <a:t>Imposta o restituisce un indice sequenziale delle aree attive dell'immagine per spostarsi dall'una all'altra con il tasto tab.</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6031">
                <a:tc>
                  <a:txBody>
                    <a:bodyPr/>
                    <a:lstStyle/>
                    <a:p>
                      <a:pPr algn="l" fontAlgn="b"/>
                      <a:r>
                        <a:rPr lang="it-IT" sz="1400" b="0" i="0" u="none" strike="noStrike">
                          <a:solidFill>
                            <a:srgbClr val="000000"/>
                          </a:solidFill>
                          <a:latin typeface="Calibri"/>
                        </a:rPr>
                        <a:t>target </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it-IT" sz="1400" b="0" i="0" u="none" strike="noStrike" dirty="0">
                          <a:solidFill>
                            <a:srgbClr val="000000"/>
                          </a:solidFill>
                          <a:latin typeface="Calibri"/>
                        </a:rPr>
                        <a:t>Imposta o restituisce il nome di destinazione del link dell'URL.</a:t>
                      </a:r>
                    </a:p>
                  </a:txBody>
                  <a:tcPr marL="3893" marR="3893" marT="389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1384</Words>
  <Application>Microsoft Office PowerPoint</Application>
  <PresentationFormat>Presentazione su schermo (4:3)</PresentationFormat>
  <Paragraphs>187</Paragraphs>
  <Slides>21</Slides>
  <Notes>2</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Presentazione del lavoro del team</vt:lpstr>
      <vt:lpstr>COMUNICAZIONE ONLINE, RETI E VIRTUALITA’</vt:lpstr>
      <vt:lpstr>INDICE</vt:lpstr>
      <vt:lpstr>AGENDA</vt:lpstr>
      <vt:lpstr>IMMAGINI</vt:lpstr>
      <vt:lpstr>ATTRIBUTI DELLE IMMAGINI</vt:lpstr>
      <vt:lpstr>ESEMPIO</vt:lpstr>
      <vt:lpstr>ALLINEAMENTO</vt:lpstr>
      <vt:lpstr>MAPPE</vt:lpstr>
      <vt:lpstr>Diapositiva 9</vt:lpstr>
      <vt:lpstr>EVENTI</vt:lpstr>
      <vt:lpstr>IMMAGINE NELLA BARRA</vt:lpstr>
      <vt:lpstr>TABELLE</vt:lpstr>
      <vt:lpstr>TABELLE</vt:lpstr>
      <vt:lpstr>TABELLE</vt:lpstr>
      <vt:lpstr>DIDASCALIE</vt:lpstr>
      <vt:lpstr>ATTRIBUTI DELLE TABELLE</vt:lpstr>
      <vt:lpstr>ESEMPIO</vt:lpstr>
      <vt:lpstr>SFONDO</vt:lpstr>
      <vt:lpstr>SFONDO</vt:lpstr>
      <vt:lpstr>IMMAGINE DI SFONDO</vt:lpstr>
      <vt:lpstr>ESEMPIO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2011-08-19T09:39:53Z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