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9"/>
  </p:notesMasterIdLst>
  <p:sldIdLst>
    <p:sldId id="25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6" r:id="rId11"/>
    <p:sldId id="325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40" r:id="rId24"/>
    <p:sldId id="346" r:id="rId25"/>
    <p:sldId id="347" r:id="rId26"/>
    <p:sldId id="348" r:id="rId27"/>
    <p:sldId id="341" r:id="rId28"/>
    <p:sldId id="349" r:id="rId29"/>
    <p:sldId id="350" r:id="rId30"/>
    <p:sldId id="342" r:id="rId31"/>
    <p:sldId id="344" r:id="rId32"/>
    <p:sldId id="345" r:id="rId33"/>
    <p:sldId id="343" r:id="rId34"/>
    <p:sldId id="338" r:id="rId35"/>
    <p:sldId id="339" r:id="rId36"/>
    <p:sldId id="303" r:id="rId37"/>
    <p:sldId id="304" r:id="rId3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37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5D44-48CF-4999-A431-BEE5AF5587A8}" type="datetimeFigureOut">
              <a:rPr lang="it-IT" smtClean="0"/>
              <a:pPr/>
              <a:t>02/11/2016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BB13E-3AE3-4260-B8E3-2DB111E16BC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957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60D7-8964-4D67-A071-123344413A6B}" type="datetimeFigureOut">
              <a:rPr lang="it-IT" smtClean="0"/>
              <a:pPr/>
              <a:t>02/11/2016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933F0FA-52FD-4353-B83A-EC1A73992C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58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60D7-8964-4D67-A071-123344413A6B}" type="datetimeFigureOut">
              <a:rPr lang="it-IT" smtClean="0"/>
              <a:pPr/>
              <a:t>02/11/2016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33F0FA-52FD-4353-B83A-EC1A73992C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18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60D7-8964-4D67-A071-123344413A6B}" type="datetimeFigureOut">
              <a:rPr lang="it-IT" smtClean="0"/>
              <a:pPr/>
              <a:t>02/11/2016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33F0FA-52FD-4353-B83A-EC1A73992C6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592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60D7-8964-4D67-A071-123344413A6B}" type="datetimeFigureOut">
              <a:rPr lang="it-IT" smtClean="0"/>
              <a:pPr/>
              <a:t>02/11/2016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33F0FA-52FD-4353-B83A-EC1A73992C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371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60D7-8964-4D67-A071-123344413A6B}" type="datetimeFigureOut">
              <a:rPr lang="it-IT" smtClean="0"/>
              <a:pPr/>
              <a:t>02/11/2016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33F0FA-52FD-4353-B83A-EC1A73992C6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849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60D7-8964-4D67-A071-123344413A6B}" type="datetimeFigureOut">
              <a:rPr lang="it-IT" smtClean="0"/>
              <a:pPr/>
              <a:t>02/11/2016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33F0FA-52FD-4353-B83A-EC1A73992C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971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60D7-8964-4D67-A071-123344413A6B}" type="datetimeFigureOut">
              <a:rPr lang="it-IT" smtClean="0"/>
              <a:pPr/>
              <a:t>02/11/2016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F0FA-52FD-4353-B83A-EC1A73992C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265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60D7-8964-4D67-A071-123344413A6B}" type="datetimeFigureOut">
              <a:rPr lang="it-IT" smtClean="0"/>
              <a:pPr/>
              <a:t>02/11/2016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F0FA-52FD-4353-B83A-EC1A73992C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38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60D7-8964-4D67-A071-123344413A6B}" type="datetimeFigureOut">
              <a:rPr lang="it-IT" smtClean="0"/>
              <a:pPr/>
              <a:t>02/11/2016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F0FA-52FD-4353-B83A-EC1A73992C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45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60D7-8964-4D67-A071-123344413A6B}" type="datetimeFigureOut">
              <a:rPr lang="it-IT" smtClean="0"/>
              <a:pPr/>
              <a:t>02/11/2016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33F0FA-52FD-4353-B83A-EC1A73992C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91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60D7-8964-4D67-A071-123344413A6B}" type="datetimeFigureOut">
              <a:rPr lang="it-IT" smtClean="0"/>
              <a:pPr/>
              <a:t>02/11/2016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933F0FA-52FD-4353-B83A-EC1A73992C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45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60D7-8964-4D67-A071-123344413A6B}" type="datetimeFigureOut">
              <a:rPr lang="it-IT" smtClean="0"/>
              <a:pPr/>
              <a:t>02/11/2016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933F0FA-52FD-4353-B83A-EC1A73992C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15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60D7-8964-4D67-A071-123344413A6B}" type="datetimeFigureOut">
              <a:rPr lang="it-IT" smtClean="0"/>
              <a:pPr/>
              <a:t>02/11/2016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F0FA-52FD-4353-B83A-EC1A73992C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12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60D7-8964-4D67-A071-123344413A6B}" type="datetimeFigureOut">
              <a:rPr lang="it-IT" smtClean="0"/>
              <a:pPr/>
              <a:t>02/11/2016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F0FA-52FD-4353-B83A-EC1A73992C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14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60D7-8964-4D67-A071-123344413A6B}" type="datetimeFigureOut">
              <a:rPr lang="it-IT" smtClean="0"/>
              <a:pPr/>
              <a:t>02/11/2016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F0FA-52FD-4353-B83A-EC1A73992C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468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60D7-8964-4D67-A071-123344413A6B}" type="datetimeFigureOut">
              <a:rPr lang="it-IT" smtClean="0"/>
              <a:pPr/>
              <a:t>02/11/2016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33F0FA-52FD-4353-B83A-EC1A73992C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23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F60D7-8964-4D67-A071-123344413A6B}" type="datetimeFigureOut">
              <a:rPr lang="it-IT" smtClean="0"/>
              <a:pPr/>
              <a:t>02/11/2016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933F0FA-52FD-4353-B83A-EC1A73992C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37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geschichte.digitale-sammlungen.de/decretum-gratiani/kapitel/dc_chapter_0_9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maps/place/35020+Pernumia,+Province+of+Padua/@45.3411302,11.5975114,65935m/data=!3m1!1e3!4m5!3m4!1s0x477ee710f04d2399:0x407098715916390!8m2!3d45.2595049!4d11.7946232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google.it/maps/place/37044+Cologna+Veneta+Province+of+Verona/@45.3066021,11.0968539,63687m/data=!3m1!1e3!4m5!3m4!1s0x477f15b83988d3d1:0xbbb9bbe14335334!8m2!3d45.3089469!4d11.3795921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m.unina.it/didattica/fonti/bordone/sez2/cap31.htm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droitromain.upmf-grenoble.fr/corpjurciv.ht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mgh.de/de/fs1/object/display.html?sortIndex=02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78000" y="653871"/>
            <a:ext cx="791464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cap="small" dirty="0" smtClean="0"/>
              <a:t>1. Fonti </a:t>
            </a:r>
            <a:r>
              <a:rPr lang="en-GB" sz="3200" b="1" cap="small" dirty="0" err="1" smtClean="0"/>
              <a:t>giuridiche</a:t>
            </a:r>
            <a:r>
              <a:rPr lang="en-GB" sz="3200" b="1" cap="small" dirty="0" smtClean="0"/>
              <a:t> e </a:t>
            </a:r>
            <a:r>
              <a:rPr lang="en-GB" sz="3200" b="1" cap="small" dirty="0" err="1" smtClean="0"/>
              <a:t>fonti</a:t>
            </a:r>
            <a:r>
              <a:rPr lang="en-GB" sz="3200" b="1" cap="small" dirty="0" smtClean="0"/>
              <a:t> normative</a:t>
            </a:r>
            <a:endParaRPr lang="en-GB" sz="2400" b="1" cap="small" dirty="0" smtClean="0"/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 smtClean="0"/>
              <a:t>Fonte </a:t>
            </a:r>
            <a:r>
              <a:rPr lang="it-IT" sz="2400" dirty="0"/>
              <a:t>“giuridica</a:t>
            </a:r>
            <a:r>
              <a:rPr lang="it-IT" sz="2400" dirty="0" smtClean="0"/>
              <a:t>”: </a:t>
            </a:r>
            <a:r>
              <a:rPr lang="it-IT" sz="2400" dirty="0"/>
              <a:t>ogni documento che abbia un </a:t>
            </a:r>
            <a:r>
              <a:rPr lang="it-IT" sz="2400" b="1" dirty="0"/>
              <a:t>valore legale</a:t>
            </a:r>
            <a:r>
              <a:rPr lang="it-IT" sz="2400" dirty="0"/>
              <a:t>, ossia non solo che </a:t>
            </a:r>
            <a:r>
              <a:rPr lang="it-IT" sz="2400" dirty="0" smtClean="0"/>
              <a:t>dia notizia dello status giuridico-legale </a:t>
            </a:r>
            <a:r>
              <a:rPr lang="it-IT" sz="2400" b="1" dirty="0"/>
              <a:t>di un individuo, di un bene, di un’azione </a:t>
            </a:r>
            <a:r>
              <a:rPr lang="it-IT" sz="2400" dirty="0" smtClean="0"/>
              <a:t>ma </a:t>
            </a:r>
            <a:r>
              <a:rPr lang="it-IT" sz="2400" dirty="0"/>
              <a:t>che</a:t>
            </a:r>
            <a:r>
              <a:rPr lang="it-IT" sz="2400" b="1" dirty="0"/>
              <a:t> </a:t>
            </a:r>
            <a:r>
              <a:rPr lang="it-IT" sz="2400" b="1" dirty="0" smtClean="0"/>
              <a:t>produca </a:t>
            </a:r>
            <a:r>
              <a:rPr lang="it-IT" sz="2400" b="1" dirty="0"/>
              <a:t>una conferma o un </a:t>
            </a:r>
            <a:r>
              <a:rPr lang="it-IT" sz="2400" b="1" dirty="0" smtClean="0"/>
              <a:t>cambiamento di questo status</a:t>
            </a:r>
          </a:p>
          <a:p>
            <a:endParaRPr lang="it-IT" sz="2400" b="1" dirty="0" smtClean="0"/>
          </a:p>
          <a:p>
            <a:r>
              <a:rPr lang="it-IT" sz="2400" b="1" dirty="0" smtClean="0"/>
              <a:t>Esempi:</a:t>
            </a:r>
          </a:p>
          <a:p>
            <a:pPr marL="342900" indent="-342900">
              <a:buFontTx/>
              <a:buChar char="-"/>
            </a:pPr>
            <a:r>
              <a:rPr lang="it-IT" sz="2400" b="1" dirty="0" smtClean="0"/>
              <a:t>Certificato di nascita</a:t>
            </a:r>
          </a:p>
          <a:p>
            <a:pPr marL="342900" indent="-342900">
              <a:buFontTx/>
              <a:buChar char="-"/>
            </a:pPr>
            <a:r>
              <a:rPr lang="it-IT" sz="2400" b="1" dirty="0" smtClean="0"/>
              <a:t>Passaggio di proprietà di un’auto</a:t>
            </a:r>
          </a:p>
          <a:p>
            <a:pPr marL="342900" indent="-342900">
              <a:buFontTx/>
              <a:buChar char="-"/>
            </a:pPr>
            <a:r>
              <a:rPr lang="it-IT" sz="2400" b="1" dirty="0" smtClean="0"/>
              <a:t>Legge </a:t>
            </a:r>
            <a:r>
              <a:rPr lang="it-IT" sz="2400" b="1" dirty="0"/>
              <a:t>16 gennaio 2003 n. </a:t>
            </a:r>
            <a:r>
              <a:rPr lang="it-IT" sz="2400" b="1" dirty="0" smtClean="0"/>
              <a:t>3, la legge «antifumo»</a:t>
            </a:r>
          </a:p>
        </p:txBody>
      </p:sp>
    </p:spTree>
    <p:extLst>
      <p:ext uri="{BB962C8B-B14F-4D97-AF65-F5344CB8AC3E}">
        <p14:creationId xmlns:p14="http://schemas.microsoft.com/office/powerpoint/2010/main" val="17027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7158" y="698474"/>
            <a:ext cx="1012371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cap="small" dirty="0"/>
              <a:t>6. Una nuova autorità: il diritto romano e l’università di Bologna</a:t>
            </a:r>
            <a:endParaRPr lang="it-IT" sz="2400" b="1" cap="small" dirty="0">
              <a:cs typeface="Times New Roman" panose="02020603050405020304" pitchFamily="18" charset="0"/>
            </a:endParaRPr>
          </a:p>
          <a:p>
            <a:endParaRPr lang="it-IT" sz="2000" dirty="0" smtClean="0"/>
          </a:p>
          <a:p>
            <a:r>
              <a:rPr lang="it-IT" sz="2000" b="1" dirty="0" smtClean="0"/>
              <a:t>Fine sec. XI – inizi sec. XII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il </a:t>
            </a:r>
            <a:r>
              <a:rPr lang="it-IT" sz="2000" i="1" dirty="0" smtClean="0"/>
              <a:t>Liber Papiensis</a:t>
            </a:r>
            <a:r>
              <a:rPr lang="it-IT" sz="2000" dirty="0" smtClean="0"/>
              <a:t> – contenente il </a:t>
            </a:r>
            <a:r>
              <a:rPr lang="it-IT" sz="2000" i="1" dirty="0" smtClean="0"/>
              <a:t>Capitulare Italicum</a:t>
            </a:r>
            <a:r>
              <a:rPr lang="it-IT" sz="2000" dirty="0" smtClean="0"/>
              <a:t> e costituzioni imperiali promulgate nel territorio italiano fino al 1054 – viene sistematizzato per argomenti, dando luogo al </a:t>
            </a:r>
            <a:r>
              <a:rPr lang="it-IT" sz="2000" b="1" dirty="0" smtClean="0"/>
              <a:t>primo testo di diritto in senso moderno</a:t>
            </a:r>
            <a:r>
              <a:rPr lang="it-IT" sz="2000" dirty="0" smtClean="0"/>
              <a:t>, la </a:t>
            </a:r>
            <a:r>
              <a:rPr lang="it-IT" sz="2000" i="1" dirty="0" smtClean="0"/>
              <a:t>Lombarda</a:t>
            </a:r>
            <a:r>
              <a:rPr lang="it-IT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A Bologna alcuni giuristi-filologi ricostruiscono il testo del </a:t>
            </a:r>
            <a:r>
              <a:rPr lang="it-IT" sz="2000" i="1" dirty="0" smtClean="0"/>
              <a:t>Corpus iuris civilis </a:t>
            </a:r>
            <a:r>
              <a:rPr lang="it-IT" sz="2000" dirty="0" smtClean="0"/>
              <a:t>di Giustiniano, circolato sino ad allora in frammenti. La ricostruzione è ultimata per mano di Irnerio, agli inizi del secolo XII.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00754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5371" y="633393"/>
            <a:ext cx="9289067" cy="6548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Corpus Iuris Civilis venne suddiviso </a:t>
            </a:r>
            <a:r>
              <a:rPr lang="it-IT" sz="2400" dirty="0">
                <a:ea typeface="Calibri" panose="020F0502020204030204" pitchFamily="34" charset="0"/>
                <a:cs typeface="Times New Roman" panose="02020603050405020304" pitchFamily="18" charset="0"/>
              </a:rPr>
              <a:t>in cinque libri, detti </a:t>
            </a:r>
            <a:r>
              <a:rPr lang="it-IT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libri legales</a:t>
            </a:r>
            <a:r>
              <a:rPr lang="it-IT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ciascuno più o meno della stessa mole, su </a:t>
            </a:r>
            <a:r>
              <a:rPr lang="it-IT" sz="2400" dirty="0">
                <a:ea typeface="Calibri" panose="020F0502020204030204" pitchFamily="34" charset="0"/>
                <a:cs typeface="Times New Roman" panose="02020603050405020304" pitchFamily="18" charset="0"/>
              </a:rPr>
              <a:t>cui si basò l’attività d’insegnamento del diritto nella nascente università di Bologna.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Digestum </a:t>
            </a:r>
            <a:r>
              <a:rPr lang="it-IT" sz="2400" dirty="0">
                <a:ea typeface="Calibri" panose="020F0502020204030204" pitchFamily="34" charset="0"/>
                <a:cs typeface="Times New Roman" panose="02020603050405020304" pitchFamily="18" charset="0"/>
              </a:rPr>
              <a:t>vetus: 1-24.2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Digestum </a:t>
            </a:r>
            <a:r>
              <a:rPr lang="it-IT" sz="2400" dirty="0">
                <a:ea typeface="Calibri" panose="020F0502020204030204" pitchFamily="34" charset="0"/>
                <a:cs typeface="Times New Roman" panose="02020603050405020304" pitchFamily="18" charset="0"/>
              </a:rPr>
              <a:t>infortiatum: 24.3-38 [l’ultimo ad essere </a:t>
            </a:r>
            <a:r>
              <a:rPr lang="it-IT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ricostruito]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Digestum </a:t>
            </a:r>
            <a:r>
              <a:rPr lang="it-IT" sz="2400" dirty="0">
                <a:ea typeface="Calibri" panose="020F0502020204030204" pitchFamily="34" charset="0"/>
                <a:cs typeface="Times New Roman" panose="02020603050405020304" pitchFamily="18" charset="0"/>
              </a:rPr>
              <a:t>novum: 39-50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Codex</a:t>
            </a:r>
            <a:r>
              <a:rPr lang="it-IT" sz="2400" dirty="0">
                <a:ea typeface="Calibri" panose="020F0502020204030204" pitchFamily="34" charset="0"/>
                <a:cs typeface="Times New Roman" panose="02020603050405020304" pitchFamily="18" charset="0"/>
              </a:rPr>
              <a:t>, libri 1-9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Institutiones</a:t>
            </a:r>
            <a:r>
              <a:rPr lang="it-IT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Tres Libri </a:t>
            </a:r>
            <a:r>
              <a:rPr lang="it-IT" sz="2400" dirty="0">
                <a:ea typeface="Calibri" panose="020F0502020204030204" pitchFamily="34" charset="0"/>
                <a:cs typeface="Times New Roman" panose="02020603050405020304" pitchFamily="18" charset="0"/>
              </a:rPr>
              <a:t>(Codex, libri 10-12), Novellae (chiamate </a:t>
            </a:r>
            <a:r>
              <a:rPr lang="it-IT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Authenticum</a:t>
            </a:r>
            <a:r>
              <a:rPr lang="it-IT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Grande successo popolare su scala continentale!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[Esempio di Vacario]</a:t>
            </a:r>
            <a:endParaRPr lang="it-IT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9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5868" y="404790"/>
            <a:ext cx="9247418" cy="6222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Fonti di diritto didattiche e accademiche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fervente attività di insegnamento dei </a:t>
            </a:r>
            <a:r>
              <a:rPr lang="it-IT" sz="24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libri legales </a:t>
            </a:r>
            <a:r>
              <a:rPr lang="it-IT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diede luogo a una serie di nuove fonti, veri e propri generi letterari, alcuni dei quali destinati a lunghissima vita: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Glossae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Quaestiones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Repetitiones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Lecturae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Summae e tractatus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Libelli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Commentarii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Ordines iudiciarii</a:t>
            </a:r>
            <a:endParaRPr lang="it-IT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714" y="686169"/>
            <a:ext cx="9231086" cy="5947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cap="small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7. La scuola bolognese, il diritto feudale e le nuove costituzioni </a:t>
            </a:r>
            <a:r>
              <a:rPr lang="it-IT" sz="2800" b="1" cap="small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imperiali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b="1" cap="small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/>
              <a:t>a. Tensioni fra Impero e comuni italiani (seconda metà XII)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/>
              <a:t>Funzione politica dei giuristi, che ammettevano l’infallibilità della </a:t>
            </a:r>
            <a:r>
              <a:rPr lang="it-IT" sz="2000" b="1" i="1" dirty="0" smtClean="0"/>
              <a:t>voluntas principis</a:t>
            </a:r>
            <a:r>
              <a:rPr lang="it-IT" sz="2000" dirty="0" smtClean="0"/>
              <a:t>, la volontà dell’imperatore come suprema fonte del diritto, ma che era limitata dalla </a:t>
            </a:r>
            <a:r>
              <a:rPr lang="it-IT" sz="2000" b="1" i="1" dirty="0" smtClean="0"/>
              <a:t>voluntas populi</a:t>
            </a:r>
            <a:r>
              <a:rPr lang="it-IT" sz="2000" dirty="0" smtClean="0"/>
              <a:t>, la volontà del ‘populus’, ossia delle assemblee cittadine.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/>
              <a:t>b. Maturità della scuola bolognese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/>
              <a:t>Non è più il testo autoritativo a fornire, come a inizio secolo, autorità alla scuola, ma è la scuola che fornisce autorità al testo: il caso di </a:t>
            </a:r>
            <a:r>
              <a:rPr lang="it-IT" sz="2000" b="1" dirty="0" smtClean="0"/>
              <a:t>Pillio da Medicina </a:t>
            </a:r>
            <a:r>
              <a:rPr lang="it-IT" sz="2000" dirty="0" smtClean="0"/>
              <a:t>e i </a:t>
            </a:r>
            <a:r>
              <a:rPr lang="it-IT" sz="2000" b="1" i="1" dirty="0" smtClean="0"/>
              <a:t>Libri Feudorum</a:t>
            </a:r>
            <a:r>
              <a:rPr lang="it-IT" sz="2000" b="1" dirty="0" smtClean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/>
              <a:t>I giuristi di diritto romano riescono ad imporre il diritto accademico come «diritto comune» dell’Impero fino a buona parte dell’età moderna!!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34450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5483" y="569420"/>
            <a:ext cx="7630887" cy="4930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 smtClean="0"/>
              <a:t>Composizione del quinto </a:t>
            </a:r>
            <a:r>
              <a:rPr lang="it-IT" sz="2400" b="1" i="1" dirty="0" smtClean="0"/>
              <a:t>liber legalis</a:t>
            </a:r>
            <a:r>
              <a:rPr lang="it-IT" sz="2400" b="1" dirty="0" smtClean="0"/>
              <a:t>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it-IT" sz="2000" i="1" dirty="0" smtClean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000" i="1" dirty="0" smtClean="0"/>
              <a:t>Institutiones</a:t>
            </a:r>
            <a:r>
              <a:rPr lang="it-IT" sz="2000" dirty="0" smtClean="0"/>
              <a:t> di Giustiniano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it-IT" sz="2000" dirty="0" smtClean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000" i="1" dirty="0" smtClean="0"/>
              <a:t>Tres Libri </a:t>
            </a:r>
            <a:r>
              <a:rPr lang="it-IT" sz="2000" dirty="0" smtClean="0"/>
              <a:t>(ultimi tre libri del </a:t>
            </a:r>
            <a:r>
              <a:rPr lang="it-IT" sz="2000" i="1" dirty="0" smtClean="0"/>
              <a:t>Codex </a:t>
            </a:r>
            <a:r>
              <a:rPr lang="it-IT" sz="2000" dirty="0" smtClean="0"/>
              <a:t>di Giustiniano)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it-IT" sz="2000" dirty="0" smtClean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000" dirty="0" smtClean="0"/>
              <a:t>I nove libri delle </a:t>
            </a:r>
            <a:r>
              <a:rPr lang="it-IT" sz="2000" i="1" dirty="0" smtClean="0"/>
              <a:t>Novellae </a:t>
            </a:r>
            <a:r>
              <a:rPr lang="it-IT" sz="2000" dirty="0" smtClean="0"/>
              <a:t>(ora note come </a:t>
            </a:r>
            <a:r>
              <a:rPr lang="it-IT" sz="2000" i="1" dirty="0" smtClean="0"/>
              <a:t>Authenticum</a:t>
            </a:r>
            <a:r>
              <a:rPr lang="it-IT" sz="2000" dirty="0" smtClean="0"/>
              <a:t>), con l’</a:t>
            </a:r>
            <a:r>
              <a:rPr lang="it-IT" sz="2000" b="1" dirty="0" smtClean="0"/>
              <a:t>aggiunta di un decimo libro: i </a:t>
            </a:r>
            <a:r>
              <a:rPr lang="it-IT" sz="2000" b="1" i="1" dirty="0" smtClean="0"/>
              <a:t>Libri Feudorum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it-IT" sz="2000" i="1" dirty="0" smtClean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000" dirty="0" smtClean="0"/>
              <a:t>Alcune nuove </a:t>
            </a:r>
            <a:r>
              <a:rPr lang="it-IT" sz="2000" b="1" dirty="0" smtClean="0"/>
              <a:t>costituzioni imperiali di Federico I Barbarossa </a:t>
            </a:r>
            <a:r>
              <a:rPr lang="it-IT" sz="2000" dirty="0" smtClean="0"/>
              <a:t>– alcune delle quali erano già incluse nei </a:t>
            </a:r>
            <a:r>
              <a:rPr lang="it-IT" sz="2000" i="1" dirty="0" smtClean="0"/>
              <a:t>Libri Feudorum </a:t>
            </a:r>
            <a:r>
              <a:rPr lang="it-IT" sz="2000" dirty="0" smtClean="0"/>
              <a:t>[le tre leggi ‘perdute’ di Roncaglia del 1158]</a:t>
            </a:r>
          </a:p>
        </p:txBody>
      </p:sp>
    </p:spTree>
    <p:extLst>
      <p:ext uri="{BB962C8B-B14F-4D97-AF65-F5344CB8AC3E}">
        <p14:creationId xmlns:p14="http://schemas.microsoft.com/office/powerpoint/2010/main" val="34669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6008" y="638406"/>
            <a:ext cx="9250077" cy="479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cap="small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it-IT" sz="2400" b="1" cap="small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codificazione del diritto canonico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/>
              <a:t>Contesto </a:t>
            </a:r>
            <a:r>
              <a:rPr lang="it-IT" sz="2000" b="1" dirty="0" smtClean="0"/>
              <a:t>storico: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000" dirty="0" smtClean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000" dirty="0" smtClean="0"/>
              <a:t>Lotta per le investiture fra papato e impero, seconda metà secolo XI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it-IT" sz="2000" dirty="0" smtClean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000" dirty="0" smtClean="0"/>
              <a:t>Affermazione dell’universalità del potere del papa, che raggiunge piena maturità nel secolo XIII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it-IT" sz="2000" dirty="0" smtClean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000" dirty="0" smtClean="0"/>
              <a:t>Il papa accentra su di sé non solo il controllo sui territori direttamente controllati dalla Chiesa, ma su tutte le Chiese della cristianità occidentale, in diretto antagonismo con l’imperatore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1614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7272" y="509593"/>
            <a:ext cx="8626927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cap="smal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2400" b="1" i="1" cap="smal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Decretum</a:t>
            </a:r>
            <a:r>
              <a:rPr lang="it-IT" sz="2400" b="1" cap="smal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di Graziano (1140 ca.)</a:t>
            </a:r>
          </a:p>
          <a:p>
            <a:endParaRPr lang="it-IT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Graziano, monaco camaldolese, compone attorno al 1140 la </a:t>
            </a:r>
            <a:r>
              <a:rPr lang="it-IT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Concordia discordantium canonum</a:t>
            </a:r>
            <a:r>
              <a:rPr lang="it-IT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it-IT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Modelli: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Inizio secolo XI: </a:t>
            </a:r>
            <a:r>
              <a:rPr lang="it-IT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Decretum </a:t>
            </a:r>
            <a:r>
              <a:rPr lang="it-IT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 Burcardo vescovo di Worms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Seconda metà secolo XI: </a:t>
            </a:r>
            <a:r>
              <a:rPr lang="it-IT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Decretum </a:t>
            </a:r>
            <a:r>
              <a:rPr lang="it-IT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Panormia </a:t>
            </a:r>
            <a:r>
              <a:rPr lang="it-IT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 Ivo vescovo di Chartres; </a:t>
            </a:r>
            <a:r>
              <a:rPr lang="it-IT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Collectio canonum </a:t>
            </a:r>
            <a:r>
              <a:rPr lang="it-IT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 Anselmo da Baggio (vescovo e poi patrono di Mantova)</a:t>
            </a:r>
          </a:p>
          <a:p>
            <a:pPr marL="342900" indent="-342900">
              <a:buFontTx/>
              <a:buChar char="-"/>
            </a:pPr>
            <a:endParaRPr lang="it-I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Fonti: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/>
              <a:t>testi biblici e liturgici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/>
              <a:t>canoni di concili e di sinodi locali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/>
              <a:t>scritti di pontefici, in particolare di Gregorio Magno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/>
              <a:t>scritti di Padri della Chiesa, in particolare, di Sant’Agostino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/>
              <a:t>penitenziali e fonti romanobarbariche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testi di diritto romano</a:t>
            </a:r>
            <a:endParaRPr lang="it-IT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2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4609" y="746647"/>
            <a:ext cx="84473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Novità rispetto ai modelli precendenti:</a:t>
            </a:r>
          </a:p>
          <a:p>
            <a:r>
              <a:rPr lang="it-IT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Fonti non solo collezionate, ma integrate da commenti dello stesso Graziano, finalizzati ad appianare le apparenti contraddizioni dei testi analizzati.</a:t>
            </a:r>
          </a:p>
          <a:p>
            <a:endParaRPr lang="it-IT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Esempio: </a:t>
            </a:r>
            <a:r>
              <a:rPr lang="it-IT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Distinctio Prima, Caput V, Quid sit consuetudo</a:t>
            </a:r>
          </a:p>
          <a:p>
            <a:r>
              <a:rPr lang="it-IT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Graziano commenta un testo di Isidoro di Siviglia, padre della chiesa vissuto fra i secoli VI e VII nel regno visigoto di Spagna.</a:t>
            </a:r>
          </a:p>
          <a:p>
            <a:r>
              <a:rPr lang="it-IT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it-IT" sz="24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http://geschichte.digitale-sammlungen.de/decretum-gratiani//kapitel/dc_chapter_0_9</a:t>
            </a:r>
            <a:r>
              <a:rPr lang="it-IT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1283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31567" y="535904"/>
            <a:ext cx="9116789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cap="smal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Scuola dei decretisti (secoli XII-XIII)</a:t>
            </a:r>
            <a:endParaRPr lang="it-IT" sz="2400" b="1" cap="smal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Il Decretum diventa presto il libro più ‘venduto’ in Europa.</a:t>
            </a:r>
          </a:p>
          <a:p>
            <a:endParaRPr lang="it-IT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Con Graziano il diritto canonico diventa un diritto accademico, insegnato dapprima a Bologna, assieme al diritto romano, e poi in tutte le scuole private ed ecclesiastiche del continente.</a:t>
            </a:r>
          </a:p>
          <a:p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Abbiamo così la stessa tipologia di fonti ‘didattiche’ usate per l’insegnamento del diritto romano: </a:t>
            </a:r>
            <a:r>
              <a:rPr lang="it-IT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glossae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quaestiones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</a:p>
          <a:p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Dopo Graziano nasce la scuola dei Decretisti, che sul suo modello compilano collezioni delle nuove leggi promulgate dal papa o dalla sua cancelleria: </a:t>
            </a:r>
            <a:r>
              <a:rPr lang="it-IT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bullae, litterae apostolicae, constitutiones, epistolae...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[Si veda il testo di Frenz]</a:t>
            </a:r>
          </a:p>
          <a:p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Grande differenza col diritto romano: il diritto canonico è un diritto «vivo», che si basa quasi interamente sulla </a:t>
            </a:r>
            <a:r>
              <a:rPr lang="it-IT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voluntas principis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ovvero sull’infallibilità del papa e delle sue leggi.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90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500" y="680745"/>
            <a:ext cx="9976757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24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quinque compilationes antiquae</a:t>
            </a:r>
            <a:endParaRPr lang="it-IT" sz="2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Fra 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1150 e 1234 si contano </a:t>
            </a:r>
            <a:r>
              <a:rPr lang="it-IT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ben venti compilazioni contenenti il nuovo materiale legislativo prodotto da pontefici, sinodi e concilii. Solo cinque raggiunsero un riconoscimento generale – sebbene non sempre da parte dei pontefici.</a:t>
            </a:r>
          </a:p>
          <a:p>
            <a:endParaRPr lang="it-IT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i="1" dirty="0" smtClean="0"/>
              <a:t>1. Compilacio </a:t>
            </a:r>
            <a:r>
              <a:rPr lang="it-IT" i="1" dirty="0"/>
              <a:t>prima</a:t>
            </a:r>
            <a:r>
              <a:rPr lang="it-IT" dirty="0"/>
              <a:t>, o </a:t>
            </a:r>
            <a:r>
              <a:rPr lang="it-IT" i="1" dirty="0"/>
              <a:t>Breviarium extravagantium</a:t>
            </a:r>
            <a:r>
              <a:rPr lang="it-IT" dirty="0"/>
              <a:t> (1191) di </a:t>
            </a:r>
            <a:r>
              <a:rPr lang="it-IT" b="1" dirty="0"/>
              <a:t>Bernardo di Pavia</a:t>
            </a:r>
            <a:r>
              <a:rPr lang="it-IT" dirty="0"/>
              <a:t>: contiene decretali da Innocenzo II a Clemente III e i decreti del III Concilio Lateranense (1179</a:t>
            </a:r>
            <a:r>
              <a:rPr lang="it-IT" dirty="0" smtClean="0"/>
              <a:t>)</a:t>
            </a:r>
          </a:p>
          <a:p>
            <a:pPr marL="342900" indent="-342900">
              <a:buAutoNum type="arabicPeriod"/>
            </a:pPr>
            <a:endParaRPr lang="en-GB" dirty="0"/>
          </a:p>
          <a:p>
            <a:r>
              <a:rPr lang="it-IT" dirty="0"/>
              <a:t>2. </a:t>
            </a:r>
            <a:r>
              <a:rPr lang="it-IT" i="1" dirty="0"/>
              <a:t>Compilacio tertia </a:t>
            </a:r>
            <a:r>
              <a:rPr lang="it-IT" dirty="0"/>
              <a:t>(1210), promulgata da </a:t>
            </a:r>
            <a:r>
              <a:rPr lang="it-IT" b="1" dirty="0"/>
              <a:t>papa Innocenzo III</a:t>
            </a:r>
            <a:r>
              <a:rPr lang="it-IT" dirty="0"/>
              <a:t>, contenente le </a:t>
            </a:r>
            <a:r>
              <a:rPr lang="it-IT" dirty="0" smtClean="0"/>
              <a:t>sue stesse decretali (</a:t>
            </a:r>
            <a:r>
              <a:rPr lang="it-IT" dirty="0"/>
              <a:t>1198-1210</a:t>
            </a:r>
            <a:r>
              <a:rPr lang="it-IT" dirty="0" smtClean="0"/>
              <a:t>)</a:t>
            </a:r>
          </a:p>
          <a:p>
            <a:endParaRPr lang="en-GB" dirty="0"/>
          </a:p>
          <a:p>
            <a:r>
              <a:rPr lang="it-IT" dirty="0"/>
              <a:t>3. </a:t>
            </a:r>
            <a:r>
              <a:rPr lang="it-IT" i="1" dirty="0"/>
              <a:t>Compilacio secunda </a:t>
            </a:r>
            <a:r>
              <a:rPr lang="it-IT" dirty="0"/>
              <a:t>(1210-12), dell’inglese </a:t>
            </a:r>
            <a:r>
              <a:rPr lang="it-IT" b="1" dirty="0"/>
              <a:t>Giovanni di </a:t>
            </a:r>
            <a:r>
              <a:rPr lang="it-IT" b="1" dirty="0" smtClean="0"/>
              <a:t>Galles</a:t>
            </a:r>
            <a:r>
              <a:rPr lang="it-IT" dirty="0" smtClean="0"/>
              <a:t>, </a:t>
            </a:r>
            <a:r>
              <a:rPr lang="it-IT" dirty="0"/>
              <a:t>contiene decretali di Celemente III e Celestino III, e altre più antiche omesse nelle precedenti </a:t>
            </a:r>
            <a:r>
              <a:rPr lang="it-IT" i="1" dirty="0" smtClean="0"/>
              <a:t>compilaciones</a:t>
            </a:r>
          </a:p>
          <a:p>
            <a:endParaRPr lang="en-GB" dirty="0"/>
          </a:p>
          <a:p>
            <a:r>
              <a:rPr lang="it-IT" dirty="0"/>
              <a:t>4. </a:t>
            </a:r>
            <a:r>
              <a:rPr lang="it-IT" i="1" dirty="0"/>
              <a:t>Compilacio quarta</a:t>
            </a:r>
            <a:r>
              <a:rPr lang="it-IT" dirty="0"/>
              <a:t> (fra il 1218 e il 1226), di</a:t>
            </a:r>
            <a:r>
              <a:rPr lang="it-IT" b="1" dirty="0"/>
              <a:t> Giovanni Teutonico</a:t>
            </a:r>
            <a:r>
              <a:rPr lang="it-IT" dirty="0"/>
              <a:t>, privato, integra le prime tre e include le ultime decretali di Innocenzo III (1210-16), e i decreti del IV Concilio Lateranense (1215</a:t>
            </a:r>
            <a:r>
              <a:rPr lang="it-IT" dirty="0" smtClean="0"/>
              <a:t>).</a:t>
            </a:r>
          </a:p>
          <a:p>
            <a:endParaRPr lang="en-GB" dirty="0"/>
          </a:p>
          <a:p>
            <a:r>
              <a:rPr lang="it-IT" dirty="0"/>
              <a:t>5. </a:t>
            </a:r>
            <a:r>
              <a:rPr lang="it-IT" i="1" dirty="0"/>
              <a:t>Compilacio quinta</a:t>
            </a:r>
            <a:r>
              <a:rPr lang="it-IT" dirty="0"/>
              <a:t> (1226-27): promulgata da </a:t>
            </a:r>
            <a:r>
              <a:rPr lang="it-IT" b="1" dirty="0"/>
              <a:t>papa Onorio </a:t>
            </a:r>
            <a:r>
              <a:rPr lang="it-IT" b="1" dirty="0" smtClean="0"/>
              <a:t>III</a:t>
            </a:r>
            <a:endParaRPr lang="it-IT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462" y="-426196"/>
            <a:ext cx="6227544" cy="814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3980" y="645902"/>
            <a:ext cx="9312731" cy="6329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24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Corpus Iuris Canonici </a:t>
            </a:r>
            <a:r>
              <a:rPr lang="it-IT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(1582)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/>
              <a:t>Dopo </a:t>
            </a:r>
            <a:r>
              <a:rPr lang="it-IT" dirty="0"/>
              <a:t>questa fase ‘intermedia’, in cui si alternano compilazioni di privati – come del resto un cittadino privato era stato lo stesso Graziano – a collazioni promulgate dagli stessi pontefici, dal 1234 in poi sarà l’autorità pontificia a promulgare e sancire la codificazione del diritto canonico</a:t>
            </a:r>
            <a:r>
              <a:rPr lang="it-IT" dirty="0" smtClean="0"/>
              <a:t>:</a:t>
            </a:r>
          </a:p>
          <a:p>
            <a:pPr marL="342900" indent="-342900">
              <a:buAutoNum type="arabicPeriod"/>
            </a:pPr>
            <a:r>
              <a:rPr lang="it-IT" i="1" dirty="0" smtClean="0"/>
              <a:t>Liber </a:t>
            </a:r>
            <a:r>
              <a:rPr lang="it-IT" i="1" dirty="0"/>
              <a:t>Extra</a:t>
            </a:r>
            <a:r>
              <a:rPr lang="it-IT" dirty="0"/>
              <a:t>. Gregorio IX (1234): opera una selezione delle cinque compilazioni dei </a:t>
            </a:r>
            <a:r>
              <a:rPr lang="it-IT" dirty="0" smtClean="0"/>
              <a:t>decretisti</a:t>
            </a:r>
          </a:p>
          <a:p>
            <a:pPr marL="342900" indent="-342900">
              <a:buAutoNum type="arabicPeriod"/>
            </a:pPr>
            <a:endParaRPr lang="en-GB" dirty="0"/>
          </a:p>
          <a:p>
            <a:r>
              <a:rPr lang="it-IT" dirty="0"/>
              <a:t>2. Liber Sextus. Bonifacio VIII (1298</a:t>
            </a:r>
            <a:r>
              <a:rPr lang="it-IT" dirty="0" smtClean="0"/>
              <a:t>)</a:t>
            </a:r>
          </a:p>
          <a:p>
            <a:endParaRPr lang="en-GB" dirty="0"/>
          </a:p>
          <a:p>
            <a:r>
              <a:rPr lang="it-IT" dirty="0"/>
              <a:t>3. le </a:t>
            </a:r>
            <a:r>
              <a:rPr lang="it-IT" i="1" dirty="0"/>
              <a:t>Clementinae</a:t>
            </a:r>
            <a:r>
              <a:rPr lang="it-IT" dirty="0"/>
              <a:t>, di Clemente V (1314), promulgate da papa Giovanni XXII (1317</a:t>
            </a:r>
            <a:r>
              <a:rPr lang="it-IT" dirty="0" smtClean="0"/>
              <a:t>)</a:t>
            </a:r>
          </a:p>
          <a:p>
            <a:endParaRPr lang="en-GB" dirty="0"/>
          </a:p>
          <a:p>
            <a:r>
              <a:rPr lang="it-IT" dirty="0"/>
              <a:t>4. le </a:t>
            </a:r>
            <a:r>
              <a:rPr lang="it-IT" i="1" dirty="0"/>
              <a:t>Extravagantes </a:t>
            </a:r>
            <a:r>
              <a:rPr lang="it-IT" dirty="0"/>
              <a:t>di Giovanni XXII (1325</a:t>
            </a:r>
            <a:r>
              <a:rPr lang="it-IT" dirty="0" smtClean="0"/>
              <a:t>)</a:t>
            </a:r>
          </a:p>
          <a:p>
            <a:endParaRPr lang="en-GB" dirty="0"/>
          </a:p>
          <a:p>
            <a:r>
              <a:rPr lang="it-IT" dirty="0"/>
              <a:t>5. la collezione di Extravagantes del giurista Jean Chappuis (1500)</a:t>
            </a:r>
            <a:endParaRPr lang="en-GB" dirty="0"/>
          </a:p>
          <a:p>
            <a:endParaRPr lang="it-IT" dirty="0" smtClean="0"/>
          </a:p>
          <a:p>
            <a:r>
              <a:rPr lang="it-IT" dirty="0" smtClean="0"/>
              <a:t>Nel </a:t>
            </a:r>
            <a:r>
              <a:rPr lang="it-IT" dirty="0"/>
              <a:t>1582 il </a:t>
            </a:r>
            <a:r>
              <a:rPr lang="it-IT" i="1" dirty="0"/>
              <a:t>Decretum Gratiani</a:t>
            </a:r>
            <a:r>
              <a:rPr lang="it-IT" dirty="0"/>
              <a:t> e </a:t>
            </a:r>
            <a:r>
              <a:rPr lang="it-IT" dirty="0" smtClean="0"/>
              <a:t>questi cinque </a:t>
            </a:r>
            <a:r>
              <a:rPr lang="it-IT" dirty="0"/>
              <a:t>codici </a:t>
            </a:r>
            <a:r>
              <a:rPr lang="it-IT" dirty="0" smtClean="0"/>
              <a:t>costituiranno il </a:t>
            </a:r>
            <a:r>
              <a:rPr lang="it-IT" i="1" dirty="0" smtClean="0"/>
              <a:t>Corpus </a:t>
            </a:r>
            <a:r>
              <a:rPr lang="it-IT" i="1" dirty="0"/>
              <a:t>iuris canonici</a:t>
            </a:r>
            <a:r>
              <a:rPr lang="it-IT" dirty="0"/>
              <a:t>, promulgato da papa Gregorio XIII nel 1580, </a:t>
            </a:r>
            <a:r>
              <a:rPr lang="it-IT" dirty="0" smtClean="0"/>
              <a:t>base giuridica della Chiesa cattolica rimasta </a:t>
            </a:r>
            <a:r>
              <a:rPr lang="it-IT" dirty="0"/>
              <a:t>in </a:t>
            </a:r>
            <a:r>
              <a:rPr lang="it-IT" dirty="0" smtClean="0"/>
              <a:t>vigore fino </a:t>
            </a:r>
            <a:r>
              <a:rPr lang="it-IT" dirty="0"/>
              <a:t>addirittura al 1917.</a:t>
            </a: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6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7029" y="653512"/>
            <a:ext cx="9339026" cy="5844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cap="small" dirty="0">
                <a:ea typeface="Calibri" panose="020F0502020204030204" pitchFamily="34" charset="0"/>
                <a:cs typeface="Times New Roman" panose="02020603050405020304" pitchFamily="18" charset="0"/>
              </a:rPr>
              <a:t>9. Altre fonti di </a:t>
            </a:r>
            <a:r>
              <a:rPr lang="it-IT" sz="2400" b="1" cap="smal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diritto: </a:t>
            </a:r>
            <a:r>
              <a:rPr lang="it-IT" sz="2400" b="1" i="1" cap="smal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iura propria</a:t>
            </a:r>
            <a:r>
              <a:rPr lang="it-IT" sz="2400" b="1" cap="smal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di città, villaggi, corporazioni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cap="smal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Fonti normative di città, comunità e </a:t>
            </a:r>
            <a:r>
              <a:rPr lang="it-IT" sz="2400" i="1" cap="smal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artes</a:t>
            </a:r>
            <a:endParaRPr lang="it-IT" sz="2400" cap="small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000" b="1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/>
              <a:t>Boncompagno </a:t>
            </a:r>
            <a:r>
              <a:rPr lang="it-IT" sz="2000" b="1" dirty="0"/>
              <a:t>da </a:t>
            </a:r>
            <a:r>
              <a:rPr lang="it-IT" sz="2000" b="1" dirty="0" smtClean="0"/>
              <a:t>Signa</a:t>
            </a:r>
            <a:r>
              <a:rPr lang="it-IT" sz="2000" dirty="0" smtClean="0"/>
              <a:t>, </a:t>
            </a:r>
            <a:r>
              <a:rPr lang="it-IT" sz="2000" i="1" dirty="0" smtClean="0"/>
              <a:t>Rhetorica Novissima</a:t>
            </a:r>
            <a:r>
              <a:rPr lang="it-IT" sz="2000" dirty="0" smtClean="0"/>
              <a:t>, 9.5.28-29 (1235)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/>
              <a:t>28. Il </a:t>
            </a:r>
            <a:r>
              <a:rPr lang="it-IT" b="1" dirty="0" smtClean="0"/>
              <a:t>diritto civile sorregge la monarchia in ogni dove </a:t>
            </a:r>
            <a:r>
              <a:rPr lang="it-IT" dirty="0" smtClean="0"/>
              <a:t>(</a:t>
            </a:r>
            <a:r>
              <a:rPr lang="it-IT" i="1" dirty="0" smtClean="0"/>
              <a:t>Urbis et orbis</a:t>
            </a:r>
            <a:r>
              <a:rPr lang="it-IT" dirty="0" smtClean="0"/>
              <a:t>), quando decide, viene interpretato, comanda, giudica, punisce e permette; per cui, si macchia del crimine di lesa maestà </a:t>
            </a:r>
            <a:r>
              <a:rPr lang="it-IT" dirty="0"/>
              <a:t>chi si esprime contro il </a:t>
            </a:r>
            <a:r>
              <a:rPr lang="it-IT" dirty="0" smtClean="0"/>
              <a:t>diritto, la cui giusta voce dichiara che il principe non sia svincolato dalle leggi ma ne sia invece soggetto.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/>
              <a:t>29. Ma il diritto civile non va celebrato troppo, poiché attraverso esso non si regge nemmeno la centesima parte della sfera terrestre, e perché, cosa biasimevole, svanisce continuamente per mezzo degli </a:t>
            </a:r>
            <a:r>
              <a:rPr lang="it-IT" b="1" dirty="0" smtClean="0"/>
              <a:t>statuti dei rustici</a:t>
            </a:r>
            <a:r>
              <a:rPr lang="it-IT" dirty="0" smtClean="0"/>
              <a:t>, e i </a:t>
            </a:r>
            <a:r>
              <a:rPr lang="it-IT" b="1" dirty="0" smtClean="0"/>
              <a:t>plebisciti popolari </a:t>
            </a:r>
            <a:r>
              <a:rPr lang="it-IT" dirty="0" smtClean="0"/>
              <a:t>ne sottraggono l’autorità e il favore, dal momento che, </a:t>
            </a:r>
            <a:r>
              <a:rPr lang="it-IT" b="1" dirty="0" smtClean="0"/>
              <a:t>non senza pudore, viene costretto al silenzio ove il plebiscito o lo statuto si esprime</a:t>
            </a:r>
            <a:r>
              <a:rPr lang="it-IT" dirty="0" smtClean="0"/>
              <a:t>.</a:t>
            </a:r>
            <a:endParaRPr lang="it-IT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323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8912" y="758156"/>
            <a:ext cx="8350376" cy="4805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Statuti comunali</a:t>
            </a:r>
            <a:endParaRPr lang="en-GB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«Insieme di norme aventi forza di legge, riasalenti a momenti diversi dell’attività legislativa comunale, ciascuna singolarmente definita come un articolo o capitolo o rubrica» (Cammarosano, p. 151)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it-IT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Mediazione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fra diritto ‘dotto’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delle università e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consuetudini 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locali</a:t>
            </a:r>
            <a:endParaRPr lang="it-IT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Carattere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stratificato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e “in divenire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”, evidente nel caso del 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mutamento della forma stilistica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dal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giuramento personale del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podestà alle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forme impersonali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dell’autorità cittadina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Efficacia sul districtus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, ovvero il territorio cittadino in cui le autorità comunali avevano il potere di distringere</a:t>
            </a: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Lunga durata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: gli statuti cittadini – costantemente aggiornati – rimangono il punto di riferimento normativo nell’ambito del distretto cittadino anche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dopo </a:t>
            </a:r>
            <a:r>
              <a:rPr lang="it-IT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formazione degli stati regionali o signorili (come la Repubblica di Venezia o il Ducato di Milano) [</a:t>
            </a:r>
            <a:r>
              <a:rPr lang="it-IT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Vd. Immagini</a:t>
            </a:r>
            <a:r>
              <a:rPr lang="it-IT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it-IT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7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9457" y="886141"/>
            <a:ext cx="78481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cs typeface="Times New Roman" panose="02020603050405020304" pitchFamily="18" charset="0"/>
              </a:rPr>
              <a:t>Esempio 1. Gli Statuti di Pisa del 1155-60</a:t>
            </a:r>
          </a:p>
          <a:p>
            <a:endParaRPr lang="it-IT" dirty="0">
              <a:cs typeface="Times New Roman" panose="02020603050405020304" pitchFamily="18" charset="0"/>
            </a:endParaRPr>
          </a:p>
          <a:p>
            <a:r>
              <a:rPr lang="it-IT" dirty="0" smtClean="0">
                <a:cs typeface="Times New Roman" panose="02020603050405020304" pitchFamily="18" charset="0"/>
              </a:rPr>
              <a:t>Il più antico esempio di statuto cittadino.</a:t>
            </a:r>
          </a:p>
          <a:p>
            <a:endParaRPr lang="it-IT" dirty="0" smtClean="0">
              <a:cs typeface="Times New Roman" panose="02020603050405020304" pitchFamily="18" charset="0"/>
            </a:endParaRPr>
          </a:p>
          <a:p>
            <a:r>
              <a:rPr lang="it-IT" dirty="0" smtClean="0">
                <a:cs typeface="Times New Roman" panose="02020603050405020304" pitchFamily="18" charset="0"/>
              </a:rPr>
              <a:t>Diviso in due libri, l’uno contenente le </a:t>
            </a:r>
            <a:r>
              <a:rPr lang="it-IT" i="1" dirty="0" smtClean="0">
                <a:cs typeface="Times New Roman" panose="02020603050405020304" pitchFamily="18" charset="0"/>
              </a:rPr>
              <a:t>leges </a:t>
            </a:r>
            <a:r>
              <a:rPr lang="it-IT" dirty="0" smtClean="0">
                <a:cs typeface="Times New Roman" panose="02020603050405020304" pitchFamily="18" charset="0"/>
              </a:rPr>
              <a:t>(datato 1155-6), l’altro gli </a:t>
            </a:r>
            <a:r>
              <a:rPr lang="it-IT" i="1" dirty="0" smtClean="0">
                <a:cs typeface="Times New Roman" panose="02020603050405020304" pitchFamily="18" charset="0"/>
              </a:rPr>
              <a:t>usus </a:t>
            </a:r>
            <a:r>
              <a:rPr lang="it-IT" dirty="0" smtClean="0">
                <a:cs typeface="Times New Roman" panose="02020603050405020304" pitchFamily="18" charset="0"/>
              </a:rPr>
              <a:t>(1160) della città di Pisa.</a:t>
            </a:r>
          </a:p>
          <a:p>
            <a:endParaRPr lang="it-IT" dirty="0">
              <a:cs typeface="Times New Roman" panose="02020603050405020304" pitchFamily="18" charset="0"/>
            </a:endParaRPr>
          </a:p>
          <a:p>
            <a:r>
              <a:rPr lang="it-IT" dirty="0" smtClean="0">
                <a:cs typeface="Times New Roman" panose="02020603050405020304" pitchFamily="18" charset="0"/>
              </a:rPr>
              <a:t>Esempio: </a:t>
            </a:r>
            <a:r>
              <a:rPr lang="it-IT" b="1" dirty="0" smtClean="0">
                <a:cs typeface="Times New Roman" panose="02020603050405020304" pitchFamily="18" charset="0"/>
              </a:rPr>
              <a:t>Codice Beinecke 415 (Yale)</a:t>
            </a:r>
          </a:p>
          <a:p>
            <a:r>
              <a:rPr lang="it-IT" dirty="0" smtClean="0">
                <a:cs typeface="Times New Roman" panose="02020603050405020304" pitchFamily="18" charset="0"/>
              </a:rPr>
              <a:t>Copia forse di un privato, risalente al 1186, contenente la prima redazione nota degli statuti pisani (1160-62 ca.), con annotazioni e aggiornamenti.</a:t>
            </a:r>
          </a:p>
          <a:p>
            <a:endParaRPr lang="it-IT" dirty="0" smtClean="0">
              <a:cs typeface="Times New Roman" panose="02020603050405020304" pitchFamily="18" charset="0"/>
            </a:endParaRPr>
          </a:p>
          <a:p>
            <a:r>
              <a:rPr lang="it-IT" dirty="0" smtClean="0">
                <a:cs typeface="Times New Roman" panose="02020603050405020304" pitchFamily="18" charset="0"/>
              </a:rPr>
              <a:t>1: </a:t>
            </a:r>
            <a:r>
              <a:rPr lang="it-IT" i="1" dirty="0" smtClean="0">
                <a:cs typeface="Times New Roman" panose="02020603050405020304" pitchFamily="18" charset="0"/>
              </a:rPr>
              <a:t>Constitutum de legibus</a:t>
            </a:r>
          </a:p>
          <a:p>
            <a:r>
              <a:rPr lang="it-IT" dirty="0" smtClean="0">
                <a:cs typeface="Times New Roman" panose="02020603050405020304" pitchFamily="18" charset="0"/>
              </a:rPr>
              <a:t>2: </a:t>
            </a:r>
            <a:r>
              <a:rPr lang="it-IT" i="1" dirty="0" smtClean="0">
                <a:cs typeface="Times New Roman" panose="02020603050405020304" pitchFamily="18" charset="0"/>
              </a:rPr>
              <a:t>Constitutum usus: </a:t>
            </a:r>
            <a:r>
              <a:rPr lang="it-IT" dirty="0" smtClean="0">
                <a:cs typeface="Times New Roman" panose="02020603050405020304" pitchFamily="18" charset="0"/>
              </a:rPr>
              <a:t>si veda il </a:t>
            </a:r>
            <a:r>
              <a:rPr lang="it-IT" i="1" dirty="0" smtClean="0">
                <a:cs typeface="Times New Roman" panose="02020603050405020304" pitchFamily="18" charset="0"/>
              </a:rPr>
              <a:t>Rubricarium</a:t>
            </a:r>
            <a:r>
              <a:rPr lang="it-IT" dirty="0" smtClean="0">
                <a:cs typeface="Times New Roman" panose="02020603050405020304" pitchFamily="18" charset="0"/>
              </a:rPr>
              <a:t>, in inchiostro rosso</a:t>
            </a:r>
            <a:endParaRPr lang="it-IT" i="1" dirty="0" smtClean="0">
              <a:cs typeface="Times New Roman" panose="02020603050405020304" pitchFamily="18" charset="0"/>
            </a:endParaRPr>
          </a:p>
          <a:p>
            <a:r>
              <a:rPr lang="it-IT" dirty="0" smtClean="0">
                <a:cs typeface="Times New Roman" panose="02020603050405020304" pitchFamily="18" charset="0"/>
              </a:rPr>
              <a:t>3. Rubrica </a:t>
            </a:r>
            <a:r>
              <a:rPr lang="it-IT" i="1" dirty="0" smtClean="0">
                <a:cs typeface="Times New Roman" panose="02020603050405020304" pitchFamily="18" charset="0"/>
              </a:rPr>
              <a:t>De feodis</a:t>
            </a:r>
            <a:r>
              <a:rPr lang="it-IT" dirty="0" smtClean="0">
                <a:cs typeface="Times New Roman" panose="02020603050405020304" pitchFamily="18" charset="0"/>
              </a:rPr>
              <a:t>: testo sui feudi steso sostanzialmente negli stessi decenni dei </a:t>
            </a:r>
            <a:r>
              <a:rPr lang="it-IT" i="1" dirty="0" smtClean="0">
                <a:cs typeface="Times New Roman" panose="02020603050405020304" pitchFamily="18" charset="0"/>
              </a:rPr>
              <a:t>Libri Feudorum</a:t>
            </a:r>
            <a:r>
              <a:rPr lang="it-IT" dirty="0" smtClean="0">
                <a:cs typeface="Times New Roman" panose="02020603050405020304" pitchFamily="18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56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0" y="1780351"/>
            <a:ext cx="12112100" cy="42643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0021" y="780262"/>
            <a:ext cx="5277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cs typeface="Times New Roman" panose="02020603050405020304" pitchFamily="18" charset="0"/>
              </a:rPr>
              <a:t>1: </a:t>
            </a:r>
            <a:r>
              <a:rPr lang="it-IT" b="1" dirty="0" smtClean="0">
                <a:cs typeface="Times New Roman" panose="02020603050405020304" pitchFamily="18" charset="0"/>
              </a:rPr>
              <a:t>Incipit del </a:t>
            </a:r>
            <a:r>
              <a:rPr lang="it-IT" b="1" i="1" dirty="0" smtClean="0">
                <a:cs typeface="Times New Roman" panose="02020603050405020304" pitchFamily="18" charset="0"/>
              </a:rPr>
              <a:t>Constitutum </a:t>
            </a:r>
            <a:r>
              <a:rPr lang="it-IT" b="1" i="1" dirty="0">
                <a:cs typeface="Times New Roman" panose="02020603050405020304" pitchFamily="18" charset="0"/>
              </a:rPr>
              <a:t>de </a:t>
            </a:r>
            <a:r>
              <a:rPr lang="it-IT" b="1" i="1" dirty="0" smtClean="0">
                <a:cs typeface="Times New Roman" panose="02020603050405020304" pitchFamily="18" charset="0"/>
              </a:rPr>
              <a:t>legibus </a:t>
            </a:r>
            <a:r>
              <a:rPr lang="it-IT" b="1" dirty="0" smtClean="0">
                <a:cs typeface="Times New Roman" panose="02020603050405020304" pitchFamily="18" charset="0"/>
              </a:rPr>
              <a:t>(1155-56)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2235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30021" y="780262"/>
            <a:ext cx="5785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cs typeface="Times New Roman" panose="02020603050405020304" pitchFamily="18" charset="0"/>
              </a:rPr>
              <a:t>2: Incipit e </a:t>
            </a:r>
            <a:r>
              <a:rPr lang="it-IT" b="1" i="1" dirty="0" smtClean="0">
                <a:cs typeface="Times New Roman" panose="02020603050405020304" pitchFamily="18" charset="0"/>
              </a:rPr>
              <a:t>rubricarium </a:t>
            </a:r>
            <a:r>
              <a:rPr lang="it-IT" b="1" dirty="0" smtClean="0">
                <a:cs typeface="Times New Roman" panose="02020603050405020304" pitchFamily="18" charset="0"/>
              </a:rPr>
              <a:t>del </a:t>
            </a:r>
            <a:r>
              <a:rPr lang="it-IT" b="1" i="1" dirty="0" smtClean="0">
                <a:cs typeface="Times New Roman" panose="02020603050405020304" pitchFamily="18" charset="0"/>
              </a:rPr>
              <a:t>Constitutum usus </a:t>
            </a:r>
            <a:r>
              <a:rPr lang="it-IT" b="1" dirty="0" smtClean="0">
                <a:cs typeface="Times New Roman" panose="02020603050405020304" pitchFamily="18" charset="0"/>
              </a:rPr>
              <a:t>(1160)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256" y="1384037"/>
            <a:ext cx="8790906" cy="543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30021" y="780262"/>
            <a:ext cx="3831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cs typeface="Times New Roman" panose="02020603050405020304" pitchFamily="18" charset="0"/>
              </a:rPr>
              <a:t>3: Capitolo </a:t>
            </a:r>
            <a:r>
              <a:rPr lang="it-IT" b="1" i="1" dirty="0" smtClean="0">
                <a:cs typeface="Times New Roman" panose="02020603050405020304" pitchFamily="18" charset="0"/>
              </a:rPr>
              <a:t>De feodis </a:t>
            </a:r>
            <a:r>
              <a:rPr lang="it-IT" b="1" dirty="0" smtClean="0">
                <a:cs typeface="Times New Roman" panose="02020603050405020304" pitchFamily="18" charset="0"/>
              </a:rPr>
              <a:t>(de foedis!)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26" y="1582338"/>
            <a:ext cx="10379758" cy="2289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26" y="4148158"/>
            <a:ext cx="9850369" cy="193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4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29849" y="876862"/>
            <a:ext cx="772267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Esempio </a:t>
            </a:r>
            <a:r>
              <a:rPr lang="it-IT" sz="2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2. </a:t>
            </a:r>
            <a:r>
              <a:rPr lang="it-IT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Gli Statuti di </a:t>
            </a:r>
            <a:r>
              <a:rPr lang="it-IT" sz="2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Verona del 1228</a:t>
            </a:r>
            <a:endParaRPr lang="it-IT" sz="2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/>
            <a:endParaRPr lang="it-IT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/>
            <a:endParaRPr lang="it-IT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/>
            <a:r>
              <a:rPr lang="it-IT" i="1" dirty="0" smtClean="0">
                <a:solidFill>
                  <a:prstClr val="black"/>
                </a:solidFill>
              </a:rPr>
              <a:t>Liber iuris civilis urbis Veronae (1228)</a:t>
            </a:r>
            <a:r>
              <a:rPr lang="it-IT" dirty="0" smtClean="0">
                <a:solidFill>
                  <a:prstClr val="black"/>
                </a:solidFill>
              </a:rPr>
              <a:t>, aggiornamento </a:t>
            </a:r>
            <a:r>
              <a:rPr lang="it-IT" b="1" dirty="0" smtClean="0">
                <a:solidFill>
                  <a:prstClr val="black"/>
                </a:solidFill>
              </a:rPr>
              <a:t>stratificato </a:t>
            </a:r>
            <a:r>
              <a:rPr lang="it-IT" dirty="0" smtClean="0">
                <a:solidFill>
                  <a:prstClr val="black"/>
                </a:solidFill>
              </a:rPr>
              <a:t>nel tempo di una prima versione, redatta nel 1184 – l’anno successivo la pace di Costanza.</a:t>
            </a:r>
          </a:p>
          <a:p>
            <a:pPr lvl="0"/>
            <a:endParaRPr lang="it-IT" i="1" dirty="0">
              <a:solidFill>
                <a:prstClr val="black"/>
              </a:solidFill>
            </a:endParaRPr>
          </a:p>
          <a:p>
            <a:pPr lvl="0"/>
            <a:r>
              <a:rPr lang="it-IT" dirty="0" smtClean="0">
                <a:solidFill>
                  <a:prstClr val="black"/>
                </a:solidFill>
              </a:rPr>
              <a:t>A differenza del caso pisano, qui si tratta di un libro unico, con materiale inserito ‘disordinatamente’, ovvero senza alcuna suddivisione sistematica per materia (come invece abbiamo visto nel </a:t>
            </a:r>
            <a:r>
              <a:rPr lang="it-IT" i="1" dirty="0" smtClean="0">
                <a:solidFill>
                  <a:prstClr val="black"/>
                </a:solidFill>
              </a:rPr>
              <a:t>Decretum </a:t>
            </a:r>
            <a:r>
              <a:rPr lang="it-IT" dirty="0" smtClean="0">
                <a:solidFill>
                  <a:prstClr val="black"/>
                </a:solidFill>
              </a:rPr>
              <a:t>di Graziano)</a:t>
            </a:r>
          </a:p>
          <a:p>
            <a:pPr lvl="0"/>
            <a:r>
              <a:rPr lang="it-IT" dirty="0" smtClean="0">
                <a:solidFill>
                  <a:prstClr val="black"/>
                </a:solidFill>
              </a:rPr>
              <a:t>Solo lo statuto veronese del 1276 avrà una tale suddivisione.</a:t>
            </a:r>
          </a:p>
          <a:p>
            <a:pPr lvl="0"/>
            <a:endParaRPr lang="it-IT" dirty="0">
              <a:solidFill>
                <a:prstClr val="black"/>
              </a:solidFill>
            </a:endParaRPr>
          </a:p>
          <a:p>
            <a:pPr lvl="0"/>
            <a:r>
              <a:rPr lang="it-IT" dirty="0" smtClean="0">
                <a:solidFill>
                  <a:prstClr val="black"/>
                </a:solidFill>
              </a:rPr>
              <a:t>Esempi:</a:t>
            </a:r>
          </a:p>
          <a:p>
            <a:pPr marL="285750" lvl="0" indent="-285750">
              <a:buFontTx/>
              <a:buChar char="-"/>
            </a:pPr>
            <a:r>
              <a:rPr lang="it-IT" dirty="0" smtClean="0">
                <a:solidFill>
                  <a:prstClr val="black"/>
                </a:solidFill>
              </a:rPr>
              <a:t>Cap. 1: giuramento del podestà; cap. 231, limitazioni al commercio dell’olio</a:t>
            </a:r>
          </a:p>
          <a:p>
            <a:pPr marL="285750" lvl="0" indent="-285750">
              <a:buFontTx/>
              <a:buChar char="-"/>
            </a:pPr>
            <a:r>
              <a:rPr lang="it-IT" dirty="0" smtClean="0">
                <a:solidFill>
                  <a:prstClr val="black"/>
                </a:solidFill>
              </a:rPr>
              <a:t>Cap. 139: elenco di chiese esentate, aggiornato nei decenni</a:t>
            </a:r>
          </a:p>
          <a:p>
            <a:pPr marL="285750" lvl="0" indent="-285750">
              <a:buFontTx/>
              <a:buChar char="-"/>
            </a:pPr>
            <a:r>
              <a:rPr lang="it-IT" dirty="0" smtClean="0">
                <a:solidFill>
                  <a:prstClr val="black"/>
                </a:solidFill>
              </a:rPr>
              <a:t>Cap. 264: nuovi capitoli ‘statuiti’, ovvero ‘disposti’, ‘decisi’ da una commissione espressamente eletta, nel 1228, dal podestà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26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33138" y="-254107"/>
            <a:ext cx="6883558" cy="7193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259" y="0"/>
            <a:ext cx="7214029" cy="2898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780" y="2898327"/>
            <a:ext cx="5949508" cy="744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14">
            <a:off x="-304696" y="-1003620"/>
            <a:ext cx="6698081" cy="8462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19684" y="-633082"/>
            <a:ext cx="6449318" cy="74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9806" y="779645"/>
            <a:ext cx="6987941" cy="522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“Novissimo Digesto Italiano”: opera in 21 volumi, pubblicata da UTET, che raccoglie in modo sistematico, completo e organico tutte le branche del diritto, costantemente aggiornata sin dal 1956 – si tratta della prima enciclopedia giuridica italiana, fondata nel 1884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“Enciclopedia del diritto italiano”, opera in 52 volumi, Giuffré editore, che conta dal 1953 sul lavoro di alcuni fra i più noti giuristi italiani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“Dizionario biografico dei giuristi italiani”, edito da il Mulino, comprende notizie bio-bibliografiche su circa 2000 giuristi italiani dal medioevo fino al Novecento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29849" y="857612"/>
            <a:ext cx="754941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Gli statuti rurali</a:t>
            </a:r>
            <a:endParaRPr lang="it-IT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/>
            <a:endParaRPr lang="it-IT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/>
            <a:r>
              <a:rPr lang="it-IT" dirty="0" smtClean="0">
                <a:solidFill>
                  <a:prstClr val="black"/>
                </a:solidFill>
              </a:rPr>
              <a:t>Struttura del tutto simile agli statuti cittadini, ma:</a:t>
            </a:r>
          </a:p>
          <a:p>
            <a:pPr marL="285750" lvl="0" indent="-285750">
              <a:buFontTx/>
              <a:buChar char="-"/>
            </a:pPr>
            <a:endParaRPr lang="it-IT" dirty="0" smtClean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it-IT" dirty="0" smtClean="0">
                <a:solidFill>
                  <a:prstClr val="black"/>
                </a:solidFill>
              </a:rPr>
              <a:t>Contenuto e mole sono più ridotti</a:t>
            </a:r>
          </a:p>
          <a:p>
            <a:pPr marL="285750" lvl="0" indent="-285750">
              <a:buFontTx/>
              <a:buChar char="-"/>
            </a:pPr>
            <a:endParaRPr lang="it-IT" dirty="0" smtClean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it-IT" dirty="0" smtClean="0">
                <a:solidFill>
                  <a:prstClr val="black"/>
                </a:solidFill>
              </a:rPr>
              <a:t>Lo statuto rurale ha validità nell’ambito di un borgo, un villaggio, il distretto di un castello, o una vallata</a:t>
            </a:r>
          </a:p>
          <a:p>
            <a:pPr marL="285750" lvl="0" indent="-285750">
              <a:buFontTx/>
              <a:buChar char="-"/>
            </a:pPr>
            <a:endParaRPr lang="it-IT" dirty="0" smtClean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it-IT" dirty="0" smtClean="0">
                <a:solidFill>
                  <a:prstClr val="black"/>
                </a:solidFill>
              </a:rPr>
              <a:t>Spesso (ma non sempre!) sono prodotti in un contesto di subordinazione a un potere maggiore, quello della città o di un signore rurale</a:t>
            </a:r>
          </a:p>
          <a:p>
            <a:pPr lvl="0"/>
            <a:endParaRPr lang="it-IT" dirty="0">
              <a:solidFill>
                <a:prstClr val="black"/>
              </a:solidFill>
            </a:endParaRPr>
          </a:p>
          <a:p>
            <a:pPr lvl="0"/>
            <a:r>
              <a:rPr lang="it-IT" dirty="0" smtClean="0">
                <a:solidFill>
                  <a:prstClr val="black"/>
                </a:solidFill>
              </a:rPr>
              <a:t>Due esempi in area veneta:</a:t>
            </a:r>
          </a:p>
          <a:p>
            <a:pPr lvl="0"/>
            <a:endParaRPr lang="it-IT" dirty="0" smtClean="0">
              <a:solidFill>
                <a:prstClr val="black"/>
              </a:solidFill>
            </a:endParaRPr>
          </a:p>
          <a:p>
            <a:pPr lvl="0"/>
            <a:r>
              <a:rPr lang="it-IT" dirty="0" smtClean="0">
                <a:solidFill>
                  <a:prstClr val="black"/>
                </a:solidFill>
              </a:rPr>
              <a:t>Pernumia (PD) e Cologna Veneta (VR)</a:t>
            </a:r>
          </a:p>
        </p:txBody>
      </p:sp>
    </p:spTree>
    <p:extLst>
      <p:ext uri="{BB962C8B-B14F-4D97-AF65-F5344CB8AC3E}">
        <p14:creationId xmlns:p14="http://schemas.microsoft.com/office/powerpoint/2010/main" val="32372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593" y="1501543"/>
            <a:ext cx="10339846" cy="50917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04722" y="416636"/>
            <a:ext cx="6943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b="1" dirty="0">
                <a:solidFill>
                  <a:prstClr val="black"/>
                </a:solidFill>
              </a:rPr>
              <a:t>Pernumia (PD), statuti del secolo </a:t>
            </a:r>
            <a:r>
              <a:rPr lang="it-IT" b="1" dirty="0" smtClean="0">
                <a:solidFill>
                  <a:prstClr val="black"/>
                </a:solidFill>
              </a:rPr>
              <a:t>XIII (1230 ca.): </a:t>
            </a:r>
            <a:r>
              <a:rPr lang="it-IT" b="1" dirty="0">
                <a:solidFill>
                  <a:prstClr val="black"/>
                </a:solidFill>
              </a:rPr>
              <a:t>Bortolami, pp. 179-240</a:t>
            </a:r>
          </a:p>
          <a:p>
            <a:pPr lvl="0"/>
            <a:r>
              <a:rPr lang="it-IT" dirty="0">
                <a:solidFill>
                  <a:prstClr val="black"/>
                </a:solidFill>
                <a:hlinkClick r:id="rId3"/>
              </a:rPr>
              <a:t>Link Pernumia google maps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78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223" y="2744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b="1" dirty="0">
                <a:solidFill>
                  <a:prstClr val="black"/>
                </a:solidFill>
              </a:rPr>
              <a:t>Cologna Veneta (VR), statuti del </a:t>
            </a:r>
            <a:r>
              <a:rPr lang="it-IT" b="1" dirty="0" smtClean="0">
                <a:solidFill>
                  <a:prstClr val="black"/>
                </a:solidFill>
              </a:rPr>
              <a:t>1432</a:t>
            </a:r>
            <a:endParaRPr lang="it-IT" b="1" i="1" dirty="0">
              <a:solidFill>
                <a:prstClr val="black"/>
              </a:solidFill>
            </a:endParaRPr>
          </a:p>
          <a:p>
            <a:pPr lvl="0"/>
            <a:r>
              <a:rPr lang="en-GB" dirty="0">
                <a:solidFill>
                  <a:prstClr val="black"/>
                </a:solidFill>
                <a:hlinkClick r:id="rId2"/>
              </a:rPr>
              <a:t>Link </a:t>
            </a:r>
            <a:r>
              <a:rPr lang="en-GB" dirty="0" err="1">
                <a:solidFill>
                  <a:prstClr val="black"/>
                </a:solidFill>
                <a:hlinkClick r:id="rId2"/>
              </a:rPr>
              <a:t>Cologna</a:t>
            </a:r>
            <a:r>
              <a:rPr lang="en-GB" dirty="0">
                <a:solidFill>
                  <a:prstClr val="black"/>
                </a:solidFill>
                <a:hlinkClick r:id="rId2"/>
              </a:rPr>
              <a:t> </a:t>
            </a:r>
            <a:r>
              <a:rPr lang="en-GB" dirty="0" err="1">
                <a:solidFill>
                  <a:prstClr val="black"/>
                </a:solidFill>
                <a:hlinkClick r:id="rId2"/>
              </a:rPr>
              <a:t>Veneta</a:t>
            </a:r>
            <a:r>
              <a:rPr lang="en-GB" dirty="0">
                <a:solidFill>
                  <a:prstClr val="black"/>
                </a:solidFill>
                <a:hlinkClick r:id="rId2"/>
              </a:rPr>
              <a:t> google maps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3" y="1020177"/>
            <a:ext cx="9883366" cy="570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6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29849" y="857612"/>
            <a:ext cx="881995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Gli statuti delle corporazioni: brevi cenni</a:t>
            </a:r>
            <a:endParaRPr lang="it-IT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/>
            <a:endParaRPr lang="it-IT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/>
            <a:r>
              <a:rPr lang="it-IT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Corporazioni (arti e mestieri): associazioni private di professionisti finalizzate a regolare e tutelare determinate attività artigianali, o </a:t>
            </a:r>
            <a:r>
              <a:rPr lang="it-IT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artes</a:t>
            </a:r>
            <a:r>
              <a:rPr lang="it-IT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le quali si danno normative interne, organizzate in carte statutarie del tutto simili agli esempi precedenti. Fra le principali arti e mestieri:</a:t>
            </a:r>
          </a:p>
          <a:p>
            <a:pPr marL="285750" lvl="0" indent="-285750">
              <a:buFontTx/>
              <a:buChar char="-"/>
            </a:pPr>
            <a:r>
              <a:rPr lang="it-IT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Giudici e notai</a:t>
            </a:r>
          </a:p>
          <a:p>
            <a:pPr marL="285750" lvl="0" indent="-285750">
              <a:buFontTx/>
              <a:buChar char="-"/>
            </a:pPr>
            <a:r>
              <a:rPr lang="it-IT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Mercanti</a:t>
            </a:r>
          </a:p>
          <a:p>
            <a:pPr marL="285750" lvl="0" indent="-285750">
              <a:buFontTx/>
              <a:buChar char="-"/>
            </a:pPr>
            <a:r>
              <a:rPr lang="it-IT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Lanaioli</a:t>
            </a:r>
          </a:p>
          <a:p>
            <a:pPr marL="285750" lvl="0" indent="-285750">
              <a:buFontTx/>
              <a:buChar char="-"/>
            </a:pPr>
            <a:r>
              <a:rPr lang="it-IT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Cambiatori e banchieri</a:t>
            </a:r>
          </a:p>
          <a:p>
            <a:pPr marL="285750" lvl="0" indent="-285750">
              <a:buFontTx/>
              <a:buChar char="-"/>
            </a:pPr>
            <a:r>
              <a:rPr lang="it-IT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Pellicciai</a:t>
            </a:r>
          </a:p>
          <a:p>
            <a:pPr marL="285750" lvl="0" indent="-285750">
              <a:buFontTx/>
              <a:buChar char="-"/>
            </a:pPr>
            <a:r>
              <a:rPr lang="it-IT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Setaioli</a:t>
            </a:r>
          </a:p>
          <a:p>
            <a:pPr marL="285750" lvl="0" indent="-285750">
              <a:buFontTx/>
              <a:buChar char="-"/>
            </a:pPr>
            <a:r>
              <a:rPr lang="it-IT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Medici e speziali</a:t>
            </a:r>
          </a:p>
          <a:p>
            <a:pPr marL="285750" lvl="0" indent="-285750">
              <a:buFontTx/>
              <a:buChar char="-"/>
            </a:pPr>
            <a:r>
              <a:rPr lang="it-IT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Macellai (o </a:t>
            </a:r>
            <a:r>
              <a:rPr lang="it-IT" sz="16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beccarii</a:t>
            </a:r>
            <a:r>
              <a:rPr lang="it-IT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)</a:t>
            </a:r>
          </a:p>
          <a:p>
            <a:pPr marL="285750" lvl="0" indent="-285750">
              <a:buFontTx/>
              <a:buChar char="-"/>
            </a:pPr>
            <a:r>
              <a:rPr lang="it-IT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Fabbri</a:t>
            </a:r>
          </a:p>
          <a:p>
            <a:pPr marL="285750" lvl="0" indent="-285750">
              <a:buFontTx/>
              <a:buChar char="-"/>
            </a:pPr>
            <a:r>
              <a:rPr lang="it-IT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Guantai</a:t>
            </a:r>
          </a:p>
          <a:p>
            <a:pPr marL="285750" lvl="0" indent="-285750">
              <a:buFontTx/>
              <a:buChar char="-"/>
            </a:pPr>
            <a:r>
              <a:rPr lang="it-IT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Linaroli</a:t>
            </a:r>
          </a:p>
          <a:p>
            <a:pPr marL="285750" lvl="0" indent="-285750">
              <a:buFontTx/>
              <a:buChar char="-"/>
            </a:pPr>
            <a:r>
              <a:rPr lang="it-IT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Orefici, eccetera, eccetera...</a:t>
            </a:r>
          </a:p>
          <a:p>
            <a:pPr marL="285750" lvl="0" indent="-285750">
              <a:buFontTx/>
              <a:buChar char="-"/>
            </a:pPr>
            <a:endParaRPr lang="it-IT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/>
            <a:r>
              <a:rPr lang="it-IT" dirty="0">
                <a:solidFill>
                  <a:prstClr val="black"/>
                </a:solidFill>
                <a:cs typeface="Times New Roman" panose="02020603050405020304" pitchFamily="18" charset="0"/>
              </a:rPr>
              <a:t>Esempio: </a:t>
            </a:r>
            <a:endParaRPr lang="it-IT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/>
            <a:r>
              <a:rPr lang="it-IT" dirty="0" smtClean="0">
                <a:solidFill>
                  <a:prstClr val="black"/>
                </a:solidFill>
                <a:cs typeface="Times New Roman" panose="02020603050405020304" pitchFamily="18" charset="0"/>
                <a:hlinkClick r:id="rId2"/>
              </a:rPr>
              <a:t>Gli statuti dei mercanti piacentini del Trecento</a:t>
            </a:r>
            <a:r>
              <a:rPr lang="it-IT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(da RetiMedievali)</a:t>
            </a:r>
          </a:p>
          <a:p>
            <a:pPr lvl="0"/>
            <a:endParaRPr lang="it-IT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/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954" y="718826"/>
            <a:ext cx="9594614" cy="5244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cap="small" dirty="0">
                <a:ea typeface="Calibri" panose="020F0502020204030204" pitchFamily="34" charset="0"/>
                <a:cs typeface="Times New Roman" panose="02020603050405020304" pitchFamily="18" charset="0"/>
              </a:rPr>
              <a:t>10. L’eredità dello </a:t>
            </a:r>
            <a:r>
              <a:rPr lang="it-IT" sz="2800" b="1" i="1" cap="small" dirty="0">
                <a:ea typeface="Calibri" panose="020F0502020204030204" pitchFamily="34" charset="0"/>
                <a:cs typeface="Times New Roman" panose="02020603050405020304" pitchFamily="18" charset="0"/>
              </a:rPr>
              <a:t>ius </a:t>
            </a:r>
            <a:r>
              <a:rPr lang="it-IT" sz="2800" b="1" i="1" cap="smal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commune</a:t>
            </a:r>
            <a:endParaRPr lang="it-IT" sz="2800" b="1" cap="small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L’Europa tardo medievale e moderna si muove in sostanza fra diritto universale </a:t>
            </a:r>
            <a:r>
              <a:rPr lang="it-IT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(ius commune </a:t>
            </a:r>
            <a:r>
              <a:rPr lang="it-IT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it-IT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civile)</a:t>
            </a:r>
            <a:r>
              <a:rPr lang="it-IT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teorizzato dai giuristi e rivendicato dai sovrani, e diritti particolari </a:t>
            </a:r>
            <a:r>
              <a:rPr lang="it-IT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(iura propria</a:t>
            </a:r>
            <a:r>
              <a:rPr lang="it-IT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), scritti o meno, utilizzati da divese comunità particolari – città, borghi, villaggi, categorie professionali – che avrebbero continuato a coesistere col primo per secoli, e in parte lo fanno ancora oggi: pensate all’albo degli avvocati o dei notai.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Il diritto comune, per concludere il discorso, funzionò tuttavia come quadro normativo e fonte d’ispirazione anche per gli stessi ‘statuti’ territoriali – cittadini e rurali.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Quattro ambiti sarannno durevolmente influenzati dallo </a:t>
            </a:r>
            <a:r>
              <a:rPr lang="it-IT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ius commune</a:t>
            </a:r>
            <a:r>
              <a:rPr lang="it-IT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it-IT" sz="2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it-IT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 prassi notarile</a:t>
            </a:r>
            <a:r>
              <a:rPr lang="it-IT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in Italia, Francia meridionale (Provenza e Languedoc), Spagna, la prassi notarile usa in misura sempre maggiore strumenti dello </a:t>
            </a:r>
            <a:r>
              <a:rPr lang="it-IT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ius commune 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nel redigere locazioni, vendite, prestiti, </a:t>
            </a:r>
            <a:r>
              <a:rPr lang="it-IT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testamenti...</a:t>
            </a:r>
          </a:p>
        </p:txBody>
      </p:sp>
    </p:spTree>
    <p:extLst>
      <p:ext uri="{BB962C8B-B14F-4D97-AF65-F5344CB8AC3E}">
        <p14:creationId xmlns:p14="http://schemas.microsoft.com/office/powerpoint/2010/main" val="329487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0313" y="223275"/>
            <a:ext cx="9618503" cy="655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2. La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pratica 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giudiziale</a:t>
            </a:r>
            <a:endParaRPr lang="it-IT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lo </a:t>
            </a: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ius commune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si supera il modello ‘ricompositorio’, in favore di un sistema basato su due procedure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rito accusatorio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, basato su sentenze emesse sulla base degli </a:t>
            </a: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ordines iudiciarii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, e 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rito inquisitorio: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indagine </a:t>
            </a: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ex </a:t>
            </a:r>
            <a:r>
              <a:rPr lang="it-IT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officio, 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senza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accusatore né accusato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redazione in scritto (codificazione) di 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norme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‘consuetudinarie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endParaRPr lang="it-IT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Statuti cittadini e rurali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Libri Feudorum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in Lombardia (metà sec. XII)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Sachsenspiegel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(1220 ca.), Germania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coutumiers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del nord della Francia, a partire dal tardissimo Duecento (Beaumanoir e le consuetudini del Beauvais)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 La codificazione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delle leggi d</a:t>
            </a:r>
            <a:r>
              <a:rPr lang="it-IT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egli 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stati medievali e moderni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Le Costituzioni di Melfi, o </a:t>
            </a: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Liber Augustalis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(1231), opera dei migliori giuristi di diritto romano al soldo dell’imperatore Federico II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Siete Partidas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di Alfonso X di Castiglia, volute nel 1265, fortemente contestate dalla nobiltà del regno di Castiglia, lentamente affermatesi lungo il secolo XIV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dirty="0"/>
              <a:t>Codex </a:t>
            </a:r>
            <a:r>
              <a:rPr lang="en-GB" dirty="0" err="1"/>
              <a:t>Maximilianeus</a:t>
            </a:r>
            <a:r>
              <a:rPr lang="en-GB" dirty="0"/>
              <a:t> </a:t>
            </a:r>
            <a:r>
              <a:rPr lang="en-GB" dirty="0" err="1"/>
              <a:t>bavaricus</a:t>
            </a:r>
            <a:r>
              <a:rPr lang="en-GB" dirty="0"/>
              <a:t> </a:t>
            </a:r>
            <a:r>
              <a:rPr lang="en-GB" dirty="0" err="1"/>
              <a:t>civilis</a:t>
            </a:r>
            <a:r>
              <a:rPr lang="en-GB" dirty="0"/>
              <a:t> (1754), del </a:t>
            </a:r>
            <a:r>
              <a:rPr lang="en-GB" dirty="0" err="1"/>
              <a:t>duca</a:t>
            </a:r>
            <a:r>
              <a:rPr lang="en-GB" dirty="0"/>
              <a:t> Massimiliano III di </a:t>
            </a:r>
            <a:r>
              <a:rPr lang="en-GB" dirty="0" err="1"/>
              <a:t>Baviera</a:t>
            </a:r>
            <a:endParaRPr lang="en-GB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dirty="0"/>
              <a:t>Code Napoléon (1804</a:t>
            </a:r>
            <a:r>
              <a:rPr lang="it-IT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1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99" y="1117926"/>
            <a:ext cx="7339263" cy="5036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8305" indent="-228600">
              <a:lnSpc>
                <a:spcPct val="107000"/>
              </a:lnSpc>
              <a:spcAft>
                <a:spcPts val="800"/>
              </a:spcAft>
              <a:tabLst>
                <a:tab pos="408305" algn="l"/>
                <a:tab pos="449580" algn="l"/>
              </a:tabLst>
            </a:pPr>
            <a:r>
              <a:rPr lang="es-E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Diritto</a:t>
            </a:r>
            <a:r>
              <a:rPr lang="es-E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Romano</a:t>
            </a:r>
            <a:endParaRPr lang="es-E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8305" indent="-228600">
              <a:lnSpc>
                <a:spcPct val="107000"/>
              </a:lnSpc>
              <a:spcAft>
                <a:spcPts val="800"/>
              </a:spcAft>
              <a:tabLst>
                <a:tab pos="408305" algn="l"/>
                <a:tab pos="449580" algn="l"/>
              </a:tabLst>
            </a:pP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componenti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norma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giuridica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408305" indent="-228600">
              <a:lnSpc>
                <a:spcPct val="107000"/>
              </a:lnSpc>
              <a:spcAft>
                <a:spcPts val="800"/>
              </a:spcAft>
              <a:tabLst>
                <a:tab pos="408305" algn="l"/>
                <a:tab pos="449580" algn="l"/>
              </a:tabLst>
            </a:pPr>
            <a:r>
              <a:rPr lang="es-ES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Voluntas principis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le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leggi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emanate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principe</a:t>
            </a: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8305" indent="-228600">
              <a:lnSpc>
                <a:spcPct val="107000"/>
              </a:lnSpc>
              <a:spcAft>
                <a:spcPts val="800"/>
              </a:spcAft>
              <a:tabLst>
                <a:tab pos="408305" algn="l"/>
                <a:tab pos="449580" algn="l"/>
              </a:tabLst>
            </a:pPr>
            <a:r>
              <a:rPr lang="es-ES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Voluntas populi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la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consuetudine</a:t>
            </a: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8305" indent="-228600">
              <a:lnSpc>
                <a:spcPct val="107000"/>
              </a:lnSpc>
              <a:spcAft>
                <a:spcPts val="800"/>
              </a:spcAft>
              <a:tabLst>
                <a:tab pos="408305" algn="l"/>
                <a:tab pos="449580" algn="l"/>
              </a:tabLst>
            </a:pP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8305" indent="-228600">
              <a:lnSpc>
                <a:spcPct val="107000"/>
              </a:lnSpc>
              <a:spcAft>
                <a:spcPts val="800"/>
              </a:spcAft>
              <a:tabLst>
                <a:tab pos="408305" algn="l"/>
                <a:tab pos="449580" algn="l"/>
              </a:tabLst>
            </a:pPr>
            <a:r>
              <a:rPr lang="es-E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</a:t>
            </a:r>
            <a:r>
              <a:rPr lang="es-E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giuridica</a:t>
            </a:r>
            <a:r>
              <a:rPr lang="es-E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tedesca</a:t>
            </a:r>
            <a:r>
              <a:rPr lang="es-E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s-ES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Verfassungsgeschichte </a:t>
            </a:r>
            <a:r>
              <a:rPr lang="es-E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secoli</a:t>
            </a:r>
            <a:r>
              <a:rPr lang="es-E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XIX-XX)</a:t>
            </a:r>
          </a:p>
          <a:p>
            <a:pPr marL="408305" indent="-228600">
              <a:lnSpc>
                <a:spcPct val="107000"/>
              </a:lnSpc>
              <a:spcAft>
                <a:spcPts val="800"/>
              </a:spcAft>
              <a:tabLst>
                <a:tab pos="408305" algn="l"/>
                <a:tab pos="449580" algn="l"/>
              </a:tabLst>
            </a:pP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Consuetudine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credenza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collettiva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popolo</a:t>
            </a: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8305" indent="-228600">
              <a:lnSpc>
                <a:spcPct val="107000"/>
              </a:lnSpc>
              <a:spcAft>
                <a:spcPts val="800"/>
              </a:spcAft>
              <a:tabLst>
                <a:tab pos="408305" algn="l"/>
                <a:tab pos="449580" algn="l"/>
              </a:tabLst>
            </a:pP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Diritto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Legge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espressione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questa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credenca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popolare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guidata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Dio,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esistente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indipendentemente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dallo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Stato</a:t>
            </a: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8305" indent="-228600">
              <a:lnSpc>
                <a:spcPct val="107000"/>
              </a:lnSpc>
              <a:spcAft>
                <a:spcPts val="800"/>
              </a:spcAft>
              <a:tabLst>
                <a:tab pos="408305" algn="l"/>
                <a:tab pos="449580" algn="l"/>
              </a:tabLst>
            </a:pP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Diritto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Romano = elemento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artificiale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estraneo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carattere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naturale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legge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consuetudinaria</a:t>
            </a:r>
          </a:p>
          <a:p>
            <a:pPr marL="408305" indent="-228600">
              <a:lnSpc>
                <a:spcPct val="107000"/>
              </a:lnSpc>
              <a:spcAft>
                <a:spcPts val="800"/>
              </a:spcAft>
              <a:tabLst>
                <a:tab pos="408305" algn="l"/>
                <a:tab pos="449580" algn="l"/>
              </a:tabLst>
            </a:pP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8305" indent="-228600">
              <a:lnSpc>
                <a:spcPct val="107000"/>
              </a:lnSpc>
              <a:spcAft>
                <a:spcPts val="800"/>
              </a:spcAft>
              <a:tabLst>
                <a:tab pos="408305" algn="l"/>
                <a:tab pos="449580" algn="l"/>
              </a:tabLs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3000" y="1244926"/>
            <a:ext cx="8559800" cy="419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8305" indent="-228600">
              <a:lnSpc>
                <a:spcPct val="107000"/>
              </a:lnSpc>
              <a:spcAft>
                <a:spcPts val="800"/>
              </a:spcAft>
              <a:tabLst>
                <a:tab pos="408305" algn="l"/>
                <a:tab pos="449580" algn="l"/>
              </a:tabLst>
            </a:pPr>
            <a:r>
              <a:rPr lang="en-GB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Fritz Kern</a:t>
            </a:r>
          </a:p>
          <a:p>
            <a:pPr marL="408305" indent="-228600">
              <a:lnSpc>
                <a:spcPct val="107000"/>
              </a:lnSpc>
              <a:spcAft>
                <a:spcPts val="800"/>
              </a:spcAft>
              <a:tabLst>
                <a:tab pos="408305" algn="l"/>
                <a:tab pos="449580" algn="l"/>
              </a:tabLst>
            </a:pPr>
            <a:r>
              <a:rPr lang="de-DE" sz="2400" i="1" dirty="0" smtClean="0">
                <a:latin typeface="Calibri" panose="020F0502020204030204" pitchFamily="34" charset="0"/>
              </a:rPr>
              <a:t>Recht </a:t>
            </a:r>
            <a:r>
              <a:rPr lang="de-DE" sz="2400" i="1" dirty="0">
                <a:latin typeface="Calibri" panose="020F0502020204030204" pitchFamily="34" charset="0"/>
              </a:rPr>
              <a:t>und Verfassung im </a:t>
            </a:r>
            <a:r>
              <a:rPr lang="de-DE" sz="2400" i="1" dirty="0" smtClean="0">
                <a:latin typeface="Calibri" panose="020F0502020204030204" pitchFamily="34" charset="0"/>
              </a:rPr>
              <a:t>Mittelalter (1919)</a:t>
            </a:r>
            <a:endParaRPr lang="en-GB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8305" indent="-228600">
              <a:lnSpc>
                <a:spcPct val="107000"/>
              </a:lnSpc>
              <a:spcAft>
                <a:spcPts val="800"/>
              </a:spcAft>
              <a:tabLst>
                <a:tab pos="408305" algn="l"/>
                <a:tab pos="449580" algn="l"/>
              </a:tabLst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E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Kingship</a:t>
            </a:r>
            <a:r>
              <a:rPr lang="es-E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E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</a:t>
            </a:r>
            <a:r>
              <a:rPr lang="es-E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s-E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Middle</a:t>
            </a:r>
            <a:r>
              <a:rPr lang="es-E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Ages</a:t>
            </a:r>
            <a:r>
              <a:rPr lang="es-E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a-Latn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Classic Study of Early Constitutional Law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(1939) trad.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Stanley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Bertram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Chrimes</a:t>
            </a:r>
            <a:endParaRPr lang="en-GB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8305" indent="-228600">
              <a:lnSpc>
                <a:spcPct val="107000"/>
              </a:lnSpc>
              <a:spcAft>
                <a:spcPts val="800"/>
              </a:spcAft>
              <a:tabLst>
                <a:tab pos="408305" algn="l"/>
                <a:tab pos="449580" algn="l"/>
              </a:tabLst>
            </a:pPr>
            <a:endParaRPr lang="en-GB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8305" indent="-228600">
              <a:lnSpc>
                <a:spcPct val="107000"/>
              </a:lnSpc>
              <a:spcAft>
                <a:spcPts val="800"/>
              </a:spcAft>
              <a:tabLst>
                <a:tab pos="408305" algn="l"/>
                <a:tab pos="449580" algn="l"/>
              </a:tabLst>
            </a:pPr>
            <a:r>
              <a:rPr lang="es-E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Diritto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comune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(romano e </a:t>
            </a:r>
            <a:r>
              <a:rPr lang="es-E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canonico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“</a:t>
            </a:r>
            <a:r>
              <a:rPr lang="es-E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inganno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moderno”, “</a:t>
            </a:r>
            <a:r>
              <a:rPr lang="es-E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leggi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initelligibili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r>
              <a:rPr lang="es-E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prodotte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modo </a:t>
            </a:r>
            <a:r>
              <a:rPr lang="es-E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arbirtrario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dagli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uomini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 e </a:t>
            </a:r>
            <a:r>
              <a:rPr lang="es-E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resuscitate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Bologna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408305" indent="-228600">
              <a:lnSpc>
                <a:spcPct val="107000"/>
              </a:lnSpc>
              <a:spcAft>
                <a:spcPts val="800"/>
              </a:spcAft>
              <a:tabLst>
                <a:tab pos="408305" algn="l"/>
                <a:tab pos="449580" algn="l"/>
              </a:tabLs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8844" y="694056"/>
            <a:ext cx="8511944" cy="6085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it-IT" sz="2400" b="1" cap="small" dirty="0"/>
              <a:t>Il concetto di norma e il rapporto fra diritto scritto e non </a:t>
            </a:r>
            <a:r>
              <a:rPr lang="it-IT" sz="2400" b="1" cap="small" dirty="0" smtClean="0"/>
              <a:t>scritto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 in senso giuridico: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Proposizione verbale scritta, univocamente identificabile (Legge n. 3 16 gennaio 2003)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Emanata da un’autorità pubblica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Secondo un iter burocratico ben definito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concetto è frutto di un lungo processo storico, che ha caratterizzato l’Europa continentale, ma che non si è verificato in Inghilterra, ove vige il regime di Common Law.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Europa: i tribunali giudicano prevalentemente in base alle norme emesse dall’autorità legislatrice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Inghilterra / USA: i tribunali giudicano prevalentemente in base ai casi precedenti</a:t>
            </a:r>
          </a:p>
        </p:txBody>
      </p:sp>
    </p:spTree>
    <p:extLst>
      <p:ext uri="{BB962C8B-B14F-4D97-AF65-F5344CB8AC3E}">
        <p14:creationId xmlns:p14="http://schemas.microsoft.com/office/powerpoint/2010/main" val="36638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950" y="697075"/>
            <a:ext cx="8857361" cy="4739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Gerarchia delle fonti del diritto italiane</a:t>
            </a:r>
          </a:p>
          <a:p>
            <a:endParaRPr lang="it-IT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it-IT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Costituzione, leggi costituzionali, statuti regionali delle regioni a statuto speciale</a:t>
            </a:r>
          </a:p>
          <a:p>
            <a:pPr marL="342900" indent="-342900">
              <a:buAutoNum type="arabicPeriod"/>
            </a:pPr>
            <a:endParaRPr lang="it-IT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it-IT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Fonti primarie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Trattati e direttive internazionali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Leggi ordinarie emanate dal Parlamento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Statuti regionali delle regioni a statuto ordinario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Decreti legge e decreti legislativi</a:t>
            </a:r>
          </a:p>
          <a:p>
            <a:pPr marL="342900" indent="-342900">
              <a:buAutoNum type="arabicPeriod"/>
            </a:pPr>
            <a:endParaRPr lang="it-IT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it-IT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Fonti secondarie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Regolamenti ministeriali, regionali, amministrativi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Giurisprudenza: come nella Common Law, i casi giudicati in precedenza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Usi e consuetudini – che non siano previsti in alcuna delle suddette fonti</a:t>
            </a:r>
            <a:endParaRPr lang="it-IT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9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70" y="0"/>
            <a:ext cx="8039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1627" y="680742"/>
            <a:ext cx="8622873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cap="small" dirty="0">
                <a:ea typeface="Calibri" panose="020F0502020204030204" pitchFamily="34" charset="0"/>
                <a:cs typeface="Times New Roman" panose="02020603050405020304" pitchFamily="18" charset="0"/>
              </a:rPr>
              <a:t>3. Il </a:t>
            </a:r>
            <a:r>
              <a:rPr lang="it-IT" sz="2400" b="1" i="1" cap="small" dirty="0">
                <a:ea typeface="Calibri" panose="020F0502020204030204" pitchFamily="34" charset="0"/>
                <a:cs typeface="Times New Roman" panose="02020603050405020304" pitchFamily="18" charset="0"/>
              </a:rPr>
              <a:t>Corpus Iuris Civilis </a:t>
            </a:r>
            <a:r>
              <a:rPr lang="it-IT" sz="2400" b="1" cap="small" dirty="0"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sz="2400" b="1" cap="smal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Giustiniano (529-534)</a:t>
            </a:r>
          </a:p>
          <a:p>
            <a:endParaRPr lang="it-IT" sz="2400" b="1" cap="smal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b="1" u="sng" dirty="0">
                <a:hlinkClick r:id="rId2"/>
              </a:rPr>
              <a:t>http://</a:t>
            </a:r>
            <a:r>
              <a:rPr lang="it-IT" sz="2400" b="1" u="sng" dirty="0" smtClean="0">
                <a:hlinkClick r:id="rId2"/>
              </a:rPr>
              <a:t>droitromain.upmf-grenoble.fr/corpjurciv.htm</a:t>
            </a:r>
            <a:endParaRPr lang="it-IT" sz="2400" b="1" u="sng" dirty="0" smtClean="0"/>
          </a:p>
          <a:p>
            <a:endParaRPr lang="it-IT" sz="2400" b="1" u="sng" cap="small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000" dirty="0" smtClean="0"/>
              <a:t>1. il </a:t>
            </a:r>
            <a:r>
              <a:rPr lang="it-IT" sz="2000" b="1" i="1" dirty="0" smtClean="0"/>
              <a:t>Codex</a:t>
            </a:r>
            <a:r>
              <a:rPr lang="it-IT" sz="2000" dirty="0" smtClean="0"/>
              <a:t>: una raccolta di costituzioni imperiali emanate </a:t>
            </a:r>
          </a:p>
          <a:p>
            <a:r>
              <a:rPr lang="it-IT" sz="2000" dirty="0" smtClean="0"/>
              <a:t>fino all’età di Giustiniano, in 12 libri</a:t>
            </a:r>
            <a:endParaRPr lang="en-GB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2. il </a:t>
            </a:r>
            <a:r>
              <a:rPr lang="it-IT" sz="2000" b="1" i="1" dirty="0" smtClean="0"/>
              <a:t>Digestum</a:t>
            </a:r>
            <a:r>
              <a:rPr lang="it-IT" sz="2000" dirty="0" smtClean="0"/>
              <a:t>: un’ampia selezione ragionata di estratti da opere</a:t>
            </a:r>
          </a:p>
          <a:p>
            <a:r>
              <a:rPr lang="it-IT" sz="2000" dirty="0" smtClean="0"/>
              <a:t>di giuristi attivi fra i secoli I e III, in 50 libri</a:t>
            </a:r>
            <a:endParaRPr lang="en-GB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3. le </a:t>
            </a:r>
            <a:r>
              <a:rPr lang="it-IT" sz="2000" b="1" i="1" dirty="0" smtClean="0"/>
              <a:t>Institutiones</a:t>
            </a:r>
            <a:r>
              <a:rPr lang="it-IT" sz="2000" dirty="0" smtClean="0"/>
              <a:t>: quattro libri contenenti materiale didattico</a:t>
            </a:r>
            <a:endParaRPr lang="en-GB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4. le </a:t>
            </a:r>
            <a:r>
              <a:rPr lang="it-IT" sz="2000" b="1" i="1" dirty="0" smtClean="0"/>
              <a:t>Novellae</a:t>
            </a:r>
            <a:r>
              <a:rPr lang="it-IT" sz="2000" dirty="0" smtClean="0"/>
              <a:t>: costituzioni di Giustiniano posteriori al 534, in nove libri</a:t>
            </a:r>
            <a:endParaRPr lang="en-GB" sz="20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693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9814" y="649613"/>
            <a:ext cx="1010738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cap="smal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 Alto Medioevo. I regni romano-germanici</a:t>
            </a:r>
            <a:endParaRPr lang="it-IT" sz="2400" b="1" cap="smal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2400" b="1" cap="small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000" dirty="0" smtClean="0"/>
              <a:t>In Europa si istituzionalizzano, dandosi ordinamenti politici stabili, le popolazioni germaniche (o romano-germaniche).</a:t>
            </a:r>
          </a:p>
          <a:p>
            <a:endParaRPr lang="it-IT" sz="2000" dirty="0"/>
          </a:p>
          <a:p>
            <a:r>
              <a:rPr lang="it-IT" sz="2000" dirty="0" smtClean="0"/>
              <a:t>L’impatto del </a:t>
            </a:r>
            <a:r>
              <a:rPr lang="it-IT" sz="2000" i="1" dirty="0" smtClean="0"/>
              <a:t>Corpus iuris </a:t>
            </a:r>
            <a:r>
              <a:rPr lang="it-IT" sz="2000" dirty="0" smtClean="0"/>
              <a:t>di Giustiniano è minimo fra i ceti dominanti germanici, sebbene alcuni frammenti continuino a circolare ed essere in parte noti ad alcuni strati della popolazione di tradizione romana.</a:t>
            </a:r>
          </a:p>
          <a:p>
            <a:endParaRPr lang="it-IT" sz="2000" dirty="0"/>
          </a:p>
          <a:p>
            <a:r>
              <a:rPr lang="it-IT" sz="2000" dirty="0" smtClean="0"/>
              <a:t>I governanti di alcune popolazioni germaniche  emanarono codici contenenti le leggi ‘consuetudinarie’ delle loro ‘nazioni’:</a:t>
            </a:r>
          </a:p>
          <a:p>
            <a:r>
              <a:rPr lang="it-IT" sz="2000" dirty="0">
                <a:hlinkClick r:id="rId2"/>
              </a:rPr>
              <a:t>http://</a:t>
            </a:r>
            <a:r>
              <a:rPr lang="it-IT" sz="2000" dirty="0" smtClean="0">
                <a:hlinkClick r:id="rId2"/>
              </a:rPr>
              <a:t>www.dmgh.de/de/fs1/object/display.html?sortIndex=020</a:t>
            </a:r>
            <a:endParaRPr lang="it-IT" sz="2000" dirty="0" smtClean="0"/>
          </a:p>
          <a:p>
            <a:endParaRPr lang="it-IT" sz="2000" dirty="0"/>
          </a:p>
          <a:p>
            <a:r>
              <a:rPr lang="it-IT" sz="2000" dirty="0" smtClean="0"/>
              <a:t>Schema molto basilare, se confrontato all’articolazione degli argomenti dei giuristi di età romana. Esempio:</a:t>
            </a:r>
          </a:p>
          <a:p>
            <a:r>
              <a:rPr lang="it-IT" sz="2000" b="1" dirty="0" smtClean="0"/>
              <a:t>Editto di Rotari, anno 643:</a:t>
            </a:r>
          </a:p>
          <a:p>
            <a:r>
              <a:rPr lang="it-IT" sz="2000" b="1" dirty="0" smtClean="0"/>
              <a:t>«</a:t>
            </a:r>
            <a:r>
              <a:rPr lang="it-IT" sz="2000" b="1" dirty="0"/>
              <a:t>Se qualcuno suscita un tumulto durante un consiglio o una qualsiasi assemblea, sia condannato a pagare al re 900 </a:t>
            </a:r>
            <a:r>
              <a:rPr lang="it-IT" sz="2000" b="1" dirty="0" smtClean="0"/>
              <a:t>solidi»</a:t>
            </a:r>
          </a:p>
          <a:p>
            <a:endParaRPr lang="it-IT" sz="2000" dirty="0"/>
          </a:p>
          <a:p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30114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6286" y="697075"/>
            <a:ext cx="10456709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cap="small" dirty="0"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it-IT" sz="2400" b="1" cap="smal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 capitolari Carolingi (sec. VIII-IX) e i primi ‘giuristi’ italiani (sec. XI)</a:t>
            </a:r>
          </a:p>
          <a:p>
            <a:endParaRPr lang="it-IT" sz="2400" b="1" cap="small" dirty="0">
              <a:cs typeface="Times New Roman" panose="02020603050405020304" pitchFamily="18" charset="0"/>
            </a:endParaRPr>
          </a:p>
          <a:p>
            <a:r>
              <a:rPr lang="it-IT" sz="2000" dirty="0" smtClean="0"/>
              <a:t>I Carolingi produssero numerose fonti normative, nei cosiddetti </a:t>
            </a:r>
            <a:r>
              <a:rPr lang="it-IT" sz="2000" i="1" dirty="0" smtClean="0"/>
              <a:t>Capitolari</a:t>
            </a:r>
            <a:r>
              <a:rPr lang="it-IT" sz="2000" dirty="0" smtClean="0"/>
              <a:t>, </a:t>
            </a:r>
          </a:p>
          <a:p>
            <a:r>
              <a:rPr lang="it-IT" sz="2000" dirty="0" smtClean="0"/>
              <a:t>atti pubblici indirizzati a singole comunità o a tutti i sudditi dell’impero.</a:t>
            </a:r>
          </a:p>
          <a:p>
            <a:endParaRPr lang="it-IT" sz="2000" dirty="0"/>
          </a:p>
          <a:p>
            <a:r>
              <a:rPr lang="it-IT" sz="2000" dirty="0" smtClean="0"/>
              <a:t>Manca tuttavia qualsiasi iniziativa finalizzata a raccogliere i caiptolari in una</a:t>
            </a:r>
          </a:p>
          <a:p>
            <a:r>
              <a:rPr lang="it-IT" sz="2000" dirty="0" smtClean="0"/>
              <a:t>collezione: solo casi isolati, su iniziativa di privati (Ansegiso, 827)</a:t>
            </a:r>
          </a:p>
          <a:p>
            <a:endParaRPr lang="it-IT" sz="2000" dirty="0"/>
          </a:p>
          <a:p>
            <a:r>
              <a:rPr lang="it-IT" sz="2000" dirty="0" smtClean="0"/>
              <a:t>Lo ‘Stato’ </a:t>
            </a:r>
            <a:r>
              <a:rPr lang="it-IT" sz="2000" dirty="0"/>
              <a:t>europeo </a:t>
            </a:r>
            <a:r>
              <a:rPr lang="it-IT" sz="2000" dirty="0" smtClean="0"/>
              <a:t>altomedievale politicamente e istituzionalmente più forte </a:t>
            </a:r>
          </a:p>
          <a:p>
            <a:r>
              <a:rPr lang="it-IT" sz="2000" dirty="0" smtClean="0"/>
              <a:t>non promuove alcuna ‘codificazione’ in senso moderno, ovvero, non è interessato</a:t>
            </a:r>
          </a:p>
          <a:p>
            <a:r>
              <a:rPr lang="it-IT" sz="2000" dirty="0" smtClean="0"/>
              <a:t>a includere le leggi emanate in un unico codice.</a:t>
            </a:r>
          </a:p>
          <a:p>
            <a:endParaRPr lang="it-IT" sz="2000" dirty="0"/>
          </a:p>
          <a:p>
            <a:r>
              <a:rPr lang="it-IT" sz="2000" dirty="0" smtClean="0"/>
              <a:t>Solo nel secolo XI alcuni giudici gravitanti attorno al palazzo regio di Pavia, </a:t>
            </a:r>
          </a:p>
          <a:p>
            <a:r>
              <a:rPr lang="it-IT" sz="2000" dirty="0" smtClean="0"/>
              <a:t>capitale del Regno d’Italia, si avrà la prima collezione sistematica dei capitolari</a:t>
            </a:r>
          </a:p>
          <a:p>
            <a:r>
              <a:rPr lang="it-IT" sz="2000" dirty="0" smtClean="0"/>
              <a:t>diretti al Regno – il </a:t>
            </a:r>
            <a:r>
              <a:rPr lang="it-IT" sz="2000" i="1" dirty="0" smtClean="0"/>
              <a:t>capitulare Italicum</a:t>
            </a:r>
            <a:r>
              <a:rPr lang="it-IT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34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3287</TotalTime>
  <Words>3155</Words>
  <Application>Microsoft Office PowerPoint</Application>
  <PresentationFormat>Personalizzato</PresentationFormat>
  <Paragraphs>292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Wisp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Attilio Stella</dc:creator>
  <cp:lastModifiedBy>Gian Maria Varanini</cp:lastModifiedBy>
  <cp:revision>307</cp:revision>
  <dcterms:created xsi:type="dcterms:W3CDTF">2015-07-02T15:51:45Z</dcterms:created>
  <dcterms:modified xsi:type="dcterms:W3CDTF">2016-11-02T17:49:09Z</dcterms:modified>
</cp:coreProperties>
</file>