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99" r:id="rId4"/>
    <p:sldId id="300" r:id="rId5"/>
    <p:sldId id="305" r:id="rId6"/>
    <p:sldId id="306" r:id="rId7"/>
    <p:sldId id="276" r:id="rId8"/>
    <p:sldId id="277" r:id="rId9"/>
    <p:sldId id="265" r:id="rId10"/>
    <p:sldId id="316" r:id="rId11"/>
    <p:sldId id="275" r:id="rId12"/>
    <p:sldId id="309" r:id="rId13"/>
    <p:sldId id="283" r:id="rId14"/>
    <p:sldId id="278" r:id="rId15"/>
    <p:sldId id="282" r:id="rId16"/>
    <p:sldId id="279" r:id="rId17"/>
    <p:sldId id="280" r:id="rId18"/>
    <p:sldId id="319" r:id="rId19"/>
    <p:sldId id="320" r:id="rId20"/>
    <p:sldId id="321" r:id="rId21"/>
    <p:sldId id="322" r:id="rId22"/>
    <p:sldId id="317" r:id="rId23"/>
    <p:sldId id="318" r:id="rId24"/>
    <p:sldId id="258" r:id="rId25"/>
    <p:sldId id="287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B761FD-FFCA-4C05-8A6B-9ABE3E730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D30015C-F1E8-4B71-86B5-FBF74E930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1E57F2-CA0B-45B7-AE29-3C9FC8D9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B8B5D0-2DE0-4322-AA59-B15D7465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9FC859-4E86-4063-B6F2-39B17F8F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34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623E6E-531B-4A6A-8FFE-52EB8DC9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FB9E11A-B672-42A0-A1AB-4778AC294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37BE81-3ECD-49C2-B1FC-CD747604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8454C9-4664-4D15-A125-DE9F821B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4B0DA0-377D-4083-A0FE-E2FFB070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10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9DD3CBA-7691-47B4-8BB9-7E5B85B06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67352DE-03D3-4E32-9E55-D509B58C9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8544EF-31AC-407B-A59D-AEF8D44C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C535EF-931F-49D8-B0DB-0EB6F447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E4CC60-17FE-4AE7-8ED8-401EB09AE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78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30615F-6D5F-4402-985B-A71AA026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A6A53D-7D7A-4F9D-9E73-57774D2D5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ED85A2-57D7-4ABD-9389-13F5B3872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88EB90-6990-4B79-9486-91C7D227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92415A-6139-4DFD-9440-210BC8ED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0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E2E7C8-A2A4-412F-8AC0-19928E92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CEA602-B489-413E-9D32-5F13B11BA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8DD950-E1D1-42D9-AD12-8EF66D6E0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62F9BB-D667-476B-A52E-4A210A5CD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A1FFDA-2DB1-4FDA-874B-293D4C79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4A679C-33DC-4CA0-94DD-F9F7F701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095819-BD26-434F-B71E-2D1862B83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BE79A2-D000-42A6-8D44-9DF34A528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86157F-C31D-4684-8329-6CC10678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A419B2-E744-4A5E-AC4A-29C16D2B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690820-0B14-42C7-AFF5-45D75AF7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8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6184A1-CBA8-4689-ACED-21A9AC62D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5B27BC-B7C2-4947-88F3-05F7C7084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E06BDB0-766E-4FDD-A3F2-9393BAA7D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E0472A5-E783-4C9B-8236-80F1D850B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F3F9605-3D5F-41FC-8743-371367DE8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D513F85-E0F1-434A-A33F-164FDA2E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BDDB67C-D690-4616-8E53-BFAA17E1D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F966D3E-B1A5-4475-A2A2-6270BD22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24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78C386-33D9-410D-B542-ED9DF2047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6BD44BB-562E-46C6-A3E7-DDA943FE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126BD4-3E82-4D77-B8F4-287A4023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C6FEE9D-64D7-49E1-B767-E931AEFC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30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2A1BEBD-82A4-494D-8CB3-84C22679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C615B33-AB7F-499B-BD4A-A4EB46A9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66A5D3-1955-482F-AE7C-3D3AEF5A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79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93DFAE-6F10-4C11-B5B0-31604DC81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56F976-7E46-4556-B867-60C7D5F9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45E2F3B-36EF-4948-B8B3-D5213D063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827654A-5E48-4C17-86DA-682563C1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323BAC-A039-43C1-95D1-74BFFCB57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3466B3-ED0D-48C4-B063-B2144598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93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D97856-7EDE-4FF0-B642-F16E43295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B05338C-E800-4645-BB99-07D2F56424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7B02F-1430-4BCF-9DB5-E4E7D6611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E809BF-7BF6-49D8-A5ED-F87F66E65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215817-2ADB-4071-90D0-01E0D769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C1EE34-C327-41E1-AEAD-FE34C8A7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39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700CCD0-BBED-4AF2-86A5-4F0A17606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559574-977C-48C6-AF8B-596E14E88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2E4A87-8647-49A9-A5C0-67BC4CE3A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5010B-5509-4CC5-A02B-69B8AB13887E}" type="datetimeFigureOut">
              <a:rPr lang="it-IT" smtClean="0"/>
              <a:t>26/03/2019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498F30-7A39-4844-9B1B-C09A286EC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334BB5-BEB6-4EAE-A97D-4D15FB6BB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1BD2F-291C-41D4-A678-F3786CD04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5F1A144-277B-4C69-98F2-A05BFD1810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79650" y="765176"/>
            <a:ext cx="7772400" cy="792163"/>
          </a:xfrm>
        </p:spPr>
        <p:txBody>
          <a:bodyPr/>
          <a:lstStyle/>
          <a:p>
            <a:pPr eaLnBrk="1" hangingPunct="1"/>
            <a:r>
              <a:rPr lang="it-IT" altLang="it-IT" sz="2400"/>
              <a:t>Gian Maria Varanini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8B65F66-D48F-4731-8E41-2F32C29CDB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1916114"/>
            <a:ext cx="6400800" cy="3722687"/>
          </a:xfrm>
        </p:spPr>
        <p:txBody>
          <a:bodyPr/>
          <a:lstStyle/>
          <a:p>
            <a:pPr eaLnBrk="1" hangingPunct="1"/>
            <a:r>
              <a:rPr lang="it-IT" altLang="it-IT" b="1"/>
              <a:t>Crisi e sviluppo: la peste del 1348</a:t>
            </a:r>
          </a:p>
          <a:p>
            <a:pPr eaLnBrk="1" hangingPunct="1"/>
            <a:endParaRPr lang="it-IT" altLang="it-IT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65EFAE6-CDB8-4C90-993F-21743C45A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b="1"/>
              <a:t>I meccanismi della crisi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896B395-78E2-4516-8383-CC824D205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La peste non fu la causa e il principio del calo della popolazione europea </a:t>
            </a:r>
          </a:p>
          <a:p>
            <a:pPr eaLnBrk="1" hangingPunct="1"/>
            <a:r>
              <a:rPr lang="it-IT" altLang="it-IT" sz="2400"/>
              <a:t>Crisi di sussistenza già prima del 1348</a:t>
            </a:r>
          </a:p>
          <a:p>
            <a:pPr eaLnBrk="1" hangingPunct="1"/>
            <a:r>
              <a:rPr lang="it-IT" altLang="it-IT" sz="2400"/>
              <a:t>1293-95: mortalità per carestia in Inghilterra</a:t>
            </a:r>
          </a:p>
          <a:p>
            <a:pPr eaLnBrk="1" hangingPunct="1"/>
            <a:r>
              <a:rPr lang="it-IT" altLang="it-IT" sz="2400"/>
              <a:t>1315-18: carestia in Europa settentrionale</a:t>
            </a:r>
          </a:p>
          <a:p>
            <a:pPr eaLnBrk="1" hangingPunct="1"/>
            <a:r>
              <a:rPr lang="it-IT" altLang="it-IT" sz="2400"/>
              <a:t>1321-22: idem, mortalità attorno al 10%</a:t>
            </a:r>
          </a:p>
          <a:p>
            <a:pPr eaLnBrk="1" hangingPunct="1"/>
            <a:r>
              <a:rPr lang="it-IT" altLang="it-IT" sz="2400"/>
              <a:t>La sovrappopolazione relativa genera stagnazione già per il mezzo secolo precedente la peste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este">
            <a:extLst>
              <a:ext uri="{FF2B5EF4-FFF2-40B4-BE49-F238E27FC236}">
                <a16:creationId xmlns:a16="http://schemas.microsoft.com/office/drawing/2014/main" id="{4D8BD88A-E9AF-425A-8771-E041BD568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430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num006pedone1">
            <a:extLst>
              <a:ext uri="{FF2B5EF4-FFF2-40B4-BE49-F238E27FC236}">
                <a16:creationId xmlns:a16="http://schemas.microsoft.com/office/drawing/2014/main" id="{A4D8EC2D-BC84-4385-9BA0-F1B50225F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620714"/>
            <a:ext cx="5118100" cy="5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sBD1">
            <a:extLst>
              <a:ext uri="{FF2B5EF4-FFF2-40B4-BE49-F238E27FC236}">
                <a16:creationId xmlns:a16="http://schemas.microsoft.com/office/drawing/2014/main" id="{56CAD831-9616-442D-8349-29E6F2757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877888"/>
            <a:ext cx="7343775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appa europa">
            <a:extLst>
              <a:ext uri="{FF2B5EF4-FFF2-40B4-BE49-F238E27FC236}">
                <a16:creationId xmlns:a16="http://schemas.microsoft.com/office/drawing/2014/main" id="{C1EEC902-5099-4B2A-A1F2-542A9933F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0"/>
            <a:ext cx="8135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laguespread">
            <a:extLst>
              <a:ext uri="{FF2B5EF4-FFF2-40B4-BE49-F238E27FC236}">
                <a16:creationId xmlns:a16="http://schemas.microsoft.com/office/drawing/2014/main" id="{49C0E7C2-5854-49ED-A703-2A6B5A7CC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463550"/>
            <a:ext cx="6769100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ap_-_Spread_of_the_Black_Death">
            <a:extLst>
              <a:ext uri="{FF2B5EF4-FFF2-40B4-BE49-F238E27FC236}">
                <a16:creationId xmlns:a16="http://schemas.microsoft.com/office/drawing/2014/main" id="{626589D9-18CB-4B10-A817-F1012D869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504825"/>
            <a:ext cx="60198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Dspread">
            <a:extLst>
              <a:ext uri="{FF2B5EF4-FFF2-40B4-BE49-F238E27FC236}">
                <a16:creationId xmlns:a16="http://schemas.microsoft.com/office/drawing/2014/main" id="{6C076F4D-4B64-49C9-9822-57F1D5611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95250"/>
            <a:ext cx="3524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FE60A47-BC38-40B6-83D1-E447B105B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b="1"/>
              <a:t>L’impatto della peste sulle città: l’Italia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2A896A2-C82A-4973-88BA-10B53B1D7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In generale: da 80 a 55 milioni di persone</a:t>
            </a:r>
          </a:p>
          <a:p>
            <a:pPr eaLnBrk="1" hangingPunct="1"/>
            <a:r>
              <a:rPr lang="it-IT" altLang="it-IT" sz="2000"/>
              <a:t>L’impatto sull’Italia è il più grave</a:t>
            </a:r>
          </a:p>
          <a:p>
            <a:pPr eaLnBrk="1" hangingPunct="1"/>
            <a:r>
              <a:rPr lang="it-IT" altLang="it-IT" sz="2000"/>
              <a:t>L’alto tasso di urbanizzazione dell’Italia: oltre 150 città di 5000 e più abitanti …</a:t>
            </a:r>
          </a:p>
          <a:p>
            <a:pPr eaLnBrk="1" hangingPunct="1"/>
            <a:r>
              <a:rPr lang="it-IT" altLang="it-IT" sz="2000"/>
              <a:t>[… cos’è città? La “soglia demografica”]</a:t>
            </a:r>
          </a:p>
          <a:p>
            <a:pPr eaLnBrk="1" hangingPunct="1"/>
            <a:r>
              <a:rPr lang="it-IT" altLang="it-IT" sz="2000"/>
              <a:t>di cui 72 sopra i 10.000 abitanti</a:t>
            </a:r>
          </a:p>
          <a:p>
            <a:pPr eaLnBrk="1" hangingPunct="1"/>
            <a:r>
              <a:rPr lang="it-IT" altLang="it-IT" sz="2000"/>
              <a:t>          11 sopra i 40.000</a:t>
            </a:r>
          </a:p>
          <a:p>
            <a:pPr eaLnBrk="1" hangingPunct="1"/>
            <a:r>
              <a:rPr lang="it-IT" altLang="it-IT" sz="2000"/>
              <a:t>e le 5-6 città più grandi d’Europa eccezion fatta per Parigi (Venezia, Milano, Genova, Firenze, Bologna, Napoli)</a:t>
            </a:r>
          </a:p>
          <a:p>
            <a:pPr eaLnBrk="1" hangingPunct="1"/>
            <a:r>
              <a:rPr lang="it-IT" altLang="it-IT" sz="2000"/>
              <a:t>Decine di queste città perdono la metà degli abitanti, o i due terzi</a:t>
            </a:r>
          </a:p>
          <a:p>
            <a:pPr eaLnBrk="1" hangingPunct="1"/>
            <a:endParaRPr lang="it-IT" altLang="it-IT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AB48E0D-0188-4C83-AAA6-E48EF8F05E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b="1"/>
              <a:t>L’impatto della peste sulle città: l’Italia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DB53535-D73A-461A-B490-CC8DCB546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In alcuni casi il calo è progressivo e continua nei decenni successivi (Firenze da 100-120.000 a 37.000 a inizi Quattrocento)</a:t>
            </a:r>
          </a:p>
          <a:p>
            <a:pPr eaLnBrk="1" hangingPunct="1"/>
            <a:r>
              <a:rPr lang="it-IT" altLang="it-IT" sz="2400"/>
              <a:t>L’intera Toscana da 1.000.000 del 1340 a 425.000 del primo Quattrocento (anche per motivi politici: Firenze conquista e “deprime” Pisa, Pistoia, Arezzo, S. Gimignano…)</a:t>
            </a:r>
          </a:p>
          <a:p>
            <a:pPr eaLnBrk="1" hangingPunct="1"/>
            <a:r>
              <a:rPr lang="it-IT" altLang="it-IT" sz="2400"/>
              <a:t>Firenze ritorna agli abitanti pre-peste nel Settecento (Venezia a inizi Cinquecento)</a:t>
            </a:r>
          </a:p>
          <a:p>
            <a:pPr eaLnBrk="1" hangingPunct="1"/>
            <a:endParaRPr lang="it-IT" altLang="it-IT" sz="2400"/>
          </a:p>
          <a:p>
            <a:pPr eaLnBrk="1" hangingPunct="1"/>
            <a:endParaRPr lang="it-IT" altLang="it-IT" sz="2400"/>
          </a:p>
          <a:p>
            <a:pPr eaLnBrk="1" hangingPunct="1">
              <a:buFontTx/>
              <a:buNone/>
            </a:pPr>
            <a:endParaRPr lang="it-IT" altLang="it-IT" sz="2400"/>
          </a:p>
          <a:p>
            <a:pPr eaLnBrk="1" hangingPunct="1">
              <a:buFontTx/>
              <a:buNone/>
            </a:pPr>
            <a:endParaRPr lang="it-IT" altLang="it-IT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DD39D0-393D-4543-8D62-613E951A0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800" b="1"/>
              <a:t>Parlare della peste del 1348, oggi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64A3A5B-7434-4C2C-B4EE-A81DA685F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/>
              <a:t>Perché è un tema storiograficamente attraente?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La cultura attuale, la malattia, l’epidemia, la paura del contagio….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Un po’ di storiografia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Per molti anni, un “oggetto” trascurato dalla storiografia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Il rinnovamento di cinquant’anni fa: la storia della cultura e della mentalità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“Il senso della morte e l’amore per la vita nel Rinascimento” di Alberto Tenenti;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Lo studio dei “Trionfi della morte” e delle danze macabre: l’esempio di Pinzolo</a:t>
            </a:r>
          </a:p>
          <a:p>
            <a:pPr eaLnBrk="1" hangingPunct="1">
              <a:lnSpc>
                <a:spcPct val="90000"/>
              </a:lnSpc>
            </a:pPr>
            <a:endParaRPr lang="it-IT" altLang="it-IT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EC8F4E6-2698-490A-A176-C349869ED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b="1"/>
              <a:t>L’impatto della peste sulle città: l’Europa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DD74711-2DFF-4E2C-94EB-12238FED2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La peste arriva più tardi, dura più a lungo (1349-1350), complessivamente incide di meno</a:t>
            </a:r>
          </a:p>
          <a:p>
            <a:pPr eaLnBrk="1" hangingPunct="1"/>
            <a:r>
              <a:rPr lang="it-IT" altLang="it-IT" sz="2400"/>
              <a:t>Nel Brabante e in Olanda le città continuano a crescere </a:t>
            </a:r>
          </a:p>
          <a:p>
            <a:pPr eaLnBrk="1" hangingPunct="1"/>
            <a:r>
              <a:rPr lang="it-IT" altLang="it-IT" sz="2400"/>
              <a:t>(nell’anno 1400, tasso di urbanizzazione al 35%, simile alla Toscana)</a:t>
            </a:r>
          </a:p>
          <a:p>
            <a:pPr eaLnBrk="1" hangingPunct="1"/>
            <a:r>
              <a:rPr lang="it-IT" altLang="it-IT" sz="2400"/>
              <a:t>In area tedesca esistevano solo 5-6 città (la più grande è Colonia, 30.000 abitanti nel 1400). </a:t>
            </a:r>
          </a:p>
          <a:p>
            <a:pPr eaLnBrk="1" hangingPunct="1"/>
            <a:r>
              <a:rPr lang="it-IT" altLang="it-IT" sz="2400"/>
              <a:t>L’economia urbana non soffre molto nel lungo periodo</a:t>
            </a:r>
          </a:p>
          <a:p>
            <a:pPr eaLnBrk="1" hangingPunct="1"/>
            <a:r>
              <a:rPr lang="it-IT" altLang="it-IT" sz="2400"/>
              <a:t>W</a:t>
            </a:r>
            <a:r>
              <a:rPr lang="en-US" altLang="it-IT" sz="2400"/>
              <a:t>üstungen (abbandoni di villaggio) attribuiti alla peste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29112DF-1D6D-468E-913B-7653F1495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b="1"/>
              <a:t>L’impatto della peste sulle città: l’Europa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2052ECB-0526-49F0-985E-AB0C561C5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 b="1"/>
              <a:t>Francia</a:t>
            </a:r>
            <a:r>
              <a:rPr lang="it-IT" altLang="it-IT" sz="2400"/>
              <a:t>: impatto grave delle pesti successive a quella del 1348</a:t>
            </a:r>
          </a:p>
          <a:p>
            <a:pPr eaLnBrk="1" hangingPunct="1"/>
            <a:r>
              <a:rPr lang="it-IT" altLang="it-IT" sz="2400"/>
              <a:t>Avignone: morti metà degli abitanti</a:t>
            </a:r>
          </a:p>
          <a:p>
            <a:pPr eaLnBrk="1" hangingPunct="1"/>
            <a:r>
              <a:rPr lang="it-IT" altLang="it-IT" sz="2400"/>
              <a:t>Normandia: calo del 53% fra 1314 e 1380</a:t>
            </a:r>
          </a:p>
          <a:p>
            <a:pPr eaLnBrk="1" hangingPunct="1"/>
            <a:r>
              <a:rPr lang="it-IT" altLang="it-IT" sz="2400"/>
              <a:t>Parigi: perdita di abitanti di circa un terzo (nel secolo successivo al 1348)</a:t>
            </a:r>
          </a:p>
          <a:p>
            <a:pPr eaLnBrk="1" hangingPunct="1"/>
            <a:r>
              <a:rPr lang="it-IT" altLang="it-IT" sz="2400" b="1"/>
              <a:t>Isole britanniche: </a:t>
            </a:r>
            <a:r>
              <a:rPr lang="it-IT" altLang="it-IT" sz="2400"/>
              <a:t>da 5 milioni ante 1348 a 3 milioni (e a ,2,3 milioni nel corso del Quattrocento)</a:t>
            </a:r>
            <a:endParaRPr lang="it-IT" altLang="it-IT" sz="2400" b="1"/>
          </a:p>
          <a:p>
            <a:pPr eaLnBrk="1" hangingPunct="1"/>
            <a:endParaRPr lang="it-IT" altLang="it-IT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D854DEA-E098-4024-BD70-0588BF50A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b="1"/>
              <a:t>Dopo il 1348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7B2E8E1-C44F-44A8-BAC7-4A7019380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La crisi demografica ha effetti su prezzi e salari</a:t>
            </a:r>
          </a:p>
          <a:p>
            <a:pPr eaLnBrk="1" hangingPunct="1"/>
            <a:r>
              <a:rPr lang="it-IT" altLang="it-IT" sz="2400"/>
              <a:t>I prezzi dei cereali calano</a:t>
            </a:r>
          </a:p>
          <a:p>
            <a:pPr eaLnBrk="1" hangingPunct="1"/>
            <a:r>
              <a:rPr lang="it-IT" altLang="it-IT" sz="2400"/>
              <a:t>I salari crescono per la concorrenza tra gli imprenditori che si contendono i pochi lavoratori</a:t>
            </a:r>
          </a:p>
          <a:p>
            <a:pPr eaLnBrk="1" hangingPunct="1"/>
            <a:r>
              <a:rPr lang="it-IT" altLang="it-IT" sz="2400"/>
              <a:t>(In questo senso l’alleggerimento della pressione demografica rappresenta una imprevista possibilità di prosperità per i sopravvissuti)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opdips2">
            <a:extLst>
              <a:ext uri="{FF2B5EF4-FFF2-40B4-BE49-F238E27FC236}">
                <a16:creationId xmlns:a16="http://schemas.microsoft.com/office/drawing/2014/main" id="{511158B1-AB75-4BB4-95BA-53AC0AD39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820739"/>
            <a:ext cx="7777162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377841E-F84D-4147-9CF8-EDA029D32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Mortalità in alcune città italiane durante l’epidemia di peste del 1630-1631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995BF7C-8DB8-4992-B26C-2C75FFDBA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400" b="1">
                <a:latin typeface="Verdana" panose="020B0604030504040204" pitchFamily="34" charset="0"/>
              </a:rPr>
              <a:t>città</a:t>
            </a:r>
            <a:r>
              <a:rPr lang="it-IT" altLang="it-IT" sz="2400">
                <a:latin typeface="Verdana" panose="020B0604030504040204" pitchFamily="34" charset="0"/>
              </a:rPr>
              <a:t>		</a:t>
            </a:r>
            <a:r>
              <a:rPr lang="it-IT" altLang="it-IT" sz="2400" b="1">
                <a:latin typeface="Verdana" panose="020B0604030504040204" pitchFamily="34" charset="0"/>
              </a:rPr>
              <a:t>popolazione</a:t>
            </a:r>
            <a:r>
              <a:rPr lang="it-IT" altLang="it-IT" sz="2400">
                <a:latin typeface="Verdana" panose="020B0604030504040204" pitchFamily="34" charset="0"/>
              </a:rPr>
              <a:t> 		</a:t>
            </a:r>
            <a:r>
              <a:rPr lang="it-IT" altLang="it-IT" sz="2400" b="1">
                <a:latin typeface="Verdana" panose="020B0604030504040204" pitchFamily="34" charset="0"/>
              </a:rPr>
              <a:t>morti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Bergamo		25.000			10.000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Bologna		62.000			15.000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Brescia		24.000			11.000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Cremona		37.000		 	17.000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Mantova		32.000			25.000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Milano	       130.000			65.000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Padova		32.000			18.000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Parma		30.000			15.000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Verona		54.000			31.100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>
                <a:latin typeface="Verdana" panose="020B0604030504040204" pitchFamily="34" charset="0"/>
              </a:rPr>
              <a:t>Venezia	       140.000			46.000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BDE6E77-EBCB-45BA-B31B-85EF4EFB0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800" b="1"/>
              <a:t>La “peste nera”: la parola e la realtà</a:t>
            </a:r>
            <a:r>
              <a:rPr lang="it-IT" altLang="it-IT" sz="2400" b="1"/>
              <a:t>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BB0F4D3-92D2-4F48-AD90-4B0A27122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400"/>
              <a:t>Il termine “peste nera” è oggi comunemente accettato per distinguere l’epidemia del 1348 dalle altre</a:t>
            </a:r>
          </a:p>
          <a:p>
            <a:pPr eaLnBrk="1" hangingPunct="1">
              <a:buFontTx/>
              <a:buChar char="-"/>
            </a:pPr>
            <a:r>
              <a:rPr lang="it-IT" altLang="it-IT" sz="2400"/>
              <a:t>l’origine è forse nella colorazione cianotica che assume il corpo dell’infermo nella forma polmonare, o nelle emorragie cutanee tipiche dell’evoluzione setticemica, o nelle croste che compaiono nelle zone di cancrena attorno alle punture delle pulci </a:t>
            </a:r>
          </a:p>
          <a:p>
            <a:pPr eaLnBrk="1" hangingPunct="1">
              <a:buFontTx/>
              <a:buChar char="-"/>
            </a:pPr>
            <a:r>
              <a:rPr lang="it-IT" altLang="it-IT" sz="2400"/>
              <a:t>Secondo alcuni la definizione viene applicata </a:t>
            </a:r>
            <a:r>
              <a:rPr lang="it-IT" altLang="it-IT" sz="2400" i="1"/>
              <a:t>post eventum</a:t>
            </a:r>
            <a:r>
              <a:rPr lang="it-IT" altLang="it-IT" sz="2400"/>
              <a:t> per esprimere l’idea di lutto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2F61D99-266B-4070-9863-8C55C49C6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800" b="1"/>
              <a:t>Parlare della peste del 1348, oggi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51E3659-CE75-48B1-A4E1-EA26DD65F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Nel 1977, a un colloquio sulla peste nera a Binghamton (Usa) su 33 interventi </a:t>
            </a:r>
          </a:p>
          <a:p>
            <a:pPr eaLnBrk="1" hangingPunct="1"/>
            <a:r>
              <a:rPr lang="it-IT" altLang="it-IT" sz="2400"/>
              <a:t>15 dedicati a temi artistici o letterari,</a:t>
            </a:r>
          </a:p>
          <a:p>
            <a:pPr eaLnBrk="1" hangingPunct="1"/>
            <a:r>
              <a:rPr lang="it-IT" altLang="it-IT" sz="2400"/>
              <a:t>3 all’atteggiamento verso la peste di predicatori o simili</a:t>
            </a:r>
          </a:p>
          <a:p>
            <a:pPr eaLnBrk="1" hangingPunct="1"/>
            <a:r>
              <a:rPr lang="it-IT" altLang="it-IT" sz="2400"/>
              <a:t>7 ad aspetti sociali o socio-culturali (pogrom antiebraici, confraternite)</a:t>
            </a:r>
          </a:p>
          <a:p>
            <a:pPr eaLnBrk="1" hangingPunct="1"/>
            <a:r>
              <a:rPr lang="it-IT" altLang="it-IT" sz="2400"/>
              <a:t>4 a problemi di demografia storica</a:t>
            </a:r>
          </a:p>
          <a:p>
            <a:pPr eaLnBrk="1" hangingPunct="1"/>
            <a:r>
              <a:rPr lang="it-IT" altLang="it-IT" sz="2400"/>
              <a:t>1 a problemi di cultura medica</a:t>
            </a:r>
          </a:p>
          <a:p>
            <a:pPr eaLnBrk="1" hangingPunct="1"/>
            <a:r>
              <a:rPr lang="it-IT" altLang="it-IT" sz="2400"/>
              <a:t>1 a problemi di economia</a:t>
            </a:r>
          </a:p>
          <a:p>
            <a:pPr eaLnBrk="1" hangingPunct="1"/>
            <a:r>
              <a:rPr lang="it-IT" altLang="it-IT" sz="2400"/>
              <a:t>1 a problemi di regolamentazione sanitaria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A3AD0D0-BAD5-455C-B445-8B9EA4755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800" b="1"/>
              <a:t>Parlare della peste del 1348, oggi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9EC055E-83FE-4118-9CEB-996902730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Negli anni Sessanta, discussione sulla “crisi del Trecento”, molto intensa, nel quadro di interessi storici marcatamente attenti alla dimensione “economico-sociale” </a:t>
            </a:r>
          </a:p>
          <a:p>
            <a:pPr eaLnBrk="1" hangingPunct="1"/>
            <a:r>
              <a:rPr lang="it-IT" altLang="it-IT" sz="2000"/>
              <a:t>Poi, la sensibilità è cambiata</a:t>
            </a:r>
          </a:p>
          <a:p>
            <a:pPr eaLnBrk="1" hangingPunct="1"/>
            <a:r>
              <a:rPr lang="it-IT" altLang="it-IT" sz="2000"/>
              <a:t>Nella storiografia attuale, molta attenzione alle testimonianze soggettive, alle cronache, alla percezione…</a:t>
            </a:r>
          </a:p>
          <a:p>
            <a:pPr eaLnBrk="1" hangingPunct="1"/>
            <a:r>
              <a:rPr lang="it-IT" altLang="it-IT" sz="2000" i="1"/>
              <a:t>La peste nera: dati di una realtà ed elementi di una interpretazione</a:t>
            </a:r>
            <a:r>
              <a:rPr lang="it-IT" altLang="it-IT" sz="2000"/>
              <a:t>, Atti del XXX convegno storico internazionale, Todi 10-13 ottobre 1993 (Spoleto 1994)</a:t>
            </a:r>
          </a:p>
          <a:p>
            <a:pPr eaLnBrk="1" hangingPunct="1"/>
            <a:r>
              <a:rPr lang="it-IT" altLang="it-IT" sz="2000"/>
              <a:t>Una buona sintesi: K. Bergoldt, </a:t>
            </a:r>
            <a:r>
              <a:rPr lang="it-IT" altLang="it-IT" sz="2000" i="1"/>
              <a:t>La peste nera e la fine del medioevo</a:t>
            </a:r>
            <a:r>
              <a:rPr lang="it-IT" altLang="it-IT" sz="2000"/>
              <a:t>, Piemme, Casale Monferrato 2002, I ed. 1997)</a:t>
            </a:r>
          </a:p>
          <a:p>
            <a:pPr eaLnBrk="1" hangingPunct="1"/>
            <a:endParaRPr lang="it-IT" altLang="it-IT" sz="2000"/>
          </a:p>
          <a:p>
            <a:pPr eaLnBrk="1" hangingPunct="1"/>
            <a:endParaRPr lang="it-IT" altLang="it-IT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145B199-F637-41BB-897C-1D3CFE065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b="1"/>
              <a:t>Parlare della peste del 1348, oggi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4A63D89-505B-4BDB-A620-6BB880055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Parallelismo tra la peste del 1348 e le guerre mondiali del Novecento (durante le quali muore “soltanto” il 5% della popolazione, contro il 33% morta nella pandemia del 1347-1350)</a:t>
            </a:r>
          </a:p>
          <a:p>
            <a:pPr eaLnBrk="1" hangingPunct="1"/>
            <a:r>
              <a:rPr lang="it-IT" altLang="it-IT" sz="2400"/>
              <a:t>Consapevolezza diffusa che “il 1348, anno della peste nera, rappresenta l’anno del concepimento dell’uomo dell’età moderna” (E. Friedell, Storia della civiltà dell’età moderna, 1932)</a:t>
            </a:r>
          </a:p>
          <a:p>
            <a:pPr eaLnBrk="1" hangingPunct="1"/>
            <a:r>
              <a:rPr lang="it-IT" altLang="it-IT" sz="2400"/>
              <a:t>Viene usato per periodizzare (recentemente, anche nelle partizioni dell’insegnamento della storia nelle scuole della repubblica italiana)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AAB5A78-3ED9-496B-9E71-06C4E808B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 b="1"/>
              <a:t>Parlare della peste del 1348, oggi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7048A68-4B7A-473A-B784-FB5CE4476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/>
              <a:t>Un po’ di bibliografia recente, prima di cominciare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J.N. Biraben, </a:t>
            </a:r>
            <a:r>
              <a:rPr lang="it-IT" altLang="it-IT" sz="2400" i="1"/>
              <a:t>Les hommes et la peste en France et dans les pays européens et méditerranéens</a:t>
            </a:r>
            <a:r>
              <a:rPr lang="it-IT" altLang="it-IT" sz="2400"/>
              <a:t>, Paris-Le Havre 1975-76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P. Ziegler, </a:t>
            </a:r>
            <a:r>
              <a:rPr lang="it-IT" altLang="it-IT" sz="2400" i="1"/>
              <a:t>The Black Death</a:t>
            </a:r>
            <a:r>
              <a:rPr lang="it-IT" altLang="it-IT" sz="2400"/>
              <a:t>, London 1972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J. Delumeau, </a:t>
            </a:r>
            <a:r>
              <a:rPr lang="it-IT" altLang="it-IT" sz="2400" i="1"/>
              <a:t>La paura in Occidente (secoli XIV-XVIII). La città assediata</a:t>
            </a:r>
            <a:r>
              <a:rPr lang="it-IT" altLang="it-IT" sz="2400"/>
              <a:t>, Torino 1979.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A. Haverkamp (hrsg.), </a:t>
            </a:r>
            <a:r>
              <a:rPr lang="it-IT" altLang="it-IT" sz="2400" i="1"/>
              <a:t>Zur Geschichte der Juden im Deutschland des sp</a:t>
            </a:r>
            <a:r>
              <a:rPr lang="en-US" altLang="it-IT" sz="2400" i="1"/>
              <a:t>ä</a:t>
            </a:r>
            <a:r>
              <a:rPr lang="it-IT" altLang="it-IT" sz="2400" i="1"/>
              <a:t>ten Mittelalters und der fr. Neuzeit</a:t>
            </a:r>
            <a:r>
              <a:rPr lang="it-IT" altLang="it-IT" sz="2400"/>
              <a:t>, Stuttgart 1981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K.G. Zinn, </a:t>
            </a:r>
            <a:r>
              <a:rPr lang="it-IT" altLang="it-IT" sz="2400" i="1"/>
              <a:t>Kanonen und Pest. </a:t>
            </a:r>
            <a:r>
              <a:rPr lang="en-US" altLang="it-IT" sz="2400" i="1"/>
              <a:t>Über die Ursprünge der Neuzeit im 14. und 15 Jahrhundert</a:t>
            </a:r>
            <a:r>
              <a:rPr lang="en-US" altLang="it-IT" sz="2400"/>
              <a:t>, Opladen 1989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D9754577-D21F-4A1C-8387-28F35D641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282576"/>
            <a:ext cx="6481763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69C0A99-927D-48C0-92A9-730C78DF3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400"/>
              <a:t>La popolazione europea nel basso medioevo: stagnazione nella prima metà del Trecento</a:t>
            </a:r>
          </a:p>
        </p:txBody>
      </p:sp>
      <p:pic>
        <p:nvPicPr>
          <p:cNvPr id="10243" name="Picture 3" descr="grafico">
            <a:extLst>
              <a:ext uri="{FF2B5EF4-FFF2-40B4-BE49-F238E27FC236}">
                <a16:creationId xmlns:a16="http://schemas.microsoft.com/office/drawing/2014/main" id="{8F3B8B85-E750-47F3-A982-72A24F3BB42E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4" y="1727200"/>
            <a:ext cx="7704137" cy="4783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mappa3">
            <a:extLst>
              <a:ext uri="{FF2B5EF4-FFF2-40B4-BE49-F238E27FC236}">
                <a16:creationId xmlns:a16="http://schemas.microsoft.com/office/drawing/2014/main" id="{A197C32E-C806-4212-9B37-A2185877A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050925"/>
            <a:ext cx="65532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1044</Words>
  <Application>Microsoft Office PowerPoint</Application>
  <PresentationFormat>Widescreen</PresentationFormat>
  <Paragraphs>93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Verdana</vt:lpstr>
      <vt:lpstr>Tema di Office</vt:lpstr>
      <vt:lpstr>Gian Maria Varanini</vt:lpstr>
      <vt:lpstr>Parlare della peste del 1348, oggi</vt:lpstr>
      <vt:lpstr>Parlare della peste del 1348, oggi</vt:lpstr>
      <vt:lpstr>Parlare della peste del 1348, oggi</vt:lpstr>
      <vt:lpstr>Parlare della peste del 1348, oggi</vt:lpstr>
      <vt:lpstr>Parlare della peste del 1348, oggi</vt:lpstr>
      <vt:lpstr>Presentazione standard di PowerPoint</vt:lpstr>
      <vt:lpstr>La popolazione europea nel basso medioevo: stagnazione nella prima metà del Trecento</vt:lpstr>
      <vt:lpstr>Presentazione standard di PowerPoint</vt:lpstr>
      <vt:lpstr>I meccanismi della crisi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L’impatto della peste sulle città: l’Italia</vt:lpstr>
      <vt:lpstr>L’impatto della peste sulle città: l’Italia</vt:lpstr>
      <vt:lpstr>L’impatto della peste sulle città: l’Europa</vt:lpstr>
      <vt:lpstr>L’impatto della peste sulle città: l’Europa</vt:lpstr>
      <vt:lpstr>Dopo il 1348 </vt:lpstr>
      <vt:lpstr>Presentazione standard di PowerPoint</vt:lpstr>
      <vt:lpstr>Mortalità in alcune città italiane durante l’epidemia di peste del 1630-1631</vt:lpstr>
      <vt:lpstr>La “peste nera”: la parola e la realtà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 Maria Varanini</dc:title>
  <dc:creator>Gian Maria Varanini</dc:creator>
  <cp:lastModifiedBy>Gian Maria Varanini</cp:lastModifiedBy>
  <cp:revision>1</cp:revision>
  <dcterms:created xsi:type="dcterms:W3CDTF">2019-03-26T07:22:32Z</dcterms:created>
  <dcterms:modified xsi:type="dcterms:W3CDTF">2019-03-26T07:23:09Z</dcterms:modified>
</cp:coreProperties>
</file>