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0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6" r:id="rId21"/>
    <p:sldId id="277" r:id="rId22"/>
    <p:sldId id="278" r:id="rId23"/>
    <p:sldId id="279" r:id="rId24"/>
    <p:sldId id="280" r:id="rId25"/>
    <p:sldId id="281" r:id="rId26"/>
    <p:sldId id="282" r:id="rId27"/>
    <p:sldId id="283" r:id="rId28"/>
    <p:sldId id="285" r:id="rId29"/>
    <p:sldId id="284" r:id="rId3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84" d="100"/>
          <a:sy n="84" d="100"/>
        </p:scale>
        <p:origin x="-1808" y="-10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printerSettings" Target="printerSettings/printerSettings1.bin"/><Relationship Id="rId32" Type="http://schemas.openxmlformats.org/officeDocument/2006/relationships/presProps" Target="presProps.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viewProps" Target="viewProps.xml"/><Relationship Id="rId34" Type="http://schemas.openxmlformats.org/officeDocument/2006/relationships/theme" Target="theme/theme1.xml"/><Relationship Id="rId35"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it-IT" smtClean="0"/>
              <a:t>Fare clic per modificare stile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C8A432C8-69A7-458B-9684-2BFA64B31948}" type="datetime2">
              <a:rPr lang="en-US" smtClean="0"/>
              <a:t>Sabato 22 ottobre 16</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‹n.›</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stile</a:t>
            </a:r>
            <a:endParaRPr lang="en-US"/>
          </a:p>
        </p:txBody>
      </p:sp>
      <p:sp>
        <p:nvSpPr>
          <p:cNvPr id="3" name="Vertical Text Placeholder 2"/>
          <p:cNvSpPr>
            <a:spLocks noGrp="1"/>
          </p:cNvSpPr>
          <p:nvPr>
            <p:ph type="body" orient="vert" idx="1"/>
          </p:nvPr>
        </p:nvSpPr>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Date Placeholder 3"/>
          <p:cNvSpPr>
            <a:spLocks noGrp="1"/>
          </p:cNvSpPr>
          <p:nvPr>
            <p:ph type="dt" sz="half" idx="10"/>
          </p:nvPr>
        </p:nvSpPr>
        <p:spPr/>
        <p:txBody>
          <a:bodyPr/>
          <a:lstStyle/>
          <a:p>
            <a:fld id="{8CC057FC-95B6-4D89-AFDA-ABA33EE921E5}" type="datetime2">
              <a:rPr lang="en-US" smtClean="0"/>
              <a:t>Sabato 22 ottobre 16</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‹n.›</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verticale e tes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it-IT" smtClean="0"/>
              <a:t>Fare clic per modificare stile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Date Placeholder 3"/>
          <p:cNvSpPr>
            <a:spLocks noGrp="1"/>
          </p:cNvSpPr>
          <p:nvPr>
            <p:ph type="dt" sz="half" idx="10"/>
          </p:nvPr>
        </p:nvSpPr>
        <p:spPr/>
        <p:txBody>
          <a:bodyPr/>
          <a:lstStyle/>
          <a:p>
            <a:fld id="{EC4549AC-EB31-477F-92A9-B1988E232878}" type="datetime2">
              <a:rPr lang="en-US" smtClean="0"/>
              <a:t>Sabato 22 ottobre 16</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‹n.›</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stile</a:t>
            </a:r>
            <a:endParaRPr lang="en-US"/>
          </a:p>
        </p:txBody>
      </p:sp>
      <p:sp>
        <p:nvSpPr>
          <p:cNvPr id="3" name="Content Placeholder 2"/>
          <p:cNvSpPr>
            <a:spLocks noGrp="1"/>
          </p:cNvSpPr>
          <p:nvPr>
            <p:ph idx="1"/>
          </p:nvPr>
        </p:nvSpPr>
        <p:spPr/>
        <p:txBody>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Date Placeholder 3"/>
          <p:cNvSpPr>
            <a:spLocks noGrp="1"/>
          </p:cNvSpPr>
          <p:nvPr>
            <p:ph type="dt" sz="half" idx="10"/>
          </p:nvPr>
        </p:nvSpPr>
        <p:spPr/>
        <p:txBody>
          <a:bodyPr/>
          <a:lstStyle/>
          <a:p>
            <a:fld id="{6396A3A3-94A6-4E5B-AF39-173ACA3E61CC}" type="datetime2">
              <a:rPr lang="en-US" smtClean="0"/>
              <a:t>Sabato 22 ottobre 16</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‹n.›</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it-IT" smtClean="0"/>
              <a:t>Fare clic per modificare stile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gli stili del testo dello schema</a:t>
            </a:r>
          </a:p>
        </p:txBody>
      </p:sp>
      <p:sp>
        <p:nvSpPr>
          <p:cNvPr id="4" name="Date Placeholder 3"/>
          <p:cNvSpPr>
            <a:spLocks noGrp="1"/>
          </p:cNvSpPr>
          <p:nvPr>
            <p:ph type="dt" sz="half" idx="10"/>
          </p:nvPr>
        </p:nvSpPr>
        <p:spPr/>
        <p:txBody>
          <a:bodyPr/>
          <a:lstStyle/>
          <a:p>
            <a:fld id="{9933D019-A32C-4EAD-B8E6-DBDA699692FD}" type="datetime2">
              <a:rPr lang="en-US" smtClean="0"/>
              <a:t>Sabato 22 ottobre 16</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‹n.›</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nuto 2">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stile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Date Placeholder 4"/>
          <p:cNvSpPr>
            <a:spLocks noGrp="1"/>
          </p:cNvSpPr>
          <p:nvPr>
            <p:ph type="dt" sz="half" idx="10"/>
          </p:nvPr>
        </p:nvSpPr>
        <p:spPr/>
        <p:txBody>
          <a:bodyPr/>
          <a:lstStyle/>
          <a:p>
            <a:fld id="{CCEBA98F-560C-4997-81C4-81D4D9187EAB}" type="datetime2">
              <a:rPr lang="en-US" smtClean="0"/>
              <a:t>Sabato 22 ottobre 16</a:t>
            </a:fld>
            <a:endParaRPr lang="en-US"/>
          </a:p>
        </p:txBody>
      </p:sp>
      <p:sp>
        <p:nvSpPr>
          <p:cNvPr id="6" name="Footer Placeholder 5"/>
          <p:cNvSpPr>
            <a:spLocks noGrp="1"/>
          </p:cNvSpPr>
          <p:nvPr>
            <p:ph type="ftr" sz="quarter" idx="11"/>
          </p:nvPr>
        </p:nvSpPr>
        <p:spPr/>
        <p:txBody>
          <a:bodyPr/>
          <a:lstStyle/>
          <a:p>
            <a:pPr algn="r"/>
            <a:endParaRPr lang="en-US" dirty="0"/>
          </a:p>
        </p:txBody>
      </p:sp>
      <p:sp>
        <p:nvSpPr>
          <p:cNvPr id="7" name="Slide Number Placeholder 6"/>
          <p:cNvSpPr>
            <a:spLocks noGrp="1"/>
          </p:cNvSpPr>
          <p:nvPr>
            <p:ph type="sldNum" sz="quarter" idx="12"/>
          </p:nvPr>
        </p:nvSpPr>
        <p:spPr/>
        <p:txBody>
          <a:bodyPr/>
          <a:lstStyle/>
          <a:p>
            <a:fld id="{0CFEC368-1D7A-4F81-ABF6-AE0E36BAF64C}" type="slidenum">
              <a:rPr lang="en-US" smtClean="0"/>
              <a:pPr/>
              <a:t>‹n.›</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it-IT" smtClean="0"/>
              <a:t>Fare clic per modificare stile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7" name="Date Placeholder 6"/>
          <p:cNvSpPr>
            <a:spLocks noGrp="1"/>
          </p:cNvSpPr>
          <p:nvPr>
            <p:ph type="dt" sz="half" idx="10"/>
          </p:nvPr>
        </p:nvSpPr>
        <p:spPr/>
        <p:txBody>
          <a:bodyPr/>
          <a:lstStyle/>
          <a:p>
            <a:fld id="{150972B2-CA5C-437D-87D0-8081271A9E4B}" type="datetime2">
              <a:rPr lang="en-US" smtClean="0"/>
              <a:t>Sabato 22 ottobre 16</a:t>
            </a:fld>
            <a:endParaRPr lang="en-US"/>
          </a:p>
        </p:txBody>
      </p:sp>
      <p:sp>
        <p:nvSpPr>
          <p:cNvPr id="8" name="Footer Placeholder 7"/>
          <p:cNvSpPr>
            <a:spLocks noGrp="1"/>
          </p:cNvSpPr>
          <p:nvPr>
            <p:ph type="ftr" sz="quarter" idx="11"/>
          </p:nvPr>
        </p:nvSpPr>
        <p:spPr/>
        <p:txBody>
          <a:bodyPr/>
          <a:lstStyle/>
          <a:p>
            <a:pPr algn="r"/>
            <a:endParaRPr lang="en-US" dirty="0"/>
          </a:p>
        </p:txBody>
      </p:sp>
      <p:sp>
        <p:nvSpPr>
          <p:cNvPr id="9" name="Slide Number Placeholder 8"/>
          <p:cNvSpPr>
            <a:spLocks noGrp="1"/>
          </p:cNvSpPr>
          <p:nvPr>
            <p:ph type="sldNum" sz="quarter" idx="12"/>
          </p:nvPr>
        </p:nvSpPr>
        <p:spPr/>
        <p:txBody>
          <a:bodyPr/>
          <a:lstStyle/>
          <a:p>
            <a:fld id="{0CFEC368-1D7A-4F81-ABF6-AE0E36BAF64C}" type="slidenum">
              <a:rPr lang="en-US" smtClean="0"/>
              <a:pPr/>
              <a:t>‹n.›</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stile</a:t>
            </a:r>
            <a:endParaRPr lang="en-US"/>
          </a:p>
        </p:txBody>
      </p:sp>
      <p:sp>
        <p:nvSpPr>
          <p:cNvPr id="3" name="Date Placeholder 2"/>
          <p:cNvSpPr>
            <a:spLocks noGrp="1"/>
          </p:cNvSpPr>
          <p:nvPr>
            <p:ph type="dt" sz="half" idx="10"/>
          </p:nvPr>
        </p:nvSpPr>
        <p:spPr/>
        <p:txBody>
          <a:bodyPr/>
          <a:lstStyle/>
          <a:p>
            <a:fld id="{79CD4847-11EF-4466-A8AD-85CDB7B49118}" type="datetime2">
              <a:rPr lang="en-US" smtClean="0"/>
              <a:t>Sabato 22 ottobre 16</a:t>
            </a:fld>
            <a:endParaRPr lang="en-US"/>
          </a:p>
        </p:txBody>
      </p:sp>
      <p:sp>
        <p:nvSpPr>
          <p:cNvPr id="4" name="Footer Placeholder 3"/>
          <p:cNvSpPr>
            <a:spLocks noGrp="1"/>
          </p:cNvSpPr>
          <p:nvPr>
            <p:ph type="ftr" sz="quarter" idx="11"/>
          </p:nvPr>
        </p:nvSpPr>
        <p:spPr/>
        <p:txBody>
          <a:bodyPr/>
          <a:lstStyle/>
          <a:p>
            <a:pPr algn="r"/>
            <a:endParaRPr lang="en-US" dirty="0"/>
          </a:p>
        </p:txBody>
      </p:sp>
      <p:sp>
        <p:nvSpPr>
          <p:cNvPr id="5" name="Slide Number Placeholder 4"/>
          <p:cNvSpPr>
            <a:spLocks noGrp="1"/>
          </p:cNvSpPr>
          <p:nvPr>
            <p:ph type="sldNum" sz="quarter" idx="12"/>
          </p:nvPr>
        </p:nvSpPr>
        <p:spPr/>
        <p:txBody>
          <a:bodyPr/>
          <a:lstStyle/>
          <a:p>
            <a:fld id="{0CFEC368-1D7A-4F81-ABF6-AE0E36BAF64C}" type="slidenum">
              <a:rPr lang="en-US" smtClean="0"/>
              <a:pPr/>
              <a:t>‹n.›</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68457A-3AB9-4880-8A0C-9F8524491207}" type="datetime2">
              <a:rPr lang="en-US" smtClean="0"/>
              <a:t>Sabato 22 ottobre 16</a:t>
            </a:fld>
            <a:endParaRPr lang="en-US"/>
          </a:p>
        </p:txBody>
      </p:sp>
      <p:sp>
        <p:nvSpPr>
          <p:cNvPr id="3" name="Footer Placeholder 2"/>
          <p:cNvSpPr>
            <a:spLocks noGrp="1"/>
          </p:cNvSpPr>
          <p:nvPr>
            <p:ph type="ftr" sz="quarter" idx="11"/>
          </p:nvPr>
        </p:nvSpPr>
        <p:spPr/>
        <p:txBody>
          <a:bodyPr/>
          <a:lstStyle/>
          <a:p>
            <a:pPr algn="r"/>
            <a:endParaRPr lang="en-US" dirty="0"/>
          </a:p>
        </p:txBody>
      </p:sp>
      <p:sp>
        <p:nvSpPr>
          <p:cNvPr id="4" name="Slide Number Placeholder 3"/>
          <p:cNvSpPr>
            <a:spLocks noGrp="1"/>
          </p:cNvSpPr>
          <p:nvPr>
            <p:ph type="sldNum" sz="quarter" idx="12"/>
          </p:nvPr>
        </p:nvSpPr>
        <p:spPr/>
        <p:txBody>
          <a:bodyPr/>
          <a:lstStyle/>
          <a:p>
            <a:fld id="{0CFEC368-1D7A-4F81-ABF6-AE0E36BAF64C}" type="slidenum">
              <a:rPr lang="en-US" smtClean="0"/>
              <a:pPr/>
              <a:t>‹n.›</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it-IT" smtClean="0"/>
              <a:t>Fare clic per modificare stile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Date Placeholder 4"/>
          <p:cNvSpPr>
            <a:spLocks noGrp="1"/>
          </p:cNvSpPr>
          <p:nvPr>
            <p:ph type="dt" sz="half" idx="10"/>
          </p:nvPr>
        </p:nvSpPr>
        <p:spPr/>
        <p:txBody>
          <a:bodyPr/>
          <a:lstStyle/>
          <a:p>
            <a:fld id="{3FE976D3-5B7F-4300-ABED-C91F1B2AE209}" type="datetime2">
              <a:rPr lang="en-US" smtClean="0"/>
              <a:t>Sabato 22 ottobre 16</a:t>
            </a:fld>
            <a:endParaRPr lang="en-US"/>
          </a:p>
        </p:txBody>
      </p:sp>
      <p:sp>
        <p:nvSpPr>
          <p:cNvPr id="6" name="Footer Placeholder 5"/>
          <p:cNvSpPr>
            <a:spLocks noGrp="1"/>
          </p:cNvSpPr>
          <p:nvPr>
            <p:ph type="ftr" sz="quarter" idx="11"/>
          </p:nvPr>
        </p:nvSpPr>
        <p:spPr/>
        <p:txBody>
          <a:bodyPr/>
          <a:lstStyle/>
          <a:p>
            <a:pPr algn="r"/>
            <a:endParaRPr lang="en-US" dirty="0"/>
          </a:p>
        </p:txBody>
      </p:sp>
      <p:sp>
        <p:nvSpPr>
          <p:cNvPr id="7" name="Slide Number Placeholder 6"/>
          <p:cNvSpPr>
            <a:spLocks noGrp="1"/>
          </p:cNvSpPr>
          <p:nvPr>
            <p:ph type="sldNum" sz="quarter" idx="12"/>
          </p:nvPr>
        </p:nvSpPr>
        <p:spPr/>
        <p:txBody>
          <a:bodyPr/>
          <a:lstStyle/>
          <a:p>
            <a:fld id="{0CFEC368-1D7A-4F81-ABF6-AE0E36BAF64C}" type="slidenum">
              <a:rPr lang="en-US" smtClean="0"/>
              <a:pPr/>
              <a:t>‹n.›</a:t>
            </a:fld>
            <a:endParaRPr lang="en-US"/>
          </a:p>
        </p:txBody>
      </p:sp>
      <p:sp>
        <p:nvSpPr>
          <p:cNvPr id="9" name="Content Placeholder 8"/>
          <p:cNvSpPr>
            <a:spLocks noGrp="1"/>
          </p:cNvSpPr>
          <p:nvPr>
            <p:ph sz="quarter" idx="13"/>
          </p:nvPr>
        </p:nvSpPr>
        <p:spPr>
          <a:xfrm>
            <a:off x="304800" y="381000"/>
            <a:ext cx="7772400" cy="4942840"/>
          </a:xfrm>
        </p:spPr>
        <p:txBody>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it-IT" smtClean="0"/>
              <a:t>Fare clic per modificare stile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smtClean="0"/>
              <a:t>Trascinare l'immagine su un segnaposto o fare clic sull'icona per aggiungerla</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8" name="Date Placeholder 7"/>
          <p:cNvSpPr>
            <a:spLocks noGrp="1"/>
          </p:cNvSpPr>
          <p:nvPr>
            <p:ph type="dt" sz="half" idx="10"/>
          </p:nvPr>
        </p:nvSpPr>
        <p:spPr/>
        <p:txBody>
          <a:bodyPr/>
          <a:lstStyle/>
          <a:p>
            <a:fld id="{EBDC1E59-17DD-41CE-97CA-624A472382D4}" type="datetime2">
              <a:rPr lang="en-US" smtClean="0"/>
              <a:t>Sabato 22 ottobre 16</a:t>
            </a:fld>
            <a:endParaRPr lang="en-US"/>
          </a:p>
        </p:txBody>
      </p:sp>
      <p:sp>
        <p:nvSpPr>
          <p:cNvPr id="9" name="Slide Number Placeholder 8"/>
          <p:cNvSpPr>
            <a:spLocks noGrp="1"/>
          </p:cNvSpPr>
          <p:nvPr>
            <p:ph type="sldNum" sz="quarter" idx="11"/>
          </p:nvPr>
        </p:nvSpPr>
        <p:spPr/>
        <p:txBody>
          <a:bodyPr/>
          <a:lstStyle/>
          <a:p>
            <a:fld id="{0CFEC368-1D7A-4F81-ABF6-AE0E36BAF64C}" type="slidenum">
              <a:rPr lang="en-US" smtClean="0"/>
              <a:pPr/>
              <a:t>‹n.›</a:t>
            </a:fld>
            <a:endParaRPr lang="en-US"/>
          </a:p>
        </p:txBody>
      </p:sp>
      <p:sp>
        <p:nvSpPr>
          <p:cNvPr id="10" name="Footer Placeholder 9"/>
          <p:cNvSpPr>
            <a:spLocks noGrp="1"/>
          </p:cNvSpPr>
          <p:nvPr>
            <p:ph type="ftr" sz="quarter" idx="12"/>
          </p:nvPr>
        </p:nvSpPr>
        <p:spPr/>
        <p:txBody>
          <a:bodyPr/>
          <a:lstStyle/>
          <a:p>
            <a:pPr algn="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it-IT" smtClean="0"/>
              <a:t>Fare clic per modificare stile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0CFEC368-1D7A-4F81-ABF6-AE0E36BAF64C}" type="slidenum">
              <a:rPr lang="en-US" smtClean="0"/>
              <a:pPr/>
              <a:t>‹n.›</a:t>
            </a:fld>
            <a:endParaRPr lang="en-US" dirty="0"/>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pPr algn="r"/>
            <a:endParaRPr lang="en-US" dirty="0"/>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A80CB818-7379-467D-8E76-EF9D9074A26C}" type="datetime2">
              <a:rPr lang="en-US" smtClean="0"/>
              <a:t>Sabato 22 ottobre 16</a:t>
            </a:fld>
            <a:endParaRPr lang="en-US" dirty="0"/>
          </a:p>
        </p:txBody>
      </p:sp>
    </p:spTree>
  </p:cSld>
  <p:clrMap bg1="lt1" tx1="dk1" bg2="lt2" tx2="dk2" accent1="accent1" accent2="accent2" accent3="accent3" accent4="accent4" accent5="accent5" accent6="accent6" hlink="hlink" folHlink="folHlink"/>
  <p:sldLayoutIdLst>
    <p:sldLayoutId id="2147484009" r:id="rId1"/>
    <p:sldLayoutId id="2147484010" r:id="rId2"/>
    <p:sldLayoutId id="2147484011" r:id="rId3"/>
    <p:sldLayoutId id="2147484012" r:id="rId4"/>
    <p:sldLayoutId id="2147484013" r:id="rId5"/>
    <p:sldLayoutId id="2147484014" r:id="rId6"/>
    <p:sldLayoutId id="2147484015" r:id="rId7"/>
    <p:sldLayoutId id="2147484016" r:id="rId8"/>
    <p:sldLayoutId id="2147484017" r:id="rId9"/>
    <p:sldLayoutId id="2147484018" r:id="rId10"/>
    <p:sldLayoutId id="2147484019" r:id="rId11"/>
  </p:sldLayoutIdLst>
  <p:hf sldNum="0" hdr="0" ftr="0" dt="0"/>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730499"/>
            <a:ext cx="7848600" cy="2555875"/>
          </a:xfrm>
        </p:spPr>
        <p:txBody>
          <a:bodyPr/>
          <a:lstStyle/>
          <a:p>
            <a:pPr algn="ctr"/>
            <a:r>
              <a:rPr lang="it-IT" sz="8000" b="1" dirty="0" smtClean="0"/>
              <a:t>Le fonti di</a:t>
            </a:r>
            <a:br>
              <a:rPr lang="it-IT" sz="8000" b="1" dirty="0" smtClean="0"/>
            </a:br>
            <a:r>
              <a:rPr lang="it-IT" sz="8000" b="1" dirty="0" smtClean="0"/>
              <a:t>natura politica</a:t>
            </a:r>
            <a:endParaRPr lang="it-IT" sz="8000" b="1" dirty="0"/>
          </a:p>
        </p:txBody>
      </p:sp>
      <p:sp>
        <p:nvSpPr>
          <p:cNvPr id="3" name="Sottotitolo 2"/>
          <p:cNvSpPr>
            <a:spLocks noGrp="1"/>
          </p:cNvSpPr>
          <p:nvPr>
            <p:ph type="subTitle" idx="1"/>
          </p:nvPr>
        </p:nvSpPr>
        <p:spPr>
          <a:xfrm>
            <a:off x="685800" y="1371600"/>
            <a:ext cx="6400800" cy="962025"/>
          </a:xfrm>
        </p:spPr>
        <p:txBody>
          <a:bodyPr>
            <a:normAutofit/>
          </a:bodyPr>
          <a:lstStyle/>
          <a:p>
            <a:r>
              <a:rPr lang="it-IT" sz="2400" dirty="0" smtClean="0">
                <a:solidFill>
                  <a:schemeClr val="tx1"/>
                </a:solidFill>
              </a:rPr>
              <a:t>20 ottobre 2016</a:t>
            </a:r>
          </a:p>
          <a:p>
            <a:r>
              <a:rPr lang="it-IT" sz="2400" dirty="0" smtClean="0">
                <a:solidFill>
                  <a:schemeClr val="tx1"/>
                </a:solidFill>
              </a:rPr>
              <a:t>Dott. Enrico Andreoli</a:t>
            </a:r>
            <a:endParaRPr lang="it-IT" sz="2400" dirty="0">
              <a:solidFill>
                <a:schemeClr val="tx1"/>
              </a:solidFill>
            </a:endParaRPr>
          </a:p>
        </p:txBody>
      </p:sp>
    </p:spTree>
    <p:extLst>
      <p:ext uri="{BB962C8B-B14F-4D97-AF65-F5344CB8AC3E}">
        <p14:creationId xmlns:p14="http://schemas.microsoft.com/office/powerpoint/2010/main" val="41559694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619125"/>
            <a:ext cx="7620000" cy="5781675"/>
          </a:xfrm>
        </p:spPr>
        <p:txBody>
          <a:bodyPr/>
          <a:lstStyle/>
          <a:p>
            <a:pPr marL="114300" indent="0">
              <a:buNone/>
            </a:pPr>
            <a:endParaRPr lang="it-IT" dirty="0" smtClean="0"/>
          </a:p>
          <a:p>
            <a:pPr marL="114300" indent="0">
              <a:buNone/>
            </a:pPr>
            <a:endParaRPr lang="it-IT" dirty="0"/>
          </a:p>
          <a:p>
            <a:pPr marL="114300" indent="0" algn="ctr">
              <a:buNone/>
            </a:pPr>
            <a:r>
              <a:rPr lang="it-IT" sz="2800" u="sng" dirty="0" smtClean="0"/>
              <a:t>Il procedimento di formazione della legge</a:t>
            </a:r>
            <a:r>
              <a:rPr lang="it-IT" sz="2800" dirty="0" smtClean="0"/>
              <a:t>:</a:t>
            </a:r>
          </a:p>
          <a:p>
            <a:pPr marL="114300" indent="0">
              <a:buNone/>
            </a:pPr>
            <a:endParaRPr lang="it-IT" sz="2800" dirty="0"/>
          </a:p>
          <a:p>
            <a:r>
              <a:rPr lang="it-IT" sz="2800" dirty="0" smtClean="0"/>
              <a:t>fase dell’</a:t>
            </a:r>
            <a:r>
              <a:rPr lang="it-IT" sz="2800" b="1" dirty="0" smtClean="0"/>
              <a:t>iniziativa</a:t>
            </a:r>
            <a:r>
              <a:rPr lang="it-IT" sz="2800" dirty="0" smtClean="0"/>
              <a:t>:</a:t>
            </a:r>
          </a:p>
          <a:p>
            <a:pPr lvl="1">
              <a:buFontTx/>
              <a:buChar char="-"/>
            </a:pPr>
            <a:r>
              <a:rPr lang="it-IT" sz="2600" dirty="0" smtClean="0"/>
              <a:t>parlamentare;</a:t>
            </a:r>
          </a:p>
          <a:p>
            <a:pPr lvl="1">
              <a:buFontTx/>
              <a:buChar char="-"/>
            </a:pPr>
            <a:r>
              <a:rPr lang="it-IT" sz="2600" dirty="0" smtClean="0"/>
              <a:t>governativa (soprattutto nelle forme di governo presidenziali o </a:t>
            </a:r>
            <a:r>
              <a:rPr lang="it-IT" sz="2600" dirty="0" err="1" smtClean="0"/>
              <a:t>semi-presidenziali</a:t>
            </a:r>
            <a:r>
              <a:rPr lang="it-IT" sz="2600" dirty="0" smtClean="0"/>
              <a:t>);</a:t>
            </a:r>
          </a:p>
          <a:p>
            <a:pPr lvl="1">
              <a:buFontTx/>
              <a:buChar char="-"/>
            </a:pPr>
            <a:r>
              <a:rPr lang="it-IT" sz="2600" dirty="0" smtClean="0"/>
              <a:t>altri soggetti legittimati (es. il popolo, gli enti territoriali, etc.).</a:t>
            </a:r>
            <a:endParaRPr lang="it-IT" sz="2600" dirty="0"/>
          </a:p>
        </p:txBody>
      </p:sp>
    </p:spTree>
    <p:extLst>
      <p:ext uri="{BB962C8B-B14F-4D97-AF65-F5344CB8AC3E}">
        <p14:creationId xmlns:p14="http://schemas.microsoft.com/office/powerpoint/2010/main" val="4873645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619125"/>
            <a:ext cx="7620000" cy="5781675"/>
          </a:xfrm>
        </p:spPr>
        <p:txBody>
          <a:bodyPr>
            <a:normAutofit/>
          </a:bodyPr>
          <a:lstStyle/>
          <a:p>
            <a:endParaRPr lang="it-IT" dirty="0" smtClean="0"/>
          </a:p>
          <a:p>
            <a:endParaRPr lang="it-IT" dirty="0"/>
          </a:p>
          <a:p>
            <a:pPr algn="just"/>
            <a:r>
              <a:rPr lang="it-IT" sz="2800" dirty="0" smtClean="0"/>
              <a:t>fase </a:t>
            </a:r>
            <a:r>
              <a:rPr lang="it-IT" sz="2800" b="1" dirty="0" smtClean="0"/>
              <a:t>costitutiva</a:t>
            </a:r>
            <a:r>
              <a:rPr lang="it-IT" sz="2800" dirty="0" smtClean="0"/>
              <a:t>: si tratta della fase in cui il testo legislativo viene esaminato.</a:t>
            </a:r>
          </a:p>
          <a:p>
            <a:pPr marL="114300" indent="0">
              <a:buNone/>
            </a:pPr>
            <a:endParaRPr lang="it-IT" sz="2800" dirty="0" smtClean="0"/>
          </a:p>
          <a:p>
            <a:pPr marL="114300" indent="0">
              <a:buNone/>
            </a:pPr>
            <a:endParaRPr lang="it-IT" sz="2800" dirty="0"/>
          </a:p>
          <a:p>
            <a:pPr marL="114300" indent="0" algn="ctr">
              <a:buNone/>
            </a:pPr>
            <a:endParaRPr lang="it-IT" sz="2800" dirty="0" smtClean="0"/>
          </a:p>
          <a:p>
            <a:pPr marL="114300" indent="0" algn="ctr">
              <a:buNone/>
            </a:pPr>
            <a:r>
              <a:rPr lang="it-IT" sz="2800" dirty="0" smtClean="0"/>
              <a:t>antico sistema inglese delle “tre letture”: “presa in considerazione” dell’Aula parlamentare; analisi delle competenti Commissioni; nuovo intervento dell’Aula parlamentare per l’approvazione.</a:t>
            </a:r>
            <a:endParaRPr lang="it-IT" sz="2800" dirty="0"/>
          </a:p>
        </p:txBody>
      </p:sp>
      <p:sp>
        <p:nvSpPr>
          <p:cNvPr id="4" name="Freccia giù 3"/>
          <p:cNvSpPr/>
          <p:nvPr/>
        </p:nvSpPr>
        <p:spPr>
          <a:xfrm>
            <a:off x="4001769" y="2555874"/>
            <a:ext cx="649605" cy="936625"/>
          </a:xfrm>
          <a:prstGeom prst="downArrow">
            <a:avLst/>
          </a:prstGeom>
          <a:ln/>
        </p:spPr>
        <p:style>
          <a:lnRef idx="1">
            <a:schemeClr val="accent1"/>
          </a:lnRef>
          <a:fillRef idx="3">
            <a:schemeClr val="accent1"/>
          </a:fillRef>
          <a:effectRef idx="2">
            <a:schemeClr val="accent1"/>
          </a:effectRef>
          <a:fontRef idx="minor">
            <a:schemeClr val="lt1"/>
          </a:fontRef>
        </p:style>
        <p:txBody>
          <a:bodyPr/>
          <a:lstStyle/>
          <a:p>
            <a:endParaRPr lang="it-IT"/>
          </a:p>
        </p:txBody>
      </p:sp>
    </p:spTree>
    <p:extLst>
      <p:ext uri="{BB962C8B-B14F-4D97-AF65-F5344CB8AC3E}">
        <p14:creationId xmlns:p14="http://schemas.microsoft.com/office/powerpoint/2010/main" val="7891617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619125"/>
            <a:ext cx="7620000" cy="5781675"/>
          </a:xfrm>
        </p:spPr>
        <p:txBody>
          <a:bodyPr/>
          <a:lstStyle/>
          <a:p>
            <a:pPr marL="114300" indent="0">
              <a:buNone/>
            </a:pPr>
            <a:endParaRPr lang="it-IT" dirty="0" smtClean="0"/>
          </a:p>
          <a:p>
            <a:pPr marL="114300" indent="0">
              <a:buNone/>
            </a:pPr>
            <a:endParaRPr lang="it-IT" dirty="0"/>
          </a:p>
          <a:p>
            <a:pPr marL="114300" indent="0">
              <a:buNone/>
            </a:pPr>
            <a:endParaRPr lang="it-IT" dirty="0" smtClean="0"/>
          </a:p>
          <a:p>
            <a:pPr marL="114300" indent="0" algn="just">
              <a:buNone/>
            </a:pPr>
            <a:r>
              <a:rPr lang="it-IT" sz="2800" dirty="0" smtClean="0"/>
              <a:t>Varie forme di intervento dell’Assemblea parlamentare: si passa dalla supremazia dell’Aula nell’analisi del testo legislativo (</a:t>
            </a:r>
            <a:r>
              <a:rPr lang="it-IT" sz="2800" u="sng" dirty="0" smtClean="0"/>
              <a:t>Inghilterra</a:t>
            </a:r>
            <a:r>
              <a:rPr lang="it-IT" sz="2800" dirty="0" smtClean="0"/>
              <a:t>), al sistema dell’analisi da parte delle Commissioni competenti (</a:t>
            </a:r>
            <a:r>
              <a:rPr lang="it-IT" sz="2800" u="sng" dirty="0" smtClean="0"/>
              <a:t>Stati Uniti</a:t>
            </a:r>
            <a:r>
              <a:rPr lang="it-IT" sz="2800" dirty="0" smtClean="0"/>
              <a:t>), al sistema delle Commissioni legislative o deliberanti (</a:t>
            </a:r>
            <a:r>
              <a:rPr lang="it-IT" sz="2800" u="sng" dirty="0" smtClean="0"/>
              <a:t>Italia</a:t>
            </a:r>
            <a:r>
              <a:rPr lang="it-IT" sz="2800" dirty="0" smtClean="0"/>
              <a:t>, </a:t>
            </a:r>
            <a:r>
              <a:rPr lang="it-IT" sz="2800" u="sng" dirty="0" smtClean="0"/>
              <a:t>Spagna</a:t>
            </a:r>
            <a:r>
              <a:rPr lang="it-IT" sz="2800" dirty="0" smtClean="0"/>
              <a:t>).</a:t>
            </a:r>
            <a:endParaRPr lang="it-IT" sz="2800" dirty="0"/>
          </a:p>
        </p:txBody>
      </p:sp>
    </p:spTree>
    <p:extLst>
      <p:ext uri="{BB962C8B-B14F-4D97-AF65-F5344CB8AC3E}">
        <p14:creationId xmlns:p14="http://schemas.microsoft.com/office/powerpoint/2010/main" val="25208248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619125"/>
            <a:ext cx="7620000" cy="5781675"/>
          </a:xfrm>
        </p:spPr>
        <p:txBody>
          <a:bodyPr/>
          <a:lstStyle/>
          <a:p>
            <a:endParaRPr lang="it-IT" dirty="0" smtClean="0"/>
          </a:p>
          <a:p>
            <a:endParaRPr lang="it-IT" dirty="0"/>
          </a:p>
          <a:p>
            <a:pPr algn="just"/>
            <a:r>
              <a:rPr lang="it-IT" sz="2800" dirty="0" smtClean="0"/>
              <a:t>fase </a:t>
            </a:r>
            <a:r>
              <a:rPr lang="it-IT" sz="2800" b="1" dirty="0" smtClean="0"/>
              <a:t>integrativa dell’efficacia</a:t>
            </a:r>
            <a:r>
              <a:rPr lang="it-IT" sz="2800" dirty="0" smtClean="0"/>
              <a:t>: la legge, dopo essere stata approvata dall’Aula parlamentare, viene portata all’attenzione del Capo dello Stato per il perfezionamento dell’atto, attraverso la c.d. promulgazione (altrimenti, si può assistere al rinvio al Parlamento ovvero alla sanzione).</a:t>
            </a:r>
          </a:p>
          <a:p>
            <a:pPr marL="114300" indent="0" algn="just">
              <a:buNone/>
            </a:pPr>
            <a:endParaRPr lang="it-IT" sz="2800" dirty="0" smtClean="0"/>
          </a:p>
          <a:p>
            <a:pPr marL="114300" indent="0" algn="just">
              <a:buNone/>
            </a:pPr>
            <a:r>
              <a:rPr lang="it-IT" sz="2800" dirty="0" smtClean="0"/>
              <a:t>Nelle forme di governo presidenziali e </a:t>
            </a:r>
            <a:r>
              <a:rPr lang="it-IT" sz="2800" dirty="0" err="1" smtClean="0"/>
              <a:t>semi-presidenziali</a:t>
            </a:r>
            <a:r>
              <a:rPr lang="it-IT" sz="2800" dirty="0" smtClean="0"/>
              <a:t> si può assistere all’esercizio del </a:t>
            </a:r>
            <a:r>
              <a:rPr lang="it-IT" sz="2800" u="sng" dirty="0" smtClean="0"/>
              <a:t>potere di veto</a:t>
            </a:r>
            <a:r>
              <a:rPr lang="it-IT" sz="2800" dirty="0" smtClean="0"/>
              <a:t> presidenziale.</a:t>
            </a:r>
            <a:endParaRPr lang="it-IT" sz="2800" dirty="0"/>
          </a:p>
        </p:txBody>
      </p:sp>
    </p:spTree>
    <p:extLst>
      <p:ext uri="{BB962C8B-B14F-4D97-AF65-F5344CB8AC3E}">
        <p14:creationId xmlns:p14="http://schemas.microsoft.com/office/powerpoint/2010/main" val="26808202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619125"/>
            <a:ext cx="7620000" cy="5781675"/>
          </a:xfrm>
        </p:spPr>
        <p:txBody>
          <a:bodyPr/>
          <a:lstStyle/>
          <a:p>
            <a:pPr marL="114300" indent="0" algn="ctr">
              <a:buNone/>
            </a:pPr>
            <a:r>
              <a:rPr lang="it-IT" sz="3600" b="1" dirty="0" smtClean="0"/>
              <a:t>1.1) Le leggi rinforzate o atipiche</a:t>
            </a:r>
          </a:p>
          <a:p>
            <a:pPr marL="114300" indent="0">
              <a:buNone/>
            </a:pPr>
            <a:endParaRPr lang="it-IT" dirty="0"/>
          </a:p>
          <a:p>
            <a:pPr marL="114300" indent="0" algn="just">
              <a:buNone/>
            </a:pPr>
            <a:endParaRPr lang="it-IT" sz="2800" dirty="0" smtClean="0"/>
          </a:p>
          <a:p>
            <a:pPr marL="114300" indent="0" algn="just">
              <a:buNone/>
            </a:pPr>
            <a:r>
              <a:rPr lang="it-IT" sz="2800" dirty="0" smtClean="0"/>
              <a:t>Si differenziano sostanzialmente per la particolarità del procedimento di approvazione: presenza di parere di organi predeterminati, referendum popolare, intese con organizzazioni religiose, leggi che prevedono particolari maggioranze per la propria approvazione (ad es., in materia finanziaria), etc.</a:t>
            </a:r>
            <a:endParaRPr lang="it-IT" sz="2800" dirty="0"/>
          </a:p>
        </p:txBody>
      </p:sp>
    </p:spTree>
    <p:extLst>
      <p:ext uri="{BB962C8B-B14F-4D97-AF65-F5344CB8AC3E}">
        <p14:creationId xmlns:p14="http://schemas.microsoft.com/office/powerpoint/2010/main" val="20200784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619125"/>
            <a:ext cx="7620000" cy="5781675"/>
          </a:xfrm>
        </p:spPr>
        <p:txBody>
          <a:bodyPr/>
          <a:lstStyle/>
          <a:p>
            <a:pPr marL="114300" indent="0" algn="ctr">
              <a:buNone/>
            </a:pPr>
            <a:r>
              <a:rPr lang="it-IT" sz="3600" b="1" dirty="0"/>
              <a:t>2</a:t>
            </a:r>
            <a:r>
              <a:rPr lang="it-IT" sz="3600" b="1" dirty="0" smtClean="0"/>
              <a:t>) Gli atti aventi forza di legge</a:t>
            </a:r>
          </a:p>
          <a:p>
            <a:pPr marL="114300" indent="0">
              <a:buNone/>
            </a:pPr>
            <a:endParaRPr lang="it-IT" dirty="0"/>
          </a:p>
          <a:p>
            <a:pPr marL="114300" indent="0" algn="ctr">
              <a:buNone/>
            </a:pPr>
            <a:r>
              <a:rPr lang="it-IT" sz="2800" dirty="0" smtClean="0"/>
              <a:t>Si assiste, in questi casi, all’attribuzione provvisoria e straordinaria del potere legislativo in capo, principalmente, al potere esecutivo.</a:t>
            </a:r>
          </a:p>
          <a:p>
            <a:pPr marL="114300" indent="0" algn="ctr">
              <a:buNone/>
            </a:pPr>
            <a:endParaRPr lang="it-IT" sz="2800" dirty="0" smtClean="0"/>
          </a:p>
          <a:p>
            <a:pPr marL="114300" indent="0" algn="ctr">
              <a:buNone/>
            </a:pPr>
            <a:endParaRPr lang="it-IT" sz="2800" dirty="0"/>
          </a:p>
          <a:p>
            <a:pPr marL="114300" indent="0" algn="ctr">
              <a:buNone/>
            </a:pPr>
            <a:endParaRPr lang="it-IT" sz="2800" dirty="0" smtClean="0"/>
          </a:p>
          <a:p>
            <a:pPr algn="ctr"/>
            <a:r>
              <a:rPr lang="it-IT" sz="2800" dirty="0" smtClean="0"/>
              <a:t>legislazione delegata</a:t>
            </a:r>
          </a:p>
          <a:p>
            <a:pPr algn="ctr"/>
            <a:r>
              <a:rPr lang="it-IT" sz="2800" dirty="0" smtClean="0"/>
              <a:t>decretazione d’urgenza</a:t>
            </a:r>
            <a:endParaRPr lang="it-IT" sz="2800" dirty="0"/>
          </a:p>
        </p:txBody>
      </p:sp>
      <p:sp>
        <p:nvSpPr>
          <p:cNvPr id="4" name="Freccia giù 3"/>
          <p:cNvSpPr/>
          <p:nvPr/>
        </p:nvSpPr>
        <p:spPr>
          <a:xfrm>
            <a:off x="4001769" y="3191509"/>
            <a:ext cx="776605" cy="1047115"/>
          </a:xfrm>
          <a:prstGeom prst="downArrow">
            <a:avLst/>
          </a:prstGeom>
          <a:ln/>
        </p:spPr>
        <p:style>
          <a:lnRef idx="1">
            <a:schemeClr val="accent1"/>
          </a:lnRef>
          <a:fillRef idx="3">
            <a:schemeClr val="accent1"/>
          </a:fillRef>
          <a:effectRef idx="2">
            <a:schemeClr val="accent1"/>
          </a:effectRef>
          <a:fontRef idx="minor">
            <a:schemeClr val="lt1"/>
          </a:fontRef>
        </p:style>
        <p:txBody>
          <a:bodyPr/>
          <a:lstStyle/>
          <a:p>
            <a:endParaRPr lang="it-IT"/>
          </a:p>
        </p:txBody>
      </p:sp>
    </p:spTree>
    <p:extLst>
      <p:ext uri="{BB962C8B-B14F-4D97-AF65-F5344CB8AC3E}">
        <p14:creationId xmlns:p14="http://schemas.microsoft.com/office/powerpoint/2010/main" val="42179786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619125"/>
            <a:ext cx="7620000" cy="5781675"/>
          </a:xfrm>
        </p:spPr>
        <p:txBody>
          <a:bodyPr>
            <a:normAutofit/>
          </a:bodyPr>
          <a:lstStyle/>
          <a:p>
            <a:pPr marL="114300" indent="0" algn="just">
              <a:buNone/>
            </a:pPr>
            <a:r>
              <a:rPr lang="it-IT" sz="2800" dirty="0" smtClean="0"/>
              <a:t>Differenze nell’ambito della </a:t>
            </a:r>
            <a:r>
              <a:rPr lang="it-IT" sz="2800" b="1" dirty="0" smtClean="0"/>
              <a:t>legislazione delegata</a:t>
            </a:r>
            <a:r>
              <a:rPr lang="it-IT" sz="2800" dirty="0" smtClean="0"/>
              <a:t>:</a:t>
            </a:r>
          </a:p>
          <a:p>
            <a:pPr algn="just"/>
            <a:r>
              <a:rPr lang="it-IT" sz="2800" i="1" dirty="0" err="1" smtClean="0"/>
              <a:t>civil</a:t>
            </a:r>
            <a:r>
              <a:rPr lang="it-IT" sz="2800" i="1" dirty="0" smtClean="0"/>
              <a:t> law</a:t>
            </a:r>
            <a:r>
              <a:rPr lang="it-IT" sz="2800" dirty="0" smtClean="0"/>
              <a:t>: il Parlamento concede l’autorizzazione al Governo a regolare una determinata materia (es. i Codici, i Testi Unici);</a:t>
            </a:r>
          </a:p>
          <a:p>
            <a:pPr algn="just"/>
            <a:r>
              <a:rPr lang="it-IT" sz="2800" i="1" dirty="0" smtClean="0"/>
              <a:t>common law</a:t>
            </a:r>
            <a:r>
              <a:rPr lang="it-IT" sz="2800" dirty="0" smtClean="0"/>
              <a:t>: generalmente gli atti normativi emanati dagli organi di governo sono sprovvisti della forza di legge; tuttavia, anche qui si può assistere all’emanazione di atti con </a:t>
            </a:r>
            <a:r>
              <a:rPr lang="it-IT" sz="2800" i="1" dirty="0" smtClean="0"/>
              <a:t>force and </a:t>
            </a:r>
            <a:r>
              <a:rPr lang="it-IT" sz="2800" i="1" dirty="0" err="1" smtClean="0"/>
              <a:t>effect</a:t>
            </a:r>
            <a:r>
              <a:rPr lang="it-IT" sz="2800" i="1" dirty="0" smtClean="0"/>
              <a:t> of law</a:t>
            </a:r>
            <a:r>
              <a:rPr lang="it-IT" sz="2800" dirty="0" smtClean="0"/>
              <a:t> (es. </a:t>
            </a:r>
            <a:r>
              <a:rPr lang="it-IT" sz="2800" i="1" dirty="0" err="1"/>
              <a:t>O</a:t>
            </a:r>
            <a:r>
              <a:rPr lang="it-IT" sz="2800" i="1" dirty="0" err="1" smtClean="0"/>
              <a:t>rders</a:t>
            </a:r>
            <a:r>
              <a:rPr lang="it-IT" sz="2800" dirty="0" smtClean="0"/>
              <a:t>, </a:t>
            </a:r>
            <a:r>
              <a:rPr lang="it-IT" sz="2800" i="1" dirty="0" err="1" smtClean="0"/>
              <a:t>Rules</a:t>
            </a:r>
            <a:r>
              <a:rPr lang="it-IT" sz="2800" dirty="0" smtClean="0"/>
              <a:t>, </a:t>
            </a:r>
            <a:r>
              <a:rPr lang="it-IT" sz="2800" i="1" dirty="0" err="1" smtClean="0"/>
              <a:t>Regulations</a:t>
            </a:r>
            <a:r>
              <a:rPr lang="it-IT" sz="2800" dirty="0" smtClean="0"/>
              <a:t> in </a:t>
            </a:r>
            <a:r>
              <a:rPr lang="it-IT" sz="2800" u="sng" dirty="0" smtClean="0"/>
              <a:t>Inghilterra</a:t>
            </a:r>
            <a:r>
              <a:rPr lang="it-IT" sz="2800" dirty="0" smtClean="0"/>
              <a:t>), oppure come diretta emanazione del principio dei c.d. </a:t>
            </a:r>
            <a:r>
              <a:rPr lang="it-IT" sz="2800" i="1" dirty="0" err="1" smtClean="0"/>
              <a:t>implied</a:t>
            </a:r>
            <a:r>
              <a:rPr lang="it-IT" sz="2800" i="1" dirty="0" smtClean="0"/>
              <a:t> </a:t>
            </a:r>
            <a:r>
              <a:rPr lang="it-IT" sz="2800" i="1" dirty="0" err="1" smtClean="0"/>
              <a:t>powers</a:t>
            </a:r>
            <a:r>
              <a:rPr lang="it-IT" sz="2800" i="1" dirty="0" smtClean="0"/>
              <a:t> </a:t>
            </a:r>
            <a:r>
              <a:rPr lang="it-IT" sz="2800" dirty="0" smtClean="0"/>
              <a:t>(</a:t>
            </a:r>
            <a:r>
              <a:rPr lang="it-IT" sz="2800" u="sng" dirty="0" smtClean="0"/>
              <a:t>Stati Uniti</a:t>
            </a:r>
            <a:r>
              <a:rPr lang="it-IT" sz="2800" dirty="0" smtClean="0"/>
              <a:t>).</a:t>
            </a:r>
            <a:endParaRPr lang="it-IT" sz="2800" dirty="0"/>
          </a:p>
        </p:txBody>
      </p:sp>
    </p:spTree>
    <p:extLst>
      <p:ext uri="{BB962C8B-B14F-4D97-AF65-F5344CB8AC3E}">
        <p14:creationId xmlns:p14="http://schemas.microsoft.com/office/powerpoint/2010/main" val="19743018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619125"/>
            <a:ext cx="7620000" cy="5781675"/>
          </a:xfrm>
        </p:spPr>
        <p:txBody>
          <a:bodyPr>
            <a:normAutofit/>
          </a:bodyPr>
          <a:lstStyle/>
          <a:p>
            <a:pPr marL="114300" indent="0" algn="ctr">
              <a:buNone/>
            </a:pPr>
            <a:r>
              <a:rPr lang="it-IT" sz="3600" b="1" dirty="0"/>
              <a:t>3</a:t>
            </a:r>
            <a:r>
              <a:rPr lang="it-IT" sz="3600" b="1" dirty="0" smtClean="0"/>
              <a:t>) Le fonti degli ordinamenti policentrici (le fonti territoriali)</a:t>
            </a:r>
          </a:p>
          <a:p>
            <a:pPr marL="114300" indent="0" algn="ctr">
              <a:buNone/>
            </a:pPr>
            <a:endParaRPr lang="it-IT" sz="3600" b="1" dirty="0"/>
          </a:p>
          <a:p>
            <a:pPr marL="114300" indent="0" algn="just">
              <a:buNone/>
            </a:pPr>
            <a:r>
              <a:rPr lang="it-IT" sz="2800" dirty="0" smtClean="0"/>
              <a:t>Oltre alle fonti dello Stato centrale si può assistere alle fonti poste dalle Regioni (</a:t>
            </a:r>
            <a:r>
              <a:rPr lang="it-IT" sz="2800" u="sng" dirty="0" smtClean="0"/>
              <a:t>Italia</a:t>
            </a:r>
            <a:r>
              <a:rPr lang="it-IT" sz="2800" dirty="0" smtClean="0"/>
              <a:t>, </a:t>
            </a:r>
            <a:r>
              <a:rPr lang="it-IT" sz="2800" u="sng" dirty="0" smtClean="0"/>
              <a:t>Belgio</a:t>
            </a:r>
            <a:r>
              <a:rPr lang="it-IT" sz="2800" dirty="0" smtClean="0"/>
              <a:t>), dalle </a:t>
            </a:r>
            <a:r>
              <a:rPr lang="it-IT" sz="2800" i="1" dirty="0" err="1" smtClean="0"/>
              <a:t>Comunidades</a:t>
            </a:r>
            <a:r>
              <a:rPr lang="it-IT" sz="2800" i="1" dirty="0" smtClean="0"/>
              <a:t> </a:t>
            </a:r>
            <a:r>
              <a:rPr lang="it-IT" sz="2800" i="1" dirty="0" err="1" smtClean="0"/>
              <a:t>Autónomas</a:t>
            </a:r>
            <a:r>
              <a:rPr lang="it-IT" sz="2800" i="1" dirty="0" smtClean="0"/>
              <a:t> </a:t>
            </a:r>
            <a:r>
              <a:rPr lang="it-IT" sz="2800" dirty="0" smtClean="0"/>
              <a:t>(</a:t>
            </a:r>
            <a:r>
              <a:rPr lang="it-IT" sz="2800" u="sng" dirty="0" smtClean="0"/>
              <a:t>Spagna</a:t>
            </a:r>
            <a:r>
              <a:rPr lang="it-IT" sz="2800" dirty="0" smtClean="0"/>
              <a:t>), dagli Stati membri (</a:t>
            </a:r>
            <a:r>
              <a:rPr lang="it-IT" sz="2800" u="sng" dirty="0" smtClean="0"/>
              <a:t>Stati Uniti</a:t>
            </a:r>
            <a:r>
              <a:rPr lang="it-IT" sz="2800" dirty="0" smtClean="0"/>
              <a:t>, </a:t>
            </a:r>
            <a:r>
              <a:rPr lang="it-IT" sz="2800" u="sng" dirty="0" smtClean="0"/>
              <a:t>Messico</a:t>
            </a:r>
            <a:r>
              <a:rPr lang="it-IT" sz="2800" dirty="0" smtClean="0"/>
              <a:t>, </a:t>
            </a:r>
            <a:r>
              <a:rPr lang="it-IT" sz="2800" u="sng" dirty="0" smtClean="0"/>
              <a:t>Brasile</a:t>
            </a:r>
            <a:r>
              <a:rPr lang="it-IT" sz="2800" dirty="0" smtClean="0"/>
              <a:t>) – questi ultimi variamente denominati anche come </a:t>
            </a:r>
            <a:r>
              <a:rPr lang="it-IT" sz="2800" i="1" dirty="0" err="1" smtClean="0"/>
              <a:t>Länder</a:t>
            </a:r>
            <a:r>
              <a:rPr lang="it-IT" sz="2800" dirty="0" smtClean="0"/>
              <a:t> (</a:t>
            </a:r>
            <a:r>
              <a:rPr lang="it-IT" sz="2800" u="sng" dirty="0" smtClean="0"/>
              <a:t>Germania</a:t>
            </a:r>
            <a:r>
              <a:rPr lang="it-IT" sz="2800" dirty="0" smtClean="0"/>
              <a:t>, </a:t>
            </a:r>
            <a:r>
              <a:rPr lang="it-IT" sz="2800" u="sng" dirty="0" smtClean="0"/>
              <a:t>Austria</a:t>
            </a:r>
            <a:r>
              <a:rPr lang="it-IT" sz="2800" dirty="0" smtClean="0"/>
              <a:t>), Cantoni (</a:t>
            </a:r>
            <a:r>
              <a:rPr lang="it-IT" sz="2800" u="sng" dirty="0" smtClean="0"/>
              <a:t>Svizzera</a:t>
            </a:r>
            <a:r>
              <a:rPr lang="it-IT" sz="2800" dirty="0" smtClean="0"/>
              <a:t>), Province (</a:t>
            </a:r>
            <a:r>
              <a:rPr lang="it-IT" sz="2800" u="sng" dirty="0" smtClean="0"/>
              <a:t>Canada</a:t>
            </a:r>
            <a:r>
              <a:rPr lang="it-IT" sz="2800" dirty="0" smtClean="0"/>
              <a:t>, </a:t>
            </a:r>
            <a:r>
              <a:rPr lang="it-IT" sz="2800" u="sng" dirty="0" smtClean="0"/>
              <a:t>Argentina</a:t>
            </a:r>
            <a:r>
              <a:rPr lang="it-IT" sz="2800" dirty="0" smtClean="0"/>
              <a:t>).</a:t>
            </a:r>
            <a:endParaRPr lang="it-IT" sz="2800" dirty="0"/>
          </a:p>
        </p:txBody>
      </p:sp>
    </p:spTree>
    <p:extLst>
      <p:ext uri="{BB962C8B-B14F-4D97-AF65-F5344CB8AC3E}">
        <p14:creationId xmlns:p14="http://schemas.microsoft.com/office/powerpoint/2010/main" val="148546927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619125"/>
            <a:ext cx="7620000" cy="5781675"/>
          </a:xfrm>
        </p:spPr>
        <p:txBody>
          <a:bodyPr/>
          <a:lstStyle/>
          <a:p>
            <a:pPr marL="114300" indent="0">
              <a:buNone/>
            </a:pPr>
            <a:endParaRPr lang="it-IT" dirty="0" smtClean="0"/>
          </a:p>
          <a:p>
            <a:pPr marL="114300" indent="0" algn="ctr">
              <a:buNone/>
            </a:pPr>
            <a:endParaRPr lang="it-IT" sz="2800" dirty="0"/>
          </a:p>
          <a:p>
            <a:pPr marL="114300" indent="0" algn="ctr">
              <a:buNone/>
            </a:pPr>
            <a:r>
              <a:rPr lang="it-IT" sz="2800" dirty="0" smtClean="0"/>
              <a:t>Quali sono le fonti degli enti territoriali?</a:t>
            </a:r>
          </a:p>
          <a:p>
            <a:pPr marL="114300" indent="0" algn="ctr">
              <a:buNone/>
            </a:pPr>
            <a:endParaRPr lang="it-IT" sz="2800" dirty="0"/>
          </a:p>
          <a:p>
            <a:pPr marL="114300" indent="0" algn="ctr">
              <a:buNone/>
            </a:pPr>
            <a:r>
              <a:rPr lang="it-IT" sz="2800" b="1" dirty="0" smtClean="0"/>
              <a:t>Costituzioni</a:t>
            </a:r>
            <a:r>
              <a:rPr lang="it-IT" sz="2800" dirty="0" smtClean="0"/>
              <a:t> (Stati federali) o </a:t>
            </a:r>
            <a:r>
              <a:rPr lang="it-IT" sz="2800" b="1" dirty="0" smtClean="0"/>
              <a:t>Statuti</a:t>
            </a:r>
            <a:r>
              <a:rPr lang="it-IT" sz="2800" dirty="0" smtClean="0"/>
              <a:t> (Stati regionali).</a:t>
            </a:r>
          </a:p>
          <a:p>
            <a:pPr marL="114300" indent="0" algn="ctr">
              <a:buNone/>
            </a:pPr>
            <a:endParaRPr lang="it-IT" sz="2800" dirty="0" smtClean="0"/>
          </a:p>
          <a:p>
            <a:pPr marL="114300" indent="0" algn="ctr">
              <a:buNone/>
            </a:pPr>
            <a:r>
              <a:rPr lang="it-IT" sz="2800" u="sng" dirty="0" smtClean="0"/>
              <a:t>Nel rapporto tra fonti dello Stato centrale e fonti degli enti territoriali è fondamentale il criterio di competenza!</a:t>
            </a:r>
            <a:endParaRPr lang="it-IT" sz="2800" u="sng" dirty="0"/>
          </a:p>
        </p:txBody>
      </p:sp>
      <p:sp>
        <p:nvSpPr>
          <p:cNvPr id="4" name="Freccia giù 3"/>
          <p:cNvSpPr/>
          <p:nvPr/>
        </p:nvSpPr>
        <p:spPr>
          <a:xfrm>
            <a:off x="4001770" y="2143760"/>
            <a:ext cx="506730" cy="538480"/>
          </a:xfrm>
          <a:prstGeom prst="downArrow">
            <a:avLst/>
          </a:prstGeom>
          <a:ln/>
        </p:spPr>
        <p:style>
          <a:lnRef idx="1">
            <a:schemeClr val="accent1"/>
          </a:lnRef>
          <a:fillRef idx="3">
            <a:schemeClr val="accent1"/>
          </a:fillRef>
          <a:effectRef idx="2">
            <a:schemeClr val="accent1"/>
          </a:effectRef>
          <a:fontRef idx="minor">
            <a:schemeClr val="lt1"/>
          </a:fontRef>
        </p:style>
        <p:txBody>
          <a:bodyPr/>
          <a:lstStyle/>
          <a:p>
            <a:endParaRPr lang="it-IT"/>
          </a:p>
        </p:txBody>
      </p:sp>
    </p:spTree>
    <p:extLst>
      <p:ext uri="{BB962C8B-B14F-4D97-AF65-F5344CB8AC3E}">
        <p14:creationId xmlns:p14="http://schemas.microsoft.com/office/powerpoint/2010/main" val="128978522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619125"/>
            <a:ext cx="7620000" cy="5781675"/>
          </a:xfrm>
        </p:spPr>
        <p:txBody>
          <a:bodyPr>
            <a:normAutofit fontScale="85000" lnSpcReduction="20000"/>
          </a:bodyPr>
          <a:lstStyle/>
          <a:p>
            <a:pPr marL="114300" indent="0" algn="ctr">
              <a:buNone/>
            </a:pPr>
            <a:r>
              <a:rPr lang="it-IT" sz="3300" b="1" dirty="0" smtClean="0"/>
              <a:t>La ripartizione delle competenze negli ordinamenti federali</a:t>
            </a:r>
          </a:p>
          <a:p>
            <a:pPr marL="114300" indent="0">
              <a:buNone/>
            </a:pPr>
            <a:endParaRPr lang="it-IT" dirty="0"/>
          </a:p>
          <a:p>
            <a:pPr algn="just"/>
            <a:r>
              <a:rPr lang="it-IT" sz="2600" u="sng" dirty="0" smtClean="0"/>
              <a:t>Stati Uniti</a:t>
            </a:r>
            <a:r>
              <a:rPr lang="it-IT" sz="2600" dirty="0" smtClean="0"/>
              <a:t>: elencazione delle materie spettanti al Congresso, cioè allo Stato centrale, con residualità in capo agli Stati membri (analogamente in </a:t>
            </a:r>
            <a:r>
              <a:rPr lang="it-IT" sz="2600" u="sng" dirty="0" smtClean="0"/>
              <a:t>Messico</a:t>
            </a:r>
            <a:r>
              <a:rPr lang="it-IT" sz="2600" dirty="0" smtClean="0"/>
              <a:t> o in </a:t>
            </a:r>
            <a:r>
              <a:rPr lang="it-IT" sz="2600" u="sng" dirty="0" smtClean="0"/>
              <a:t>Argentina</a:t>
            </a:r>
            <a:r>
              <a:rPr lang="it-IT" sz="2600" dirty="0" smtClean="0"/>
              <a:t>);</a:t>
            </a:r>
          </a:p>
          <a:p>
            <a:pPr algn="just"/>
            <a:r>
              <a:rPr lang="it-IT" sz="2600" u="sng" dirty="0" smtClean="0"/>
              <a:t>Canada</a:t>
            </a:r>
            <a:r>
              <a:rPr lang="it-IT" sz="2600" dirty="0" smtClean="0"/>
              <a:t>: elencazione delle materie di competenza provinciale e delle materie di competenza federale;</a:t>
            </a:r>
          </a:p>
          <a:p>
            <a:pPr algn="just"/>
            <a:r>
              <a:rPr lang="it-IT" sz="2600" u="sng" dirty="0" smtClean="0"/>
              <a:t>Germania</a:t>
            </a:r>
            <a:r>
              <a:rPr lang="it-IT" sz="2600" dirty="0" smtClean="0"/>
              <a:t>: l’autonomia normativa dei </a:t>
            </a:r>
            <a:r>
              <a:rPr lang="it-IT" sz="2600" i="1" dirty="0" err="1" smtClean="0"/>
              <a:t>Länder</a:t>
            </a:r>
            <a:r>
              <a:rPr lang="it-IT" sz="2600" dirty="0" smtClean="0"/>
              <a:t> è residuale, posto che la Legge fondamentale prevede specificamente le competenze riservate allo Stato centrale;</a:t>
            </a:r>
          </a:p>
          <a:p>
            <a:pPr algn="just"/>
            <a:r>
              <a:rPr lang="it-IT" sz="2600" u="sng" dirty="0" smtClean="0"/>
              <a:t>Svizzera</a:t>
            </a:r>
            <a:r>
              <a:rPr lang="it-IT" sz="2600" dirty="0" smtClean="0"/>
              <a:t>: le competenze legislative federali sono molto consistenti, tanto che oggi i Cantoni sostanzialmente portano ad esecuzione le norme stabilite dalla Confederazione.</a:t>
            </a:r>
          </a:p>
          <a:p>
            <a:endParaRPr lang="it-IT" sz="2600" dirty="0"/>
          </a:p>
          <a:p>
            <a:pPr marL="114300" indent="0" algn="ctr">
              <a:buNone/>
            </a:pPr>
            <a:r>
              <a:rPr lang="it-IT" sz="2600" u="sng" dirty="0" smtClean="0"/>
              <a:t>Tendenza generale all’ampliamento delle competenze legislative riservate allo Stato centrale</a:t>
            </a:r>
            <a:r>
              <a:rPr lang="it-IT" sz="2600" dirty="0" smtClean="0"/>
              <a:t>.</a:t>
            </a:r>
            <a:endParaRPr lang="it-IT" sz="2600" dirty="0"/>
          </a:p>
        </p:txBody>
      </p:sp>
    </p:spTree>
    <p:extLst>
      <p:ext uri="{BB962C8B-B14F-4D97-AF65-F5344CB8AC3E}">
        <p14:creationId xmlns:p14="http://schemas.microsoft.com/office/powerpoint/2010/main" val="30652556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619125"/>
            <a:ext cx="7620000" cy="5781675"/>
          </a:xfrm>
        </p:spPr>
        <p:txBody>
          <a:bodyPr/>
          <a:lstStyle/>
          <a:p>
            <a:pPr marL="114300" indent="0">
              <a:buNone/>
            </a:pPr>
            <a:endParaRPr lang="it-IT" dirty="0" smtClean="0"/>
          </a:p>
          <a:p>
            <a:pPr marL="114300" indent="0">
              <a:buNone/>
            </a:pPr>
            <a:endParaRPr lang="it-IT" dirty="0"/>
          </a:p>
          <a:p>
            <a:pPr marL="114300" indent="0" algn="ctr">
              <a:buNone/>
            </a:pPr>
            <a:r>
              <a:rPr lang="it-IT" sz="2800" u="sng" dirty="0" smtClean="0"/>
              <a:t>Che cosa sono le fonti del diritto</a:t>
            </a:r>
            <a:r>
              <a:rPr lang="it-IT" sz="2800" dirty="0" smtClean="0"/>
              <a:t>?</a:t>
            </a:r>
          </a:p>
          <a:p>
            <a:pPr marL="114300" indent="0" algn="ctr">
              <a:buNone/>
            </a:pPr>
            <a:endParaRPr lang="it-IT" sz="2800" dirty="0"/>
          </a:p>
          <a:p>
            <a:pPr marL="114300" indent="0" algn="ctr">
              <a:buNone/>
            </a:pPr>
            <a:endParaRPr lang="it-IT" sz="2800" dirty="0" smtClean="0"/>
          </a:p>
          <a:p>
            <a:pPr marL="114300" indent="0" algn="ctr">
              <a:buNone/>
            </a:pPr>
            <a:r>
              <a:rPr lang="it-IT" sz="2800" dirty="0" smtClean="0"/>
              <a:t>tutti gli atti o i fatti dai quali traggono origine le norme giuridiche.</a:t>
            </a:r>
          </a:p>
          <a:p>
            <a:pPr marL="114300" indent="0" algn="ctr">
              <a:buNone/>
            </a:pPr>
            <a:endParaRPr lang="it-IT" sz="2800" dirty="0"/>
          </a:p>
          <a:p>
            <a:pPr marL="114300" indent="0" algn="ctr">
              <a:buNone/>
            </a:pPr>
            <a:r>
              <a:rPr lang="it-IT" sz="2800" dirty="0" smtClean="0"/>
              <a:t>Caratteristica peculiare è la loro </a:t>
            </a:r>
            <a:r>
              <a:rPr lang="it-IT" sz="2800" b="1" dirty="0" smtClean="0"/>
              <a:t>pluralità</a:t>
            </a:r>
            <a:r>
              <a:rPr lang="it-IT" sz="2800" dirty="0" smtClean="0"/>
              <a:t>.</a:t>
            </a:r>
            <a:endParaRPr lang="it-IT" sz="2800" dirty="0"/>
          </a:p>
        </p:txBody>
      </p:sp>
      <p:sp>
        <p:nvSpPr>
          <p:cNvPr id="4" name="Freccia giù 3"/>
          <p:cNvSpPr/>
          <p:nvPr/>
        </p:nvSpPr>
        <p:spPr>
          <a:xfrm>
            <a:off x="4001770" y="2143759"/>
            <a:ext cx="506730" cy="697865"/>
          </a:xfrm>
          <a:prstGeom prst="downArrow">
            <a:avLst/>
          </a:prstGeom>
          <a:ln/>
        </p:spPr>
        <p:style>
          <a:lnRef idx="1">
            <a:schemeClr val="accent1"/>
          </a:lnRef>
          <a:fillRef idx="3">
            <a:schemeClr val="accent1"/>
          </a:fillRef>
          <a:effectRef idx="2">
            <a:schemeClr val="accent1"/>
          </a:effectRef>
          <a:fontRef idx="minor">
            <a:schemeClr val="lt1"/>
          </a:fontRef>
        </p:style>
        <p:txBody>
          <a:bodyPr/>
          <a:lstStyle/>
          <a:p>
            <a:endParaRPr lang="it-IT"/>
          </a:p>
        </p:txBody>
      </p:sp>
    </p:spTree>
    <p:extLst>
      <p:ext uri="{BB962C8B-B14F-4D97-AF65-F5344CB8AC3E}">
        <p14:creationId xmlns:p14="http://schemas.microsoft.com/office/powerpoint/2010/main" val="196528183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619125"/>
            <a:ext cx="7620000" cy="5781675"/>
          </a:xfrm>
        </p:spPr>
        <p:txBody>
          <a:bodyPr>
            <a:normAutofit fontScale="92500" lnSpcReduction="20000"/>
          </a:bodyPr>
          <a:lstStyle/>
          <a:p>
            <a:pPr marL="114300" indent="0" algn="ctr">
              <a:buNone/>
            </a:pPr>
            <a:r>
              <a:rPr lang="it-IT" sz="3000" b="1" dirty="0" smtClean="0"/>
              <a:t>La ripartizione delle competenze negli ordinamenti non federali</a:t>
            </a:r>
          </a:p>
          <a:p>
            <a:pPr marL="114300" indent="0" algn="ctr">
              <a:buNone/>
            </a:pPr>
            <a:endParaRPr lang="it-IT" b="1" dirty="0"/>
          </a:p>
          <a:p>
            <a:pPr algn="just"/>
            <a:r>
              <a:rPr lang="it-IT" dirty="0" smtClean="0"/>
              <a:t>in </a:t>
            </a:r>
            <a:r>
              <a:rPr lang="it-IT" u="sng" dirty="0" smtClean="0"/>
              <a:t>Italia</a:t>
            </a:r>
            <a:r>
              <a:rPr lang="it-IT" dirty="0" smtClean="0"/>
              <a:t> si riscontra una differenza nelle fonti locali causata dal c.d. “</a:t>
            </a:r>
            <a:r>
              <a:rPr lang="it-IT" b="1" dirty="0" smtClean="0"/>
              <a:t>regionalismo differenziato</a:t>
            </a:r>
            <a:r>
              <a:rPr lang="it-IT" dirty="0" smtClean="0"/>
              <a:t>”, ovverosia la previsione di Regioni ordinarie e di Regioni a Statuto speciale (la Costituzione odierna suddivide tra competenza esclusiva statale in base ad enumerazione e competenza residuale regionale);</a:t>
            </a:r>
          </a:p>
          <a:p>
            <a:pPr algn="just"/>
            <a:r>
              <a:rPr lang="it-IT" dirty="0" smtClean="0"/>
              <a:t>in </a:t>
            </a:r>
            <a:r>
              <a:rPr lang="it-IT" u="sng" dirty="0" smtClean="0"/>
              <a:t>Spagna</a:t>
            </a:r>
            <a:r>
              <a:rPr lang="it-IT" dirty="0" smtClean="0"/>
              <a:t> l’elencazione è fatta per le competenze esclusive in capo all’autorità centrale, tuttavia è previsto un elenco anche delle competenze esclusive in capo alle </a:t>
            </a:r>
            <a:r>
              <a:rPr lang="it-IT" i="1" dirty="0" err="1" smtClean="0"/>
              <a:t>Comunidades</a:t>
            </a:r>
            <a:r>
              <a:rPr lang="it-IT" i="1" dirty="0" smtClean="0"/>
              <a:t> </a:t>
            </a:r>
            <a:r>
              <a:rPr lang="it-IT" i="1" dirty="0" err="1" smtClean="0"/>
              <a:t>Autónomas</a:t>
            </a:r>
            <a:r>
              <a:rPr lang="it-IT" dirty="0" smtClean="0"/>
              <a:t>;</a:t>
            </a:r>
          </a:p>
          <a:p>
            <a:pPr algn="just"/>
            <a:r>
              <a:rPr lang="it-IT" dirty="0" smtClean="0"/>
              <a:t>in </a:t>
            </a:r>
            <a:r>
              <a:rPr lang="it-IT" u="sng" dirty="0" smtClean="0"/>
              <a:t>Inghilterra</a:t>
            </a:r>
            <a:r>
              <a:rPr lang="it-IT" dirty="0" smtClean="0"/>
              <a:t> vi è sempre stata una forte centralizzazione della politica, tuttavia negli ultimi decenni si assiste al fenomeno denominato </a:t>
            </a:r>
            <a:r>
              <a:rPr lang="it-IT" b="1" i="1" dirty="0" smtClean="0"/>
              <a:t>devolution</a:t>
            </a:r>
            <a:r>
              <a:rPr lang="it-IT" dirty="0" smtClean="0"/>
              <a:t>, tramite il quale sono state avviate le prime politiche localistiche nel Regno Unito (es., previsione dello </a:t>
            </a:r>
            <a:r>
              <a:rPr lang="it-IT" i="1" dirty="0" err="1" smtClean="0"/>
              <a:t>Scottish</a:t>
            </a:r>
            <a:r>
              <a:rPr lang="it-IT" i="1" dirty="0" smtClean="0"/>
              <a:t> </a:t>
            </a:r>
            <a:r>
              <a:rPr lang="it-IT" i="1" dirty="0" err="1" smtClean="0"/>
              <a:t>Parliament</a:t>
            </a:r>
            <a:r>
              <a:rPr lang="it-IT" dirty="0" smtClean="0"/>
              <a:t>, della </a:t>
            </a:r>
            <a:r>
              <a:rPr lang="it-IT" i="1" dirty="0" smtClean="0"/>
              <a:t>Welsh Assembly</a:t>
            </a:r>
            <a:r>
              <a:rPr lang="it-IT" dirty="0" smtClean="0"/>
              <a:t>, della </a:t>
            </a:r>
            <a:r>
              <a:rPr lang="it-IT" i="1" dirty="0" smtClean="0"/>
              <a:t>New </a:t>
            </a:r>
            <a:r>
              <a:rPr lang="it-IT" i="1" dirty="0" err="1" smtClean="0"/>
              <a:t>Northern</a:t>
            </a:r>
            <a:r>
              <a:rPr lang="it-IT" i="1" dirty="0" smtClean="0"/>
              <a:t> </a:t>
            </a:r>
            <a:r>
              <a:rPr lang="it-IT" i="1" dirty="0" err="1" smtClean="0"/>
              <a:t>Ireland</a:t>
            </a:r>
            <a:r>
              <a:rPr lang="it-IT" i="1" dirty="0" smtClean="0"/>
              <a:t> Assembly</a:t>
            </a:r>
            <a:r>
              <a:rPr lang="it-IT" dirty="0" smtClean="0"/>
              <a:t>; importante il referendum scozzese del 2014): in ogni caso, solo l’Assemblea scozzese e quella nordirlandese hanno competenza legislativa primaria, anche se non coincide lo schema delle attribuzioni enumerate (residuale nel caso della Scozia, ad elencazione nel caso nordirlandese).</a:t>
            </a:r>
            <a:endParaRPr lang="it-IT" dirty="0"/>
          </a:p>
        </p:txBody>
      </p:sp>
    </p:spTree>
    <p:extLst>
      <p:ext uri="{BB962C8B-B14F-4D97-AF65-F5344CB8AC3E}">
        <p14:creationId xmlns:p14="http://schemas.microsoft.com/office/powerpoint/2010/main" val="311449343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619125"/>
            <a:ext cx="7620000" cy="5781675"/>
          </a:xfrm>
        </p:spPr>
        <p:txBody>
          <a:bodyPr>
            <a:normAutofit/>
          </a:bodyPr>
          <a:lstStyle/>
          <a:p>
            <a:pPr marL="114300" indent="0" algn="ctr">
              <a:buNone/>
            </a:pPr>
            <a:r>
              <a:rPr lang="it-IT" sz="3600" b="1" dirty="0"/>
              <a:t>4</a:t>
            </a:r>
            <a:r>
              <a:rPr lang="it-IT" sz="3600" b="1" dirty="0" smtClean="0"/>
              <a:t>) Le fonti sovranazionali</a:t>
            </a:r>
          </a:p>
          <a:p>
            <a:pPr marL="114300" indent="0" algn="ctr">
              <a:buNone/>
            </a:pPr>
            <a:endParaRPr lang="it-IT" sz="2800" b="1" dirty="0"/>
          </a:p>
          <a:p>
            <a:pPr marL="114300" indent="0" algn="just">
              <a:buNone/>
            </a:pPr>
            <a:r>
              <a:rPr lang="it-IT" sz="2800" dirty="0" smtClean="0"/>
              <a:t>In seguito al Trattato di Lisbona vi è stata una nuova classificazione delle fonti europee:</a:t>
            </a:r>
          </a:p>
          <a:p>
            <a:pPr algn="just"/>
            <a:r>
              <a:rPr lang="it-IT" sz="2800" dirty="0" smtClean="0"/>
              <a:t>regolamenti;</a:t>
            </a:r>
          </a:p>
          <a:p>
            <a:pPr algn="just"/>
            <a:r>
              <a:rPr lang="it-IT" sz="2800" dirty="0" smtClean="0"/>
              <a:t>direttive;                                        </a:t>
            </a:r>
            <a:r>
              <a:rPr lang="it-IT" sz="2800" b="1" dirty="0" smtClean="0"/>
              <a:t>atti normativi</a:t>
            </a:r>
          </a:p>
          <a:p>
            <a:pPr algn="just"/>
            <a:r>
              <a:rPr lang="it-IT" sz="2800" dirty="0" smtClean="0"/>
              <a:t>decisioni;</a:t>
            </a:r>
          </a:p>
          <a:p>
            <a:pPr algn="just"/>
            <a:r>
              <a:rPr lang="it-IT" sz="2800" dirty="0" smtClean="0"/>
              <a:t>raccomandazioni;</a:t>
            </a:r>
          </a:p>
          <a:p>
            <a:pPr algn="just"/>
            <a:r>
              <a:rPr lang="it-IT" sz="2800" dirty="0" smtClean="0"/>
              <a:t>pareri.</a:t>
            </a:r>
          </a:p>
        </p:txBody>
      </p:sp>
      <p:sp>
        <p:nvSpPr>
          <p:cNvPr id="2" name="Freccia destra 1"/>
          <p:cNvSpPr/>
          <p:nvPr/>
        </p:nvSpPr>
        <p:spPr>
          <a:xfrm>
            <a:off x="2841625" y="2952750"/>
            <a:ext cx="2428875" cy="1127125"/>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237456230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619125"/>
            <a:ext cx="7620000" cy="5781675"/>
          </a:xfrm>
        </p:spPr>
        <p:txBody>
          <a:bodyPr>
            <a:normAutofit/>
          </a:bodyPr>
          <a:lstStyle/>
          <a:p>
            <a:pPr marL="114300" indent="0">
              <a:buNone/>
            </a:pPr>
            <a:endParaRPr lang="it-IT" sz="2800" dirty="0" smtClean="0"/>
          </a:p>
          <a:p>
            <a:pPr algn="just"/>
            <a:r>
              <a:rPr lang="it-IT" sz="2800" dirty="0" smtClean="0"/>
              <a:t>il </a:t>
            </a:r>
            <a:r>
              <a:rPr lang="it-IT" sz="2800" b="1" dirty="0" smtClean="0"/>
              <a:t>regolamento</a:t>
            </a:r>
            <a:r>
              <a:rPr lang="it-IT" sz="2800" dirty="0" smtClean="0"/>
              <a:t> è obbligatorio in tutti i suoi elementi ed è direttamente applicabile in senso generale in tutti gli Stati membri;</a:t>
            </a:r>
          </a:p>
          <a:p>
            <a:pPr algn="just"/>
            <a:r>
              <a:rPr lang="it-IT" sz="2800" dirty="0" smtClean="0"/>
              <a:t>la </a:t>
            </a:r>
            <a:r>
              <a:rPr lang="it-IT" sz="2800" b="1" dirty="0" smtClean="0"/>
              <a:t>direttiva</a:t>
            </a:r>
            <a:r>
              <a:rPr lang="it-IT" sz="2800" dirty="0" smtClean="0"/>
              <a:t>, per essere vincolante (salvo le direttive c.d. </a:t>
            </a:r>
            <a:r>
              <a:rPr lang="it-IT" sz="2800" i="1" dirty="0" smtClean="0"/>
              <a:t>self-</a:t>
            </a:r>
            <a:r>
              <a:rPr lang="it-IT" sz="2800" i="1" dirty="0" err="1" smtClean="0"/>
              <a:t>executing</a:t>
            </a:r>
            <a:r>
              <a:rPr lang="it-IT" sz="2800" dirty="0" smtClean="0"/>
              <a:t>) necessita di un atto applicativo interno degli Stati membri cui si rivolge (vincolatività “nel risultato”);</a:t>
            </a:r>
          </a:p>
          <a:p>
            <a:pPr algn="just"/>
            <a:r>
              <a:rPr lang="it-IT" sz="2800" dirty="0" smtClean="0"/>
              <a:t>la </a:t>
            </a:r>
            <a:r>
              <a:rPr lang="it-IT" sz="2800" b="1" dirty="0" smtClean="0"/>
              <a:t>decisione</a:t>
            </a:r>
            <a:r>
              <a:rPr lang="it-IT" sz="2800" dirty="0" smtClean="0"/>
              <a:t> è anch’essa ad efficacia vincolante e obbligatoria in tutti i suoi elementi, ma può indicare i destinatari (anche diversi dallo Stato) cui è diretta, ai quali soli </a:t>
            </a:r>
            <a:r>
              <a:rPr lang="it-IT" sz="2800" smtClean="0"/>
              <a:t>si applicherà.</a:t>
            </a:r>
            <a:endParaRPr lang="it-IT" sz="2800" dirty="0"/>
          </a:p>
        </p:txBody>
      </p:sp>
    </p:spTree>
    <p:extLst>
      <p:ext uri="{BB962C8B-B14F-4D97-AF65-F5344CB8AC3E}">
        <p14:creationId xmlns:p14="http://schemas.microsoft.com/office/powerpoint/2010/main" val="6279281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619125"/>
            <a:ext cx="7620000" cy="5781675"/>
          </a:xfrm>
        </p:spPr>
        <p:txBody>
          <a:bodyPr/>
          <a:lstStyle/>
          <a:p>
            <a:pPr marL="114300" indent="0">
              <a:buNone/>
            </a:pPr>
            <a:endParaRPr lang="it-IT" dirty="0" smtClean="0"/>
          </a:p>
          <a:p>
            <a:pPr marL="114300" indent="0">
              <a:buNone/>
            </a:pPr>
            <a:endParaRPr lang="it-IT" dirty="0"/>
          </a:p>
          <a:p>
            <a:pPr marL="114300" indent="0">
              <a:buNone/>
            </a:pPr>
            <a:endParaRPr lang="it-IT" dirty="0" smtClean="0"/>
          </a:p>
          <a:p>
            <a:pPr marL="114300" indent="0" algn="ctr">
              <a:buNone/>
            </a:pPr>
            <a:r>
              <a:rPr lang="it-IT" sz="2800" dirty="0" smtClean="0"/>
              <a:t>Il rapporto tra gli atti normativi degli Stati membri e gli atti normativi dell’Unione Europea è un </a:t>
            </a:r>
            <a:r>
              <a:rPr lang="it-IT" sz="2800" b="1" dirty="0" smtClean="0"/>
              <a:t>rapporto di competenza</a:t>
            </a:r>
            <a:r>
              <a:rPr lang="it-IT" sz="2800" dirty="0" smtClean="0"/>
              <a:t>, che si instaura in virtù del trasferimento di competenze statali all’Unione Europea, in modo tale che possa così venire conferita ad essi efficacia nella materia disciplinata.</a:t>
            </a:r>
            <a:endParaRPr lang="it-IT" sz="2800" dirty="0"/>
          </a:p>
        </p:txBody>
      </p:sp>
    </p:spTree>
    <p:extLst>
      <p:ext uri="{BB962C8B-B14F-4D97-AF65-F5344CB8AC3E}">
        <p14:creationId xmlns:p14="http://schemas.microsoft.com/office/powerpoint/2010/main" val="55558325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619125"/>
            <a:ext cx="7620000" cy="5781675"/>
          </a:xfrm>
        </p:spPr>
        <p:txBody>
          <a:bodyPr/>
          <a:lstStyle/>
          <a:p>
            <a:pPr marL="114300" indent="0">
              <a:buNone/>
            </a:pPr>
            <a:endParaRPr lang="it-IT" dirty="0" smtClean="0"/>
          </a:p>
          <a:p>
            <a:pPr marL="114300" indent="0">
              <a:buNone/>
            </a:pPr>
            <a:endParaRPr lang="it-IT" dirty="0"/>
          </a:p>
          <a:p>
            <a:pPr marL="114300" indent="0">
              <a:buNone/>
            </a:pPr>
            <a:endParaRPr lang="it-IT" dirty="0" smtClean="0"/>
          </a:p>
          <a:p>
            <a:pPr marL="114300" indent="0" algn="ctr">
              <a:buNone/>
            </a:pPr>
            <a:r>
              <a:rPr lang="it-IT" sz="2800" dirty="0" smtClean="0"/>
              <a:t>Altra caratteristica fondamentale del diritto europeo riguarda il fatto che esso, in caso di contrasto, </a:t>
            </a:r>
            <a:r>
              <a:rPr lang="it-IT" sz="2800" b="1" dirty="0" smtClean="0"/>
              <a:t>prevale</a:t>
            </a:r>
            <a:r>
              <a:rPr lang="it-IT" sz="2800" dirty="0" smtClean="0"/>
              <a:t> sulle corrispondenti norme interne precedenti, resistendo altresì all’abrogazione da parte di norme interne successive.</a:t>
            </a:r>
            <a:endParaRPr lang="it-IT" sz="2800" dirty="0"/>
          </a:p>
        </p:txBody>
      </p:sp>
    </p:spTree>
    <p:extLst>
      <p:ext uri="{BB962C8B-B14F-4D97-AF65-F5344CB8AC3E}">
        <p14:creationId xmlns:p14="http://schemas.microsoft.com/office/powerpoint/2010/main" val="157297486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619125"/>
            <a:ext cx="7620000" cy="5781675"/>
          </a:xfrm>
        </p:spPr>
        <p:txBody>
          <a:bodyPr/>
          <a:lstStyle/>
          <a:p>
            <a:pPr marL="114300" indent="0" algn="ctr">
              <a:buNone/>
            </a:pPr>
            <a:r>
              <a:rPr lang="it-IT" sz="3600" b="1" dirty="0"/>
              <a:t>5</a:t>
            </a:r>
            <a:r>
              <a:rPr lang="it-IT" sz="3600" b="1" dirty="0" smtClean="0"/>
              <a:t>) I regolamenti</a:t>
            </a:r>
          </a:p>
          <a:p>
            <a:pPr marL="114300" indent="0">
              <a:buNone/>
            </a:pPr>
            <a:endParaRPr lang="it-IT" dirty="0"/>
          </a:p>
          <a:p>
            <a:pPr marL="114300" indent="0" algn="just">
              <a:buNone/>
            </a:pPr>
            <a:endParaRPr lang="it-IT" dirty="0" smtClean="0"/>
          </a:p>
          <a:p>
            <a:pPr marL="114300" indent="0" algn="just">
              <a:buNone/>
            </a:pPr>
            <a:r>
              <a:rPr lang="it-IT" sz="2800" dirty="0" smtClean="0"/>
              <a:t>Sono la </a:t>
            </a:r>
            <a:r>
              <a:rPr lang="it-IT" sz="2800" b="1" dirty="0" smtClean="0"/>
              <a:t>fonte secondaria</a:t>
            </a:r>
            <a:r>
              <a:rPr lang="it-IT" sz="2800" dirty="0" smtClean="0"/>
              <a:t> per eccellenza: è sempre prevista la prevalenza della legge e la sottoposizione gerarchica del regolamento ad essa.</a:t>
            </a:r>
          </a:p>
          <a:p>
            <a:pPr marL="114300" indent="0" algn="just">
              <a:buNone/>
            </a:pPr>
            <a:endParaRPr lang="it-IT" sz="2800" dirty="0"/>
          </a:p>
          <a:p>
            <a:pPr marL="114300" indent="0" algn="just">
              <a:buNone/>
            </a:pPr>
            <a:r>
              <a:rPr lang="it-IT" sz="2800" dirty="0" smtClean="0"/>
              <a:t>La potestà regolamentare viene prevista, ad es., in capo al Governo, a singoli Ministri, ad agenzie, ad autorità indipendenti, ad enti territoriali.</a:t>
            </a:r>
            <a:endParaRPr lang="it-IT" sz="2800" dirty="0"/>
          </a:p>
        </p:txBody>
      </p:sp>
    </p:spTree>
    <p:extLst>
      <p:ext uri="{BB962C8B-B14F-4D97-AF65-F5344CB8AC3E}">
        <p14:creationId xmlns:p14="http://schemas.microsoft.com/office/powerpoint/2010/main" val="97282191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619125"/>
            <a:ext cx="7620000" cy="5781675"/>
          </a:xfrm>
        </p:spPr>
        <p:txBody>
          <a:bodyPr>
            <a:normAutofit fontScale="92500"/>
          </a:bodyPr>
          <a:lstStyle/>
          <a:p>
            <a:pPr marL="114300" indent="0" algn="ctr">
              <a:buNone/>
            </a:pPr>
            <a:r>
              <a:rPr lang="it-IT" sz="3600" b="1" dirty="0"/>
              <a:t>6</a:t>
            </a:r>
            <a:r>
              <a:rPr lang="it-IT" sz="3600" b="1" dirty="0" smtClean="0"/>
              <a:t>) Il referendum abrogativo</a:t>
            </a:r>
          </a:p>
          <a:p>
            <a:pPr marL="114300" indent="0">
              <a:buNone/>
            </a:pPr>
            <a:endParaRPr lang="it-IT" dirty="0"/>
          </a:p>
          <a:p>
            <a:pPr marL="114300" indent="0" algn="just">
              <a:buNone/>
            </a:pPr>
            <a:r>
              <a:rPr lang="it-IT" sz="2800" dirty="0" smtClean="0"/>
              <a:t>L’unico ordinamento che ne conosce un’applicazione costante è l’</a:t>
            </a:r>
            <a:r>
              <a:rPr lang="it-IT" sz="2800" u="sng" dirty="0" smtClean="0"/>
              <a:t>Italia</a:t>
            </a:r>
            <a:r>
              <a:rPr lang="it-IT" sz="2800" dirty="0" smtClean="0"/>
              <a:t>: tuttavia, anche qui non è il referendum in sé ad essere una vera e propria fonte, ma l’eventuale successivo atto del Capo dello Stato che ne recepisce il risultato positivo.</a:t>
            </a:r>
          </a:p>
          <a:p>
            <a:pPr marL="114300" indent="0" algn="just">
              <a:buNone/>
            </a:pPr>
            <a:endParaRPr lang="it-IT" sz="2800" dirty="0"/>
          </a:p>
          <a:p>
            <a:pPr marL="114300" indent="0" algn="just">
              <a:buNone/>
            </a:pPr>
            <a:r>
              <a:rPr lang="it-IT" sz="2800" dirty="0" smtClean="0"/>
              <a:t>Viene considerata dalla dottrina una fonte poiché, per quanto di indole negativa, contiene una carica positiva data dal fatto di essere in grado di sostituire una disciplina con un’altra, o comunque di eliminare un qualche tipo di disposizione dall’ordinamento.</a:t>
            </a:r>
            <a:endParaRPr lang="it-IT" sz="2800" dirty="0"/>
          </a:p>
        </p:txBody>
      </p:sp>
    </p:spTree>
    <p:extLst>
      <p:ext uri="{BB962C8B-B14F-4D97-AF65-F5344CB8AC3E}">
        <p14:creationId xmlns:p14="http://schemas.microsoft.com/office/powerpoint/2010/main" val="289994907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619125"/>
            <a:ext cx="7620000" cy="5781675"/>
          </a:xfrm>
        </p:spPr>
        <p:txBody>
          <a:bodyPr>
            <a:normAutofit/>
          </a:bodyPr>
          <a:lstStyle/>
          <a:p>
            <a:pPr marL="114300" indent="0" algn="ctr">
              <a:buNone/>
            </a:pPr>
            <a:r>
              <a:rPr lang="it-IT" sz="3600" b="1" dirty="0"/>
              <a:t>7</a:t>
            </a:r>
            <a:r>
              <a:rPr lang="it-IT" sz="3600" b="1" dirty="0" smtClean="0"/>
              <a:t>) Le sentenze costituzionali</a:t>
            </a:r>
          </a:p>
          <a:p>
            <a:pPr marL="114300" indent="0">
              <a:buNone/>
            </a:pPr>
            <a:endParaRPr lang="it-IT" sz="3600" b="1" dirty="0"/>
          </a:p>
          <a:p>
            <a:pPr marL="114300" indent="0" algn="ctr">
              <a:buNone/>
            </a:pPr>
            <a:r>
              <a:rPr lang="it-IT" sz="2800" dirty="0" smtClean="0"/>
              <a:t>Le sentenze dei Tribunali costituzionali possono essere in grado di modificare l’ordinamento giuridico, all’esistenza di alcune caratteristiche delle stesse: l’efficacia </a:t>
            </a:r>
            <a:r>
              <a:rPr lang="it-IT" sz="2800" i="1" dirty="0" smtClean="0"/>
              <a:t>erga </a:t>
            </a:r>
            <a:r>
              <a:rPr lang="it-IT" sz="2800" i="1" dirty="0" err="1" smtClean="0"/>
              <a:t>omnes</a:t>
            </a:r>
            <a:r>
              <a:rPr lang="it-IT" sz="2800" dirty="0" smtClean="0"/>
              <a:t>, la portata additiva.</a:t>
            </a:r>
          </a:p>
          <a:p>
            <a:pPr marL="114300" indent="0" algn="just">
              <a:buNone/>
            </a:pPr>
            <a:endParaRPr lang="it-IT" sz="2800" dirty="0"/>
          </a:p>
          <a:p>
            <a:pPr marL="114300" indent="0" algn="just">
              <a:buNone/>
            </a:pPr>
            <a:endParaRPr lang="it-IT" sz="2800" dirty="0" smtClean="0"/>
          </a:p>
          <a:p>
            <a:pPr marL="114300" indent="0" algn="ctr">
              <a:buNone/>
            </a:pPr>
            <a:r>
              <a:rPr lang="it-IT" sz="2800" dirty="0" smtClean="0"/>
              <a:t>possono assurgere a fonti del diritto anche in ordinamenti dove tali non sono previste (</a:t>
            </a:r>
            <a:r>
              <a:rPr lang="it-IT" sz="2800" i="1" dirty="0" err="1" smtClean="0"/>
              <a:t>civil</a:t>
            </a:r>
            <a:r>
              <a:rPr lang="it-IT" sz="2800" i="1" dirty="0" smtClean="0"/>
              <a:t> law</a:t>
            </a:r>
            <a:r>
              <a:rPr lang="it-IT" sz="2800" dirty="0" smtClean="0"/>
              <a:t>)</a:t>
            </a:r>
            <a:endParaRPr lang="it-IT" sz="2800" dirty="0"/>
          </a:p>
        </p:txBody>
      </p:sp>
      <p:sp>
        <p:nvSpPr>
          <p:cNvPr id="5" name="Freccia giù 4"/>
          <p:cNvSpPr/>
          <p:nvPr/>
        </p:nvSpPr>
        <p:spPr>
          <a:xfrm>
            <a:off x="3843020" y="4319270"/>
            <a:ext cx="822960" cy="822960"/>
          </a:xfrm>
          <a:prstGeom prst="downArrow">
            <a:avLst/>
          </a:prstGeom>
          <a:ln/>
        </p:spPr>
        <p:style>
          <a:lnRef idx="1">
            <a:schemeClr val="accent1"/>
          </a:lnRef>
          <a:fillRef idx="3">
            <a:schemeClr val="accent1"/>
          </a:fillRef>
          <a:effectRef idx="2">
            <a:schemeClr val="accent1"/>
          </a:effectRef>
          <a:fontRef idx="minor">
            <a:schemeClr val="lt1"/>
          </a:fontRef>
        </p:style>
        <p:txBody>
          <a:bodyPr/>
          <a:lstStyle/>
          <a:p>
            <a:endParaRPr lang="it-IT"/>
          </a:p>
        </p:txBody>
      </p:sp>
    </p:spTree>
    <p:extLst>
      <p:ext uri="{BB962C8B-B14F-4D97-AF65-F5344CB8AC3E}">
        <p14:creationId xmlns:p14="http://schemas.microsoft.com/office/powerpoint/2010/main" val="17748620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730250"/>
            <a:ext cx="7620000" cy="5670550"/>
          </a:xfrm>
        </p:spPr>
        <p:txBody>
          <a:bodyPr/>
          <a:lstStyle/>
          <a:p>
            <a:pPr marL="114300" indent="0">
              <a:buNone/>
            </a:pPr>
            <a:endParaRPr lang="it-IT" dirty="0" smtClean="0"/>
          </a:p>
          <a:p>
            <a:pPr marL="114300" indent="0">
              <a:buNone/>
            </a:pPr>
            <a:endParaRPr lang="it-IT" dirty="0"/>
          </a:p>
          <a:p>
            <a:pPr marL="114300" indent="0">
              <a:buNone/>
            </a:pPr>
            <a:endParaRPr lang="it-IT" dirty="0" smtClean="0"/>
          </a:p>
          <a:p>
            <a:pPr marL="114300" indent="0" algn="ctr">
              <a:buNone/>
            </a:pPr>
            <a:r>
              <a:rPr lang="it-IT" sz="2800" dirty="0" smtClean="0"/>
              <a:t>La pronuncia di incostituzionalità può dispiegare effetti simili a quelli di un atto normativo, nel momento in cui essa va ad eliminare o a modificare una o più disposizioni dall’ordinamento giuridico: è </a:t>
            </a:r>
            <a:r>
              <a:rPr lang="it-IT" sz="2800" u="sng" dirty="0" smtClean="0"/>
              <a:t>il potere giudiziario che “invade” il territorio proprio del potere legislativo</a:t>
            </a:r>
            <a:r>
              <a:rPr lang="it-IT" sz="2800" dirty="0" smtClean="0"/>
              <a:t>.</a:t>
            </a:r>
            <a:endParaRPr lang="it-IT" sz="2800" dirty="0"/>
          </a:p>
        </p:txBody>
      </p:sp>
    </p:spTree>
    <p:extLst>
      <p:ext uri="{BB962C8B-B14F-4D97-AF65-F5344CB8AC3E}">
        <p14:creationId xmlns:p14="http://schemas.microsoft.com/office/powerpoint/2010/main" val="414060332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619125"/>
            <a:ext cx="7620000" cy="5781675"/>
          </a:xfrm>
        </p:spPr>
        <p:txBody>
          <a:bodyPr>
            <a:normAutofit/>
          </a:bodyPr>
          <a:lstStyle/>
          <a:p>
            <a:pPr marL="114300" indent="0" algn="ctr">
              <a:buNone/>
            </a:pPr>
            <a:endParaRPr lang="it-IT" b="1" dirty="0" smtClean="0"/>
          </a:p>
          <a:p>
            <a:pPr marL="114300" indent="0" algn="ctr">
              <a:buNone/>
            </a:pPr>
            <a:endParaRPr lang="it-IT" b="1" dirty="0"/>
          </a:p>
          <a:p>
            <a:pPr marL="114300" indent="0" algn="ctr">
              <a:buNone/>
            </a:pPr>
            <a:endParaRPr lang="it-IT" b="1" dirty="0" smtClean="0"/>
          </a:p>
          <a:p>
            <a:pPr marL="114300" indent="0" algn="ctr">
              <a:buNone/>
            </a:pPr>
            <a:endParaRPr lang="it-IT" b="1" dirty="0"/>
          </a:p>
          <a:p>
            <a:pPr marL="114300" indent="0" algn="ctr">
              <a:buNone/>
            </a:pPr>
            <a:endParaRPr lang="it-IT" b="1" dirty="0" smtClean="0"/>
          </a:p>
          <a:p>
            <a:pPr marL="114300" indent="0" algn="ctr">
              <a:buNone/>
            </a:pPr>
            <a:r>
              <a:rPr lang="it-IT" sz="4400" b="1" dirty="0" smtClean="0"/>
              <a:t>Grazie per l’attenzione!</a:t>
            </a:r>
          </a:p>
          <a:p>
            <a:pPr marL="114300" indent="0">
              <a:buNone/>
            </a:pPr>
            <a:endParaRPr lang="it-IT" dirty="0"/>
          </a:p>
          <a:p>
            <a:pPr marL="114300" indent="0">
              <a:buNone/>
            </a:pPr>
            <a:endParaRPr lang="it-IT" dirty="0" smtClean="0"/>
          </a:p>
          <a:p>
            <a:pPr marL="114300" indent="0" algn="r">
              <a:buNone/>
            </a:pPr>
            <a:endParaRPr lang="it-IT" sz="2400" dirty="0" smtClean="0"/>
          </a:p>
          <a:p>
            <a:pPr marL="114300" indent="0" algn="r">
              <a:buNone/>
            </a:pPr>
            <a:endParaRPr lang="it-IT" sz="2400" dirty="0"/>
          </a:p>
          <a:p>
            <a:pPr marL="114300" indent="0" algn="r">
              <a:buNone/>
            </a:pPr>
            <a:r>
              <a:rPr lang="it-IT" sz="2400" dirty="0" smtClean="0"/>
              <a:t>20 ottobre 2016</a:t>
            </a:r>
          </a:p>
          <a:p>
            <a:pPr marL="114300" indent="0" algn="r">
              <a:buNone/>
            </a:pPr>
            <a:r>
              <a:rPr lang="it-IT" sz="2400" dirty="0" smtClean="0"/>
              <a:t>Dott. Enrico Andreoli</a:t>
            </a:r>
            <a:endParaRPr lang="it-IT" sz="2400" dirty="0"/>
          </a:p>
        </p:txBody>
      </p:sp>
    </p:spTree>
    <p:extLst>
      <p:ext uri="{BB962C8B-B14F-4D97-AF65-F5344CB8AC3E}">
        <p14:creationId xmlns:p14="http://schemas.microsoft.com/office/powerpoint/2010/main" val="31529174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619125"/>
            <a:ext cx="7620000" cy="5781675"/>
          </a:xfrm>
        </p:spPr>
        <p:txBody>
          <a:bodyPr/>
          <a:lstStyle/>
          <a:p>
            <a:pPr marL="114300" indent="0">
              <a:buNone/>
            </a:pPr>
            <a:endParaRPr lang="it-IT" dirty="0" smtClean="0"/>
          </a:p>
          <a:p>
            <a:pPr marL="114300" indent="0">
              <a:buNone/>
            </a:pPr>
            <a:endParaRPr lang="it-IT" dirty="0"/>
          </a:p>
          <a:p>
            <a:pPr marL="114300" indent="0">
              <a:buNone/>
            </a:pPr>
            <a:endParaRPr lang="it-IT" dirty="0" smtClean="0"/>
          </a:p>
          <a:p>
            <a:pPr marL="114300" indent="0" algn="ctr">
              <a:buNone/>
            </a:pPr>
            <a:r>
              <a:rPr lang="it-IT" sz="2800" dirty="0" smtClean="0"/>
              <a:t>Vengono in primo luogo in rilievo le c.d.</a:t>
            </a:r>
          </a:p>
          <a:p>
            <a:pPr marL="114300" indent="0" algn="ctr">
              <a:buNone/>
            </a:pPr>
            <a:r>
              <a:rPr lang="it-IT" sz="2800" b="1" dirty="0" smtClean="0"/>
              <a:t>fonti di legittimazione</a:t>
            </a:r>
            <a:r>
              <a:rPr lang="it-IT" sz="2800" dirty="0" smtClean="0"/>
              <a:t>,</a:t>
            </a:r>
          </a:p>
          <a:p>
            <a:pPr marL="114300" indent="0" algn="ctr">
              <a:buNone/>
            </a:pPr>
            <a:r>
              <a:rPr lang="it-IT" sz="2800" dirty="0" smtClean="0"/>
              <a:t>ovverosia quei tipi di fonte del diritto che, in un dato ordinamento giuridico, “legittimano” l’esistenza stessa di una norma precettiva da osservare.</a:t>
            </a:r>
            <a:endParaRPr lang="it-IT" sz="2800" dirty="0"/>
          </a:p>
        </p:txBody>
      </p:sp>
    </p:spTree>
    <p:extLst>
      <p:ext uri="{BB962C8B-B14F-4D97-AF65-F5344CB8AC3E}">
        <p14:creationId xmlns:p14="http://schemas.microsoft.com/office/powerpoint/2010/main" val="34776840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619125"/>
            <a:ext cx="7620000" cy="5781675"/>
          </a:xfrm>
        </p:spPr>
        <p:txBody>
          <a:bodyPr/>
          <a:lstStyle/>
          <a:p>
            <a:pPr marL="114300" indent="0">
              <a:buNone/>
            </a:pPr>
            <a:endParaRPr lang="it-IT" dirty="0" smtClean="0"/>
          </a:p>
          <a:p>
            <a:pPr marL="114300" indent="0">
              <a:buNone/>
            </a:pPr>
            <a:endParaRPr lang="it-IT" sz="2800" dirty="0"/>
          </a:p>
          <a:p>
            <a:pPr marL="114300" indent="0" algn="ctr">
              <a:buNone/>
            </a:pPr>
            <a:r>
              <a:rPr lang="it-IT" sz="2800" u="sng" dirty="0" smtClean="0"/>
              <a:t>Fonti di legittimazione</a:t>
            </a:r>
            <a:r>
              <a:rPr lang="it-IT" sz="2800" dirty="0" smtClean="0"/>
              <a:t>:</a:t>
            </a:r>
          </a:p>
          <a:p>
            <a:pPr marL="114300" indent="0" algn="ctr">
              <a:buNone/>
            </a:pPr>
            <a:endParaRPr lang="it-IT" sz="2800" dirty="0"/>
          </a:p>
          <a:p>
            <a:pPr algn="ctr">
              <a:buFont typeface="Arial"/>
              <a:buChar char="•"/>
            </a:pPr>
            <a:r>
              <a:rPr lang="it-IT" sz="2800" dirty="0" smtClean="0"/>
              <a:t>le consuetudini;</a:t>
            </a:r>
          </a:p>
          <a:p>
            <a:pPr algn="ctr">
              <a:buFont typeface="Arial"/>
              <a:buChar char="•"/>
            </a:pPr>
            <a:r>
              <a:rPr lang="it-IT" sz="2800" dirty="0" smtClean="0"/>
              <a:t>il diritto tradizionale;</a:t>
            </a:r>
          </a:p>
          <a:p>
            <a:pPr algn="ctr">
              <a:buFont typeface="Arial"/>
              <a:buChar char="•"/>
            </a:pPr>
            <a:r>
              <a:rPr lang="it-IT" sz="2800" dirty="0" smtClean="0"/>
              <a:t>il diritto divino;</a:t>
            </a:r>
          </a:p>
          <a:p>
            <a:pPr algn="ctr">
              <a:buFont typeface="Arial"/>
              <a:buChar char="•"/>
            </a:pPr>
            <a:r>
              <a:rPr lang="it-IT" sz="2800" dirty="0" smtClean="0"/>
              <a:t>il diritto giurisprudenziale;</a:t>
            </a:r>
          </a:p>
          <a:p>
            <a:pPr algn="ctr">
              <a:buFont typeface="Arial"/>
              <a:buChar char="•"/>
            </a:pPr>
            <a:r>
              <a:rPr lang="it-IT" sz="2800" dirty="0" smtClean="0"/>
              <a:t>il </a:t>
            </a:r>
            <a:r>
              <a:rPr lang="it-IT" sz="2800" b="1" dirty="0" smtClean="0"/>
              <a:t>diritto di fonte politica</a:t>
            </a:r>
            <a:r>
              <a:rPr lang="it-IT" sz="2800" dirty="0" smtClean="0"/>
              <a:t>.</a:t>
            </a:r>
          </a:p>
        </p:txBody>
      </p:sp>
    </p:spTree>
    <p:extLst>
      <p:ext uri="{BB962C8B-B14F-4D97-AF65-F5344CB8AC3E}">
        <p14:creationId xmlns:p14="http://schemas.microsoft.com/office/powerpoint/2010/main" val="25070170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619125"/>
            <a:ext cx="7620000" cy="5781675"/>
          </a:xfrm>
        </p:spPr>
        <p:txBody>
          <a:bodyPr/>
          <a:lstStyle/>
          <a:p>
            <a:pPr marL="114300" indent="0">
              <a:buNone/>
            </a:pPr>
            <a:endParaRPr lang="it-IT" dirty="0" smtClean="0"/>
          </a:p>
          <a:p>
            <a:pPr marL="114300" indent="0" algn="ctr">
              <a:buNone/>
            </a:pPr>
            <a:endParaRPr lang="it-IT" dirty="0"/>
          </a:p>
          <a:p>
            <a:pPr marL="114300" indent="0" algn="ctr">
              <a:buNone/>
            </a:pPr>
            <a:r>
              <a:rPr lang="it-IT" sz="2800" u="sng" dirty="0" smtClean="0"/>
              <a:t>Cosa si intende per diritto di fonte politica</a:t>
            </a:r>
            <a:r>
              <a:rPr lang="it-IT" sz="2800" dirty="0" smtClean="0"/>
              <a:t>?</a:t>
            </a:r>
          </a:p>
          <a:p>
            <a:pPr marL="114300" indent="0" algn="ctr">
              <a:buNone/>
            </a:pPr>
            <a:endParaRPr lang="it-IT" sz="2800" dirty="0" smtClean="0"/>
          </a:p>
          <a:p>
            <a:pPr marL="114300" indent="0" algn="ctr">
              <a:buNone/>
            </a:pPr>
            <a:endParaRPr lang="it-IT" sz="2800" dirty="0"/>
          </a:p>
          <a:p>
            <a:pPr marL="114300" indent="0" algn="ctr">
              <a:buNone/>
            </a:pPr>
            <a:r>
              <a:rPr lang="it-IT" sz="2800" dirty="0" smtClean="0"/>
              <a:t>esprime la natura di </a:t>
            </a:r>
            <a:r>
              <a:rPr lang="it-IT" sz="2800" b="1" dirty="0" smtClean="0"/>
              <a:t>atto di volontà </a:t>
            </a:r>
            <a:r>
              <a:rPr lang="it-IT" sz="2800" dirty="0" smtClean="0"/>
              <a:t>della fonte di produzione.</a:t>
            </a:r>
          </a:p>
          <a:p>
            <a:pPr marL="114300" indent="0" algn="ctr">
              <a:buNone/>
            </a:pPr>
            <a:r>
              <a:rPr lang="it-IT" sz="2800" dirty="0" smtClean="0"/>
              <a:t>In altre parole, il diritto viene ad esistenza grazie alla volontà imputabile a organi “politici”, ossia </a:t>
            </a:r>
            <a:r>
              <a:rPr lang="it-IT" sz="2800" b="1" dirty="0" smtClean="0"/>
              <a:t>legittimati popolarmente </a:t>
            </a:r>
            <a:r>
              <a:rPr lang="it-IT" sz="2800" dirty="0" smtClean="0"/>
              <a:t>nell’attività di produzione normativa.</a:t>
            </a:r>
            <a:endParaRPr lang="it-IT" sz="2800" dirty="0"/>
          </a:p>
        </p:txBody>
      </p:sp>
      <p:sp>
        <p:nvSpPr>
          <p:cNvPr id="4" name="Freccia giù 3"/>
          <p:cNvSpPr/>
          <p:nvPr/>
        </p:nvSpPr>
        <p:spPr>
          <a:xfrm>
            <a:off x="4001770" y="2174875"/>
            <a:ext cx="633730" cy="682624"/>
          </a:xfrm>
          <a:prstGeom prst="downArrow">
            <a:avLst/>
          </a:prstGeom>
          <a:ln/>
        </p:spPr>
        <p:style>
          <a:lnRef idx="1">
            <a:schemeClr val="accent1"/>
          </a:lnRef>
          <a:fillRef idx="3">
            <a:schemeClr val="accent1"/>
          </a:fillRef>
          <a:effectRef idx="2">
            <a:schemeClr val="accent1"/>
          </a:effectRef>
          <a:fontRef idx="minor">
            <a:schemeClr val="lt1"/>
          </a:fontRef>
        </p:style>
        <p:txBody>
          <a:bodyPr/>
          <a:lstStyle/>
          <a:p>
            <a:endParaRPr lang="it-IT"/>
          </a:p>
        </p:txBody>
      </p:sp>
    </p:spTree>
    <p:extLst>
      <p:ext uri="{BB962C8B-B14F-4D97-AF65-F5344CB8AC3E}">
        <p14:creationId xmlns:p14="http://schemas.microsoft.com/office/powerpoint/2010/main" val="34562687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619125"/>
            <a:ext cx="7620000" cy="5781675"/>
          </a:xfrm>
        </p:spPr>
        <p:txBody>
          <a:bodyPr>
            <a:normAutofit/>
          </a:bodyPr>
          <a:lstStyle/>
          <a:p>
            <a:pPr marL="114300" indent="0">
              <a:buNone/>
            </a:pPr>
            <a:endParaRPr lang="it-IT" dirty="0" smtClean="0"/>
          </a:p>
          <a:p>
            <a:pPr marL="114300" indent="0" algn="ctr">
              <a:buNone/>
            </a:pPr>
            <a:r>
              <a:rPr lang="it-IT" sz="2800" u="sng" dirty="0" smtClean="0"/>
              <a:t>Alcuni esempi di fonti politiche</a:t>
            </a:r>
            <a:r>
              <a:rPr lang="it-IT" sz="2800" dirty="0" smtClean="0"/>
              <a:t>:</a:t>
            </a:r>
          </a:p>
          <a:p>
            <a:r>
              <a:rPr lang="it-IT" sz="2800" dirty="0" smtClean="0"/>
              <a:t>la </a:t>
            </a:r>
            <a:r>
              <a:rPr lang="it-IT" sz="2800" b="1" dirty="0" smtClean="0"/>
              <a:t>Costituzione</a:t>
            </a:r>
            <a:r>
              <a:rPr lang="it-IT" sz="2800" dirty="0" smtClean="0"/>
              <a:t>;</a:t>
            </a:r>
            <a:endParaRPr lang="it-IT" sz="2800" dirty="0"/>
          </a:p>
          <a:p>
            <a:pPr>
              <a:buFont typeface="Arial"/>
              <a:buChar char="•"/>
            </a:pPr>
            <a:r>
              <a:rPr lang="it-IT" sz="2800" dirty="0" smtClean="0"/>
              <a:t>la </a:t>
            </a:r>
            <a:r>
              <a:rPr lang="it-IT" sz="2800" b="1" dirty="0" smtClean="0"/>
              <a:t>legge</a:t>
            </a:r>
            <a:r>
              <a:rPr lang="it-IT" sz="2800" dirty="0" smtClean="0"/>
              <a:t>;</a:t>
            </a:r>
          </a:p>
          <a:p>
            <a:pPr>
              <a:buFont typeface="Arial"/>
              <a:buChar char="•"/>
            </a:pPr>
            <a:r>
              <a:rPr lang="it-IT" sz="2800" dirty="0" smtClean="0"/>
              <a:t>gli atti aventi forza di legge: i </a:t>
            </a:r>
            <a:r>
              <a:rPr lang="it-IT" sz="2800" b="1" dirty="0" smtClean="0"/>
              <a:t>decreti legislativi</a:t>
            </a:r>
            <a:r>
              <a:rPr lang="it-IT" sz="2800" dirty="0" smtClean="0"/>
              <a:t>;</a:t>
            </a:r>
          </a:p>
          <a:p>
            <a:pPr>
              <a:buFont typeface="Arial"/>
              <a:buChar char="•"/>
            </a:pPr>
            <a:r>
              <a:rPr lang="it-IT" sz="2800" dirty="0" smtClean="0"/>
              <a:t>i </a:t>
            </a:r>
            <a:r>
              <a:rPr lang="it-IT" sz="2800" b="1" dirty="0" smtClean="0"/>
              <a:t>decreti</a:t>
            </a:r>
            <a:r>
              <a:rPr lang="it-IT" sz="2800" dirty="0" smtClean="0"/>
              <a:t> e le </a:t>
            </a:r>
            <a:r>
              <a:rPr lang="it-IT" sz="2800" b="1" dirty="0" smtClean="0"/>
              <a:t>ordinanze di necessità</a:t>
            </a:r>
            <a:r>
              <a:rPr lang="it-IT" sz="2800" dirty="0" smtClean="0"/>
              <a:t>;</a:t>
            </a:r>
          </a:p>
          <a:p>
            <a:pPr>
              <a:buFont typeface="Arial"/>
              <a:buChar char="•"/>
            </a:pPr>
            <a:r>
              <a:rPr lang="it-IT" sz="2800" dirty="0" smtClean="0"/>
              <a:t>le fonti degli </a:t>
            </a:r>
            <a:r>
              <a:rPr lang="it-IT" sz="2800" b="1" dirty="0" smtClean="0"/>
              <a:t>enti territoriali</a:t>
            </a:r>
            <a:r>
              <a:rPr lang="it-IT" sz="2800" dirty="0" smtClean="0"/>
              <a:t>;</a:t>
            </a:r>
          </a:p>
          <a:p>
            <a:pPr>
              <a:buFont typeface="Arial"/>
              <a:buChar char="•"/>
            </a:pPr>
            <a:r>
              <a:rPr lang="it-IT" sz="2800" dirty="0" smtClean="0"/>
              <a:t>le fonti degli </a:t>
            </a:r>
            <a:r>
              <a:rPr lang="it-IT" sz="2800" b="1" dirty="0" smtClean="0"/>
              <a:t>enti sovranazionali</a:t>
            </a:r>
            <a:r>
              <a:rPr lang="it-IT" sz="2800" dirty="0" smtClean="0"/>
              <a:t>;</a:t>
            </a:r>
          </a:p>
          <a:p>
            <a:pPr>
              <a:buFont typeface="Arial"/>
              <a:buChar char="•"/>
            </a:pPr>
            <a:r>
              <a:rPr lang="it-IT" sz="2800" dirty="0" smtClean="0"/>
              <a:t>il </a:t>
            </a:r>
            <a:r>
              <a:rPr lang="it-IT" sz="2800" b="1" dirty="0" smtClean="0"/>
              <a:t>referendum</a:t>
            </a:r>
            <a:r>
              <a:rPr lang="it-IT" sz="2800" dirty="0" smtClean="0"/>
              <a:t> abrogativo;</a:t>
            </a:r>
          </a:p>
          <a:p>
            <a:pPr>
              <a:buFont typeface="Arial"/>
              <a:buChar char="•"/>
            </a:pPr>
            <a:r>
              <a:rPr lang="it-IT" sz="2800" dirty="0" smtClean="0"/>
              <a:t>sotto certi aspetti, le </a:t>
            </a:r>
            <a:r>
              <a:rPr lang="it-IT" sz="2800" b="1" dirty="0" smtClean="0"/>
              <a:t>sentenze costituzionali</a:t>
            </a:r>
            <a:r>
              <a:rPr lang="it-IT" sz="2800" dirty="0" smtClean="0"/>
              <a:t>;</a:t>
            </a:r>
          </a:p>
          <a:p>
            <a:pPr>
              <a:buFont typeface="Arial"/>
              <a:buChar char="•"/>
            </a:pPr>
            <a:r>
              <a:rPr lang="it-IT" sz="2800" dirty="0" smtClean="0"/>
              <a:t>etc.</a:t>
            </a:r>
            <a:endParaRPr lang="it-IT" sz="2800" dirty="0"/>
          </a:p>
        </p:txBody>
      </p:sp>
    </p:spTree>
    <p:extLst>
      <p:ext uri="{BB962C8B-B14F-4D97-AF65-F5344CB8AC3E}">
        <p14:creationId xmlns:p14="http://schemas.microsoft.com/office/powerpoint/2010/main" val="3009887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619125"/>
            <a:ext cx="7620000" cy="5781675"/>
          </a:xfrm>
        </p:spPr>
        <p:txBody>
          <a:bodyPr>
            <a:normAutofit/>
          </a:bodyPr>
          <a:lstStyle/>
          <a:p>
            <a:pPr marL="114300" indent="0">
              <a:buNone/>
            </a:pPr>
            <a:r>
              <a:rPr lang="it-IT" sz="2800" b="1" dirty="0" smtClean="0"/>
              <a:t>Un passo indietro</a:t>
            </a:r>
            <a:r>
              <a:rPr lang="is-IS" sz="2800" b="1" dirty="0" smtClean="0"/>
              <a:t>…</a:t>
            </a:r>
          </a:p>
          <a:p>
            <a:pPr marL="114300" indent="0">
              <a:buNone/>
            </a:pPr>
            <a:endParaRPr lang="is-IS" sz="2800" dirty="0"/>
          </a:p>
          <a:p>
            <a:pPr marL="114300" indent="0" algn="just">
              <a:buNone/>
            </a:pPr>
            <a:r>
              <a:rPr lang="is-IS" sz="2800" dirty="0" smtClean="0"/>
              <a:t>Le fonti, nel diritto occidentale (</a:t>
            </a:r>
            <a:r>
              <a:rPr lang="is-IS" sz="2800" u="sng" dirty="0" smtClean="0"/>
              <a:t>il diritto occidentale è tendenzialmente diritto di fonte politica</a:t>
            </a:r>
            <a:r>
              <a:rPr lang="is-IS" sz="2800" dirty="0" smtClean="0"/>
              <a:t>), sono collocate secondo quella che viene definita una scala gerarchica: la c.d. </a:t>
            </a:r>
            <a:r>
              <a:rPr lang="is-IS" sz="2800" b="1" dirty="0" smtClean="0"/>
              <a:t>gerarchia delle fonti</a:t>
            </a:r>
            <a:r>
              <a:rPr lang="is-IS" sz="2800" dirty="0" smtClean="0"/>
              <a:t>, la quale serve a risolvere i conflitti scaturenti dal contrasto tra fonti di tipo diverso.</a:t>
            </a:r>
          </a:p>
          <a:p>
            <a:pPr marL="114300" indent="0" algn="just">
              <a:buNone/>
            </a:pPr>
            <a:r>
              <a:rPr lang="is-IS" sz="2800" dirty="0" smtClean="0"/>
              <a:t>Un’altra modalità che il diritto occidentale utilizza per gestire i rapporti tra diversi gradi di fonti del diritto è il </a:t>
            </a:r>
            <a:r>
              <a:rPr lang="is-IS" sz="2800" b="1" dirty="0" smtClean="0"/>
              <a:t>criterio di competenza </a:t>
            </a:r>
            <a:r>
              <a:rPr lang="is-IS" sz="2800" dirty="0" smtClean="0"/>
              <a:t>(oggi sempre più rilevante).</a:t>
            </a:r>
            <a:endParaRPr lang="it-IT" sz="2800" dirty="0"/>
          </a:p>
        </p:txBody>
      </p:sp>
    </p:spTree>
    <p:extLst>
      <p:ext uri="{BB962C8B-B14F-4D97-AF65-F5344CB8AC3E}">
        <p14:creationId xmlns:p14="http://schemas.microsoft.com/office/powerpoint/2010/main" val="31764225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619125"/>
            <a:ext cx="7620000" cy="5781675"/>
          </a:xfrm>
        </p:spPr>
        <p:txBody>
          <a:bodyPr>
            <a:normAutofit/>
          </a:bodyPr>
          <a:lstStyle/>
          <a:p>
            <a:pPr marL="114300" indent="0" algn="ctr">
              <a:buNone/>
            </a:pPr>
            <a:r>
              <a:rPr lang="it-IT" sz="3600" b="1" dirty="0" smtClean="0"/>
              <a:t>1) La legge</a:t>
            </a:r>
          </a:p>
          <a:p>
            <a:pPr marL="571500" indent="-457200">
              <a:buAutoNum type="arabicParenR"/>
            </a:pPr>
            <a:endParaRPr lang="it-IT" sz="2800" dirty="0"/>
          </a:p>
          <a:p>
            <a:pPr marL="114300" indent="0" algn="ctr">
              <a:buNone/>
            </a:pPr>
            <a:r>
              <a:rPr lang="it-IT" sz="2800" dirty="0" smtClean="0"/>
              <a:t>È la fonte politica per eccellenza.</a:t>
            </a:r>
          </a:p>
          <a:p>
            <a:pPr marL="114300" indent="0">
              <a:buNone/>
            </a:pPr>
            <a:endParaRPr lang="it-IT" sz="2800" dirty="0"/>
          </a:p>
          <a:p>
            <a:pPr marL="114300" indent="0" algn="just">
              <a:buNone/>
            </a:pPr>
            <a:r>
              <a:rPr lang="it-IT" sz="2800" dirty="0" smtClean="0"/>
              <a:t>Dove vi è una divisione dei poteri ed esiste una gerarchia delle fonti, si può identificare il principio della </a:t>
            </a:r>
            <a:r>
              <a:rPr lang="it-IT" sz="2800" b="1" dirty="0" smtClean="0"/>
              <a:t>riserva di legge</a:t>
            </a:r>
            <a:r>
              <a:rPr lang="it-IT" sz="2800" dirty="0" smtClean="0"/>
              <a:t>: laddove esistente, esso stabilisce che in alcuni ambiti determinati solo la legge ne può essere la disciplina.</a:t>
            </a:r>
            <a:endParaRPr lang="it-IT" sz="2800" dirty="0"/>
          </a:p>
        </p:txBody>
      </p:sp>
    </p:spTree>
    <p:extLst>
      <p:ext uri="{BB962C8B-B14F-4D97-AF65-F5344CB8AC3E}">
        <p14:creationId xmlns:p14="http://schemas.microsoft.com/office/powerpoint/2010/main" val="24493726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619125"/>
            <a:ext cx="7620000" cy="5781675"/>
          </a:xfrm>
        </p:spPr>
        <p:txBody>
          <a:bodyPr/>
          <a:lstStyle/>
          <a:p>
            <a:pPr marL="114300" indent="0">
              <a:buNone/>
            </a:pPr>
            <a:endParaRPr lang="it-IT" dirty="0" smtClean="0"/>
          </a:p>
          <a:p>
            <a:pPr marL="114300" indent="0">
              <a:buNone/>
            </a:pPr>
            <a:endParaRPr lang="it-IT" dirty="0"/>
          </a:p>
          <a:p>
            <a:pPr marL="114300" indent="0">
              <a:buNone/>
            </a:pPr>
            <a:endParaRPr lang="it-IT" dirty="0" smtClean="0"/>
          </a:p>
          <a:p>
            <a:pPr marL="114300" indent="0" algn="ctr">
              <a:buNone/>
            </a:pPr>
            <a:r>
              <a:rPr lang="it-IT" sz="2800" b="1" dirty="0" smtClean="0"/>
              <a:t>Leggi formali</a:t>
            </a:r>
            <a:r>
              <a:rPr lang="it-IT" sz="2800" dirty="0" smtClean="0"/>
              <a:t>: sono quelle munite delle caratteristiche di </a:t>
            </a:r>
            <a:r>
              <a:rPr lang="it-IT" sz="2800" u="sng" dirty="0" smtClean="0"/>
              <a:t>generalità</a:t>
            </a:r>
            <a:r>
              <a:rPr lang="it-IT" sz="2800" dirty="0" smtClean="0"/>
              <a:t> ed </a:t>
            </a:r>
            <a:r>
              <a:rPr lang="it-IT" sz="2800" u="sng" dirty="0" smtClean="0"/>
              <a:t>astrattezza</a:t>
            </a:r>
            <a:r>
              <a:rPr lang="it-IT" sz="2800" dirty="0" smtClean="0"/>
              <a:t>.</a:t>
            </a:r>
          </a:p>
          <a:p>
            <a:pPr marL="114300" indent="0" algn="ctr">
              <a:buNone/>
            </a:pPr>
            <a:endParaRPr lang="it-IT" sz="2800" dirty="0"/>
          </a:p>
          <a:p>
            <a:pPr marL="114300" indent="0" algn="ctr">
              <a:buNone/>
            </a:pPr>
            <a:r>
              <a:rPr lang="it-IT" sz="2800" b="1" dirty="0" smtClean="0"/>
              <a:t>Leggi-provvedimento</a:t>
            </a:r>
            <a:r>
              <a:rPr lang="it-IT" sz="2800" dirty="0" smtClean="0"/>
              <a:t>: si perdono le caratteristiche di cui sopra, posto che il loro contenuto è un concreto provvedimento amministrativo (sono tipiche dello Stato sociale, tendono a realizzare il principi di uguaglianza).</a:t>
            </a:r>
            <a:endParaRPr lang="it-IT" sz="2800" dirty="0"/>
          </a:p>
        </p:txBody>
      </p:sp>
    </p:spTree>
    <p:extLst>
      <p:ext uri="{BB962C8B-B14F-4D97-AF65-F5344CB8AC3E}">
        <p14:creationId xmlns:p14="http://schemas.microsoft.com/office/powerpoint/2010/main" val="110021617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iacenza">
  <a:themeElements>
    <a:clrScheme name="Adiacenza">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Adiacenza">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iacenza">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Adiacenza.thmx</Template>
  <TotalTime>117</TotalTime>
  <Words>1664</Words>
  <Application>Microsoft Macintosh PowerPoint</Application>
  <PresentationFormat>Presentazione su schermo (4:3)</PresentationFormat>
  <Paragraphs>174</Paragraphs>
  <Slides>29</Slides>
  <Notes>0</Notes>
  <HiddenSlides>0</HiddenSlides>
  <MMClips>0</MMClips>
  <ScaleCrop>false</ScaleCrop>
  <HeadingPairs>
    <vt:vector size="4" baseType="variant">
      <vt:variant>
        <vt:lpstr>Tema</vt:lpstr>
      </vt:variant>
      <vt:variant>
        <vt:i4>1</vt:i4>
      </vt:variant>
      <vt:variant>
        <vt:lpstr>Titoli diapositive</vt:lpstr>
      </vt:variant>
      <vt:variant>
        <vt:i4>29</vt:i4>
      </vt:variant>
    </vt:vector>
  </HeadingPairs>
  <TitlesOfParts>
    <vt:vector size="30" baseType="lpstr">
      <vt:lpstr>Adiacenza</vt:lpstr>
      <vt:lpstr>Le fonti di natura politica</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 fonti di natura politica</dc:title>
  <dc:creator>Enrico Andreoli</dc:creator>
  <cp:lastModifiedBy>Matteo Nicolini</cp:lastModifiedBy>
  <cp:revision>53</cp:revision>
  <dcterms:created xsi:type="dcterms:W3CDTF">2016-10-19T20:11:51Z</dcterms:created>
  <dcterms:modified xsi:type="dcterms:W3CDTF">2016-10-22T18:47:55Z</dcterms:modified>
</cp:coreProperties>
</file>