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5" r:id="rId9"/>
    <p:sldId id="276" r:id="rId10"/>
    <p:sldId id="262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7" r:id="rId19"/>
    <p:sldId id="282" r:id="rId20"/>
    <p:sldId id="283" r:id="rId21"/>
    <p:sldId id="284" r:id="rId22"/>
    <p:sldId id="285" r:id="rId23"/>
    <p:sldId id="286" r:id="rId24"/>
    <p:sldId id="264" r:id="rId25"/>
    <p:sldId id="265" r:id="rId26"/>
    <p:sldId id="266" r:id="rId27"/>
    <p:sldId id="277" r:id="rId28"/>
    <p:sldId id="278" r:id="rId29"/>
    <p:sldId id="279" r:id="rId30"/>
    <p:sldId id="280" r:id="rId31"/>
    <p:sldId id="281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zzes.eu/blogit/2011/05/e-commerce-abitudini-acquisto-italiani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 smtClean="0"/>
              <a:t>ARCHITETTURA GENERALE </a:t>
            </a:r>
            <a:br>
              <a:rPr lang="it-IT" sz="2400" dirty="0" smtClean="0"/>
            </a:br>
            <a:r>
              <a:rPr lang="it-IT" sz="2400" dirty="0" err="1" smtClean="0"/>
              <a:t>DI</a:t>
            </a:r>
            <a:r>
              <a:rPr lang="it-IT" sz="2400" dirty="0" smtClean="0"/>
              <a:t> UN SISTEMA </a:t>
            </a:r>
            <a:r>
              <a:rPr lang="it-IT" sz="2400" dirty="0" err="1" smtClean="0"/>
              <a:t>DI</a:t>
            </a:r>
            <a:r>
              <a:rPr lang="it-IT" sz="2400" dirty="0" smtClean="0"/>
              <a:t> E-COMMERCE</a:t>
            </a:r>
            <a:endParaRPr lang="it-IT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" y="1547813"/>
            <a:ext cx="76390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VANTAGGI DEL COMMERCIO ELETTRONICO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Aspetti organizzativi</a:t>
            </a:r>
          </a:p>
          <a:p>
            <a:pPr lvl="1"/>
            <a:r>
              <a:rPr lang="it-IT" dirty="0" smtClean="0"/>
              <a:t> Analisi e ricerche di mercato</a:t>
            </a:r>
          </a:p>
          <a:p>
            <a:pPr lvl="1"/>
            <a:r>
              <a:rPr lang="it-IT" dirty="0" smtClean="0"/>
              <a:t>Management </a:t>
            </a:r>
            <a:r>
              <a:rPr lang="it-IT" dirty="0" smtClean="0"/>
              <a:t>Team dotato di strategie di information </a:t>
            </a:r>
            <a:r>
              <a:rPr lang="it-IT" dirty="0" err="1" smtClean="0"/>
              <a:t>technlogy</a:t>
            </a:r>
            <a:r>
              <a:rPr lang="it-IT" dirty="0" smtClean="0"/>
              <a:t>;</a:t>
            </a:r>
          </a:p>
          <a:p>
            <a:pPr lvl="1"/>
            <a:r>
              <a:rPr lang="it-IT" dirty="0" smtClean="0"/>
              <a:t>Visione </a:t>
            </a:r>
            <a:r>
              <a:rPr lang="it-IT" dirty="0" smtClean="0"/>
              <a:t>unica e completa </a:t>
            </a:r>
            <a:r>
              <a:rPr lang="it-IT" dirty="0" smtClean="0"/>
              <a:t>dell’utente</a:t>
            </a:r>
          </a:p>
          <a:p>
            <a:pPr lvl="1"/>
            <a:r>
              <a:rPr lang="it-IT" dirty="0" smtClean="0"/>
              <a:t>Sviluppare </a:t>
            </a:r>
            <a:r>
              <a:rPr lang="it-IT" dirty="0" smtClean="0"/>
              <a:t>una </a:t>
            </a:r>
            <a:r>
              <a:rPr lang="it-IT" dirty="0" err="1" smtClean="0"/>
              <a:t>value</a:t>
            </a:r>
            <a:r>
              <a:rPr lang="it-IT" dirty="0" smtClean="0"/>
              <a:t> </a:t>
            </a:r>
            <a:r>
              <a:rPr lang="it-IT" dirty="0" err="1" smtClean="0"/>
              <a:t>chain</a:t>
            </a:r>
            <a:r>
              <a:rPr lang="it-IT" dirty="0" smtClean="0"/>
              <a:t> focalizzata su un numero limitato di</a:t>
            </a:r>
          </a:p>
          <a:p>
            <a:r>
              <a:rPr lang="it-IT" dirty="0" smtClean="0"/>
              <a:t>C</a:t>
            </a:r>
            <a:r>
              <a:rPr lang="it-IT" dirty="0" smtClean="0"/>
              <a:t>ompetenze </a:t>
            </a:r>
            <a:r>
              <a:rPr lang="it-IT" dirty="0" smtClean="0"/>
              <a:t>di base</a:t>
            </a:r>
          </a:p>
          <a:p>
            <a:pPr lvl="1"/>
            <a:r>
              <a:rPr lang="it-IT" dirty="0" smtClean="0"/>
              <a:t>Agilità </a:t>
            </a:r>
            <a:r>
              <a:rPr lang="it-IT" dirty="0" smtClean="0"/>
              <a:t>nel recepire i cambiamenti economici, sociali e </a:t>
            </a:r>
            <a:r>
              <a:rPr lang="it-IT" dirty="0" smtClean="0"/>
              <a:t>fisici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ASPETTI DEL COMMERCIO ELETTRONICO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Aspetti tecnici</a:t>
            </a:r>
          </a:p>
          <a:p>
            <a:pPr lvl="1"/>
            <a:r>
              <a:rPr lang="it-IT" dirty="0" smtClean="0"/>
              <a:t>Aggiornamento </a:t>
            </a:r>
            <a:r>
              <a:rPr lang="it-IT" dirty="0" smtClean="0"/>
              <a:t>costante in relazione ai cambiamenti tecnologici</a:t>
            </a:r>
          </a:p>
          <a:p>
            <a:pPr lvl="1"/>
            <a:r>
              <a:rPr lang="it-IT" dirty="0" smtClean="0"/>
              <a:t>Permettere </a:t>
            </a:r>
            <a:r>
              <a:rPr lang="it-IT" dirty="0" smtClean="0"/>
              <a:t>una completa comprensione dei prodotti / servizi offerti</a:t>
            </a:r>
          </a:p>
          <a:p>
            <a:pPr lvl="1"/>
            <a:r>
              <a:rPr lang="it-IT" dirty="0" smtClean="0"/>
              <a:t>Website </a:t>
            </a:r>
            <a:r>
              <a:rPr lang="it-IT" dirty="0" smtClean="0"/>
              <a:t>attraente agli occhi dell’utente</a:t>
            </a:r>
          </a:p>
          <a:p>
            <a:pPr lvl="1"/>
            <a:r>
              <a:rPr lang="it-IT" dirty="0" smtClean="0"/>
              <a:t>Fornire </a:t>
            </a:r>
            <a:r>
              <a:rPr lang="it-IT" dirty="0" smtClean="0"/>
              <a:t>la possibilità di effettuare transazioni in modo semplice </a:t>
            </a:r>
            <a:r>
              <a:rPr lang="it-IT" dirty="0" smtClean="0"/>
              <a:t>e sicuro</a:t>
            </a:r>
            <a:endParaRPr lang="it-IT" dirty="0" smtClean="0"/>
          </a:p>
          <a:p>
            <a:pPr lvl="1"/>
            <a:r>
              <a:rPr lang="it-IT" dirty="0" smtClean="0"/>
              <a:t>Fornire </a:t>
            </a:r>
            <a:r>
              <a:rPr lang="it-IT" dirty="0" smtClean="0"/>
              <a:t>attendibilità e sicurezza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PROBLEMI DEL COMMERCIO ELETTRONICO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Problemi organizzativi</a:t>
            </a:r>
          </a:p>
          <a:p>
            <a:pPr lvl="1"/>
            <a:r>
              <a:rPr lang="it-IT" dirty="0" smtClean="0"/>
              <a:t>Difficoltà </a:t>
            </a:r>
            <a:r>
              <a:rPr lang="it-IT" dirty="0" smtClean="0"/>
              <a:t>nel capire le richieste dell’utente</a:t>
            </a:r>
          </a:p>
          <a:p>
            <a:pPr lvl="1"/>
            <a:r>
              <a:rPr lang="it-IT" dirty="0" smtClean="0"/>
              <a:t>Difficoltà </a:t>
            </a:r>
            <a:r>
              <a:rPr lang="it-IT" dirty="0" smtClean="0"/>
              <a:t>nel considerare situazioni di concorrenza già presente </a:t>
            </a:r>
            <a:r>
              <a:rPr lang="it-IT" dirty="0" smtClean="0"/>
              <a:t>e inabilità </a:t>
            </a:r>
            <a:r>
              <a:rPr lang="it-IT" dirty="0" smtClean="0"/>
              <a:t>di predire le reazioni dell’ambiente e della concorrenza</a:t>
            </a:r>
          </a:p>
          <a:p>
            <a:pPr lvl="1"/>
            <a:r>
              <a:rPr lang="it-IT" dirty="0" smtClean="0"/>
              <a:t>Difficoltà </a:t>
            </a:r>
            <a:r>
              <a:rPr lang="it-IT" dirty="0" smtClean="0"/>
              <a:t>nel coordinare le attività ed i processi aziendali</a:t>
            </a:r>
          </a:p>
          <a:p>
            <a:r>
              <a:rPr lang="it-IT" dirty="0" smtClean="0"/>
              <a:t>Problemi </a:t>
            </a:r>
            <a:r>
              <a:rPr lang="it-IT" dirty="0" smtClean="0"/>
              <a:t>tecnici</a:t>
            </a:r>
          </a:p>
          <a:p>
            <a:pPr lvl="1"/>
            <a:r>
              <a:rPr lang="it-IT" dirty="0" smtClean="0"/>
              <a:t>Sovrastima </a:t>
            </a:r>
            <a:r>
              <a:rPr lang="it-IT" dirty="0" smtClean="0"/>
              <a:t>delle risorse di competenza e sottostima dei </a:t>
            </a:r>
            <a:r>
              <a:rPr lang="it-IT" dirty="0" smtClean="0"/>
              <a:t>tempi richiesti</a:t>
            </a:r>
            <a:endParaRPr lang="it-IT" dirty="0" smtClean="0"/>
          </a:p>
          <a:p>
            <a:pPr lvl="1"/>
            <a:r>
              <a:rPr lang="it-IT" dirty="0" smtClean="0"/>
              <a:t>Essere </a:t>
            </a:r>
            <a:r>
              <a:rPr lang="it-IT" dirty="0" smtClean="0"/>
              <a:t>vittime di attacchi o episodi fraudolenti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DATI STATISTICI DEL 2006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Sicurezza è un requisito tecnico </a:t>
            </a:r>
            <a:r>
              <a:rPr lang="it-IT" dirty="0" smtClean="0"/>
              <a:t>fondamentale.</a:t>
            </a:r>
            <a:endParaRPr lang="it-IT" dirty="0" smtClean="0"/>
          </a:p>
          <a:p>
            <a:r>
              <a:rPr lang="it-IT" dirty="0" smtClean="0"/>
              <a:t>La paura di subire o essere vittime di attacchi o atti illegali è </a:t>
            </a:r>
            <a:r>
              <a:rPr lang="it-IT" dirty="0" smtClean="0"/>
              <a:t>uno dei </a:t>
            </a:r>
            <a:r>
              <a:rPr lang="it-IT" dirty="0" smtClean="0"/>
              <a:t>problemi tecnici più importanti.</a:t>
            </a:r>
          </a:p>
          <a:p>
            <a:r>
              <a:rPr lang="it-IT" dirty="0" smtClean="0"/>
              <a:t>Alcuni dati</a:t>
            </a:r>
          </a:p>
          <a:p>
            <a:pPr lvl="1"/>
            <a:r>
              <a:rPr lang="it-IT" dirty="0" smtClean="0"/>
              <a:t>87</a:t>
            </a:r>
            <a:r>
              <a:rPr lang="it-IT" dirty="0" smtClean="0"/>
              <a:t>% degli acquirenti online sono preoccupati per truffe su carte di credito</a:t>
            </a:r>
          </a:p>
          <a:p>
            <a:pPr lvl="1"/>
            <a:r>
              <a:rPr lang="it-IT" dirty="0" smtClean="0"/>
              <a:t>85</a:t>
            </a:r>
            <a:r>
              <a:rPr lang="it-IT" dirty="0" smtClean="0"/>
              <a:t>% degli acquirenti online sono preoccupati per rapina dell’identità</a:t>
            </a:r>
          </a:p>
          <a:p>
            <a:pPr lvl="1"/>
            <a:r>
              <a:rPr lang="it-IT" dirty="0" smtClean="0"/>
              <a:t>83</a:t>
            </a:r>
            <a:r>
              <a:rPr lang="it-IT" dirty="0" smtClean="0"/>
              <a:t>% degli acquirenti online sono preoccupati per la condivisione </a:t>
            </a:r>
            <a:r>
              <a:rPr lang="it-IT" dirty="0" smtClean="0"/>
              <a:t>di informazioni </a:t>
            </a:r>
            <a:r>
              <a:rPr lang="it-IT" dirty="0" smtClean="0"/>
              <a:t>personali</a:t>
            </a:r>
          </a:p>
          <a:p>
            <a:pPr lvl="1"/>
            <a:r>
              <a:rPr lang="it-IT" dirty="0" smtClean="0"/>
              <a:t>77</a:t>
            </a:r>
            <a:r>
              <a:rPr lang="it-IT" dirty="0" smtClean="0"/>
              <a:t>% degli acquirenti online sono preoccupati per lo </a:t>
            </a:r>
            <a:r>
              <a:rPr lang="it-IT" dirty="0" err="1" smtClean="0"/>
              <a:t>spyware</a:t>
            </a:r>
            <a:r>
              <a:rPr lang="it-IT" dirty="0" smtClean="0"/>
              <a:t> [TNS </a:t>
            </a:r>
            <a:r>
              <a:rPr lang="it-IT" dirty="0" err="1" smtClean="0"/>
              <a:t>Research</a:t>
            </a:r>
            <a:r>
              <a:rPr lang="it-IT" dirty="0" smtClean="0"/>
              <a:t>, Agosto 2006</a:t>
            </a:r>
            <a:r>
              <a:rPr lang="it-IT" dirty="0" smtClean="0"/>
              <a:t>]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DATI STATISTICI DEL 2006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Conseguenza</a:t>
            </a:r>
          </a:p>
          <a:p>
            <a:pPr lvl="1"/>
            <a:r>
              <a:rPr lang="it-IT" dirty="0" smtClean="0"/>
              <a:t>65</a:t>
            </a:r>
            <a:r>
              <a:rPr lang="it-IT" dirty="0" smtClean="0"/>
              <a:t>% degli acquirenti acquista solo da siti di cui si fida</a:t>
            </a:r>
          </a:p>
          <a:p>
            <a:pPr lvl="1"/>
            <a:r>
              <a:rPr lang="it-IT" dirty="0" smtClean="0"/>
              <a:t>68</a:t>
            </a:r>
            <a:r>
              <a:rPr lang="it-IT" dirty="0" smtClean="0"/>
              <a:t>% degli acquirenti abbandona la sessione di acquisto per insicurezza </a:t>
            </a:r>
            <a:r>
              <a:rPr lang="it-IT" dirty="0" smtClean="0"/>
              <a:t>e paura </a:t>
            </a:r>
            <a:r>
              <a:rPr lang="en-US" dirty="0" smtClean="0"/>
              <a:t>[VeriSign </a:t>
            </a:r>
            <a:r>
              <a:rPr lang="en-US" dirty="0" smtClean="0"/>
              <a:t>Secured Seal Research Review]</a:t>
            </a:r>
          </a:p>
          <a:p>
            <a:pPr lvl="1"/>
            <a:r>
              <a:rPr lang="it-IT" dirty="0" smtClean="0"/>
              <a:t>24</a:t>
            </a:r>
            <a:r>
              <a:rPr lang="it-IT" dirty="0" smtClean="0"/>
              <a:t>% degli acquirenti ha abbandonato l’acquisto online in seguito a </a:t>
            </a:r>
            <a:r>
              <a:rPr lang="it-IT" dirty="0" smtClean="0"/>
              <a:t>gravi problemi </a:t>
            </a:r>
            <a:r>
              <a:rPr lang="it-IT" dirty="0" smtClean="0"/>
              <a:t>di sicurezza [</a:t>
            </a:r>
            <a:r>
              <a:rPr lang="it-IT" dirty="0" err="1" smtClean="0"/>
              <a:t>Forrester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2006]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REQUISITI </a:t>
            </a:r>
            <a:r>
              <a:rPr lang="it-IT" sz="2800" dirty="0" err="1" smtClean="0"/>
              <a:t>DI</a:t>
            </a:r>
            <a:r>
              <a:rPr lang="it-IT" sz="2800" dirty="0" smtClean="0"/>
              <a:t> UN SISTEMA </a:t>
            </a:r>
            <a:r>
              <a:rPr lang="it-IT" sz="2800" dirty="0" err="1" smtClean="0"/>
              <a:t>DI</a:t>
            </a:r>
            <a:r>
              <a:rPr lang="it-IT" sz="2800" dirty="0" smtClean="0"/>
              <a:t> ECOMMERCE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generale…</a:t>
            </a:r>
            <a:endParaRPr lang="it-IT" dirty="0" smtClean="0"/>
          </a:p>
          <a:p>
            <a:pPr lvl="1"/>
            <a:r>
              <a:rPr lang="it-IT" dirty="0" smtClean="0"/>
              <a:t>Un sistema di </a:t>
            </a:r>
            <a:r>
              <a:rPr lang="it-IT" dirty="0" err="1" smtClean="0"/>
              <a:t>ECommerce</a:t>
            </a:r>
            <a:r>
              <a:rPr lang="it-IT" dirty="0" smtClean="0"/>
              <a:t> sicuro deve fornire un sostituto valido </a:t>
            </a:r>
            <a:r>
              <a:rPr lang="it-IT" dirty="0" smtClean="0"/>
              <a:t>al rapporto </a:t>
            </a:r>
            <a:r>
              <a:rPr lang="it-IT" dirty="0" smtClean="0"/>
              <a:t>di fiducia che si instaura tra acquirente e venditore </a:t>
            </a:r>
            <a:r>
              <a:rPr lang="it-IT" dirty="0" smtClean="0"/>
              <a:t>negli acquisti </a:t>
            </a:r>
            <a:r>
              <a:rPr lang="it-IT" dirty="0" smtClean="0"/>
              <a:t>tradizionali:</a:t>
            </a:r>
          </a:p>
          <a:p>
            <a:pPr lvl="1"/>
            <a:r>
              <a:rPr lang="it-IT" dirty="0" smtClean="0"/>
              <a:t>Garantire </a:t>
            </a:r>
            <a:r>
              <a:rPr lang="it-IT" dirty="0" smtClean="0"/>
              <a:t>all’acquirente l’identità e la rintracciabilità </a:t>
            </a:r>
            <a:r>
              <a:rPr lang="it-IT" dirty="0" smtClean="0"/>
              <a:t>del venditore</a:t>
            </a:r>
            <a:endParaRPr lang="it-IT" dirty="0" smtClean="0"/>
          </a:p>
          <a:p>
            <a:pPr lvl="1"/>
            <a:r>
              <a:rPr lang="it-IT" dirty="0" smtClean="0"/>
              <a:t>Garantire </a:t>
            </a:r>
            <a:r>
              <a:rPr lang="it-IT" dirty="0" smtClean="0"/>
              <a:t>al venditore la corretta transazione di pagamento</a:t>
            </a:r>
          </a:p>
          <a:p>
            <a:r>
              <a:rPr lang="it-IT" dirty="0" smtClean="0"/>
              <a:t>Nello </a:t>
            </a:r>
            <a:r>
              <a:rPr lang="it-IT" dirty="0" err="1" smtClean="0"/>
              <a:t>specifico…</a:t>
            </a:r>
            <a:endParaRPr lang="it-IT" dirty="0" smtClean="0"/>
          </a:p>
          <a:p>
            <a:pPr lvl="1"/>
            <a:r>
              <a:rPr lang="it-IT" dirty="0" smtClean="0"/>
              <a:t>Fornire </a:t>
            </a:r>
            <a:r>
              <a:rPr lang="it-IT" dirty="0" smtClean="0"/>
              <a:t>un sistema sicuro per lo scambio di </a:t>
            </a:r>
            <a:r>
              <a:rPr lang="it-IT" dirty="0" smtClean="0"/>
              <a:t>informazioni (confidenzialità </a:t>
            </a:r>
            <a:r>
              <a:rPr lang="it-IT" dirty="0" smtClean="0"/>
              <a:t>e integrità dei dati)</a:t>
            </a:r>
          </a:p>
          <a:p>
            <a:pPr lvl="1"/>
            <a:r>
              <a:rPr lang="it-IT" dirty="0" smtClean="0"/>
              <a:t>Autenticare </a:t>
            </a:r>
            <a:r>
              <a:rPr lang="it-IT" dirty="0" smtClean="0"/>
              <a:t>mutuamente le parti coinvolte nell’operazione (</a:t>
            </a:r>
            <a:r>
              <a:rPr lang="it-IT" dirty="0" smtClean="0"/>
              <a:t>acquirente e </a:t>
            </a:r>
            <a:r>
              <a:rPr lang="it-IT" dirty="0" smtClean="0"/>
              <a:t>venditore, terze parti</a:t>
            </a:r>
            <a:r>
              <a:rPr lang="it-IT" dirty="0" smtClean="0"/>
              <a:t>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 smtClean="0"/>
              <a:t>ULTERIORI REQUISITI </a:t>
            </a:r>
            <a:r>
              <a:rPr lang="it-IT" sz="2400" dirty="0" err="1" smtClean="0"/>
              <a:t>DI</a:t>
            </a:r>
            <a:r>
              <a:rPr lang="it-IT" sz="2400" dirty="0" smtClean="0"/>
              <a:t> UN SISTEMA </a:t>
            </a:r>
            <a:r>
              <a:rPr lang="it-IT" sz="2400" dirty="0" err="1" smtClean="0"/>
              <a:t>DI</a:t>
            </a:r>
            <a:r>
              <a:rPr lang="it-IT" sz="2400" dirty="0" smtClean="0"/>
              <a:t> ECOMMERCE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 Assicurare l’atomicità delle operazioni di pagamento e di </a:t>
            </a:r>
            <a:r>
              <a:rPr lang="it-IT" dirty="0" smtClean="0"/>
              <a:t>evasione dell’ordine</a:t>
            </a:r>
            <a:endParaRPr lang="it-IT" dirty="0" smtClean="0"/>
          </a:p>
          <a:p>
            <a:r>
              <a:rPr lang="it-IT" dirty="0" smtClean="0"/>
              <a:t>Garantire </a:t>
            </a:r>
            <a:r>
              <a:rPr lang="it-IT" dirty="0" smtClean="0"/>
              <a:t>l’interoperabilità delle applicazioni e delle </a:t>
            </a:r>
            <a:r>
              <a:rPr lang="it-IT" dirty="0" smtClean="0"/>
              <a:t>tecnologie (problema </a:t>
            </a:r>
            <a:r>
              <a:rPr lang="it-IT" dirty="0" smtClean="0"/>
              <a:t>della massa critica)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TRANSAZIONI ONLINE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Pagamenti</a:t>
            </a:r>
          </a:p>
          <a:p>
            <a:pPr lvl="1"/>
            <a:r>
              <a:rPr lang="it-IT" dirty="0" smtClean="0"/>
              <a:t>Forma </a:t>
            </a:r>
            <a:r>
              <a:rPr lang="it-IT" dirty="0" smtClean="0"/>
              <a:t>Ordinaria</a:t>
            </a:r>
          </a:p>
          <a:p>
            <a:pPr lvl="1"/>
            <a:r>
              <a:rPr lang="it-IT" dirty="0" smtClean="0"/>
              <a:t>Carta </a:t>
            </a:r>
            <a:r>
              <a:rPr lang="it-IT" dirty="0" smtClean="0"/>
              <a:t>di Credito</a:t>
            </a:r>
          </a:p>
          <a:p>
            <a:pPr lvl="1"/>
            <a:r>
              <a:rPr lang="it-IT" dirty="0" err="1" smtClean="0"/>
              <a:t>Emoney</a:t>
            </a:r>
            <a:endParaRPr lang="it-IT" dirty="0" smtClean="0"/>
          </a:p>
          <a:p>
            <a:pPr lvl="1"/>
            <a:r>
              <a:rPr lang="it-IT" dirty="0" err="1" smtClean="0"/>
              <a:t>Micropayments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TRANSAZIONI ONLINE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Pagamento tramite Carta di Credito</a:t>
            </a:r>
          </a:p>
          <a:p>
            <a:pPr lvl="1"/>
            <a:r>
              <a:rPr lang="it-IT" dirty="0" smtClean="0"/>
              <a:t>Transazione con fase offline: gli estremi della carta di credito vengono comunicati successivamente all’ordine, tramite altri mezzi di comunicazione (fax, telefono), oppure si invia online solo parte del numero di carta e diversamente trasmessa la parte rimanente</a:t>
            </a:r>
          </a:p>
          <a:p>
            <a:pPr lvl="1"/>
            <a:r>
              <a:rPr lang="it-IT" dirty="0" smtClean="0"/>
              <a:t>Transazione </a:t>
            </a:r>
            <a:r>
              <a:rPr lang="it-IT" dirty="0" smtClean="0"/>
              <a:t>totalmente online: l’inserimento degli estremi della carta </a:t>
            </a:r>
            <a:r>
              <a:rPr lang="it-IT" dirty="0" smtClean="0"/>
              <a:t>di credito </a:t>
            </a:r>
            <a:r>
              <a:rPr lang="it-IT" dirty="0" smtClean="0"/>
              <a:t>vengono inseriti online e trasmessi sulla </a:t>
            </a:r>
            <a:r>
              <a:rPr lang="it-IT" dirty="0" smtClean="0"/>
              <a:t>rete. Ovviamente richiede </a:t>
            </a:r>
            <a:r>
              <a:rPr lang="it-IT" dirty="0" smtClean="0"/>
              <a:t>una gestione sicura dei dati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2	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CHE COS’E’ IL COMMERCIO ELETTRONICO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TRANSAZIONI ONLINE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Strumenti di </a:t>
            </a:r>
            <a:r>
              <a:rPr lang="it-IT" dirty="0" err="1" smtClean="0"/>
              <a:t>EMoney</a:t>
            </a:r>
            <a:endParaRPr lang="it-IT" dirty="0" smtClean="0"/>
          </a:p>
          <a:p>
            <a:pPr lvl="1"/>
            <a:r>
              <a:rPr lang="it-IT" dirty="0" smtClean="0"/>
              <a:t>Due strumenti principali:</a:t>
            </a:r>
          </a:p>
          <a:p>
            <a:pPr lvl="1"/>
            <a:r>
              <a:rPr lang="it-IT" dirty="0" smtClean="0"/>
              <a:t>Implementata su Smart Card</a:t>
            </a:r>
          </a:p>
          <a:p>
            <a:pPr lvl="1"/>
            <a:r>
              <a:rPr lang="it-IT" dirty="0" smtClean="0"/>
              <a:t>Moneta Elettronica (</a:t>
            </a:r>
            <a:r>
              <a:rPr lang="it-IT" dirty="0" err="1" smtClean="0"/>
              <a:t>software-based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Micropayments</a:t>
            </a:r>
            <a:endParaRPr lang="it-IT" dirty="0" smtClean="0"/>
          </a:p>
          <a:p>
            <a:pPr lvl="1"/>
            <a:r>
              <a:rPr lang="it-IT" dirty="0" smtClean="0"/>
              <a:t>Strumenti per eseguire pagamenti di somme spesso inferiori di quanto la </a:t>
            </a:r>
            <a:r>
              <a:rPr lang="it-IT" dirty="0" smtClean="0"/>
              <a:t>valuta reale </a:t>
            </a:r>
            <a:r>
              <a:rPr lang="it-IT" dirty="0" smtClean="0"/>
              <a:t>permetta, ad esempio 1/1000th di cent.</a:t>
            </a:r>
          </a:p>
          <a:p>
            <a:pPr lvl="1"/>
            <a:r>
              <a:rPr lang="it-IT" dirty="0" smtClean="0"/>
              <a:t>Data l’entità del pagamento, spesso si rinuncia a sicurezza per alleggerire </a:t>
            </a:r>
            <a:r>
              <a:rPr lang="it-IT" dirty="0" smtClean="0"/>
              <a:t>le operazioni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Gran parte dei sistemi esistenti (</a:t>
            </a:r>
            <a:r>
              <a:rPr lang="it-IT" dirty="0" err="1" smtClean="0"/>
              <a:t>es</a:t>
            </a:r>
            <a:r>
              <a:rPr lang="it-IT" dirty="0" smtClean="0"/>
              <a:t> </a:t>
            </a:r>
            <a:r>
              <a:rPr lang="it-IT" dirty="0" err="1" smtClean="0"/>
              <a:t>Itunes</a:t>
            </a:r>
            <a:r>
              <a:rPr lang="it-IT" dirty="0" smtClean="0"/>
              <a:t> o </a:t>
            </a:r>
            <a:r>
              <a:rPr lang="it-IT" dirty="0" err="1" smtClean="0"/>
              <a:t>PayPal</a:t>
            </a:r>
            <a:r>
              <a:rPr lang="it-IT" dirty="0" smtClean="0"/>
              <a:t>) non sono </a:t>
            </a:r>
            <a:r>
              <a:rPr lang="it-IT" dirty="0" smtClean="0"/>
              <a:t>strettamente </a:t>
            </a:r>
            <a:r>
              <a:rPr lang="it-IT" dirty="0" err="1" smtClean="0"/>
              <a:t>micropayment</a:t>
            </a:r>
            <a:r>
              <a:rPr lang="it-IT" dirty="0" smtClean="0"/>
              <a:t> </a:t>
            </a:r>
            <a:r>
              <a:rPr lang="it-IT" dirty="0" smtClean="0"/>
              <a:t>in quanto permettono transazioni superiori a 1$ / 1€.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EMONEY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Definizione</a:t>
            </a:r>
          </a:p>
          <a:p>
            <a:pPr lvl="1"/>
            <a:r>
              <a:rPr lang="it-IT" dirty="0" smtClean="0"/>
              <a:t>Moneta scambiata esclusivamente in formato elettronico; la transazione </a:t>
            </a:r>
            <a:r>
              <a:rPr lang="it-IT" dirty="0" smtClean="0"/>
              <a:t>avviene tramite </a:t>
            </a:r>
            <a:r>
              <a:rPr lang="it-IT" dirty="0" smtClean="0"/>
              <a:t>un altro sistema oppure </a:t>
            </a:r>
            <a:r>
              <a:rPr lang="it-IT" dirty="0" err="1" smtClean="0"/>
              <a:t>standalone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Il concetto di </a:t>
            </a:r>
            <a:r>
              <a:rPr lang="it-IT" dirty="0" err="1" smtClean="0"/>
              <a:t>EMoney</a:t>
            </a:r>
            <a:r>
              <a:rPr lang="it-IT" dirty="0" smtClean="0"/>
              <a:t> è molto ampio e può essere utilizzato per </a:t>
            </a:r>
            <a:r>
              <a:rPr lang="it-IT" dirty="0" smtClean="0"/>
              <a:t>riferirsi anche </a:t>
            </a:r>
            <a:r>
              <a:rPr lang="it-IT" dirty="0" smtClean="0"/>
              <a:t>a concetti di crittografia finanziaria o alle tecnologie che </a:t>
            </a:r>
            <a:r>
              <a:rPr lang="it-IT" dirty="0" smtClean="0"/>
              <a:t>ne permettono </a:t>
            </a:r>
            <a:r>
              <a:rPr lang="it-IT" dirty="0" smtClean="0"/>
              <a:t>l’implementazione e l’utilizzo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EMONEY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VANTAGGI</a:t>
            </a:r>
          </a:p>
          <a:p>
            <a:pPr lvl="1"/>
            <a:r>
              <a:rPr lang="it-IT" dirty="0" smtClean="0"/>
              <a:t>Economicità </a:t>
            </a:r>
            <a:r>
              <a:rPr lang="it-IT" dirty="0" smtClean="0"/>
              <a:t>delle transazioni in confronto a carta di credito</a:t>
            </a:r>
          </a:p>
          <a:p>
            <a:pPr lvl="1"/>
            <a:r>
              <a:rPr lang="it-IT" dirty="0" smtClean="0"/>
              <a:t>Anonimato</a:t>
            </a:r>
          </a:p>
          <a:p>
            <a:pPr lvl="1"/>
            <a:r>
              <a:rPr lang="it-IT" dirty="0" smtClean="0"/>
              <a:t>Possibilità di usufruire di diversi servizi messi a disposizione da banche o altre associazioni</a:t>
            </a:r>
          </a:p>
          <a:p>
            <a:pPr lvl="1"/>
            <a:r>
              <a:rPr lang="it-IT" dirty="0" smtClean="0"/>
              <a:t>Possibilità di trasferire denaro senza l’effettivo trasferimento “fisico”</a:t>
            </a:r>
          </a:p>
          <a:p>
            <a:pPr lvl="1"/>
            <a:r>
              <a:rPr lang="it-IT" dirty="0" smtClean="0"/>
              <a:t>Permette l’utilizzo di denaro anche senza avere un conto in banca attivo</a:t>
            </a:r>
          </a:p>
          <a:p>
            <a:pPr lvl="1"/>
            <a:r>
              <a:rPr lang="it-IT" dirty="0" smtClean="0"/>
              <a:t>Mercato più </a:t>
            </a:r>
            <a:r>
              <a:rPr lang="it-IT" dirty="0" smtClean="0"/>
              <a:t>ampio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EMONEY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SVANTAGGI</a:t>
            </a:r>
          </a:p>
          <a:p>
            <a:pPr lvl="1"/>
            <a:r>
              <a:rPr lang="it-IT" dirty="0" smtClean="0"/>
              <a:t>Furti</a:t>
            </a:r>
          </a:p>
          <a:p>
            <a:pPr lvl="1"/>
            <a:r>
              <a:rPr lang="it-IT" dirty="0" smtClean="0"/>
              <a:t>Fallimenti tecnologici</a:t>
            </a:r>
          </a:p>
          <a:p>
            <a:pPr lvl="1"/>
            <a:r>
              <a:rPr lang="it-IT" dirty="0" err="1" smtClean="0"/>
              <a:t>Tracking</a:t>
            </a:r>
            <a:r>
              <a:rPr lang="it-IT" dirty="0" smtClean="0"/>
              <a:t> delle informazioni</a:t>
            </a:r>
          </a:p>
          <a:p>
            <a:pPr lvl="1"/>
            <a:r>
              <a:rPr lang="it-IT" dirty="0" smtClean="0"/>
              <a:t>Perdita dell’interazione umana</a:t>
            </a:r>
          </a:p>
          <a:p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STORIA DEL COMMERCIO ELETTRONICO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Anni 70</a:t>
            </a:r>
          </a:p>
          <a:p>
            <a:pPr lvl="1"/>
            <a:r>
              <a:rPr lang="it-IT" dirty="0" smtClean="0"/>
              <a:t>Facilitare le transazioni commerciali tramite strumenti elettronici</a:t>
            </a:r>
          </a:p>
          <a:p>
            <a:pPr lvl="1"/>
            <a:r>
              <a:rPr lang="en-US" dirty="0" err="1" smtClean="0"/>
              <a:t>quali</a:t>
            </a:r>
            <a:r>
              <a:rPr lang="en-US" dirty="0" smtClean="0"/>
              <a:t> Electronic Data Interchange (EDI) e Electronic Funds </a:t>
            </a:r>
            <a:r>
              <a:rPr lang="en-US" dirty="0" smtClean="0"/>
              <a:t>Transfer </a:t>
            </a:r>
            <a:r>
              <a:rPr lang="it-IT" dirty="0" smtClean="0"/>
              <a:t>(EFT</a:t>
            </a:r>
            <a:r>
              <a:rPr lang="it-IT" dirty="0" smtClean="0"/>
              <a:t>).</a:t>
            </a:r>
          </a:p>
          <a:p>
            <a:r>
              <a:rPr lang="it-IT" dirty="0" smtClean="0"/>
              <a:t>Anni 80</a:t>
            </a:r>
          </a:p>
          <a:p>
            <a:pPr lvl="1"/>
            <a:r>
              <a:rPr lang="it-IT" dirty="0" smtClean="0"/>
              <a:t>Aumento della crescita di uso e accettazione di carte di credito,</a:t>
            </a:r>
          </a:p>
          <a:p>
            <a:pPr lvl="1"/>
            <a:r>
              <a:rPr lang="en-US" dirty="0" smtClean="0"/>
              <a:t>Automated Teller Machines (ATM) e telephone-banking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STORIA DEL COMMERCIO ELETTRONICO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Anni 90</a:t>
            </a:r>
          </a:p>
          <a:p>
            <a:pPr lvl="1"/>
            <a:r>
              <a:rPr lang="it-IT" dirty="0" smtClean="0"/>
              <a:t>L’</a:t>
            </a:r>
            <a:r>
              <a:rPr lang="it-IT" dirty="0" err="1" smtClean="0"/>
              <a:t>ECommerce</a:t>
            </a:r>
            <a:r>
              <a:rPr lang="it-IT" dirty="0" smtClean="0"/>
              <a:t> include sistemi di analisi delle informazioni, quali ERP,</a:t>
            </a:r>
          </a:p>
          <a:p>
            <a:pPr lvl="1"/>
            <a:r>
              <a:rPr lang="it-IT" dirty="0" smtClean="0"/>
              <a:t>data </a:t>
            </a:r>
            <a:r>
              <a:rPr lang="it-IT" dirty="0" err="1" smtClean="0"/>
              <a:t>mining</a:t>
            </a:r>
            <a:r>
              <a:rPr lang="it-IT" dirty="0" smtClean="0"/>
              <a:t> e data </a:t>
            </a:r>
            <a:r>
              <a:rPr lang="it-IT" dirty="0" err="1" smtClean="0"/>
              <a:t>warehouse</a:t>
            </a:r>
            <a:r>
              <a:rPr lang="it-IT" dirty="0" smtClean="0"/>
              <a:t>, coinvolgendo gran parte della </a:t>
            </a:r>
            <a:r>
              <a:rPr lang="it-IT" dirty="0" err="1" smtClean="0"/>
              <a:t>value</a:t>
            </a:r>
            <a:r>
              <a:rPr lang="it-IT" dirty="0" smtClean="0"/>
              <a:t> </a:t>
            </a:r>
            <a:r>
              <a:rPr lang="it-IT" dirty="0" err="1" smtClean="0"/>
              <a:t>chain</a:t>
            </a:r>
            <a:r>
              <a:rPr lang="it-IT" dirty="0" smtClean="0"/>
              <a:t> </a:t>
            </a:r>
            <a:r>
              <a:rPr lang="it-IT" dirty="0" smtClean="0"/>
              <a:t>aziendale (</a:t>
            </a:r>
            <a:r>
              <a:rPr lang="it-IT" dirty="0" err="1" smtClean="0"/>
              <a:t>EBusiness</a:t>
            </a:r>
            <a:r>
              <a:rPr lang="it-IT" dirty="0" smtClean="0"/>
              <a:t>).</a:t>
            </a:r>
          </a:p>
          <a:p>
            <a:r>
              <a:rPr lang="it-IT" dirty="0" smtClean="0"/>
              <a:t>2000 e </a:t>
            </a:r>
            <a:r>
              <a:rPr lang="it-IT" dirty="0" err="1" smtClean="0"/>
              <a:t>DotCom</a:t>
            </a:r>
            <a:r>
              <a:rPr lang="it-IT" dirty="0" smtClean="0"/>
              <a:t> Era</a:t>
            </a:r>
          </a:p>
          <a:p>
            <a:pPr lvl="1"/>
            <a:r>
              <a:rPr lang="it-IT" dirty="0" err="1" smtClean="0"/>
              <a:t>ECommerce</a:t>
            </a:r>
            <a:r>
              <a:rPr lang="it-IT" dirty="0" smtClean="0"/>
              <a:t> si evolve in </a:t>
            </a:r>
            <a:r>
              <a:rPr lang="it-IT" dirty="0" err="1" smtClean="0"/>
              <a:t>WebCommerce</a:t>
            </a:r>
            <a:r>
              <a:rPr lang="it-IT" dirty="0" smtClean="0"/>
              <a:t>, ossia la vendita e l’acquisto di</a:t>
            </a:r>
          </a:p>
          <a:p>
            <a:pPr lvl="1"/>
            <a:r>
              <a:rPr lang="it-IT" dirty="0" smtClean="0"/>
              <a:t>beni tramite il </a:t>
            </a:r>
            <a:r>
              <a:rPr lang="it-IT" dirty="0" err="1" smtClean="0"/>
              <a:t>WorldWideWeb</a:t>
            </a:r>
            <a:r>
              <a:rPr lang="it-IT" dirty="0" smtClean="0"/>
              <a:t>. Si utilizzano protocolli di sicurezza e</a:t>
            </a:r>
          </a:p>
          <a:p>
            <a:pPr lvl="1"/>
            <a:r>
              <a:rPr lang="it-IT" dirty="0" smtClean="0"/>
              <a:t>servizi di pagamento elettronici. Nascono aziende “pure </a:t>
            </a:r>
            <a:r>
              <a:rPr lang="it-IT" dirty="0" err="1" smtClean="0"/>
              <a:t>ecommerce</a:t>
            </a:r>
            <a:r>
              <a:rPr lang="it-IT" dirty="0" smtClean="0"/>
              <a:t>”.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STORIA DEL COMMERCIO ELETTRONICO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Oggi</a:t>
            </a:r>
          </a:p>
          <a:p>
            <a:pPr lvl="1"/>
            <a:r>
              <a:rPr lang="it-IT" dirty="0" err="1" smtClean="0"/>
              <a:t>ECommerce</a:t>
            </a:r>
            <a:r>
              <a:rPr lang="it-IT" dirty="0" smtClean="0"/>
              <a:t> include un ampio intervallo di attività e </a:t>
            </a:r>
            <a:r>
              <a:rPr lang="it-IT" dirty="0" smtClean="0"/>
              <a:t>processi elettronici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Si stanno sviluppando tecnologie innovative, soprattutto nell’ambito dell’</a:t>
            </a:r>
            <a:r>
              <a:rPr lang="it-IT" dirty="0" err="1" smtClean="0"/>
              <a:t>ecommerce</a:t>
            </a:r>
            <a:r>
              <a:rPr lang="it-IT" dirty="0" smtClean="0"/>
              <a:t> mobile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ABITUDINI </a:t>
            </a:r>
            <a:r>
              <a:rPr lang="it-IT" sz="2800" dirty="0" err="1" smtClean="0"/>
              <a:t>DI</a:t>
            </a:r>
            <a:r>
              <a:rPr lang="it-IT" sz="2800" dirty="0" smtClean="0"/>
              <a:t> CONSUMO DEGLI ITALIANI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Dal report:</a:t>
            </a:r>
            <a:br>
              <a:rPr lang="it-IT" dirty="0" smtClean="0"/>
            </a:br>
            <a:endParaRPr lang="it-IT" dirty="0" smtClean="0"/>
          </a:p>
          <a:p>
            <a:pPr lvl="2"/>
            <a:r>
              <a:rPr lang="it-IT" dirty="0" smtClean="0">
                <a:hlinkClick r:id="rId2"/>
              </a:rPr>
              <a:t>http</a:t>
            </a:r>
            <a:r>
              <a:rPr lang="it-IT" dirty="0" smtClean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www.buzzes.eu/</a:t>
            </a:r>
            <a:r>
              <a:rPr lang="it-IT" dirty="0" err="1" smtClean="0">
                <a:hlinkClick r:id="rId2"/>
              </a:rPr>
              <a:t>blogit</a:t>
            </a:r>
            <a:r>
              <a:rPr lang="it-IT" dirty="0" smtClean="0">
                <a:hlinkClick r:id="rId2"/>
              </a:rPr>
              <a:t>/2011/05/</a:t>
            </a:r>
            <a:r>
              <a:rPr lang="it-IT" dirty="0" err="1" smtClean="0">
                <a:hlinkClick r:id="rId2"/>
              </a:rPr>
              <a:t>e-commerce-abitudini-acquisto-italiani</a:t>
            </a:r>
            <a:r>
              <a:rPr lang="it-IT" dirty="0" smtClean="0">
                <a:hlinkClick r:id="rId2"/>
              </a:rPr>
              <a:t>.html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FIDUCIA NELLE SOLUZIONI TECNOLOGICHE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gli utenti italiani i </a:t>
            </a:r>
            <a:r>
              <a:rPr lang="it-IT" b="1" dirty="0" smtClean="0"/>
              <a:t>motori di ricerca</a:t>
            </a:r>
            <a:r>
              <a:rPr lang="it-IT" dirty="0" smtClean="0"/>
              <a:t>, i </a:t>
            </a:r>
            <a:r>
              <a:rPr lang="it-IT" b="1" dirty="0" smtClean="0"/>
              <a:t>comparatori di prezzi </a:t>
            </a:r>
            <a:r>
              <a:rPr lang="it-IT" dirty="0" smtClean="0"/>
              <a:t>e le </a:t>
            </a:r>
            <a:r>
              <a:rPr lang="it-IT" b="1" dirty="0" smtClean="0"/>
              <a:t>newsletter </a:t>
            </a:r>
            <a:r>
              <a:rPr lang="it-IT" dirty="0" smtClean="0"/>
              <a:t>sono delle fonti di riferimento autorevoli e affidabili, </a:t>
            </a:r>
            <a:r>
              <a:rPr lang="it-IT" i="1" dirty="0" smtClean="0"/>
              <a:t>mentre i </a:t>
            </a:r>
            <a:r>
              <a:rPr lang="it-IT" b="1" i="1" dirty="0" smtClean="0"/>
              <a:t>social network</a:t>
            </a:r>
            <a:r>
              <a:rPr lang="it-IT" i="1" dirty="0" smtClean="0"/>
              <a:t> non godono ancora di fiducia</a:t>
            </a:r>
            <a:r>
              <a:rPr lang="it-IT" i="1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8596064" cy="519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COMMERCIALIZZAZIONE </a:t>
            </a:r>
            <a:r>
              <a:rPr lang="it-IT" dirty="0" err="1" smtClean="0"/>
              <a:t>DI</a:t>
            </a:r>
            <a:r>
              <a:rPr lang="it-IT" dirty="0" smtClean="0"/>
              <a:t> PRODOTTI E SERVIZI TRAMITE LA RETE</a:t>
            </a:r>
          </a:p>
          <a:p>
            <a:r>
              <a:rPr lang="it-IT" dirty="0" smtClean="0"/>
              <a:t>LE TRANSAZIONI ONLINE</a:t>
            </a:r>
          </a:p>
          <a:p>
            <a:r>
              <a:rPr lang="it-IT" dirty="0" smtClean="0"/>
              <a:t>BREVE STORIA DEL COMMERCIO ELETTRONICO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ABITUDINI </a:t>
            </a:r>
            <a:r>
              <a:rPr lang="it-IT" dirty="0" err="1" smtClean="0"/>
              <a:t>DI</a:t>
            </a:r>
            <a:r>
              <a:rPr lang="it-IT" dirty="0" smtClean="0"/>
              <a:t>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L’87% degli italiani preferisce</a:t>
            </a:r>
            <a:r>
              <a:rPr lang="it-IT" b="1" dirty="0" smtClean="0"/>
              <a:t> acquistare da casa</a:t>
            </a:r>
            <a:r>
              <a:rPr lang="it-IT" dirty="0" smtClean="0"/>
              <a:t> e il resto dall’ufficio. Molti acquistano indifferentemente in vari momenti della giornata (41%) ma il 48% degli intervistati dichiara di preferire </a:t>
            </a:r>
            <a:r>
              <a:rPr lang="it-IT" b="1" dirty="0" smtClean="0"/>
              <a:t>l’acquisto serale e notturno </a:t>
            </a:r>
            <a:r>
              <a:rPr lang="it-IT" dirty="0" smtClean="0"/>
              <a:t>(dopo cena, quando torno a casa dal lavoro di notte</a:t>
            </a:r>
            <a:r>
              <a:rPr lang="it-IT" dirty="0" smtClean="0"/>
              <a:t>).</a:t>
            </a:r>
          </a:p>
          <a:p>
            <a:r>
              <a:rPr lang="it-IT" dirty="0" smtClean="0"/>
              <a:t>La sicurezza delle transazioni online diventa pertinente con il crescere dell’</a:t>
            </a:r>
            <a:r>
              <a:rPr lang="it-IT" dirty="0" err="1" smtClean="0"/>
              <a:t>eta</a:t>
            </a:r>
            <a:r>
              <a:rPr lang="it-IT" dirty="0" smtClean="0"/>
              <a:t>: il </a:t>
            </a:r>
            <a:r>
              <a:rPr lang="it-IT" b="1" dirty="0" smtClean="0"/>
              <a:t>71% </a:t>
            </a:r>
            <a:r>
              <a:rPr lang="it-IT" dirty="0" smtClean="0"/>
              <a:t>dei cosiddetti </a:t>
            </a:r>
            <a:r>
              <a:rPr lang="it-IT" b="1" dirty="0" smtClean="0"/>
              <a:t>“nativi digitali”</a:t>
            </a:r>
            <a:r>
              <a:rPr lang="it-IT" dirty="0" smtClean="0"/>
              <a:t>(10-19 anni) e il 44% dei giovani tra i 20 e i 29 anni,  </a:t>
            </a:r>
            <a:r>
              <a:rPr lang="it-IT" b="1" dirty="0" smtClean="0"/>
              <a:t>non considera insicuro inviare i propri dati via internet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395837" cy="518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Pagamenti e </a:t>
            </a:r>
            <a:r>
              <a:rPr lang="it-IT" dirty="0" err="1" smtClean="0"/>
              <a:t>EMoney</a:t>
            </a:r>
            <a:endParaRPr lang="it-IT" dirty="0" smtClean="0"/>
          </a:p>
          <a:p>
            <a:pPr lvl="1"/>
            <a:r>
              <a:rPr lang="en-US" dirty="0" smtClean="0"/>
              <a:t>Web </a:t>
            </a:r>
            <a:r>
              <a:rPr lang="en-US" dirty="0" smtClean="0"/>
              <a:t>Security &amp; Commerce - </a:t>
            </a:r>
            <a:r>
              <a:rPr lang="en-US" dirty="0" err="1" smtClean="0"/>
              <a:t>Simson</a:t>
            </a:r>
            <a:r>
              <a:rPr lang="en-US" dirty="0" smtClean="0"/>
              <a:t> </a:t>
            </a:r>
            <a:r>
              <a:rPr lang="en-US" dirty="0" err="1" smtClean="0"/>
              <a:t>Garfinkel</a:t>
            </a:r>
            <a:r>
              <a:rPr lang="en-US" dirty="0" smtClean="0"/>
              <a:t> with Gene </a:t>
            </a:r>
            <a:r>
              <a:rPr lang="en-US" dirty="0" err="1" smtClean="0"/>
              <a:t>Spafford</a:t>
            </a:r>
            <a:r>
              <a:rPr lang="en-US" dirty="0" smtClean="0"/>
              <a:t> - </a:t>
            </a:r>
            <a:r>
              <a:rPr lang="en-US" dirty="0" err="1" smtClean="0"/>
              <a:t>O'Really</a:t>
            </a:r>
            <a:endParaRPr lang="en-US" dirty="0" smtClean="0"/>
          </a:p>
          <a:p>
            <a:pPr lvl="1"/>
            <a:r>
              <a:rPr lang="it-IT" dirty="0" smtClean="0"/>
              <a:t>RSA </a:t>
            </a:r>
            <a:r>
              <a:rPr lang="it-IT" dirty="0" err="1" smtClean="0"/>
              <a:t>Labs</a:t>
            </a:r>
            <a:r>
              <a:rPr lang="it-IT" dirty="0" smtClean="0"/>
              <a:t>: http://www.rsa.com/</a:t>
            </a:r>
            <a:r>
              <a:rPr lang="it-IT" dirty="0" err="1" smtClean="0"/>
              <a:t>rsalabs</a:t>
            </a:r>
            <a:r>
              <a:rPr lang="it-IT" dirty="0" smtClean="0"/>
              <a:t>/</a:t>
            </a:r>
            <a:r>
              <a:rPr lang="it-IT" dirty="0" err="1" smtClean="0"/>
              <a:t>node.asp</a:t>
            </a:r>
            <a:r>
              <a:rPr lang="it-IT" dirty="0" smtClean="0"/>
              <a:t>?id=2289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DEFINIZIONE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COMMERCIO ELETTRONICO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3200" dirty="0" smtClean="0"/>
              <a:t>“Svolgimento di attività commerciali e di transazioni per via elettronica”</a:t>
            </a:r>
          </a:p>
          <a:p>
            <a:endParaRPr lang="it-IT" sz="3200" dirty="0" smtClean="0"/>
          </a:p>
          <a:p>
            <a:pPr lvl="1"/>
            <a:r>
              <a:rPr lang="it-IT" sz="2900" dirty="0" smtClean="0"/>
              <a:t>Commercializzazione di beni e servizi</a:t>
            </a:r>
          </a:p>
          <a:p>
            <a:endParaRPr lang="it-IT" sz="3200" dirty="0" smtClean="0"/>
          </a:p>
          <a:p>
            <a:pPr lvl="1"/>
            <a:r>
              <a:rPr lang="it-IT" sz="2900" dirty="0" smtClean="0"/>
              <a:t>Distribuzione di contenuti digitali</a:t>
            </a:r>
          </a:p>
          <a:p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ATTIVITA’ </a:t>
            </a:r>
            <a:r>
              <a:rPr lang="it-IT" dirty="0" err="1" smtClean="0"/>
              <a:t>DI</a:t>
            </a:r>
            <a:r>
              <a:rPr lang="it-IT" dirty="0" smtClean="0"/>
              <a:t> E-COMMERCE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Operazioni finanziarie e di borsa (banking e trading on-line)</a:t>
            </a:r>
          </a:p>
          <a:p>
            <a:endParaRPr lang="it-IT" sz="2800" dirty="0" smtClean="0"/>
          </a:p>
          <a:p>
            <a:r>
              <a:rPr lang="it-IT" sz="2800" dirty="0" smtClean="0"/>
              <a:t>Vetrine virtuali e cataloghi on-line (shopping on-line)</a:t>
            </a:r>
          </a:p>
          <a:p>
            <a:endParaRPr lang="it-IT" sz="2800" dirty="0" smtClean="0"/>
          </a:p>
          <a:p>
            <a:r>
              <a:rPr lang="it-IT" sz="2800" dirty="0" smtClean="0"/>
              <a:t>Appalti pubblici ed altre procedure di tipo transattivo della pubblica amministrazione.</a:t>
            </a:r>
          </a:p>
          <a:p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QUATTRO AREE FONDAMENTALI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Commercio elettronico tra aziende (business </a:t>
            </a:r>
            <a:r>
              <a:rPr lang="it-IT" sz="2800" dirty="0" err="1" smtClean="0"/>
              <a:t>to</a:t>
            </a:r>
            <a:r>
              <a:rPr lang="it-IT" sz="2800" dirty="0" smtClean="0"/>
              <a:t> business - </a:t>
            </a:r>
            <a:r>
              <a:rPr lang="it-IT" dirty="0" smtClean="0"/>
              <a:t>B2B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Commercio elettronico tra aziende e consumatori (business </a:t>
            </a:r>
            <a:r>
              <a:rPr lang="it-IT" sz="2800" dirty="0" err="1" smtClean="0"/>
              <a:t>to</a:t>
            </a:r>
            <a:r>
              <a:rPr lang="it-IT" sz="2800" dirty="0" smtClean="0"/>
              <a:t> consumer - </a:t>
            </a:r>
            <a:r>
              <a:rPr lang="it-IT" dirty="0" smtClean="0"/>
              <a:t>B2C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Rapporti tra Pubblica Amministrazione e aziende (</a:t>
            </a:r>
            <a:r>
              <a:rPr lang="it-IT" dirty="0" smtClean="0"/>
              <a:t>Public </a:t>
            </a:r>
            <a:r>
              <a:rPr lang="it-IT" dirty="0" err="1" smtClean="0"/>
              <a:t>Agencies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business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Rapporti tra Pubblica Amministrazione e cittadini (</a:t>
            </a:r>
            <a:r>
              <a:rPr lang="it-IT" dirty="0" smtClean="0"/>
              <a:t>Public </a:t>
            </a:r>
            <a:r>
              <a:rPr lang="it-IT" dirty="0" err="1" smtClean="0"/>
              <a:t>Agencies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citizens</a:t>
            </a:r>
            <a:r>
              <a:rPr lang="it-IT" sz="2800" dirty="0" smtClean="0"/>
              <a:t>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SISTEMI </a:t>
            </a:r>
            <a:r>
              <a:rPr lang="it-IT" dirty="0" err="1" smtClean="0"/>
              <a:t>DI</a:t>
            </a:r>
            <a:r>
              <a:rPr lang="it-IT" dirty="0" smtClean="0"/>
              <a:t> ECOMMERCE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E-shop</a:t>
            </a:r>
          </a:p>
          <a:p>
            <a:pPr lvl="1"/>
            <a:r>
              <a:rPr lang="it-IT" dirty="0" smtClean="0"/>
              <a:t>Negozi virtuali.</a:t>
            </a:r>
          </a:p>
          <a:p>
            <a:r>
              <a:rPr lang="it-IT" dirty="0" err="1" smtClean="0"/>
              <a:t>E-auction</a:t>
            </a:r>
            <a:endParaRPr lang="it-IT" dirty="0" smtClean="0"/>
          </a:p>
          <a:p>
            <a:pPr lvl="1"/>
            <a:r>
              <a:rPr lang="it-IT" dirty="0" smtClean="0"/>
              <a:t>Sistemi di asta online.</a:t>
            </a:r>
          </a:p>
          <a:p>
            <a:r>
              <a:rPr lang="it-IT" dirty="0" err="1" smtClean="0"/>
              <a:t>E-mall</a:t>
            </a:r>
            <a:endParaRPr lang="it-IT" dirty="0" smtClean="0"/>
          </a:p>
          <a:p>
            <a:pPr lvl="1"/>
            <a:r>
              <a:rPr lang="it-IT" dirty="0" smtClean="0"/>
              <a:t>Sistemi di commercializzazione di prodotti e servizi di provenienza eterogenea (come in un centro commerciale).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ARCHITETTURA </a:t>
            </a:r>
            <a:r>
              <a:rPr lang="it-IT" sz="2400" dirty="0" err="1" smtClean="0"/>
              <a:t>DI</a:t>
            </a:r>
            <a:r>
              <a:rPr lang="it-IT" sz="2400" dirty="0" smtClean="0"/>
              <a:t> UN SISTEMA </a:t>
            </a:r>
            <a:r>
              <a:rPr lang="it-IT" sz="2400" dirty="0" err="1" smtClean="0"/>
              <a:t>DI</a:t>
            </a:r>
            <a:r>
              <a:rPr lang="it-IT" sz="2400" dirty="0" smtClean="0"/>
              <a:t> ECOMMERCE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Transazione </a:t>
            </a:r>
            <a:r>
              <a:rPr lang="it-IT" dirty="0" err="1" smtClean="0"/>
              <a:t>Ecommerce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L’acquirente </a:t>
            </a:r>
            <a:r>
              <a:rPr lang="it-IT" dirty="0" smtClean="0"/>
              <a:t>sfoglia un catalogo di prodotti o servizi on-line</a:t>
            </a:r>
          </a:p>
          <a:p>
            <a:pPr lvl="1"/>
            <a:r>
              <a:rPr lang="it-IT" dirty="0" smtClean="0"/>
              <a:t>Seleziona </a:t>
            </a:r>
            <a:r>
              <a:rPr lang="it-IT" dirty="0" smtClean="0"/>
              <a:t>i prodotti da acquistare (</a:t>
            </a:r>
            <a:r>
              <a:rPr lang="it-IT" dirty="0" err="1" smtClean="0"/>
              <a:t>eCart</a:t>
            </a:r>
            <a:r>
              <a:rPr lang="it-IT" dirty="0" smtClean="0"/>
              <a:t>) e sceglie la modalità </a:t>
            </a:r>
            <a:r>
              <a:rPr lang="it-IT" dirty="0" smtClean="0"/>
              <a:t>di pagamento</a:t>
            </a:r>
            <a:endParaRPr lang="it-IT" dirty="0" smtClean="0"/>
          </a:p>
          <a:p>
            <a:pPr lvl="1"/>
            <a:r>
              <a:rPr lang="it-IT" dirty="0" smtClean="0"/>
              <a:t>Il </a:t>
            </a:r>
            <a:r>
              <a:rPr lang="it-IT" dirty="0" smtClean="0"/>
              <a:t>venditore verifica i dati relativi all’ordine</a:t>
            </a:r>
          </a:p>
          <a:p>
            <a:pPr lvl="1"/>
            <a:r>
              <a:rPr lang="it-IT" dirty="0" smtClean="0"/>
              <a:t>Eventualmente</a:t>
            </a:r>
            <a:r>
              <a:rPr lang="it-IT" dirty="0" smtClean="0"/>
              <a:t>, il venditore richiede l’autorizzazione di </a:t>
            </a:r>
            <a:r>
              <a:rPr lang="it-IT" dirty="0" smtClean="0"/>
              <a:t>pagamento alla </a:t>
            </a:r>
            <a:r>
              <a:rPr lang="it-IT" dirty="0" smtClean="0"/>
              <a:t>banca dell’acquirente</a:t>
            </a:r>
          </a:p>
          <a:p>
            <a:r>
              <a:rPr lang="it-IT" dirty="0" smtClean="0"/>
              <a:t>Se l’esito è positivo</a:t>
            </a:r>
            <a:r>
              <a:rPr lang="it-IT" dirty="0" smtClean="0"/>
              <a:t>:</a:t>
            </a:r>
            <a:endParaRPr lang="it-IT" dirty="0" smtClean="0"/>
          </a:p>
          <a:p>
            <a:pPr lvl="1"/>
            <a:r>
              <a:rPr lang="it-IT" dirty="0" smtClean="0"/>
              <a:t>Il </a:t>
            </a:r>
            <a:r>
              <a:rPr lang="it-IT" dirty="0" smtClean="0"/>
              <a:t>venditore notifica l’esito della transizione e gestisce l’ordine</a:t>
            </a:r>
          </a:p>
          <a:p>
            <a:pPr lvl="1"/>
            <a:r>
              <a:rPr lang="it-IT" dirty="0" smtClean="0"/>
              <a:t>Il </a:t>
            </a:r>
            <a:r>
              <a:rPr lang="it-IT" dirty="0" smtClean="0"/>
              <a:t>bene o il servizio è consegnato al cliente</a:t>
            </a:r>
          </a:p>
          <a:p>
            <a:pPr lvl="1"/>
            <a:r>
              <a:rPr lang="it-IT" dirty="0" smtClean="0"/>
              <a:t>Il </a:t>
            </a:r>
            <a:r>
              <a:rPr lang="it-IT" dirty="0" smtClean="0"/>
              <a:t>venditore richiede l’esecuzione del pagamento alla </a:t>
            </a:r>
            <a:r>
              <a:rPr lang="it-IT" dirty="0" smtClean="0"/>
              <a:t>banca dell’acquirente.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ARCHITETTURA </a:t>
            </a:r>
            <a:r>
              <a:rPr lang="it-IT" sz="2400" dirty="0" err="1" smtClean="0"/>
              <a:t>DI</a:t>
            </a:r>
            <a:r>
              <a:rPr lang="it-IT" sz="2400" dirty="0" smtClean="0"/>
              <a:t> UN SISTEMA </a:t>
            </a:r>
            <a:r>
              <a:rPr lang="it-IT" sz="2400" dirty="0" err="1" smtClean="0"/>
              <a:t>DI</a:t>
            </a:r>
            <a:r>
              <a:rPr lang="it-IT" sz="2400" dirty="0" smtClean="0"/>
              <a:t> ECOMMERCE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l’esito è negativo:</a:t>
            </a:r>
          </a:p>
          <a:p>
            <a:pPr lvl="1"/>
            <a:r>
              <a:rPr lang="it-IT" dirty="0" smtClean="0"/>
              <a:t>Il </a:t>
            </a:r>
            <a:r>
              <a:rPr lang="it-IT" dirty="0" smtClean="0"/>
              <a:t>venditore notifica l’esito negativo all’acquirente e tutte </a:t>
            </a:r>
            <a:r>
              <a:rPr lang="it-IT" dirty="0" smtClean="0"/>
              <a:t>le operazioni </a:t>
            </a:r>
            <a:r>
              <a:rPr lang="it-IT" dirty="0" smtClean="0"/>
              <a:t>fino a quel momento effettuate devono essere eliminate</a:t>
            </a:r>
          </a:p>
          <a:p>
            <a:r>
              <a:rPr lang="it-IT" dirty="0" smtClean="0"/>
              <a:t>Differenze con il commercio tradizionale</a:t>
            </a:r>
          </a:p>
          <a:p>
            <a:pPr lvl="1"/>
            <a:r>
              <a:rPr lang="it-IT" dirty="0" smtClean="0"/>
              <a:t>Dati </a:t>
            </a:r>
            <a:r>
              <a:rPr lang="it-IT" dirty="0" smtClean="0"/>
              <a:t>importanti viaggiano su una rete non sicura</a:t>
            </a:r>
          </a:p>
          <a:p>
            <a:pPr lvl="1"/>
            <a:r>
              <a:rPr lang="it-IT" dirty="0" smtClean="0"/>
              <a:t>Venditore </a:t>
            </a:r>
            <a:r>
              <a:rPr lang="it-IT" dirty="0" smtClean="0"/>
              <a:t>e acquirente non si “conoscono”: manca il fattore fiducia</a:t>
            </a:r>
          </a:p>
          <a:p>
            <a:pPr lvl="1"/>
            <a:r>
              <a:rPr lang="it-IT" dirty="0" smtClean="0"/>
              <a:t>Aspetti </a:t>
            </a:r>
            <a:r>
              <a:rPr lang="it-IT" dirty="0" smtClean="0"/>
              <a:t>sociali: mancanza della “gratificazione” istantanea dell’acquisto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1383</Words>
  <Application>Microsoft Office PowerPoint</Application>
  <PresentationFormat>Presentazione su schermo (4:3)</PresentationFormat>
  <Paragraphs>203</Paragraphs>
  <Slides>32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Presentazione del lavoro del team</vt:lpstr>
      <vt:lpstr>INFORMATICA PER IL COMMERCIO ELETTRONICO</vt:lpstr>
      <vt:lpstr>INDICE</vt:lpstr>
      <vt:lpstr>AGENDA</vt:lpstr>
      <vt:lpstr>DEFINIZIONE DI COMMERCIO ELETTRONICO</vt:lpstr>
      <vt:lpstr>TIPI DI ATTIVITA’ DI E-COMMERCE</vt:lpstr>
      <vt:lpstr>QUATTRO AREE FONDAMENTALI</vt:lpstr>
      <vt:lpstr>TIPI DI SISTEMI DI ECOMMERCE</vt:lpstr>
      <vt:lpstr>ARCHITETTURA DI UN SISTEMA DI ECOMMERCE</vt:lpstr>
      <vt:lpstr>ARCHITETTURA DI UN SISTEMA DI ECOMMERCE</vt:lpstr>
      <vt:lpstr>ARCHITETTURA GENERALE  DI UN SISTEMA DI E-COMMERCE</vt:lpstr>
      <vt:lpstr>VANTAGGI DEL COMMERCIO ELETTRONICO</vt:lpstr>
      <vt:lpstr>ASPETTI DEL COMMERCIO ELETTRONICO</vt:lpstr>
      <vt:lpstr>PROBLEMI DEL COMMERCIO ELETTRONICO</vt:lpstr>
      <vt:lpstr>ALCUNI DATI STATISTICI DEL 2006</vt:lpstr>
      <vt:lpstr>ALTRI DATI STATISTICI DEL 2006</vt:lpstr>
      <vt:lpstr>REQUISITI DI UN SISTEMA DI ECOMMERCE</vt:lpstr>
      <vt:lpstr>ULTERIORI REQUISITI DI UN SISTEMA DI ECOMMERCE</vt:lpstr>
      <vt:lpstr>LE TRANSAZIONI ONLINE</vt:lpstr>
      <vt:lpstr>LE TRANSAZIONI ONLINE</vt:lpstr>
      <vt:lpstr>LE TRANSAZIONI ONLINE</vt:lpstr>
      <vt:lpstr>EMONEY</vt:lpstr>
      <vt:lpstr>EMONEY</vt:lpstr>
      <vt:lpstr>EMONEY</vt:lpstr>
      <vt:lpstr>STORIA DEL COMMERCIO ELETTRONICO</vt:lpstr>
      <vt:lpstr>STORIA DEL COMMERCIO ELETTRONICO</vt:lpstr>
      <vt:lpstr>STORIA DEL COMMERCIO ELETTRONICO</vt:lpstr>
      <vt:lpstr>ABITUDINI DI CONSUMO DEGLI ITALIANI</vt:lpstr>
      <vt:lpstr>FIDUCIA NELLE SOLUZIONI TECNOLOGICHE</vt:lpstr>
      <vt:lpstr>Diapositiva 29</vt:lpstr>
      <vt:lpstr>ABITUDINI DI ACQUISTO</vt:lpstr>
      <vt:lpstr>Diapositiva 31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2011-08-08T21:07:05Z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