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
  </p:handoutMasterIdLst>
  <p:sldIdLst>
    <p:sldId id="258" r:id="rId2"/>
    <p:sldId id="260" r:id="rId3"/>
    <p:sldId id="256" r:id="rId4"/>
    <p:sldId id="261" r:id="rId5"/>
    <p:sldId id="257" r:id="rId6"/>
    <p:sldId id="259" r:id="rId7"/>
    <p:sldId id="262" r:id="rId8"/>
    <p:sldId id="263" r:id="rId9"/>
    <p:sldId id="264" r:id="rId10"/>
    <p:sldId id="265" r:id="rId11"/>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2104"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7651"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4538DED2-463E-4020-985C-39662179EE80}" type="datetimeFigureOut">
              <a:rPr lang="en-US"/>
              <a:pPr/>
              <a:t>06/12/13</a:t>
            </a:fld>
            <a:endParaRPr lang="en-US"/>
          </a:p>
        </p:txBody>
      </p:sp>
      <p:sp>
        <p:nvSpPr>
          <p:cNvPr id="27652"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7653"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BA2A980-5E84-4EF6-A1F7-BD58111ECCCD}" type="slidenum">
              <a:rPr lang="en-US"/>
              <a:pPr/>
              <a:t>‹n.›</a:t>
            </a:fld>
            <a:endParaRPr lang="en-US"/>
          </a:p>
        </p:txBody>
      </p:sp>
    </p:spTree>
    <p:extLst>
      <p:ext uri="{BB962C8B-B14F-4D97-AF65-F5344CB8AC3E}">
        <p14:creationId xmlns:p14="http://schemas.microsoft.com/office/powerpoint/2010/main" val="130706620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77FCE06-04F9-4B64-BD7E-053A726C4588}" type="datetimeFigureOut">
              <a:rPr lang="en-US"/>
              <a:pPr>
                <a:defRPr/>
              </a:pPr>
              <a:t>06/12/13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EB1A2E1-7BCE-4B3C-8CEE-C5F8D98F5652}"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F774E0F-E5E7-4FE4-B50D-002251A645FA}" type="datetimeFigureOut">
              <a:rPr lang="en-US"/>
              <a:pPr>
                <a:defRPr/>
              </a:pPr>
              <a:t>06/12/13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590468B-227E-4606-9010-D098471BC8C3}"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5E4AF2C-2E0D-4D3F-83DB-4094F6670096}" type="datetimeFigureOut">
              <a:rPr lang="en-US"/>
              <a:pPr>
                <a:defRPr/>
              </a:pPr>
              <a:t>06/12/13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F1B3C3-6A7F-4BD1-BD06-133617286D40}"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053B370-1B2F-481A-BCEF-A771B160B1EB}" type="datetimeFigureOut">
              <a:rPr lang="en-US"/>
              <a:pPr>
                <a:defRPr/>
              </a:pPr>
              <a:t>06/12/13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2E63677-0C56-4355-BE10-A9951867CEBF}"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56D5727-FF5B-41FB-A6EA-10A2A724714F}" type="datetimeFigureOut">
              <a:rPr lang="en-US"/>
              <a:pPr>
                <a:defRPr/>
              </a:pPr>
              <a:t>06/12/13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46FE137-F449-4F39-950A-857C035177F1}"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25B32E7-A975-4A99-9900-640AD5EB2C7D}" type="datetimeFigureOut">
              <a:rPr lang="en-US"/>
              <a:pPr>
                <a:defRPr/>
              </a:pPr>
              <a:t>06/12/13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C9F2E99-342F-4142-84B5-EA4673D1C04F}"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BE179B7-FC56-49E3-9D9B-6155A054D24A}" type="datetimeFigureOut">
              <a:rPr lang="en-US"/>
              <a:pPr>
                <a:defRPr/>
              </a:pPr>
              <a:t>06/12/13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FF1B07F-86D1-4590-AF1C-2D4DDCACAFA8}"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1DF19E2-BB9D-4B6F-B562-0ED01BC80E52}" type="datetimeFigureOut">
              <a:rPr lang="en-US"/>
              <a:pPr>
                <a:defRPr/>
              </a:pPr>
              <a:t>06/12/13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FD35D8B-7399-497E-8F91-5064E6AF24A0}"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7440F5D-EF2E-433D-A007-80BEDD14EF13}" type="datetimeFigureOut">
              <a:rPr lang="en-US"/>
              <a:pPr>
                <a:defRPr/>
              </a:pPr>
              <a:t>06/12/13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55285A8-5070-4B9D-BE3A-C5CDDBFC2375}"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46A2A39-6A7A-4EE4-9CFB-57E249A78EC9}" type="datetimeFigureOut">
              <a:rPr lang="en-US"/>
              <a:pPr>
                <a:defRPr/>
              </a:pPr>
              <a:t>06/12/13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9061D2-89A3-4467-95AF-D0463E3C7847}"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AF3676E-A4B8-4F68-945B-55E7638B401C}" type="datetimeFigureOut">
              <a:rPr lang="en-US"/>
              <a:pPr>
                <a:defRPr/>
              </a:pPr>
              <a:t>06/12/13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40B1989-601D-4BB1-95C7-120F87AE2A6D}"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267B0B93-DCB1-4998-B25D-ABEF269263D6}" type="datetimeFigureOut">
              <a:rPr lang="en-US"/>
              <a:pPr>
                <a:defRPr/>
              </a:pPr>
              <a:t>06/12/13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176628C-230F-4478-9A1A-CDF335FF4777}" type="slidenum">
              <a:rPr lang="en-US"/>
              <a:pPr>
                <a:defRPr/>
              </a:pPr>
              <a:t>‹n.›</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3techs.com/technologies/overview/traffic_analysis/all" TargetMode="External"/><Relationship Id="rId3" Type="http://schemas.openxmlformats.org/officeDocument/2006/relationships/image" Target="../media/image1.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oogle.com/analytic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p:txBody>
          <a:bodyPr/>
          <a:lstStyle/>
          <a:p>
            <a:pPr eaLnBrk="1" hangingPunct="1"/>
            <a:r>
              <a:rPr lang="en-US" smtClean="0"/>
              <a:t>What is                                      ?</a:t>
            </a:r>
          </a:p>
        </p:txBody>
      </p:sp>
      <p:sp>
        <p:nvSpPr>
          <p:cNvPr id="3" name="Content Placeholder 2"/>
          <p:cNvSpPr>
            <a:spLocks noGrp="1"/>
          </p:cNvSpPr>
          <p:nvPr>
            <p:ph idx="1"/>
          </p:nvPr>
        </p:nvSpPr>
        <p:spPr/>
        <p:txBody>
          <a:bodyPr rtlCol="0">
            <a:normAutofit fontScale="77500" lnSpcReduction="20000"/>
          </a:bodyPr>
          <a:lstStyle/>
          <a:p>
            <a:pPr eaLnBrk="1" fontAlgn="auto" hangingPunct="1">
              <a:spcAft>
                <a:spcPts val="0"/>
              </a:spcAft>
              <a:buFont typeface="Arial" pitchFamily="34" charset="0"/>
              <a:buChar char="•"/>
              <a:defRPr/>
            </a:pPr>
            <a:r>
              <a:rPr lang="en-US" dirty="0" smtClean="0"/>
              <a:t>Free service offered by Google</a:t>
            </a: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r>
              <a:rPr lang="en-US" dirty="0" smtClean="0"/>
              <a:t>The most widely used website statistics service*</a:t>
            </a: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r>
              <a:rPr lang="en-US" dirty="0" smtClean="0"/>
              <a:t>Provides statistics and reports about visitors and transactions on a website</a:t>
            </a: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r>
              <a:rPr lang="en-US" dirty="0" smtClean="0"/>
              <a:t>At-a-glance dashboard view as well as detailed reports</a:t>
            </a: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r>
              <a:rPr lang="en-US" sz="1900" dirty="0" smtClean="0"/>
              <a:t>* Source: </a:t>
            </a:r>
            <a:r>
              <a:rPr lang="en-US" sz="1800" u="sng" dirty="0" smtClean="0">
                <a:hlinkClick r:id="rId2"/>
              </a:rPr>
              <a:t>http://w3techs.com/technologies/overview/traffic_analysis/all</a:t>
            </a:r>
            <a:endParaRPr lang="en-US" sz="1800" dirty="0" smtClean="0"/>
          </a:p>
          <a:p>
            <a:pPr eaLnBrk="1" fontAlgn="auto" hangingPunct="1">
              <a:spcAft>
                <a:spcPts val="0"/>
              </a:spcAft>
              <a:buFont typeface="Arial" pitchFamily="34" charset="0"/>
              <a:buNone/>
              <a:defRPr/>
            </a:pPr>
            <a:endParaRPr lang="en-US" dirty="0"/>
          </a:p>
        </p:txBody>
      </p:sp>
      <p:pic>
        <p:nvPicPr>
          <p:cNvPr id="4" name="Picture 3" descr="analytics_logo.gif"/>
          <p:cNvPicPr>
            <a:picLocks noChangeAspect="1"/>
          </p:cNvPicPr>
          <p:nvPr/>
        </p:nvPicPr>
        <p:blipFill>
          <a:blip r:embed="rId3"/>
          <a:stretch>
            <a:fillRect/>
          </a:stretch>
        </p:blipFill>
        <p:spPr>
          <a:xfrm>
            <a:off x="3048000" y="457200"/>
            <a:ext cx="4572000" cy="85883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US" smtClean="0"/>
              <a:t>Keywords Overview </a:t>
            </a:r>
          </a:p>
        </p:txBody>
      </p:sp>
      <p:sp>
        <p:nvSpPr>
          <p:cNvPr id="3" name="Content Placeholder 2"/>
          <p:cNvSpPr>
            <a:spLocks noGrp="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en-US" dirty="0" smtClean="0"/>
              <a:t>There are two types of traffic that come to a site through search engines; organic (unpaid) and paid. By reviewing the keywords users are entering into search engines, web masters are able to get an overview of the organic traffic that is coming through their site.  </a:t>
            </a:r>
          </a:p>
          <a:p>
            <a:pPr eaLnBrk="1" fontAlgn="auto" hangingPunct="1">
              <a:spcAft>
                <a:spcPts val="0"/>
              </a:spcAft>
              <a:buFont typeface="Arial" pitchFamily="34" charset="0"/>
              <a:buChar char="•"/>
              <a:defRPr/>
            </a:pPr>
            <a:r>
              <a:rPr lang="en-US" dirty="0" smtClean="0"/>
              <a:t>if a keyword has a high ‘average time on site’ associated with it, the visit was probably of more value to the user than a visit resulting from a keyword with a low average time on site.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pPr eaLnBrk="1" hangingPunct="1"/>
            <a:r>
              <a:rPr lang="en-US" smtClean="0"/>
              <a:t>How does Google Analytics work?</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Establish a User ID and password at </a:t>
            </a:r>
            <a:r>
              <a:rPr lang="en-US" dirty="0" smtClean="0">
                <a:hlinkClick r:id="rId2"/>
              </a:rPr>
              <a:t>google.com/analytics</a:t>
            </a:r>
            <a:endParaRPr lang="en-US" dirty="0" smtClean="0"/>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r>
              <a:rPr lang="en-US" dirty="0" smtClean="0"/>
              <a:t>Google then provides a “page tag” or Google Analytics Tracking Code that needs to be added to each page of a website</a:t>
            </a:r>
          </a:p>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Char char="•"/>
              <a:defRPr/>
            </a:pPr>
            <a:r>
              <a:rPr lang="en-US" dirty="0" smtClean="0"/>
              <a:t>This tag collects data and sends it back to the Google servers for processing</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3"/>
          <p:cNvSpPr>
            <a:spLocks noGrp="1"/>
          </p:cNvSpPr>
          <p:nvPr>
            <p:ph type="title"/>
          </p:nvPr>
        </p:nvSpPr>
        <p:spPr>
          <a:xfrm>
            <a:off x="533400" y="381000"/>
            <a:ext cx="8229600" cy="1143000"/>
          </a:xfrm>
        </p:spPr>
        <p:txBody>
          <a:bodyPr/>
          <a:lstStyle/>
          <a:p>
            <a:pPr eaLnBrk="1" hangingPunct="1"/>
            <a:r>
              <a:rPr lang="en-US" smtClean="0"/>
              <a:t>What does it do?</a:t>
            </a:r>
          </a:p>
        </p:txBody>
      </p:sp>
      <p:sp>
        <p:nvSpPr>
          <p:cNvPr id="5" name="Content Placeholder 4"/>
          <p:cNvSpPr>
            <a:spLocks noGrp="1"/>
          </p:cNvSpPr>
          <p:nvPr>
            <p:ph idx="1"/>
          </p:nvPr>
        </p:nvSpPr>
        <p:spPr/>
        <p:txBody>
          <a:bodyPr rtlCol="0">
            <a:normAutofit fontScale="55000" lnSpcReduction="20000"/>
          </a:bodyPr>
          <a:lstStyle/>
          <a:p>
            <a:pPr eaLnBrk="1" fontAlgn="auto" hangingPunct="1">
              <a:spcAft>
                <a:spcPts val="0"/>
              </a:spcAft>
              <a:buFont typeface="Arial" pitchFamily="34" charset="0"/>
              <a:buNone/>
              <a:defRPr/>
            </a:pPr>
            <a:r>
              <a:rPr lang="en-US" sz="4200" dirty="0" smtClean="0"/>
              <a:t>Google Analytics is a powerful tool that analyzes:</a:t>
            </a:r>
          </a:p>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Char char="•"/>
              <a:defRPr/>
            </a:pPr>
            <a:r>
              <a:rPr lang="en-US" dirty="0" smtClean="0"/>
              <a:t>Website traffic</a:t>
            </a:r>
          </a:p>
          <a:p>
            <a:pPr lvl="1" eaLnBrk="1" fontAlgn="auto" hangingPunct="1">
              <a:spcAft>
                <a:spcPts val="0"/>
              </a:spcAft>
              <a:buFont typeface="Arial" pitchFamily="34" charset="0"/>
              <a:buChar char="–"/>
              <a:defRPr/>
            </a:pPr>
            <a:r>
              <a:rPr lang="en-US" dirty="0" smtClean="0"/>
              <a:t>Where visitors came from</a:t>
            </a:r>
          </a:p>
          <a:p>
            <a:pPr lvl="1" eaLnBrk="1" fontAlgn="auto" hangingPunct="1">
              <a:spcAft>
                <a:spcPts val="0"/>
              </a:spcAft>
              <a:buFont typeface="Arial" pitchFamily="34" charset="0"/>
              <a:buChar char="–"/>
              <a:defRPr/>
            </a:pPr>
            <a:r>
              <a:rPr lang="en-US" dirty="0" smtClean="0"/>
              <a:t>How they are navigating through your site</a:t>
            </a:r>
          </a:p>
          <a:p>
            <a:pPr lvl="2" eaLnBrk="1" fontAlgn="auto" hangingPunct="1">
              <a:spcAft>
                <a:spcPts val="0"/>
              </a:spcAft>
              <a:buFont typeface="Arial" pitchFamily="34" charset="0"/>
              <a:buChar char="•"/>
              <a:defRPr/>
            </a:pPr>
            <a:r>
              <a:rPr lang="en-US" dirty="0" smtClean="0"/>
              <a:t>How they navigated from page to page</a:t>
            </a:r>
          </a:p>
          <a:p>
            <a:pPr lvl="2" eaLnBrk="1" fontAlgn="auto" hangingPunct="1">
              <a:spcAft>
                <a:spcPts val="0"/>
              </a:spcAft>
              <a:buFont typeface="Arial" pitchFamily="34" charset="0"/>
              <a:buChar char="•"/>
              <a:defRPr/>
            </a:pPr>
            <a:r>
              <a:rPr lang="en-US" dirty="0" smtClean="0"/>
              <a:t>Which pages they stayed on longest or left from the most frequently (“bounce rate”)</a:t>
            </a:r>
          </a:p>
          <a:p>
            <a:pPr eaLnBrk="1" fontAlgn="auto" hangingPunct="1">
              <a:spcAft>
                <a:spcPts val="0"/>
              </a:spcAft>
              <a:buFont typeface="Arial" pitchFamily="34" charset="0"/>
              <a:buChar char="•"/>
              <a:defRPr/>
            </a:pPr>
            <a:r>
              <a:rPr lang="en-US" dirty="0" smtClean="0"/>
              <a:t>Conversions</a:t>
            </a:r>
          </a:p>
          <a:p>
            <a:pPr lvl="2" eaLnBrk="1" fontAlgn="auto" hangingPunct="1">
              <a:spcAft>
                <a:spcPts val="0"/>
              </a:spcAft>
              <a:buFont typeface="Arial" pitchFamily="34" charset="0"/>
              <a:buChar char="•"/>
              <a:defRPr/>
            </a:pPr>
            <a:r>
              <a:rPr lang="en-US" dirty="0" smtClean="0"/>
              <a:t>downloads</a:t>
            </a:r>
          </a:p>
          <a:p>
            <a:pPr lvl="2" eaLnBrk="1" fontAlgn="auto" hangingPunct="1">
              <a:spcAft>
                <a:spcPts val="0"/>
              </a:spcAft>
              <a:buFont typeface="Arial" pitchFamily="34" charset="0"/>
              <a:buChar char="•"/>
              <a:defRPr/>
            </a:pPr>
            <a:r>
              <a:rPr lang="en-US" dirty="0" smtClean="0"/>
              <a:t> page views</a:t>
            </a:r>
          </a:p>
          <a:p>
            <a:pPr lvl="2" eaLnBrk="1" fontAlgn="auto" hangingPunct="1">
              <a:spcAft>
                <a:spcPts val="0"/>
              </a:spcAft>
              <a:buFont typeface="Arial" pitchFamily="34" charset="0"/>
              <a:buChar char="•"/>
              <a:defRPr/>
            </a:pPr>
            <a:r>
              <a:rPr lang="en-US" dirty="0" smtClean="0"/>
              <a:t>registrations</a:t>
            </a:r>
          </a:p>
          <a:p>
            <a:pPr eaLnBrk="1" fontAlgn="auto" hangingPunct="1">
              <a:spcAft>
                <a:spcPts val="0"/>
              </a:spcAft>
              <a:buFont typeface="Arial" pitchFamily="34" charset="0"/>
              <a:buChar char="•"/>
              <a:defRPr/>
            </a:pPr>
            <a:r>
              <a:rPr lang="en-US" dirty="0" smtClean="0"/>
              <a:t>E-commerce</a:t>
            </a:r>
          </a:p>
          <a:p>
            <a:pPr lvl="1" eaLnBrk="1" fontAlgn="auto" hangingPunct="1">
              <a:spcAft>
                <a:spcPts val="0"/>
              </a:spcAft>
              <a:buFont typeface="Arial" pitchFamily="34" charset="0"/>
              <a:buChar char="–"/>
              <a:defRPr/>
            </a:pPr>
            <a:r>
              <a:rPr lang="en-US" dirty="0" smtClean="0"/>
              <a:t>Volume of transactions</a:t>
            </a:r>
          </a:p>
          <a:p>
            <a:pPr lvl="1" eaLnBrk="1" fontAlgn="auto" hangingPunct="1">
              <a:spcAft>
                <a:spcPts val="0"/>
              </a:spcAft>
              <a:buFont typeface="Arial" pitchFamily="34" charset="0"/>
              <a:buChar char="–"/>
              <a:defRPr/>
            </a:pPr>
            <a:r>
              <a:rPr lang="en-US" dirty="0" smtClean="0"/>
              <a:t>Dollar value of transaction</a:t>
            </a:r>
          </a:p>
          <a:p>
            <a:pPr lvl="1" eaLnBrk="1" fontAlgn="auto" hangingPunct="1">
              <a:spcAft>
                <a:spcPts val="0"/>
              </a:spcAft>
              <a:buFont typeface="Arial" pitchFamily="34" charset="0"/>
              <a:buChar char="–"/>
              <a:defRPr/>
            </a:pPr>
            <a:r>
              <a:rPr lang="en-US" dirty="0" smtClean="0"/>
              <a:t>Success of transactions</a:t>
            </a:r>
          </a:p>
          <a:p>
            <a:pPr lvl="2" eaLnBrk="1" fontAlgn="auto" hangingPunct="1">
              <a:spcAft>
                <a:spcPts val="0"/>
              </a:spcAft>
              <a:buFont typeface="Arial" pitchFamily="34" charset="0"/>
              <a:buChar char="•"/>
              <a:defRPr/>
            </a:pPr>
            <a:r>
              <a:rPr lang="en-US" dirty="0" smtClean="0"/>
              <a:t>% complete and % dropped out of sales funnel</a:t>
            </a:r>
          </a:p>
          <a:p>
            <a:pPr eaLnBrk="1" fontAlgn="auto" hangingPunct="1">
              <a:spcAft>
                <a:spcPts val="0"/>
              </a:spcAft>
              <a:buFont typeface="Arial" pitchFamily="34" charset="0"/>
              <a:buChar char="•"/>
              <a:defRPr/>
            </a:pPr>
            <a:r>
              <a:rPr lang="en-US" dirty="0" err="1" smtClean="0"/>
              <a:t>AdWords</a:t>
            </a:r>
            <a:r>
              <a:rPr lang="en-US" dirty="0" smtClean="0"/>
              <a:t> Performance</a:t>
            </a: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endParaRPr lang="en-US" dirty="0"/>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US" smtClean="0"/>
              <a:t>How can it help a website?</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Helps  with development and optimization of landing pages </a:t>
            </a:r>
          </a:p>
          <a:p>
            <a:pPr lvl="1" eaLnBrk="1" fontAlgn="auto" hangingPunct="1">
              <a:spcAft>
                <a:spcPts val="0"/>
              </a:spcAft>
              <a:buFont typeface="Arial" pitchFamily="34" charset="0"/>
              <a:buChar char="–"/>
              <a:defRPr/>
            </a:pPr>
            <a:r>
              <a:rPr lang="en-US" dirty="0" smtClean="0"/>
              <a:t>How relevant were they to the visitor?</a:t>
            </a:r>
          </a:p>
          <a:p>
            <a:pPr eaLnBrk="1" fontAlgn="auto" hangingPunct="1">
              <a:spcAft>
                <a:spcPts val="0"/>
              </a:spcAft>
              <a:buFont typeface="Arial" pitchFamily="34" charset="0"/>
              <a:buChar char="•"/>
              <a:defRPr/>
            </a:pPr>
            <a:r>
              <a:rPr lang="en-US" dirty="0" smtClean="0"/>
              <a:t>Identifies navigation challenges that may prevent visitors from  getting to your goal</a:t>
            </a:r>
          </a:p>
          <a:p>
            <a:pPr eaLnBrk="1" fontAlgn="auto" hangingPunct="1">
              <a:spcAft>
                <a:spcPts val="0"/>
              </a:spcAft>
              <a:buFont typeface="Arial" pitchFamily="34" charset="0"/>
              <a:buChar char="•"/>
              <a:defRPr/>
            </a:pPr>
            <a:r>
              <a:rPr lang="en-US" dirty="0" smtClean="0"/>
              <a:t>Optimization of </a:t>
            </a:r>
            <a:r>
              <a:rPr lang="en-US" dirty="0" err="1" smtClean="0"/>
              <a:t>AdWords</a:t>
            </a:r>
            <a:r>
              <a:rPr lang="en-US" dirty="0" smtClean="0"/>
              <a:t> performance</a:t>
            </a:r>
          </a:p>
          <a:p>
            <a:pPr lvl="1" eaLnBrk="1" fontAlgn="auto" hangingPunct="1">
              <a:spcAft>
                <a:spcPts val="0"/>
              </a:spcAft>
              <a:buFont typeface="Arial" pitchFamily="34" charset="0"/>
              <a:buChar char="–"/>
              <a:defRPr/>
            </a:pPr>
            <a:r>
              <a:rPr lang="en-US" dirty="0" smtClean="0"/>
              <a:t>keywords</a:t>
            </a:r>
          </a:p>
          <a:p>
            <a:pPr lvl="1" eaLnBrk="1" fontAlgn="auto" hangingPunct="1">
              <a:spcAft>
                <a:spcPts val="0"/>
              </a:spcAft>
              <a:buFont typeface="Arial" pitchFamily="34" charset="0"/>
              <a:buChar char="–"/>
              <a:defRPr/>
            </a:pPr>
            <a:r>
              <a:rPr lang="en-US" dirty="0" smtClean="0"/>
              <a:t> timing</a:t>
            </a:r>
          </a:p>
          <a:p>
            <a:pPr lvl="1" eaLnBrk="1" fontAlgn="auto" hangingPunct="1">
              <a:spcAft>
                <a:spcPts val="0"/>
              </a:spcAft>
              <a:buFont typeface="Arial" pitchFamily="34" charset="0"/>
              <a:buChar char="–"/>
              <a:defRPr/>
            </a:pPr>
            <a:r>
              <a:rPr lang="en-US" dirty="0" smtClean="0"/>
              <a:t>geographic differences</a:t>
            </a: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US" smtClean="0"/>
              <a:t>AdWords Report</a:t>
            </a:r>
          </a:p>
        </p:txBody>
      </p:sp>
      <p:sp>
        <p:nvSpPr>
          <p:cNvPr id="17410" name="Content Placeholder 2"/>
          <p:cNvSpPr>
            <a:spLocks noGrp="1"/>
          </p:cNvSpPr>
          <p:nvPr>
            <p:ph idx="1"/>
          </p:nvPr>
        </p:nvSpPr>
        <p:spPr/>
        <p:txBody>
          <a:bodyPr/>
          <a:lstStyle/>
          <a:p>
            <a:pPr eaLnBrk="1" hangingPunct="1"/>
            <a:endParaRPr lang="en-US" smtClean="0"/>
          </a:p>
          <a:p>
            <a:pPr eaLnBrk="1" hangingPunct="1"/>
            <a:endParaRPr lang="en-US" smtClean="0"/>
          </a:p>
        </p:txBody>
      </p:sp>
      <p:pic>
        <p:nvPicPr>
          <p:cNvPr id="4" name="Picture 3" descr="features-adwords.png"/>
          <p:cNvPicPr>
            <a:picLocks noChangeAspect="1"/>
          </p:cNvPicPr>
          <p:nvPr/>
        </p:nvPicPr>
        <p:blipFill>
          <a:blip r:embed="rId2"/>
          <a:stretch>
            <a:fillRect/>
          </a:stretch>
        </p:blipFill>
        <p:spPr>
          <a:xfrm>
            <a:off x="762000" y="2209800"/>
            <a:ext cx="7675563" cy="2446338"/>
          </a:xfrm>
          <a:prstGeom prst="rect">
            <a:avLst/>
          </a:prstGeom>
          <a:ln>
            <a:solidFill>
              <a:schemeClr val="tx1">
                <a:lumMod val="50000"/>
                <a:lumOff val="50000"/>
              </a:schemeClr>
            </a:solidFill>
          </a:ln>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smtClean="0"/>
              <a:t>Dashboard Report</a:t>
            </a:r>
          </a:p>
        </p:txBody>
      </p:sp>
      <p:pic>
        <p:nvPicPr>
          <p:cNvPr id="1026" name="Picture 2"/>
          <p:cNvPicPr>
            <a:picLocks noChangeAspect="1" noChangeArrowheads="1"/>
          </p:cNvPicPr>
          <p:nvPr/>
        </p:nvPicPr>
        <p:blipFill>
          <a:blip r:embed="rId2"/>
          <a:srcRect/>
          <a:stretch>
            <a:fillRect/>
          </a:stretch>
        </p:blipFill>
        <p:spPr bwMode="auto">
          <a:xfrm>
            <a:off x="2895600" y="1371600"/>
            <a:ext cx="3600450" cy="4659313"/>
          </a:xfrm>
          <a:prstGeom prst="rect">
            <a:avLst/>
          </a:prstGeom>
          <a:noFill/>
          <a:ln w="9525">
            <a:solidFill>
              <a:schemeClr val="tx1">
                <a:lumMod val="50000"/>
                <a:lumOff val="50000"/>
              </a:schemeClr>
            </a:solid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en-US" smtClean="0"/>
              <a:t>Industry Benchmarking </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To gain access to this feature users must opt-in to </a:t>
            </a:r>
            <a:r>
              <a:rPr lang="en-US" i="1" dirty="0" smtClean="0"/>
              <a:t>“share the account data in an anonymous, aggregated format”</a:t>
            </a:r>
            <a:endParaRPr lang="en-US" baseline="30000" dirty="0" smtClean="0"/>
          </a:p>
          <a:p>
            <a:pPr eaLnBrk="1" fontAlgn="auto" hangingPunct="1">
              <a:spcAft>
                <a:spcPts val="0"/>
              </a:spcAft>
              <a:buFont typeface="Arial" pitchFamily="34" charset="0"/>
              <a:buChar char="•"/>
              <a:defRPr/>
            </a:pPr>
            <a:endParaRPr lang="en-US" baseline="30000" dirty="0" smtClean="0"/>
          </a:p>
          <a:p>
            <a:pPr eaLnBrk="1" fontAlgn="auto" hangingPunct="1">
              <a:spcAft>
                <a:spcPts val="0"/>
              </a:spcAft>
              <a:buFont typeface="Arial" pitchFamily="34" charset="0"/>
              <a:buChar char="•"/>
              <a:defRPr/>
            </a:pPr>
            <a:r>
              <a:rPr lang="en-US" dirty="0" smtClean="0"/>
              <a:t>Once enabled, Google Analytics assesses the profiles in your account, categorizes them by vertical market and number of visits</a:t>
            </a:r>
          </a:p>
          <a:p>
            <a:pPr eaLnBrk="1" fontAlgn="auto" hangingPunct="1">
              <a:spcAft>
                <a:spcPts val="0"/>
              </a:spcAft>
              <a:buFont typeface="Arial" pitchFamily="34" charset="0"/>
              <a:buChar char="•"/>
              <a:defRPr/>
            </a:pPr>
            <a:r>
              <a:rPr lang="en-US" dirty="0" smtClean="0"/>
              <a:t> and aggregates the data for inclusion in the benchmarking project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Website’s new visits benchmarked against similar industry</a:t>
            </a:r>
            <a:r>
              <a:rPr lang="en-US" dirty="0" smtClean="0"/>
              <a:t/>
            </a:r>
            <a:br>
              <a:rPr lang="en-US" dirty="0" smtClean="0"/>
            </a:br>
            <a:endParaRPr lang="en-US" dirty="0"/>
          </a:p>
        </p:txBody>
      </p:sp>
      <p:pic>
        <p:nvPicPr>
          <p:cNvPr id="20482" name="Content Placeholder 3" descr="http://docs.google.com/File?id=d6rfb3c_10fg6f7shc_b"/>
          <p:cNvPicPr>
            <a:picLocks noGrp="1"/>
          </p:cNvPicPr>
          <p:nvPr>
            <p:ph idx="1"/>
          </p:nvPr>
        </p:nvPicPr>
        <p:blipFill>
          <a:blip r:embed="rId2"/>
          <a:srcRect t="-27911" b="-27911"/>
          <a:stretch>
            <a:fillRect/>
          </a:stretch>
        </p:blipFill>
        <p:spPr/>
      </p:pic>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Website’s new bounce rate benchmarked against similar industry</a:t>
            </a:r>
            <a:r>
              <a:rPr lang="en-US" dirty="0" smtClean="0"/>
              <a:t/>
            </a:r>
            <a:br>
              <a:rPr lang="en-US" dirty="0" smtClean="0"/>
            </a:br>
            <a:endParaRPr lang="en-US" dirty="0"/>
          </a:p>
        </p:txBody>
      </p:sp>
      <p:pic>
        <p:nvPicPr>
          <p:cNvPr id="21506" name="Content Placeholder 3" descr="http://docs.google.com/File?id=d6rfb3c_11cnz6wwcd_b"/>
          <p:cNvPicPr>
            <a:picLocks noGrp="1"/>
          </p:cNvPicPr>
          <p:nvPr>
            <p:ph idx="1"/>
          </p:nvPr>
        </p:nvPicPr>
        <p:blipFill>
          <a:blip r:embed="rId2"/>
          <a:srcRect t="-27911" b="-27911"/>
          <a:stretch>
            <a:fillRect/>
          </a:stretch>
        </p:blipFill>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452</TotalTime>
  <Words>366</Words>
  <Application>Microsoft Macintosh PowerPoint</Application>
  <PresentationFormat>Presentazione su schermo (4:3)</PresentationFormat>
  <Paragraphs>58</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Office Theme</vt:lpstr>
      <vt:lpstr>What is                                      ?</vt:lpstr>
      <vt:lpstr>How does Google Analytics work?</vt:lpstr>
      <vt:lpstr>What does it do?</vt:lpstr>
      <vt:lpstr>How can it help a website?</vt:lpstr>
      <vt:lpstr>AdWords Report</vt:lpstr>
      <vt:lpstr>Dashboard Report</vt:lpstr>
      <vt:lpstr>Industry Benchmarking </vt:lpstr>
      <vt:lpstr>Website’s new visits benchmarked against similar industry </vt:lpstr>
      <vt:lpstr>Website’s new bounce rate benchmarked against similar industry </vt:lpstr>
      <vt:lpstr>Keywords Overview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Benefits of Google Analytics for Measuring Google AdWords</dc:title>
  <dc:creator>barb</dc:creator>
  <cp:lastModifiedBy>Matteo Cristani</cp:lastModifiedBy>
  <cp:revision>49</cp:revision>
  <dcterms:created xsi:type="dcterms:W3CDTF">2011-03-04T13:00:12Z</dcterms:created>
  <dcterms:modified xsi:type="dcterms:W3CDTF">2013-12-06T08:29:51Z</dcterms:modified>
</cp:coreProperties>
</file>